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75" r:id="rId9"/>
    <p:sldId id="276" r:id="rId10"/>
    <p:sldId id="269" r:id="rId11"/>
    <p:sldId id="277" r:id="rId12"/>
    <p:sldId id="270" r:id="rId13"/>
    <p:sldId id="271" r:id="rId14"/>
    <p:sldId id="272" r:id="rId15"/>
    <p:sldId id="273" r:id="rId16"/>
  </p:sldIdLst>
  <p:sldSz cx="9144000" cy="5143500" type="screen16x9"/>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3366CC"/>
    <a:srgbClr val="660033"/>
    <a:srgbClr val="0033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85" d="100"/>
          <a:sy n="85" d="100"/>
        </p:scale>
        <p:origin x="89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3E721-E005-498F-A803-6BD8E4377A99}" type="doc">
      <dgm:prSet loTypeId="urn:microsoft.com/office/officeart/2008/layout/RadialCluster" loCatId="cycle" qsTypeId="urn:microsoft.com/office/officeart/2005/8/quickstyle/simple1" qsCatId="simple" csTypeId="urn:microsoft.com/office/officeart/2005/8/colors/accent1_3" csCatId="accent1" phldr="1"/>
      <dgm:spPr/>
      <dgm:t>
        <a:bodyPr/>
        <a:lstStyle/>
        <a:p>
          <a:endParaRPr lang="en-US"/>
        </a:p>
      </dgm:t>
    </dgm:pt>
    <dgm:pt modelId="{99B01DCD-3ACC-49BC-B5C5-BC32087E9F03}">
      <dgm:prSet phldrT="[Text]"/>
      <dgm:spPr/>
      <dgm:t>
        <a:bodyPr/>
        <a:lstStyle/>
        <a:p>
          <a:pPr latinLnBrk="0"/>
          <a:r>
            <a:rPr lang="en-US" smtClean="0">
              <a:solidFill>
                <a:schemeClr val="tx1"/>
              </a:solidFill>
            </a:rPr>
            <a:t>Best friend</a:t>
          </a:r>
          <a:endParaRPr lang="en-US">
            <a:solidFill>
              <a:schemeClr val="tx1"/>
            </a:solidFill>
          </a:endParaRPr>
        </a:p>
      </dgm:t>
    </dgm:pt>
    <dgm:pt modelId="{A304218F-0D20-456B-A3C4-AE0CF84FC931}" type="parTrans" cxnId="{306D1257-1B66-4AF0-90FA-2AA96639C866}">
      <dgm:prSet/>
      <dgm:spPr/>
      <dgm:t>
        <a:bodyPr/>
        <a:lstStyle/>
        <a:p>
          <a:pPr latinLnBrk="0"/>
          <a:endParaRPr lang="en-US">
            <a:solidFill>
              <a:schemeClr val="tx1"/>
            </a:solidFill>
          </a:endParaRPr>
        </a:p>
      </dgm:t>
    </dgm:pt>
    <dgm:pt modelId="{CE7EE371-8CE2-4FD4-88B6-97A79D90610D}" type="sibTrans" cxnId="{306D1257-1B66-4AF0-90FA-2AA96639C866}">
      <dgm:prSet/>
      <dgm:spPr/>
      <dgm:t>
        <a:bodyPr/>
        <a:lstStyle/>
        <a:p>
          <a:pPr latinLnBrk="0"/>
          <a:endParaRPr lang="en-US">
            <a:solidFill>
              <a:schemeClr val="tx1"/>
            </a:solidFill>
          </a:endParaRPr>
        </a:p>
      </dgm:t>
    </dgm:pt>
    <dgm:pt modelId="{2D215DFA-852B-4FA8-9AC1-6C9831A41848}">
      <dgm:prSet phldrT="[Text]" custT="1"/>
      <dgm:spPr/>
      <dgm:t>
        <a:bodyPr/>
        <a:lstStyle/>
        <a:p>
          <a:pPr latinLnBrk="0"/>
          <a:r>
            <a:rPr lang="en-US" sz="1600" smtClean="0">
              <a:solidFill>
                <a:schemeClr val="tx1"/>
              </a:solidFill>
            </a:rPr>
            <a:t>Name/age</a:t>
          </a:r>
          <a:endParaRPr lang="en-US" sz="1600">
            <a:solidFill>
              <a:schemeClr val="tx1"/>
            </a:solidFill>
          </a:endParaRPr>
        </a:p>
      </dgm:t>
    </dgm:pt>
    <dgm:pt modelId="{47D61D88-2483-4A51-84B4-6389DE9B3FDD}" type="parTrans" cxnId="{57417C98-1D3C-4D21-BFB8-7270EA6BAB40}">
      <dgm:prSet/>
      <dgm:spPr/>
      <dgm:t>
        <a:bodyPr/>
        <a:lstStyle/>
        <a:p>
          <a:pPr latinLnBrk="0"/>
          <a:endParaRPr lang="en-US">
            <a:solidFill>
              <a:schemeClr val="tx1"/>
            </a:solidFill>
          </a:endParaRPr>
        </a:p>
      </dgm:t>
    </dgm:pt>
    <dgm:pt modelId="{DA6EC0EF-255E-4078-8AE3-5BD8D87B086C}" type="sibTrans" cxnId="{57417C98-1D3C-4D21-BFB8-7270EA6BAB40}">
      <dgm:prSet/>
      <dgm:spPr/>
      <dgm:t>
        <a:bodyPr/>
        <a:lstStyle/>
        <a:p>
          <a:pPr latinLnBrk="0"/>
          <a:endParaRPr lang="en-US">
            <a:solidFill>
              <a:schemeClr val="tx1"/>
            </a:solidFill>
          </a:endParaRPr>
        </a:p>
      </dgm:t>
    </dgm:pt>
    <dgm:pt modelId="{1930ABAC-502F-4AA6-9BBD-2A7BE65F88E8}">
      <dgm:prSet phldrT="[Text]" custT="1"/>
      <dgm:spPr/>
      <dgm:t>
        <a:bodyPr/>
        <a:lstStyle/>
        <a:p>
          <a:pPr latinLnBrk="0"/>
          <a:r>
            <a:rPr lang="en-US" sz="1200" smtClean="0">
              <a:solidFill>
                <a:schemeClr val="tx1"/>
              </a:solidFill>
            </a:rPr>
            <a:t>Physical appearance</a:t>
          </a:r>
          <a:endParaRPr lang="en-US" sz="1200">
            <a:solidFill>
              <a:schemeClr val="tx1"/>
            </a:solidFill>
          </a:endParaRPr>
        </a:p>
      </dgm:t>
    </dgm:pt>
    <dgm:pt modelId="{C33C28B1-975C-4A1C-A707-CAD2B032B1B5}" type="parTrans" cxnId="{0C6C7ADC-237F-4413-BA2C-7294A5652578}">
      <dgm:prSet/>
      <dgm:spPr/>
      <dgm:t>
        <a:bodyPr/>
        <a:lstStyle/>
        <a:p>
          <a:pPr latinLnBrk="0"/>
          <a:endParaRPr lang="en-US">
            <a:solidFill>
              <a:schemeClr val="tx1"/>
            </a:solidFill>
          </a:endParaRPr>
        </a:p>
      </dgm:t>
    </dgm:pt>
    <dgm:pt modelId="{3D27AB0C-9D84-426D-AEE0-2BEC0AFB1E9A}" type="sibTrans" cxnId="{0C6C7ADC-237F-4413-BA2C-7294A5652578}">
      <dgm:prSet/>
      <dgm:spPr/>
      <dgm:t>
        <a:bodyPr/>
        <a:lstStyle/>
        <a:p>
          <a:pPr latinLnBrk="0"/>
          <a:endParaRPr lang="en-US">
            <a:solidFill>
              <a:schemeClr val="tx1"/>
            </a:solidFill>
          </a:endParaRPr>
        </a:p>
      </dgm:t>
    </dgm:pt>
    <dgm:pt modelId="{95E265A1-F66B-4B03-A441-E898043370BE}">
      <dgm:prSet phldrT="[Text]" custT="1"/>
      <dgm:spPr/>
      <dgm:t>
        <a:bodyPr/>
        <a:lstStyle/>
        <a:p>
          <a:pPr latinLnBrk="0"/>
          <a:r>
            <a:rPr lang="en-US" sz="1100" smtClean="0">
              <a:solidFill>
                <a:schemeClr val="tx1"/>
              </a:solidFill>
            </a:rPr>
            <a:t>Personality</a:t>
          </a:r>
          <a:endParaRPr lang="en-US" sz="1100">
            <a:solidFill>
              <a:schemeClr val="tx1"/>
            </a:solidFill>
          </a:endParaRPr>
        </a:p>
      </dgm:t>
    </dgm:pt>
    <dgm:pt modelId="{504122EC-B82C-4714-8531-0EE603B1D131}" type="parTrans" cxnId="{32E8677B-D698-431F-80B8-87462878BC91}">
      <dgm:prSet/>
      <dgm:spPr/>
      <dgm:t>
        <a:bodyPr/>
        <a:lstStyle/>
        <a:p>
          <a:pPr latinLnBrk="0"/>
          <a:endParaRPr lang="en-US">
            <a:solidFill>
              <a:schemeClr val="tx1"/>
            </a:solidFill>
          </a:endParaRPr>
        </a:p>
      </dgm:t>
    </dgm:pt>
    <dgm:pt modelId="{17A0CFB1-4704-4AF8-8C7B-AB47C22F1DA7}" type="sibTrans" cxnId="{32E8677B-D698-431F-80B8-87462878BC91}">
      <dgm:prSet/>
      <dgm:spPr/>
      <dgm:t>
        <a:bodyPr/>
        <a:lstStyle/>
        <a:p>
          <a:pPr latinLnBrk="0"/>
          <a:endParaRPr lang="en-US">
            <a:solidFill>
              <a:schemeClr val="tx1"/>
            </a:solidFill>
          </a:endParaRPr>
        </a:p>
      </dgm:t>
    </dgm:pt>
    <dgm:pt modelId="{FD63D31A-D666-4309-AF94-7F4D2CFAC8DC}" type="pres">
      <dgm:prSet presAssocID="{0A63E721-E005-498F-A803-6BD8E4377A99}" presName="Name0" presStyleCnt="0">
        <dgm:presLayoutVars>
          <dgm:chMax val="1"/>
          <dgm:chPref val="1"/>
          <dgm:dir/>
          <dgm:animOne val="branch"/>
          <dgm:animLvl val="lvl"/>
        </dgm:presLayoutVars>
      </dgm:prSet>
      <dgm:spPr/>
      <dgm:t>
        <a:bodyPr/>
        <a:lstStyle/>
        <a:p>
          <a:endParaRPr lang="en-US"/>
        </a:p>
      </dgm:t>
    </dgm:pt>
    <dgm:pt modelId="{1F1924FC-DB02-4448-9BA8-14F7D7214246}" type="pres">
      <dgm:prSet presAssocID="{99B01DCD-3ACC-49BC-B5C5-BC32087E9F03}" presName="singleCycle" presStyleCnt="0"/>
      <dgm:spPr/>
      <dgm:t>
        <a:bodyPr/>
        <a:lstStyle/>
        <a:p>
          <a:endParaRPr lang="en-US"/>
        </a:p>
      </dgm:t>
    </dgm:pt>
    <dgm:pt modelId="{1F5889BC-B1F0-4D44-9957-4A9066179FE6}" type="pres">
      <dgm:prSet presAssocID="{99B01DCD-3ACC-49BC-B5C5-BC32087E9F03}" presName="singleCenter" presStyleLbl="node1" presStyleIdx="0" presStyleCnt="4" custLinFactNeighborX="-90175" custLinFactNeighborY="-15436">
        <dgm:presLayoutVars>
          <dgm:chMax val="7"/>
          <dgm:chPref val="7"/>
        </dgm:presLayoutVars>
      </dgm:prSet>
      <dgm:spPr/>
      <dgm:t>
        <a:bodyPr/>
        <a:lstStyle/>
        <a:p>
          <a:endParaRPr lang="en-US"/>
        </a:p>
      </dgm:t>
    </dgm:pt>
    <dgm:pt modelId="{68B86306-CEAE-40D0-867D-7F6BBD7CCAEA}" type="pres">
      <dgm:prSet presAssocID="{47D61D88-2483-4A51-84B4-6389DE9B3FDD}" presName="Name56" presStyleLbl="parChTrans1D2" presStyleIdx="0" presStyleCnt="3"/>
      <dgm:spPr/>
      <dgm:t>
        <a:bodyPr/>
        <a:lstStyle/>
        <a:p>
          <a:endParaRPr lang="en-US"/>
        </a:p>
      </dgm:t>
    </dgm:pt>
    <dgm:pt modelId="{968ED5F2-6E7E-4275-9459-9DD62AF82422}" type="pres">
      <dgm:prSet presAssocID="{2D215DFA-852B-4FA8-9AC1-6C9831A41848}" presName="text0" presStyleLbl="node1" presStyleIdx="1" presStyleCnt="4" custScaleX="185159" custRadScaleRad="115030" custRadScaleInc="-50288">
        <dgm:presLayoutVars>
          <dgm:bulletEnabled val="1"/>
        </dgm:presLayoutVars>
      </dgm:prSet>
      <dgm:spPr/>
      <dgm:t>
        <a:bodyPr/>
        <a:lstStyle/>
        <a:p>
          <a:endParaRPr lang="en-US"/>
        </a:p>
      </dgm:t>
    </dgm:pt>
    <dgm:pt modelId="{BDC26080-5890-416F-AAE6-9D7B5887280C}" type="pres">
      <dgm:prSet presAssocID="{C33C28B1-975C-4A1C-A707-CAD2B032B1B5}" presName="Name56" presStyleLbl="parChTrans1D2" presStyleIdx="1" presStyleCnt="3"/>
      <dgm:spPr/>
      <dgm:t>
        <a:bodyPr/>
        <a:lstStyle/>
        <a:p>
          <a:endParaRPr lang="en-US"/>
        </a:p>
      </dgm:t>
    </dgm:pt>
    <dgm:pt modelId="{EEC9F5FB-054A-4EC4-B7E8-A3105CFF8BBF}" type="pres">
      <dgm:prSet presAssocID="{1930ABAC-502F-4AA6-9BBD-2A7BE65F88E8}" presName="text0" presStyleLbl="node1" presStyleIdx="2" presStyleCnt="4" custScaleX="277306" custRadScaleRad="59519" custRadScaleInc="-297504">
        <dgm:presLayoutVars>
          <dgm:bulletEnabled val="1"/>
        </dgm:presLayoutVars>
      </dgm:prSet>
      <dgm:spPr/>
      <dgm:t>
        <a:bodyPr/>
        <a:lstStyle/>
        <a:p>
          <a:endParaRPr lang="en-US"/>
        </a:p>
      </dgm:t>
    </dgm:pt>
    <dgm:pt modelId="{76297ACE-DC89-413F-B6BC-CFA4DF5BA0EB}" type="pres">
      <dgm:prSet presAssocID="{504122EC-B82C-4714-8531-0EE603B1D131}" presName="Name56" presStyleLbl="parChTrans1D2" presStyleIdx="2" presStyleCnt="3"/>
      <dgm:spPr/>
      <dgm:t>
        <a:bodyPr/>
        <a:lstStyle/>
        <a:p>
          <a:endParaRPr lang="en-US"/>
        </a:p>
      </dgm:t>
    </dgm:pt>
    <dgm:pt modelId="{EE1D2D4C-F10D-4385-944A-F268B5F99260}" type="pres">
      <dgm:prSet presAssocID="{95E265A1-F66B-4B03-A441-E898043370BE}" presName="text0" presStyleLbl="node1" presStyleIdx="3" presStyleCnt="4" custScaleX="196954" custRadScaleRad="60785" custRadScaleInc="-2932">
        <dgm:presLayoutVars>
          <dgm:bulletEnabled val="1"/>
        </dgm:presLayoutVars>
      </dgm:prSet>
      <dgm:spPr/>
      <dgm:t>
        <a:bodyPr/>
        <a:lstStyle/>
        <a:p>
          <a:endParaRPr lang="en-US"/>
        </a:p>
      </dgm:t>
    </dgm:pt>
  </dgm:ptLst>
  <dgm:cxnLst>
    <dgm:cxn modelId="{AA8DA76C-8379-4E79-B333-7CF15ABF9CFA}" type="presOf" srcId="{99B01DCD-3ACC-49BC-B5C5-BC32087E9F03}" destId="{1F5889BC-B1F0-4D44-9957-4A9066179FE6}" srcOrd="0" destOrd="0" presId="urn:microsoft.com/office/officeart/2008/layout/RadialCluster"/>
    <dgm:cxn modelId="{0C6C7ADC-237F-4413-BA2C-7294A5652578}" srcId="{99B01DCD-3ACC-49BC-B5C5-BC32087E9F03}" destId="{1930ABAC-502F-4AA6-9BBD-2A7BE65F88E8}" srcOrd="1" destOrd="0" parTransId="{C33C28B1-975C-4A1C-A707-CAD2B032B1B5}" sibTransId="{3D27AB0C-9D84-426D-AEE0-2BEC0AFB1E9A}"/>
    <dgm:cxn modelId="{32E8677B-D698-431F-80B8-87462878BC91}" srcId="{99B01DCD-3ACC-49BC-B5C5-BC32087E9F03}" destId="{95E265A1-F66B-4B03-A441-E898043370BE}" srcOrd="2" destOrd="0" parTransId="{504122EC-B82C-4714-8531-0EE603B1D131}" sibTransId="{17A0CFB1-4704-4AF8-8C7B-AB47C22F1DA7}"/>
    <dgm:cxn modelId="{306D1257-1B66-4AF0-90FA-2AA96639C866}" srcId="{0A63E721-E005-498F-A803-6BD8E4377A99}" destId="{99B01DCD-3ACC-49BC-B5C5-BC32087E9F03}" srcOrd="0" destOrd="0" parTransId="{A304218F-0D20-456B-A3C4-AE0CF84FC931}" sibTransId="{CE7EE371-8CE2-4FD4-88B6-97A79D90610D}"/>
    <dgm:cxn modelId="{8FE02EBD-1CB8-4A44-89CB-39BE832E51E3}" type="presOf" srcId="{1930ABAC-502F-4AA6-9BBD-2A7BE65F88E8}" destId="{EEC9F5FB-054A-4EC4-B7E8-A3105CFF8BBF}" srcOrd="0" destOrd="0" presId="urn:microsoft.com/office/officeart/2008/layout/RadialCluster"/>
    <dgm:cxn modelId="{E4B494D9-9FB4-4726-9754-B32E63AEC51B}" type="presOf" srcId="{C33C28B1-975C-4A1C-A707-CAD2B032B1B5}" destId="{BDC26080-5890-416F-AAE6-9D7B5887280C}" srcOrd="0" destOrd="0" presId="urn:microsoft.com/office/officeart/2008/layout/RadialCluster"/>
    <dgm:cxn modelId="{57417C98-1D3C-4D21-BFB8-7270EA6BAB40}" srcId="{99B01DCD-3ACC-49BC-B5C5-BC32087E9F03}" destId="{2D215DFA-852B-4FA8-9AC1-6C9831A41848}" srcOrd="0" destOrd="0" parTransId="{47D61D88-2483-4A51-84B4-6389DE9B3FDD}" sibTransId="{DA6EC0EF-255E-4078-8AE3-5BD8D87B086C}"/>
    <dgm:cxn modelId="{228278C4-DA62-47AA-A2DF-160857454128}" type="presOf" srcId="{2D215DFA-852B-4FA8-9AC1-6C9831A41848}" destId="{968ED5F2-6E7E-4275-9459-9DD62AF82422}" srcOrd="0" destOrd="0" presId="urn:microsoft.com/office/officeart/2008/layout/RadialCluster"/>
    <dgm:cxn modelId="{45B87C8B-4AA9-412D-8035-DE7044973DD6}" type="presOf" srcId="{95E265A1-F66B-4B03-A441-E898043370BE}" destId="{EE1D2D4C-F10D-4385-944A-F268B5F99260}" srcOrd="0" destOrd="0" presId="urn:microsoft.com/office/officeart/2008/layout/RadialCluster"/>
    <dgm:cxn modelId="{89331DFC-4C6E-4F94-92D7-70F623B3496F}" type="presOf" srcId="{504122EC-B82C-4714-8531-0EE603B1D131}" destId="{76297ACE-DC89-413F-B6BC-CFA4DF5BA0EB}" srcOrd="0" destOrd="0" presId="urn:microsoft.com/office/officeart/2008/layout/RadialCluster"/>
    <dgm:cxn modelId="{D9913A66-B61C-4685-851A-D96D043590D7}" type="presOf" srcId="{47D61D88-2483-4A51-84B4-6389DE9B3FDD}" destId="{68B86306-CEAE-40D0-867D-7F6BBD7CCAEA}" srcOrd="0" destOrd="0" presId="urn:microsoft.com/office/officeart/2008/layout/RadialCluster"/>
    <dgm:cxn modelId="{48C408E8-A643-4E96-B671-7EEE1B2106C0}" type="presOf" srcId="{0A63E721-E005-498F-A803-6BD8E4377A99}" destId="{FD63D31A-D666-4309-AF94-7F4D2CFAC8DC}" srcOrd="0" destOrd="0" presId="urn:microsoft.com/office/officeart/2008/layout/RadialCluster"/>
    <dgm:cxn modelId="{59D1E6C8-872D-4395-9CFE-73E0A1B3861A}" type="presParOf" srcId="{FD63D31A-D666-4309-AF94-7F4D2CFAC8DC}" destId="{1F1924FC-DB02-4448-9BA8-14F7D7214246}" srcOrd="0" destOrd="0" presId="urn:microsoft.com/office/officeart/2008/layout/RadialCluster"/>
    <dgm:cxn modelId="{FCC69D21-FB27-4DAF-BC86-D7A4C908ADE4}" type="presParOf" srcId="{1F1924FC-DB02-4448-9BA8-14F7D7214246}" destId="{1F5889BC-B1F0-4D44-9957-4A9066179FE6}" srcOrd="0" destOrd="0" presId="urn:microsoft.com/office/officeart/2008/layout/RadialCluster"/>
    <dgm:cxn modelId="{CCAE8152-CD76-4799-8742-111B5721315A}" type="presParOf" srcId="{1F1924FC-DB02-4448-9BA8-14F7D7214246}" destId="{68B86306-CEAE-40D0-867D-7F6BBD7CCAEA}" srcOrd="1" destOrd="0" presId="urn:microsoft.com/office/officeart/2008/layout/RadialCluster"/>
    <dgm:cxn modelId="{58799ADF-6993-4343-84FB-379FC4209E19}" type="presParOf" srcId="{1F1924FC-DB02-4448-9BA8-14F7D7214246}" destId="{968ED5F2-6E7E-4275-9459-9DD62AF82422}" srcOrd="2" destOrd="0" presId="urn:microsoft.com/office/officeart/2008/layout/RadialCluster"/>
    <dgm:cxn modelId="{1DA9E9E9-CDEA-4B1E-829B-6AC630B7BFC1}" type="presParOf" srcId="{1F1924FC-DB02-4448-9BA8-14F7D7214246}" destId="{BDC26080-5890-416F-AAE6-9D7B5887280C}" srcOrd="3" destOrd="0" presId="urn:microsoft.com/office/officeart/2008/layout/RadialCluster"/>
    <dgm:cxn modelId="{0D1F0F4C-E311-4C3F-A552-244251E783EE}" type="presParOf" srcId="{1F1924FC-DB02-4448-9BA8-14F7D7214246}" destId="{EEC9F5FB-054A-4EC4-B7E8-A3105CFF8BBF}" srcOrd="4" destOrd="0" presId="urn:microsoft.com/office/officeart/2008/layout/RadialCluster"/>
    <dgm:cxn modelId="{47787292-8A24-4F21-A0E0-F5E3AA6F5A04}" type="presParOf" srcId="{1F1924FC-DB02-4448-9BA8-14F7D7214246}" destId="{76297ACE-DC89-413F-B6BC-CFA4DF5BA0EB}" srcOrd="5" destOrd="0" presId="urn:microsoft.com/office/officeart/2008/layout/RadialCluster"/>
    <dgm:cxn modelId="{0358EB0C-0EBD-4C77-BC12-F332B347D4EB}" type="presParOf" srcId="{1F1924FC-DB02-4448-9BA8-14F7D7214246}" destId="{EE1D2D4C-F10D-4385-944A-F268B5F9926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89BC-B1F0-4D44-9957-4A9066179FE6}">
      <dsp:nvSpPr>
        <dsp:cNvPr id="0" name=""/>
        <dsp:cNvSpPr/>
      </dsp:nvSpPr>
      <dsp:spPr>
        <a:xfrm>
          <a:off x="12236" y="959549"/>
          <a:ext cx="891405" cy="89140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latinLnBrk="0">
            <a:lnSpc>
              <a:spcPct val="90000"/>
            </a:lnSpc>
            <a:spcBef>
              <a:spcPct val="0"/>
            </a:spcBef>
            <a:spcAft>
              <a:spcPct val="35000"/>
            </a:spcAft>
          </a:pPr>
          <a:r>
            <a:rPr lang="en-US" sz="2200" kern="1200" smtClean="0">
              <a:solidFill>
                <a:schemeClr val="tx1"/>
              </a:solidFill>
            </a:rPr>
            <a:t>Best friend</a:t>
          </a:r>
          <a:endParaRPr lang="en-US" sz="2200" kern="1200">
            <a:solidFill>
              <a:schemeClr val="tx1"/>
            </a:solidFill>
          </a:endParaRPr>
        </a:p>
      </dsp:txBody>
      <dsp:txXfrm>
        <a:off x="55751" y="1003064"/>
        <a:ext cx="804375" cy="804375"/>
      </dsp:txXfrm>
    </dsp:sp>
    <dsp:sp modelId="{68B86306-CEAE-40D0-867D-7F6BBD7CCAEA}">
      <dsp:nvSpPr>
        <dsp:cNvPr id="0" name=""/>
        <dsp:cNvSpPr/>
      </dsp:nvSpPr>
      <dsp:spPr>
        <a:xfrm rot="19846064">
          <a:off x="852641" y="960260"/>
          <a:ext cx="800930" cy="0"/>
        </a:xfrm>
        <a:custGeom>
          <a:avLst/>
          <a:gdLst/>
          <a:ahLst/>
          <a:cxnLst/>
          <a:rect l="0" t="0" r="0" b="0"/>
          <a:pathLst>
            <a:path>
              <a:moveTo>
                <a:pt x="0" y="0"/>
              </a:moveTo>
              <a:lnTo>
                <a:pt x="800930"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ED5F2-6E7E-4275-9459-9DD62AF82422}">
      <dsp:nvSpPr>
        <dsp:cNvPr id="0" name=""/>
        <dsp:cNvSpPr/>
      </dsp:nvSpPr>
      <dsp:spPr>
        <a:xfrm>
          <a:off x="1583261" y="167450"/>
          <a:ext cx="1105846" cy="597241"/>
        </a:xfrm>
        <a:prstGeom prst="roundRect">
          <a:avLst/>
        </a:prstGeom>
        <a:solidFill>
          <a:schemeClr val="accent1">
            <a:shade val="80000"/>
            <a:hueOff val="4086"/>
            <a:satOff val="4306"/>
            <a:lumOff val="4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latinLnBrk="0">
            <a:lnSpc>
              <a:spcPct val="90000"/>
            </a:lnSpc>
            <a:spcBef>
              <a:spcPct val="0"/>
            </a:spcBef>
            <a:spcAft>
              <a:spcPct val="35000"/>
            </a:spcAft>
          </a:pPr>
          <a:r>
            <a:rPr lang="en-US" sz="1600" kern="1200" smtClean="0">
              <a:solidFill>
                <a:schemeClr val="tx1"/>
              </a:solidFill>
            </a:rPr>
            <a:t>Name/age</a:t>
          </a:r>
          <a:endParaRPr lang="en-US" sz="1600" kern="1200">
            <a:solidFill>
              <a:schemeClr val="tx1"/>
            </a:solidFill>
          </a:endParaRPr>
        </a:p>
      </dsp:txBody>
      <dsp:txXfrm>
        <a:off x="1612416" y="196605"/>
        <a:ext cx="1047536" cy="538931"/>
      </dsp:txXfrm>
    </dsp:sp>
    <dsp:sp modelId="{BDC26080-5890-416F-AAE6-9D7B5887280C}">
      <dsp:nvSpPr>
        <dsp:cNvPr id="0" name=""/>
        <dsp:cNvSpPr/>
      </dsp:nvSpPr>
      <dsp:spPr>
        <a:xfrm rot="21594046">
          <a:off x="903641" y="1404046"/>
          <a:ext cx="501221" cy="0"/>
        </a:xfrm>
        <a:custGeom>
          <a:avLst/>
          <a:gdLst/>
          <a:ahLst/>
          <a:cxnLst/>
          <a:rect l="0" t="0" r="0" b="0"/>
          <a:pathLst>
            <a:path>
              <a:moveTo>
                <a:pt x="0" y="0"/>
              </a:moveTo>
              <a:lnTo>
                <a:pt x="501221"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9F5FB-054A-4EC4-B7E8-A3105CFF8BBF}">
      <dsp:nvSpPr>
        <dsp:cNvPr id="0" name=""/>
        <dsp:cNvSpPr/>
      </dsp:nvSpPr>
      <dsp:spPr>
        <a:xfrm>
          <a:off x="1404862" y="1103557"/>
          <a:ext cx="1656187" cy="597241"/>
        </a:xfrm>
        <a:prstGeom prst="roundRect">
          <a:avLst/>
        </a:prstGeom>
        <a:solidFill>
          <a:schemeClr val="accent1">
            <a:shade val="80000"/>
            <a:hueOff val="8173"/>
            <a:satOff val="8613"/>
            <a:lumOff val="9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latinLnBrk="0">
            <a:lnSpc>
              <a:spcPct val="90000"/>
            </a:lnSpc>
            <a:spcBef>
              <a:spcPct val="0"/>
            </a:spcBef>
            <a:spcAft>
              <a:spcPct val="35000"/>
            </a:spcAft>
          </a:pPr>
          <a:r>
            <a:rPr lang="en-US" sz="1200" kern="1200" smtClean="0">
              <a:solidFill>
                <a:schemeClr val="tx1"/>
              </a:solidFill>
            </a:rPr>
            <a:t>Physical appearance</a:t>
          </a:r>
          <a:endParaRPr lang="en-US" sz="1200" kern="1200">
            <a:solidFill>
              <a:schemeClr val="tx1"/>
            </a:solidFill>
          </a:endParaRPr>
        </a:p>
      </dsp:txBody>
      <dsp:txXfrm>
        <a:off x="1434017" y="1132712"/>
        <a:ext cx="1597877" cy="538931"/>
      </dsp:txXfrm>
    </dsp:sp>
    <dsp:sp modelId="{76297ACE-DC89-413F-B6BC-CFA4DF5BA0EB}">
      <dsp:nvSpPr>
        <dsp:cNvPr id="0" name=""/>
        <dsp:cNvSpPr/>
      </dsp:nvSpPr>
      <dsp:spPr>
        <a:xfrm rot="1562403">
          <a:off x="862494" y="1800964"/>
          <a:ext cx="810670" cy="0"/>
        </a:xfrm>
        <a:custGeom>
          <a:avLst/>
          <a:gdLst/>
          <a:ahLst/>
          <a:cxnLst/>
          <a:rect l="0" t="0" r="0" b="0"/>
          <a:pathLst>
            <a:path>
              <a:moveTo>
                <a:pt x="0" y="0"/>
              </a:moveTo>
              <a:lnTo>
                <a:pt x="810670"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D2D4C-F10D-4385-944A-F268B5F99260}">
      <dsp:nvSpPr>
        <dsp:cNvPr id="0" name=""/>
        <dsp:cNvSpPr/>
      </dsp:nvSpPr>
      <dsp:spPr>
        <a:xfrm>
          <a:off x="1632018" y="1967652"/>
          <a:ext cx="1176291" cy="597241"/>
        </a:xfrm>
        <a:prstGeom prst="roundRect">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latinLnBrk="0">
            <a:lnSpc>
              <a:spcPct val="90000"/>
            </a:lnSpc>
            <a:spcBef>
              <a:spcPct val="0"/>
            </a:spcBef>
            <a:spcAft>
              <a:spcPct val="35000"/>
            </a:spcAft>
          </a:pPr>
          <a:r>
            <a:rPr lang="en-US" sz="1100" kern="1200" smtClean="0">
              <a:solidFill>
                <a:schemeClr val="tx1"/>
              </a:solidFill>
            </a:rPr>
            <a:t>Personality</a:t>
          </a:r>
          <a:endParaRPr lang="en-US" sz="1100" kern="1200">
            <a:solidFill>
              <a:schemeClr val="tx1"/>
            </a:solidFill>
          </a:endParaRPr>
        </a:p>
      </dsp:txBody>
      <dsp:txXfrm>
        <a:off x="1661173" y="1996807"/>
        <a:ext cx="1117981" cy="53893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80A9A0B4-6095-4536-B48B-26F5B0B8539D}" type="slidenum">
              <a:rPr lang="es-ES" altLang="en-US"/>
              <a:pPr/>
              <a:t>‹#›</a:t>
            </a:fld>
            <a:endParaRPr lang="es-ES" altLang="en-US"/>
          </a:p>
        </p:txBody>
      </p:sp>
    </p:spTree>
    <p:extLst>
      <p:ext uri="{BB962C8B-B14F-4D97-AF65-F5344CB8AC3E}">
        <p14:creationId xmlns:p14="http://schemas.microsoft.com/office/powerpoint/2010/main" val="4929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4067EB90-B266-46A3-B4F0-CBD929491DB9}" type="slidenum">
              <a:rPr lang="es-ES" altLang="en-US"/>
              <a:pPr/>
              <a:t>‹#›</a:t>
            </a:fld>
            <a:endParaRPr lang="es-ES" altLang="en-US"/>
          </a:p>
        </p:txBody>
      </p:sp>
    </p:spTree>
    <p:extLst>
      <p:ext uri="{BB962C8B-B14F-4D97-AF65-F5344CB8AC3E}">
        <p14:creationId xmlns:p14="http://schemas.microsoft.com/office/powerpoint/2010/main" val="40746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25C51573-5ECF-4CA9-9490-5B513359CB5B}" type="slidenum">
              <a:rPr lang="es-ES" altLang="en-US"/>
              <a:pPr/>
              <a:t>‹#›</a:t>
            </a:fld>
            <a:endParaRPr lang="es-ES" altLang="en-US"/>
          </a:p>
        </p:txBody>
      </p:sp>
    </p:spTree>
    <p:extLst>
      <p:ext uri="{BB962C8B-B14F-4D97-AF65-F5344CB8AC3E}">
        <p14:creationId xmlns:p14="http://schemas.microsoft.com/office/powerpoint/2010/main" val="382782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76578324-FCE8-405B-8F55-2A9054DD4DBA}" type="slidenum">
              <a:rPr lang="es-ES" altLang="en-US"/>
              <a:pPr/>
              <a:t>‹#›</a:t>
            </a:fld>
            <a:endParaRPr lang="es-ES" altLang="en-US"/>
          </a:p>
        </p:txBody>
      </p:sp>
    </p:spTree>
    <p:extLst>
      <p:ext uri="{BB962C8B-B14F-4D97-AF65-F5344CB8AC3E}">
        <p14:creationId xmlns:p14="http://schemas.microsoft.com/office/powerpoint/2010/main" val="66805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65FB4A5B-1DC0-4B4E-A021-16C24EF0FCFB}" type="slidenum">
              <a:rPr lang="es-ES" altLang="en-US"/>
              <a:pPr/>
              <a:t>‹#›</a:t>
            </a:fld>
            <a:endParaRPr lang="es-ES" altLang="en-US"/>
          </a:p>
        </p:txBody>
      </p:sp>
    </p:spTree>
    <p:extLst>
      <p:ext uri="{BB962C8B-B14F-4D97-AF65-F5344CB8AC3E}">
        <p14:creationId xmlns:p14="http://schemas.microsoft.com/office/powerpoint/2010/main" val="177298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9CB62AA1-5C1D-49AA-98B2-063237DF8607}" type="slidenum">
              <a:rPr lang="es-ES" altLang="en-US"/>
              <a:pPr/>
              <a:t>‹#›</a:t>
            </a:fld>
            <a:endParaRPr lang="es-ES" altLang="en-US"/>
          </a:p>
        </p:txBody>
      </p:sp>
    </p:spTree>
    <p:extLst>
      <p:ext uri="{BB962C8B-B14F-4D97-AF65-F5344CB8AC3E}">
        <p14:creationId xmlns:p14="http://schemas.microsoft.com/office/powerpoint/2010/main" val="110050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ECCD5118-6BA8-4838-AD19-8DDB41797030}" type="slidenum">
              <a:rPr lang="es-ES" altLang="en-US"/>
              <a:pPr/>
              <a:t>‹#›</a:t>
            </a:fld>
            <a:endParaRPr lang="es-ES" altLang="en-US"/>
          </a:p>
        </p:txBody>
      </p:sp>
    </p:spTree>
    <p:extLst>
      <p:ext uri="{BB962C8B-B14F-4D97-AF65-F5344CB8AC3E}">
        <p14:creationId xmlns:p14="http://schemas.microsoft.com/office/powerpoint/2010/main" val="41722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1C513A77-7A8D-45BC-8D8E-19B49BA1B374}" type="slidenum">
              <a:rPr lang="es-ES" altLang="en-US"/>
              <a:pPr/>
              <a:t>‹#›</a:t>
            </a:fld>
            <a:endParaRPr lang="es-ES" altLang="en-US"/>
          </a:p>
        </p:txBody>
      </p:sp>
    </p:spTree>
    <p:extLst>
      <p:ext uri="{BB962C8B-B14F-4D97-AF65-F5344CB8AC3E}">
        <p14:creationId xmlns:p14="http://schemas.microsoft.com/office/powerpoint/2010/main" val="79257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9B6BE4CF-3F01-443C-A1E2-CEA0A0677695}" type="slidenum">
              <a:rPr lang="es-ES" altLang="en-US"/>
              <a:pPr/>
              <a:t>‹#›</a:t>
            </a:fld>
            <a:endParaRPr lang="es-ES" altLang="en-US"/>
          </a:p>
        </p:txBody>
      </p:sp>
    </p:spTree>
    <p:extLst>
      <p:ext uri="{BB962C8B-B14F-4D97-AF65-F5344CB8AC3E}">
        <p14:creationId xmlns:p14="http://schemas.microsoft.com/office/powerpoint/2010/main" val="125370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CC5CDB07-BDC5-4E0A-BCEF-F1A52A59AECA}" type="slidenum">
              <a:rPr lang="es-ES" altLang="en-US"/>
              <a:pPr/>
              <a:t>‹#›</a:t>
            </a:fld>
            <a:endParaRPr lang="es-ES" altLang="en-US"/>
          </a:p>
        </p:txBody>
      </p:sp>
    </p:spTree>
    <p:extLst>
      <p:ext uri="{BB962C8B-B14F-4D97-AF65-F5344CB8AC3E}">
        <p14:creationId xmlns:p14="http://schemas.microsoft.com/office/powerpoint/2010/main" val="351399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6D90FB8D-C8D5-4CEE-B825-0B2A08762348}" type="slidenum">
              <a:rPr lang="es-ES" altLang="en-US"/>
              <a:pPr/>
              <a:t>‹#›</a:t>
            </a:fld>
            <a:endParaRPr lang="es-ES" altLang="en-US"/>
          </a:p>
        </p:txBody>
      </p:sp>
    </p:spTree>
    <p:extLst>
      <p:ext uri="{BB962C8B-B14F-4D97-AF65-F5344CB8AC3E}">
        <p14:creationId xmlns:p14="http://schemas.microsoft.com/office/powerpoint/2010/main" val="337848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590072-F73B-4C64-BAEA-92812BA83F04}"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79513" y="3723878"/>
            <a:ext cx="8712968" cy="1224136"/>
          </a:xfrm>
        </p:spPr>
        <p:txBody>
          <a:bodyPr/>
          <a:lstStyle/>
          <a:p>
            <a:r>
              <a:rPr lang="es-UY" altLang="en-US" sz="4800" b="1" smtClean="0">
                <a:solidFill>
                  <a:srgbClr val="663300"/>
                </a:solidFill>
              </a:rPr>
              <a:t>KEY ENGLISH TEST 1</a:t>
            </a:r>
            <a:br>
              <a:rPr lang="es-UY" altLang="en-US" sz="4800" b="1" smtClean="0">
                <a:solidFill>
                  <a:srgbClr val="663300"/>
                </a:solidFill>
              </a:rPr>
            </a:br>
            <a:r>
              <a:rPr lang="es-UY" altLang="en-US" sz="4800" b="1" smtClean="0">
                <a:solidFill>
                  <a:srgbClr val="663300"/>
                </a:solidFill>
              </a:rPr>
              <a:t>SPEAKING TEST 2</a:t>
            </a:r>
            <a:endParaRPr lang="es-ES" altLang="en-US" sz="4800" b="1">
              <a:solidFill>
                <a:srgbClr val="663300"/>
              </a:solidFill>
            </a:endParaRPr>
          </a:p>
        </p:txBody>
      </p:sp>
      <p:pic>
        <p:nvPicPr>
          <p:cNvPr id="2217" name="Picture 169" descr="C:\Users\zizibibi\AppData\Local\Microsoft\Windows\Temporary Internet Files\Content.IE5\RSCBB1RO\75288771_6b76b8977c[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0417" l="0" r="91458"/>
                    </a14:imgEffect>
                  </a14:imgLayer>
                </a14:imgProps>
              </a:ext>
              <a:ext uri="{28A0092B-C50C-407E-A947-70E740481C1C}">
                <a14:useLocalDpi xmlns:a14="http://schemas.microsoft.com/office/drawing/2010/main" val="0"/>
              </a:ext>
            </a:extLst>
          </a:blip>
          <a:srcRect/>
          <a:stretch>
            <a:fillRect/>
          </a:stretch>
        </p:blipFill>
        <p:spPr bwMode="auto">
          <a:xfrm>
            <a:off x="2987824" y="915566"/>
            <a:ext cx="2211710" cy="2211710"/>
          </a:xfrm>
          <a:prstGeom prst="rect">
            <a:avLst/>
          </a:prstGeom>
          <a:noFill/>
          <a:extLst>
            <a:ext uri="{909E8E84-426E-40DD-AFC4-6F175D3DCCD1}">
              <a14:hiddenFill xmlns:a14="http://schemas.microsoft.com/office/drawing/2010/main">
                <a:solidFill>
                  <a:srgbClr val="FFFFFF"/>
                </a:solidFill>
              </a14:hiddenFill>
            </a:ext>
          </a:extLst>
        </p:spPr>
      </p:pic>
      <p:pic>
        <p:nvPicPr>
          <p:cNvPr id="2218" name="Picture 170" descr="C:\Users\zizibibi\AppData\Local\Microsoft\Windows\Temporary Internet Files\Content.IE5\VQXWM1BZ\15678-illustration-of-a-cartoon-speech-bubbl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987574"/>
            <a:ext cx="2211710" cy="2211710"/>
          </a:xfrm>
          <a:prstGeom prst="rect">
            <a:avLst/>
          </a:prstGeom>
          <a:noFill/>
          <a:extLst>
            <a:ext uri="{909E8E84-426E-40DD-AFC4-6F175D3DCCD1}">
              <a14:hiddenFill xmlns:a14="http://schemas.microsoft.com/office/drawing/2010/main">
                <a:solidFill>
                  <a:srgbClr val="FFFFFF"/>
                </a:solidFill>
              </a14:hiddenFill>
            </a:ext>
          </a:extLst>
        </p:spPr>
      </p:pic>
      <p:pic>
        <p:nvPicPr>
          <p:cNvPr id="2219" name="Picture 171" descr="C:\Users\zizibibi\AppData\Local\Microsoft\Windows\Temporary Internet Files\Content.IE5\W2VULSSH\15776-illustration-of-a-green-cartoon-speech-bubble-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915566"/>
            <a:ext cx="3001159" cy="2211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4135303" cy="499041"/>
          </a:xfrm>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Best friend</a:t>
            </a: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5004048" y="411510"/>
            <a:ext cx="3576898" cy="363426"/>
          </a:xfrm>
          <a:prstGeom prst="horizontalScroll">
            <a:avLst/>
          </a:prstGeom>
        </p:spPr>
        <p:style>
          <a:lnRef idx="1">
            <a:schemeClr val="accent4"/>
          </a:lnRef>
          <a:fillRef idx="2">
            <a:schemeClr val="accent4"/>
          </a:fillRef>
          <a:effectRef idx="1">
            <a:schemeClr val="accent4"/>
          </a:effectRef>
          <a:fontRef idx="minor">
            <a:schemeClr val="dk1"/>
          </a:fontRef>
        </p:style>
        <p:txBody>
          <a:bodyPr>
            <a:normAutofit fontScale="40000" lnSpcReduction="20000"/>
          </a:bodyPr>
          <a:lstStyle/>
          <a:p>
            <a:r>
              <a:rPr lang="en-US" smtClean="0"/>
              <a:t>The answer should be at least 3 sentences</a:t>
            </a:r>
            <a:endParaRPr lang="en-US"/>
          </a:p>
        </p:txBody>
      </p:sp>
      <p:graphicFrame>
        <p:nvGraphicFramePr>
          <p:cNvPr id="5" name="Diagram 4"/>
          <p:cNvGraphicFramePr/>
          <p:nvPr>
            <p:extLst>
              <p:ext uri="{D42A27DB-BD31-4B8C-83A1-F6EECF244321}">
                <p14:modId xmlns:p14="http://schemas.microsoft.com/office/powerpoint/2010/main" val="3788682429"/>
              </p:ext>
            </p:extLst>
          </p:nvPr>
        </p:nvGraphicFramePr>
        <p:xfrm>
          <a:off x="1475656" y="1468191"/>
          <a:ext cx="6096000" cy="297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03814" y="978593"/>
            <a:ext cx="3722814" cy="392415"/>
          </a:xfrm>
          <a:prstGeom prst="rect">
            <a:avLst/>
          </a:prstGeom>
          <a:noFill/>
        </p:spPr>
        <p:txBody>
          <a:bodyPr wrap="none" lIns="68580" tIns="34290" rIns="68580" bIns="3429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100" b="1">
                <a:ln/>
                <a:solidFill>
                  <a:srgbClr val="C00000"/>
                </a:solidFill>
                <a:latin typeface="+mn-lt"/>
              </a:rPr>
              <a:t>Helpful outline and vocabulary</a:t>
            </a:r>
          </a:p>
        </p:txBody>
      </p:sp>
      <p:sp>
        <p:nvSpPr>
          <p:cNvPr id="20" name="TextBox 19"/>
          <p:cNvSpPr txBox="1"/>
          <p:nvPr/>
        </p:nvSpPr>
        <p:spPr>
          <a:xfrm>
            <a:off x="4283968" y="1563638"/>
            <a:ext cx="3027432" cy="923330"/>
          </a:xfrm>
          <a:prstGeom prst="rect">
            <a:avLst/>
          </a:prstGeom>
          <a:noFill/>
        </p:spPr>
        <p:txBody>
          <a:bodyPr wrap="none" rtlCol="0">
            <a:spAutoFit/>
          </a:bodyPr>
          <a:lstStyle/>
          <a:p>
            <a:pPr marL="285750" indent="-285750">
              <a:buFontTx/>
              <a:buChar char="-"/>
            </a:pPr>
            <a:r>
              <a:rPr lang="en-US" smtClean="0">
                <a:latin typeface="+mn-lt"/>
              </a:rPr>
              <a:t>Name/ Nickname</a:t>
            </a:r>
          </a:p>
          <a:p>
            <a:pPr marL="285750" indent="-285750">
              <a:buFontTx/>
              <a:buChar char="-"/>
            </a:pPr>
            <a:r>
              <a:rPr lang="en-US" smtClean="0">
                <a:latin typeface="+mn-lt"/>
              </a:rPr>
              <a:t>Younger/ Older </a:t>
            </a:r>
          </a:p>
          <a:p>
            <a:r>
              <a:rPr lang="en-US" smtClean="0">
                <a:latin typeface="+mn-lt"/>
              </a:rPr>
              <a:t>- The same age/ the same class</a:t>
            </a:r>
            <a:endParaRPr lang="en-US">
              <a:latin typeface="+mn-lt"/>
            </a:endParaRPr>
          </a:p>
        </p:txBody>
      </p:sp>
      <p:sp>
        <p:nvSpPr>
          <p:cNvPr id="21" name="TextBox 20"/>
          <p:cNvSpPr txBox="1"/>
          <p:nvPr/>
        </p:nvSpPr>
        <p:spPr>
          <a:xfrm>
            <a:off x="4572000" y="2571750"/>
            <a:ext cx="2717411" cy="646331"/>
          </a:xfrm>
          <a:prstGeom prst="rect">
            <a:avLst/>
          </a:prstGeom>
          <a:noFill/>
        </p:spPr>
        <p:txBody>
          <a:bodyPr wrap="none" rtlCol="0">
            <a:spAutoFit/>
          </a:bodyPr>
          <a:lstStyle/>
          <a:p>
            <a:r>
              <a:rPr lang="en-US" smtClean="0">
                <a:latin typeface="+mn-lt"/>
              </a:rPr>
              <a:t>Tall / thin/…</a:t>
            </a:r>
          </a:p>
          <a:p>
            <a:r>
              <a:rPr lang="en-US" smtClean="0">
                <a:latin typeface="+mn-lt"/>
              </a:rPr>
              <a:t>Hair: long/ short / curly/… </a:t>
            </a:r>
            <a:endParaRPr lang="en-US">
              <a:latin typeface="+mn-lt"/>
            </a:endParaRPr>
          </a:p>
        </p:txBody>
      </p:sp>
      <p:sp>
        <p:nvSpPr>
          <p:cNvPr id="22" name="TextBox 21"/>
          <p:cNvSpPr txBox="1"/>
          <p:nvPr/>
        </p:nvSpPr>
        <p:spPr>
          <a:xfrm>
            <a:off x="4593704" y="3435846"/>
            <a:ext cx="4172937" cy="646331"/>
          </a:xfrm>
          <a:prstGeom prst="rect">
            <a:avLst/>
          </a:prstGeom>
          <a:noFill/>
        </p:spPr>
        <p:txBody>
          <a:bodyPr wrap="none" rtlCol="0">
            <a:spAutoFit/>
          </a:bodyPr>
          <a:lstStyle/>
          <a:p>
            <a:r>
              <a:rPr lang="en-US" smtClean="0">
                <a:latin typeface="+mn-lt"/>
              </a:rPr>
              <a:t>Kind/ helpful / patient/ supportive / trustful</a:t>
            </a:r>
          </a:p>
          <a:p>
            <a:r>
              <a:rPr lang="en-US" smtClean="0">
                <a:latin typeface="+mn-lt"/>
              </a:rPr>
              <a:t>Reliable,…</a:t>
            </a:r>
            <a:endParaRPr lang="en-US">
              <a:latin typeface="+mn-lt"/>
            </a:endParaRPr>
          </a:p>
        </p:txBody>
      </p:sp>
    </p:spTree>
    <p:extLst>
      <p:ext uri="{BB962C8B-B14F-4D97-AF65-F5344CB8AC3E}">
        <p14:creationId xmlns:p14="http://schemas.microsoft.com/office/powerpoint/2010/main" val="21330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graphicEl>
                                              <a:dgm id="{1F5889BC-B1F0-4D44-9957-4A9066179FE6}"/>
                                            </p:graphicEl>
                                          </p:spTgt>
                                        </p:tgtEl>
                                        <p:attrNameLst>
                                          <p:attrName>style.visibility</p:attrName>
                                        </p:attrNameLst>
                                      </p:cBhvr>
                                      <p:to>
                                        <p:strVal val="visible"/>
                                      </p:to>
                                    </p:set>
                                    <p:animEffect transition="in" filter="circle(in)">
                                      <p:cBhvr>
                                        <p:cTn id="43" dur="2000"/>
                                        <p:tgtEl>
                                          <p:spTgt spid="5">
                                            <p:graphicEl>
                                              <a:dgm id="{1F5889BC-B1F0-4D44-9957-4A9066179FE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graphicEl>
                                              <a:dgm id="{68B86306-CEAE-40D0-867D-7F6BBD7CCAEA}"/>
                                            </p:graphicEl>
                                          </p:spTgt>
                                        </p:tgtEl>
                                        <p:attrNameLst>
                                          <p:attrName>style.visibility</p:attrName>
                                        </p:attrNameLst>
                                      </p:cBhvr>
                                      <p:to>
                                        <p:strVal val="visible"/>
                                      </p:to>
                                    </p:set>
                                    <p:animEffect transition="in" filter="circle(in)">
                                      <p:cBhvr>
                                        <p:cTn id="48" dur="2000"/>
                                        <p:tgtEl>
                                          <p:spTgt spid="5">
                                            <p:graphicEl>
                                              <a:dgm id="{68B86306-CEAE-40D0-867D-7F6BBD7CCAEA}"/>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
                                            <p:graphicEl>
                                              <a:dgm id="{968ED5F2-6E7E-4275-9459-9DD62AF82422}"/>
                                            </p:graphicEl>
                                          </p:spTgt>
                                        </p:tgtEl>
                                        <p:attrNameLst>
                                          <p:attrName>style.visibility</p:attrName>
                                        </p:attrNameLst>
                                      </p:cBhvr>
                                      <p:to>
                                        <p:strVal val="visible"/>
                                      </p:to>
                                    </p:set>
                                    <p:animEffect transition="in" filter="circle(in)">
                                      <p:cBhvr>
                                        <p:cTn id="51" dur="2000"/>
                                        <p:tgtEl>
                                          <p:spTgt spid="5">
                                            <p:graphicEl>
                                              <a:dgm id="{968ED5F2-6E7E-4275-9459-9DD62AF8242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graphicEl>
                                              <a:dgm id="{BDC26080-5890-416F-AAE6-9D7B5887280C}"/>
                                            </p:graphicEl>
                                          </p:spTgt>
                                        </p:tgtEl>
                                        <p:attrNameLst>
                                          <p:attrName>style.visibility</p:attrName>
                                        </p:attrNameLst>
                                      </p:cBhvr>
                                      <p:to>
                                        <p:strVal val="visible"/>
                                      </p:to>
                                    </p:set>
                                    <p:animEffect transition="in" filter="circle(in)">
                                      <p:cBhvr>
                                        <p:cTn id="56" dur="2000"/>
                                        <p:tgtEl>
                                          <p:spTgt spid="5">
                                            <p:graphicEl>
                                              <a:dgm id="{BDC26080-5890-416F-AAE6-9D7B5887280C}"/>
                                            </p:graphic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
                                            <p:graphicEl>
                                              <a:dgm id="{EEC9F5FB-054A-4EC4-B7E8-A3105CFF8BBF}"/>
                                            </p:graphicEl>
                                          </p:spTgt>
                                        </p:tgtEl>
                                        <p:attrNameLst>
                                          <p:attrName>style.visibility</p:attrName>
                                        </p:attrNameLst>
                                      </p:cBhvr>
                                      <p:to>
                                        <p:strVal val="visible"/>
                                      </p:to>
                                    </p:set>
                                    <p:animEffect transition="in" filter="circle(in)">
                                      <p:cBhvr>
                                        <p:cTn id="59" dur="2000"/>
                                        <p:tgtEl>
                                          <p:spTgt spid="5">
                                            <p:graphicEl>
                                              <a:dgm id="{EEC9F5FB-054A-4EC4-B7E8-A3105CFF8B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
                                            <p:graphicEl>
                                              <a:dgm id="{76297ACE-DC89-413F-B6BC-CFA4DF5BA0EB}"/>
                                            </p:graphicEl>
                                          </p:spTgt>
                                        </p:tgtEl>
                                        <p:attrNameLst>
                                          <p:attrName>style.visibility</p:attrName>
                                        </p:attrNameLst>
                                      </p:cBhvr>
                                      <p:to>
                                        <p:strVal val="visible"/>
                                      </p:to>
                                    </p:set>
                                    <p:animEffect transition="in" filter="circle(in)">
                                      <p:cBhvr>
                                        <p:cTn id="64" dur="2000"/>
                                        <p:tgtEl>
                                          <p:spTgt spid="5">
                                            <p:graphicEl>
                                              <a:dgm id="{76297ACE-DC89-413F-B6BC-CFA4DF5BA0EB}"/>
                                            </p:graphic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
                                            <p:graphicEl>
                                              <a:dgm id="{EE1D2D4C-F10D-4385-944A-F268B5F99260}"/>
                                            </p:graphicEl>
                                          </p:spTgt>
                                        </p:tgtEl>
                                        <p:attrNameLst>
                                          <p:attrName>style.visibility</p:attrName>
                                        </p:attrNameLst>
                                      </p:cBhvr>
                                      <p:to>
                                        <p:strVal val="visible"/>
                                      </p:to>
                                    </p:set>
                                    <p:animEffect transition="in" filter="circle(in)">
                                      <p:cBhvr>
                                        <p:cTn id="67" dur="2000"/>
                                        <p:tgtEl>
                                          <p:spTgt spid="5">
                                            <p:graphicEl>
                                              <a:dgm id="{EE1D2D4C-F10D-4385-944A-F268B5F9926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80">
                                          <p:stCondLst>
                                            <p:cond delay="0"/>
                                          </p:stCondLst>
                                        </p:cTn>
                                        <p:tgtEl>
                                          <p:spTgt spid="20"/>
                                        </p:tgtEl>
                                      </p:cBhvr>
                                    </p:animEffect>
                                    <p:anim calcmode="lin" valueType="num">
                                      <p:cBhvr>
                                        <p:cTn id="7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8" dur="26">
                                          <p:stCondLst>
                                            <p:cond delay="650"/>
                                          </p:stCondLst>
                                        </p:cTn>
                                        <p:tgtEl>
                                          <p:spTgt spid="20"/>
                                        </p:tgtEl>
                                      </p:cBhvr>
                                      <p:to x="100000" y="60000"/>
                                    </p:animScale>
                                    <p:animScale>
                                      <p:cBhvr>
                                        <p:cTn id="79" dur="166" decel="50000">
                                          <p:stCondLst>
                                            <p:cond delay="676"/>
                                          </p:stCondLst>
                                        </p:cTn>
                                        <p:tgtEl>
                                          <p:spTgt spid="20"/>
                                        </p:tgtEl>
                                      </p:cBhvr>
                                      <p:to x="100000" y="100000"/>
                                    </p:animScale>
                                    <p:animScale>
                                      <p:cBhvr>
                                        <p:cTn id="80" dur="26">
                                          <p:stCondLst>
                                            <p:cond delay="1312"/>
                                          </p:stCondLst>
                                        </p:cTn>
                                        <p:tgtEl>
                                          <p:spTgt spid="20"/>
                                        </p:tgtEl>
                                      </p:cBhvr>
                                      <p:to x="100000" y="80000"/>
                                    </p:animScale>
                                    <p:animScale>
                                      <p:cBhvr>
                                        <p:cTn id="81" dur="166" decel="50000">
                                          <p:stCondLst>
                                            <p:cond delay="1338"/>
                                          </p:stCondLst>
                                        </p:cTn>
                                        <p:tgtEl>
                                          <p:spTgt spid="20"/>
                                        </p:tgtEl>
                                      </p:cBhvr>
                                      <p:to x="100000" y="100000"/>
                                    </p:animScale>
                                    <p:animScale>
                                      <p:cBhvr>
                                        <p:cTn id="82" dur="26">
                                          <p:stCondLst>
                                            <p:cond delay="1642"/>
                                          </p:stCondLst>
                                        </p:cTn>
                                        <p:tgtEl>
                                          <p:spTgt spid="20"/>
                                        </p:tgtEl>
                                      </p:cBhvr>
                                      <p:to x="100000" y="90000"/>
                                    </p:animScale>
                                    <p:animScale>
                                      <p:cBhvr>
                                        <p:cTn id="83" dur="166" decel="50000">
                                          <p:stCondLst>
                                            <p:cond delay="1668"/>
                                          </p:stCondLst>
                                        </p:cTn>
                                        <p:tgtEl>
                                          <p:spTgt spid="20"/>
                                        </p:tgtEl>
                                      </p:cBhvr>
                                      <p:to x="100000" y="100000"/>
                                    </p:animScale>
                                    <p:animScale>
                                      <p:cBhvr>
                                        <p:cTn id="84" dur="26">
                                          <p:stCondLst>
                                            <p:cond delay="1808"/>
                                          </p:stCondLst>
                                        </p:cTn>
                                        <p:tgtEl>
                                          <p:spTgt spid="20"/>
                                        </p:tgtEl>
                                      </p:cBhvr>
                                      <p:to x="100000" y="95000"/>
                                    </p:animScale>
                                    <p:animScale>
                                      <p:cBhvr>
                                        <p:cTn id="85" dur="166" decel="50000">
                                          <p:stCondLst>
                                            <p:cond delay="1834"/>
                                          </p:stCondLst>
                                        </p:cTn>
                                        <p:tgtEl>
                                          <p:spTgt spid="20"/>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80">
                                          <p:stCondLst>
                                            <p:cond delay="0"/>
                                          </p:stCondLst>
                                        </p:cTn>
                                        <p:tgtEl>
                                          <p:spTgt spid="21"/>
                                        </p:tgtEl>
                                      </p:cBhvr>
                                    </p:animEffect>
                                    <p:anim calcmode="lin" valueType="num">
                                      <p:cBhvr>
                                        <p:cTn id="9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6" dur="26">
                                          <p:stCondLst>
                                            <p:cond delay="650"/>
                                          </p:stCondLst>
                                        </p:cTn>
                                        <p:tgtEl>
                                          <p:spTgt spid="21"/>
                                        </p:tgtEl>
                                      </p:cBhvr>
                                      <p:to x="100000" y="60000"/>
                                    </p:animScale>
                                    <p:animScale>
                                      <p:cBhvr>
                                        <p:cTn id="97" dur="166" decel="50000">
                                          <p:stCondLst>
                                            <p:cond delay="676"/>
                                          </p:stCondLst>
                                        </p:cTn>
                                        <p:tgtEl>
                                          <p:spTgt spid="21"/>
                                        </p:tgtEl>
                                      </p:cBhvr>
                                      <p:to x="100000" y="100000"/>
                                    </p:animScale>
                                    <p:animScale>
                                      <p:cBhvr>
                                        <p:cTn id="98" dur="26">
                                          <p:stCondLst>
                                            <p:cond delay="1312"/>
                                          </p:stCondLst>
                                        </p:cTn>
                                        <p:tgtEl>
                                          <p:spTgt spid="21"/>
                                        </p:tgtEl>
                                      </p:cBhvr>
                                      <p:to x="100000" y="80000"/>
                                    </p:animScale>
                                    <p:animScale>
                                      <p:cBhvr>
                                        <p:cTn id="99" dur="166" decel="50000">
                                          <p:stCondLst>
                                            <p:cond delay="1338"/>
                                          </p:stCondLst>
                                        </p:cTn>
                                        <p:tgtEl>
                                          <p:spTgt spid="21"/>
                                        </p:tgtEl>
                                      </p:cBhvr>
                                      <p:to x="100000" y="100000"/>
                                    </p:animScale>
                                    <p:animScale>
                                      <p:cBhvr>
                                        <p:cTn id="100" dur="26">
                                          <p:stCondLst>
                                            <p:cond delay="1642"/>
                                          </p:stCondLst>
                                        </p:cTn>
                                        <p:tgtEl>
                                          <p:spTgt spid="21"/>
                                        </p:tgtEl>
                                      </p:cBhvr>
                                      <p:to x="100000" y="90000"/>
                                    </p:animScale>
                                    <p:animScale>
                                      <p:cBhvr>
                                        <p:cTn id="101" dur="166" decel="50000">
                                          <p:stCondLst>
                                            <p:cond delay="1668"/>
                                          </p:stCondLst>
                                        </p:cTn>
                                        <p:tgtEl>
                                          <p:spTgt spid="21"/>
                                        </p:tgtEl>
                                      </p:cBhvr>
                                      <p:to x="100000" y="100000"/>
                                    </p:animScale>
                                    <p:animScale>
                                      <p:cBhvr>
                                        <p:cTn id="102" dur="26">
                                          <p:stCondLst>
                                            <p:cond delay="1808"/>
                                          </p:stCondLst>
                                        </p:cTn>
                                        <p:tgtEl>
                                          <p:spTgt spid="21"/>
                                        </p:tgtEl>
                                      </p:cBhvr>
                                      <p:to x="100000" y="95000"/>
                                    </p:animScale>
                                    <p:animScale>
                                      <p:cBhvr>
                                        <p:cTn id="103" dur="166" decel="50000">
                                          <p:stCondLst>
                                            <p:cond delay="1834"/>
                                          </p:stCondLst>
                                        </p:cTn>
                                        <p:tgtEl>
                                          <p:spTgt spid="21"/>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80">
                                          <p:stCondLst>
                                            <p:cond delay="0"/>
                                          </p:stCondLst>
                                        </p:cTn>
                                        <p:tgtEl>
                                          <p:spTgt spid="22"/>
                                        </p:tgtEl>
                                      </p:cBhvr>
                                    </p:animEffect>
                                    <p:anim calcmode="lin" valueType="num">
                                      <p:cBhvr>
                                        <p:cTn id="10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4" dur="26">
                                          <p:stCondLst>
                                            <p:cond delay="650"/>
                                          </p:stCondLst>
                                        </p:cTn>
                                        <p:tgtEl>
                                          <p:spTgt spid="22"/>
                                        </p:tgtEl>
                                      </p:cBhvr>
                                      <p:to x="100000" y="60000"/>
                                    </p:animScale>
                                    <p:animScale>
                                      <p:cBhvr>
                                        <p:cTn id="115" dur="166" decel="50000">
                                          <p:stCondLst>
                                            <p:cond delay="676"/>
                                          </p:stCondLst>
                                        </p:cTn>
                                        <p:tgtEl>
                                          <p:spTgt spid="22"/>
                                        </p:tgtEl>
                                      </p:cBhvr>
                                      <p:to x="100000" y="100000"/>
                                    </p:animScale>
                                    <p:animScale>
                                      <p:cBhvr>
                                        <p:cTn id="116" dur="26">
                                          <p:stCondLst>
                                            <p:cond delay="1312"/>
                                          </p:stCondLst>
                                        </p:cTn>
                                        <p:tgtEl>
                                          <p:spTgt spid="22"/>
                                        </p:tgtEl>
                                      </p:cBhvr>
                                      <p:to x="100000" y="80000"/>
                                    </p:animScale>
                                    <p:animScale>
                                      <p:cBhvr>
                                        <p:cTn id="117" dur="166" decel="50000">
                                          <p:stCondLst>
                                            <p:cond delay="1338"/>
                                          </p:stCondLst>
                                        </p:cTn>
                                        <p:tgtEl>
                                          <p:spTgt spid="22"/>
                                        </p:tgtEl>
                                      </p:cBhvr>
                                      <p:to x="100000" y="100000"/>
                                    </p:animScale>
                                    <p:animScale>
                                      <p:cBhvr>
                                        <p:cTn id="118" dur="26">
                                          <p:stCondLst>
                                            <p:cond delay="1642"/>
                                          </p:stCondLst>
                                        </p:cTn>
                                        <p:tgtEl>
                                          <p:spTgt spid="22"/>
                                        </p:tgtEl>
                                      </p:cBhvr>
                                      <p:to x="100000" y="90000"/>
                                    </p:animScale>
                                    <p:animScale>
                                      <p:cBhvr>
                                        <p:cTn id="119" dur="166" decel="50000">
                                          <p:stCondLst>
                                            <p:cond delay="1668"/>
                                          </p:stCondLst>
                                        </p:cTn>
                                        <p:tgtEl>
                                          <p:spTgt spid="22"/>
                                        </p:tgtEl>
                                      </p:cBhvr>
                                      <p:to x="100000" y="100000"/>
                                    </p:animScale>
                                    <p:animScale>
                                      <p:cBhvr>
                                        <p:cTn id="120" dur="26">
                                          <p:stCondLst>
                                            <p:cond delay="1808"/>
                                          </p:stCondLst>
                                        </p:cTn>
                                        <p:tgtEl>
                                          <p:spTgt spid="22"/>
                                        </p:tgtEl>
                                      </p:cBhvr>
                                      <p:to x="100000" y="95000"/>
                                    </p:animScale>
                                    <p:animScale>
                                      <p:cBhvr>
                                        <p:cTn id="12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p:bldSub>
          <a:bldDgm bld="lvlOne"/>
        </p:bldSub>
      </p:bldGraphic>
      <p:bldP spid="10"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Practice some more questions</a:t>
            </a:r>
            <a:endParaRPr lang="en-US"/>
          </a:p>
        </p:txBody>
      </p:sp>
      <p:sp>
        <p:nvSpPr>
          <p:cNvPr id="3" name="Content Placeholder 2"/>
          <p:cNvSpPr>
            <a:spLocks noGrp="1"/>
          </p:cNvSpPr>
          <p:nvPr>
            <p:ph idx="1"/>
          </p:nvPr>
        </p:nvSpPr>
        <p:spPr>
          <a:xfrm>
            <a:off x="457200" y="915566"/>
            <a:ext cx="8229600" cy="3394472"/>
          </a:xfrm>
        </p:spPr>
        <p:txBody>
          <a:bodyPr/>
          <a:lstStyle/>
          <a:p>
            <a:r>
              <a:rPr lang="en-US" sz="2400" smtClean="0"/>
              <a:t>Do </a:t>
            </a:r>
            <a:r>
              <a:rPr lang="en-US" sz="2400"/>
              <a:t>you have much homework at home?</a:t>
            </a:r>
          </a:p>
          <a:p>
            <a:r>
              <a:rPr lang="en-US" sz="2400" smtClean="0"/>
              <a:t>Do </a:t>
            </a:r>
            <a:r>
              <a:rPr lang="en-US" sz="2400"/>
              <a:t>your teachers often give you much homework?</a:t>
            </a:r>
          </a:p>
          <a:p>
            <a:r>
              <a:rPr lang="en-US" sz="2400" smtClean="0"/>
              <a:t>How </a:t>
            </a:r>
            <a:r>
              <a:rPr lang="en-US" sz="2400"/>
              <a:t>much time do you spend doing your homework every day?</a:t>
            </a:r>
          </a:p>
          <a:p>
            <a:r>
              <a:rPr lang="en-US" sz="2400" smtClean="0"/>
              <a:t>Do </a:t>
            </a:r>
            <a:r>
              <a:rPr lang="en-US" sz="2400"/>
              <a:t>you have to take extra classes?</a:t>
            </a:r>
          </a:p>
          <a:p>
            <a:r>
              <a:rPr lang="en-US" sz="2400"/>
              <a:t>How long is your summer vacation? </a:t>
            </a:r>
            <a:endParaRPr lang="en-US" sz="2400" smtClean="0"/>
          </a:p>
          <a:p>
            <a:r>
              <a:rPr lang="en-US" sz="2400" smtClean="0"/>
              <a:t>Do you like going to school?</a:t>
            </a:r>
            <a:endParaRPr lang="en-US" sz="2400"/>
          </a:p>
        </p:txBody>
      </p:sp>
    </p:spTree>
    <p:extLst>
      <p:ext uri="{BB962C8B-B14F-4D97-AF65-F5344CB8AC3E}">
        <p14:creationId xmlns:p14="http://schemas.microsoft.com/office/powerpoint/2010/main" val="41037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45" y="1635646"/>
            <a:ext cx="8229600" cy="857250"/>
          </a:xfrm>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214369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09255" y="124690"/>
            <a:ext cx="6816437" cy="86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mtClean="0">
                <a:solidFill>
                  <a:srgbClr val="C00000"/>
                </a:solidFill>
              </a:rPr>
              <a:t>Asking and answering questions using these prompt cards </a:t>
            </a:r>
            <a:endParaRPr lang="en-US">
              <a:solidFill>
                <a:srgbClr val="C00000"/>
              </a:solidFill>
            </a:endParaRPr>
          </a:p>
        </p:txBody>
      </p:sp>
      <p:pic>
        <p:nvPicPr>
          <p:cNvPr id="144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590"/>
            <a:ext cx="4091955" cy="30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456" y="1131590"/>
            <a:ext cx="3854450" cy="3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8590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Effect transition="in" filter="circle(in)">
                                      <p:cBhvr>
                                        <p:cTn id="12" dur="2000"/>
                                        <p:tgtEl>
                                          <p:spTgt spid="144386"/>
                                        </p:tgtEl>
                                      </p:cBhvr>
                                    </p:animEffect>
                                  </p:childTnLst>
                                </p:cTn>
                              </p:par>
                              <p:par>
                                <p:cTn id="13" presetID="6" presetClass="entr" presetSubtype="16" fill="hold" nodeType="withEffect">
                                  <p:stCondLst>
                                    <p:cond delay="0"/>
                                  </p:stCondLst>
                                  <p:childTnLst>
                                    <p:set>
                                      <p:cBhvr>
                                        <p:cTn id="14" dur="1" fill="hold">
                                          <p:stCondLst>
                                            <p:cond delay="0"/>
                                          </p:stCondLst>
                                        </p:cTn>
                                        <p:tgtEl>
                                          <p:spTgt spid="144387"/>
                                        </p:tgtEl>
                                        <p:attrNameLst>
                                          <p:attrName>style.visibility</p:attrName>
                                        </p:attrNameLst>
                                      </p:cBhvr>
                                      <p:to>
                                        <p:strVal val="visible"/>
                                      </p:to>
                                    </p:set>
                                    <p:animEffect transition="in" filter="circle(in)">
                                      <p:cBhvr>
                                        <p:cTn id="15" dur="20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5957129"/>
              </p:ext>
            </p:extLst>
          </p:nvPr>
        </p:nvGraphicFramePr>
        <p:xfrm>
          <a:off x="1094509" y="2859782"/>
          <a:ext cx="6096000" cy="2019300"/>
        </p:xfrm>
        <a:graphic>
          <a:graphicData uri="http://schemas.openxmlformats.org/drawingml/2006/table">
            <a:tbl>
              <a:tblPr firstRow="1" bandRow="1">
                <a:tableStyleId>{C4B1156A-380E-4F78-BDF5-A606A8083BF9}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8130">
                <a:tc>
                  <a:txBody>
                    <a:bodyPr/>
                    <a:lstStyle/>
                    <a:p>
                      <a:r>
                        <a:rPr lang="en-US" sz="1400" b="0" smtClean="0"/>
                        <a:t>1. Where is the party held? </a:t>
                      </a:r>
                      <a:endParaRPr lang="en-US" sz="1400" b="0"/>
                    </a:p>
                  </a:txBody>
                  <a:tcPr marL="68580" marR="68580" marT="34290" marB="34290"/>
                </a:tc>
                <a:tc>
                  <a:txBody>
                    <a:bodyPr/>
                    <a:lstStyle/>
                    <a:p>
                      <a:r>
                        <a:rPr lang="en-US" sz="1400" b="0" smtClean="0"/>
                        <a:t>It is held in Garden room of Grand Hotel</a:t>
                      </a:r>
                      <a:endParaRPr lang="en-US" sz="1400" b="0"/>
                    </a:p>
                  </a:txBody>
                  <a:tcPr marL="68580" marR="68580" marT="34290" marB="34290"/>
                </a:tc>
                <a:extLst>
                  <a:ext uri="{0D108BD9-81ED-4DB2-BD59-A6C34878D82A}">
                    <a16:rowId xmlns:a16="http://schemas.microsoft.com/office/drawing/2014/main" val="10000"/>
                  </a:ext>
                </a:extLst>
              </a:tr>
              <a:tr h="480060">
                <a:tc>
                  <a:txBody>
                    <a:bodyPr/>
                    <a:lstStyle/>
                    <a:p>
                      <a:r>
                        <a:rPr lang="en-US" sz="1400" b="0" smtClean="0"/>
                        <a:t>2. Whose party is it?</a:t>
                      </a:r>
                      <a:endParaRPr lang="en-US" sz="1400" b="0"/>
                    </a:p>
                  </a:txBody>
                  <a:tcPr marL="68580" marR="68580" marT="34290" marB="34290"/>
                </a:tc>
                <a:tc>
                  <a:txBody>
                    <a:bodyPr/>
                    <a:lstStyle/>
                    <a:p>
                      <a:r>
                        <a:rPr lang="en-US" sz="1400" b="0" smtClean="0"/>
                        <a:t>It is Peter’s party</a:t>
                      </a:r>
                    </a:p>
                  </a:txBody>
                  <a:tcPr marL="68580" marR="68580" marT="34290" marB="34290"/>
                </a:tc>
                <a:extLst>
                  <a:ext uri="{0D108BD9-81ED-4DB2-BD59-A6C34878D82A}">
                    <a16:rowId xmlns:a16="http://schemas.microsoft.com/office/drawing/2014/main" val="10001"/>
                  </a:ext>
                </a:extLst>
              </a:tr>
              <a:tr h="480060">
                <a:tc>
                  <a:txBody>
                    <a:bodyPr/>
                    <a:lstStyle/>
                    <a:p>
                      <a:r>
                        <a:rPr lang="en-US" sz="1400" b="0" smtClean="0"/>
                        <a:t>3. Why does Peter hold the party?</a:t>
                      </a:r>
                      <a:endParaRPr lang="en-US" sz="1400" b="0"/>
                    </a:p>
                  </a:txBody>
                  <a:tcPr marL="68580" marR="68580" marT="34290" marB="34290"/>
                </a:tc>
                <a:tc>
                  <a:txBody>
                    <a:bodyPr/>
                    <a:lstStyle/>
                    <a:p>
                      <a:r>
                        <a:rPr lang="en-US" sz="1400" b="0" smtClean="0"/>
                        <a:t>Because</a:t>
                      </a:r>
                      <a:r>
                        <a:rPr lang="en-US" sz="1400" b="0" baseline="0" smtClean="0"/>
                        <a:t> he’s passed his school exams</a:t>
                      </a:r>
                      <a:endParaRPr lang="en-US" sz="1400" b="0"/>
                    </a:p>
                  </a:txBody>
                  <a:tcPr marL="68580" marR="68580" marT="34290" marB="34290"/>
                </a:tc>
                <a:extLst>
                  <a:ext uri="{0D108BD9-81ED-4DB2-BD59-A6C34878D82A}">
                    <a16:rowId xmlns:a16="http://schemas.microsoft.com/office/drawing/2014/main" val="10002"/>
                  </a:ext>
                </a:extLst>
              </a:tr>
              <a:tr h="278130">
                <a:tc>
                  <a:txBody>
                    <a:bodyPr/>
                    <a:lstStyle/>
                    <a:p>
                      <a:r>
                        <a:rPr lang="en-US" sz="1400" b="0" smtClean="0"/>
                        <a:t>4.</a:t>
                      </a:r>
                      <a:r>
                        <a:rPr lang="en-US" sz="1400" b="0" baseline="0" smtClean="0"/>
                        <a:t> What time does it finish?</a:t>
                      </a:r>
                      <a:endParaRPr lang="en-US" sz="1400" b="0"/>
                    </a:p>
                  </a:txBody>
                  <a:tcPr marL="68580" marR="68580" marT="34290" marB="34290"/>
                </a:tc>
                <a:tc>
                  <a:txBody>
                    <a:bodyPr/>
                    <a:lstStyle/>
                    <a:p>
                      <a:r>
                        <a:rPr lang="en-US" sz="1400" b="0" smtClean="0"/>
                        <a:t>It finishes at</a:t>
                      </a:r>
                      <a:r>
                        <a:rPr lang="en-US" sz="1400" b="0" baseline="0" smtClean="0"/>
                        <a:t> 11.30 pm</a:t>
                      </a:r>
                      <a:endParaRPr lang="en-US" sz="1400" b="0"/>
                    </a:p>
                  </a:txBody>
                  <a:tcPr marL="68580" marR="68580" marT="34290" marB="34290"/>
                </a:tc>
                <a:extLst>
                  <a:ext uri="{0D108BD9-81ED-4DB2-BD59-A6C34878D82A}">
                    <a16:rowId xmlns:a16="http://schemas.microsoft.com/office/drawing/2014/main" val="10003"/>
                  </a:ext>
                </a:extLst>
              </a:tr>
              <a:tr h="278130">
                <a:tc>
                  <a:txBody>
                    <a:bodyPr/>
                    <a:lstStyle/>
                    <a:p>
                      <a:r>
                        <a:rPr lang="en-US" sz="1400" b="0" smtClean="0"/>
                        <a:t>5. Can we dance there?</a:t>
                      </a:r>
                      <a:endParaRPr lang="en-US" sz="1400" b="0"/>
                    </a:p>
                  </a:txBody>
                  <a:tcPr marL="68580" marR="68580" marT="34290" marB="34290"/>
                </a:tc>
                <a:tc>
                  <a:txBody>
                    <a:bodyPr/>
                    <a:lstStyle/>
                    <a:p>
                      <a:r>
                        <a:rPr lang="en-US" sz="1400" b="0" smtClean="0"/>
                        <a:t>Yes,</a:t>
                      </a:r>
                      <a:r>
                        <a:rPr lang="en-US" sz="1400" b="0" baseline="0" smtClean="0"/>
                        <a:t> we can. </a:t>
                      </a:r>
                      <a:endParaRPr lang="en-US" sz="1400" b="0"/>
                    </a:p>
                  </a:txBody>
                  <a:tcPr marL="68580" marR="68580" marT="34290" marB="34290"/>
                </a:tc>
                <a:extLst>
                  <a:ext uri="{0D108BD9-81ED-4DB2-BD59-A6C34878D82A}">
                    <a16:rowId xmlns:a16="http://schemas.microsoft.com/office/drawing/2014/main" val="10004"/>
                  </a:ext>
                </a:extLst>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28" y="-20539"/>
            <a:ext cx="3557752" cy="2687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591" y="-20538"/>
            <a:ext cx="2846081" cy="2687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4427920"/>
            <a:ext cx="9040091" cy="715581"/>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100" b="1" cap="all">
                <a:ln w="0"/>
                <a:solidFill>
                  <a:srgbClr val="C00000"/>
                </a:solidFill>
                <a:effectLst>
                  <a:reflection blurRad="12700" stA="50000" endPos="50000" dist="5000" dir="5400000" sy="-100000" rotWithShape="0"/>
                </a:effectLst>
              </a:rPr>
              <a:t>Can you think of other questions or other ways to ask </a:t>
            </a:r>
            <a:r>
              <a:rPr lang="en-US" sz="2100" b="1" cap="all" smtClean="0">
                <a:ln w="0"/>
                <a:solidFill>
                  <a:srgbClr val="C00000"/>
                </a:solidFill>
                <a:effectLst>
                  <a:reflection blurRad="12700" stA="50000" endPos="50000" dist="5000" dir="5400000" sy="-100000" rotWithShape="0"/>
                </a:effectLst>
              </a:rPr>
              <a:t>and answer?</a:t>
            </a:r>
            <a:endParaRPr lang="en-US" sz="2100" b="1" cap="all">
              <a:ln w="0"/>
              <a:solidFill>
                <a:srgbClr val="C0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0761259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28180" y="2395427"/>
            <a:ext cx="4783950" cy="1776845"/>
          </a:xfrm>
          <a:prstGeom prst="flowChartProcess">
            <a:avLst/>
          </a:prstGeom>
          <a:ln/>
        </p:spPr>
        <p:style>
          <a:lnRef idx="1">
            <a:schemeClr val="accent5"/>
          </a:lnRef>
          <a:fillRef idx="3">
            <a:schemeClr val="accent5"/>
          </a:fillRef>
          <a:effectRef idx="2">
            <a:schemeClr val="accent5"/>
          </a:effectRef>
          <a:fontRef idx="minor">
            <a:schemeClr val="lt1"/>
          </a:fontRef>
        </p:style>
        <p:txBody>
          <a:bodyPr lIns="68580" tIns="34290" rIns="68580" bIns="34290" rtlCol="0" anchor="ctr"/>
          <a:lstStyle/>
          <a:p>
            <a:pPr marL="257175" indent="-257175">
              <a:buAutoNum type="arabicPeriod"/>
            </a:pPr>
            <a:r>
              <a:rPr lang="en-US" smtClean="0">
                <a:solidFill>
                  <a:schemeClr val="tx1"/>
                </a:solidFill>
              </a:rPr>
              <a:t>Who is the present for?</a:t>
            </a:r>
          </a:p>
          <a:p>
            <a:pPr marL="257175" indent="-257175">
              <a:buAutoNum type="arabicPeriod"/>
            </a:pPr>
            <a:r>
              <a:rPr lang="en-US" smtClean="0">
                <a:solidFill>
                  <a:schemeClr val="tx1"/>
                </a:solidFill>
              </a:rPr>
              <a:t>Why does she get a present?</a:t>
            </a:r>
          </a:p>
          <a:p>
            <a:pPr marL="257175" indent="-257175">
              <a:buAutoNum type="arabicPeriod"/>
            </a:pPr>
            <a:r>
              <a:rPr lang="en-US" smtClean="0">
                <a:solidFill>
                  <a:schemeClr val="tx1"/>
                </a:solidFill>
              </a:rPr>
              <a:t>What is the name of the book?</a:t>
            </a:r>
          </a:p>
          <a:p>
            <a:pPr marL="257175" indent="-257175">
              <a:buAutoNum type="arabicPeriod"/>
            </a:pPr>
            <a:r>
              <a:rPr lang="en-US" smtClean="0">
                <a:solidFill>
                  <a:schemeClr val="tx1"/>
                </a:solidFill>
              </a:rPr>
              <a:t>How much is it? </a:t>
            </a:r>
          </a:p>
          <a:p>
            <a:pPr marL="257175" indent="-257175">
              <a:buAutoNum type="arabicPeriod"/>
            </a:pPr>
            <a:r>
              <a:rPr lang="en-US" smtClean="0">
                <a:solidFill>
                  <a:schemeClr val="tx1"/>
                </a:solidFill>
              </a:rPr>
              <a:t>What is the name of the shop?</a:t>
            </a:r>
          </a:p>
          <a:p>
            <a:pPr marL="257175" indent="-257175">
              <a:buAutoNum type="arabicPeriod"/>
            </a:pPr>
            <a:endParaRPr lang="en-US">
              <a:solidFill>
                <a:schemeClr val="tx1"/>
              </a:solidFill>
            </a:endParaRPr>
          </a:p>
        </p:txBody>
      </p:sp>
      <p:sp>
        <p:nvSpPr>
          <p:cNvPr id="3" name="Rectangle 2"/>
          <p:cNvSpPr/>
          <p:nvPr/>
        </p:nvSpPr>
        <p:spPr>
          <a:xfrm>
            <a:off x="62347" y="4342645"/>
            <a:ext cx="9040091" cy="392415"/>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1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 you think of other questions or other ways to ask </a:t>
            </a:r>
            <a:r>
              <a:rPr lang="en-US" sz="21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answer?</a:t>
            </a:r>
            <a:endParaRPr lang="en-US" sz="21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1" y="0"/>
            <a:ext cx="4306887"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130" y="0"/>
            <a:ext cx="4316413" cy="378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9816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wipe(down)">
                                      <p:cBhvr>
                                        <p:cTn id="7" dur="500"/>
                                        <p:tgtEl>
                                          <p:spTgt spid="145410"/>
                                        </p:tgtEl>
                                      </p:cBhvr>
                                    </p:animEffect>
                                  </p:childTnLst>
                                </p:cTn>
                              </p:par>
                              <p:par>
                                <p:cTn id="8" presetID="22" presetClass="entr" presetSubtype="4" fill="hold" nodeType="withEffect">
                                  <p:stCondLst>
                                    <p:cond delay="0"/>
                                  </p:stCondLst>
                                  <p:childTnLst>
                                    <p:set>
                                      <p:cBhvr>
                                        <p:cTn id="9" dur="1" fill="hold">
                                          <p:stCondLst>
                                            <p:cond delay="0"/>
                                          </p:stCondLst>
                                        </p:cTn>
                                        <p:tgtEl>
                                          <p:spTgt spid="145411"/>
                                        </p:tgtEl>
                                        <p:attrNameLst>
                                          <p:attrName>style.visibility</p:attrName>
                                        </p:attrNameLst>
                                      </p:cBhvr>
                                      <p:to>
                                        <p:strVal val="visible"/>
                                      </p:to>
                                    </p:set>
                                    <p:animEffect transition="in" filter="wipe(down)">
                                      <p:cBhvr>
                                        <p:cTn id="10" dur="500"/>
                                        <p:tgtEl>
                                          <p:spTgt spid="1454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217" y="88161"/>
            <a:ext cx="3049073" cy="597640"/>
          </a:xfrm>
        </p:spPr>
        <p:txBody>
          <a:bodyPr/>
          <a:lstStyle/>
          <a:p>
            <a:r>
              <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1"/>
          </p:nvPr>
        </p:nvSpPr>
        <p:spPr>
          <a:xfrm>
            <a:off x="808359" y="757035"/>
            <a:ext cx="7546810" cy="3956632"/>
          </a:xfrm>
        </p:spPr>
        <p:txBody>
          <a:bodyPr>
            <a:noAutofit/>
          </a:bodyPr>
          <a:lstStyle/>
          <a:p>
            <a:pPr marL="34290" indent="0">
              <a:spcBef>
                <a:spcPts val="0"/>
              </a:spcBef>
              <a:buNone/>
            </a:pPr>
            <a:r>
              <a:rPr lang="en-US" sz="1600" b="1"/>
              <a:t>Time allowed</a:t>
            </a:r>
            <a:r>
              <a:rPr lang="en-US" sz="1600"/>
              <a:t> - 8-10 minutes</a:t>
            </a:r>
          </a:p>
          <a:p>
            <a:pPr>
              <a:spcBef>
                <a:spcPts val="0"/>
              </a:spcBef>
            </a:pPr>
            <a:r>
              <a:rPr lang="en-US" sz="1600"/>
              <a:t>Normally you will do the speaking test with another candidate. The two of you will meet two examiners. One of the examiners will talk to you, the other does not particpate in the conversations.</a:t>
            </a:r>
          </a:p>
          <a:p>
            <a:pPr>
              <a:spcBef>
                <a:spcPts val="0"/>
              </a:spcBef>
            </a:pPr>
            <a:r>
              <a:rPr lang="en-US" sz="1600"/>
              <a:t>There are two parts to the speaking test:</a:t>
            </a:r>
          </a:p>
          <a:p>
            <a:pPr>
              <a:spcBef>
                <a:spcPts val="0"/>
              </a:spcBef>
            </a:pPr>
            <a:r>
              <a:rPr lang="en-US" sz="1600"/>
              <a:t>Speaking part 1: short questions and answers between you and the examiner</a:t>
            </a:r>
          </a:p>
          <a:p>
            <a:pPr>
              <a:spcBef>
                <a:spcPts val="0"/>
              </a:spcBef>
            </a:pPr>
            <a:r>
              <a:rPr lang="en-US" sz="1600"/>
              <a:t>Speaking part 2: the examiner gives you some information or a card with some ideas for questions. You have to talk with the other candidate and ask or answer questions.</a:t>
            </a:r>
            <a:br>
              <a:rPr lang="en-US" sz="1600"/>
            </a:br>
            <a:r>
              <a:rPr lang="en-US" sz="1600" b="1" smtClean="0"/>
              <a:t>How </a:t>
            </a:r>
            <a:r>
              <a:rPr lang="en-US" sz="1600" b="1"/>
              <a:t>to prepare for KET Speaking</a:t>
            </a:r>
            <a:endParaRPr lang="en-US" sz="1600"/>
          </a:p>
          <a:p>
            <a:pPr>
              <a:spcBef>
                <a:spcPts val="0"/>
              </a:spcBef>
            </a:pPr>
            <a:r>
              <a:rPr lang="en-US" sz="1600" smtClean="0"/>
              <a:t>Speak </a:t>
            </a:r>
            <a:r>
              <a:rPr lang="en-US" sz="1600"/>
              <a:t>as much as you can, with your friends</a:t>
            </a:r>
          </a:p>
          <a:p>
            <a:pPr>
              <a:spcBef>
                <a:spcPts val="0"/>
              </a:spcBef>
            </a:pPr>
            <a:r>
              <a:rPr lang="en-US" sz="1600"/>
              <a:t>Practise asking and asnwering questions about daily life</a:t>
            </a:r>
          </a:p>
          <a:p>
            <a:pPr>
              <a:spcBef>
                <a:spcPts val="0"/>
              </a:spcBef>
            </a:pPr>
            <a:r>
              <a:rPr lang="en-US" sz="1600"/>
              <a:t>Practise giving information about yourself</a:t>
            </a:r>
          </a:p>
        </p:txBody>
      </p:sp>
    </p:spTree>
    <p:extLst>
      <p:ext uri="{BB962C8B-B14F-4D97-AF65-F5344CB8AC3E}">
        <p14:creationId xmlns:p14="http://schemas.microsoft.com/office/powerpoint/2010/main" val="2142407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 1: Student – examiner interaction</a:t>
            </a:r>
            <a:endPar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ontent Placeholder 1"/>
          <p:cNvSpPr>
            <a:spLocks noGrp="1"/>
          </p:cNvSpPr>
          <p:nvPr>
            <p:ph idx="4294967295"/>
          </p:nvPr>
        </p:nvSpPr>
        <p:spPr>
          <a:xfrm>
            <a:off x="1143001" y="1150145"/>
            <a:ext cx="6858000" cy="3234818"/>
          </a:xfrm>
          <a:prstGeom prst="rect">
            <a:avLst/>
          </a:prstGeom>
        </p:spPr>
        <p:txBody>
          <a:bodyPr>
            <a:normAutofit/>
          </a:bodyPr>
          <a:lstStyle/>
          <a:p>
            <a:pPr marL="34290" indent="0">
              <a:buNone/>
            </a:pPr>
            <a:r>
              <a:rPr lang="en-US" sz="2400"/>
              <a:t>Section 1: The examiner will ask you:</a:t>
            </a:r>
          </a:p>
          <a:p>
            <a:pPr lvl="0"/>
            <a:r>
              <a:rPr lang="en-US" sz="2400"/>
              <a:t>Your name</a:t>
            </a:r>
          </a:p>
          <a:p>
            <a:pPr lvl="0"/>
            <a:r>
              <a:rPr lang="en-US" sz="2400"/>
              <a:t>Where you come </a:t>
            </a:r>
            <a:r>
              <a:rPr lang="en-US" sz="2400" smtClean="0"/>
              <a:t>from</a:t>
            </a:r>
          </a:p>
          <a:p>
            <a:pPr lvl="0"/>
            <a:r>
              <a:rPr lang="en-US" sz="2400" smtClean="0"/>
              <a:t>Your work/study</a:t>
            </a:r>
            <a:endParaRPr lang="en-US" sz="2400"/>
          </a:p>
        </p:txBody>
      </p:sp>
      <p:pic>
        <p:nvPicPr>
          <p:cNvPr id="2052" name="Picture 4" descr="C:\Users\zizibibi\AppData\Local\Microsoft\Windows\Temporary Internet Files\Content.IE5\W2VULSSH\pair-talk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875" y="1204151"/>
            <a:ext cx="1857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973836" y="3363277"/>
            <a:ext cx="6364224" cy="10669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r>
              <a:rPr lang="en-US" sz="2100"/>
              <a:t>Provide full-sentence answers</a:t>
            </a:r>
          </a:p>
        </p:txBody>
      </p:sp>
    </p:spTree>
    <p:extLst>
      <p:ext uri="{BB962C8B-B14F-4D97-AF65-F5344CB8AC3E}">
        <p14:creationId xmlns:p14="http://schemas.microsoft.com/office/powerpoint/2010/main" val="3434036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Part 1: Student – examiner interaction</a:t>
            </a:r>
            <a:endParaRPr lang="en-US"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Content Placeholder 1"/>
          <p:cNvSpPr>
            <a:spLocks noGrp="1"/>
          </p:cNvSpPr>
          <p:nvPr>
            <p:ph idx="4294967295"/>
          </p:nvPr>
        </p:nvSpPr>
        <p:spPr>
          <a:xfrm>
            <a:off x="1143001" y="1150145"/>
            <a:ext cx="4228528" cy="2039864"/>
          </a:xfrm>
          <a:prstGeom prst="rect">
            <a:avLst/>
          </a:prstGeom>
        </p:spPr>
        <p:txBody>
          <a:bodyPr>
            <a:normAutofit/>
          </a:bodyPr>
          <a:lstStyle/>
          <a:p>
            <a:pPr marL="34290" indent="0">
              <a:buNone/>
            </a:pPr>
            <a:r>
              <a:rPr lang="en-US" sz="2100"/>
              <a:t>Section 2: You will be asked some questions that require longer answers. For example:</a:t>
            </a:r>
          </a:p>
          <a:p>
            <a:pPr lvl="0"/>
            <a:r>
              <a:rPr lang="en-US" sz="2100"/>
              <a:t>Why you like something</a:t>
            </a:r>
          </a:p>
          <a:p>
            <a:pPr lvl="0"/>
            <a:r>
              <a:rPr lang="en-US" sz="2100"/>
              <a:t>Details about a hobby,…</a:t>
            </a:r>
          </a:p>
        </p:txBody>
      </p:sp>
      <p:pic>
        <p:nvPicPr>
          <p:cNvPr id="2052" name="Picture 4" descr="C:\Users\zizibibi\AppData\Local\Microsoft\Windows\Temporary Internet Files\Content.IE5\W2VULSSH\pair-talk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807" y="1024907"/>
            <a:ext cx="1857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70264" y="3190009"/>
            <a:ext cx="6972300" cy="193270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r>
              <a:rPr lang="en-US"/>
              <a:t>Popular topic:</a:t>
            </a:r>
          </a:p>
          <a:p>
            <a:r>
              <a:rPr lang="en-US"/>
              <a:t>Music		Sport		Cinema and TV		reading</a:t>
            </a:r>
          </a:p>
          <a:p>
            <a:r>
              <a:rPr lang="en-US"/>
              <a:t>Traveling	work 		shopping			future plans</a:t>
            </a:r>
          </a:p>
          <a:p>
            <a:r>
              <a:rPr lang="en-US"/>
              <a:t>Past experience	family		personal interests	education</a:t>
            </a:r>
          </a:p>
          <a:p>
            <a:endParaRPr lang="en-US"/>
          </a:p>
        </p:txBody>
      </p:sp>
    </p:spTree>
    <p:extLst>
      <p:ext uri="{BB962C8B-B14F-4D97-AF65-F5344CB8AC3E}">
        <p14:creationId xmlns:p14="http://schemas.microsoft.com/office/powerpoint/2010/main" val="3217660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2: Student – student interaction</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Content Placeholder 1"/>
          <p:cNvSpPr>
            <a:spLocks noGrp="1"/>
          </p:cNvSpPr>
          <p:nvPr>
            <p:ph idx="4294967295"/>
          </p:nvPr>
        </p:nvSpPr>
        <p:spPr>
          <a:xfrm>
            <a:off x="1132611" y="1306009"/>
            <a:ext cx="4426526" cy="647586"/>
          </a:xfrm>
          <a:prstGeom prst="rect">
            <a:avLst/>
          </a:prstGeom>
        </p:spPr>
        <p:txBody>
          <a:bodyPr>
            <a:noAutofit/>
          </a:bodyPr>
          <a:lstStyle/>
          <a:p>
            <a:pPr marL="34290" indent="0">
              <a:buNone/>
            </a:pPr>
            <a:r>
              <a:rPr lang="en-US" sz="1800"/>
              <a:t>Ask and answer questions based on the cue cards</a:t>
            </a:r>
          </a:p>
          <a:p>
            <a:pPr marL="34290" indent="0">
              <a:buNone/>
            </a:pPr>
            <a:r>
              <a:rPr lang="en-US" sz="1800"/>
              <a:t>For example: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85" y="2515899"/>
            <a:ext cx="322183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467" y="2515899"/>
            <a:ext cx="3296515" cy="208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465119" y="3429000"/>
            <a:ext cx="5870863" cy="1309255"/>
          </a:xfrm>
          <a:prstGeom prst="roundRect">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marL="214313" indent="-214313" algn="ctr">
              <a:buFontTx/>
              <a:buChar char="-"/>
            </a:pPr>
            <a:r>
              <a:rPr lang="en-US"/>
              <a:t>Do not just read from the cards.Answer in full sentences</a:t>
            </a:r>
          </a:p>
          <a:p>
            <a:pPr marL="214313" indent="-214313" algn="ctr">
              <a:buFontTx/>
              <a:buChar char="-"/>
            </a:pPr>
            <a:r>
              <a:rPr lang="en-US"/>
              <a:t>Pay attention to the grammar</a:t>
            </a:r>
          </a:p>
        </p:txBody>
      </p:sp>
    </p:spTree>
    <p:extLst>
      <p:ext uri="{BB962C8B-B14F-4D97-AF65-F5344CB8AC3E}">
        <p14:creationId xmlns:p14="http://schemas.microsoft.com/office/powerpoint/2010/main" val="4295747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par>
                                <p:cTn id="25" presetID="6" presetClass="entr" presetSubtype="16"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circle(in)">
                                      <p:cBhvr>
                                        <p:cTn id="27" dur="20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45" y="1563638"/>
            <a:ext cx="8229600" cy="857250"/>
          </a:xfrm>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34136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Content Placeholder 1"/>
          <p:cNvSpPr>
            <a:spLocks noGrp="1"/>
          </p:cNvSpPr>
          <p:nvPr>
            <p:ph idx="4294967295"/>
          </p:nvPr>
        </p:nvSpPr>
        <p:spPr>
          <a:xfrm>
            <a:off x="1143001" y="957670"/>
            <a:ext cx="7018985" cy="2406168"/>
          </a:xfrm>
          <a:prstGeom prst="rect">
            <a:avLst/>
          </a:prstGeom>
        </p:spPr>
        <p:txBody>
          <a:bodyPr>
            <a:normAutofit/>
          </a:bodyPr>
          <a:lstStyle/>
          <a:p>
            <a:pPr lvl="0"/>
            <a:r>
              <a:rPr lang="en-US" sz="2100" smtClean="0"/>
              <a:t>Where do you study?</a:t>
            </a:r>
          </a:p>
          <a:p>
            <a:pPr lvl="0"/>
            <a:r>
              <a:rPr lang="en-US" sz="2100" smtClean="0"/>
              <a:t>What subjects do you study?</a:t>
            </a:r>
          </a:p>
          <a:p>
            <a:pPr lvl="0"/>
            <a:r>
              <a:rPr lang="en-US" sz="2100" smtClean="0"/>
              <a:t>Which subjects do you like best?</a:t>
            </a:r>
          </a:p>
          <a:p>
            <a:pPr lvl="0"/>
            <a:r>
              <a:rPr lang="en-US" sz="2100" smtClean="0"/>
              <a:t>What do you do at the weekends?</a:t>
            </a:r>
          </a:p>
          <a:p>
            <a:pPr lvl="0"/>
            <a:r>
              <a:rPr lang="en-US" sz="2100" smtClean="0"/>
              <a:t>Who do you like spending time with?</a:t>
            </a:r>
          </a:p>
          <a:p>
            <a:pPr lvl="0"/>
            <a:r>
              <a:rPr lang="en-US" sz="2100" smtClean="0"/>
              <a:t>Tell me about your best friend.</a:t>
            </a:r>
          </a:p>
        </p:txBody>
      </p:sp>
      <p:sp>
        <p:nvSpPr>
          <p:cNvPr id="4" name="Rounded Rectangle 3"/>
          <p:cNvSpPr/>
          <p:nvPr/>
        </p:nvSpPr>
        <p:spPr>
          <a:xfrm>
            <a:off x="6084168" y="1131590"/>
            <a:ext cx="28083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C00000"/>
                </a:solidFill>
              </a:rPr>
              <a:t>Remember to add more details to your answer to make it longer</a:t>
            </a:r>
            <a:endParaRPr lang="en-US">
              <a:solidFill>
                <a:srgbClr val="C00000"/>
              </a:solidFill>
            </a:endParaRPr>
          </a:p>
        </p:txBody>
      </p:sp>
    </p:spTree>
    <p:extLst>
      <p:ext uri="{BB962C8B-B14F-4D97-AF65-F5344CB8AC3E}">
        <p14:creationId xmlns:p14="http://schemas.microsoft.com/office/powerpoint/2010/main" val="41583109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8" y="61432"/>
            <a:ext cx="5485435" cy="857250"/>
          </a:xfrm>
        </p:spPr>
        <p:txBody>
          <a:bodyPr/>
          <a:lstStyle/>
          <a:p>
            <a:r>
              <a:rPr lang="en-US" smtClean="0"/>
              <a:t>Studies</a:t>
            </a:r>
            <a:endParaRPr lang="en-US"/>
          </a:p>
        </p:txBody>
      </p:sp>
      <p:pic>
        <p:nvPicPr>
          <p:cNvPr id="142338" name="Picture 2" descr="Image result for subjects at school vocabul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8682"/>
            <a:ext cx="5508104" cy="4224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26208" y="555526"/>
            <a:ext cx="3312368" cy="2862322"/>
          </a:xfrm>
          <a:prstGeom prst="rect">
            <a:avLst/>
          </a:prstGeom>
        </p:spPr>
        <p:txBody>
          <a:bodyPr wrap="square">
            <a:spAutoFit/>
          </a:bodyPr>
          <a:lstStyle/>
          <a:p>
            <a:r>
              <a:rPr lang="en-US" smtClean="0">
                <a:latin typeface="+mn-lt"/>
              </a:rPr>
              <a:t>What subjects do you study?</a:t>
            </a:r>
          </a:p>
          <a:p>
            <a:r>
              <a:rPr lang="en-US" smtClean="0">
                <a:latin typeface="+mn-lt"/>
              </a:rPr>
              <a:t>Which subjects do you like best?</a:t>
            </a:r>
          </a:p>
          <a:p>
            <a:endParaRPr lang="en-US">
              <a:latin typeface="+mn-lt"/>
            </a:endParaRPr>
          </a:p>
          <a:p>
            <a:pPr marL="285750" indent="-285750">
              <a:buFontTx/>
              <a:buChar char="-"/>
            </a:pPr>
            <a:r>
              <a:rPr lang="en-US" smtClean="0">
                <a:latin typeface="+mn-lt"/>
              </a:rPr>
              <a:t>I learn many subjects at school, such as maths, english, music, history,etc.  </a:t>
            </a:r>
          </a:p>
          <a:p>
            <a:pPr marL="285750" indent="-285750">
              <a:buFontTx/>
              <a:buChar char="-"/>
            </a:pPr>
            <a:r>
              <a:rPr lang="en-US" smtClean="0">
                <a:latin typeface="+mn-lt"/>
              </a:rPr>
              <a:t>I like English the best because it helps me communicate with English-speaking people around the world</a:t>
            </a:r>
            <a:endParaRPr lang="en-US">
              <a:latin typeface="+mn-lt"/>
            </a:endParaRPr>
          </a:p>
        </p:txBody>
      </p:sp>
      <p:sp>
        <p:nvSpPr>
          <p:cNvPr id="5" name="Rounded Rectangle 4"/>
          <p:cNvSpPr/>
          <p:nvPr/>
        </p:nvSpPr>
        <p:spPr>
          <a:xfrm>
            <a:off x="5526208" y="3363838"/>
            <a:ext cx="331236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Many = a lot of/ lots of = a wide range of = a wide variety of   </a:t>
            </a:r>
            <a:endParaRPr lang="en-US">
              <a:solidFill>
                <a:srgbClr val="FF0000"/>
              </a:solidFill>
            </a:endParaRPr>
          </a:p>
        </p:txBody>
      </p:sp>
    </p:spTree>
    <p:extLst>
      <p:ext uri="{BB962C8B-B14F-4D97-AF65-F5344CB8AC3E}">
        <p14:creationId xmlns:p14="http://schemas.microsoft.com/office/powerpoint/2010/main" val="16563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2338"/>
                                        </p:tgtEl>
                                        <p:attrNameLst>
                                          <p:attrName>style.visibility</p:attrName>
                                        </p:attrNameLst>
                                      </p:cBhvr>
                                      <p:to>
                                        <p:strVal val="visible"/>
                                      </p:to>
                                    </p:set>
                                    <p:animEffect transition="in" filter="wheel(1)">
                                      <p:cBhvr>
                                        <p:cTn id="12" dur="2000"/>
                                        <p:tgtEl>
                                          <p:spTgt spid="1423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Image result for activities at the week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80112" cy="51854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5948" y="771550"/>
            <a:ext cx="3296532" cy="2585323"/>
          </a:xfrm>
          <a:prstGeom prst="rect">
            <a:avLst/>
          </a:prstGeom>
        </p:spPr>
        <p:txBody>
          <a:bodyPr wrap="square">
            <a:spAutoFit/>
          </a:bodyPr>
          <a:lstStyle/>
          <a:p>
            <a:pPr lvl="0"/>
            <a:r>
              <a:rPr lang="en-US" smtClean="0">
                <a:latin typeface="+mn-lt"/>
              </a:rPr>
              <a:t>What do you do at the weekends?</a:t>
            </a:r>
          </a:p>
          <a:p>
            <a:pPr marL="285750" lvl="0" indent="-285750">
              <a:buFontTx/>
              <a:buChar char="-"/>
            </a:pPr>
            <a:r>
              <a:rPr lang="en-US" smtClean="0">
                <a:latin typeface="+mn-lt"/>
              </a:rPr>
              <a:t>For example: I usually playing sports with my friends to keep fit and healthy.</a:t>
            </a:r>
          </a:p>
          <a:p>
            <a:pPr lvl="0"/>
            <a:r>
              <a:rPr lang="en-US" smtClean="0">
                <a:latin typeface="+mn-lt"/>
              </a:rPr>
              <a:t>Who do like spending time with?</a:t>
            </a:r>
          </a:p>
          <a:p>
            <a:pPr lvl="0"/>
            <a:r>
              <a:rPr lang="en-US" smtClean="0">
                <a:latin typeface="+mn-lt"/>
              </a:rPr>
              <a:t>- I like spending time with my best friend, Layla. We often chit chat about everything and help each other with our homework.</a:t>
            </a:r>
          </a:p>
        </p:txBody>
      </p:sp>
    </p:spTree>
    <p:extLst>
      <p:ext uri="{BB962C8B-B14F-4D97-AF65-F5344CB8AC3E}">
        <p14:creationId xmlns:p14="http://schemas.microsoft.com/office/powerpoint/2010/main" val="32060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3362"/>
                                        </p:tgtEl>
                                        <p:attrNameLst>
                                          <p:attrName>style.visibility</p:attrName>
                                        </p:attrNameLst>
                                      </p:cBhvr>
                                      <p:to>
                                        <p:strVal val="visible"/>
                                      </p:to>
                                    </p:set>
                                    <p:animEffect transition="in" filter="wheel(1)">
                                      <p:cBhvr>
                                        <p:cTn id="12" dur="2000"/>
                                        <p:tgtEl>
                                          <p:spTgt spid="14336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5031</TotalTime>
  <Words>536</Words>
  <Application>Microsoft Office PowerPoint</Application>
  <PresentationFormat>On-screen Show (16:9)</PresentationFormat>
  <Paragraphs>89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Diseño predeterminado</vt:lpstr>
      <vt:lpstr>KEY ENGLISH TEST 1 SPEAKING TEST 2</vt:lpstr>
      <vt:lpstr>KET SPEAKING</vt:lpstr>
      <vt:lpstr>Part 1: Student – examiner interaction</vt:lpstr>
      <vt:lpstr>Part 1: Student – examiner interaction</vt:lpstr>
      <vt:lpstr>Part 2: Student – student interaction</vt:lpstr>
      <vt:lpstr>SPEAKING PART 1</vt:lpstr>
      <vt:lpstr>Part 1: </vt:lpstr>
      <vt:lpstr>Studies</vt:lpstr>
      <vt:lpstr>PowerPoint Presentation</vt:lpstr>
      <vt:lpstr>Best friend</vt:lpstr>
      <vt:lpstr>Practice some more questions</vt:lpstr>
      <vt:lpstr>SPEAKING PART 2</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767</cp:revision>
  <dcterms:created xsi:type="dcterms:W3CDTF">2010-05-23T14:28:12Z</dcterms:created>
  <dcterms:modified xsi:type="dcterms:W3CDTF">2022-03-25T14:59:35Z</dcterms:modified>
</cp:coreProperties>
</file>