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6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94" r:id="rId13"/>
    <p:sldId id="295" r:id="rId14"/>
    <p:sldId id="296" r:id="rId15"/>
    <p:sldId id="285" r:id="rId16"/>
    <p:sldId id="292" r:id="rId17"/>
    <p:sldId id="286" r:id="rId18"/>
    <p:sldId id="297" r:id="rId19"/>
    <p:sldId id="288" r:id="rId20"/>
    <p:sldId id="289" r:id="rId21"/>
    <p:sldId id="291" r:id="rId22"/>
    <p:sldId id="298" r:id="rId23"/>
    <p:sldId id="299" r:id="rId24"/>
    <p:sldId id="29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ADFC5-344F-4806-AAD7-30065095FEC0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7D18F-3741-4D3F-A3F3-91799448B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96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E85A3-C1DA-42DB-9BA1-9FAEC16327E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478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1094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7111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6570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511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CC27DDD-8EF0-4401-B995-C865313EEDA5}" type="slidenum">
              <a:rPr lang="en-US" altLang="vi-VN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alt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963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6975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34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94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353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170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375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887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327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31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72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522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07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444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785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41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73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172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484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9913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3174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6455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86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71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1898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4496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6938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104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0145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8364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8714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0124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9454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042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62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357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3694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1912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3473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944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7435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8670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481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4932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9397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5408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215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4563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7642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0529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9175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8867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716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880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5235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497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0634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078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318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5635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561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5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: 圆角 11"/>
          <p:cNvSpPr/>
          <p:nvPr userDrawn="1"/>
        </p:nvSpPr>
        <p:spPr>
          <a:xfrm>
            <a:off x="644578" y="405302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0" name="矩形: 圆角 59"/>
          <p:cNvSpPr/>
          <p:nvPr userDrawn="1"/>
        </p:nvSpPr>
        <p:spPr>
          <a:xfrm>
            <a:off x="707035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2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0102113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5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: 圆角 11"/>
          <p:cNvSpPr/>
          <p:nvPr userDrawn="1"/>
        </p:nvSpPr>
        <p:spPr>
          <a:xfrm>
            <a:off x="644578" y="405302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0" name="矩形: 圆角 59"/>
          <p:cNvSpPr/>
          <p:nvPr userDrawn="1"/>
        </p:nvSpPr>
        <p:spPr>
          <a:xfrm>
            <a:off x="707035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2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13164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013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38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020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42" Type="http://schemas.openxmlformats.org/officeDocument/2006/relationships/slideLayout" Target="../slideLayouts/slideLayout55.xml"/><Relationship Id="rId47" Type="http://schemas.openxmlformats.org/officeDocument/2006/relationships/slideLayout" Target="../slideLayouts/slideLayout60.xml"/><Relationship Id="rId50" Type="http://schemas.openxmlformats.org/officeDocument/2006/relationships/slideLayout" Target="../slideLayouts/slideLayout63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slideLayout" Target="../slideLayouts/slideLayout53.xml"/><Relationship Id="rId45" Type="http://schemas.openxmlformats.org/officeDocument/2006/relationships/slideLayout" Target="../slideLayouts/slideLayout58.xml"/><Relationship Id="rId53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4" Type="http://schemas.openxmlformats.org/officeDocument/2006/relationships/slideLayout" Target="../slideLayouts/slideLayout57.xml"/><Relationship Id="rId52" Type="http://schemas.openxmlformats.org/officeDocument/2006/relationships/slideLayout" Target="../slideLayouts/slideLayout65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43" Type="http://schemas.openxmlformats.org/officeDocument/2006/relationships/slideLayout" Target="../slideLayouts/slideLayout56.xml"/><Relationship Id="rId48" Type="http://schemas.openxmlformats.org/officeDocument/2006/relationships/slideLayout" Target="../slideLayouts/slideLayout61.xml"/><Relationship Id="rId8" Type="http://schemas.openxmlformats.org/officeDocument/2006/relationships/slideLayout" Target="../slideLayouts/slideLayout21.xml"/><Relationship Id="rId51" Type="http://schemas.openxmlformats.org/officeDocument/2006/relationships/slideLayout" Target="../slideLayouts/slideLayout64.xml"/><Relationship Id="rId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4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33.xml"/><Relationship Id="rId41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4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67A32-FC4B-4C7C-A276-139103C6B0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48344-CA65-4764-9018-5267A3C0F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76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588B2-2E08-47DC-9C15-2920B4EF60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8FA3D-7F3B-4A2E-B068-DE69389D5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2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  <p:sldLayoutId id="2147483704" r:id="rId30"/>
    <p:sldLayoutId id="2147483705" r:id="rId31"/>
    <p:sldLayoutId id="2147483706" r:id="rId32"/>
    <p:sldLayoutId id="2147483707" r:id="rId33"/>
    <p:sldLayoutId id="2147483708" r:id="rId34"/>
    <p:sldLayoutId id="2147483709" r:id="rId35"/>
    <p:sldLayoutId id="2147483710" r:id="rId36"/>
    <p:sldLayoutId id="2147483711" r:id="rId37"/>
    <p:sldLayoutId id="2147483712" r:id="rId38"/>
    <p:sldLayoutId id="2147483713" r:id="rId39"/>
    <p:sldLayoutId id="2147483714" r:id="rId40"/>
    <p:sldLayoutId id="2147483715" r:id="rId41"/>
    <p:sldLayoutId id="2147483716" r:id="rId42"/>
    <p:sldLayoutId id="2147483717" r:id="rId43"/>
    <p:sldLayoutId id="2147483718" r:id="rId44"/>
    <p:sldLayoutId id="2147483719" r:id="rId45"/>
    <p:sldLayoutId id="2147483720" r:id="rId46"/>
    <p:sldLayoutId id="2147483721" r:id="rId47"/>
    <p:sldLayoutId id="2147483722" r:id="rId48"/>
    <p:sldLayoutId id="2147483723" r:id="rId49"/>
    <p:sldLayoutId id="2147483724" r:id="rId50"/>
    <p:sldLayoutId id="2147483725" r:id="rId51"/>
    <p:sldLayoutId id="2147483726" r:id="rId5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alendar&#10;&#10;Description automatically generated">
            <a:extLst>
              <a:ext uri="{FF2B5EF4-FFF2-40B4-BE49-F238E27FC236}">
                <a16:creationId xmlns:a16="http://schemas.microsoft.com/office/drawing/2014/main" id="{E033298C-AB1A-4432-8595-E4198C06A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459" cy="6858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204400">
            <a:off x="9009756" y="1530749"/>
            <a:ext cx="576117" cy="68883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953414" flipH="1">
            <a:off x="1675582" y="3798531"/>
            <a:ext cx="597141" cy="71397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120900" y="1722766"/>
            <a:ext cx="8064499" cy="1231106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4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5B9BD5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KHOA HỌC TỰ NHIÊN 8</a:t>
            </a:r>
          </a:p>
        </p:txBody>
      </p:sp>
    </p:spTree>
    <p:extLst>
      <p:ext uri="{BB962C8B-B14F-4D97-AF65-F5344CB8AC3E}">
        <p14:creationId xmlns:p14="http://schemas.microsoft.com/office/powerpoint/2010/main" val="352313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D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D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00198" y="734039"/>
            <a:ext cx="4084773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920" y="1327708"/>
            <a:ext cx="118447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PHIẾU HỌC TẬP SỐ 2: TÌM HIỂU PHÂN LOẠI BASE</a:t>
            </a:r>
            <a:endParaRPr lang="en-US" sz="4000" dirty="0">
              <a:solidFill>
                <a:srgbClr val="FF0000"/>
              </a:solidFill>
            </a:endParaRPr>
          </a:p>
          <a:p>
            <a:r>
              <a:rPr lang="en-US" sz="4000" b="1" dirty="0" err="1">
                <a:solidFill>
                  <a:srgbClr val="FF0000"/>
                </a:solidFill>
              </a:rPr>
              <a:t>Câu</a:t>
            </a:r>
            <a:r>
              <a:rPr lang="en-US" sz="4000" b="1" dirty="0">
                <a:solidFill>
                  <a:srgbClr val="FF0000"/>
                </a:solidFill>
              </a:rPr>
              <a:t> 1</a:t>
            </a:r>
            <a:r>
              <a:rPr lang="en-US" sz="4000" dirty="0">
                <a:solidFill>
                  <a:srgbClr val="FF0000"/>
                </a:solidFill>
              </a:rPr>
              <a:t>.</a:t>
            </a:r>
            <a:r>
              <a:rPr lang="en-US" sz="4000" i="1" dirty="0"/>
              <a:t> </a:t>
            </a:r>
            <a:r>
              <a:rPr lang="en-US" sz="4000" b="1" i="1" dirty="0">
                <a:solidFill>
                  <a:srgbClr val="0000FF"/>
                </a:solidFill>
              </a:rPr>
              <a:t>Base </a:t>
            </a:r>
            <a:r>
              <a:rPr lang="en-US" sz="4000" b="1" i="1" dirty="0" err="1">
                <a:solidFill>
                  <a:srgbClr val="0000FF"/>
                </a:solidFill>
              </a:rPr>
              <a:t>được</a:t>
            </a:r>
            <a:r>
              <a:rPr lang="en-US" sz="4000" b="1" i="1" dirty="0">
                <a:solidFill>
                  <a:srgbClr val="0000FF"/>
                </a:solidFill>
              </a:rPr>
              <a:t> chia </a:t>
            </a:r>
            <a:r>
              <a:rPr lang="en-US" sz="4000" b="1" i="1" dirty="0" err="1">
                <a:solidFill>
                  <a:srgbClr val="0000FF"/>
                </a:solidFill>
              </a:rPr>
              <a:t>thành</a:t>
            </a:r>
            <a:r>
              <a:rPr lang="en-US" sz="4000" b="1" i="1" dirty="0">
                <a:solidFill>
                  <a:srgbClr val="0000FF"/>
                </a:solidFill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</a:rPr>
              <a:t>những</a:t>
            </a:r>
            <a:r>
              <a:rPr lang="en-US" sz="4000" b="1" i="1" dirty="0">
                <a:solidFill>
                  <a:srgbClr val="0000FF"/>
                </a:solidFill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</a:rPr>
              <a:t>loại</a:t>
            </a:r>
            <a:r>
              <a:rPr lang="en-US" sz="4000" b="1" i="1" dirty="0">
                <a:solidFill>
                  <a:srgbClr val="0000FF"/>
                </a:solidFill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</a:rPr>
              <a:t>chính</a:t>
            </a:r>
            <a:r>
              <a:rPr lang="en-US" sz="4000" b="1" i="1" dirty="0">
                <a:solidFill>
                  <a:srgbClr val="0000FF"/>
                </a:solidFill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</a:rPr>
              <a:t>nào</a:t>
            </a:r>
            <a:r>
              <a:rPr lang="en-US" sz="4000" b="1" i="1" dirty="0">
                <a:solidFill>
                  <a:srgbClr val="0000FF"/>
                </a:solidFill>
              </a:rPr>
              <a:t>?</a:t>
            </a:r>
            <a:endParaRPr lang="en-US" sz="4000" b="1" dirty="0">
              <a:solidFill>
                <a:srgbClr val="0000FF"/>
              </a:solidFill>
            </a:endParaRPr>
          </a:p>
          <a:p>
            <a:r>
              <a:rPr lang="en-US" sz="4000" b="1" dirty="0" err="1">
                <a:solidFill>
                  <a:srgbClr val="FF0000"/>
                </a:solidFill>
              </a:rPr>
              <a:t>Câu</a:t>
            </a:r>
            <a:r>
              <a:rPr lang="en-US" sz="4000" b="1" dirty="0">
                <a:solidFill>
                  <a:srgbClr val="FF0000"/>
                </a:solidFill>
              </a:rPr>
              <a:t> 2</a:t>
            </a:r>
            <a:r>
              <a:rPr lang="en-US" sz="4000" dirty="0">
                <a:solidFill>
                  <a:srgbClr val="FF0000"/>
                </a:solidFill>
              </a:rPr>
              <a:t>.</a:t>
            </a:r>
            <a:r>
              <a:rPr lang="en-US" sz="4000" i="1" dirty="0"/>
              <a:t> </a:t>
            </a:r>
            <a:r>
              <a:rPr lang="en-US" sz="4000" b="1" i="1" dirty="0" err="1">
                <a:solidFill>
                  <a:srgbClr val="0000FF"/>
                </a:solidFill>
              </a:rPr>
              <a:t>Dựa</a:t>
            </a:r>
            <a:r>
              <a:rPr lang="en-US" sz="4000" b="1" i="1" dirty="0">
                <a:solidFill>
                  <a:srgbClr val="0000FF"/>
                </a:solidFill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</a:rPr>
              <a:t>vào</a:t>
            </a:r>
            <a:r>
              <a:rPr lang="en-US" sz="4000" b="1" i="1" dirty="0">
                <a:solidFill>
                  <a:srgbClr val="0000FF"/>
                </a:solidFill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</a:rPr>
              <a:t>bảng</a:t>
            </a:r>
            <a:r>
              <a:rPr lang="en-US" sz="4000" b="1" i="1" dirty="0">
                <a:solidFill>
                  <a:srgbClr val="0000FF"/>
                </a:solidFill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</a:rPr>
              <a:t>tính</a:t>
            </a:r>
            <a:r>
              <a:rPr lang="en-US" sz="4000" b="1" i="1" dirty="0">
                <a:solidFill>
                  <a:srgbClr val="0000FF"/>
                </a:solidFill>
              </a:rPr>
              <a:t> tan, </a:t>
            </a:r>
            <a:r>
              <a:rPr lang="en-US" sz="4000" b="1" i="1" dirty="0" err="1">
                <a:solidFill>
                  <a:srgbClr val="0000FF"/>
                </a:solidFill>
              </a:rPr>
              <a:t>cho</a:t>
            </a:r>
            <a:r>
              <a:rPr lang="en-US" sz="4000" b="1" i="1" dirty="0">
                <a:solidFill>
                  <a:srgbClr val="0000FF"/>
                </a:solidFill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</a:rPr>
              <a:t>biết</a:t>
            </a:r>
            <a:r>
              <a:rPr lang="en-US" sz="4000" b="1" i="1" dirty="0">
                <a:solidFill>
                  <a:srgbClr val="0000FF"/>
                </a:solidFill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</a:rPr>
              <a:t>những</a:t>
            </a:r>
            <a:r>
              <a:rPr lang="en-US" sz="4000" b="1" i="1" dirty="0">
                <a:solidFill>
                  <a:srgbClr val="0000FF"/>
                </a:solidFill>
              </a:rPr>
              <a:t> base </a:t>
            </a:r>
            <a:r>
              <a:rPr lang="en-US" sz="4000" b="1" i="1" dirty="0" err="1">
                <a:solidFill>
                  <a:srgbClr val="0000FF"/>
                </a:solidFill>
              </a:rPr>
              <a:t>nào</a:t>
            </a:r>
            <a:r>
              <a:rPr lang="en-US" sz="4000" b="1" i="1" dirty="0">
                <a:solidFill>
                  <a:srgbClr val="0000FF"/>
                </a:solidFill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</a:rPr>
              <a:t>dưới</a:t>
            </a:r>
            <a:r>
              <a:rPr lang="en-US" sz="4000" b="1" i="1" dirty="0">
                <a:solidFill>
                  <a:srgbClr val="0000FF"/>
                </a:solidFill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</a:rPr>
              <a:t>đây</a:t>
            </a:r>
            <a:r>
              <a:rPr lang="en-US" sz="4000" b="1" i="1" dirty="0">
                <a:solidFill>
                  <a:srgbClr val="0000FF"/>
                </a:solidFill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</a:rPr>
              <a:t>là</a:t>
            </a:r>
            <a:r>
              <a:rPr lang="en-US" sz="4000" b="1" i="1" dirty="0">
                <a:solidFill>
                  <a:srgbClr val="0000FF"/>
                </a:solidFill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</a:rPr>
              <a:t>kiềm</a:t>
            </a:r>
            <a:r>
              <a:rPr lang="en-US" sz="4000" b="1" i="1" dirty="0">
                <a:solidFill>
                  <a:srgbClr val="0000FF"/>
                </a:solidFill>
              </a:rPr>
              <a:t>: KOH, Fe(OH)</a:t>
            </a:r>
            <a:r>
              <a:rPr lang="en-US" sz="4000" b="1" i="1" baseline="-25000" dirty="0">
                <a:solidFill>
                  <a:srgbClr val="0000FF"/>
                </a:solidFill>
              </a:rPr>
              <a:t>2</a:t>
            </a:r>
            <a:r>
              <a:rPr lang="en-US" sz="4000" b="1" i="1" dirty="0">
                <a:solidFill>
                  <a:srgbClr val="0000FF"/>
                </a:solidFill>
              </a:rPr>
              <a:t>, Ba(OH)</a:t>
            </a:r>
            <a:r>
              <a:rPr lang="en-US" sz="4000" b="1" i="1" baseline="-25000" dirty="0">
                <a:solidFill>
                  <a:srgbClr val="0000FF"/>
                </a:solidFill>
              </a:rPr>
              <a:t>2</a:t>
            </a:r>
            <a:r>
              <a:rPr lang="en-US" sz="4000" b="1" i="1" dirty="0">
                <a:solidFill>
                  <a:srgbClr val="0000FF"/>
                </a:solidFill>
              </a:rPr>
              <a:t>, Cu(OH)</a:t>
            </a:r>
            <a:r>
              <a:rPr lang="en-US" sz="4000" b="1" i="1" baseline="-25000" dirty="0">
                <a:solidFill>
                  <a:srgbClr val="0000FF"/>
                </a:solidFill>
              </a:rPr>
              <a:t>2</a:t>
            </a:r>
            <a:r>
              <a:rPr lang="en-US" sz="4000" b="1" i="1" dirty="0">
                <a:solidFill>
                  <a:srgbClr val="0000FF"/>
                </a:solidFill>
              </a:rPr>
              <a:t>?</a:t>
            </a:r>
            <a:endParaRPr lang="en-US" sz="4000" b="1" dirty="0">
              <a:solidFill>
                <a:srgbClr val="0000FF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26" y="146128"/>
            <a:ext cx="52004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II. PHÂN LOẠI BASE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58" y="3781708"/>
            <a:ext cx="7093941" cy="297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10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3092" y="870508"/>
            <a:ext cx="88267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- Base tan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Kiềm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- Base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17292" y="161964"/>
            <a:ext cx="52004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II. PHÂN LOẠI BASE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DA6415-92C4-490A-49DF-9AF0E7654A8D}"/>
              </a:ext>
            </a:extLst>
          </p:cNvPr>
          <p:cNvSpPr txBox="1"/>
          <p:nvPr/>
        </p:nvSpPr>
        <p:spPr>
          <a:xfrm>
            <a:off x="1075267" y="219394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413002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78857" y="808972"/>
            <a:ext cx="4084773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4872" y="1516928"/>
            <a:ext cx="116873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</a:rPr>
              <a:t>PHIẾU HỌC TẬP SỐ 3: TÌM HIỂU VỀ TÍNH CHẤT HÓA HỌC BASE</a:t>
            </a:r>
            <a:endParaRPr lang="en-US" sz="3400" dirty="0">
              <a:solidFill>
                <a:srgbClr val="FF0000"/>
              </a:solidFill>
            </a:endParaRPr>
          </a:p>
          <a:p>
            <a:pPr algn="just"/>
            <a:r>
              <a:rPr lang="en-US" sz="3400" b="1" dirty="0" err="1">
                <a:solidFill>
                  <a:srgbClr val="FF0000"/>
                </a:solidFill>
              </a:rPr>
              <a:t>Câu</a:t>
            </a:r>
            <a:r>
              <a:rPr lang="en-US" sz="3400" b="1" dirty="0">
                <a:solidFill>
                  <a:srgbClr val="FF0000"/>
                </a:solidFill>
              </a:rPr>
              <a:t> 1: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Tiến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hành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thí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nghiệm</a:t>
            </a:r>
            <a:r>
              <a:rPr lang="en-US" sz="3400" b="1" i="1" dirty="0">
                <a:solidFill>
                  <a:srgbClr val="0000FF"/>
                </a:solidFill>
              </a:rPr>
              <a:t> 1 base </a:t>
            </a:r>
            <a:r>
              <a:rPr lang="en-US" sz="3400" b="1" i="1" dirty="0" err="1">
                <a:solidFill>
                  <a:srgbClr val="0000FF"/>
                </a:solidFill>
              </a:rPr>
              <a:t>làm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đổi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màu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chất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chỉ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thị</a:t>
            </a:r>
            <a:r>
              <a:rPr lang="en-US" sz="3400" b="1" i="1" dirty="0">
                <a:solidFill>
                  <a:srgbClr val="0000FF"/>
                </a:solidFill>
              </a:rPr>
              <a:t>. </a:t>
            </a:r>
            <a:r>
              <a:rPr lang="en-US" sz="3400" b="1" i="1" dirty="0" err="1">
                <a:solidFill>
                  <a:srgbClr val="0000FF"/>
                </a:solidFill>
              </a:rPr>
              <a:t>Mô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tả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các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hiện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tượng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xảy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ra</a:t>
            </a:r>
            <a:r>
              <a:rPr lang="en-US" sz="3400" b="1" i="1" dirty="0">
                <a:solidFill>
                  <a:srgbClr val="0000FF"/>
                </a:solidFill>
              </a:rPr>
              <a:t>?</a:t>
            </a:r>
            <a:endParaRPr lang="en-US" sz="3400" b="1" dirty="0">
              <a:solidFill>
                <a:srgbClr val="0000FF"/>
              </a:solidFill>
            </a:endParaRPr>
          </a:p>
          <a:p>
            <a:pPr algn="just"/>
            <a:r>
              <a:rPr lang="en-US" sz="3400" b="1" dirty="0" err="1">
                <a:solidFill>
                  <a:srgbClr val="FF0000"/>
                </a:solidFill>
              </a:rPr>
              <a:t>Câu</a:t>
            </a:r>
            <a:r>
              <a:rPr lang="en-US" sz="3400" b="1" dirty="0">
                <a:solidFill>
                  <a:srgbClr val="FF0000"/>
                </a:solidFill>
              </a:rPr>
              <a:t> 2:</a:t>
            </a:r>
            <a:r>
              <a:rPr lang="en-US" sz="3400" i="1" dirty="0"/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Tiến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hành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các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thí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nghiệm</a:t>
            </a:r>
            <a:r>
              <a:rPr lang="en-US" sz="3400" b="1" i="1" dirty="0">
                <a:solidFill>
                  <a:srgbClr val="0000FF"/>
                </a:solidFill>
              </a:rPr>
              <a:t> 2 </a:t>
            </a:r>
            <a:r>
              <a:rPr lang="en-US" sz="3400" b="1" i="1" dirty="0" err="1">
                <a:solidFill>
                  <a:srgbClr val="0000FF"/>
                </a:solidFill>
              </a:rPr>
              <a:t>và</a:t>
            </a:r>
            <a:r>
              <a:rPr lang="en-US" sz="3400" b="1" i="1" dirty="0">
                <a:solidFill>
                  <a:srgbClr val="0000FF"/>
                </a:solidFill>
              </a:rPr>
              <a:t> 3 base </a:t>
            </a:r>
            <a:r>
              <a:rPr lang="en-US" sz="3400" b="1" i="1" dirty="0" err="1">
                <a:solidFill>
                  <a:srgbClr val="0000FF"/>
                </a:solidFill>
              </a:rPr>
              <a:t>tác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dụng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với</a:t>
            </a:r>
            <a:r>
              <a:rPr lang="en-US" sz="3400" b="1" i="1" dirty="0">
                <a:solidFill>
                  <a:srgbClr val="0000FF"/>
                </a:solidFill>
              </a:rPr>
              <a:t> acid. </a:t>
            </a:r>
            <a:r>
              <a:rPr lang="en-US" sz="3400" b="1" i="1" dirty="0" err="1">
                <a:solidFill>
                  <a:srgbClr val="0000FF"/>
                </a:solidFill>
              </a:rPr>
              <a:t>Mô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tả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các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hiện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tượng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xảy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ra</a:t>
            </a:r>
            <a:r>
              <a:rPr lang="en-US" sz="3400" b="1" i="1" dirty="0">
                <a:solidFill>
                  <a:srgbClr val="0000FF"/>
                </a:solidFill>
              </a:rPr>
              <a:t>? </a:t>
            </a:r>
            <a:r>
              <a:rPr lang="en-US" sz="3400" b="1" i="1" dirty="0" err="1">
                <a:solidFill>
                  <a:srgbClr val="0000FF"/>
                </a:solidFill>
              </a:rPr>
              <a:t>Giải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thích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sự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thay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đổi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màu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của</a:t>
            </a:r>
            <a:r>
              <a:rPr lang="en-US" sz="3400" b="1" i="1" dirty="0">
                <a:solidFill>
                  <a:srgbClr val="0000FF"/>
                </a:solidFill>
              </a:rPr>
              <a:t> dung </a:t>
            </a:r>
            <a:r>
              <a:rPr lang="en-US" sz="3400" b="1" i="1" dirty="0" err="1">
                <a:solidFill>
                  <a:srgbClr val="0000FF"/>
                </a:solidFill>
              </a:rPr>
              <a:t>dịch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trong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ống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nghiệm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trong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quá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trình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thí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nghiệm</a:t>
            </a:r>
            <a:r>
              <a:rPr lang="en-US" sz="3400" b="1" i="1" dirty="0">
                <a:solidFill>
                  <a:srgbClr val="0000FF"/>
                </a:solidFill>
              </a:rPr>
              <a:t> 2? </a:t>
            </a:r>
            <a:r>
              <a:rPr lang="en-US" sz="3400" b="1" i="1" dirty="0" err="1">
                <a:solidFill>
                  <a:srgbClr val="0000FF"/>
                </a:solidFill>
              </a:rPr>
              <a:t>Giải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thích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các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hiện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tượng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diễn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ra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trong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quá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trình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thí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nghiệm</a:t>
            </a:r>
            <a:r>
              <a:rPr lang="en-US" sz="3400" b="1" i="1" dirty="0">
                <a:solidFill>
                  <a:srgbClr val="0000FF"/>
                </a:solidFill>
              </a:rPr>
              <a:t> 3?</a:t>
            </a:r>
            <a:endParaRPr lang="en-US" sz="3400" b="1" dirty="0">
              <a:solidFill>
                <a:srgbClr val="0000FF"/>
              </a:solidFill>
            </a:endParaRPr>
          </a:p>
          <a:p>
            <a:pPr algn="just"/>
            <a:r>
              <a:rPr lang="en-US" sz="3400" b="1" dirty="0" err="1">
                <a:solidFill>
                  <a:srgbClr val="FF0000"/>
                </a:solidFill>
              </a:rPr>
              <a:t>Câu</a:t>
            </a:r>
            <a:r>
              <a:rPr lang="en-US" sz="3400" b="1" dirty="0">
                <a:solidFill>
                  <a:srgbClr val="FF0000"/>
                </a:solidFill>
              </a:rPr>
              <a:t> 3:</a:t>
            </a:r>
            <a:r>
              <a:rPr lang="en-US" sz="3400" i="1" dirty="0"/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Căn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cứ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vào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kết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quả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các</a:t>
            </a:r>
            <a:r>
              <a:rPr lang="en-US" sz="3400" b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thí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nghiệm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trên</a:t>
            </a:r>
            <a:r>
              <a:rPr lang="en-US" sz="3400" b="1" i="1" dirty="0">
                <a:solidFill>
                  <a:srgbClr val="0000FF"/>
                </a:solidFill>
              </a:rPr>
              <a:t>, </a:t>
            </a:r>
            <a:r>
              <a:rPr lang="en-US" sz="3400" b="1" i="1" dirty="0" err="1">
                <a:solidFill>
                  <a:srgbClr val="0000FF"/>
                </a:solidFill>
              </a:rPr>
              <a:t>rút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ra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kết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luận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về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tính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chất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hóa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học</a:t>
            </a:r>
            <a:r>
              <a:rPr lang="en-US" sz="3400" b="1" i="1" dirty="0">
                <a:solidFill>
                  <a:srgbClr val="0000FF"/>
                </a:solidFill>
              </a:rPr>
              <a:t> </a:t>
            </a:r>
            <a:r>
              <a:rPr lang="en-US" sz="3400" b="1" i="1" dirty="0" err="1">
                <a:solidFill>
                  <a:srgbClr val="0000FF"/>
                </a:solidFill>
              </a:rPr>
              <a:t>của</a:t>
            </a:r>
            <a:r>
              <a:rPr lang="en-US" sz="3400" b="1" i="1" dirty="0">
                <a:solidFill>
                  <a:srgbClr val="0000FF"/>
                </a:solidFill>
              </a:rPr>
              <a:t> base?</a:t>
            </a:r>
            <a:endParaRPr lang="en-US" sz="3400" b="1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4872" y="224197"/>
            <a:ext cx="6509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III. TÍNH CHẤT HÓA HỌC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99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4872" y="224197"/>
            <a:ext cx="6509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III. TÍNH CHẤT HÓA HỌC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6571" y="1135294"/>
            <a:ext cx="114717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36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6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36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36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36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36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thị</a:t>
            </a:r>
            <a:r>
              <a:rPr lang="en-US" sz="36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algn="just"/>
            <a:r>
              <a:rPr lang="en-US" sz="3600" b="1" dirty="0"/>
              <a:t>- Dung </a:t>
            </a:r>
            <a:r>
              <a:rPr lang="en-US" sz="3600" b="1" dirty="0" err="1"/>
              <a:t>dịch</a:t>
            </a:r>
            <a:r>
              <a:rPr lang="en-US" sz="3600" b="1" dirty="0"/>
              <a:t> base </a:t>
            </a:r>
            <a:r>
              <a:rPr lang="en-US" sz="3600" b="1" dirty="0" err="1"/>
              <a:t>làm</a:t>
            </a:r>
            <a:r>
              <a:rPr lang="en-US" sz="3600" b="1" dirty="0"/>
              <a:t> </a:t>
            </a:r>
            <a:r>
              <a:rPr lang="en-US" sz="3600" b="1" dirty="0" err="1"/>
              <a:t>quỳ</a:t>
            </a:r>
            <a:r>
              <a:rPr lang="en-US" sz="3600" b="1" dirty="0"/>
              <a:t> </a:t>
            </a:r>
            <a:r>
              <a:rPr lang="en-US" sz="3600" b="1" dirty="0" err="1"/>
              <a:t>tím</a:t>
            </a:r>
            <a:r>
              <a:rPr lang="en-US" sz="3600" b="1" dirty="0"/>
              <a:t> </a:t>
            </a:r>
            <a:r>
              <a:rPr lang="en-US" sz="3600" b="1" dirty="0" err="1"/>
              <a:t>chuyển</a:t>
            </a:r>
            <a:r>
              <a:rPr lang="en-US" sz="3600" b="1" dirty="0"/>
              <a:t> sang </a:t>
            </a:r>
            <a:r>
              <a:rPr lang="en-US" sz="3600" b="1" dirty="0" err="1"/>
              <a:t>màu</a:t>
            </a:r>
            <a:r>
              <a:rPr lang="en-US" sz="3600" b="1" dirty="0"/>
              <a:t> </a:t>
            </a:r>
            <a:r>
              <a:rPr lang="en-US" sz="3600" b="1" dirty="0" err="1"/>
              <a:t>xanh</a:t>
            </a:r>
            <a:r>
              <a:rPr lang="en-US" sz="3600" b="1" dirty="0"/>
              <a:t>, </a:t>
            </a:r>
            <a:r>
              <a:rPr lang="en-US" sz="3600" b="1" dirty="0" err="1"/>
              <a:t>phenolphtalein</a:t>
            </a:r>
            <a:r>
              <a:rPr lang="en-US" sz="3600" b="1" dirty="0"/>
              <a:t> </a:t>
            </a:r>
            <a:r>
              <a:rPr lang="en-US" sz="3600" b="1" dirty="0" err="1"/>
              <a:t>không</a:t>
            </a:r>
            <a:r>
              <a:rPr lang="en-US" sz="3600" b="1" dirty="0"/>
              <a:t> </a:t>
            </a:r>
            <a:r>
              <a:rPr lang="en-US" sz="3600" b="1" dirty="0" err="1"/>
              <a:t>màu</a:t>
            </a:r>
            <a:r>
              <a:rPr lang="en-US" sz="3600" b="1" dirty="0"/>
              <a:t> </a:t>
            </a:r>
            <a:r>
              <a:rPr lang="en-US" sz="3600" b="1" dirty="0" err="1"/>
              <a:t>chuyển</a:t>
            </a:r>
            <a:r>
              <a:rPr lang="en-US" sz="3600" b="1" dirty="0"/>
              <a:t> sang </a:t>
            </a:r>
            <a:r>
              <a:rPr lang="en-US" sz="3600" b="1" dirty="0" err="1"/>
              <a:t>màu</a:t>
            </a:r>
            <a:r>
              <a:rPr lang="en-US" sz="3600" b="1" dirty="0"/>
              <a:t> </a:t>
            </a:r>
            <a:r>
              <a:rPr lang="en-US" sz="3600" b="1" dirty="0" err="1"/>
              <a:t>hồng</a:t>
            </a:r>
            <a:r>
              <a:rPr lang="en-US" sz="3600" b="1" dirty="0"/>
              <a:t>.</a:t>
            </a:r>
          </a:p>
          <a:p>
            <a:pPr algn="just"/>
            <a:r>
              <a:rPr lang="en-US" sz="36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36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36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6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6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acid:</a:t>
            </a:r>
          </a:p>
          <a:p>
            <a:pPr algn="just"/>
            <a:r>
              <a:rPr lang="en-US" sz="3600" b="1" dirty="0"/>
              <a:t>- Base </a:t>
            </a:r>
            <a:r>
              <a:rPr lang="en-US" sz="3600" b="1" dirty="0" err="1"/>
              <a:t>tác</a:t>
            </a:r>
            <a:r>
              <a:rPr lang="en-US" sz="3600" b="1" dirty="0"/>
              <a:t> </a:t>
            </a:r>
            <a:r>
              <a:rPr lang="en-US" sz="3600" b="1" dirty="0" err="1"/>
              <a:t>dụng</a:t>
            </a:r>
            <a:r>
              <a:rPr lang="en-US" sz="3600" b="1" dirty="0"/>
              <a:t> </a:t>
            </a:r>
            <a:r>
              <a:rPr lang="en-US" sz="3600" b="1" dirty="0" err="1"/>
              <a:t>với</a:t>
            </a:r>
            <a:r>
              <a:rPr lang="en-US" sz="3600" b="1" dirty="0"/>
              <a:t> dung </a:t>
            </a:r>
            <a:r>
              <a:rPr lang="en-US" sz="3600" b="1" dirty="0" err="1"/>
              <a:t>dịch</a:t>
            </a:r>
            <a:r>
              <a:rPr lang="en-US" sz="3600" b="1" dirty="0"/>
              <a:t> acid </a:t>
            </a:r>
            <a:r>
              <a:rPr lang="en-US" sz="3600" b="1" dirty="0" err="1"/>
              <a:t>tạo</a:t>
            </a:r>
            <a:r>
              <a:rPr lang="en-US" sz="3600" b="1" dirty="0"/>
              <a:t> </a:t>
            </a:r>
            <a:r>
              <a:rPr lang="en-US" sz="3600" b="1" dirty="0" err="1"/>
              <a:t>thành</a:t>
            </a:r>
            <a:r>
              <a:rPr lang="en-US" sz="3600" b="1" dirty="0"/>
              <a:t> </a:t>
            </a:r>
            <a:r>
              <a:rPr lang="en-US" sz="3600" b="1" dirty="0" err="1"/>
              <a:t>muối</a:t>
            </a:r>
            <a:r>
              <a:rPr lang="en-US" sz="3600" b="1" dirty="0"/>
              <a:t> </a:t>
            </a:r>
            <a:r>
              <a:rPr lang="en-US" sz="3600" b="1" dirty="0" err="1"/>
              <a:t>và</a:t>
            </a:r>
            <a:r>
              <a:rPr lang="en-US" sz="3600" b="1" dirty="0"/>
              <a:t> </a:t>
            </a:r>
            <a:r>
              <a:rPr lang="en-US" sz="3600" b="1" dirty="0" err="1"/>
              <a:t>nước</a:t>
            </a:r>
            <a:r>
              <a:rPr lang="en-US" sz="3600" b="1" dirty="0"/>
              <a:t>.</a:t>
            </a:r>
            <a:endParaRPr lang="en-US" sz="3600" dirty="0">
              <a:solidFill>
                <a:srgbClr val="2313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558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"/>
          <p:cNvSpPr/>
          <p:nvPr/>
        </p:nvSpPr>
        <p:spPr>
          <a:xfrm>
            <a:off x="3878315" y="2348358"/>
            <a:ext cx="4154023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54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</a:t>
            </a:r>
            <a:endParaRPr>
              <a:solidFill>
                <a:srgbClr val="0070C0"/>
              </a:solidFill>
            </a:endParaRPr>
          </a:p>
        </p:txBody>
      </p:sp>
      <p:pic>
        <p:nvPicPr>
          <p:cNvPr id="3" name="Google Shape;23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2" y="2309664"/>
            <a:ext cx="866775" cy="962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7435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6378" y="796221"/>
            <a:ext cx="112425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 (Headings)"/>
                <a:ea typeface="VNI-Times" pitchFamily="2" charset="0"/>
                <a:cs typeface="Times New Roman" panose="02020603050405020304" pitchFamily="18" charset="0"/>
              </a:rPr>
              <a:t> 1. </a:t>
            </a:r>
            <a:r>
              <a:rPr lang="vi-VN" sz="3600" b="1" dirty="0">
                <a:solidFill>
                  <a:srgbClr val="0000FF"/>
                </a:solidFill>
              </a:rPr>
              <a:t>Đọc tên các bazơ sau: Fe(OH)</a:t>
            </a:r>
            <a:r>
              <a:rPr lang="vi-VN" sz="3600" b="1" baseline="-25000" dirty="0">
                <a:solidFill>
                  <a:srgbClr val="0000FF"/>
                </a:solidFill>
              </a:rPr>
              <a:t>2</a:t>
            </a:r>
            <a:r>
              <a:rPr lang="vi-VN" sz="3600" b="1" dirty="0">
                <a:solidFill>
                  <a:srgbClr val="0000FF"/>
                </a:solidFill>
              </a:rPr>
              <a:t>; Al(OH)</a:t>
            </a:r>
            <a:r>
              <a:rPr lang="vi-VN" sz="3600" b="1" baseline="-25000" dirty="0">
                <a:solidFill>
                  <a:srgbClr val="0000FF"/>
                </a:solidFill>
              </a:rPr>
              <a:t>3</a:t>
            </a:r>
            <a:r>
              <a:rPr lang="en-US" sz="3600" b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1892300" y="1769567"/>
            <a:ext cx="8064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/>
              <a:t>Fe(OH)</a:t>
            </a:r>
            <a:r>
              <a:rPr lang="vi-VN" sz="3600" b="1" baseline="-25000" dirty="0"/>
              <a:t>2</a:t>
            </a:r>
            <a:r>
              <a:rPr lang="en-US" sz="3600" b="1" dirty="0"/>
              <a:t>: Iron hydroxide;</a:t>
            </a:r>
          </a:p>
          <a:p>
            <a:r>
              <a:rPr lang="vi-VN" sz="3600" b="1" dirty="0"/>
              <a:t>Al(OH)</a:t>
            </a:r>
            <a:r>
              <a:rPr lang="vi-VN" sz="3600" b="1" baseline="-25000" dirty="0"/>
              <a:t>3</a:t>
            </a:r>
            <a:r>
              <a:rPr lang="en-US" sz="3600" b="1" dirty="0"/>
              <a:t>: </a:t>
            </a:r>
            <a:r>
              <a:rPr lang="en-US" sz="3600" b="1" dirty="0" err="1"/>
              <a:t>Aluminium</a:t>
            </a:r>
            <a:r>
              <a:rPr lang="en-US" sz="3600" b="1" dirty="0"/>
              <a:t> hydroxide.</a:t>
            </a:r>
          </a:p>
        </p:txBody>
      </p:sp>
    </p:spTree>
    <p:extLst>
      <p:ext uri="{BB962C8B-B14F-4D97-AF65-F5344CB8AC3E}">
        <p14:creationId xmlns:p14="http://schemas.microsoft.com/office/powerpoint/2010/main" val="413645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1442" y="351685"/>
            <a:ext cx="118200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</a:rPr>
              <a:t>Câu</a:t>
            </a:r>
            <a:r>
              <a:rPr lang="en-US" sz="3600" b="1" dirty="0">
                <a:solidFill>
                  <a:srgbClr val="0000FF"/>
                </a:solidFill>
              </a:rPr>
              <a:t> 2: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Viết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các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phương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trình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hoá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học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xảy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ra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khi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cho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các</a:t>
            </a:r>
            <a:r>
              <a:rPr lang="en-US" sz="3600" b="1" dirty="0">
                <a:solidFill>
                  <a:srgbClr val="0000FF"/>
                </a:solidFill>
              </a:rPr>
              <a:t> base: KOH, Cu(OH)</a:t>
            </a:r>
            <a:r>
              <a:rPr lang="en-US" sz="3600" b="1" baseline="-25000" dirty="0">
                <a:solidFill>
                  <a:srgbClr val="0000FF"/>
                </a:solidFill>
              </a:rPr>
              <a:t>2</a:t>
            </a:r>
            <a:r>
              <a:rPr lang="en-US" sz="3600" b="1" dirty="0">
                <a:solidFill>
                  <a:srgbClr val="0000FF"/>
                </a:solidFill>
              </a:rPr>
              <a:t>, Mg(OH)</a:t>
            </a:r>
            <a:r>
              <a:rPr lang="en-US" sz="3600" b="1" baseline="-25000" dirty="0">
                <a:solidFill>
                  <a:srgbClr val="0000FF"/>
                </a:solidFill>
              </a:rPr>
              <a:t>2</a:t>
            </a:r>
            <a:r>
              <a:rPr lang="en-US" sz="3600" b="1" dirty="0">
                <a:solidFill>
                  <a:srgbClr val="0000FF"/>
                </a:solidFill>
              </a:rPr>
              <a:t> </a:t>
            </a:r>
            <a:r>
              <a:rPr lang="en-US" sz="3600" b="1" dirty="0" err="1">
                <a:solidFill>
                  <a:srgbClr val="0000FF"/>
                </a:solidFill>
              </a:rPr>
              <a:t>lần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lượt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tác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dụng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với</a:t>
            </a:r>
            <a:r>
              <a:rPr lang="en-US" sz="3600" b="1" dirty="0">
                <a:solidFill>
                  <a:srgbClr val="0000FF"/>
                </a:solidFill>
              </a:rPr>
              <a:t>:</a:t>
            </a:r>
          </a:p>
          <a:p>
            <a:r>
              <a:rPr lang="en-US" sz="3600" b="1" dirty="0">
                <a:solidFill>
                  <a:srgbClr val="0000FF"/>
                </a:solidFill>
              </a:rPr>
              <a:t>	a) dung </a:t>
            </a:r>
            <a:r>
              <a:rPr lang="en-US" sz="3600" b="1" dirty="0" err="1">
                <a:solidFill>
                  <a:srgbClr val="0000FF"/>
                </a:solidFill>
              </a:rPr>
              <a:t>dịch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HCl</a:t>
            </a:r>
            <a:r>
              <a:rPr lang="en-US" sz="3600" b="1" dirty="0">
                <a:solidFill>
                  <a:srgbClr val="0000FF"/>
                </a:solidFill>
              </a:rPr>
              <a:t>.</a:t>
            </a:r>
          </a:p>
          <a:p>
            <a:r>
              <a:rPr lang="en-US" sz="3600" b="1" dirty="0">
                <a:solidFill>
                  <a:srgbClr val="0000FF"/>
                </a:solidFill>
              </a:rPr>
              <a:t>	b) dung </a:t>
            </a:r>
            <a:r>
              <a:rPr lang="en-US" sz="3600" b="1" dirty="0" err="1">
                <a:solidFill>
                  <a:srgbClr val="0000FF"/>
                </a:solidFill>
              </a:rPr>
              <a:t>dịch</a:t>
            </a:r>
            <a:r>
              <a:rPr lang="en-US" sz="3600" b="1" dirty="0">
                <a:solidFill>
                  <a:srgbClr val="0000FF"/>
                </a:solidFill>
              </a:rPr>
              <a:t> H</a:t>
            </a:r>
            <a:r>
              <a:rPr lang="en-US" sz="3600" b="1" baseline="-25000" dirty="0">
                <a:solidFill>
                  <a:srgbClr val="0000FF"/>
                </a:solidFill>
              </a:rPr>
              <a:t>2</a:t>
            </a:r>
            <a:r>
              <a:rPr lang="en-US" sz="3600" b="1" dirty="0">
                <a:solidFill>
                  <a:srgbClr val="0000FF"/>
                </a:solidFill>
              </a:rPr>
              <a:t>SO</a:t>
            </a:r>
            <a:r>
              <a:rPr lang="en-US" sz="3600" b="1" baseline="-25000" dirty="0">
                <a:solidFill>
                  <a:srgbClr val="0000FF"/>
                </a:solidFill>
              </a:rPr>
              <a:t>4</a:t>
            </a:r>
            <a:r>
              <a:rPr lang="en-US" sz="3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155700" y="2769276"/>
            <a:ext cx="8001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a) KOH + </a:t>
            </a:r>
            <a:r>
              <a:rPr lang="en-US" sz="3600" b="1" dirty="0" err="1"/>
              <a:t>HCl</a:t>
            </a:r>
            <a:r>
              <a:rPr lang="en-US" sz="3600" b="1" dirty="0"/>
              <a:t> → </a:t>
            </a:r>
            <a:r>
              <a:rPr lang="en-US" sz="3600" b="1" dirty="0" err="1"/>
              <a:t>KCl</a:t>
            </a:r>
            <a:r>
              <a:rPr lang="en-US" sz="3600" b="1" dirty="0"/>
              <a:t> + H</a:t>
            </a:r>
            <a:r>
              <a:rPr lang="en-US" sz="3600" b="1" baseline="-25000" dirty="0"/>
              <a:t>2</a:t>
            </a:r>
            <a:r>
              <a:rPr lang="en-US" sz="3600" b="1" dirty="0"/>
              <a:t>O</a:t>
            </a:r>
          </a:p>
          <a:p>
            <a:r>
              <a:rPr lang="en-US" sz="3600" b="1" dirty="0"/>
              <a:t>Cu(OH)</a:t>
            </a:r>
            <a:r>
              <a:rPr lang="en-US" sz="3600" b="1" baseline="-25000" dirty="0"/>
              <a:t>2</a:t>
            </a:r>
            <a:r>
              <a:rPr lang="en-US" sz="3600" b="1" dirty="0"/>
              <a:t> + 2HCl → CuCl</a:t>
            </a:r>
            <a:r>
              <a:rPr lang="en-US" sz="3600" b="1" baseline="-25000" dirty="0"/>
              <a:t>2</a:t>
            </a:r>
            <a:r>
              <a:rPr lang="en-US" sz="3600" b="1" dirty="0"/>
              <a:t> + 2H</a:t>
            </a:r>
            <a:r>
              <a:rPr lang="en-US" sz="3600" b="1" baseline="-25000" dirty="0"/>
              <a:t>2</a:t>
            </a:r>
            <a:r>
              <a:rPr lang="en-US" sz="3600" b="1" dirty="0"/>
              <a:t>O</a:t>
            </a:r>
          </a:p>
          <a:p>
            <a:r>
              <a:rPr lang="en-US" sz="3600" b="1" dirty="0"/>
              <a:t>Mg(OH)</a:t>
            </a:r>
            <a:r>
              <a:rPr lang="en-US" sz="3600" b="1" baseline="-25000" dirty="0"/>
              <a:t>2</a:t>
            </a:r>
            <a:r>
              <a:rPr lang="en-US" sz="3600" b="1" dirty="0"/>
              <a:t> + 2HCl → MgCl</a:t>
            </a:r>
            <a:r>
              <a:rPr lang="en-US" sz="3600" b="1" baseline="-25000" dirty="0"/>
              <a:t>2</a:t>
            </a:r>
            <a:r>
              <a:rPr lang="en-US" sz="3600" b="1" dirty="0"/>
              <a:t> + 2H</a:t>
            </a:r>
            <a:r>
              <a:rPr lang="en-US" sz="3600" b="1" baseline="-25000" dirty="0"/>
              <a:t>2</a:t>
            </a:r>
            <a:r>
              <a:rPr lang="en-US" sz="3600" b="1" dirty="0"/>
              <a:t>O.</a:t>
            </a:r>
          </a:p>
          <a:p>
            <a:r>
              <a:rPr lang="en-US" sz="3600" b="1" dirty="0"/>
              <a:t>b) 2KOH + H</a:t>
            </a:r>
            <a:r>
              <a:rPr lang="en-US" sz="3600" b="1" baseline="-25000" dirty="0"/>
              <a:t>2</a:t>
            </a:r>
            <a:r>
              <a:rPr lang="en-US" sz="3600" b="1" dirty="0"/>
              <a:t>SO</a:t>
            </a:r>
            <a:r>
              <a:rPr lang="en-US" sz="3600" b="1" baseline="-25000" dirty="0"/>
              <a:t>4</a:t>
            </a:r>
            <a:r>
              <a:rPr lang="en-US" sz="3600" b="1" dirty="0"/>
              <a:t> → K</a:t>
            </a:r>
            <a:r>
              <a:rPr lang="en-US" sz="3600" b="1" baseline="-25000" dirty="0"/>
              <a:t>2</a:t>
            </a:r>
            <a:r>
              <a:rPr lang="en-US" sz="3600" b="1" dirty="0"/>
              <a:t>SO</a:t>
            </a:r>
            <a:r>
              <a:rPr lang="en-US" sz="3600" b="1" baseline="-25000" dirty="0"/>
              <a:t>4</a:t>
            </a:r>
            <a:r>
              <a:rPr lang="en-US" sz="3600" b="1" dirty="0"/>
              <a:t> + 2H</a:t>
            </a:r>
            <a:r>
              <a:rPr lang="en-US" sz="3600" b="1" baseline="-25000" dirty="0"/>
              <a:t>2</a:t>
            </a:r>
            <a:r>
              <a:rPr lang="en-US" sz="3600" b="1" dirty="0"/>
              <a:t>O</a:t>
            </a:r>
          </a:p>
          <a:p>
            <a:r>
              <a:rPr lang="en-US" sz="3600" b="1" dirty="0"/>
              <a:t>Cu(OH)</a:t>
            </a:r>
            <a:r>
              <a:rPr lang="en-US" sz="3600" b="1" baseline="-25000" dirty="0"/>
              <a:t>2</a:t>
            </a:r>
            <a:r>
              <a:rPr lang="en-US" sz="3600" b="1" dirty="0"/>
              <a:t> + H</a:t>
            </a:r>
            <a:r>
              <a:rPr lang="en-US" sz="3600" b="1" baseline="-25000" dirty="0"/>
              <a:t>2</a:t>
            </a:r>
            <a:r>
              <a:rPr lang="en-US" sz="3600" b="1" dirty="0"/>
              <a:t>SO</a:t>
            </a:r>
            <a:r>
              <a:rPr lang="en-US" sz="3600" b="1" baseline="-25000" dirty="0"/>
              <a:t>4</a:t>
            </a:r>
            <a:r>
              <a:rPr lang="en-US" sz="3600" b="1" dirty="0"/>
              <a:t> → CuSO</a:t>
            </a:r>
            <a:r>
              <a:rPr lang="en-US" sz="3600" b="1" baseline="-25000" dirty="0"/>
              <a:t>4</a:t>
            </a:r>
            <a:r>
              <a:rPr lang="en-US" sz="3600" b="1" dirty="0"/>
              <a:t> + 2H</a:t>
            </a:r>
            <a:r>
              <a:rPr lang="en-US" sz="3600" b="1" baseline="-25000" dirty="0"/>
              <a:t>2</a:t>
            </a:r>
            <a:r>
              <a:rPr lang="en-US" sz="3600" b="1" dirty="0"/>
              <a:t>O</a:t>
            </a:r>
          </a:p>
          <a:p>
            <a:r>
              <a:rPr lang="en-US" sz="3600" b="1" dirty="0"/>
              <a:t>Mg(OH)</a:t>
            </a:r>
            <a:r>
              <a:rPr lang="en-US" sz="3600" b="1" baseline="-25000" dirty="0"/>
              <a:t>2</a:t>
            </a:r>
            <a:r>
              <a:rPr lang="en-US" sz="3600" b="1" dirty="0"/>
              <a:t> + H</a:t>
            </a:r>
            <a:r>
              <a:rPr lang="en-US" sz="3600" b="1" baseline="-25000" dirty="0"/>
              <a:t>2</a:t>
            </a:r>
            <a:r>
              <a:rPr lang="en-US" sz="3600" b="1" dirty="0"/>
              <a:t>SO</a:t>
            </a:r>
            <a:r>
              <a:rPr lang="en-US" sz="3600" b="1" baseline="-25000" dirty="0"/>
              <a:t>4</a:t>
            </a:r>
            <a:r>
              <a:rPr lang="en-US" sz="3600" b="1" dirty="0"/>
              <a:t> → MgSO</a:t>
            </a:r>
            <a:r>
              <a:rPr lang="en-US" sz="3600" b="1" baseline="-25000" dirty="0"/>
              <a:t>4</a:t>
            </a:r>
            <a:r>
              <a:rPr lang="en-US" sz="3600" b="1" dirty="0"/>
              <a:t> + 2H</a:t>
            </a:r>
            <a:r>
              <a:rPr lang="en-US" sz="3600" b="1" baseline="-25000" dirty="0"/>
              <a:t>2</a:t>
            </a:r>
            <a:r>
              <a:rPr lang="en-US" sz="3600" b="1" dirty="0"/>
              <a:t>O.</a:t>
            </a:r>
          </a:p>
        </p:txBody>
      </p:sp>
    </p:spTree>
    <p:extLst>
      <p:ext uri="{BB962C8B-B14F-4D97-AF65-F5344CB8AC3E}">
        <p14:creationId xmlns:p14="http://schemas.microsoft.com/office/powerpoint/2010/main" val="405701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1442" y="351685"/>
            <a:ext cx="120105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</a:rPr>
              <a:t>Câu</a:t>
            </a:r>
            <a:r>
              <a:rPr lang="en-US" sz="3600" b="1" dirty="0">
                <a:solidFill>
                  <a:srgbClr val="0000FF"/>
                </a:solidFill>
              </a:rPr>
              <a:t> 3: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Hoàn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thành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các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phương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trình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hoá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học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theo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sơ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đồ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sau</a:t>
            </a:r>
            <a:r>
              <a:rPr lang="en-US" sz="3600" b="1" dirty="0">
                <a:solidFill>
                  <a:srgbClr val="0000FF"/>
                </a:solidFill>
              </a:rPr>
              <a:t>:</a:t>
            </a:r>
          </a:p>
          <a:p>
            <a:r>
              <a:rPr lang="en-US" sz="3600" b="1" dirty="0">
                <a:solidFill>
                  <a:srgbClr val="0000FF"/>
                </a:solidFill>
              </a:rPr>
              <a:t>	a) KOH + ? → K</a:t>
            </a:r>
            <a:r>
              <a:rPr lang="en-US" sz="3600" b="1" baseline="-25000" dirty="0">
                <a:solidFill>
                  <a:srgbClr val="0000FF"/>
                </a:solidFill>
              </a:rPr>
              <a:t>2</a:t>
            </a:r>
            <a:r>
              <a:rPr lang="en-US" sz="3600" b="1" dirty="0">
                <a:solidFill>
                  <a:srgbClr val="0000FF"/>
                </a:solidFill>
              </a:rPr>
              <a:t>SO</a:t>
            </a:r>
            <a:r>
              <a:rPr lang="en-US" sz="3600" b="1" baseline="-25000" dirty="0">
                <a:solidFill>
                  <a:srgbClr val="0000FF"/>
                </a:solidFill>
              </a:rPr>
              <a:t>4</a:t>
            </a:r>
            <a:r>
              <a:rPr lang="en-US" sz="3600" b="1" dirty="0">
                <a:solidFill>
                  <a:srgbClr val="0000FF"/>
                </a:solidFill>
              </a:rPr>
              <a:t> + H</a:t>
            </a:r>
            <a:r>
              <a:rPr lang="en-US" sz="3600" b="1" baseline="-25000" dirty="0">
                <a:solidFill>
                  <a:srgbClr val="0000FF"/>
                </a:solidFill>
              </a:rPr>
              <a:t>2</a:t>
            </a:r>
            <a:r>
              <a:rPr lang="en-US" sz="3600" b="1" dirty="0">
                <a:solidFill>
                  <a:srgbClr val="0000FF"/>
                </a:solidFill>
              </a:rPr>
              <a:t>O</a:t>
            </a:r>
          </a:p>
          <a:p>
            <a:r>
              <a:rPr lang="en-US" sz="3600" b="1" dirty="0">
                <a:solidFill>
                  <a:srgbClr val="0000FF"/>
                </a:solidFill>
              </a:rPr>
              <a:t>	b) Mg(OH)</a:t>
            </a:r>
            <a:r>
              <a:rPr lang="en-US" sz="3600" b="1" baseline="-25000" dirty="0">
                <a:solidFill>
                  <a:srgbClr val="0000FF"/>
                </a:solidFill>
              </a:rPr>
              <a:t>2</a:t>
            </a:r>
            <a:r>
              <a:rPr lang="en-US" sz="3600" b="1" dirty="0">
                <a:solidFill>
                  <a:srgbClr val="0000FF"/>
                </a:solidFill>
              </a:rPr>
              <a:t> + ? → MgSO</a:t>
            </a:r>
            <a:r>
              <a:rPr lang="en-US" sz="3600" b="1" baseline="-25000" dirty="0">
                <a:solidFill>
                  <a:srgbClr val="0000FF"/>
                </a:solidFill>
              </a:rPr>
              <a:t>4</a:t>
            </a:r>
            <a:r>
              <a:rPr lang="en-US" sz="3600" b="1" dirty="0">
                <a:solidFill>
                  <a:srgbClr val="0000FF"/>
                </a:solidFill>
              </a:rPr>
              <a:t> + H</a:t>
            </a:r>
            <a:r>
              <a:rPr lang="en-US" sz="3600" b="1" baseline="-25000" dirty="0">
                <a:solidFill>
                  <a:srgbClr val="0000FF"/>
                </a:solidFill>
              </a:rPr>
              <a:t>2</a:t>
            </a:r>
            <a:r>
              <a:rPr lang="en-US" sz="3600" b="1" dirty="0">
                <a:solidFill>
                  <a:srgbClr val="0000FF"/>
                </a:solidFill>
              </a:rPr>
              <a:t>O</a:t>
            </a:r>
          </a:p>
          <a:p>
            <a:r>
              <a:rPr lang="en-US" sz="3600" b="1" dirty="0">
                <a:solidFill>
                  <a:srgbClr val="0000FF"/>
                </a:solidFill>
              </a:rPr>
              <a:t>	c) Al(OH)</a:t>
            </a:r>
            <a:r>
              <a:rPr lang="en-US" sz="3600" b="1" baseline="-25000" dirty="0">
                <a:solidFill>
                  <a:srgbClr val="0000FF"/>
                </a:solidFill>
              </a:rPr>
              <a:t>3</a:t>
            </a:r>
            <a:r>
              <a:rPr lang="en-US" sz="3600" b="1" dirty="0">
                <a:solidFill>
                  <a:srgbClr val="0000FF"/>
                </a:solidFill>
              </a:rPr>
              <a:t> + H</a:t>
            </a:r>
            <a:r>
              <a:rPr lang="en-US" sz="3600" b="1" baseline="-25000" dirty="0">
                <a:solidFill>
                  <a:srgbClr val="0000FF"/>
                </a:solidFill>
              </a:rPr>
              <a:t>2</a:t>
            </a:r>
            <a:r>
              <a:rPr lang="en-US" sz="3600" b="1" dirty="0">
                <a:solidFill>
                  <a:srgbClr val="0000FF"/>
                </a:solidFill>
              </a:rPr>
              <a:t>SO</a:t>
            </a:r>
            <a:r>
              <a:rPr lang="en-US" sz="3600" b="1" baseline="-25000" dirty="0">
                <a:solidFill>
                  <a:srgbClr val="0000FF"/>
                </a:solidFill>
              </a:rPr>
              <a:t>4</a:t>
            </a:r>
            <a:r>
              <a:rPr lang="en-US" sz="3600" b="1" dirty="0">
                <a:solidFill>
                  <a:srgbClr val="0000FF"/>
                </a:solidFill>
              </a:rPr>
              <a:t> → ? + ?</a:t>
            </a:r>
          </a:p>
        </p:txBody>
      </p:sp>
      <p:sp>
        <p:nvSpPr>
          <p:cNvPr id="2" name="Rectangle 1"/>
          <p:cNvSpPr/>
          <p:nvPr/>
        </p:nvSpPr>
        <p:spPr>
          <a:xfrm>
            <a:off x="1206500" y="2991535"/>
            <a:ext cx="886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a) 2KOH + H</a:t>
            </a:r>
            <a:r>
              <a:rPr lang="en-US" sz="3600" b="1" baseline="-25000" dirty="0"/>
              <a:t>2</a:t>
            </a:r>
            <a:r>
              <a:rPr lang="en-US" sz="3600" b="1" dirty="0"/>
              <a:t>SO</a:t>
            </a:r>
            <a:r>
              <a:rPr lang="en-US" sz="3600" b="1" baseline="-25000" dirty="0"/>
              <a:t>4</a:t>
            </a:r>
            <a:r>
              <a:rPr lang="en-US" sz="3600" b="1" dirty="0"/>
              <a:t> → K</a:t>
            </a:r>
            <a:r>
              <a:rPr lang="en-US" sz="3600" b="1" baseline="-25000" dirty="0"/>
              <a:t>2</a:t>
            </a:r>
            <a:r>
              <a:rPr lang="en-US" sz="3600" b="1" dirty="0"/>
              <a:t>SO</a:t>
            </a:r>
            <a:r>
              <a:rPr lang="en-US" sz="3600" b="1" baseline="-25000" dirty="0"/>
              <a:t>4</a:t>
            </a:r>
            <a:r>
              <a:rPr lang="en-US" sz="3600" b="1" dirty="0"/>
              <a:t> + 2H</a:t>
            </a:r>
            <a:r>
              <a:rPr lang="en-US" sz="3600" b="1" baseline="-25000" dirty="0"/>
              <a:t>2</a:t>
            </a:r>
            <a:r>
              <a:rPr lang="en-US" sz="3600" b="1" dirty="0"/>
              <a:t>O</a:t>
            </a:r>
          </a:p>
          <a:p>
            <a:r>
              <a:rPr lang="en-US" sz="3600" b="1" dirty="0"/>
              <a:t>b) Mg(OH)</a:t>
            </a:r>
            <a:r>
              <a:rPr lang="en-US" sz="3600" b="1" baseline="-25000" dirty="0"/>
              <a:t>2</a:t>
            </a:r>
            <a:r>
              <a:rPr lang="en-US" sz="3600" b="1" dirty="0"/>
              <a:t> + H</a:t>
            </a:r>
            <a:r>
              <a:rPr lang="en-US" sz="3600" b="1" baseline="-25000" dirty="0"/>
              <a:t>2</a:t>
            </a:r>
            <a:r>
              <a:rPr lang="en-US" sz="3600" b="1" dirty="0"/>
              <a:t>SO</a:t>
            </a:r>
            <a:r>
              <a:rPr lang="en-US" sz="3600" b="1" baseline="-25000" dirty="0"/>
              <a:t>4</a:t>
            </a:r>
            <a:r>
              <a:rPr lang="en-US" sz="3600" b="1" dirty="0"/>
              <a:t> → MgSO</a:t>
            </a:r>
            <a:r>
              <a:rPr lang="en-US" sz="3600" b="1" baseline="-25000" dirty="0"/>
              <a:t>4</a:t>
            </a:r>
            <a:r>
              <a:rPr lang="en-US" sz="3600" b="1" dirty="0"/>
              <a:t> + 2H</a:t>
            </a:r>
            <a:r>
              <a:rPr lang="en-US" sz="3600" b="1" baseline="-25000" dirty="0"/>
              <a:t>2</a:t>
            </a:r>
            <a:r>
              <a:rPr lang="en-US" sz="3600" b="1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98626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52400"/>
            <a:ext cx="8686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82851" y="4427539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altLang="vi-VN">
              <a:solidFill>
                <a:srgbClr val="0000FF"/>
              </a:solidFill>
            </a:endParaRPr>
          </a:p>
          <a:p>
            <a:endParaRPr lang="vi-VN" altLang="vi-VN">
              <a:solidFill>
                <a:srgbClr val="0000FF"/>
              </a:solidFill>
            </a:endParaRPr>
          </a:p>
        </p:txBody>
      </p:sp>
      <p:pic>
        <p:nvPicPr>
          <p:cNvPr id="8196" name="图片 30"/>
          <p:cNvPicPr>
            <a:picLocks noChangeAspect="1"/>
          </p:cNvPicPr>
          <p:nvPr/>
        </p:nvPicPr>
        <p:blipFill>
          <a:blip r:embed="rId5"/>
          <a:srcRect l="41251" t="5185" r="9344" b="24550"/>
          <a:stretch>
            <a:fillRect/>
          </a:stretch>
        </p:blipFill>
        <p:spPr bwMode="auto">
          <a:xfrm>
            <a:off x="3048000" y="2994025"/>
            <a:ext cx="565943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125097" y="3767225"/>
            <a:ext cx="3941805" cy="1606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27178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080" y="1004576"/>
            <a:ext cx="1182036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</a:rPr>
              <a:t>Câu</a:t>
            </a:r>
            <a:r>
              <a:rPr lang="en-US" sz="3600" b="1" dirty="0">
                <a:solidFill>
                  <a:srgbClr val="FF0000"/>
                </a:solidFill>
              </a:rPr>
              <a:t> 1:</a:t>
            </a:r>
            <a:r>
              <a:rPr lang="en-US" sz="3600" b="1" dirty="0">
                <a:solidFill>
                  <a:srgbClr val="0000FF"/>
                </a:solidFill>
              </a:rPr>
              <a:t> </a:t>
            </a:r>
            <a:r>
              <a:rPr lang="en-US" sz="3600" b="1" dirty="0" err="1">
                <a:solidFill>
                  <a:srgbClr val="0000FF"/>
                </a:solidFill>
              </a:rPr>
              <a:t>Có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hai</a:t>
            </a:r>
            <a:r>
              <a:rPr lang="en-US" sz="3600" b="1" dirty="0">
                <a:solidFill>
                  <a:srgbClr val="0000FF"/>
                </a:solidFill>
              </a:rPr>
              <a:t> dung </a:t>
            </a:r>
            <a:r>
              <a:rPr lang="en-US" sz="3600" b="1" dirty="0" err="1">
                <a:solidFill>
                  <a:srgbClr val="0000FF"/>
                </a:solidFill>
              </a:rPr>
              <a:t>dịch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giấm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ăn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và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nước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vôi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trong</a:t>
            </a:r>
            <a:r>
              <a:rPr lang="en-US" sz="3600" b="1" dirty="0">
                <a:solidFill>
                  <a:srgbClr val="0000FF"/>
                </a:solidFill>
              </a:rPr>
              <a:t>. </a:t>
            </a:r>
            <a:r>
              <a:rPr lang="en-US" sz="3600" b="1" dirty="0" err="1">
                <a:solidFill>
                  <a:srgbClr val="0000FF"/>
                </a:solidFill>
              </a:rPr>
              <a:t>Nêu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cách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phân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biệt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hai</a:t>
            </a:r>
            <a:r>
              <a:rPr lang="en-US" sz="3600" b="1" dirty="0">
                <a:solidFill>
                  <a:srgbClr val="0000FF"/>
                </a:solidFill>
              </a:rPr>
              <a:t> dung </a:t>
            </a:r>
            <a:r>
              <a:rPr lang="en-US" sz="3600" b="1" dirty="0" err="1">
                <a:solidFill>
                  <a:srgbClr val="0000FF"/>
                </a:solidFill>
              </a:rPr>
              <a:t>dịch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trên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bằng</a:t>
            </a:r>
            <a:r>
              <a:rPr lang="en-US" sz="3600" b="1" dirty="0">
                <a:solidFill>
                  <a:srgbClr val="0000FF"/>
                </a:solidFill>
              </a:rPr>
              <a:t>:</a:t>
            </a:r>
          </a:p>
          <a:p>
            <a:pPr algn="just"/>
            <a:r>
              <a:rPr lang="en-US" sz="3600" b="1" dirty="0">
                <a:solidFill>
                  <a:srgbClr val="0000FF"/>
                </a:solidFill>
              </a:rPr>
              <a:t>	a) </a:t>
            </a:r>
            <a:r>
              <a:rPr lang="en-US" sz="3600" b="1" dirty="0" err="1">
                <a:solidFill>
                  <a:srgbClr val="0000FF"/>
                </a:solidFill>
              </a:rPr>
              <a:t>quỳ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tím</a:t>
            </a:r>
            <a:r>
              <a:rPr lang="en-US" sz="3600" b="1" dirty="0">
                <a:solidFill>
                  <a:srgbClr val="0000FF"/>
                </a:solidFill>
              </a:rPr>
              <a:t>.</a:t>
            </a:r>
          </a:p>
          <a:p>
            <a:pPr algn="just"/>
            <a:r>
              <a:rPr lang="en-US" sz="3600" b="1" dirty="0">
                <a:solidFill>
                  <a:srgbClr val="0000FF"/>
                </a:solidFill>
              </a:rPr>
              <a:t>	b) phenolphthalein.</a:t>
            </a:r>
          </a:p>
          <a:p>
            <a:pPr algn="just"/>
            <a:r>
              <a:rPr lang="en-US" sz="3600" b="1" dirty="0" err="1">
                <a:solidFill>
                  <a:srgbClr val="FF0000"/>
                </a:solidFill>
              </a:rPr>
              <a:t>Câu</a:t>
            </a:r>
            <a:r>
              <a:rPr lang="en-US" sz="3600" b="1" dirty="0">
                <a:solidFill>
                  <a:srgbClr val="FF0000"/>
                </a:solidFill>
              </a:rPr>
              <a:t> 2: </a:t>
            </a:r>
            <a:r>
              <a:rPr lang="en-US" sz="3600" b="1" dirty="0" err="1">
                <a:solidFill>
                  <a:srgbClr val="0000FF"/>
                </a:solidFill>
              </a:rPr>
              <a:t>Một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loại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thuốc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dành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cho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bệnh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nhân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đau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dạ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dày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có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chứa</a:t>
            </a:r>
            <a:r>
              <a:rPr lang="en-US" sz="3600" b="1" dirty="0">
                <a:solidFill>
                  <a:srgbClr val="0000FF"/>
                </a:solidFill>
              </a:rPr>
              <a:t> Al(OH)</a:t>
            </a:r>
            <a:r>
              <a:rPr lang="en-US" sz="3600" b="1" baseline="-25000" dirty="0">
                <a:solidFill>
                  <a:srgbClr val="0000FF"/>
                </a:solidFill>
              </a:rPr>
              <a:t>3</a:t>
            </a:r>
            <a:r>
              <a:rPr lang="en-US" sz="3600" b="1" dirty="0">
                <a:solidFill>
                  <a:srgbClr val="0000FF"/>
                </a:solidFill>
              </a:rPr>
              <a:t> </a:t>
            </a:r>
            <a:r>
              <a:rPr lang="en-US" sz="3600" b="1" dirty="0" err="1">
                <a:solidFill>
                  <a:srgbClr val="0000FF"/>
                </a:solidFill>
              </a:rPr>
              <a:t>và</a:t>
            </a:r>
            <a:r>
              <a:rPr lang="en-US" sz="3600" b="1" dirty="0">
                <a:solidFill>
                  <a:srgbClr val="0000FF"/>
                </a:solidFill>
              </a:rPr>
              <a:t> Mg(OH)</a:t>
            </a:r>
            <a:r>
              <a:rPr lang="en-US" sz="3600" b="1" baseline="-25000" dirty="0">
                <a:solidFill>
                  <a:srgbClr val="0000FF"/>
                </a:solidFill>
              </a:rPr>
              <a:t>2</a:t>
            </a:r>
            <a:r>
              <a:rPr lang="en-US" sz="3600" b="1" dirty="0">
                <a:solidFill>
                  <a:srgbClr val="0000FF"/>
                </a:solidFill>
              </a:rPr>
              <a:t>. </a:t>
            </a:r>
          </a:p>
          <a:p>
            <a:pPr algn="just"/>
            <a:r>
              <a:rPr lang="en-US" sz="3600" b="1" dirty="0">
                <a:solidFill>
                  <a:srgbClr val="0000FF"/>
                </a:solidFill>
              </a:rPr>
              <a:t>	</a:t>
            </a:r>
            <a:r>
              <a:rPr lang="en-US" sz="3600" b="1" dirty="0" err="1">
                <a:solidFill>
                  <a:srgbClr val="0000FF"/>
                </a:solidFill>
              </a:rPr>
              <a:t>Viết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phương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trình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hoá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học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xảy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ra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giữa</a:t>
            </a:r>
            <a:r>
              <a:rPr lang="en-US" sz="3600" b="1" dirty="0">
                <a:solidFill>
                  <a:srgbClr val="0000FF"/>
                </a:solidFill>
              </a:rPr>
              <a:t> acid </a:t>
            </a:r>
            <a:r>
              <a:rPr lang="en-US" sz="3600" b="1" dirty="0" err="1">
                <a:solidFill>
                  <a:srgbClr val="0000FF"/>
                </a:solidFill>
              </a:rPr>
              <a:t>HCl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có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trong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dạ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dày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với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các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chất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trên</a:t>
            </a:r>
            <a:r>
              <a:rPr lang="en-US" sz="3600" b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634735" y="291544"/>
            <a:ext cx="505619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32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73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 trò chơi khởi động cho một buổi sinh hoạt tập thể - Sinh Viên Công Giáo  Trung Chí">
            <a:extLst>
              <a:ext uri="{FF2B5EF4-FFF2-40B4-BE49-F238E27FC236}">
                <a16:creationId xmlns:a16="http://schemas.microsoft.com/office/drawing/2014/main" id="{E2AF0098-DC4E-43D9-BA5C-026F393B1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48" y="340893"/>
            <a:ext cx="6368717" cy="651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243397-2789-4689-872E-EEAFA393CFA7}"/>
              </a:ext>
            </a:extLst>
          </p:cNvPr>
          <p:cNvSpPr/>
          <p:nvPr/>
        </p:nvSpPr>
        <p:spPr>
          <a:xfrm>
            <a:off x="4738257" y="2690200"/>
            <a:ext cx="1990927" cy="17749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67" b="1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60000"/>
                    <a:lumOff val="40000"/>
                  </a:srgbClr>
                </a:solidFill>
                <a:effectLst>
                  <a:outerShdw dist="38100" dir="2640000" algn="bl" rotWithShape="0">
                    <a:srgbClr val="5B9BD5"/>
                  </a:outerShdw>
                </a:effectLst>
              </a:rPr>
              <a:t>Khởi </a:t>
            </a:r>
          </a:p>
          <a:p>
            <a:pPr algn="ctr"/>
            <a:r>
              <a:rPr lang="en-US" sz="5467" b="1">
                <a:ln w="12700">
                  <a:solidFill>
                    <a:srgbClr val="5B9BD5"/>
                  </a:solidFill>
                  <a:prstDash val="solid"/>
                </a:ln>
                <a:solidFill>
                  <a:srgbClr val="5B9BD5">
                    <a:lumMod val="60000"/>
                    <a:lumOff val="40000"/>
                  </a:srgbClr>
                </a:solidFill>
                <a:effectLst>
                  <a:outerShdw dist="38100" dir="2640000" algn="bl" rotWithShape="0">
                    <a:srgbClr val="5B9BD5"/>
                  </a:outerShdw>
                </a:effectLst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340811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6847" y="262225"/>
            <a:ext cx="1172661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/>
              <a:t>Câu 1: </a:t>
            </a:r>
            <a:r>
              <a:rPr lang="vi-VN" sz="3600" dirty="0"/>
              <a:t> </a:t>
            </a:r>
            <a:endParaRPr lang="en-US" sz="3600" dirty="0"/>
          </a:p>
          <a:p>
            <a:pPr algn="just"/>
            <a:r>
              <a:rPr lang="vi-VN" sz="3600" dirty="0"/>
              <a:t>a) Cách phân biệt hai dung dịch giấm ăn và nước vôi trong bằng quỳ tím:</a:t>
            </a:r>
            <a:endParaRPr lang="en-US" sz="3600" dirty="0"/>
          </a:p>
          <a:p>
            <a:pPr algn="just"/>
            <a:r>
              <a:rPr lang="vi-VN" sz="3600" dirty="0"/>
              <a:t>- Đánh số thứ tự các lọ đựng dung dịch, trích mỗi lọ dung dịch một ít vào ống nghiệm đánh số tương ứng (trích mẫu thử).</a:t>
            </a:r>
            <a:endParaRPr lang="en-US" sz="3600" dirty="0"/>
          </a:p>
          <a:p>
            <a:pPr algn="just"/>
            <a:r>
              <a:rPr lang="vi-VN" sz="3600" dirty="0"/>
              <a:t>- Cho vào mỗi mẫu thử một mẩu quỳ tím.</a:t>
            </a:r>
            <a:endParaRPr lang="en-US" sz="3600" dirty="0"/>
          </a:p>
          <a:p>
            <a:pPr algn="just"/>
            <a:r>
              <a:rPr lang="vi-VN" sz="3600" dirty="0"/>
              <a:t>+ Nếu quỳ tím chuyển sang màu xanh → dung dịch nước vôi trong.</a:t>
            </a:r>
            <a:endParaRPr lang="en-US" sz="3600" dirty="0"/>
          </a:p>
          <a:p>
            <a:pPr algn="just"/>
            <a:r>
              <a:rPr lang="vi-VN" sz="3600" dirty="0"/>
              <a:t>+ Nếu quỳ tím chuyển sang màu đỏ → dung dịch giấm ăn.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7280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6848" y="332902"/>
            <a:ext cx="116730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/>
              <a:t>Câu 1: </a:t>
            </a:r>
            <a:r>
              <a:rPr lang="vi-VN" sz="3600" dirty="0"/>
              <a:t> </a:t>
            </a:r>
            <a:endParaRPr lang="en-US" sz="3600" dirty="0"/>
          </a:p>
          <a:p>
            <a:pPr algn="just"/>
            <a:r>
              <a:rPr lang="vi-VN" sz="3600" dirty="0"/>
              <a:t>b) Cách phân biệt hai dung dịch giấm ăn và nước vôi trong bằng phenolphthalein:</a:t>
            </a:r>
            <a:endParaRPr lang="en-US" sz="3600" dirty="0"/>
          </a:p>
          <a:p>
            <a:pPr algn="just"/>
            <a:r>
              <a:rPr lang="vi-VN" sz="3600" dirty="0"/>
              <a:t>- Đánh số thứ tự các lọ đựng dung dịch, trích mỗi lọ dung dịch một ít vào ống nghiệm đánh số tương ứng (trích mẫu thử).</a:t>
            </a:r>
            <a:endParaRPr lang="en-US" sz="3600" dirty="0"/>
          </a:p>
          <a:p>
            <a:pPr algn="just"/>
            <a:r>
              <a:rPr lang="vi-VN" sz="3600" dirty="0"/>
              <a:t>- Cho vào mỗi mẫu thử một vài giọt phenolphthalein:</a:t>
            </a:r>
            <a:endParaRPr lang="en-US" sz="3600" dirty="0"/>
          </a:p>
          <a:p>
            <a:pPr algn="just"/>
            <a:r>
              <a:rPr lang="vi-VN" sz="3600" dirty="0"/>
              <a:t>+ Nếu dung dịch trong ống nghiệm chuyển sang màu hồng → dung dịch nước vôi trong.</a:t>
            </a:r>
            <a:endParaRPr lang="en-US" sz="3600" dirty="0"/>
          </a:p>
          <a:p>
            <a:pPr algn="just"/>
            <a:r>
              <a:rPr lang="vi-VN" sz="3600" dirty="0"/>
              <a:t>+ Nếu dung dịch trong ống nghiệm không đổi màu → dung dịch giấm ăn.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9894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6848" y="624450"/>
            <a:ext cx="116730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/>
              <a:t>Câu </a:t>
            </a:r>
            <a:r>
              <a:rPr lang="en-US" sz="3600" b="1" dirty="0"/>
              <a:t>2</a:t>
            </a:r>
            <a:r>
              <a:rPr lang="vi-VN" sz="3600" b="1" dirty="0"/>
              <a:t>: </a:t>
            </a:r>
            <a:r>
              <a:rPr lang="vi-VN" sz="3600" dirty="0"/>
              <a:t> </a:t>
            </a:r>
            <a:endParaRPr lang="en-US" sz="3600" dirty="0"/>
          </a:p>
          <a:p>
            <a:r>
              <a:rPr lang="vi-VN" sz="3600" dirty="0"/>
              <a:t>Các phương trình hoá học:</a:t>
            </a:r>
            <a:endParaRPr lang="en-US" sz="3600" dirty="0"/>
          </a:p>
          <a:p>
            <a:r>
              <a:rPr lang="en-US" sz="3600" dirty="0"/>
              <a:t>	</a:t>
            </a:r>
            <a:r>
              <a:rPr lang="vi-VN" sz="3600" dirty="0"/>
              <a:t>Al(OH)</a:t>
            </a:r>
            <a:r>
              <a:rPr lang="vi-VN" sz="3600" baseline="-25000" dirty="0"/>
              <a:t>3</a:t>
            </a:r>
            <a:r>
              <a:rPr lang="vi-VN" sz="3600" dirty="0"/>
              <a:t> + 3HCl → AlCl</a:t>
            </a:r>
            <a:r>
              <a:rPr lang="vi-VN" sz="3600" baseline="-25000" dirty="0"/>
              <a:t>3</a:t>
            </a:r>
            <a:r>
              <a:rPr lang="vi-VN" sz="3600" dirty="0"/>
              <a:t> + 3H</a:t>
            </a:r>
            <a:r>
              <a:rPr lang="vi-VN" sz="3600" baseline="-25000" dirty="0"/>
              <a:t>2</a:t>
            </a:r>
            <a:r>
              <a:rPr lang="vi-VN" sz="3600" dirty="0"/>
              <a:t>O</a:t>
            </a:r>
            <a:endParaRPr lang="en-US" sz="3600" dirty="0"/>
          </a:p>
          <a:p>
            <a:r>
              <a:rPr lang="en-US" sz="3600" dirty="0"/>
              <a:t>	</a:t>
            </a:r>
            <a:r>
              <a:rPr lang="vi-VN" sz="3600" dirty="0"/>
              <a:t>Mg(OH)</a:t>
            </a:r>
            <a:r>
              <a:rPr lang="vi-VN" sz="3600" baseline="-25000" dirty="0"/>
              <a:t>2</a:t>
            </a:r>
            <a:r>
              <a:rPr lang="vi-VN" sz="3600" dirty="0"/>
              <a:t> + 2HCl → MgCl</a:t>
            </a:r>
            <a:r>
              <a:rPr lang="vi-VN" sz="3600" baseline="-25000" dirty="0"/>
              <a:t>2</a:t>
            </a:r>
            <a:r>
              <a:rPr lang="vi-VN" sz="3600" dirty="0"/>
              <a:t> + 2H</a:t>
            </a:r>
            <a:r>
              <a:rPr lang="vi-VN" sz="3600" baseline="-25000" dirty="0"/>
              <a:t>2</a:t>
            </a:r>
            <a:r>
              <a:rPr lang="vi-VN" sz="3600" dirty="0"/>
              <a:t>O.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6403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3" descr="Ngôi nhà hoạt hình, phim hoạt hình png | Klipart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450" y="285749"/>
            <a:ext cx="3305175" cy="336906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3"/>
          <p:cNvSpPr txBox="1"/>
          <p:nvPr/>
        </p:nvSpPr>
        <p:spPr>
          <a:xfrm>
            <a:off x="3900689" y="636677"/>
            <a:ext cx="709705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 VỀ NHÀ</a:t>
            </a:r>
            <a:endParaRPr sz="4800" dirty="0">
              <a:solidFill>
                <a:srgbClr val="FF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543300" y="1771650"/>
            <a:ext cx="82169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0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0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0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pH”</a:t>
            </a:r>
          </a:p>
          <a:p>
            <a:pPr algn="just">
              <a:lnSpc>
                <a:spcPct val="150000"/>
              </a:lnSpc>
            </a:pPr>
            <a:endParaRPr lang="en-US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22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AutoShape 6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32" name="AutoShape 8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34" name="AutoShape 10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36" name="AutoShape 12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38" name="AutoShape 14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40" name="AutoShape 16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42" name="AutoShape 18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44" name="AutoShape 20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46" name="AutoShape 22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48" name="AutoShape 24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50" name="AutoShape 26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52" name="AutoShape 28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54" name="AutoShape 30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32770" name="Picture 2" descr="Ảnh động Powerpoint CTU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1" y="1"/>
            <a:ext cx="1403535" cy="1413932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486508" y="321387"/>
            <a:ext cx="49276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267" b="1">
                <a:solidFill>
                  <a:srgbClr val="FF0000"/>
                </a:solidFill>
                <a:latin typeface="Times New Roman" panose="02020603050405020304" pitchFamily="18" charset="0"/>
              </a:rPr>
              <a:t>KHỞI ĐỘNG</a:t>
            </a:r>
            <a:endParaRPr lang="en-US" sz="4267" b="1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9715" y="1262199"/>
            <a:ext cx="109336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tránh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nát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vụn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mứt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ngâm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vôi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chua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giảm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4000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4000" dirty="0">
              <a:solidFill>
                <a:srgbClr val="2313F9"/>
              </a:solidFill>
            </a:endParaRPr>
          </a:p>
        </p:txBody>
      </p:sp>
      <p:pic>
        <p:nvPicPr>
          <p:cNvPr id="1026" name="Picture 2" descr="Để tránh nguyên liệu bị nát vụn khi chế biến trong quá trình làm mứt người ta thường ngâm nguyên liệu vào nước vôi tr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565" y="3929288"/>
            <a:ext cx="8451669" cy="260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05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-to-school-1576790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48721" y="1536701"/>
            <a:ext cx="10088381" cy="135421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5B9BD5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9: base</a:t>
            </a:r>
          </a:p>
        </p:txBody>
      </p:sp>
    </p:spTree>
    <p:extLst>
      <p:ext uri="{BB962C8B-B14F-4D97-AF65-F5344CB8AC3E}">
        <p14:creationId xmlns:p14="http://schemas.microsoft.com/office/powerpoint/2010/main" val="390601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D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D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8;p6"/>
          <p:cNvGrpSpPr/>
          <p:nvPr/>
        </p:nvGrpSpPr>
        <p:grpSpPr>
          <a:xfrm>
            <a:off x="-126773" y="1169310"/>
            <a:ext cx="12062927" cy="5688692"/>
            <a:chOff x="1" y="6"/>
            <a:chExt cx="10804583" cy="7212181"/>
          </a:xfrm>
        </p:grpSpPr>
        <p:sp>
          <p:nvSpPr>
            <p:cNvPr id="119" name="Google Shape;119;p6"/>
            <p:cNvSpPr/>
            <p:nvPr/>
          </p:nvSpPr>
          <p:spPr>
            <a:xfrm rot="5400000">
              <a:off x="-643226" y="646313"/>
              <a:ext cx="2638473" cy="1352020"/>
            </a:xfrm>
            <a:prstGeom prst="chevron">
              <a:avLst>
                <a:gd name="adj" fmla="val 50000"/>
              </a:avLst>
            </a:prstGeom>
            <a:solidFill>
              <a:schemeClr val="accent5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0" name="Google Shape;120;p6"/>
            <p:cNvSpPr txBox="1"/>
            <p:nvPr/>
          </p:nvSpPr>
          <p:spPr>
            <a:xfrm>
              <a:off x="1" y="679096"/>
              <a:ext cx="1352020" cy="579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prstClr val="black"/>
                </a:buClr>
                <a:buSzPts val="4000"/>
              </a:pPr>
              <a:endParaRPr sz="400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1" name="Google Shape;121;p6"/>
            <p:cNvSpPr/>
            <p:nvPr/>
          </p:nvSpPr>
          <p:spPr>
            <a:xfrm rot="5400000">
              <a:off x="5608981" y="-4256956"/>
              <a:ext cx="894796" cy="9408719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FFF00"/>
            </a:solidFill>
            <a:ln w="12700" cap="flat" cmpd="sng">
              <a:solidFill>
                <a:srgbClr val="BA8C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2" name="Google Shape;122;p6"/>
            <p:cNvSpPr txBox="1"/>
            <p:nvPr/>
          </p:nvSpPr>
          <p:spPr>
            <a:xfrm>
              <a:off x="1352020" y="61286"/>
              <a:ext cx="8372620" cy="1667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333" tIns="32167" rIns="32167" bIns="32167" anchor="ctr" anchorCtr="0">
              <a:noAutofit/>
            </a:bodyPr>
            <a:lstStyle/>
            <a:p>
              <a:pPr marL="285744" lvl="1" indent="-44450">
                <a:lnSpc>
                  <a:spcPct val="90000"/>
                </a:lnSpc>
                <a:buClr>
                  <a:prstClr val="black"/>
                </a:buClr>
                <a:buSzPts val="3800"/>
              </a:pPr>
              <a:endParaRPr sz="3867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85744" lvl="1" indent="-44450">
                <a:lnSpc>
                  <a:spcPct val="90000"/>
                </a:lnSpc>
                <a:spcBef>
                  <a:spcPts val="571"/>
                </a:spcBef>
                <a:buClr>
                  <a:prstClr val="black"/>
                </a:buClr>
                <a:buSzPts val="3800"/>
              </a:pPr>
              <a:endParaRPr sz="3867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 rot="5400000">
              <a:off x="-629461" y="3532348"/>
              <a:ext cx="2610944" cy="1352020"/>
            </a:xfrm>
            <a:prstGeom prst="chevron">
              <a:avLst>
                <a:gd name="adj" fmla="val 50000"/>
              </a:avLst>
            </a:prstGeom>
            <a:solidFill>
              <a:schemeClr val="accent2"/>
            </a:solidFill>
            <a:ln w="12700" cap="flat" cmpd="sng">
              <a:solidFill>
                <a:srgbClr val="AC5B2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4" name="Google Shape;124;p6"/>
            <p:cNvSpPr txBox="1"/>
            <p:nvPr/>
          </p:nvSpPr>
          <p:spPr>
            <a:xfrm>
              <a:off x="1" y="2419614"/>
              <a:ext cx="1352020" cy="579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prstClr val="black"/>
                </a:buClr>
                <a:buSzPts val="4000"/>
              </a:pPr>
              <a:endParaRPr sz="400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 rot="5400000">
              <a:off x="5640073" y="-3166414"/>
              <a:ext cx="850510" cy="9408719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 w="12700" cap="flat" cmpd="sng">
              <a:solidFill>
                <a:srgbClr val="517E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126;p6"/>
            <p:cNvSpPr txBox="1"/>
            <p:nvPr/>
          </p:nvSpPr>
          <p:spPr>
            <a:xfrm>
              <a:off x="1352020" y="1804891"/>
              <a:ext cx="8372620" cy="1132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333" tIns="32167" rIns="32167" bIns="32167" anchor="ctr" anchorCtr="0">
              <a:noAutofit/>
            </a:bodyPr>
            <a:lstStyle/>
            <a:p>
              <a:pPr marL="285744" lvl="1" indent="-44450">
                <a:lnSpc>
                  <a:spcPct val="90000"/>
                </a:lnSpc>
                <a:buClr>
                  <a:prstClr val="black"/>
                </a:buClr>
                <a:buSzPts val="3800"/>
              </a:pPr>
              <a:endParaRPr sz="3867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85744" lvl="1" indent="-44450">
                <a:lnSpc>
                  <a:spcPct val="90000"/>
                </a:lnSpc>
                <a:spcBef>
                  <a:spcPts val="571"/>
                </a:spcBef>
                <a:buClr>
                  <a:prstClr val="black"/>
                </a:buClr>
                <a:buSzPts val="3800"/>
              </a:pPr>
              <a:endParaRPr sz="3867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 rot="5400000">
              <a:off x="-361314" y="5498850"/>
              <a:ext cx="2074655" cy="1352020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7FB75F"/>
                </a:gs>
                <a:gs pos="50000">
                  <a:srgbClr val="6EB141"/>
                </a:gs>
                <a:gs pos="100000">
                  <a:srgbClr val="5FA134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128;p6"/>
            <p:cNvSpPr txBox="1"/>
            <p:nvPr/>
          </p:nvSpPr>
          <p:spPr>
            <a:xfrm>
              <a:off x="1" y="4160131"/>
              <a:ext cx="1352020" cy="579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prstClr val="black"/>
                </a:buClr>
                <a:buSzPts val="4000"/>
              </a:pPr>
              <a:endParaRPr sz="400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 rot="5400000">
              <a:off x="4671819" y="-1129941"/>
              <a:ext cx="2856812" cy="9408719"/>
            </a:xfrm>
            <a:prstGeom prst="round2SameRect">
              <a:avLst>
                <a:gd name="adj1" fmla="val 16667"/>
                <a:gd name="adj2" fmla="val 0"/>
              </a:avLst>
            </a:prstGeom>
            <a:gradFill>
              <a:gsLst>
                <a:gs pos="0">
                  <a:srgbClr val="70A5DA"/>
                </a:gs>
                <a:gs pos="50000">
                  <a:srgbClr val="539BDB"/>
                </a:gs>
                <a:gs pos="100000">
                  <a:srgbClr val="4288C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21" name="Google Shape;130;p6"/>
            <p:cNvSpPr txBox="1"/>
            <p:nvPr/>
          </p:nvSpPr>
          <p:spPr>
            <a:xfrm>
              <a:off x="1514182" y="5626137"/>
              <a:ext cx="8372620" cy="1132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333" tIns="32167" rIns="32167" bIns="32167" anchor="ctr" anchorCtr="0">
              <a:noAutofit/>
            </a:bodyPr>
            <a:lstStyle/>
            <a:p>
              <a:pPr marL="285744" lvl="1" indent="-44450">
                <a:lnSpc>
                  <a:spcPct val="90000"/>
                </a:lnSpc>
                <a:buClr>
                  <a:prstClr val="black"/>
                </a:buClr>
                <a:buSzPts val="3800"/>
              </a:pPr>
              <a:endParaRPr sz="3867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85744" lvl="1" indent="-44450">
                <a:lnSpc>
                  <a:spcPct val="90000"/>
                </a:lnSpc>
                <a:spcBef>
                  <a:spcPts val="571"/>
                </a:spcBef>
                <a:buClr>
                  <a:prstClr val="black"/>
                </a:buClr>
                <a:buSzPts val="3800"/>
              </a:pPr>
              <a:endParaRPr sz="3867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" name="Google Shape;130;p6"/>
            <p:cNvSpPr txBox="1"/>
            <p:nvPr/>
          </p:nvSpPr>
          <p:spPr>
            <a:xfrm>
              <a:off x="1514182" y="5513831"/>
              <a:ext cx="8372620" cy="11328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333" tIns="32167" rIns="32167" bIns="32167" anchor="ctr" anchorCtr="0">
              <a:noAutofit/>
            </a:bodyPr>
            <a:lstStyle/>
            <a:p>
              <a:pPr marL="285744" lvl="1" indent="-44450">
                <a:lnSpc>
                  <a:spcPct val="90000"/>
                </a:lnSpc>
                <a:buClr>
                  <a:prstClr val="black"/>
                </a:buClr>
                <a:buSzPts val="3800"/>
              </a:pPr>
              <a:endParaRPr sz="3867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285744" lvl="1" indent="-44450">
                <a:lnSpc>
                  <a:spcPct val="90000"/>
                </a:lnSpc>
                <a:spcBef>
                  <a:spcPts val="571"/>
                </a:spcBef>
                <a:buClr>
                  <a:prstClr val="black"/>
                </a:buClr>
                <a:buSzPts val="3800"/>
              </a:pPr>
              <a:endParaRPr sz="3867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31" name="Google Shape;131;p6"/>
          <p:cNvSpPr txBox="1"/>
          <p:nvPr/>
        </p:nvSpPr>
        <p:spPr>
          <a:xfrm>
            <a:off x="4267201" y="146419"/>
            <a:ext cx="4225636" cy="748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4267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MỤC TIÊU</a:t>
            </a:r>
            <a:endParaRPr sz="4267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3745" y="1193869"/>
            <a:ext cx="10543457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" marR="29845" algn="just">
              <a:lnSpc>
                <a:spcPct val="115000"/>
              </a:lnSpc>
              <a:spcBef>
                <a:spcPts val="280"/>
              </a:spcBef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base (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ion OH–).</a:t>
            </a:r>
          </a:p>
        </p:txBody>
      </p:sp>
      <p:sp>
        <p:nvSpPr>
          <p:cNvPr id="8" name="Rectangle 7"/>
          <p:cNvSpPr/>
          <p:nvPr/>
        </p:nvSpPr>
        <p:spPr>
          <a:xfrm>
            <a:off x="1392699" y="2052552"/>
            <a:ext cx="10543457" cy="653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" marR="31750" algn="just">
              <a:lnSpc>
                <a:spcPct val="114000"/>
              </a:lnSpc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kiềm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hydroxide tan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41655" y="2934677"/>
            <a:ext cx="104945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base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acid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base.</a:t>
            </a:r>
          </a:p>
        </p:txBody>
      </p:sp>
      <p:sp>
        <p:nvSpPr>
          <p:cNvPr id="20" name="Google Shape;121;p6"/>
          <p:cNvSpPr/>
          <p:nvPr/>
        </p:nvSpPr>
        <p:spPr>
          <a:xfrm rot="5400000">
            <a:off x="6005466" y="608827"/>
            <a:ext cx="1278960" cy="10504495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C000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70745" y="5315920"/>
            <a:ext cx="105434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 được bảng tính tan để biết một hydroxide cụ thể thuộc loại kiềm hoặc base không tan.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95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4" grpId="0"/>
      <p:bldP spid="8" grpId="0"/>
      <p:bldP spid="12" grpId="0"/>
      <p:bldP spid="20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 txBox="1"/>
          <p:nvPr/>
        </p:nvSpPr>
        <p:spPr>
          <a:xfrm>
            <a:off x="3643449" y="218724"/>
            <a:ext cx="698467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CẤU TRÚC BÀI HỌC</a:t>
            </a:r>
            <a:endParaRPr sz="2800">
              <a:solidFill>
                <a:prstClr val="black"/>
              </a:solidFill>
            </a:endParaRPr>
          </a:p>
        </p:txBody>
      </p:sp>
      <p:grpSp>
        <p:nvGrpSpPr>
          <p:cNvPr id="2" name="Google Shape;138;p7"/>
          <p:cNvGrpSpPr/>
          <p:nvPr/>
        </p:nvGrpSpPr>
        <p:grpSpPr>
          <a:xfrm>
            <a:off x="-5629479" y="-450171"/>
            <a:ext cx="16624352" cy="8186013"/>
            <a:chOff x="-6875181" y="-1051632"/>
            <a:chExt cx="16624352" cy="8186013"/>
          </a:xfrm>
        </p:grpSpPr>
        <p:sp>
          <p:nvSpPr>
            <p:cNvPr id="139" name="Google Shape;139;p7"/>
            <p:cNvSpPr/>
            <p:nvPr/>
          </p:nvSpPr>
          <p:spPr>
            <a:xfrm>
              <a:off x="-6875181" y="-1051632"/>
              <a:ext cx="8186013" cy="8186013"/>
            </a:xfrm>
            <a:prstGeom prst="blockArc">
              <a:avLst>
                <a:gd name="adj1" fmla="val 18900000"/>
                <a:gd name="adj2" fmla="val 2700000"/>
                <a:gd name="adj3" fmla="val 264"/>
              </a:avLst>
            </a:prstGeom>
            <a:noFill/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844285" y="608274"/>
              <a:ext cx="8904885" cy="12165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141;p7"/>
            <p:cNvSpPr txBox="1"/>
            <p:nvPr/>
          </p:nvSpPr>
          <p:spPr>
            <a:xfrm>
              <a:off x="844285" y="608274"/>
              <a:ext cx="8904885" cy="1216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7500" tIns="220133" rIns="220133" bIns="220133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prstClr val="black"/>
                </a:buClr>
                <a:buSzPts val="6500"/>
              </a:pPr>
              <a:endParaRPr sz="4267">
                <a:solidFill>
                  <a:prstClr val="white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83941" y="456206"/>
              <a:ext cx="1520687" cy="1520687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1286501" y="2433099"/>
              <a:ext cx="8462669" cy="1216549"/>
            </a:xfrm>
            <a:prstGeom prst="rect">
              <a:avLst/>
            </a:prstGeom>
            <a:solidFill>
              <a:srgbClr val="2EE8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144;p7"/>
            <p:cNvSpPr txBox="1"/>
            <p:nvPr/>
          </p:nvSpPr>
          <p:spPr>
            <a:xfrm>
              <a:off x="1286501" y="2433099"/>
              <a:ext cx="8462669" cy="1216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7500" tIns="220133" rIns="220133" bIns="220133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prstClr val="black"/>
                </a:buClr>
                <a:buSzPts val="6500"/>
              </a:pPr>
              <a:endParaRPr sz="6533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526157" y="2281030"/>
              <a:ext cx="1520687" cy="1520687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2EE84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844285" y="4257923"/>
              <a:ext cx="8904885" cy="1216549"/>
            </a:xfrm>
            <a:prstGeom prst="rect">
              <a:avLst/>
            </a:prstGeom>
            <a:solidFill>
              <a:srgbClr val="5999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147;p7"/>
            <p:cNvSpPr txBox="1"/>
            <p:nvPr/>
          </p:nvSpPr>
          <p:spPr>
            <a:xfrm>
              <a:off x="844285" y="4257923"/>
              <a:ext cx="8904885" cy="1216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7500" tIns="220133" rIns="220133" bIns="220133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prstClr val="black"/>
                </a:buClr>
                <a:buSzPts val="6500"/>
              </a:pPr>
              <a:endParaRPr sz="4267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83941" y="4105854"/>
              <a:ext cx="1520687" cy="1520687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5999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</a:endParaRPr>
            </a:p>
          </p:txBody>
        </p:sp>
      </p:grpSp>
      <p:pic>
        <p:nvPicPr>
          <p:cNvPr id="18" name="Google Shape;23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3249" y="1298897"/>
            <a:ext cx="113347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3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5465" y="3194362"/>
            <a:ext cx="113347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3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8921" y="4990553"/>
            <a:ext cx="1133475" cy="10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844075" y="1467487"/>
            <a:ext cx="81507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6060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KHÁI NIỆM BASE</a:t>
            </a:r>
            <a:endParaRPr lang="en-US" sz="4000" dirty="0">
              <a:solidFill>
                <a:srgbClr val="06060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98546" y="3357647"/>
            <a:ext cx="45432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 LOẠI BASE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59608" y="5113715"/>
            <a:ext cx="56614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 CHẤT HÓA HỌC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76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4" grpId="0"/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/>
          <p:nvPr/>
        </p:nvSpPr>
        <p:spPr>
          <a:xfrm>
            <a:off x="1752600" y="2819401"/>
            <a:ext cx="9072741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54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THÀNH KIẾN THỨC</a:t>
            </a:r>
            <a:endParaRPr>
              <a:solidFill>
                <a:srgbClr val="0070C0"/>
              </a:solidFill>
            </a:endParaRPr>
          </a:p>
        </p:txBody>
      </p:sp>
      <p:pic>
        <p:nvPicPr>
          <p:cNvPr id="3" name="Google Shape;23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1" y="2698268"/>
            <a:ext cx="866775" cy="962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5183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229368" y="965493"/>
            <a:ext cx="1172459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PHIẾU HỌC TẬP SỐ 1: </a:t>
            </a:r>
            <a:r>
              <a:rPr lang="en-US" sz="4000" b="1" dirty="0">
                <a:solidFill>
                  <a:srgbClr val="0000FF"/>
                </a:solidFill>
              </a:rPr>
              <a:t>TÌM HIỂU KHÁI NIỆM BASE</a:t>
            </a:r>
            <a:endParaRPr lang="en-US" sz="4000" dirty="0">
              <a:solidFill>
                <a:srgbClr val="0000FF"/>
              </a:solidFill>
            </a:endParaRPr>
          </a:p>
          <a:p>
            <a:r>
              <a:rPr lang="en-US" sz="4000" b="1" dirty="0" err="1">
                <a:solidFill>
                  <a:srgbClr val="FF0000"/>
                </a:solidFill>
              </a:rPr>
              <a:t>Câu</a:t>
            </a:r>
            <a:r>
              <a:rPr lang="en-US" sz="4000" b="1" dirty="0">
                <a:solidFill>
                  <a:srgbClr val="FF0000"/>
                </a:solidFill>
              </a:rPr>
              <a:t> 1</a:t>
            </a:r>
            <a:r>
              <a:rPr lang="en-US" sz="4000" dirty="0">
                <a:solidFill>
                  <a:srgbClr val="FF0000"/>
                </a:solidFill>
              </a:rPr>
              <a:t>.</a:t>
            </a:r>
            <a:r>
              <a:rPr lang="en-US" sz="4000" i="1" dirty="0">
                <a:solidFill>
                  <a:srgbClr val="0000FF"/>
                </a:solidFill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</a:rPr>
              <a:t>Nhận</a:t>
            </a:r>
            <a:r>
              <a:rPr lang="en-US" sz="4000" b="1" i="1" dirty="0">
                <a:solidFill>
                  <a:srgbClr val="0000FF"/>
                </a:solidFill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</a:rPr>
              <a:t>xét</a:t>
            </a:r>
            <a:r>
              <a:rPr lang="en-US" sz="4000" b="1" i="1" dirty="0">
                <a:solidFill>
                  <a:srgbClr val="0000FF"/>
                </a:solidFill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</a:rPr>
              <a:t>thành</a:t>
            </a:r>
            <a:r>
              <a:rPr lang="en-US" sz="4000" b="1" i="1" dirty="0">
                <a:solidFill>
                  <a:srgbClr val="0000FF"/>
                </a:solidFill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</a:rPr>
              <a:t>phần</a:t>
            </a:r>
            <a:r>
              <a:rPr lang="en-US" sz="4000" b="1" i="1" dirty="0">
                <a:solidFill>
                  <a:srgbClr val="0000FF"/>
                </a:solidFill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</a:rPr>
              <a:t>phân</a:t>
            </a:r>
            <a:r>
              <a:rPr lang="en-US" sz="4000" b="1" i="1" dirty="0">
                <a:solidFill>
                  <a:srgbClr val="0000FF"/>
                </a:solidFill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</a:rPr>
              <a:t>tử</a:t>
            </a:r>
            <a:r>
              <a:rPr lang="en-US" sz="4000" b="1" i="1" dirty="0">
                <a:solidFill>
                  <a:srgbClr val="0000FF"/>
                </a:solidFill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</a:rPr>
              <a:t>của</a:t>
            </a:r>
            <a:r>
              <a:rPr lang="en-US" sz="4000" b="1" i="1" dirty="0">
                <a:solidFill>
                  <a:srgbClr val="0000FF"/>
                </a:solidFill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</a:rPr>
              <a:t>các</a:t>
            </a:r>
            <a:r>
              <a:rPr lang="en-US" sz="4000" b="1" i="1" dirty="0">
                <a:solidFill>
                  <a:srgbClr val="0000FF"/>
                </a:solidFill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</a:rPr>
              <a:t>hợp</a:t>
            </a:r>
            <a:r>
              <a:rPr lang="en-US" sz="4000" b="1" i="1" dirty="0">
                <a:solidFill>
                  <a:srgbClr val="0000FF"/>
                </a:solidFill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</a:rPr>
              <a:t>chất</a:t>
            </a:r>
            <a:r>
              <a:rPr lang="en-US" sz="4000" b="1" i="1" dirty="0">
                <a:solidFill>
                  <a:srgbClr val="0000FF"/>
                </a:solidFill>
              </a:rPr>
              <a:t> base: </a:t>
            </a:r>
            <a:r>
              <a:rPr lang="en-US" sz="4000" b="1" i="1" dirty="0" err="1">
                <a:solidFill>
                  <a:srgbClr val="0000FF"/>
                </a:solidFill>
              </a:rPr>
              <a:t>NaOH</a:t>
            </a:r>
            <a:r>
              <a:rPr lang="en-US" sz="4000" b="1" i="1" dirty="0">
                <a:solidFill>
                  <a:srgbClr val="0000FF"/>
                </a:solidFill>
              </a:rPr>
              <a:t>, </a:t>
            </a:r>
            <a:r>
              <a:rPr lang="en-US" sz="4000" b="1" i="1" dirty="0" err="1">
                <a:solidFill>
                  <a:srgbClr val="0000FF"/>
                </a:solidFill>
              </a:rPr>
              <a:t>Ca</a:t>
            </a:r>
            <a:r>
              <a:rPr lang="en-US" sz="4000" b="1" i="1" dirty="0">
                <a:solidFill>
                  <a:srgbClr val="0000FF"/>
                </a:solidFill>
              </a:rPr>
              <a:t>(OH)</a:t>
            </a:r>
            <a:r>
              <a:rPr lang="en-US" sz="4000" b="1" i="1" baseline="-25000" dirty="0">
                <a:solidFill>
                  <a:srgbClr val="0000FF"/>
                </a:solidFill>
              </a:rPr>
              <a:t>2</a:t>
            </a:r>
            <a:r>
              <a:rPr lang="en-US" sz="4000" b="1" i="1" dirty="0">
                <a:solidFill>
                  <a:srgbClr val="0000FF"/>
                </a:solidFill>
              </a:rPr>
              <a:t>, Mg(OH)</a:t>
            </a:r>
            <a:r>
              <a:rPr lang="en-US" sz="4000" b="1" i="1" baseline="-25000" dirty="0">
                <a:solidFill>
                  <a:srgbClr val="0000FF"/>
                </a:solidFill>
              </a:rPr>
              <a:t>2</a:t>
            </a:r>
            <a:r>
              <a:rPr lang="en-US" sz="4000" b="1" i="1" dirty="0">
                <a:solidFill>
                  <a:srgbClr val="0000FF"/>
                </a:solidFill>
              </a:rPr>
              <a:t>, Fe(OH)</a:t>
            </a:r>
            <a:r>
              <a:rPr lang="en-US" sz="4000" b="1" i="1" baseline="-25000" dirty="0">
                <a:solidFill>
                  <a:srgbClr val="0000FF"/>
                </a:solidFill>
              </a:rPr>
              <a:t>3</a:t>
            </a:r>
            <a:r>
              <a:rPr lang="en-US" sz="4000" b="1" i="1" dirty="0">
                <a:solidFill>
                  <a:srgbClr val="0000FF"/>
                </a:solidFill>
              </a:rPr>
              <a:t>?</a:t>
            </a:r>
            <a:endParaRPr lang="en-US" sz="4000" b="1" dirty="0">
              <a:solidFill>
                <a:srgbClr val="0000FF"/>
              </a:solidFill>
            </a:endParaRPr>
          </a:p>
          <a:p>
            <a:r>
              <a:rPr lang="en-US" sz="4000" b="1" dirty="0" err="1">
                <a:solidFill>
                  <a:srgbClr val="FF0000"/>
                </a:solidFill>
              </a:rPr>
              <a:t>Câu</a:t>
            </a:r>
            <a:r>
              <a:rPr lang="en-US" sz="4000" b="1" dirty="0">
                <a:solidFill>
                  <a:srgbClr val="FF0000"/>
                </a:solidFill>
              </a:rPr>
              <a:t> 2</a:t>
            </a:r>
            <a:r>
              <a:rPr lang="en-US" sz="4000" dirty="0">
                <a:solidFill>
                  <a:srgbClr val="FF0000"/>
                </a:solidFill>
              </a:rPr>
              <a:t>.</a:t>
            </a:r>
            <a:r>
              <a:rPr lang="en-US" sz="4000" i="1" dirty="0">
                <a:solidFill>
                  <a:srgbClr val="0000FF"/>
                </a:solidFill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</a:rPr>
              <a:t>Nghiên</a:t>
            </a:r>
            <a:r>
              <a:rPr lang="en-US" sz="4000" b="1" i="1" dirty="0">
                <a:solidFill>
                  <a:srgbClr val="0000FF"/>
                </a:solidFill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</a:rPr>
              <a:t>cứu</a:t>
            </a:r>
            <a:r>
              <a:rPr lang="en-US" sz="4000" b="1" i="1" dirty="0">
                <a:solidFill>
                  <a:srgbClr val="0000FF"/>
                </a:solidFill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</a:rPr>
              <a:t>ví</a:t>
            </a:r>
            <a:r>
              <a:rPr lang="en-US" sz="4000" b="1" i="1" dirty="0">
                <a:solidFill>
                  <a:srgbClr val="0000FF"/>
                </a:solidFill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</a:rPr>
              <a:t>dụ</a:t>
            </a:r>
            <a:r>
              <a:rPr lang="en-US" sz="4000" b="1" i="1" dirty="0">
                <a:solidFill>
                  <a:srgbClr val="0000FF"/>
                </a:solidFill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</a:rPr>
              <a:t>trang</a:t>
            </a:r>
            <a:r>
              <a:rPr lang="en-US" sz="4000" b="1" i="1" dirty="0">
                <a:solidFill>
                  <a:srgbClr val="0000FF"/>
                </a:solidFill>
              </a:rPr>
              <a:t> 51 SGK, </a:t>
            </a:r>
            <a:r>
              <a:rPr lang="en-US" sz="4000" b="1" i="1" dirty="0" err="1">
                <a:solidFill>
                  <a:srgbClr val="0000FF"/>
                </a:solidFill>
              </a:rPr>
              <a:t>cho</a:t>
            </a:r>
            <a:r>
              <a:rPr lang="en-US" sz="4000" b="1" i="1" dirty="0">
                <a:solidFill>
                  <a:srgbClr val="0000FF"/>
                </a:solidFill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</a:rPr>
              <a:t>biết</a:t>
            </a:r>
            <a:r>
              <a:rPr lang="en-US" sz="4000" b="1" i="1" dirty="0">
                <a:solidFill>
                  <a:srgbClr val="0000FF"/>
                </a:solidFill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</a:rPr>
              <a:t>khi</a:t>
            </a:r>
            <a:r>
              <a:rPr lang="en-US" sz="4000" b="1" i="1" dirty="0">
                <a:solidFill>
                  <a:srgbClr val="0000FF"/>
                </a:solidFill>
              </a:rPr>
              <a:t> tan </a:t>
            </a:r>
            <a:r>
              <a:rPr lang="en-US" sz="4000" b="1" i="1" dirty="0" err="1">
                <a:solidFill>
                  <a:srgbClr val="0000FF"/>
                </a:solidFill>
              </a:rPr>
              <a:t>trong</a:t>
            </a:r>
            <a:r>
              <a:rPr lang="en-US" sz="4000" b="1" i="1" dirty="0">
                <a:solidFill>
                  <a:srgbClr val="0000FF"/>
                </a:solidFill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</a:rPr>
              <a:t>nước</a:t>
            </a:r>
            <a:r>
              <a:rPr lang="en-US" sz="4000" b="1" i="1" dirty="0">
                <a:solidFill>
                  <a:srgbClr val="0000FF"/>
                </a:solidFill>
              </a:rPr>
              <a:t> base </a:t>
            </a:r>
            <a:r>
              <a:rPr lang="en-US" sz="4000" b="1" i="1" dirty="0" err="1">
                <a:solidFill>
                  <a:srgbClr val="0000FF"/>
                </a:solidFill>
              </a:rPr>
              <a:t>tạo</a:t>
            </a:r>
            <a:r>
              <a:rPr lang="en-US" sz="4000" b="1" i="1" dirty="0">
                <a:solidFill>
                  <a:srgbClr val="0000FF"/>
                </a:solidFill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</a:rPr>
              <a:t>ra</a:t>
            </a:r>
            <a:r>
              <a:rPr lang="en-US" sz="4000" b="1" i="1" dirty="0">
                <a:solidFill>
                  <a:srgbClr val="0000FF"/>
                </a:solidFill>
              </a:rPr>
              <a:t> ion </a:t>
            </a:r>
            <a:r>
              <a:rPr lang="en-US" sz="4000" b="1" i="1" dirty="0" err="1">
                <a:solidFill>
                  <a:srgbClr val="0000FF"/>
                </a:solidFill>
              </a:rPr>
              <a:t>nào</a:t>
            </a:r>
            <a:r>
              <a:rPr lang="en-US" sz="4000" b="1" i="1" dirty="0">
                <a:solidFill>
                  <a:srgbClr val="0000FF"/>
                </a:solidFill>
              </a:rPr>
              <a:t>?</a:t>
            </a:r>
            <a:endParaRPr lang="en-US" sz="4000" b="1" dirty="0">
              <a:solidFill>
                <a:srgbClr val="0000FF"/>
              </a:solidFill>
            </a:endParaRPr>
          </a:p>
          <a:p>
            <a:r>
              <a:rPr lang="en-US" sz="4000" b="1" dirty="0" err="1">
                <a:solidFill>
                  <a:srgbClr val="FF0000"/>
                </a:solidFill>
              </a:rPr>
              <a:t>Câu</a:t>
            </a:r>
            <a:r>
              <a:rPr lang="en-US" sz="4000" b="1" dirty="0">
                <a:solidFill>
                  <a:srgbClr val="FF0000"/>
                </a:solidFill>
              </a:rPr>
              <a:t> 3</a:t>
            </a:r>
            <a:r>
              <a:rPr lang="en-US" sz="4000" dirty="0">
                <a:solidFill>
                  <a:srgbClr val="FF0000"/>
                </a:solidFill>
              </a:rPr>
              <a:t>. </a:t>
            </a:r>
            <a:r>
              <a:rPr lang="en-US" sz="4000" b="1" i="1" dirty="0" err="1">
                <a:solidFill>
                  <a:srgbClr val="0000FF"/>
                </a:solidFill>
              </a:rPr>
              <a:t>Trong</a:t>
            </a:r>
            <a:r>
              <a:rPr lang="en-US" sz="4000" b="1" i="1" dirty="0">
                <a:solidFill>
                  <a:srgbClr val="0000FF"/>
                </a:solidFill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</a:rPr>
              <a:t>các</a:t>
            </a:r>
            <a:r>
              <a:rPr lang="en-US" sz="4000" b="1" i="1" dirty="0">
                <a:solidFill>
                  <a:srgbClr val="0000FF"/>
                </a:solidFill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</a:rPr>
              <a:t>chất</a:t>
            </a:r>
            <a:r>
              <a:rPr lang="en-US" sz="4000" b="1" i="1" dirty="0">
                <a:solidFill>
                  <a:srgbClr val="0000FF"/>
                </a:solidFill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</a:rPr>
              <a:t>sau</a:t>
            </a:r>
            <a:r>
              <a:rPr lang="en-US" sz="4000" b="1" i="1" dirty="0">
                <a:solidFill>
                  <a:srgbClr val="0000FF"/>
                </a:solidFill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</a:rPr>
              <a:t>đây</a:t>
            </a:r>
            <a:r>
              <a:rPr lang="en-US" sz="4000" b="1" i="1" dirty="0">
                <a:solidFill>
                  <a:srgbClr val="0000FF"/>
                </a:solidFill>
              </a:rPr>
              <a:t>, </a:t>
            </a:r>
            <a:r>
              <a:rPr lang="en-US" sz="4000" b="1" i="1" dirty="0" err="1">
                <a:solidFill>
                  <a:srgbClr val="0000FF"/>
                </a:solidFill>
              </a:rPr>
              <a:t>những</a:t>
            </a:r>
            <a:r>
              <a:rPr lang="en-US" sz="4000" b="1" i="1" dirty="0">
                <a:solidFill>
                  <a:srgbClr val="0000FF"/>
                </a:solidFill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</a:rPr>
              <a:t>chất</a:t>
            </a:r>
            <a:r>
              <a:rPr lang="en-US" sz="4000" b="1" i="1" dirty="0">
                <a:solidFill>
                  <a:srgbClr val="0000FF"/>
                </a:solidFill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</a:rPr>
              <a:t>nào</a:t>
            </a:r>
            <a:r>
              <a:rPr lang="en-US" sz="4000" b="1" i="1" dirty="0">
                <a:solidFill>
                  <a:srgbClr val="0000FF"/>
                </a:solidFill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</a:rPr>
              <a:t>là</a:t>
            </a:r>
            <a:r>
              <a:rPr lang="en-US" sz="4000" b="1" i="1" dirty="0">
                <a:solidFill>
                  <a:srgbClr val="0000FF"/>
                </a:solidFill>
              </a:rPr>
              <a:t> base: Cu(OH)</a:t>
            </a:r>
            <a:r>
              <a:rPr lang="en-US" sz="4000" b="1" i="1" baseline="-25000" dirty="0">
                <a:solidFill>
                  <a:srgbClr val="0000FF"/>
                </a:solidFill>
              </a:rPr>
              <a:t>2</a:t>
            </a:r>
            <a:r>
              <a:rPr lang="en-US" sz="4000" b="1" i="1" dirty="0">
                <a:solidFill>
                  <a:srgbClr val="0000FF"/>
                </a:solidFill>
              </a:rPr>
              <a:t>, MgSO</a:t>
            </a:r>
            <a:r>
              <a:rPr lang="en-US" sz="4000" b="1" i="1" baseline="-25000" dirty="0">
                <a:solidFill>
                  <a:srgbClr val="0000FF"/>
                </a:solidFill>
              </a:rPr>
              <a:t>4</a:t>
            </a:r>
            <a:r>
              <a:rPr lang="en-US" sz="4000" b="1" i="1" dirty="0">
                <a:solidFill>
                  <a:srgbClr val="0000FF"/>
                </a:solidFill>
              </a:rPr>
              <a:t>, </a:t>
            </a:r>
            <a:r>
              <a:rPr lang="en-US" sz="4000" b="1" i="1" dirty="0" err="1">
                <a:solidFill>
                  <a:srgbClr val="0000FF"/>
                </a:solidFill>
              </a:rPr>
              <a:t>NaCl</a:t>
            </a:r>
            <a:r>
              <a:rPr lang="en-US" sz="4000" b="1" i="1" dirty="0">
                <a:solidFill>
                  <a:srgbClr val="0000FF"/>
                </a:solidFill>
              </a:rPr>
              <a:t>, Ba(OH)</a:t>
            </a:r>
            <a:r>
              <a:rPr lang="en-US" sz="4000" b="1" i="1" baseline="-25000" dirty="0">
                <a:solidFill>
                  <a:srgbClr val="0000FF"/>
                </a:solidFill>
              </a:rPr>
              <a:t>2</a:t>
            </a:r>
            <a:r>
              <a:rPr lang="en-US" sz="4000" b="1" i="1" dirty="0">
                <a:solidFill>
                  <a:srgbClr val="0000FF"/>
                </a:solidFill>
              </a:rPr>
              <a:t>? </a:t>
            </a:r>
            <a:endParaRPr lang="en-US" sz="4000" b="1" dirty="0">
              <a:solidFill>
                <a:srgbClr val="2313F9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615925" y="131712"/>
            <a:ext cx="4084773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43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9653" y="1700330"/>
            <a:ext cx="112940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- Base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hydroxide.</a:t>
            </a:r>
          </a:p>
          <a:p>
            <a:pPr algn="just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base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ion OH</a:t>
            </a:r>
            <a:r>
              <a:rPr lang="en-US" sz="4000" b="1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79493" y="864832"/>
            <a:ext cx="5001690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 NIỆM BASE</a:t>
            </a:r>
            <a:endParaRPr lang="en-US" sz="4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43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1691039285,D:\Bài dự thi eleaning hbh 2016-2017\Chuong I 7 Hinh binh hanh\Media.ppcx"/>
  <p:tag name="ISPRING_CUSTOM_TIMING_USED" val="1"/>
  <p:tag name="GENSWF_SLIDE_TITLE" val="KIỂM TRA BÀI CŨ"/>
  <p:tag name="GENSWF_ADVANCE_TIME" val="6.64"/>
  <p:tag name="ISPRING_SLIDE_INDENT_LEVEL" val="0"/>
  <p:tag name="TIMING" val="|2.691|3.946"/>
  <p:tag name="ISPRING_SLIDE_ID_2" val="{8C52A501-15A3-435F-8B04-6C208BD420B2}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1180</Words>
  <Application>Microsoft Office PowerPoint</Application>
  <PresentationFormat>Widescreen</PresentationFormat>
  <Paragraphs>93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Times New Roman (Headings)</vt:lpstr>
      <vt:lpstr>VNI-Times</vt:lpstr>
      <vt:lpstr>思源黑体 Heavy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2022-07-16T15:16:06Z</dcterms:created>
  <dcterms:modified xsi:type="dcterms:W3CDTF">2024-01-08T01:39:27Z</dcterms:modified>
</cp:coreProperties>
</file>