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0"/>
  </p:notesMasterIdLst>
  <p:sldIdLst>
    <p:sldId id="341" r:id="rId2"/>
    <p:sldId id="385" r:id="rId3"/>
    <p:sldId id="387" r:id="rId4"/>
    <p:sldId id="386" r:id="rId5"/>
    <p:sldId id="269" r:id="rId6"/>
    <p:sldId id="388" r:id="rId7"/>
    <p:sldId id="389" r:id="rId8"/>
    <p:sldId id="390" r:id="rId9"/>
    <p:sldId id="391" r:id="rId10"/>
    <p:sldId id="392" r:id="rId11"/>
    <p:sldId id="403" r:id="rId12"/>
    <p:sldId id="395" r:id="rId13"/>
    <p:sldId id="399" r:id="rId14"/>
    <p:sldId id="393" r:id="rId15"/>
    <p:sldId id="394" r:id="rId16"/>
    <p:sldId id="414" r:id="rId17"/>
    <p:sldId id="396" r:id="rId18"/>
    <p:sldId id="400" r:id="rId19"/>
    <p:sldId id="397" r:id="rId20"/>
    <p:sldId id="398" r:id="rId21"/>
    <p:sldId id="401" r:id="rId22"/>
    <p:sldId id="402" r:id="rId23"/>
    <p:sldId id="407" r:id="rId24"/>
    <p:sldId id="406" r:id="rId25"/>
    <p:sldId id="408" r:id="rId26"/>
    <p:sldId id="409" r:id="rId27"/>
    <p:sldId id="404" r:id="rId28"/>
    <p:sldId id="405" r:id="rId29"/>
    <p:sldId id="410" r:id="rId30"/>
    <p:sldId id="411" r:id="rId31"/>
    <p:sldId id="363" r:id="rId32"/>
    <p:sldId id="365" r:id="rId33"/>
    <p:sldId id="361" r:id="rId34"/>
    <p:sldId id="364" r:id="rId35"/>
    <p:sldId id="413" r:id="rId36"/>
    <p:sldId id="362" r:id="rId37"/>
    <p:sldId id="367" r:id="rId38"/>
    <p:sldId id="332" r:id="rId39"/>
  </p:sldIdLst>
  <p:sldSz cx="18288000" cy="10287000"/>
  <p:notesSz cx="6858000" cy="9144000"/>
  <p:embeddedFontLst>
    <p:embeddedFont>
      <p:font typeface="Calibri Light" panose="020F030202020403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Palatino Linotype" panose="020405020505050303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EF4CE"/>
    <a:srgbClr val="F2FDA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9" y="3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9049-CD27-4CF9-8FDE-A15D3ED3112C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1964E-26E5-4819-9EAB-19B5FFDB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38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7600" y="4590810"/>
            <a:ext cx="914400" cy="1848857"/>
          </a:xfrm>
          <a:prstGeom prst="rect">
            <a:avLst/>
          </a:prstGeom>
          <a:noFill/>
        </p:spPr>
        <p:txBody>
          <a:bodyPr wrap="square" lIns="0" tIns="16328" rIns="0" bIns="16328" rtlCol="0" anchor="ctr" anchorCtr="0">
            <a:spAutoFit/>
          </a:bodyPr>
          <a:lstStyle/>
          <a:p>
            <a:r>
              <a:rPr lang="en-US" sz="1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480" y="1828800"/>
            <a:ext cx="15087600" cy="3228975"/>
          </a:xfrm>
        </p:spPr>
        <p:txBody>
          <a:bodyPr>
            <a:noAutofit/>
          </a:bodyPr>
          <a:lstStyle>
            <a:lvl1pPr>
              <a:defRPr sz="10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5063237"/>
            <a:ext cx="12344400" cy="10287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67200" y="1028702"/>
            <a:ext cx="11582400" cy="52577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9200" y="914402"/>
            <a:ext cx="4267200" cy="777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91200" y="1028702"/>
            <a:ext cx="10058400" cy="6858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34400" y="6111746"/>
            <a:ext cx="914400" cy="18158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0" y="6401052"/>
            <a:ext cx="7467600" cy="1097280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2857500"/>
            <a:ext cx="12070080" cy="3525012"/>
          </a:xfrm>
        </p:spPr>
        <p:txBody>
          <a:bodyPr/>
          <a:lstStyle>
            <a:lvl1pPr marL="0" algn="l" defTabSz="1632844" rtl="0" eaLnBrk="1" latinLnBrk="0" hangingPunct="1">
              <a:spcBef>
                <a:spcPct val="0"/>
              </a:spcBef>
              <a:buNone/>
              <a:defRPr lang="en-US" sz="96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688336" y="987552"/>
            <a:ext cx="6547104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0058400" y="987553"/>
            <a:ext cx="6547104" cy="5148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2240" y="992964"/>
            <a:ext cx="6547104" cy="959643"/>
          </a:xfrm>
        </p:spPr>
        <p:txBody>
          <a:bodyPr anchor="ctr">
            <a:noAutofit/>
          </a:bodyPr>
          <a:lstStyle>
            <a:lvl1pPr marL="0" indent="0">
              <a:buNone/>
              <a:defRPr sz="3900" b="0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8336" y="2057400"/>
            <a:ext cx="6553200" cy="4114800"/>
          </a:xfrm>
        </p:spPr>
        <p:txBody>
          <a:bodyPr anchor="t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58400" y="992964"/>
            <a:ext cx="6547104" cy="959643"/>
          </a:xfrm>
        </p:spPr>
        <p:txBody>
          <a:bodyPr anchor="ctr">
            <a:noAutofit/>
          </a:bodyPr>
          <a:lstStyle>
            <a:lvl1pPr marL="0" indent="0">
              <a:buNone/>
              <a:defRPr sz="3900" b="0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058400" y="2057400"/>
            <a:ext cx="6547104" cy="4114800"/>
          </a:xfrm>
        </p:spPr>
        <p:txBody>
          <a:bodyPr anchor="t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13280" y="780288"/>
            <a:ext cx="914400" cy="1646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60560" y="780288"/>
            <a:ext cx="914400" cy="1646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57840" y="2661882"/>
            <a:ext cx="914400" cy="22006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28702"/>
            <a:ext cx="8686800" cy="5143500"/>
          </a:xfrm>
        </p:spPr>
        <p:txBody>
          <a:bodyPr anchor="ctr"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0" y="1028702"/>
            <a:ext cx="5181600" cy="5143500"/>
          </a:xfrm>
        </p:spPr>
        <p:txBody>
          <a:bodyPr anchor="ctr">
            <a:normAutofit/>
          </a:bodyPr>
          <a:lstStyle>
            <a:lvl1pPr marL="0" indent="0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919163"/>
            <a:ext cx="13411200" cy="382047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5179571"/>
            <a:ext cx="10058400" cy="1081206"/>
          </a:xfrm>
        </p:spPr>
        <p:txBody>
          <a:bodyPr anchor="ctr">
            <a:normAutofit/>
          </a:bodyPr>
          <a:lstStyle>
            <a:lvl1pPr marL="0" indent="0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704" y="4997196"/>
            <a:ext cx="914400" cy="1646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2746442" y="1557661"/>
            <a:ext cx="14481240" cy="856048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836196" y="628699"/>
            <a:ext cx="8307708" cy="896091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6555910" y="175282"/>
            <a:ext cx="12958724" cy="713213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480" y="7315200"/>
            <a:ext cx="15087600" cy="1371600"/>
          </a:xfrm>
          <a:prstGeom prst="rect">
            <a:avLst/>
          </a:prstGeom>
        </p:spPr>
        <p:txBody>
          <a:bodyPr vert="horz" lIns="163284" tIns="81642" rIns="163284" bIns="81642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028702"/>
            <a:ext cx="12192000" cy="5486399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32108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t"/>
          <a:lstStyle>
            <a:lvl1pPr algn="r">
              <a:defRPr sz="20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5920" y="9232108"/>
            <a:ext cx="9144000" cy="547688"/>
          </a:xfrm>
          <a:prstGeom prst="rect">
            <a:avLst/>
          </a:prstGeom>
        </p:spPr>
        <p:txBody>
          <a:bodyPr vert="horz" lIns="163284" tIns="81642" rIns="163284" bIns="81642" rtlCol="0" anchor="t"/>
          <a:lstStyle>
            <a:lvl1pPr algn="l">
              <a:defRPr sz="20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45920" y="8763000"/>
            <a:ext cx="4267200" cy="457200"/>
          </a:xfrm>
          <a:prstGeom prst="rect">
            <a:avLst/>
          </a:prstGeom>
        </p:spPr>
        <p:txBody>
          <a:bodyPr vert="horz" lIns="163284" tIns="81642" rIns="163284" bIns="16328" rtlCol="0" anchor="b"/>
          <a:lstStyle>
            <a:lvl1pPr algn="l">
              <a:defRPr sz="29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8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9853" indent="-457196" algn="l" defTabSz="1632844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3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1142991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3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796128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3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2449266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939119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3510615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4000468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4490321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5061817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BjYz1jEELU&amp;t=41s" TargetMode="External"/><Relationship Id="rId2" Type="http://schemas.openxmlformats.org/officeDocument/2006/relationships/hyperlink" Target="https://www.youtube.com/watch?v=oQWGGrTznDo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760D7A98-F05C-2F41-572A-84360290716E}"/>
              </a:ext>
            </a:extLst>
          </p:cNvPr>
          <p:cNvSpPr txBox="1"/>
          <p:nvPr/>
        </p:nvSpPr>
        <p:spPr>
          <a:xfrm>
            <a:off x="5334000" y="9525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81000" y="3619500"/>
            <a:ext cx="17625060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NÊU ĐIỂM KHÁC NHAU CƠ BẢN GIỮA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2 HÌNH ẢNH SAU</a:t>
            </a:r>
          </a:p>
        </p:txBody>
      </p:sp>
    </p:spTree>
    <p:extLst>
      <p:ext uri="{BB962C8B-B14F-4D97-AF65-F5344CB8AC3E}">
        <p14:creationId xmlns:p14="http://schemas.microsoft.com/office/powerpoint/2010/main" val="8523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72907F-F515-E45B-C0C7-D792540B2841}"/>
              </a:ext>
            </a:extLst>
          </p:cNvPr>
          <p:cNvSpPr txBox="1"/>
          <p:nvPr/>
        </p:nvSpPr>
        <p:spPr>
          <a:xfrm>
            <a:off x="2057400" y="1382439"/>
            <a:ext cx="13944600" cy="82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115" eaLnBrk="0" hangingPunct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487A713-1BCE-0DE2-535A-10B00782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02191"/>
              </p:ext>
            </p:extLst>
          </p:nvPr>
        </p:nvGraphicFramePr>
        <p:xfrm>
          <a:off x="457199" y="3009900"/>
          <a:ext cx="17526000" cy="5070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9010">
                  <a:extLst>
                    <a:ext uri="{9D8B030D-6E8A-4147-A177-3AD203B41FA5}">
                      <a16:colId xmlns:a16="http://schemas.microsoft.com/office/drawing/2014/main" xmlns="" val="2877686795"/>
                    </a:ext>
                  </a:extLst>
                </a:gridCol>
                <a:gridCol w="7149792">
                  <a:extLst>
                    <a:ext uri="{9D8B030D-6E8A-4147-A177-3AD203B41FA5}">
                      <a16:colId xmlns:a16="http://schemas.microsoft.com/office/drawing/2014/main" xmlns="" val="1281860125"/>
                    </a:ext>
                  </a:extLst>
                </a:gridCol>
                <a:gridCol w="5917198">
                  <a:extLst>
                    <a:ext uri="{9D8B030D-6E8A-4147-A177-3AD203B41FA5}">
                      <a16:colId xmlns:a16="http://schemas.microsoft.com/office/drawing/2014/main" xmlns="" val="4132747235"/>
                    </a:ext>
                  </a:extLst>
                </a:gridCol>
              </a:tblGrid>
              <a:tr h="115331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effectLst/>
                        </a:rPr>
                        <a:t>Các phương thức</a:t>
                      </a:r>
                      <a:endParaRPr lang="en-US" sz="4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1840897"/>
                  </a:ext>
                </a:extLst>
              </a:tr>
              <a:tr h="2405298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1. </a:t>
                      </a:r>
                      <a:r>
                        <a:rPr lang="en-US" sz="3600" b="1" kern="100" dirty="0" err="1">
                          <a:effectLst/>
                        </a:rPr>
                        <a:t>Chuẩn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bị</a:t>
                      </a: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Đất</a:t>
                      </a:r>
                      <a:r>
                        <a:rPr lang="en-US" sz="3600" b="1" kern="100" spc="-55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Giống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2670797"/>
                  </a:ext>
                </a:extLst>
              </a:tr>
              <a:tr h="755699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2. </a:t>
                      </a:r>
                      <a:r>
                        <a:rPr lang="en-US" sz="3600" b="1" kern="100" dirty="0" err="1">
                          <a:effectLst/>
                        </a:rPr>
                        <a:t>Kĩ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thuật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2117006"/>
                  </a:ext>
                </a:extLst>
              </a:tr>
              <a:tr h="755699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3. </a:t>
                      </a:r>
                      <a:r>
                        <a:rPr lang="en-US" sz="3600" b="1" kern="100" dirty="0" err="1">
                          <a:effectLst/>
                        </a:rPr>
                        <a:t>Ưu</a:t>
                      </a:r>
                      <a:r>
                        <a:rPr lang="en-US" sz="3600" b="1" kern="100" dirty="0">
                          <a:effectLst/>
                        </a:rPr>
                        <a:t>, </a:t>
                      </a:r>
                      <a:r>
                        <a:rPr lang="en-US" sz="3600" b="1" kern="100" dirty="0" err="1">
                          <a:effectLst/>
                        </a:rPr>
                        <a:t>nhược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điểm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0138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DB014E-BD76-2D7F-CAB8-5B5E7D15FF59}"/>
              </a:ext>
            </a:extLst>
          </p:cNvPr>
          <p:cNvSpPr txBox="1"/>
          <p:nvPr/>
        </p:nvSpPr>
        <p:spPr>
          <a:xfrm>
            <a:off x="914400" y="163103"/>
            <a:ext cx="9443802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60960" algn="just" eaLnBrk="0" hangingPunct="0">
              <a:lnSpc>
                <a:spcPct val="130000"/>
              </a:lnSpc>
            </a:pPr>
            <a:r>
              <a:rPr lang="vi-VN" sz="4400" dirty="0">
                <a:solidFill>
                  <a:srgbClr val="FF0000"/>
                </a:solidFill>
                <a:ea typeface="Times New Roman" panose="02020603050405020304" pitchFamily="18" charset="0"/>
              </a:rPr>
              <a:t>2. Kỹ thuật trồng rừng</a:t>
            </a:r>
            <a:endParaRPr lang="vi-VN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4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F81DF4-A542-F1A5-EBD3-CFF9BC270B3F}"/>
              </a:ext>
            </a:extLst>
          </p:cNvPr>
          <p:cNvSpPr txBox="1"/>
          <p:nvPr/>
        </p:nvSpPr>
        <p:spPr>
          <a:xfrm>
            <a:off x="914400" y="1714500"/>
            <a:ext cx="15925800" cy="573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HS</a:t>
            </a:r>
            <a:r>
              <a:rPr lang="en-US" sz="4000" spc="-1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4000" spc="-1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spc="-1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en-US" sz="40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I.2</a:t>
            </a:r>
            <a:r>
              <a:rPr lang="en-US" sz="40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SGK,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5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000" spc="-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video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bằng cây con rễ trần và cây con có bầu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spc="-6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nh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 trồng rừng bằng gieo hạt thẳng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nhóm 4: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vi-VN" sz="4000" spc="-2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trồng rừng bằng cây con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vi-VN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8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181055F-608C-655E-B238-BF708E7F6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364461"/>
              </p:ext>
            </p:extLst>
          </p:nvPr>
        </p:nvGraphicFramePr>
        <p:xfrm>
          <a:off x="304800" y="1268603"/>
          <a:ext cx="17754600" cy="6631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171">
                  <a:extLst>
                    <a:ext uri="{9D8B030D-6E8A-4147-A177-3AD203B41FA5}">
                      <a16:colId xmlns:a16="http://schemas.microsoft.com/office/drawing/2014/main" xmlns="" val="2877686795"/>
                    </a:ext>
                  </a:extLst>
                </a:gridCol>
                <a:gridCol w="7243050">
                  <a:extLst>
                    <a:ext uri="{9D8B030D-6E8A-4147-A177-3AD203B41FA5}">
                      <a16:colId xmlns:a16="http://schemas.microsoft.com/office/drawing/2014/main" xmlns="" val="1281860125"/>
                    </a:ext>
                  </a:extLst>
                </a:gridCol>
                <a:gridCol w="5994379">
                  <a:extLst>
                    <a:ext uri="{9D8B030D-6E8A-4147-A177-3AD203B41FA5}">
                      <a16:colId xmlns:a16="http://schemas.microsoft.com/office/drawing/2014/main" xmlns="" val="4132747235"/>
                    </a:ext>
                  </a:extLst>
                </a:gridCol>
              </a:tblGrid>
              <a:tr h="997311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effectLst/>
                        </a:rPr>
                        <a:t>Các phương thức</a:t>
                      </a:r>
                      <a:endParaRPr lang="en-US" sz="4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1840897"/>
                  </a:ext>
                </a:extLst>
              </a:tr>
              <a:tr h="2065421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1. </a:t>
                      </a:r>
                      <a:r>
                        <a:rPr lang="en-US" sz="3600" b="1" kern="100" dirty="0" err="1">
                          <a:effectLst/>
                        </a:rPr>
                        <a:t>Chuẩn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bị</a:t>
                      </a: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vi-VN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Đất</a:t>
                      </a:r>
                      <a:r>
                        <a:rPr lang="en-US" sz="3600" b="1" kern="100" spc="-55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vi-VN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Giống</a:t>
                      </a:r>
                      <a:endParaRPr lang="vi-VN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26707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19E01C-E7FA-FDD6-A7D9-097C0C10B6F2}"/>
              </a:ext>
            </a:extLst>
          </p:cNvPr>
          <p:cNvSpPr txBox="1"/>
          <p:nvPr/>
        </p:nvSpPr>
        <p:spPr>
          <a:xfrm>
            <a:off x="4876800" y="2310122"/>
            <a:ext cx="7086600" cy="472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3600" kern="1200" dirty="0">
              <a:solidFill>
                <a:schemeClr val="dk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8595" algn="l"/>
              </a:tabLst>
            </a:pPr>
            <a:r>
              <a:rPr lang="en-US" sz="36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5740" algn="l"/>
              </a:tabLst>
            </a:pP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5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6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spc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vi-VN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6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C16C2D-BBDE-4B85-D500-B4EC70FB21B5}"/>
              </a:ext>
            </a:extLst>
          </p:cNvPr>
          <p:cNvSpPr txBox="1"/>
          <p:nvPr/>
        </p:nvSpPr>
        <p:spPr>
          <a:xfrm>
            <a:off x="11963400" y="2344474"/>
            <a:ext cx="58449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5420" algn="l"/>
              </a:tabLst>
            </a:pP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spc="-1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8915" algn="l"/>
              </a:tabLst>
            </a:pP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NPK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kern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61C850-DAFD-9760-D1E3-7E6124E1015E}"/>
              </a:ext>
            </a:extLst>
          </p:cNvPr>
          <p:cNvSpPr txBox="1"/>
          <p:nvPr/>
        </p:nvSpPr>
        <p:spPr>
          <a:xfrm>
            <a:off x="685800" y="2390006"/>
            <a:ext cx="16611600" cy="278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30000"/>
              </a:lnSpc>
              <a:spcAft>
                <a:spcPts val="1000"/>
              </a:spcAft>
              <a:buAutoNum type="arabicPeriod"/>
            </a:pP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Tại sao hạt giống được đem đi trồng rừng cần có phẩm chất tốt hơn so với hạt gieo trong vườn ươm?</a:t>
            </a:r>
            <a:endParaRPr lang="vi-VN" sz="44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Nêu một số biện pháp để tăng khả năng nảy mầm của hạt?</a:t>
            </a:r>
            <a:endParaRPr lang="en-US" sz="4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97F785-326F-8C96-4177-136AA4A76CBE}"/>
              </a:ext>
            </a:extLst>
          </p:cNvPr>
          <p:cNvSpPr txBox="1"/>
          <p:nvPr/>
        </p:nvSpPr>
        <p:spPr>
          <a:xfrm>
            <a:off x="5105400" y="72390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CÂU HỎI MỞ RỘNG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5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DB05269D-AED0-4927-648B-51A3F9D3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91" y="1333500"/>
            <a:ext cx="12914418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4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4036590A-7582-3BBA-5D31-E99FBA52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6700"/>
            <a:ext cx="12549423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1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06FC4A45-F9B0-943B-017A-BF8FF1A1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43100"/>
            <a:ext cx="10210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C45670-0CDC-8561-E13F-43AB33831E87}"/>
              </a:ext>
            </a:extLst>
          </p:cNvPr>
          <p:cNvSpPr txBox="1"/>
          <p:nvPr/>
        </p:nvSpPr>
        <p:spPr>
          <a:xfrm>
            <a:off x="4495800" y="41910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/>
              <a:t>TÁC ĐỘNG BẰNG LỰC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9110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CC4A725-2805-5FDE-9819-A820F74C3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0770"/>
              </p:ext>
            </p:extLst>
          </p:nvPr>
        </p:nvGraphicFramePr>
        <p:xfrm>
          <a:off x="381000" y="2675846"/>
          <a:ext cx="17754600" cy="7061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171">
                  <a:extLst>
                    <a:ext uri="{9D8B030D-6E8A-4147-A177-3AD203B41FA5}">
                      <a16:colId xmlns:a16="http://schemas.microsoft.com/office/drawing/2014/main" xmlns="" val="2877686795"/>
                    </a:ext>
                  </a:extLst>
                </a:gridCol>
                <a:gridCol w="7243050">
                  <a:extLst>
                    <a:ext uri="{9D8B030D-6E8A-4147-A177-3AD203B41FA5}">
                      <a16:colId xmlns:a16="http://schemas.microsoft.com/office/drawing/2014/main" xmlns="" val="1281860125"/>
                    </a:ext>
                  </a:extLst>
                </a:gridCol>
                <a:gridCol w="5994379">
                  <a:extLst>
                    <a:ext uri="{9D8B030D-6E8A-4147-A177-3AD203B41FA5}">
                      <a16:colId xmlns:a16="http://schemas.microsoft.com/office/drawing/2014/main" xmlns="" val="4132747235"/>
                    </a:ext>
                  </a:extLst>
                </a:gridCol>
              </a:tblGrid>
              <a:tr h="1189907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solidFill>
                            <a:srgbClr val="FF0000"/>
                          </a:solidFill>
                          <a:effectLst/>
                        </a:rPr>
                        <a:t>Các phương thức</a:t>
                      </a:r>
                      <a:endParaRPr lang="en-US" sz="4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1840897"/>
                  </a:ext>
                </a:extLst>
              </a:tr>
              <a:tr h="587184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2. </a:t>
                      </a:r>
                      <a:r>
                        <a:rPr lang="en-US" sz="3600" b="1" kern="100" dirty="0" err="1">
                          <a:effectLst/>
                        </a:rPr>
                        <a:t>Kĩ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thuật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vi-VN" sz="3600" b="1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vi-VN" sz="3200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2117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A2AAD0-693A-4595-2642-627F9B163FDC}"/>
              </a:ext>
            </a:extLst>
          </p:cNvPr>
          <p:cNvSpPr txBox="1"/>
          <p:nvPr/>
        </p:nvSpPr>
        <p:spPr>
          <a:xfrm>
            <a:off x="4903033" y="4054559"/>
            <a:ext cx="6934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224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spc="-2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spc="-1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BAAE98-D00B-26AA-36F9-C5A2C850C7E3}"/>
              </a:ext>
            </a:extLst>
          </p:cNvPr>
          <p:cNvSpPr txBox="1"/>
          <p:nvPr/>
        </p:nvSpPr>
        <p:spPr>
          <a:xfrm>
            <a:off x="12100810" y="3771900"/>
            <a:ext cx="5998564" cy="671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r>
              <a:rPr lang="en-US" sz="3200" b="1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spc="-1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200" b="1" spc="-1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spc="-1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spc="-15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spc="-15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trồng→đặt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spc="-10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spc="-155" dirty="0">
              <a:solidFill>
                <a:srgbClr val="231F2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r>
              <a:rPr lang="en-US" sz="3200" b="1" kern="0" spc="-3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kern="0" spc="-4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US" sz="3200" b="1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kern="0" spc="-4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bầu: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kern="0" spc="-4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lỗ</a:t>
            </a:r>
            <a:r>
              <a:rPr lang="en-US" sz="3200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hố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sz="3200" kern="0" spc="-6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rạch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xé</a:t>
            </a:r>
            <a:r>
              <a:rPr lang="en-US" sz="3200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vỏ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sz="3200" kern="0" spc="-6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spc="-35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kern="0" spc="-3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lấp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nén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lấp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nén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kern="0" spc="-15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3200" kern="0" spc="-1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vun</a:t>
            </a:r>
            <a:r>
              <a:rPr lang="en-US" sz="3200" kern="0" spc="-18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kern="0" dirty="0">
              <a:solidFill>
                <a:srgbClr val="231F2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C089AC-FCD1-5B36-A038-FBE23025A988}"/>
              </a:ext>
            </a:extLst>
          </p:cNvPr>
          <p:cNvSpPr txBox="1"/>
          <p:nvPr/>
        </p:nvSpPr>
        <p:spPr>
          <a:xfrm>
            <a:off x="685800" y="342900"/>
            <a:ext cx="17145000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C000"/>
                </a:solidFill>
              </a:rPr>
              <a:t>QUAN SÁT VIDEO TRỒNG RỪNG BẰNG CÂY CON RỄ TRẦN VÀ CÂY CON CÓ BẦU</a:t>
            </a:r>
          </a:p>
          <a:p>
            <a:pPr marL="279400" marR="80645" indent="-36195" eaLnBrk="0" hangingPunct="0">
              <a:lnSpc>
                <a:spcPct val="130000"/>
              </a:lnSpc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</a:rPr>
              <a:t>+</a:t>
            </a:r>
            <a:r>
              <a:rPr lang="nl-NL" sz="2400" spc="-60" dirty="0">
                <a:effectLst/>
                <a:ea typeface="Times New Roman" panose="02020603050405020304" pitchFamily="18" charset="0"/>
              </a:rPr>
              <a:t> </a:t>
            </a:r>
            <a:r>
              <a:rPr lang="nl-NL" sz="2400" spc="-35" dirty="0">
                <a:effectLst/>
                <a:ea typeface="Times New Roman" panose="02020603050405020304" pitchFamily="18" charset="0"/>
              </a:rPr>
              <a:t>Video</a:t>
            </a:r>
            <a:r>
              <a:rPr lang="nl-NL" sz="2400" spc="-60" dirty="0">
                <a:effectLst/>
                <a:ea typeface="Times New Roman" panose="02020603050405020304" pitchFamily="18" charset="0"/>
              </a:rPr>
              <a:t> </a:t>
            </a:r>
            <a:r>
              <a:rPr lang="nl-NL" sz="2400" spc="-15" dirty="0">
                <a:effectLst/>
                <a:ea typeface="Times New Roman" panose="02020603050405020304" pitchFamily="18" charset="0"/>
              </a:rPr>
              <a:t>1:</a:t>
            </a:r>
            <a:r>
              <a:rPr lang="nl-NL" sz="2400" spc="-60" dirty="0">
                <a:effectLst/>
                <a:ea typeface="Times New Roman" panose="02020603050405020304" pitchFamily="18" charset="0"/>
              </a:rPr>
              <a:t> Trồng</a:t>
            </a:r>
            <a:r>
              <a:rPr lang="vi-VN" sz="2400" spc="-60" dirty="0">
                <a:effectLst/>
                <a:ea typeface="Times New Roman" panose="02020603050405020304" pitchFamily="18" charset="0"/>
              </a:rPr>
              <a:t> rừng bằng cây con có bầu: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279400" marR="80645" indent="-36195" eaLnBrk="0" hangingPunct="0">
              <a:lnSpc>
                <a:spcPct val="130000"/>
              </a:lnSpc>
              <a:spcAft>
                <a:spcPts val="0"/>
              </a:spcAft>
            </a:pPr>
            <a:r>
              <a:rPr lang="nl-NL" sz="2400" u="sng" spc="-45" dirty="0">
                <a:effectLst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https://www.youtube.com/watch?v=oQWGGrTznDo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279400" marR="80645" indent="-36195" eaLnBrk="0" hangingPunct="0">
              <a:lnSpc>
                <a:spcPct val="130000"/>
              </a:lnSpc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</a:rPr>
              <a:t>+ Video 2: Trồng</a:t>
            </a:r>
            <a:r>
              <a:rPr lang="vi-VN" sz="2400" dirty="0">
                <a:effectLst/>
                <a:ea typeface="Times New Roman" panose="02020603050405020304" pitchFamily="18" charset="0"/>
              </a:rPr>
              <a:t> rừng bằng cây con rễ trần</a:t>
            </a:r>
            <a:r>
              <a:rPr lang="nl-NL" sz="2400" dirty="0">
                <a:effectLst/>
                <a:ea typeface="Times New Roman" panose="02020603050405020304" pitchFamily="18" charset="0"/>
              </a:rPr>
              <a:t>: </a:t>
            </a:r>
            <a:r>
              <a:rPr lang="nl-NL" sz="2400" u="sng" dirty="0"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https://www.youtube.com/watch?v=_BjYz1jEELU&amp;t=41s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9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A77512-EE4F-A565-9A36-5E1CFE10D532}"/>
              </a:ext>
            </a:extLst>
          </p:cNvPr>
          <p:cNvSpPr txBox="1"/>
          <p:nvPr/>
        </p:nvSpPr>
        <p:spPr>
          <a:xfrm>
            <a:off x="990600" y="2705100"/>
            <a:ext cx="16535400" cy="190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3. Cây con làm giống có thể được tạo ra bằng những phương pháp nào?</a:t>
            </a:r>
            <a:endParaRPr lang="en-US" sz="3600" dirty="0">
              <a:solidFill>
                <a:srgbClr val="FFC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4. Khi trồng bằng cây con có bầu, tại sao không được làm vỡ bầu cây?</a:t>
            </a:r>
            <a:endParaRPr lang="en-US" sz="3600" dirty="0">
              <a:solidFill>
                <a:srgbClr val="FFC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10AD20-72B8-5B9D-2743-8E35F725B91B}"/>
              </a:ext>
            </a:extLst>
          </p:cNvPr>
          <p:cNvSpPr txBox="1"/>
          <p:nvPr/>
        </p:nvSpPr>
        <p:spPr>
          <a:xfrm>
            <a:off x="5181600" y="110490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CÂU HỎI MỞ RỘNG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4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086FDD0-17EE-5FBF-B440-AA1DDED47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877065"/>
              </p:ext>
            </p:extLst>
          </p:nvPr>
        </p:nvGraphicFramePr>
        <p:xfrm>
          <a:off x="304800" y="876300"/>
          <a:ext cx="17754600" cy="8885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171">
                  <a:extLst>
                    <a:ext uri="{9D8B030D-6E8A-4147-A177-3AD203B41FA5}">
                      <a16:colId xmlns:a16="http://schemas.microsoft.com/office/drawing/2014/main" xmlns="" val="2877686795"/>
                    </a:ext>
                  </a:extLst>
                </a:gridCol>
                <a:gridCol w="6912829">
                  <a:extLst>
                    <a:ext uri="{9D8B030D-6E8A-4147-A177-3AD203B41FA5}">
                      <a16:colId xmlns:a16="http://schemas.microsoft.com/office/drawing/2014/main" xmlns="" val="1281860125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xmlns="" val="4132747235"/>
                    </a:ext>
                  </a:extLst>
                </a:gridCol>
              </a:tblGrid>
              <a:tr h="1440853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solidFill>
                            <a:srgbClr val="FF0000"/>
                          </a:solidFill>
                          <a:effectLst/>
                        </a:rPr>
                        <a:t>Các phương thức</a:t>
                      </a:r>
                      <a:endParaRPr lang="en-US" sz="4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1840897"/>
                  </a:ext>
                </a:extLst>
              </a:tr>
              <a:tr h="744419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vi-VN" sz="3600" b="1" kern="100" dirty="0">
                          <a:effectLst/>
                        </a:rPr>
                        <a:t>3. Ưu, nhược điểm</a:t>
                      </a: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vi-VN" sz="3600" b="1" kern="100" dirty="0">
                          <a:effectLst/>
                        </a:rPr>
                        <a:t>\</a:t>
                      </a: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vi-VN" sz="3200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2117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5631E7-54B7-00B6-5171-91F33C1CDAB0}"/>
              </a:ext>
            </a:extLst>
          </p:cNvPr>
          <p:cNvSpPr txBox="1"/>
          <p:nvPr/>
        </p:nvSpPr>
        <p:spPr>
          <a:xfrm>
            <a:off x="4876800" y="2476500"/>
            <a:ext cx="7086600" cy="506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b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110490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marR="110490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b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51435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890663-DEDD-2BBC-C7EA-887F16AD8FC3}"/>
              </a:ext>
            </a:extLst>
          </p:cNvPr>
          <p:cNvSpPr txBox="1"/>
          <p:nvPr/>
        </p:nvSpPr>
        <p:spPr>
          <a:xfrm>
            <a:off x="11963400" y="2168479"/>
            <a:ext cx="6019800" cy="772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230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b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6286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230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b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62230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ươm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kern="0" spc="-2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xmlns="" id="{23F039EC-E746-25D0-B391-52BA00E2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xmlns="" id="{FE83FC55-0F4B-3B84-B293-BCA3C1B0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993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59DA7F-34C3-15CA-1841-FF81591F8608}"/>
              </a:ext>
            </a:extLst>
          </p:cNvPr>
          <p:cNvSpPr txBox="1"/>
          <p:nvPr/>
        </p:nvSpPr>
        <p:spPr>
          <a:xfrm>
            <a:off x="11963400" y="15621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7FD87C-A60E-215F-511C-BF37B3B5BFF3}"/>
              </a:ext>
            </a:extLst>
          </p:cNvPr>
          <p:cNvSpPr txBox="1"/>
          <p:nvPr/>
        </p:nvSpPr>
        <p:spPr>
          <a:xfrm>
            <a:off x="3048000" y="1506127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43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51AB6E-EA68-6A3F-676A-4755FA50DB80}"/>
              </a:ext>
            </a:extLst>
          </p:cNvPr>
          <p:cNvSpPr txBox="1"/>
          <p:nvPr/>
        </p:nvSpPr>
        <p:spPr>
          <a:xfrm>
            <a:off x="533400" y="571500"/>
            <a:ext cx="1775460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62230" algn="just" eaLnBrk="0" hangingPunct="0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Chăm sóc rừng</a:t>
            </a:r>
          </a:p>
          <a:p>
            <a:pPr marL="70485" marR="62230" algn="just" eaLnBrk="0" hangingPunct="0">
              <a:lnSpc>
                <a:spcPct val="130000"/>
              </a:lnSpc>
            </a:pP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4000" spc="-2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-2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spc="-2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40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4: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dặm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9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C3665B2-FE92-331D-AF9F-C7864C418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736582"/>
              </p:ext>
            </p:extLst>
          </p:nvPr>
        </p:nvGraphicFramePr>
        <p:xfrm>
          <a:off x="1905000" y="2705100"/>
          <a:ext cx="14858999" cy="4361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2934">
                  <a:extLst>
                    <a:ext uri="{9D8B030D-6E8A-4147-A177-3AD203B41FA5}">
                      <a16:colId xmlns:a16="http://schemas.microsoft.com/office/drawing/2014/main" xmlns="" val="3396734412"/>
                    </a:ext>
                  </a:extLst>
                </a:gridCol>
                <a:gridCol w="4540556">
                  <a:extLst>
                    <a:ext uri="{9D8B030D-6E8A-4147-A177-3AD203B41FA5}">
                      <a16:colId xmlns:a16="http://schemas.microsoft.com/office/drawing/2014/main" xmlns="" val="4170941608"/>
                    </a:ext>
                  </a:extLst>
                </a:gridCol>
                <a:gridCol w="4645509">
                  <a:extLst>
                    <a:ext uri="{9D8B030D-6E8A-4147-A177-3AD203B41FA5}">
                      <a16:colId xmlns:a16="http://schemas.microsoft.com/office/drawing/2014/main" xmlns="" val="678877784"/>
                    </a:ext>
                  </a:extLst>
                </a:gridCol>
              </a:tblGrid>
              <a:tr h="806393">
                <a:tc>
                  <a:txBody>
                    <a:bodyPr/>
                    <a:lstStyle/>
                    <a:p>
                      <a:pPr marL="30035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 err="1">
                          <a:effectLst/>
                        </a:rPr>
                        <a:t>Hoạt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động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7650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 err="1">
                          <a:effectLst/>
                        </a:rPr>
                        <a:t>Kĩ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thuật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195" marR="154305" indent="-85725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 err="1">
                          <a:effectLst/>
                        </a:rPr>
                        <a:t>Mục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đích</a:t>
                      </a:r>
                      <a:r>
                        <a:rPr lang="en-US" sz="3600" kern="100" dirty="0">
                          <a:effectLst/>
                        </a:rPr>
                        <a:t>, ý </a:t>
                      </a:r>
                      <a:r>
                        <a:rPr lang="en-US" sz="3600" kern="100" dirty="0" err="1">
                          <a:effectLst/>
                        </a:rPr>
                        <a:t>nghĩa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7642194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1. </a:t>
                      </a:r>
                      <a:r>
                        <a:rPr lang="en-US" sz="3600" kern="100" dirty="0" err="1">
                          <a:effectLst/>
                        </a:rPr>
                        <a:t>Làm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cỏ</a:t>
                      </a:r>
                      <a:r>
                        <a:rPr lang="en-US" sz="3600" kern="100" dirty="0">
                          <a:effectLst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</a:rPr>
                        <a:t>vun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xới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1050395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2. </a:t>
                      </a:r>
                      <a:r>
                        <a:rPr lang="en-US" sz="3600" kern="100" dirty="0" err="1">
                          <a:effectLst/>
                        </a:rPr>
                        <a:t>Bón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phân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thúc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6803192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3. </a:t>
                      </a:r>
                      <a:r>
                        <a:rPr lang="en-US" sz="3600" kern="100" dirty="0" err="1">
                          <a:effectLst/>
                        </a:rPr>
                        <a:t>Tưới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nước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7129980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marR="8890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4. </a:t>
                      </a:r>
                      <a:r>
                        <a:rPr lang="en-US" sz="3600" kern="100" dirty="0" err="1">
                          <a:effectLst/>
                        </a:rPr>
                        <a:t>Tỉa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cành</a:t>
                      </a:r>
                      <a:r>
                        <a:rPr lang="en-US" sz="3600" kern="100" dirty="0">
                          <a:effectLst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</a:rPr>
                        <a:t>tỉa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thưa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882686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5. </a:t>
                      </a:r>
                      <a:r>
                        <a:rPr lang="en-US" sz="3600" kern="100" dirty="0" err="1">
                          <a:effectLst/>
                        </a:rPr>
                        <a:t>Trồng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dặm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7888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E95E6D-D317-CA7E-FEB1-C187E56A55A3}"/>
              </a:ext>
            </a:extLst>
          </p:cNvPr>
          <p:cNvSpPr txBox="1"/>
          <p:nvPr/>
        </p:nvSpPr>
        <p:spPr>
          <a:xfrm>
            <a:off x="3124199" y="1028700"/>
            <a:ext cx="13106400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785" marR="34925" algn="ctr" eaLnBrk="0" hangingPunct="0">
              <a:lnSpc>
                <a:spcPct val="13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43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7094B8D-54AE-F1DA-B2D1-A0D440AE4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216856"/>
              </p:ext>
            </p:extLst>
          </p:nvPr>
        </p:nvGraphicFramePr>
        <p:xfrm>
          <a:off x="228600" y="1485900"/>
          <a:ext cx="17830800" cy="6231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3718">
                  <a:extLst>
                    <a:ext uri="{9D8B030D-6E8A-4147-A177-3AD203B41FA5}">
                      <a16:colId xmlns:a16="http://schemas.microsoft.com/office/drawing/2014/main" xmlns="" val="61308916"/>
                    </a:ext>
                  </a:extLst>
                </a:gridCol>
                <a:gridCol w="7116328">
                  <a:extLst>
                    <a:ext uri="{9D8B030D-6E8A-4147-A177-3AD203B41FA5}">
                      <a16:colId xmlns:a16="http://schemas.microsoft.com/office/drawing/2014/main" xmlns="" val="3530891747"/>
                    </a:ext>
                  </a:extLst>
                </a:gridCol>
                <a:gridCol w="7750754">
                  <a:extLst>
                    <a:ext uri="{9D8B030D-6E8A-4147-A177-3AD203B41FA5}">
                      <a16:colId xmlns:a16="http://schemas.microsoft.com/office/drawing/2014/main" xmlns="" val="1265442357"/>
                    </a:ext>
                  </a:extLst>
                </a:gridCol>
              </a:tblGrid>
              <a:tr h="612802">
                <a:tc>
                  <a:txBody>
                    <a:bodyPr/>
                    <a:lstStyle/>
                    <a:p>
                      <a:pPr marL="186690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6855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2317911"/>
                  </a:ext>
                </a:extLst>
              </a:tr>
              <a:tr h="5618867">
                <a:tc>
                  <a:txBody>
                    <a:bodyPr/>
                    <a:lstStyle/>
                    <a:p>
                      <a:pPr marL="584835" indent="-514350" eaLnBrk="0" hangingPunct="0">
                        <a:lnSpc>
                          <a:spcPct val="130000"/>
                        </a:lnSpc>
                        <a:buAutoNum type="arabicPeriod"/>
                      </a:pP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Làm</a:t>
                      </a:r>
                      <a:r>
                        <a:rPr lang="en-US" sz="28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cỏ</a:t>
                      </a:r>
                      <a:r>
                        <a:rPr lang="en-US" sz="28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vun</a:t>
                      </a:r>
                      <a:r>
                        <a:rPr lang="en-US" sz="28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xới</a:t>
                      </a:r>
                      <a:endParaRPr lang="vi-VN" sz="28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6690" algn="l"/>
                        </a:tabLs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49491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F0185D-8081-C095-650C-847270AC2248}"/>
              </a:ext>
            </a:extLst>
          </p:cNvPr>
          <p:cNvSpPr txBox="1"/>
          <p:nvPr/>
        </p:nvSpPr>
        <p:spPr>
          <a:xfrm>
            <a:off x="3124200" y="1914442"/>
            <a:ext cx="6890479" cy="580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Định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khoảng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3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liên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tục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sau</a:t>
            </a:r>
            <a:r>
              <a:rPr lang="en-US" sz="3200" kern="100" spc="-2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khi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;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lần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tuỳ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thuộc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tình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hình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cụ</a:t>
            </a:r>
            <a:r>
              <a:rPr lang="en-US" sz="3200" kern="100" spc="9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thể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8915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Thời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điểm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: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thời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cỏ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sinh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trưởng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mạnh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nhất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hoặc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chemeClr val="bg2"/>
                </a:solidFill>
                <a:effectLst/>
              </a:rPr>
              <a:t>bón</a:t>
            </a:r>
            <a:r>
              <a:rPr lang="en-US" sz="3200" kern="100" spc="-2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phân</a:t>
            </a:r>
            <a:r>
              <a:rPr lang="en-US" sz="3200" kern="100" spc="-3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thúc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1610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Làm</a:t>
            </a:r>
            <a:r>
              <a:rPr lang="en-US" sz="3200" kern="100" spc="-6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toàn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diện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với</a:t>
            </a:r>
            <a:r>
              <a:rPr lang="en-US" sz="3200" kern="100" spc="-6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địa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hình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bằng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phẳng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hoặc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cục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bộ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ở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nơi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địa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hình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đất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dốc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D6D674-A6D6-41B1-57AC-8F5EC6A7C56D}"/>
              </a:ext>
            </a:extLst>
          </p:cNvPr>
          <p:cNvSpPr txBox="1"/>
          <p:nvPr/>
        </p:nvSpPr>
        <p:spPr>
          <a:xfrm>
            <a:off x="10475002" y="2569431"/>
            <a:ext cx="7124075" cy="323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98120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Làm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xốp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tăng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khả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thấm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23520" algn="l"/>
              </a:tabLst>
            </a:pP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Hạn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chế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cạnh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tranh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dinh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dưỡng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cỏ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30" dirty="0" err="1">
                <a:solidFill>
                  <a:schemeClr val="bg2"/>
                </a:solidFill>
                <a:effectLst/>
              </a:rPr>
              <a:t>dại</a:t>
            </a:r>
            <a:r>
              <a:rPr lang="en-US" sz="3200" kern="100" spc="-3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với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spc="-7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Phá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bỏ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ẩn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nấp</a:t>
            </a:r>
            <a:r>
              <a:rPr lang="en-US" sz="3200" kern="100" spc="-11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sâu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bệnh</a:t>
            </a:r>
            <a:r>
              <a:rPr lang="en-US" sz="3200" kern="100" spc="-5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7825A1-FBFA-ECD0-D506-C6F99A1A5234}"/>
              </a:ext>
            </a:extLst>
          </p:cNvPr>
          <p:cNvSpPr txBox="1"/>
          <p:nvPr/>
        </p:nvSpPr>
        <p:spPr>
          <a:xfrm>
            <a:off x="2396241" y="8099748"/>
            <a:ext cx="15236876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 sao nên làm cỏ, vun xới trước khi bón phân thúc?</a:t>
            </a:r>
            <a:endParaRPr lang="en-US" sz="3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E74A5C14-40F2-9576-0A18-2A8F389B8EA3}"/>
              </a:ext>
            </a:extLst>
          </p:cNvPr>
          <p:cNvSpPr/>
          <p:nvPr/>
        </p:nvSpPr>
        <p:spPr>
          <a:xfrm>
            <a:off x="240468" y="8099748"/>
            <a:ext cx="2130477" cy="9906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ìm hiểu kỹ thuật cơ bản trồng và phát triển cây lâm nghiệp">
            <a:extLst>
              <a:ext uri="{FF2B5EF4-FFF2-40B4-BE49-F238E27FC236}">
                <a16:creationId xmlns:a16="http://schemas.microsoft.com/office/drawing/2014/main" xmlns="" id="{3472E159-522F-3827-F2AA-077A5931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81100"/>
            <a:ext cx="12877800" cy="8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168A87-EFD8-F475-A1D3-34C8CD1FF8A1}"/>
              </a:ext>
            </a:extLst>
          </p:cNvPr>
          <p:cNvSpPr txBox="1"/>
          <p:nvPr/>
        </p:nvSpPr>
        <p:spPr>
          <a:xfrm>
            <a:off x="5791200" y="3429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LÀM CỎ, VUN XỚI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879D86B-92DA-CF61-8AFB-D1CBBC99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32771"/>
              </p:ext>
            </p:extLst>
          </p:nvPr>
        </p:nvGraphicFramePr>
        <p:xfrm>
          <a:off x="228600" y="1257300"/>
          <a:ext cx="17830800" cy="6369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3718">
                  <a:extLst>
                    <a:ext uri="{9D8B030D-6E8A-4147-A177-3AD203B41FA5}">
                      <a16:colId xmlns:a16="http://schemas.microsoft.com/office/drawing/2014/main" xmlns="" val="2817784551"/>
                    </a:ext>
                  </a:extLst>
                </a:gridCol>
                <a:gridCol w="7116328">
                  <a:extLst>
                    <a:ext uri="{9D8B030D-6E8A-4147-A177-3AD203B41FA5}">
                      <a16:colId xmlns:a16="http://schemas.microsoft.com/office/drawing/2014/main" xmlns="" val="1328635099"/>
                    </a:ext>
                  </a:extLst>
                </a:gridCol>
                <a:gridCol w="7750754">
                  <a:extLst>
                    <a:ext uri="{9D8B030D-6E8A-4147-A177-3AD203B41FA5}">
                      <a16:colId xmlns:a16="http://schemas.microsoft.com/office/drawing/2014/main" xmlns="" val="375404605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186690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6855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96423088"/>
                  </a:ext>
                </a:extLst>
              </a:tr>
              <a:tr h="2656898">
                <a:tc>
                  <a:txBody>
                    <a:bodyPr/>
                    <a:lstStyle/>
                    <a:p>
                      <a:pPr marL="70485" marR="0" lvl="0" indent="0" algn="l" defTabSz="1632844" rtl="0" eaLnBrk="0" fontAlgn="auto" latinLnBrk="0" hangingPunct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2.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Bón</a:t>
                      </a: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phân</a:t>
                      </a: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thúc</a:t>
                      </a: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lvl="0" indent="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6690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07645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9392470"/>
                  </a:ext>
                </a:extLst>
              </a:tr>
              <a:tr h="3026494">
                <a:tc>
                  <a:txBody>
                    <a:bodyPr/>
                    <a:lstStyle/>
                    <a:p>
                      <a:pPr marL="70485" marR="0" lvl="0" indent="0" algn="l" defTabSz="1632844" rtl="0" eaLnBrk="0" fontAlgn="auto" latinLnBrk="0" hangingPunct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3.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Tưới</a:t>
                      </a: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nước</a:t>
                      </a: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lvl="0" indent="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6690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07645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5083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235F32-65C5-5F3A-3B3D-EB936A1CCC37}"/>
              </a:ext>
            </a:extLst>
          </p:cNvPr>
          <p:cNvSpPr txBox="1"/>
          <p:nvPr/>
        </p:nvSpPr>
        <p:spPr>
          <a:xfrm>
            <a:off x="3285344" y="2338183"/>
            <a:ext cx="6476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dirty="0" err="1">
                <a:solidFill>
                  <a:schemeClr val="bg2"/>
                </a:solidFill>
                <a:effectLst/>
              </a:rPr>
              <a:t>Loại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phân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liều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lượng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thời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gian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phương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pháp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bón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tuỳ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thuộc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điều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kiện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lập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địa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loài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spc="-11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giai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đoạn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sinh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trưởng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C4E6CA-81F7-E775-6CE2-84BCBE545AA4}"/>
              </a:ext>
            </a:extLst>
          </p:cNvPr>
          <p:cNvSpPr txBox="1"/>
          <p:nvPr/>
        </p:nvSpPr>
        <p:spPr>
          <a:xfrm>
            <a:off x="10344462" y="1960485"/>
            <a:ext cx="7391400" cy="2602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Nâng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cao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độ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khả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sinh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trưởng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phát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triển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spc="-3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rừng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98120" algn="l"/>
              </a:tabLst>
            </a:pP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Nâng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cao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sản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lượng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lượng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lâm</a:t>
            </a:r>
            <a:r>
              <a:rPr lang="en-US" sz="3200" kern="100" spc="-17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sản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AC9739-3810-7365-6B1D-3AB7167A5B36}"/>
              </a:ext>
            </a:extLst>
          </p:cNvPr>
          <p:cNvSpPr txBox="1"/>
          <p:nvPr/>
        </p:nvSpPr>
        <p:spPr>
          <a:xfrm>
            <a:off x="3276600" y="5071947"/>
            <a:ext cx="6476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3200" kern="100" dirty="0" err="1">
                <a:effectLst/>
              </a:rPr>
              <a:t>Lượng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nước</a:t>
            </a:r>
            <a:r>
              <a:rPr lang="en-US" sz="3200" kern="100" dirty="0">
                <a:effectLst/>
              </a:rPr>
              <a:t>, </a:t>
            </a:r>
            <a:r>
              <a:rPr lang="en-US" sz="3200" kern="100" dirty="0" err="1">
                <a:effectLst/>
              </a:rPr>
              <a:t>số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lần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tưới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căn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cứ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vào</a:t>
            </a:r>
            <a:r>
              <a:rPr lang="en-US" sz="3200" kern="100" spc="-60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đặc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điểm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hệ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rễ</a:t>
            </a:r>
            <a:r>
              <a:rPr lang="en-US" sz="3200" kern="100" dirty="0">
                <a:effectLst/>
              </a:rPr>
              <a:t>; </a:t>
            </a:r>
            <a:r>
              <a:rPr lang="en-US" sz="3200" kern="100" dirty="0" err="1">
                <a:effectLst/>
              </a:rPr>
              <a:t>loại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spc="-30" dirty="0" err="1">
                <a:effectLst/>
              </a:rPr>
              <a:t>cây</a:t>
            </a:r>
            <a:r>
              <a:rPr lang="en-US" sz="3200" kern="100" spc="-30" dirty="0">
                <a:effectLst/>
              </a:rPr>
              <a:t>, </a:t>
            </a:r>
            <a:r>
              <a:rPr lang="en-US" sz="3200" kern="100" dirty="0" err="1">
                <a:effectLst/>
              </a:rPr>
              <a:t>giai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đoạn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tuổi</a:t>
            </a:r>
            <a:r>
              <a:rPr lang="en-US" sz="3200" kern="100" dirty="0">
                <a:effectLst/>
              </a:rPr>
              <a:t>,</a:t>
            </a:r>
            <a:r>
              <a:rPr lang="en-US" sz="3200" kern="100" spc="-195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điều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kiện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lập</a:t>
            </a:r>
            <a:r>
              <a:rPr lang="en-US" sz="3200" kern="100" spc="-65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địa</a:t>
            </a:r>
            <a:r>
              <a:rPr lang="en-US" sz="3200" kern="100" dirty="0">
                <a:effectLst/>
              </a:rPr>
              <a:t>.</a:t>
            </a:r>
            <a:endParaRPr lang="en-US" sz="32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1920D1-C709-E7D4-8653-B26AD780473A}"/>
              </a:ext>
            </a:extLst>
          </p:cNvPr>
          <p:cNvSpPr txBox="1"/>
          <p:nvPr/>
        </p:nvSpPr>
        <p:spPr>
          <a:xfrm>
            <a:off x="10363200" y="5219700"/>
            <a:ext cx="7391400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spc="-15" dirty="0" err="1">
                <a:effectLst/>
              </a:rPr>
              <a:t>Nâng</a:t>
            </a:r>
            <a:r>
              <a:rPr lang="en-US" sz="3200" kern="100" spc="-15" dirty="0">
                <a:effectLst/>
              </a:rPr>
              <a:t> </a:t>
            </a:r>
            <a:r>
              <a:rPr lang="en-US" sz="3200" kern="100" dirty="0" err="1">
                <a:effectLst/>
              </a:rPr>
              <a:t>cao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tỉ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lệ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sống</a:t>
            </a:r>
            <a:r>
              <a:rPr lang="en-US" sz="3200" kern="100" spc="-150" dirty="0">
                <a:effectLst/>
              </a:rPr>
              <a:t> </a:t>
            </a:r>
            <a:r>
              <a:rPr lang="en-US" sz="3200" kern="100" spc="-30" dirty="0" err="1">
                <a:effectLst/>
              </a:rPr>
              <a:t>và</a:t>
            </a:r>
            <a:r>
              <a:rPr lang="en-US" sz="3200" kern="100" spc="-30" dirty="0">
                <a:effectLst/>
              </a:rPr>
              <a:t> </a:t>
            </a:r>
            <a:r>
              <a:rPr lang="en-US" sz="3200" kern="100" dirty="0" err="1">
                <a:effectLst/>
              </a:rPr>
              <a:t>khả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năng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sinh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spc="-15" dirty="0" err="1">
                <a:effectLst/>
              </a:rPr>
              <a:t>trưởng</a:t>
            </a:r>
            <a:r>
              <a:rPr lang="en-US" sz="3200" kern="100" spc="-15" dirty="0">
                <a:effectLst/>
              </a:rPr>
              <a:t>, </a:t>
            </a:r>
            <a:r>
              <a:rPr lang="en-US" sz="3200" kern="100" dirty="0" err="1">
                <a:effectLst/>
              </a:rPr>
              <a:t>phát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triển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của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cây</a:t>
            </a:r>
            <a:r>
              <a:rPr lang="en-US" sz="3200" kern="100" spc="-15" dirty="0">
                <a:effectLst/>
              </a:rPr>
              <a:t> </a:t>
            </a:r>
            <a:r>
              <a:rPr lang="en-US" sz="3200" kern="100" dirty="0" err="1">
                <a:effectLst/>
              </a:rPr>
              <a:t>rừng</a:t>
            </a:r>
            <a:r>
              <a:rPr lang="en-US" sz="3200" kern="100" dirty="0">
                <a:effectLst/>
              </a:rPr>
              <a:t>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AD6FF4-FB07-27E0-B16B-A7D2695FE429}"/>
              </a:ext>
            </a:extLst>
          </p:cNvPr>
          <p:cNvSpPr txBox="1"/>
          <p:nvPr/>
        </p:nvSpPr>
        <p:spPr>
          <a:xfrm>
            <a:off x="3581400" y="7961689"/>
            <a:ext cx="14478000" cy="147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 ví dụ về một số loại phân bón thường được dùng để bón thúc, bón lót trong trồng rừng?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AD53E6D-86B7-68E1-11B9-5D8458143F6E}"/>
              </a:ext>
            </a:extLst>
          </p:cNvPr>
          <p:cNvSpPr/>
          <p:nvPr/>
        </p:nvSpPr>
        <p:spPr>
          <a:xfrm>
            <a:off x="1028075" y="8199804"/>
            <a:ext cx="2286000" cy="99538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4" grpId="0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ưới tiết kiệm cho nho giảm 30 - 40% lượng nước so với tưới tràn. Ảnh: M.Hậu.">
            <a:extLst>
              <a:ext uri="{FF2B5EF4-FFF2-40B4-BE49-F238E27FC236}">
                <a16:creationId xmlns:a16="http://schemas.microsoft.com/office/drawing/2014/main" xmlns="" id="{F8CF91B5-04E3-0141-975F-EAF890A8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1" y="1762594"/>
            <a:ext cx="907641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ón thúc là gì? Cách bón thúc cho cây trồng năng suất cao">
            <a:extLst>
              <a:ext uri="{FF2B5EF4-FFF2-40B4-BE49-F238E27FC236}">
                <a16:creationId xmlns:a16="http://schemas.microsoft.com/office/drawing/2014/main" xmlns="" id="{0BDDECBE-63CD-7DC4-3559-2D57336E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874" y="1762594"/>
            <a:ext cx="8729155" cy="591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65CE8F-11DB-61D0-5187-6C63D758A42A}"/>
              </a:ext>
            </a:extLst>
          </p:cNvPr>
          <p:cNvSpPr txBox="1"/>
          <p:nvPr/>
        </p:nvSpPr>
        <p:spPr>
          <a:xfrm>
            <a:off x="5791200" y="3429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TƯỚI NƯỚC, BÓN THÚC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F36B27E-024E-778C-E56E-F57DCC27F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353328"/>
              </p:ext>
            </p:extLst>
          </p:nvPr>
        </p:nvGraphicFramePr>
        <p:xfrm>
          <a:off x="190500" y="190500"/>
          <a:ext cx="17907000" cy="723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83">
                  <a:extLst>
                    <a:ext uri="{9D8B030D-6E8A-4147-A177-3AD203B41FA5}">
                      <a16:colId xmlns:a16="http://schemas.microsoft.com/office/drawing/2014/main" xmlns="" val="61308916"/>
                    </a:ext>
                  </a:extLst>
                </a:gridCol>
                <a:gridCol w="8034517">
                  <a:extLst>
                    <a:ext uri="{9D8B030D-6E8A-4147-A177-3AD203B41FA5}">
                      <a16:colId xmlns:a16="http://schemas.microsoft.com/office/drawing/2014/main" xmlns="" val="3530891747"/>
                    </a:ext>
                  </a:extLst>
                </a:gridCol>
                <a:gridCol w="6896100">
                  <a:extLst>
                    <a:ext uri="{9D8B030D-6E8A-4147-A177-3AD203B41FA5}">
                      <a16:colId xmlns:a16="http://schemas.microsoft.com/office/drawing/2014/main" xmlns="" val="1265442357"/>
                    </a:ext>
                  </a:extLst>
                </a:gridCol>
              </a:tblGrid>
              <a:tr h="821941">
                <a:tc>
                  <a:txBody>
                    <a:bodyPr/>
                    <a:lstStyle/>
                    <a:p>
                      <a:pPr marL="186690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6855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2317911"/>
                  </a:ext>
                </a:extLst>
              </a:tr>
              <a:tr h="6417059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2800" b="1" kern="100" dirty="0">
                          <a:effectLst/>
                        </a:rPr>
                        <a:t>4. </a:t>
                      </a:r>
                      <a:r>
                        <a:rPr lang="en-US" sz="2800" b="1" kern="100" dirty="0" err="1">
                          <a:effectLst/>
                        </a:rPr>
                        <a:t>Tỉa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cành</a:t>
                      </a:r>
                      <a:r>
                        <a:rPr lang="en-US" sz="2800" b="1" kern="100" dirty="0">
                          <a:effectLst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</a:rPr>
                        <a:t>tỉa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thưa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just" eaLnBrk="0" hangingPunct="0">
                        <a:lnSpc>
                          <a:spcPct val="130000"/>
                        </a:lnSpc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49491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406C63-49C9-91B0-539B-94D2DFF14B15}"/>
              </a:ext>
            </a:extLst>
          </p:cNvPr>
          <p:cNvSpPr txBox="1"/>
          <p:nvPr/>
        </p:nvSpPr>
        <p:spPr>
          <a:xfrm>
            <a:off x="3009900" y="952500"/>
            <a:ext cx="81915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algn="just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cành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: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dirty="0" err="1">
                <a:solidFill>
                  <a:srgbClr val="002060"/>
                </a:solidFill>
                <a:effectLst/>
              </a:rPr>
              <a:t>Dùng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kéo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sắc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cưa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,...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cắt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bỏ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cành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phía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dưới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1/3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chiều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dài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tán</a:t>
            </a:r>
            <a:r>
              <a:rPr lang="en-US" sz="3200" kern="100" spc="-14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3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3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</a:endParaRP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10820" algn="l"/>
              </a:tabLst>
            </a:pPr>
            <a:r>
              <a:rPr lang="en-US" sz="3200" kern="100" spc="-35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kern="100" spc="-3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vào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đầu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mùa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khô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ngày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thời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tiết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khô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ráo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;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thường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kết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hợp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với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35" dirty="0" err="1">
                <a:solidFill>
                  <a:srgbClr val="002060"/>
                </a:solidFill>
                <a:effectLst/>
              </a:rPr>
              <a:t>cỏ</a:t>
            </a:r>
            <a:r>
              <a:rPr lang="en-US" sz="3200" kern="100" spc="-35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phát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dọn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dây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leo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và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vun</a:t>
            </a:r>
            <a:r>
              <a:rPr lang="en-US" sz="3200" kern="100" spc="-19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xới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.</a:t>
            </a: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thưa</a:t>
            </a:r>
            <a:endParaRPr lang="en-US" sz="3200" b="1" kern="100" dirty="0">
              <a:solidFill>
                <a:srgbClr val="002060"/>
              </a:solidFill>
              <a:effectLst/>
            </a:endParaRP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Nếu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gieo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hạt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thẳng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hoặc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trồng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một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hố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nhiều</a:t>
            </a:r>
            <a:r>
              <a:rPr lang="en-US" sz="3200" kern="100" spc="-1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thì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khi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1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rừng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ổn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định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tiến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hành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bớt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</a:t>
            </a:r>
            <a:r>
              <a:rPr lang="en-US" sz="3200" kern="100" spc="-8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mỗi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hố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để</a:t>
            </a:r>
            <a:r>
              <a:rPr lang="en-US" sz="3200" kern="100" spc="-8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lại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một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3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3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70EB14-0C69-D3C7-A2B0-174DED5EC4F4}"/>
              </a:ext>
            </a:extLst>
          </p:cNvPr>
          <p:cNvSpPr txBox="1"/>
          <p:nvPr/>
        </p:nvSpPr>
        <p:spPr>
          <a:xfrm>
            <a:off x="10972800" y="1257300"/>
            <a:ext cx="6934200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cành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:</a:t>
            </a:r>
          </a:p>
          <a:p>
            <a:pPr marL="342900" marR="61595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41935" algn="l"/>
              </a:tabLst>
            </a:pP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Nâng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hiệu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rgbClr val="002060"/>
                </a:solidFill>
                <a:effectLst/>
              </a:rPr>
              <a:t>quả</a:t>
            </a:r>
            <a:r>
              <a:rPr lang="en-US" sz="3200" kern="100" spc="-2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quá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trình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trao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đổi</a:t>
            </a:r>
            <a:r>
              <a:rPr lang="en-US" sz="3200" kern="100" spc="3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rgbClr val="002060"/>
                </a:solidFill>
                <a:effectLst/>
              </a:rPr>
              <a:t>chất</a:t>
            </a:r>
            <a:endParaRPr lang="en-US" sz="3200" kern="100" dirty="0">
              <a:solidFill>
                <a:srgbClr val="002060"/>
              </a:solidFill>
              <a:effectLst/>
            </a:endParaRPr>
          </a:p>
          <a:p>
            <a:pPr marL="70485" marR="62230" eaLnBrk="0" hangingPunct="0">
              <a:lnSpc>
                <a:spcPct val="130000"/>
              </a:lnSpc>
              <a:tabLst>
                <a:tab pos="370840" algn="l"/>
                <a:tab pos="722630" algn="l"/>
                <a:tab pos="1140460" algn="l"/>
              </a:tabLst>
            </a:pPr>
            <a:r>
              <a:rPr lang="en-US" sz="3200" kern="100" dirty="0">
                <a:solidFill>
                  <a:srgbClr val="002060"/>
                </a:solidFill>
                <a:effectLst/>
              </a:rPr>
              <a:t>	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	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sinh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	</a:t>
            </a:r>
            <a:r>
              <a:rPr lang="en-US" sz="3200" kern="100" spc="-20" dirty="0" err="1">
                <a:solidFill>
                  <a:srgbClr val="002060"/>
                </a:solidFill>
                <a:effectLst/>
              </a:rPr>
              <a:t>trưởng</a:t>
            </a:r>
            <a:r>
              <a:rPr lang="en-US" sz="3200" kern="100" spc="-2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nhanh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.</a:t>
            </a:r>
          </a:p>
          <a:p>
            <a:pPr marL="342900" marR="61595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4785" algn="l"/>
              </a:tabLst>
            </a:pPr>
            <a:r>
              <a:rPr lang="en-US" sz="3200" kern="100" dirty="0" err="1">
                <a:solidFill>
                  <a:srgbClr val="002060"/>
                </a:solidFill>
                <a:effectLst/>
              </a:rPr>
              <a:t>Giảm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khuyết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tật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</a:t>
            </a:r>
            <a:r>
              <a:rPr lang="en-US" sz="3200" kern="100" spc="-12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rgbClr val="002060"/>
                </a:solidFill>
                <a:effectLst/>
              </a:rPr>
              <a:t>nâng</a:t>
            </a:r>
            <a:r>
              <a:rPr lang="en-US" sz="3200" kern="100" spc="-2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chất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lượng</a:t>
            </a:r>
            <a:r>
              <a:rPr lang="en-US" sz="3200" kern="100" spc="-1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rgbClr val="002060"/>
                </a:solidFill>
                <a:effectLst/>
              </a:rPr>
              <a:t>gỗ</a:t>
            </a:r>
            <a:r>
              <a:rPr lang="en-US" sz="3200" kern="100" spc="-2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</a:endParaRPr>
          </a:p>
          <a:p>
            <a:pPr marL="70485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thưa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: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dirty="0" err="1">
                <a:solidFill>
                  <a:srgbClr val="002060"/>
                </a:solidFill>
                <a:effectLst/>
              </a:rPr>
              <a:t>Nhằm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đảm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bảo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mật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độ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2BFA2E-7FE3-A0EC-3EC7-4DD5CE6E7780}"/>
              </a:ext>
            </a:extLst>
          </p:cNvPr>
          <p:cNvSpPr txBox="1"/>
          <p:nvPr/>
        </p:nvSpPr>
        <p:spPr>
          <a:xfrm>
            <a:off x="4038600" y="7949604"/>
            <a:ext cx="13258800" cy="82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Tại sao việc tỉa cành thường được tiến hành vào đầu mùa khô?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C49CED98-93B9-6500-9EEB-76081947760D}"/>
              </a:ext>
            </a:extLst>
          </p:cNvPr>
          <p:cNvSpPr/>
          <p:nvPr/>
        </p:nvSpPr>
        <p:spPr>
          <a:xfrm>
            <a:off x="1447800" y="7813554"/>
            <a:ext cx="2286000" cy="8382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B8D4A34-6E4D-1F47-D3E6-8855A70A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19300"/>
            <a:ext cx="8687825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43156433-5495-8B7E-8E54-3C6630BC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019300"/>
            <a:ext cx="86106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DB08DF-F575-3956-3662-5FA9CD540C71}"/>
              </a:ext>
            </a:extLst>
          </p:cNvPr>
          <p:cNvSpPr txBox="1"/>
          <p:nvPr/>
        </p:nvSpPr>
        <p:spPr>
          <a:xfrm>
            <a:off x="5791200" y="6477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TỈA THƯA, TỈA CÀNH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56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89B8588-157F-9339-E16F-74DB809CA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292291"/>
              </p:ext>
            </p:extLst>
          </p:nvPr>
        </p:nvGraphicFramePr>
        <p:xfrm>
          <a:off x="157397" y="503978"/>
          <a:ext cx="17830800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0980">
                  <a:extLst>
                    <a:ext uri="{9D8B030D-6E8A-4147-A177-3AD203B41FA5}">
                      <a16:colId xmlns:a16="http://schemas.microsoft.com/office/drawing/2014/main" xmlns="" val="61308916"/>
                    </a:ext>
                  </a:extLst>
                </a:gridCol>
                <a:gridCol w="8983561">
                  <a:extLst>
                    <a:ext uri="{9D8B030D-6E8A-4147-A177-3AD203B41FA5}">
                      <a16:colId xmlns:a16="http://schemas.microsoft.com/office/drawing/2014/main" xmlns="" val="3530891747"/>
                    </a:ext>
                  </a:extLst>
                </a:gridCol>
                <a:gridCol w="5636259">
                  <a:extLst>
                    <a:ext uri="{9D8B030D-6E8A-4147-A177-3AD203B41FA5}">
                      <a16:colId xmlns:a16="http://schemas.microsoft.com/office/drawing/2014/main" xmlns="" val="1265442357"/>
                    </a:ext>
                  </a:extLst>
                </a:gridCol>
              </a:tblGrid>
              <a:tr h="817495">
                <a:tc>
                  <a:txBody>
                    <a:bodyPr/>
                    <a:lstStyle/>
                    <a:p>
                      <a:pPr marL="186690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855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522317911"/>
                  </a:ext>
                </a:extLst>
              </a:tr>
              <a:tr h="527850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5. </a:t>
                      </a:r>
                      <a:r>
                        <a:rPr lang="en-US" sz="3200" kern="100" dirty="0" err="1">
                          <a:effectLst/>
                        </a:rPr>
                        <a:t>Trồng</a:t>
                      </a:r>
                      <a:r>
                        <a:rPr lang="en-US" sz="3200" kern="100" dirty="0"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effectLst/>
                        </a:rPr>
                        <a:t>dặm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kern="1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86376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269BDD-A623-2161-5E47-41A6FE21C7E0}"/>
              </a:ext>
            </a:extLst>
          </p:cNvPr>
          <p:cNvSpPr txBox="1"/>
          <p:nvPr/>
        </p:nvSpPr>
        <p:spPr>
          <a:xfrm>
            <a:off x="3505200" y="1638300"/>
            <a:ext cx="8077200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Sau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khi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spc="-3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khoảng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20</a:t>
            </a:r>
            <a:r>
              <a:rPr lang="en-US" sz="3200" kern="100" spc="-3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đến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30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ngày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:</a:t>
            </a: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+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Nếu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tỉ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lệ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sống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dưới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85%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thì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dặm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70485" marR="61595" algn="just" eaLnBrk="0" hangingPunct="0">
              <a:lnSpc>
                <a:spcPct val="130000"/>
              </a:lnSpc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+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Nếu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tỉ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lệ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trên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85%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chỉ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dặm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ở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những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chết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tập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trung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Sau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một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nếu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tỉ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lệ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chưa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đạt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85%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dặm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bằng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con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năm</a:t>
            </a:r>
            <a:r>
              <a:rPr lang="en-US" sz="3200" kern="100" spc="-3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CE21B7-7D5F-8772-294C-A2BCDB206947}"/>
              </a:ext>
            </a:extLst>
          </p:cNvPr>
          <p:cNvSpPr txBox="1"/>
          <p:nvPr/>
        </p:nvSpPr>
        <p:spPr>
          <a:xfrm>
            <a:off x="12877800" y="3551978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dirty="0">
                <a:solidFill>
                  <a:schemeClr val="bg2"/>
                </a:solidFill>
                <a:effectLst/>
              </a:rPr>
              <a:t>–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Nhằm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đảm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bảo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mật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độ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466E79-AD2A-84A0-27A6-2C83AF68254E}"/>
              </a:ext>
            </a:extLst>
          </p:cNvPr>
          <p:cNvSpPr txBox="1"/>
          <p:nvPr/>
        </p:nvSpPr>
        <p:spPr>
          <a:xfrm>
            <a:off x="3200401" y="7343327"/>
            <a:ext cx="14787796" cy="147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 tỉ lệ sống chưa đạt 85% thì sau 1 năm, khi trồng dặm tại sao phải trồng bằng cây con của năm trước?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D6905796-1ADE-C0F8-BB13-5E01A9C92D5D}"/>
              </a:ext>
            </a:extLst>
          </p:cNvPr>
          <p:cNvSpPr/>
          <p:nvPr/>
        </p:nvSpPr>
        <p:spPr>
          <a:xfrm>
            <a:off x="609600" y="7353300"/>
            <a:ext cx="2133600" cy="12954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62D91C6-0ECD-28CB-857B-5F685D69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90" y="2120900"/>
            <a:ext cx="8793018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ây chết tại Quảng Bình: Sẽ trồng dặm, trồng thay thế">
            <a:extLst>
              <a:ext uri="{FF2B5EF4-FFF2-40B4-BE49-F238E27FC236}">
                <a16:creationId xmlns:a16="http://schemas.microsoft.com/office/drawing/2014/main" xmlns="" id="{66B3F33F-86EF-594B-CD09-0A8E90CE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70100"/>
            <a:ext cx="90678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BB88A2-615A-EB98-02DA-2737831F1634}"/>
              </a:ext>
            </a:extLst>
          </p:cNvPr>
          <p:cNvSpPr txBox="1"/>
          <p:nvPr/>
        </p:nvSpPr>
        <p:spPr>
          <a:xfrm>
            <a:off x="5791200" y="6477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TRỒNG DẶM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28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xmlns="" id="{23F039EC-E746-25D0-B391-52BA00E2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xmlns="" id="{FE83FC55-0F4B-3B84-B293-BCA3C1B0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993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59DA7F-34C3-15CA-1841-FF81591F8608}"/>
              </a:ext>
            </a:extLst>
          </p:cNvPr>
          <p:cNvSpPr txBox="1"/>
          <p:nvPr/>
        </p:nvSpPr>
        <p:spPr>
          <a:xfrm>
            <a:off x="10744202" y="1437302"/>
            <a:ext cx="576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2: RỪNG TRỒNG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7FD87C-A60E-215F-511C-BF37B3B5BFF3}"/>
              </a:ext>
            </a:extLst>
          </p:cNvPr>
          <p:cNvSpPr txBox="1"/>
          <p:nvPr/>
        </p:nvSpPr>
        <p:spPr>
          <a:xfrm>
            <a:off x="990600" y="1506127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1: RỪNG TỰ NHIÊN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1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an sát, nêu tên, ý nghĩa các biện pháp chăm sóc rừng phù hợp trong Hình 5.2. (ảnh 1)">
            <a:extLst>
              <a:ext uri="{FF2B5EF4-FFF2-40B4-BE49-F238E27FC236}">
                <a16:creationId xmlns:a16="http://schemas.microsoft.com/office/drawing/2014/main" xmlns="" id="{E2A6458C-BEAD-5DE7-154A-4416BF82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18793"/>
            <a:ext cx="12039600" cy="7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25D3705-8F9B-3F2E-03AC-515656B9D6BE}"/>
              </a:ext>
            </a:extLst>
          </p:cNvPr>
          <p:cNvSpPr txBox="1"/>
          <p:nvPr/>
        </p:nvSpPr>
        <p:spPr>
          <a:xfrm>
            <a:off x="152400" y="266700"/>
            <a:ext cx="18135600" cy="82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sát và nêu tên, ý nghĩa của các biện pháp chăm sóc rừng phù hợp trong Hình 5.2.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97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754257"/>
            <a:ext cx="2570127" cy="253274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8756D47-1F76-A77D-7210-2BFA0C65D862}"/>
              </a:ext>
            </a:extLst>
          </p:cNvPr>
          <p:cNvSpPr txBox="1"/>
          <p:nvPr/>
        </p:nvSpPr>
        <p:spPr>
          <a:xfrm>
            <a:off x="5295900" y="705472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xmlns="" id="{241DC685-EAFE-4D8E-6BBF-155A0E26F22B}"/>
              </a:ext>
            </a:extLst>
          </p:cNvPr>
          <p:cNvSpPr/>
          <p:nvPr/>
        </p:nvSpPr>
        <p:spPr>
          <a:xfrm>
            <a:off x="7315200" y="2213980"/>
            <a:ext cx="9601200" cy="475232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023440BA-6D35-625E-455B-7D941C002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67400" y="5696857"/>
            <a:ext cx="375475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1003144" y="2628900"/>
            <a:ext cx="16187530" cy="196131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</a:t>
            </a:r>
            <a:r>
              <a:rPr lang="fr-FR" sz="4800" dirty="0"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9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12</a:t>
            </a:r>
            <a:r>
              <a:rPr lang="vi-VN" sz="3200" dirty="0"/>
              <a:t>. </a:t>
            </a:r>
            <a:endParaRPr lang="en-US" sz="3200" dirty="0"/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516835" y="396669"/>
            <a:ext cx="17254329" cy="19762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3600" b="1" dirty="0" err="1">
                <a:solidFill>
                  <a:srgbClr val="FFC000"/>
                </a:solidFill>
              </a:rPr>
              <a:t>Câu</a:t>
            </a:r>
            <a:r>
              <a:rPr lang="en-US" sz="3600" b="1" dirty="0">
                <a:solidFill>
                  <a:srgbClr val="FFC000"/>
                </a:solidFill>
              </a:rPr>
              <a:t> 1. </a:t>
            </a:r>
            <a:r>
              <a:rPr lang="en-US" sz="3600" dirty="0" err="1">
                <a:solidFill>
                  <a:srgbClr val="FFC000"/>
                </a:solidFill>
              </a:rPr>
              <a:t>Thời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vụ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trồng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rừng</a:t>
            </a:r>
            <a:r>
              <a:rPr lang="en-US" sz="3600" dirty="0">
                <a:solidFill>
                  <a:srgbClr val="FFC000"/>
                </a:solidFill>
              </a:rPr>
              <a:t> ở </a:t>
            </a:r>
            <a:r>
              <a:rPr lang="en-US" sz="3600" dirty="0" err="1">
                <a:solidFill>
                  <a:srgbClr val="FFC000"/>
                </a:solidFill>
              </a:rPr>
              <a:t>miền</a:t>
            </a:r>
            <a:r>
              <a:rPr lang="en-US" sz="3600" dirty="0">
                <a:solidFill>
                  <a:srgbClr val="FFC000"/>
                </a:solidFill>
              </a:rPr>
              <a:t> Trung </a:t>
            </a:r>
            <a:r>
              <a:rPr lang="en-US" sz="3600" dirty="0" err="1">
                <a:solidFill>
                  <a:srgbClr val="FFC000"/>
                </a:solidFill>
              </a:rPr>
              <a:t>nước</a:t>
            </a:r>
            <a:r>
              <a:rPr lang="en-US" sz="3600" dirty="0">
                <a:solidFill>
                  <a:srgbClr val="FFC000"/>
                </a:solidFill>
              </a:rPr>
              <a:t> ta </a:t>
            </a:r>
            <a:r>
              <a:rPr lang="en-US" sz="3600" dirty="0" err="1">
                <a:solidFill>
                  <a:srgbClr val="FFC000"/>
                </a:solidFill>
              </a:rPr>
              <a:t>là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1033670" y="5067300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endParaRPr lang="vi-VN" sz="3600" dirty="0">
              <a:latin typeface="Time s New Roman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hè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5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7.</a:t>
            </a:r>
          </a:p>
          <a:p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5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11.</a:t>
            </a:r>
          </a:p>
          <a:p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16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,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rễ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triển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469745" y="347867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2:</a:t>
            </a:r>
            <a:r>
              <a:rPr lang="fr-FR" sz="36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Nhận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định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nào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sau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đây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đúng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khi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nói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về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ưu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điểm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của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trồng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rừng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bằng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gieo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hạt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thẳng</a:t>
            </a:r>
            <a:r>
              <a:rPr lang="en-US" sz="3600" dirty="0">
                <a:solidFill>
                  <a:srgbClr val="FFC000"/>
                </a:solidFill>
              </a:rPr>
              <a:t>?</a:t>
            </a: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kháng</a:t>
            </a:r>
            <a:r>
              <a:rPr lang="en-US" sz="3600" dirty="0"/>
              <a:t> </a:t>
            </a:r>
            <a:r>
              <a:rPr lang="en-US" sz="3600" dirty="0" err="1"/>
              <a:t>tốt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tỉ</a:t>
            </a:r>
            <a:r>
              <a:rPr lang="en-US" sz="3600" dirty="0"/>
              <a:t> </a:t>
            </a:r>
            <a:r>
              <a:rPr lang="en-US" sz="3600" dirty="0" err="1"/>
              <a:t>lệ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.</a:t>
            </a:r>
          </a:p>
          <a:p>
            <a:pPr lvl="0"/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kiệm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.</a:t>
            </a:r>
          </a:p>
          <a:p>
            <a:pPr lvl="0"/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 </a:t>
            </a:r>
            <a:r>
              <a:rPr lang="en-US" sz="3600" dirty="0" err="1"/>
              <a:t>Ít</a:t>
            </a:r>
            <a:r>
              <a:rPr lang="en-US" sz="3600" dirty="0"/>
              <a:t> </a:t>
            </a:r>
            <a:r>
              <a:rPr lang="en-US" sz="3600" dirty="0" err="1"/>
              <a:t>tốn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, </a:t>
            </a:r>
            <a:r>
              <a:rPr lang="en-US" sz="3600" dirty="0" err="1"/>
              <a:t>ít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côn</a:t>
            </a:r>
            <a:r>
              <a:rPr lang="en-US" sz="3600" dirty="0"/>
              <a:t> </a:t>
            </a:r>
            <a:r>
              <a:rPr lang="en-US" sz="3600" dirty="0" err="1"/>
              <a:t>trùng</a:t>
            </a:r>
            <a:r>
              <a:rPr lang="en-US" sz="3600" dirty="0"/>
              <a:t> </a:t>
            </a:r>
            <a:r>
              <a:rPr lang="en-US" sz="3600" dirty="0" err="1"/>
              <a:t>tấn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49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27A7DB0D-F52E-4EA8-8B57-CE9C319290FB}"/>
              </a:ext>
            </a:extLst>
          </p:cNvPr>
          <p:cNvSpPr/>
          <p:nvPr/>
        </p:nvSpPr>
        <p:spPr>
          <a:xfrm>
            <a:off x="1033670" y="2857500"/>
            <a:ext cx="16737494" cy="202426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DAFF3985-B70E-4F29-9B2B-8E74D965A386}"/>
              </a:ext>
            </a:extLst>
          </p:cNvPr>
          <p:cNvSpPr/>
          <p:nvPr/>
        </p:nvSpPr>
        <p:spPr>
          <a:xfrm>
            <a:off x="516836" y="266701"/>
            <a:ext cx="17254329" cy="243839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3:</a:t>
            </a:r>
            <a:r>
              <a:rPr lang="fr-FR" sz="36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Nhược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điểm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của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trồng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rừng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bằng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cây</a:t>
            </a:r>
            <a:r>
              <a:rPr lang="en-US" sz="3600" dirty="0">
                <a:solidFill>
                  <a:srgbClr val="FFC000"/>
                </a:solidFill>
              </a:rPr>
              <a:t> con </a:t>
            </a:r>
            <a:r>
              <a:rPr lang="en-US" sz="3600" dirty="0" err="1">
                <a:solidFill>
                  <a:srgbClr val="FFC000"/>
                </a:solidFill>
              </a:rPr>
              <a:t>là</a:t>
            </a:r>
            <a:endParaRPr lang="en-US" sz="3600" dirty="0">
              <a:solidFill>
                <a:srgbClr val="FFC000"/>
              </a:solidFill>
            </a:endParaRP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xmlns="" id="{BFF5F334-52F9-41E7-8D2E-5AA806EBEF5C}"/>
              </a:ext>
            </a:extLst>
          </p:cNvPr>
          <p:cNvSpPr/>
          <p:nvPr/>
        </p:nvSpPr>
        <p:spPr>
          <a:xfrm>
            <a:off x="1033670" y="5143500"/>
            <a:ext cx="16737494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con </a:t>
            </a:r>
            <a:r>
              <a:rPr lang="en-US" sz="3600" dirty="0" err="1"/>
              <a:t>phức</a:t>
            </a:r>
            <a:r>
              <a:rPr lang="en-US" sz="3600" dirty="0"/>
              <a:t> </a:t>
            </a:r>
            <a:r>
              <a:rPr lang="en-US" sz="3600" dirty="0" err="1"/>
              <a:t>tạp</a:t>
            </a:r>
            <a:r>
              <a:rPr lang="en-US" sz="3600" dirty="0"/>
              <a:t>, chi </a:t>
            </a:r>
            <a:r>
              <a:rPr lang="en-US" sz="3600" dirty="0" err="1"/>
              <a:t>phí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.</a:t>
            </a:r>
          </a:p>
          <a:p>
            <a:pPr lvl="0"/>
            <a:r>
              <a:rPr lang="fr-FR" sz="3600" dirty="0">
                <a:latin typeface="Time s New Roman"/>
                <a:cs typeface="Arial" panose="020B0604020202020204" pitchFamily="34" charset="0"/>
              </a:rPr>
              <a:t> </a:t>
            </a:r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xmlns="" id="{D7C9E28D-FFE1-46F3-9A9D-A80244A0129F}"/>
              </a:ext>
            </a:extLst>
          </p:cNvPr>
          <p:cNvSpPr/>
          <p:nvPr/>
        </p:nvSpPr>
        <p:spPr>
          <a:xfrm>
            <a:off x="1033669" y="6819900"/>
            <a:ext cx="16737495" cy="171450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 sz="3600" dirty="0">
              <a:latin typeface="Time s New Roman"/>
              <a:cs typeface="Arial" panose="020B0604020202020204" pitchFamily="34" charset="0"/>
            </a:endParaRPr>
          </a:p>
          <a:p>
            <a:pPr eaLnBrk="0" hangingPunct="0"/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kháng</a:t>
            </a:r>
            <a:r>
              <a:rPr lang="en-US" sz="3600" dirty="0"/>
              <a:t> </a:t>
            </a:r>
            <a:r>
              <a:rPr lang="en-US" sz="3600" dirty="0" err="1"/>
              <a:t>kém</a:t>
            </a:r>
            <a:r>
              <a:rPr lang="en-US" sz="3600" dirty="0"/>
              <a:t>, </a:t>
            </a:r>
            <a:r>
              <a:rPr lang="en-US" sz="3600" dirty="0" err="1"/>
              <a:t>dễ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côn</a:t>
            </a:r>
            <a:r>
              <a:rPr lang="en-US" sz="3600" dirty="0"/>
              <a:t> </a:t>
            </a:r>
            <a:r>
              <a:rPr lang="en-US" sz="3600" dirty="0" err="1"/>
              <a:t>trùng</a:t>
            </a:r>
            <a:r>
              <a:rPr lang="en-US" sz="3600" dirty="0"/>
              <a:t> </a:t>
            </a:r>
            <a:r>
              <a:rPr lang="en-US" sz="3600" dirty="0" err="1"/>
              <a:t>tấn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.</a:t>
            </a:r>
          </a:p>
          <a:p>
            <a:pPr lvl="0"/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1033670" y="8801100"/>
            <a:ext cx="16737494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 sz="3600" dirty="0">
              <a:latin typeface="Time s New Roman"/>
              <a:cs typeface="Arial" panose="020B0604020202020204" pitchFamily="34" charset="0"/>
            </a:endParaRPr>
          </a:p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</a:t>
            </a:r>
            <a:r>
              <a:rPr lang="fr-FR" sz="6000" dirty="0"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3600" dirty="0" err="1"/>
              <a:t>Tỉ</a:t>
            </a:r>
            <a:r>
              <a:rPr lang="en-US" sz="3600" dirty="0"/>
              <a:t> </a:t>
            </a:r>
            <a:r>
              <a:rPr lang="en-US" sz="3600" dirty="0" err="1"/>
              <a:t>lệ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sót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 </a:t>
            </a:r>
            <a:r>
              <a:rPr lang="en-US" sz="3600" dirty="0" err="1"/>
              <a:t>thấp</a:t>
            </a:r>
            <a:r>
              <a:rPr lang="en-US" sz="3600" dirty="0"/>
              <a:t>.</a:t>
            </a:r>
          </a:p>
          <a:p>
            <a:endParaRPr lang="en-US" sz="3600" b="1" dirty="0">
              <a:solidFill>
                <a:prstClr val="white"/>
              </a:solidFill>
              <a:latin typeface="Time 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1583635" y="8575534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</a:t>
            </a:r>
            <a:r>
              <a:rPr lang="vi-VN" sz="3600" dirty="0">
                <a:latin typeface="Time s New Roman"/>
                <a:cs typeface="Arial" panose="020B0604020202020204" pitchFamily="34" charset="0"/>
              </a:rPr>
              <a:t> </a:t>
            </a:r>
            <a:r>
              <a:rPr lang="vi-VN" sz="3600" dirty="0"/>
              <a:t>tỉa thưa.</a:t>
            </a:r>
            <a:endParaRPr lang="vi-VN" sz="3600" dirty="0">
              <a:latin typeface="Time s New Roman"/>
            </a:endParaRP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xmlns="" id="{A571C44C-F3E4-A3E9-F1F2-AB1E839958B5}"/>
              </a:ext>
            </a:extLst>
          </p:cNvPr>
          <p:cNvSpPr/>
          <p:nvPr/>
        </p:nvSpPr>
        <p:spPr>
          <a:xfrm>
            <a:off x="1583635" y="3766167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vi-VN" sz="3600" dirty="0"/>
              <a:t>tỉa cành.</a:t>
            </a:r>
            <a:endParaRPr lang="en-US" sz="3600" dirty="0"/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xmlns="" id="{1B0AED1D-C304-CC82-7BBF-7D33212C6197}"/>
              </a:ext>
            </a:extLst>
          </p:cNvPr>
          <p:cNvSpPr/>
          <p:nvPr/>
        </p:nvSpPr>
        <p:spPr>
          <a:xfrm>
            <a:off x="1033671" y="509585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4. </a:t>
            </a:r>
            <a:r>
              <a:rPr lang="vi-VN" sz="3600" b="1" dirty="0">
                <a:solidFill>
                  <a:srgbClr val="FFC000"/>
                </a:solidFill>
              </a:rPr>
              <a:t>Để đảm bảo mật độ rừng trồng cần thực hiện biện pháp:</a:t>
            </a:r>
            <a:endParaRPr lang="vi-VN" sz="4000" dirty="0">
              <a:solidFill>
                <a:srgbClr val="FFC000"/>
              </a:solidFill>
              <a:latin typeface="Time s New Roman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xmlns="" id="{02F46209-D0BB-7C12-14C1-0A8E13607FB1}"/>
              </a:ext>
            </a:extLst>
          </p:cNvPr>
          <p:cNvSpPr/>
          <p:nvPr/>
        </p:nvSpPr>
        <p:spPr>
          <a:xfrm>
            <a:off x="1601449" y="5448300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vi-VN" sz="3600" dirty="0"/>
              <a:t>bón phân thúc.</a:t>
            </a:r>
            <a:endParaRPr lang="vi-VN" sz="3600" dirty="0">
              <a:latin typeface="Time s New Roman"/>
            </a:endParaRP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xmlns="" id="{46175BF3-315D-EA8C-C0EF-3EA868E297F3}"/>
              </a:ext>
            </a:extLst>
          </p:cNvPr>
          <p:cNvSpPr/>
          <p:nvPr/>
        </p:nvSpPr>
        <p:spPr>
          <a:xfrm>
            <a:off x="1601449" y="711760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vi-VN" sz="3600" dirty="0"/>
              <a:t>làm cỏ, vun xới.</a:t>
            </a:r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85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xmlns="" id="{4CF9D1E6-1179-4E48-A495-91304BFFE195}"/>
              </a:ext>
            </a:extLst>
          </p:cNvPr>
          <p:cNvSpPr/>
          <p:nvPr/>
        </p:nvSpPr>
        <p:spPr>
          <a:xfrm>
            <a:off x="1583635" y="8575534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</a:t>
            </a:r>
            <a:r>
              <a:rPr lang="vi-VN" sz="3600" dirty="0"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/>
              <a:t>Vun</a:t>
            </a:r>
            <a:r>
              <a:rPr lang="en-US" sz="3600" dirty="0"/>
              <a:t> </a:t>
            </a:r>
            <a:r>
              <a:rPr lang="en-US" sz="3600" dirty="0" err="1"/>
              <a:t>xới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tơi</a:t>
            </a:r>
            <a:r>
              <a:rPr lang="en-US" sz="3600" dirty="0"/>
              <a:t> </a:t>
            </a:r>
            <a:r>
              <a:rPr lang="en-US" sz="3600" dirty="0" err="1"/>
              <a:t>xốp</a:t>
            </a:r>
            <a:r>
              <a:rPr lang="en-US" sz="3600" dirty="0"/>
              <a:t>,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kiện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rễ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triển</a:t>
            </a:r>
            <a:r>
              <a:rPr lang="en-US" sz="3600" dirty="0"/>
              <a:t>,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thụ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dinh</a:t>
            </a:r>
            <a:r>
              <a:rPr lang="en-US" sz="3600" dirty="0"/>
              <a:t> </a:t>
            </a:r>
            <a:r>
              <a:rPr lang="en-US" sz="3600" dirty="0" err="1"/>
              <a:t>dưỡng</a:t>
            </a:r>
            <a:r>
              <a:rPr lang="en-US" sz="3600" dirty="0"/>
              <a:t>. </a:t>
            </a:r>
            <a:endParaRPr lang="vi-VN" sz="3600" dirty="0">
              <a:latin typeface="Time s New Roman"/>
            </a:endParaRP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xmlns="" id="{A571C44C-F3E4-A3E9-F1F2-AB1E839958B5}"/>
              </a:ext>
            </a:extLst>
          </p:cNvPr>
          <p:cNvSpPr/>
          <p:nvPr/>
        </p:nvSpPr>
        <p:spPr>
          <a:xfrm>
            <a:off x="1583635" y="3766167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en-US" sz="3600" dirty="0"/>
              <a:t>Khi </a:t>
            </a:r>
            <a:r>
              <a:rPr lang="en-US" sz="3600" dirty="0" err="1"/>
              <a:t>tỉa</a:t>
            </a:r>
            <a:r>
              <a:rPr lang="en-US" sz="3600" dirty="0"/>
              <a:t> </a:t>
            </a:r>
            <a:r>
              <a:rPr lang="en-US" sz="3600" dirty="0" err="1"/>
              <a:t>thưa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hố</a:t>
            </a:r>
            <a:r>
              <a:rPr lang="en-US" sz="3600" dirty="0"/>
              <a:t>,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hố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. </a:t>
            </a:r>
            <a:endParaRPr lang="vi-VN" sz="3600" dirty="0">
              <a:latin typeface="Time s New Roman"/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xmlns="" id="{1B0AED1D-C304-CC82-7BBF-7D33212C6197}"/>
              </a:ext>
            </a:extLst>
          </p:cNvPr>
          <p:cNvSpPr/>
          <p:nvPr/>
        </p:nvSpPr>
        <p:spPr>
          <a:xfrm>
            <a:off x="1033671" y="509585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5</a:t>
            </a:r>
            <a:r>
              <a:rPr lang="fr-FR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FFC000"/>
                </a:solidFill>
              </a:rPr>
              <a:t>Nói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về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kĩ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thuật</a:t>
            </a:r>
            <a:r>
              <a:rPr lang="en-US" sz="4000" dirty="0">
                <a:solidFill>
                  <a:srgbClr val="FFC000"/>
                </a:solidFill>
              </a:rPr>
              <a:t>, ý </a:t>
            </a:r>
            <a:r>
              <a:rPr lang="en-US" sz="4000" dirty="0" err="1">
                <a:solidFill>
                  <a:srgbClr val="FFC000"/>
                </a:solidFill>
              </a:rPr>
              <a:t>nghĩa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của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việc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chăm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sóc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cây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rừng</a:t>
            </a:r>
            <a:r>
              <a:rPr lang="vi-VN" sz="4000" dirty="0">
                <a:solidFill>
                  <a:srgbClr val="FFC000"/>
                </a:solidFill>
              </a:rPr>
              <a:t> có các nhận định sau, </a:t>
            </a:r>
            <a:r>
              <a:rPr lang="en-US" sz="4000" dirty="0" err="1">
                <a:solidFill>
                  <a:srgbClr val="FFC000"/>
                </a:solidFill>
              </a:rPr>
              <a:t>xác</a:t>
            </a:r>
            <a:r>
              <a:rPr lang="vi-VN" sz="4000" dirty="0">
                <a:solidFill>
                  <a:srgbClr val="FFC000"/>
                </a:solidFill>
              </a:rPr>
              <a:t> định tính </a:t>
            </a:r>
            <a:r>
              <a:rPr lang="en-US" sz="4000" dirty="0" err="1">
                <a:solidFill>
                  <a:srgbClr val="FF0000"/>
                </a:solidFill>
              </a:rPr>
              <a:t>đúng</a:t>
            </a:r>
            <a:r>
              <a:rPr lang="vi-VN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sai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>
                <a:solidFill>
                  <a:srgbClr val="FFC000"/>
                </a:solidFill>
              </a:rPr>
              <a:t>của các nhận định.</a:t>
            </a:r>
            <a:endParaRPr lang="en-US" sz="4000" dirty="0">
              <a:solidFill>
                <a:srgbClr val="FFC000"/>
              </a:solidFill>
            </a:endParaRPr>
          </a:p>
          <a:p>
            <a:endParaRPr lang="vi-VN" sz="4000" dirty="0">
              <a:latin typeface="Time s New Roman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xmlns="" id="{02F46209-D0BB-7C12-14C1-0A8E13607FB1}"/>
              </a:ext>
            </a:extLst>
          </p:cNvPr>
          <p:cNvSpPr/>
          <p:nvPr/>
        </p:nvSpPr>
        <p:spPr>
          <a:xfrm>
            <a:off x="1567070" y="6982360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Time s New Roman"/>
                <a:cs typeface="Arial" panose="020B0604020202020204" pitchFamily="34" charset="0"/>
              </a:rPr>
              <a:t>C</a:t>
            </a:r>
            <a:r>
              <a:rPr lang="fr-FR" sz="3600" dirty="0"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tiến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tỉa</a:t>
            </a:r>
            <a:r>
              <a:rPr lang="en-US" sz="3600" dirty="0"/>
              <a:t> </a:t>
            </a:r>
            <a:r>
              <a:rPr lang="en-US" sz="3600" dirty="0" err="1"/>
              <a:t>cành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endParaRPr lang="vi-VN" sz="3600" dirty="0">
              <a:latin typeface="Time s New Roman"/>
            </a:endParaRP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xmlns="" id="{4501160F-848E-ED56-88FC-085AC7B179DF}"/>
              </a:ext>
            </a:extLst>
          </p:cNvPr>
          <p:cNvSpPr/>
          <p:nvPr/>
        </p:nvSpPr>
        <p:spPr>
          <a:xfrm>
            <a:off x="1567070" y="542957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Time s New Roman"/>
                <a:cs typeface="Arial" panose="020B0604020202020204" pitchFamily="34" charset="0"/>
              </a:rPr>
              <a:t>B</a:t>
            </a:r>
            <a:r>
              <a:rPr lang="fr-FR" sz="3600" dirty="0">
                <a:latin typeface="Time s New Roman"/>
                <a:cs typeface="Arial" panose="020B0604020202020204" pitchFamily="34" charset="0"/>
              </a:rPr>
              <a:t>.</a:t>
            </a:r>
            <a:r>
              <a:rPr lang="vi-VN" sz="3600" dirty="0"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hạn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dinh</a:t>
            </a:r>
            <a:r>
              <a:rPr lang="en-US" sz="3600" dirty="0"/>
              <a:t> </a:t>
            </a:r>
            <a:r>
              <a:rPr lang="en-US" sz="3600" dirty="0" err="1"/>
              <a:t>dưỡng</a:t>
            </a:r>
            <a:r>
              <a:rPr lang="en-US" sz="3600" dirty="0"/>
              <a:t> </a:t>
            </a:r>
            <a:r>
              <a:rPr lang="en-US" sz="3600" dirty="0" err="1"/>
              <a:t>giữa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dại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57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571500"/>
            <a:ext cx="5448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MỞ RỘNG</a:t>
            </a:r>
            <a:endParaRPr lang="vi-VN" sz="60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171700"/>
            <a:ext cx="16992600" cy="264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3205" marR="235585" algn="just" eaLnBrk="0" hangingPunct="0">
              <a:lnSpc>
                <a:spcPct val="130000"/>
              </a:lnSpc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BTVN:</a:t>
            </a: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Hãy l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địa phương em</a:t>
            </a:r>
            <a:r>
              <a:rPr lang="en-US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5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400" spc="-1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4400" spc="-35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 marR="235585" algn="just" eaLnBrk="0" hangingPunct="0">
              <a:lnSpc>
                <a:spcPct val="130000"/>
              </a:lnSpc>
              <a:spcAft>
                <a:spcPts val="0"/>
              </a:spcAft>
            </a:pPr>
            <a:r>
              <a:rPr lang="en-US" sz="4400" spc="-2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4400" spc="-3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spc="-7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09600" y="9208812"/>
            <a:ext cx="4733650" cy="83873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3E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901081" cy="921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37717" y="63228"/>
            <a:ext cx="1418008" cy="12549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7192">
            <a:off x="17111444" y="1987488"/>
            <a:ext cx="1083129" cy="108312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C5659B8-B167-DFC1-2D5D-080FA2B2BED9}"/>
              </a:ext>
            </a:extLst>
          </p:cNvPr>
          <p:cNvSpPr txBox="1"/>
          <p:nvPr/>
        </p:nvSpPr>
        <p:spPr>
          <a:xfrm>
            <a:off x="3502048" y="856500"/>
            <a:ext cx="1196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67D93B6-476D-420F-A83C-65A861E2CF4F}"/>
              </a:ext>
            </a:extLst>
          </p:cNvPr>
          <p:cNvSpPr txBox="1"/>
          <p:nvPr/>
        </p:nvSpPr>
        <p:spPr>
          <a:xfrm>
            <a:off x="381000" y="5829300"/>
            <a:ext cx="566279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17703153-0ACF-BF4F-88FF-AE29481E2343}"/>
              </a:ext>
            </a:extLst>
          </p:cNvPr>
          <p:cNvSpPr txBox="1"/>
          <p:nvPr/>
        </p:nvSpPr>
        <p:spPr>
          <a:xfrm>
            <a:off x="6942004" y="5829299"/>
            <a:ext cx="50834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DC109793-626C-5F9C-4B62-3661C0C37919}"/>
              </a:ext>
            </a:extLst>
          </p:cNvPr>
          <p:cNvSpPr txBox="1"/>
          <p:nvPr/>
        </p:nvSpPr>
        <p:spPr>
          <a:xfrm>
            <a:off x="12509946" y="5829299"/>
            <a:ext cx="48177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Đồ họa 20" descr="Avocado with solid fill">
            <a:extLst>
              <a:ext uri="{FF2B5EF4-FFF2-40B4-BE49-F238E27FC236}">
                <a16:creationId xmlns:a16="http://schemas.microsoft.com/office/drawing/2014/main" xmlns="" id="{8C15C81E-9C87-461D-6705-7E6C724B82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12648" y="3651876"/>
            <a:ext cx="1978800" cy="1978800"/>
          </a:xfrm>
          <a:prstGeom prst="rect">
            <a:avLst/>
          </a:prstGeom>
        </p:spPr>
      </p:pic>
      <p:pic>
        <p:nvPicPr>
          <p:cNvPr id="24" name="Đồ họa 23" descr="Avocado with solid fill">
            <a:extLst>
              <a:ext uri="{FF2B5EF4-FFF2-40B4-BE49-F238E27FC236}">
                <a16:creationId xmlns:a16="http://schemas.microsoft.com/office/drawing/2014/main" xmlns="" id="{F275F2E7-28B7-8F70-E3CA-00220CCBF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54600" y="3787066"/>
            <a:ext cx="1978800" cy="1978800"/>
          </a:xfrm>
          <a:prstGeom prst="rect">
            <a:avLst/>
          </a:prstGeom>
        </p:spPr>
      </p:pic>
      <p:pic>
        <p:nvPicPr>
          <p:cNvPr id="25" name="Đồ họa 24" descr="Avocado with solid fill">
            <a:extLst>
              <a:ext uri="{FF2B5EF4-FFF2-40B4-BE49-F238E27FC236}">
                <a16:creationId xmlns:a16="http://schemas.microsoft.com/office/drawing/2014/main" xmlns="" id="{3D8431C3-1472-5FD0-FAF0-20F315B4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929421" y="3850499"/>
            <a:ext cx="19788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minh họa">
            <a:extLst>
              <a:ext uri="{FF2B5EF4-FFF2-40B4-BE49-F238E27FC236}">
                <a16:creationId xmlns:a16="http://schemas.microsoft.com/office/drawing/2014/main" xmlns="" id="{A75E9BC0-5AC3-A0A0-368C-AFD0324F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92482"/>
            <a:ext cx="12181252" cy="91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C36617-4B6C-82D7-A5D5-655888026FD2}"/>
              </a:ext>
            </a:extLst>
          </p:cNvPr>
          <p:cNvSpPr txBox="1"/>
          <p:nvPr/>
        </p:nvSpPr>
        <p:spPr>
          <a:xfrm>
            <a:off x="2699726" y="266700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TRỒNG KEO LÁ TRÀM TẠI THỪA THIÊN HUẾ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7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524000" y="2171700"/>
            <a:ext cx="14389323" cy="273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5: KĨ THUẬT TRỒNG VÀ CHĂM SÓC RỪNG</a:t>
            </a:r>
            <a:endParaRPr lang="en-US" sz="72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2251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7C3F95-0956-5716-6581-031F0D60836E}"/>
              </a:ext>
            </a:extLst>
          </p:cNvPr>
          <p:cNvSpPr txBox="1"/>
          <p:nvPr/>
        </p:nvSpPr>
        <p:spPr>
          <a:xfrm>
            <a:off x="152400" y="3619500"/>
            <a:ext cx="17983200" cy="242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60960" algn="just" eaLnBrk="0" hangingPunct="0">
              <a:lnSpc>
                <a:spcPct val="130000"/>
              </a:lnSpc>
            </a:pP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nghiên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spc="-1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nội</a:t>
            </a:r>
            <a:r>
              <a:rPr lang="en-US" sz="4000" spc="-1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dung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mục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I.1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SGK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trả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205740" algn="l"/>
              </a:tabLst>
            </a:pPr>
            <a:r>
              <a:rPr lang="vi-VN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6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spc="-7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7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0E803F-8C73-7DE0-B73D-A1C302A68AA2}"/>
              </a:ext>
            </a:extLst>
          </p:cNvPr>
          <p:cNvSpPr txBox="1"/>
          <p:nvPr/>
        </p:nvSpPr>
        <p:spPr>
          <a:xfrm>
            <a:off x="304800" y="7277100"/>
            <a:ext cx="1706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>
                <a:latin typeface="+mj-lt"/>
              </a:rPr>
              <a:t>→ Trồng cây con vào thời điểm thời tiết ấm, ẩm sẽ giúp cây bén rễ nhanh; tỉ lệ sống cao, sinh trưởng và phát triển tốt.</a:t>
            </a:r>
            <a:endParaRPr lang="en-US" sz="44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51660F-41D6-0B96-5EEA-9811B9D1320F}"/>
              </a:ext>
            </a:extLst>
          </p:cNvPr>
          <p:cNvSpPr txBox="1"/>
          <p:nvPr/>
        </p:nvSpPr>
        <p:spPr>
          <a:xfrm>
            <a:off x="533400" y="190500"/>
            <a:ext cx="9443802" cy="161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7735" marR="60960" indent="-857250" algn="just" eaLnBrk="0" hangingPunct="0">
              <a:lnSpc>
                <a:spcPct val="130000"/>
              </a:lnSpc>
              <a:buAutoNum type="romanUcPeriod"/>
            </a:pPr>
            <a:r>
              <a:rPr lang="vi-VN" sz="4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TRỒNG RỪNG</a:t>
            </a:r>
          </a:p>
          <a:p>
            <a:pPr marL="70485" marR="60960" algn="just" eaLnBrk="0" hangingPunct="0">
              <a:lnSpc>
                <a:spcPct val="130000"/>
              </a:lnSpc>
            </a:pPr>
            <a:r>
              <a:rPr lang="vi-VN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1. Thời vụ trồng rừng</a:t>
            </a:r>
            <a:endParaRPr lang="vi-VN" sz="4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5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96826E-5C90-1CD9-11A8-A1A351804FEE}"/>
              </a:ext>
            </a:extLst>
          </p:cNvPr>
          <p:cNvSpPr txBox="1"/>
          <p:nvPr/>
        </p:nvSpPr>
        <p:spPr>
          <a:xfrm>
            <a:off x="-19987" y="233003"/>
            <a:ext cx="182118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096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215265" algn="l"/>
              </a:tabLst>
            </a:pPr>
            <a:r>
              <a:rPr lang="vi-VN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spc="-1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spc="-1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-2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Trung,</a:t>
            </a:r>
            <a:r>
              <a:rPr lang="en-US" sz="3600" spc="-1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r>
              <a:rPr lang="vi-VN" sz="3600" spc="-1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spc="-95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ông nghệ 7 Bài 5: Trồng cây rừng | Cánh diều (ảnh 4)">
            <a:extLst>
              <a:ext uri="{FF2B5EF4-FFF2-40B4-BE49-F238E27FC236}">
                <a16:creationId xmlns:a16="http://schemas.microsoft.com/office/drawing/2014/main" xmlns="" id="{4CD3E999-69A1-A311-A79F-BA83F0AD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5500"/>
            <a:ext cx="1603533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0FE787-9BCD-07D8-B6B2-7ED9636FD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58148" r="24583" b="19629"/>
          <a:stretch/>
        </p:blipFill>
        <p:spPr>
          <a:xfrm>
            <a:off x="533400" y="1714500"/>
            <a:ext cx="16002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DDDB38-90DC-A9F8-83B9-B969F747A3DA}"/>
              </a:ext>
            </a:extLst>
          </p:cNvPr>
          <p:cNvSpPr txBox="1"/>
          <p:nvPr/>
        </p:nvSpPr>
        <p:spPr>
          <a:xfrm>
            <a:off x="1981200" y="6996674"/>
            <a:ext cx="14880236" cy="1932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vi-VN" sz="48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- Liên hệ thời vụ trồng rừng ở địa phương em: Loài cây, thời điểm trồng.</a:t>
            </a:r>
            <a:endParaRPr lang="en-US" sz="4800" dirty="0">
              <a:solidFill>
                <a:srgbClr val="FFC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DB50F29A-DE2E-C727-E6CC-73D9A4638041}"/>
              </a:ext>
            </a:extLst>
          </p:cNvPr>
          <p:cNvSpPr/>
          <p:nvPr/>
        </p:nvSpPr>
        <p:spPr>
          <a:xfrm>
            <a:off x="228600" y="6286500"/>
            <a:ext cx="1828800" cy="16764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AE727F-3B49-A6AA-7D6D-96014D02A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t="31482" r="37917" b="4815"/>
          <a:stretch/>
        </p:blipFill>
        <p:spPr>
          <a:xfrm>
            <a:off x="262271" y="342900"/>
            <a:ext cx="8658445" cy="5909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E2F909-08BE-BDEF-A218-AF5590AFC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" t="36297" r="31250" b="9601"/>
          <a:stretch/>
        </p:blipFill>
        <p:spPr>
          <a:xfrm>
            <a:off x="9143999" y="357266"/>
            <a:ext cx="8958191" cy="5895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919F60-EBDD-4FCC-B2AE-7EE20DCFEE07}"/>
              </a:ext>
            </a:extLst>
          </p:cNvPr>
          <p:cNvSpPr txBox="1"/>
          <p:nvPr/>
        </p:nvSpPr>
        <p:spPr>
          <a:xfrm>
            <a:off x="609600" y="7353300"/>
            <a:ext cx="1729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C000"/>
                </a:solidFill>
              </a:rPr>
              <a:t>Thời vụ trồng rừng ở miền Trung thường là tháng 9 đến 12 nhưng ở Thừa Thiên Huế, cây keo lai được trồng vào đầu tháng 3 (sau tết). Em hãy giải thích vì sao?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10045</TotalTime>
  <Words>1985</Words>
  <PresentationFormat>Custom</PresentationFormat>
  <Paragraphs>235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Times New Roman</vt:lpstr>
      <vt:lpstr>Wingdings</vt:lpstr>
      <vt:lpstr>Arial</vt:lpstr>
      <vt:lpstr>Calibri Light</vt:lpstr>
      <vt:lpstr>Noto Sans Symbols</vt:lpstr>
      <vt:lpstr>Time s New Roman</vt:lpstr>
      <vt:lpstr>Calibri</vt:lpstr>
      <vt:lpstr>Palatino Linotype</vt:lpstr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2024-09-01T07:34:48Z</dcterms:modified>
  <dc:identifier>DAFTMsNyBV4</dc:identifier>
</cp:coreProperties>
</file>