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79"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1" r:id="rId27"/>
    <p:sldId id="282" r:id="rId28"/>
    <p:sldId id="295" r:id="rId29"/>
    <p:sldId id="296" r:id="rId30"/>
    <p:sldId id="287" r:id="rId31"/>
    <p:sldId id="288" r:id="rId32"/>
    <p:sldId id="289" r:id="rId33"/>
    <p:sldId id="290" r:id="rId34"/>
    <p:sldId id="291" r:id="rId35"/>
    <p:sldId id="292" r:id="rId36"/>
    <p:sldId id="293"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A343"/>
    <a:srgbClr val="62983E"/>
    <a:srgbClr val="8EC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6C240B-7096-4534-9F0D-31331F0256A6}"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271F7-E264-4009-B1EA-DE9FD049B399}" type="slidenum">
              <a:rPr lang="en-US" smtClean="0"/>
              <a:t>‹#›</a:t>
            </a:fld>
            <a:endParaRPr lang="en-US"/>
          </a:p>
        </p:txBody>
      </p:sp>
    </p:spTree>
    <p:extLst>
      <p:ext uri="{BB962C8B-B14F-4D97-AF65-F5344CB8AC3E}">
        <p14:creationId xmlns:p14="http://schemas.microsoft.com/office/powerpoint/2010/main" val="201521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C240B-7096-4534-9F0D-31331F0256A6}"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271F7-E264-4009-B1EA-DE9FD049B399}" type="slidenum">
              <a:rPr lang="en-US" smtClean="0"/>
              <a:t>‹#›</a:t>
            </a:fld>
            <a:endParaRPr lang="en-US"/>
          </a:p>
        </p:txBody>
      </p:sp>
    </p:spTree>
    <p:extLst>
      <p:ext uri="{BB962C8B-B14F-4D97-AF65-F5344CB8AC3E}">
        <p14:creationId xmlns:p14="http://schemas.microsoft.com/office/powerpoint/2010/main" val="317514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C240B-7096-4534-9F0D-31331F0256A6}"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271F7-E264-4009-B1EA-DE9FD049B399}" type="slidenum">
              <a:rPr lang="en-US" smtClean="0"/>
              <a:t>‹#›</a:t>
            </a:fld>
            <a:endParaRPr lang="en-US"/>
          </a:p>
        </p:txBody>
      </p:sp>
    </p:spTree>
    <p:extLst>
      <p:ext uri="{BB962C8B-B14F-4D97-AF65-F5344CB8AC3E}">
        <p14:creationId xmlns:p14="http://schemas.microsoft.com/office/powerpoint/2010/main" val="329573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C240B-7096-4534-9F0D-31331F0256A6}"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271F7-E264-4009-B1EA-DE9FD049B399}" type="slidenum">
              <a:rPr lang="en-US" smtClean="0"/>
              <a:t>‹#›</a:t>
            </a:fld>
            <a:endParaRPr lang="en-US"/>
          </a:p>
        </p:txBody>
      </p:sp>
    </p:spTree>
    <p:extLst>
      <p:ext uri="{BB962C8B-B14F-4D97-AF65-F5344CB8AC3E}">
        <p14:creationId xmlns:p14="http://schemas.microsoft.com/office/powerpoint/2010/main" val="231255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6C240B-7096-4534-9F0D-31331F0256A6}"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271F7-E264-4009-B1EA-DE9FD049B399}" type="slidenum">
              <a:rPr lang="en-US" smtClean="0"/>
              <a:t>‹#›</a:t>
            </a:fld>
            <a:endParaRPr lang="en-US"/>
          </a:p>
        </p:txBody>
      </p:sp>
    </p:spTree>
    <p:extLst>
      <p:ext uri="{BB962C8B-B14F-4D97-AF65-F5344CB8AC3E}">
        <p14:creationId xmlns:p14="http://schemas.microsoft.com/office/powerpoint/2010/main" val="225025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6C240B-7096-4534-9F0D-31331F0256A6}" type="datetimeFigureOut">
              <a:rPr lang="en-US" smtClean="0"/>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271F7-E264-4009-B1EA-DE9FD049B399}" type="slidenum">
              <a:rPr lang="en-US" smtClean="0"/>
              <a:t>‹#›</a:t>
            </a:fld>
            <a:endParaRPr lang="en-US"/>
          </a:p>
        </p:txBody>
      </p:sp>
    </p:spTree>
    <p:extLst>
      <p:ext uri="{BB962C8B-B14F-4D97-AF65-F5344CB8AC3E}">
        <p14:creationId xmlns:p14="http://schemas.microsoft.com/office/powerpoint/2010/main" val="207557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6C240B-7096-4534-9F0D-31331F0256A6}" type="datetimeFigureOut">
              <a:rPr lang="en-US" smtClean="0"/>
              <a:t>8/8/2021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271F7-E264-4009-B1EA-DE9FD049B399}" type="slidenum">
              <a:rPr lang="en-US" smtClean="0"/>
              <a:t>‹#›</a:t>
            </a:fld>
            <a:endParaRPr lang="en-US"/>
          </a:p>
        </p:txBody>
      </p:sp>
    </p:spTree>
    <p:extLst>
      <p:ext uri="{BB962C8B-B14F-4D97-AF65-F5344CB8AC3E}">
        <p14:creationId xmlns:p14="http://schemas.microsoft.com/office/powerpoint/2010/main" val="354735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6C240B-7096-4534-9F0D-31331F0256A6}" type="datetimeFigureOut">
              <a:rPr lang="en-US" smtClean="0"/>
              <a:t>8/8/2021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271F7-E264-4009-B1EA-DE9FD049B399}" type="slidenum">
              <a:rPr lang="en-US" smtClean="0"/>
              <a:t>‹#›</a:t>
            </a:fld>
            <a:endParaRPr lang="en-US"/>
          </a:p>
        </p:txBody>
      </p:sp>
    </p:spTree>
    <p:extLst>
      <p:ext uri="{BB962C8B-B14F-4D97-AF65-F5344CB8AC3E}">
        <p14:creationId xmlns:p14="http://schemas.microsoft.com/office/powerpoint/2010/main" val="48548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C240B-7096-4534-9F0D-31331F0256A6}" type="datetimeFigureOut">
              <a:rPr lang="en-US" smtClean="0"/>
              <a:t>8/8/2021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271F7-E264-4009-B1EA-DE9FD049B399}" type="slidenum">
              <a:rPr lang="en-US" smtClean="0"/>
              <a:t>‹#›</a:t>
            </a:fld>
            <a:endParaRPr lang="en-US"/>
          </a:p>
        </p:txBody>
      </p:sp>
    </p:spTree>
    <p:extLst>
      <p:ext uri="{BB962C8B-B14F-4D97-AF65-F5344CB8AC3E}">
        <p14:creationId xmlns:p14="http://schemas.microsoft.com/office/powerpoint/2010/main" val="174817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C240B-7096-4534-9F0D-31331F0256A6}" type="datetimeFigureOut">
              <a:rPr lang="en-US" smtClean="0"/>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271F7-E264-4009-B1EA-DE9FD049B399}" type="slidenum">
              <a:rPr lang="en-US" smtClean="0"/>
              <a:t>‹#›</a:t>
            </a:fld>
            <a:endParaRPr lang="en-US"/>
          </a:p>
        </p:txBody>
      </p:sp>
    </p:spTree>
    <p:extLst>
      <p:ext uri="{BB962C8B-B14F-4D97-AF65-F5344CB8AC3E}">
        <p14:creationId xmlns:p14="http://schemas.microsoft.com/office/powerpoint/2010/main" val="196203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C240B-7096-4534-9F0D-31331F0256A6}" type="datetimeFigureOut">
              <a:rPr lang="en-US" smtClean="0"/>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271F7-E264-4009-B1EA-DE9FD049B399}" type="slidenum">
              <a:rPr lang="en-US" smtClean="0"/>
              <a:t>‹#›</a:t>
            </a:fld>
            <a:endParaRPr lang="en-US"/>
          </a:p>
        </p:txBody>
      </p:sp>
    </p:spTree>
    <p:extLst>
      <p:ext uri="{BB962C8B-B14F-4D97-AF65-F5344CB8AC3E}">
        <p14:creationId xmlns:p14="http://schemas.microsoft.com/office/powerpoint/2010/main" val="240831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C240B-7096-4534-9F0D-31331F0256A6}" type="datetimeFigureOut">
              <a:rPr lang="en-US" smtClean="0"/>
              <a:t>8/8/2021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271F7-E264-4009-B1EA-DE9FD049B399}" type="slidenum">
              <a:rPr lang="en-US" smtClean="0"/>
              <a:t>‹#›</a:t>
            </a:fld>
            <a:endParaRPr lang="en-US"/>
          </a:p>
        </p:txBody>
      </p:sp>
    </p:spTree>
    <p:extLst>
      <p:ext uri="{BB962C8B-B14F-4D97-AF65-F5344CB8AC3E}">
        <p14:creationId xmlns:p14="http://schemas.microsoft.com/office/powerpoint/2010/main" val="2457713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C:\Documents%20and%20Settings\viettien\Desktop\HUE\doan4.wm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nd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82550"/>
            <a:ext cx="4749800" cy="6553200"/>
          </a:xfrm>
          <a:prstGeom prst="rect">
            <a:avLst/>
          </a:prstGeom>
          <a:solidFill>
            <a:srgbClr val="FF0000">
              <a:alpha val="96861"/>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6" descr="a8"/>
          <p:cNvPicPr>
            <a:picLocks noChangeAspect="1" noChangeArrowheads="1"/>
          </p:cNvPicPr>
          <p:nvPr/>
        </p:nvPicPr>
        <p:blipFill>
          <a:blip r:embed="rId3">
            <a:extLst>
              <a:ext uri="{28A0092B-C50C-407E-A947-70E740481C1C}">
                <a14:useLocalDpi xmlns:a14="http://schemas.microsoft.com/office/drawing/2010/main" val="0"/>
              </a:ext>
            </a:extLst>
          </a:blip>
          <a:srcRect r="27596"/>
          <a:stretch>
            <a:fillRect/>
          </a:stretch>
        </p:blipFill>
        <p:spPr bwMode="auto">
          <a:xfrm>
            <a:off x="6553200" y="1447800"/>
            <a:ext cx="3886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7"/>
          <p:cNvSpPr txBox="1">
            <a:spLocks noChangeArrowheads="1"/>
          </p:cNvSpPr>
          <p:nvPr/>
        </p:nvSpPr>
        <p:spPr bwMode="auto">
          <a:xfrm>
            <a:off x="6400800" y="152400"/>
            <a:ext cx="4343400" cy="10160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dirty="0" err="1">
                <a:solidFill>
                  <a:srgbClr val="FF0000"/>
                </a:solidFill>
                <a:latin typeface=".VnMonotype corsiva" panose="020B7200000000000000" pitchFamily="34" charset="0"/>
              </a:rPr>
              <a:t>Tr­ưêng</a:t>
            </a:r>
            <a:r>
              <a:rPr lang="en-US" altLang="en-US" sz="2400" dirty="0">
                <a:solidFill>
                  <a:srgbClr val="FF0000"/>
                </a:solidFill>
                <a:latin typeface=".VnMonotype corsiva" panose="020B7200000000000000" pitchFamily="34" charset="0"/>
              </a:rPr>
              <a:t> </a:t>
            </a:r>
            <a:r>
              <a:rPr lang="en-US" altLang="en-US" sz="2400" dirty="0" err="1">
                <a:solidFill>
                  <a:srgbClr val="FF0000"/>
                </a:solidFill>
                <a:latin typeface=".VnMonotype corsiva" panose="020B7200000000000000" pitchFamily="34" charset="0"/>
              </a:rPr>
              <a:t>S¬n</a:t>
            </a:r>
            <a:r>
              <a:rPr lang="en-US" altLang="en-US" sz="2400" dirty="0">
                <a:solidFill>
                  <a:srgbClr val="FF0000"/>
                </a:solidFill>
                <a:latin typeface=".VnMonotype corsiva" panose="020B7200000000000000" pitchFamily="34" charset="0"/>
              </a:rPr>
              <a:t> </a:t>
            </a:r>
            <a:r>
              <a:rPr lang="en-US" altLang="en-US" sz="2400" dirty="0">
                <a:solidFill>
                  <a:srgbClr val="0000FF"/>
                </a:solidFill>
                <a:latin typeface=".VnMonotype corsiva" panose="020B7200000000000000" pitchFamily="34" charset="0"/>
              </a:rPr>
              <a:t>§«</a:t>
            </a:r>
            <a:r>
              <a:rPr lang="en-US" altLang="en-US" sz="2400" dirty="0" err="1">
                <a:solidFill>
                  <a:srgbClr val="0000FF"/>
                </a:solidFill>
                <a:latin typeface=".VnMonotype corsiva" panose="020B7200000000000000" pitchFamily="34" charset="0"/>
              </a:rPr>
              <a:t>ng</a:t>
            </a:r>
            <a:r>
              <a:rPr lang="en-US" altLang="en-US" sz="2400" dirty="0">
                <a:solidFill>
                  <a:srgbClr val="FF0000"/>
                </a:solidFill>
                <a:latin typeface=".VnMonotype corsiva" panose="020B7200000000000000" pitchFamily="34" charset="0"/>
              </a:rPr>
              <a:t> n¾ng </a:t>
            </a:r>
            <a:r>
              <a:rPr lang="en-US" altLang="en-US" sz="2400" dirty="0">
                <a:solidFill>
                  <a:srgbClr val="0000FF"/>
                </a:solidFill>
                <a:latin typeface=".VnMonotype corsiva" panose="020B7200000000000000" pitchFamily="34" charset="0"/>
              </a:rPr>
              <a:t>– </a:t>
            </a:r>
            <a:r>
              <a:rPr lang="en-US" altLang="en-US" sz="2400" dirty="0" err="1">
                <a:solidFill>
                  <a:srgbClr val="0000FF"/>
                </a:solidFill>
                <a:latin typeface=".VnMonotype corsiva" panose="020B7200000000000000" pitchFamily="34" charset="0"/>
              </a:rPr>
              <a:t>T©y</a:t>
            </a:r>
            <a:r>
              <a:rPr lang="en-US" altLang="en-US" sz="2400" dirty="0">
                <a:solidFill>
                  <a:srgbClr val="FF0000"/>
                </a:solidFill>
                <a:latin typeface=".VnMonotype corsiva" panose="020B7200000000000000" pitchFamily="34" charset="0"/>
              </a:rPr>
              <a:t> </a:t>
            </a:r>
            <a:r>
              <a:rPr lang="en-US" altLang="en-US" sz="2400" dirty="0" err="1">
                <a:solidFill>
                  <a:srgbClr val="FF0000"/>
                </a:solidFill>
                <a:latin typeface=".VnMonotype corsiva" panose="020B7200000000000000" pitchFamily="34" charset="0"/>
              </a:rPr>
              <a:t>mư­a</a:t>
            </a:r>
            <a:endParaRPr lang="en-US" altLang="en-US" sz="2400" dirty="0">
              <a:solidFill>
                <a:srgbClr val="FF0000"/>
              </a:solidFill>
              <a:latin typeface=".VnMonotype corsiva" panose="020B7200000000000000" pitchFamily="34" charset="0"/>
            </a:endParaRPr>
          </a:p>
          <a:p>
            <a:pPr eaLnBrk="1" hangingPunct="1">
              <a:lnSpc>
                <a:spcPct val="100000"/>
              </a:lnSpc>
              <a:spcBef>
                <a:spcPct val="50000"/>
              </a:spcBef>
              <a:buFontTx/>
              <a:buNone/>
            </a:pPr>
            <a:r>
              <a:rPr lang="en-US" altLang="en-US" sz="2400" dirty="0">
                <a:solidFill>
                  <a:srgbClr val="FF0000"/>
                </a:solidFill>
                <a:latin typeface=".VnMonotype corsiva" panose="020B7200000000000000" pitchFamily="34" charset="0"/>
              </a:rPr>
              <a:t>Ai </a:t>
            </a:r>
            <a:r>
              <a:rPr lang="en-US" altLang="en-US" sz="2400" dirty="0" err="1">
                <a:solidFill>
                  <a:srgbClr val="FF0000"/>
                </a:solidFill>
                <a:latin typeface=".VnMonotype corsiva" panose="020B7200000000000000" pitchFamily="34" charset="0"/>
              </a:rPr>
              <a:t>ch­ưa</a:t>
            </a:r>
            <a:r>
              <a:rPr lang="en-US" altLang="en-US" sz="2400" dirty="0">
                <a:solidFill>
                  <a:srgbClr val="FF0000"/>
                </a:solidFill>
                <a:latin typeface=".VnMonotype corsiva" panose="020B7200000000000000" pitchFamily="34" charset="0"/>
              </a:rPr>
              <a:t> ®</a:t>
            </a:r>
            <a:r>
              <a:rPr lang="en-US" altLang="en-US" sz="2400" dirty="0" err="1">
                <a:solidFill>
                  <a:srgbClr val="FF0000"/>
                </a:solidFill>
                <a:latin typeface=".VnMonotype corsiva" panose="020B7200000000000000" pitchFamily="34" charset="0"/>
              </a:rPr>
              <a:t>Õn</a:t>
            </a:r>
            <a:r>
              <a:rPr lang="en-US" altLang="en-US" sz="2400" dirty="0">
                <a:solidFill>
                  <a:srgbClr val="FF0000"/>
                </a:solidFill>
                <a:latin typeface=".VnMonotype corsiva" panose="020B7200000000000000" pitchFamily="34" charset="0"/>
              </a:rPr>
              <a:t> ®ã </a:t>
            </a:r>
            <a:r>
              <a:rPr lang="en-US" altLang="en-US" sz="2400" dirty="0" err="1">
                <a:solidFill>
                  <a:srgbClr val="FF0000"/>
                </a:solidFill>
                <a:latin typeface=".VnMonotype corsiva" panose="020B7200000000000000" pitchFamily="34" charset="0"/>
              </a:rPr>
              <a:t>như</a:t>
            </a:r>
            <a:r>
              <a:rPr lang="en-US" altLang="en-US" sz="2400" dirty="0">
                <a:solidFill>
                  <a:srgbClr val="FF0000"/>
                </a:solidFill>
                <a:latin typeface=".VnMonotype corsiva" panose="020B7200000000000000" pitchFamily="34" charset="0"/>
              </a:rPr>
              <a:t>­ </a:t>
            </a:r>
            <a:r>
              <a:rPr lang="en-US" altLang="en-US" sz="2400" dirty="0" err="1">
                <a:solidFill>
                  <a:srgbClr val="FF0000"/>
                </a:solidFill>
                <a:latin typeface=".VnMonotype corsiva" panose="020B7200000000000000" pitchFamily="34" charset="0"/>
              </a:rPr>
              <a:t>chư­a</a:t>
            </a:r>
            <a:r>
              <a:rPr lang="en-US" altLang="en-US" sz="2400" dirty="0">
                <a:solidFill>
                  <a:srgbClr val="FF0000"/>
                </a:solidFill>
                <a:latin typeface=".VnMonotype corsiva" panose="020B7200000000000000" pitchFamily="34" charset="0"/>
              </a:rPr>
              <a:t> </a:t>
            </a:r>
            <a:r>
              <a:rPr lang="en-US" altLang="en-US" sz="2400" dirty="0" err="1">
                <a:solidFill>
                  <a:srgbClr val="FF0000"/>
                </a:solidFill>
                <a:latin typeface=".VnMonotype corsiva" panose="020B7200000000000000" pitchFamily="34" charset="0"/>
              </a:rPr>
              <a:t>râ</a:t>
            </a:r>
            <a:r>
              <a:rPr lang="en-US" altLang="en-US" sz="2400" dirty="0">
                <a:solidFill>
                  <a:srgbClr val="FF0000"/>
                </a:solidFill>
                <a:latin typeface=".VnMonotype corsiva" panose="020B7200000000000000" pitchFamily="34" charset="0"/>
              </a:rPr>
              <a:t> </a:t>
            </a:r>
            <a:r>
              <a:rPr lang="en-US" altLang="en-US" sz="2400" dirty="0" err="1">
                <a:solidFill>
                  <a:srgbClr val="FF0000"/>
                </a:solidFill>
                <a:latin typeface=".VnMonotype corsiva" panose="020B7200000000000000" pitchFamily="34" charset="0"/>
              </a:rPr>
              <a:t>m×nh</a:t>
            </a:r>
            <a:endParaRPr lang="en-US" altLang="en-US" sz="2400" dirty="0">
              <a:solidFill>
                <a:srgbClr val="FF0000"/>
              </a:solidFill>
              <a:latin typeface=".VnMonotype corsiva" panose="020B7200000000000000" pitchFamily="34" charset="0"/>
            </a:endParaRPr>
          </a:p>
        </p:txBody>
      </p:sp>
    </p:spTree>
    <p:extLst>
      <p:ext uri="{BB962C8B-B14F-4D97-AF65-F5344CB8AC3E}">
        <p14:creationId xmlns:p14="http://schemas.microsoft.com/office/powerpoint/2010/main" val="29470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1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plus(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301" y="121626"/>
            <a:ext cx="3165231"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 TÌM HIỂU CHUNG</a:t>
            </a:r>
            <a:endParaRPr lang="en-US" sz="2800" dirty="0">
              <a:solidFill>
                <a:schemeClr val="bg1"/>
              </a:solidFill>
            </a:endParaRPr>
          </a:p>
        </p:txBody>
      </p:sp>
      <p:sp>
        <p:nvSpPr>
          <p:cNvPr id="5" name="TextBox 4"/>
          <p:cNvSpPr txBox="1"/>
          <p:nvPr/>
        </p:nvSpPr>
        <p:spPr>
          <a:xfrm>
            <a:off x="630701" y="752331"/>
            <a:ext cx="2098431"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2. </a:t>
            </a:r>
            <a:r>
              <a:rPr lang="en-US" sz="2800" dirty="0" err="1" smtClean="0">
                <a:solidFill>
                  <a:schemeClr val="bg1"/>
                </a:solidFill>
              </a:rPr>
              <a:t>Tác</a:t>
            </a:r>
            <a:r>
              <a:rPr lang="en-US" sz="2800" dirty="0" smtClean="0">
                <a:solidFill>
                  <a:schemeClr val="bg1"/>
                </a:solidFill>
              </a:rPr>
              <a:t> </a:t>
            </a:r>
            <a:r>
              <a:rPr lang="en-US" sz="2800" dirty="0" err="1" smtClean="0">
                <a:solidFill>
                  <a:schemeClr val="bg1"/>
                </a:solidFill>
              </a:rPr>
              <a:t>phẩm</a:t>
            </a:r>
            <a:endParaRPr lang="en-US" sz="2800" dirty="0">
              <a:solidFill>
                <a:schemeClr val="bg1"/>
              </a:solidFill>
            </a:endParaRPr>
          </a:p>
        </p:txBody>
      </p:sp>
      <p:sp>
        <p:nvSpPr>
          <p:cNvPr id="6" name="TextBox 5"/>
          <p:cNvSpPr txBox="1"/>
          <p:nvPr/>
        </p:nvSpPr>
        <p:spPr>
          <a:xfrm>
            <a:off x="4157003" y="1832857"/>
            <a:ext cx="3221501" cy="646331"/>
          </a:xfrm>
          <a:prstGeom prst="rect">
            <a:avLst/>
          </a:prstGeom>
          <a:solidFill>
            <a:schemeClr val="bg1"/>
          </a:solidFill>
          <a:ln w="38100">
            <a:solidFill>
              <a:srgbClr val="6AA343"/>
            </a:solidFill>
          </a:ln>
        </p:spPr>
        <p:txBody>
          <a:bodyPr wrap="square" rtlCol="0">
            <a:spAutoFit/>
          </a:bodyPr>
          <a:lstStyle/>
          <a:p>
            <a:pPr algn="ctr"/>
            <a:r>
              <a:rPr lang="en-US" sz="3600" b="1" dirty="0" err="1" smtClean="0">
                <a:solidFill>
                  <a:srgbClr val="92D050"/>
                </a:solidFill>
                <a:latin typeface="Chiller" panose="04020404031007020602" pitchFamily="82" charset="0"/>
              </a:rPr>
              <a:t>Bố</a:t>
            </a:r>
            <a:r>
              <a:rPr lang="en-US" sz="3600" b="1" dirty="0" smtClean="0">
                <a:solidFill>
                  <a:srgbClr val="92D050"/>
                </a:solidFill>
                <a:latin typeface="Chiller" panose="04020404031007020602" pitchFamily="82" charset="0"/>
              </a:rPr>
              <a:t> </a:t>
            </a:r>
            <a:r>
              <a:rPr lang="en-US" sz="3600" b="1" dirty="0" err="1" smtClean="0">
                <a:solidFill>
                  <a:srgbClr val="92D050"/>
                </a:solidFill>
                <a:latin typeface="Chiller" panose="04020404031007020602" pitchFamily="82" charset="0"/>
              </a:rPr>
              <a:t>cục</a:t>
            </a:r>
            <a:endParaRPr lang="en-US" sz="3600" b="1" dirty="0">
              <a:solidFill>
                <a:srgbClr val="92D050"/>
              </a:solidFill>
              <a:latin typeface="Chiller" panose="04020404031007020602" pitchFamily="82" charset="0"/>
            </a:endParaRPr>
          </a:p>
        </p:txBody>
      </p:sp>
      <p:sp>
        <p:nvSpPr>
          <p:cNvPr id="7" name="TextBox 6"/>
          <p:cNvSpPr txBox="1"/>
          <p:nvPr/>
        </p:nvSpPr>
        <p:spPr>
          <a:xfrm>
            <a:off x="801860" y="2968277"/>
            <a:ext cx="2208627" cy="3808735"/>
          </a:xfrm>
          <a:prstGeom prst="rect">
            <a:avLst/>
          </a:prstGeom>
          <a:noFill/>
        </p:spPr>
        <p:txBody>
          <a:bodyPr wrap="square" rtlCol="0">
            <a:spAutoFit/>
          </a:bodyPr>
          <a:lstStyle/>
          <a:p>
            <a:pPr algn="ctr">
              <a:lnSpc>
                <a:spcPct val="150000"/>
              </a:lnSpc>
              <a:spcBef>
                <a:spcPct val="0"/>
              </a:spcBef>
              <a:buFontTx/>
              <a:buNone/>
            </a:pPr>
            <a:r>
              <a:rPr lang="vi-VN" sz="2300" b="1" dirty="0" smtClean="0">
                <a:solidFill>
                  <a:srgbClr val="92D050"/>
                </a:solidFill>
                <a:latin typeface="Times New Roman" panose="02020603050405020304" pitchFamily="18" charset="0"/>
              </a:rPr>
              <a:t>Phần một </a:t>
            </a:r>
            <a:endParaRPr lang="en-US" sz="2300" b="1" dirty="0" smtClean="0">
              <a:solidFill>
                <a:srgbClr val="92D050"/>
              </a:solidFill>
              <a:latin typeface="Times New Roman" panose="02020603050405020304" pitchFamily="18" charset="0"/>
            </a:endParaRPr>
          </a:p>
          <a:p>
            <a:pPr>
              <a:lnSpc>
                <a:spcPct val="150000"/>
              </a:lnSpc>
              <a:spcBef>
                <a:spcPct val="0"/>
              </a:spcBef>
              <a:buFontTx/>
              <a:buNone/>
            </a:pPr>
            <a:r>
              <a:rPr lang="vi-VN" sz="2300" dirty="0" smtClean="0">
                <a:solidFill>
                  <a:schemeClr val="bg1"/>
                </a:solidFill>
                <a:latin typeface="Times New Roman" panose="02020603050405020304" pitchFamily="18" charset="0"/>
              </a:rPr>
              <a:t> </a:t>
            </a:r>
            <a:r>
              <a:rPr lang="vi-VN" sz="2300" b="1" dirty="0" smtClean="0">
                <a:solidFill>
                  <a:schemeClr val="bg1"/>
                </a:solidFill>
                <a:latin typeface="Times New Roman" panose="02020603050405020304" pitchFamily="18" charset="0"/>
              </a:rPr>
              <a:t>Khổ 1,2 </a:t>
            </a:r>
            <a:r>
              <a:rPr lang="vi-VN" sz="2300" dirty="0" smtClean="0">
                <a:solidFill>
                  <a:schemeClr val="bg1"/>
                </a:solidFill>
                <a:latin typeface="Times New Roman" panose="02020603050405020304" pitchFamily="18" charset="0"/>
              </a:rPr>
              <a:t>: Hình ảnh những chiếc xe không kính và tư thế hiên ngang của người lính.</a:t>
            </a:r>
            <a:endParaRPr lang="vi-VN" sz="2300" dirty="0">
              <a:solidFill>
                <a:schemeClr val="bg1"/>
              </a:solidFill>
              <a:latin typeface="Times New Roman" panose="02020603050405020304" pitchFamily="18" charset="0"/>
            </a:endParaRPr>
          </a:p>
        </p:txBody>
      </p:sp>
      <p:sp>
        <p:nvSpPr>
          <p:cNvPr id="10" name="Freeform 9"/>
          <p:cNvSpPr/>
          <p:nvPr/>
        </p:nvSpPr>
        <p:spPr>
          <a:xfrm>
            <a:off x="2989079" y="2855742"/>
            <a:ext cx="387169" cy="3939555"/>
          </a:xfrm>
          <a:custGeom>
            <a:avLst/>
            <a:gdLst>
              <a:gd name="connsiteX0" fmla="*/ 260560 w 387169"/>
              <a:gd name="connsiteY0" fmla="*/ 0 h 3939555"/>
              <a:gd name="connsiteX1" fmla="*/ 162086 w 387169"/>
              <a:gd name="connsiteY1" fmla="*/ 98473 h 3939555"/>
              <a:gd name="connsiteX2" fmla="*/ 133951 w 387169"/>
              <a:gd name="connsiteY2" fmla="*/ 182880 h 3939555"/>
              <a:gd name="connsiteX3" fmla="*/ 119883 w 387169"/>
              <a:gd name="connsiteY3" fmla="*/ 225083 h 3939555"/>
              <a:gd name="connsiteX4" fmla="*/ 148018 w 387169"/>
              <a:gd name="connsiteY4" fmla="*/ 393895 h 3939555"/>
              <a:gd name="connsiteX5" fmla="*/ 162086 w 387169"/>
              <a:gd name="connsiteY5" fmla="*/ 436098 h 3939555"/>
              <a:gd name="connsiteX6" fmla="*/ 260560 w 387169"/>
              <a:gd name="connsiteY6" fmla="*/ 590843 h 3939555"/>
              <a:gd name="connsiteX7" fmla="*/ 246492 w 387169"/>
              <a:gd name="connsiteY7" fmla="*/ 773723 h 3939555"/>
              <a:gd name="connsiteX8" fmla="*/ 204289 w 387169"/>
              <a:gd name="connsiteY8" fmla="*/ 844061 h 3939555"/>
              <a:gd name="connsiteX9" fmla="*/ 176154 w 387169"/>
              <a:gd name="connsiteY9" fmla="*/ 928467 h 3939555"/>
              <a:gd name="connsiteX10" fmla="*/ 232425 w 387169"/>
              <a:gd name="connsiteY10" fmla="*/ 1041009 h 3939555"/>
              <a:gd name="connsiteX11" fmla="*/ 316831 w 387169"/>
              <a:gd name="connsiteY11" fmla="*/ 1125415 h 3939555"/>
              <a:gd name="connsiteX12" fmla="*/ 330898 w 387169"/>
              <a:gd name="connsiteY12" fmla="*/ 1167618 h 3939555"/>
              <a:gd name="connsiteX13" fmla="*/ 302763 w 387169"/>
              <a:gd name="connsiteY13" fmla="*/ 1322363 h 3939555"/>
              <a:gd name="connsiteX14" fmla="*/ 274628 w 387169"/>
              <a:gd name="connsiteY14" fmla="*/ 1364566 h 3939555"/>
              <a:gd name="connsiteX15" fmla="*/ 246492 w 387169"/>
              <a:gd name="connsiteY15" fmla="*/ 1392701 h 3939555"/>
              <a:gd name="connsiteX16" fmla="*/ 190222 w 387169"/>
              <a:gd name="connsiteY16" fmla="*/ 1406769 h 3939555"/>
              <a:gd name="connsiteX17" fmla="*/ 162086 w 387169"/>
              <a:gd name="connsiteY17" fmla="*/ 1491175 h 3939555"/>
              <a:gd name="connsiteX18" fmla="*/ 148018 w 387169"/>
              <a:gd name="connsiteY18" fmla="*/ 1547446 h 3939555"/>
              <a:gd name="connsiteX19" fmla="*/ 63612 w 387169"/>
              <a:gd name="connsiteY19" fmla="*/ 1575581 h 3939555"/>
              <a:gd name="connsiteX20" fmla="*/ 91748 w 387169"/>
              <a:gd name="connsiteY20" fmla="*/ 1659987 h 3939555"/>
              <a:gd name="connsiteX21" fmla="*/ 119883 w 387169"/>
              <a:gd name="connsiteY21" fmla="*/ 1688123 h 3939555"/>
              <a:gd name="connsiteX22" fmla="*/ 176154 w 387169"/>
              <a:gd name="connsiteY22" fmla="*/ 1814732 h 3939555"/>
              <a:gd name="connsiteX23" fmla="*/ 218357 w 387169"/>
              <a:gd name="connsiteY23" fmla="*/ 1983544 h 3939555"/>
              <a:gd name="connsiteX24" fmla="*/ 232425 w 387169"/>
              <a:gd name="connsiteY24" fmla="*/ 2053883 h 3939555"/>
              <a:gd name="connsiteX25" fmla="*/ 260560 w 387169"/>
              <a:gd name="connsiteY25" fmla="*/ 2096086 h 3939555"/>
              <a:gd name="connsiteX26" fmla="*/ 288695 w 387169"/>
              <a:gd name="connsiteY26" fmla="*/ 2208627 h 3939555"/>
              <a:gd name="connsiteX27" fmla="*/ 260560 w 387169"/>
              <a:gd name="connsiteY27" fmla="*/ 2321169 h 3939555"/>
              <a:gd name="connsiteX28" fmla="*/ 246492 w 387169"/>
              <a:gd name="connsiteY28" fmla="*/ 2377440 h 3939555"/>
              <a:gd name="connsiteX29" fmla="*/ 204289 w 387169"/>
              <a:gd name="connsiteY29" fmla="*/ 2433710 h 3939555"/>
              <a:gd name="connsiteX30" fmla="*/ 176154 w 387169"/>
              <a:gd name="connsiteY30" fmla="*/ 2489981 h 3939555"/>
              <a:gd name="connsiteX31" fmla="*/ 176154 w 387169"/>
              <a:gd name="connsiteY31" fmla="*/ 2686929 h 3939555"/>
              <a:gd name="connsiteX32" fmla="*/ 260560 w 387169"/>
              <a:gd name="connsiteY32" fmla="*/ 2827606 h 3939555"/>
              <a:gd name="connsiteX33" fmla="*/ 274628 w 387169"/>
              <a:gd name="connsiteY33" fmla="*/ 2897944 h 3939555"/>
              <a:gd name="connsiteX34" fmla="*/ 246492 w 387169"/>
              <a:gd name="connsiteY34" fmla="*/ 3038621 h 3939555"/>
              <a:gd name="connsiteX35" fmla="*/ 218357 w 387169"/>
              <a:gd name="connsiteY35" fmla="*/ 3080824 h 3939555"/>
              <a:gd name="connsiteX36" fmla="*/ 190222 w 387169"/>
              <a:gd name="connsiteY36" fmla="*/ 3165230 h 3939555"/>
              <a:gd name="connsiteX37" fmla="*/ 176154 w 387169"/>
              <a:gd name="connsiteY37" fmla="*/ 3207433 h 3939555"/>
              <a:gd name="connsiteX38" fmla="*/ 162086 w 387169"/>
              <a:gd name="connsiteY38" fmla="*/ 3277772 h 3939555"/>
              <a:gd name="connsiteX39" fmla="*/ 63612 w 387169"/>
              <a:gd name="connsiteY39" fmla="*/ 3319975 h 3939555"/>
              <a:gd name="connsiteX40" fmla="*/ 21409 w 387169"/>
              <a:gd name="connsiteY40" fmla="*/ 3348110 h 3939555"/>
              <a:gd name="connsiteX41" fmla="*/ 21409 w 387169"/>
              <a:gd name="connsiteY41" fmla="*/ 3559126 h 3939555"/>
              <a:gd name="connsiteX42" fmla="*/ 49545 w 387169"/>
              <a:gd name="connsiteY42" fmla="*/ 3601329 h 3939555"/>
              <a:gd name="connsiteX43" fmla="*/ 77680 w 387169"/>
              <a:gd name="connsiteY43" fmla="*/ 3699803 h 3939555"/>
              <a:gd name="connsiteX44" fmla="*/ 91748 w 387169"/>
              <a:gd name="connsiteY44" fmla="*/ 3742006 h 3939555"/>
              <a:gd name="connsiteX45" fmla="*/ 119883 w 387169"/>
              <a:gd name="connsiteY45" fmla="*/ 3840480 h 3939555"/>
              <a:gd name="connsiteX46" fmla="*/ 133951 w 387169"/>
              <a:gd name="connsiteY46" fmla="*/ 3938953 h 3939555"/>
              <a:gd name="connsiteX47" fmla="*/ 344966 w 387169"/>
              <a:gd name="connsiteY47" fmla="*/ 3910818 h 3939555"/>
              <a:gd name="connsiteX48" fmla="*/ 387169 w 387169"/>
              <a:gd name="connsiteY48" fmla="*/ 3896750 h 393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7169" h="3939555">
                <a:moveTo>
                  <a:pt x="260560" y="0"/>
                </a:moveTo>
                <a:cubicBezTo>
                  <a:pt x="227735" y="32824"/>
                  <a:pt x="176765" y="54434"/>
                  <a:pt x="162086" y="98473"/>
                </a:cubicBezTo>
                <a:lnTo>
                  <a:pt x="133951" y="182880"/>
                </a:lnTo>
                <a:lnTo>
                  <a:pt x="119883" y="225083"/>
                </a:lnTo>
                <a:cubicBezTo>
                  <a:pt x="131299" y="316408"/>
                  <a:pt x="127365" y="321608"/>
                  <a:pt x="148018" y="393895"/>
                </a:cubicBezTo>
                <a:cubicBezTo>
                  <a:pt x="152092" y="408153"/>
                  <a:pt x="154227" y="423523"/>
                  <a:pt x="162086" y="436098"/>
                </a:cubicBezTo>
                <a:cubicBezTo>
                  <a:pt x="304431" y="663847"/>
                  <a:pt x="135341" y="340401"/>
                  <a:pt x="260560" y="590843"/>
                </a:cubicBezTo>
                <a:cubicBezTo>
                  <a:pt x="255871" y="651803"/>
                  <a:pt x="259755" y="714039"/>
                  <a:pt x="246492" y="773723"/>
                </a:cubicBezTo>
                <a:cubicBezTo>
                  <a:pt x="240561" y="800414"/>
                  <a:pt x="215603" y="819169"/>
                  <a:pt x="204289" y="844061"/>
                </a:cubicBezTo>
                <a:cubicBezTo>
                  <a:pt x="192017" y="871060"/>
                  <a:pt x="185532" y="900332"/>
                  <a:pt x="176154" y="928467"/>
                </a:cubicBezTo>
                <a:cubicBezTo>
                  <a:pt x="204084" y="1123974"/>
                  <a:pt x="153504" y="979626"/>
                  <a:pt x="232425" y="1041009"/>
                </a:cubicBezTo>
                <a:cubicBezTo>
                  <a:pt x="263833" y="1065437"/>
                  <a:pt x="316831" y="1125415"/>
                  <a:pt x="316831" y="1125415"/>
                </a:cubicBezTo>
                <a:cubicBezTo>
                  <a:pt x="321520" y="1139483"/>
                  <a:pt x="330898" y="1152789"/>
                  <a:pt x="330898" y="1167618"/>
                </a:cubicBezTo>
                <a:cubicBezTo>
                  <a:pt x="330898" y="1196719"/>
                  <a:pt x="322548" y="1282794"/>
                  <a:pt x="302763" y="1322363"/>
                </a:cubicBezTo>
                <a:cubicBezTo>
                  <a:pt x="295202" y="1337485"/>
                  <a:pt x="285190" y="1351364"/>
                  <a:pt x="274628" y="1364566"/>
                </a:cubicBezTo>
                <a:cubicBezTo>
                  <a:pt x="266342" y="1374923"/>
                  <a:pt x="258355" y="1386770"/>
                  <a:pt x="246492" y="1392701"/>
                </a:cubicBezTo>
                <a:cubicBezTo>
                  <a:pt x="229199" y="1401347"/>
                  <a:pt x="208979" y="1402080"/>
                  <a:pt x="190222" y="1406769"/>
                </a:cubicBezTo>
                <a:cubicBezTo>
                  <a:pt x="180843" y="1434904"/>
                  <a:pt x="169279" y="1462403"/>
                  <a:pt x="162086" y="1491175"/>
                </a:cubicBezTo>
                <a:cubicBezTo>
                  <a:pt x="157397" y="1509932"/>
                  <a:pt x="162698" y="1534863"/>
                  <a:pt x="148018" y="1547446"/>
                </a:cubicBezTo>
                <a:cubicBezTo>
                  <a:pt x="125501" y="1566747"/>
                  <a:pt x="91747" y="1566203"/>
                  <a:pt x="63612" y="1575581"/>
                </a:cubicBezTo>
                <a:cubicBezTo>
                  <a:pt x="72991" y="1603716"/>
                  <a:pt x="78485" y="1633461"/>
                  <a:pt x="91748" y="1659987"/>
                </a:cubicBezTo>
                <a:cubicBezTo>
                  <a:pt x="97679" y="1671850"/>
                  <a:pt x="113532" y="1676479"/>
                  <a:pt x="119883" y="1688123"/>
                </a:cubicBezTo>
                <a:cubicBezTo>
                  <a:pt x="141998" y="1728667"/>
                  <a:pt x="161549" y="1770918"/>
                  <a:pt x="176154" y="1814732"/>
                </a:cubicBezTo>
                <a:cubicBezTo>
                  <a:pt x="194496" y="1869758"/>
                  <a:pt x="206982" y="1926668"/>
                  <a:pt x="218357" y="1983544"/>
                </a:cubicBezTo>
                <a:cubicBezTo>
                  <a:pt x="223046" y="2006990"/>
                  <a:pt x="224029" y="2031495"/>
                  <a:pt x="232425" y="2053883"/>
                </a:cubicBezTo>
                <a:cubicBezTo>
                  <a:pt x="238361" y="2069714"/>
                  <a:pt x="252999" y="2080964"/>
                  <a:pt x="260560" y="2096086"/>
                </a:cubicBezTo>
                <a:cubicBezTo>
                  <a:pt x="274981" y="2124927"/>
                  <a:pt x="283344" y="2181869"/>
                  <a:pt x="288695" y="2208627"/>
                </a:cubicBezTo>
                <a:cubicBezTo>
                  <a:pt x="260097" y="2351624"/>
                  <a:pt x="289397" y="2220240"/>
                  <a:pt x="260560" y="2321169"/>
                </a:cubicBezTo>
                <a:cubicBezTo>
                  <a:pt x="255248" y="2339759"/>
                  <a:pt x="255139" y="2360147"/>
                  <a:pt x="246492" y="2377440"/>
                </a:cubicBezTo>
                <a:cubicBezTo>
                  <a:pt x="236007" y="2398411"/>
                  <a:pt x="216715" y="2413828"/>
                  <a:pt x="204289" y="2433710"/>
                </a:cubicBezTo>
                <a:cubicBezTo>
                  <a:pt x="193174" y="2451493"/>
                  <a:pt x="185532" y="2471224"/>
                  <a:pt x="176154" y="2489981"/>
                </a:cubicBezTo>
                <a:cubicBezTo>
                  <a:pt x="164283" y="2561204"/>
                  <a:pt x="147398" y="2612984"/>
                  <a:pt x="176154" y="2686929"/>
                </a:cubicBezTo>
                <a:cubicBezTo>
                  <a:pt x="195974" y="2737896"/>
                  <a:pt x="260560" y="2827606"/>
                  <a:pt x="260560" y="2827606"/>
                </a:cubicBezTo>
                <a:cubicBezTo>
                  <a:pt x="265249" y="2851052"/>
                  <a:pt x="274628" y="2874034"/>
                  <a:pt x="274628" y="2897944"/>
                </a:cubicBezTo>
                <a:cubicBezTo>
                  <a:pt x="274628" y="2923867"/>
                  <a:pt x="263816" y="3003972"/>
                  <a:pt x="246492" y="3038621"/>
                </a:cubicBezTo>
                <a:cubicBezTo>
                  <a:pt x="238931" y="3053743"/>
                  <a:pt x="225224" y="3065374"/>
                  <a:pt x="218357" y="3080824"/>
                </a:cubicBezTo>
                <a:cubicBezTo>
                  <a:pt x="206312" y="3107925"/>
                  <a:pt x="199600" y="3137095"/>
                  <a:pt x="190222" y="3165230"/>
                </a:cubicBezTo>
                <a:cubicBezTo>
                  <a:pt x="185533" y="3179298"/>
                  <a:pt x="179062" y="3192892"/>
                  <a:pt x="176154" y="3207433"/>
                </a:cubicBezTo>
                <a:cubicBezTo>
                  <a:pt x="171465" y="3230879"/>
                  <a:pt x="178993" y="3260865"/>
                  <a:pt x="162086" y="3277772"/>
                </a:cubicBezTo>
                <a:cubicBezTo>
                  <a:pt x="136834" y="3303024"/>
                  <a:pt x="95554" y="3304004"/>
                  <a:pt x="63612" y="3319975"/>
                </a:cubicBezTo>
                <a:cubicBezTo>
                  <a:pt x="48490" y="3327536"/>
                  <a:pt x="35477" y="3338732"/>
                  <a:pt x="21409" y="3348110"/>
                </a:cubicBezTo>
                <a:cubicBezTo>
                  <a:pt x="-6998" y="3433334"/>
                  <a:pt x="-7276" y="3415699"/>
                  <a:pt x="21409" y="3559126"/>
                </a:cubicBezTo>
                <a:cubicBezTo>
                  <a:pt x="24725" y="3575705"/>
                  <a:pt x="40166" y="3587261"/>
                  <a:pt x="49545" y="3601329"/>
                </a:cubicBezTo>
                <a:cubicBezTo>
                  <a:pt x="83279" y="3702537"/>
                  <a:pt x="42343" y="3576128"/>
                  <a:pt x="77680" y="3699803"/>
                </a:cubicBezTo>
                <a:cubicBezTo>
                  <a:pt x="81754" y="3714061"/>
                  <a:pt x="87674" y="3727748"/>
                  <a:pt x="91748" y="3742006"/>
                </a:cubicBezTo>
                <a:cubicBezTo>
                  <a:pt x="127079" y="3865664"/>
                  <a:pt x="86150" y="3739282"/>
                  <a:pt x="119883" y="3840480"/>
                </a:cubicBezTo>
                <a:cubicBezTo>
                  <a:pt x="124572" y="3873304"/>
                  <a:pt x="105519" y="3921894"/>
                  <a:pt x="133951" y="3938953"/>
                </a:cubicBezTo>
                <a:cubicBezTo>
                  <a:pt x="142190" y="3943896"/>
                  <a:pt x="317231" y="3916982"/>
                  <a:pt x="344966" y="3910818"/>
                </a:cubicBezTo>
                <a:cubicBezTo>
                  <a:pt x="359442" y="3907601"/>
                  <a:pt x="387169" y="3896750"/>
                  <a:pt x="387169" y="389675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1" name="Rectangle 10"/>
          <p:cNvSpPr/>
          <p:nvPr/>
        </p:nvSpPr>
        <p:spPr>
          <a:xfrm>
            <a:off x="3470032" y="2968277"/>
            <a:ext cx="2649415" cy="3277820"/>
          </a:xfrm>
          <a:prstGeom prst="rect">
            <a:avLst/>
          </a:prstGeom>
        </p:spPr>
        <p:txBody>
          <a:bodyPr wrap="square">
            <a:spAutoFit/>
          </a:bodyPr>
          <a:lstStyle/>
          <a:p>
            <a:pPr algn="ctr">
              <a:lnSpc>
                <a:spcPct val="150000"/>
              </a:lnSpc>
              <a:spcBef>
                <a:spcPct val="0"/>
              </a:spcBef>
              <a:buFontTx/>
              <a:buNone/>
            </a:pPr>
            <a:r>
              <a:rPr lang="vi-VN" sz="2300" b="1" dirty="0" smtClean="0">
                <a:solidFill>
                  <a:srgbClr val="92D050"/>
                </a:solidFill>
                <a:latin typeface="Times New Roman" panose="02020603050405020304" pitchFamily="18" charset="0"/>
              </a:rPr>
              <a:t>Phần hai  </a:t>
            </a:r>
            <a:endParaRPr lang="en-US" sz="2300" b="1" dirty="0" smtClean="0">
              <a:solidFill>
                <a:srgbClr val="92D050"/>
              </a:solidFill>
              <a:latin typeface="Times New Roman" panose="02020603050405020304" pitchFamily="18" charset="0"/>
            </a:endParaRPr>
          </a:p>
          <a:p>
            <a:pPr>
              <a:lnSpc>
                <a:spcPct val="150000"/>
              </a:lnSpc>
              <a:spcBef>
                <a:spcPct val="0"/>
              </a:spcBef>
              <a:buFontTx/>
              <a:buNone/>
            </a:pPr>
            <a:r>
              <a:rPr lang="vi-VN" sz="2300" b="1" dirty="0" smtClean="0">
                <a:solidFill>
                  <a:schemeClr val="bg1"/>
                </a:solidFill>
                <a:latin typeface="Times New Roman" panose="02020603050405020304" pitchFamily="18" charset="0"/>
              </a:rPr>
              <a:t>Khổ 3,4 </a:t>
            </a:r>
            <a:r>
              <a:rPr lang="vi-VN" sz="2300" dirty="0" smtClean="0">
                <a:solidFill>
                  <a:schemeClr val="bg1"/>
                </a:solidFill>
                <a:latin typeface="Times New Roman" panose="02020603050405020304" pitchFamily="18" charset="0"/>
              </a:rPr>
              <a:t>: Tinh thần lạc quan, bất chấp gian khổ, coi thường hiểm nguy của người lính.</a:t>
            </a:r>
            <a:endParaRPr lang="vi-VN" sz="2300" dirty="0">
              <a:solidFill>
                <a:schemeClr val="bg1"/>
              </a:solidFill>
              <a:latin typeface="Times New Roman" panose="02020603050405020304" pitchFamily="18" charset="0"/>
            </a:endParaRPr>
          </a:p>
        </p:txBody>
      </p:sp>
      <p:sp>
        <p:nvSpPr>
          <p:cNvPr id="12" name="Freeform 11"/>
          <p:cNvSpPr/>
          <p:nvPr/>
        </p:nvSpPr>
        <p:spPr>
          <a:xfrm>
            <a:off x="5950636" y="2912012"/>
            <a:ext cx="590843" cy="3882724"/>
          </a:xfrm>
          <a:custGeom>
            <a:avLst/>
            <a:gdLst>
              <a:gd name="connsiteX0" fmla="*/ 154745 w 590843"/>
              <a:gd name="connsiteY0" fmla="*/ 0 h 3882724"/>
              <a:gd name="connsiteX1" fmla="*/ 140677 w 590843"/>
              <a:gd name="connsiteY1" fmla="*/ 70339 h 3882724"/>
              <a:gd name="connsiteX2" fmla="*/ 112541 w 590843"/>
              <a:gd name="connsiteY2" fmla="*/ 323557 h 3882724"/>
              <a:gd name="connsiteX3" fmla="*/ 168812 w 590843"/>
              <a:gd name="connsiteY3" fmla="*/ 492370 h 3882724"/>
              <a:gd name="connsiteX4" fmla="*/ 239151 w 590843"/>
              <a:gd name="connsiteY4" fmla="*/ 520505 h 3882724"/>
              <a:gd name="connsiteX5" fmla="*/ 337625 w 590843"/>
              <a:gd name="connsiteY5" fmla="*/ 562708 h 3882724"/>
              <a:gd name="connsiteX6" fmla="*/ 365760 w 590843"/>
              <a:gd name="connsiteY6" fmla="*/ 1012874 h 3882724"/>
              <a:gd name="connsiteX7" fmla="*/ 393895 w 590843"/>
              <a:gd name="connsiteY7" fmla="*/ 1041010 h 3882724"/>
              <a:gd name="connsiteX8" fmla="*/ 464234 w 590843"/>
              <a:gd name="connsiteY8" fmla="*/ 1055077 h 3882724"/>
              <a:gd name="connsiteX9" fmla="*/ 506437 w 590843"/>
              <a:gd name="connsiteY9" fmla="*/ 1139483 h 3882724"/>
              <a:gd name="connsiteX10" fmla="*/ 520505 w 590843"/>
              <a:gd name="connsiteY10" fmla="*/ 1181686 h 3882724"/>
              <a:gd name="connsiteX11" fmla="*/ 590843 w 590843"/>
              <a:gd name="connsiteY11" fmla="*/ 1308296 h 3882724"/>
              <a:gd name="connsiteX12" fmla="*/ 520505 w 590843"/>
              <a:gd name="connsiteY12" fmla="*/ 1477108 h 3882724"/>
              <a:gd name="connsiteX13" fmla="*/ 506437 w 590843"/>
              <a:gd name="connsiteY13" fmla="*/ 1519311 h 3882724"/>
              <a:gd name="connsiteX14" fmla="*/ 436098 w 590843"/>
              <a:gd name="connsiteY14" fmla="*/ 1617785 h 3882724"/>
              <a:gd name="connsiteX15" fmla="*/ 379828 w 590843"/>
              <a:gd name="connsiteY15" fmla="*/ 1716259 h 3882724"/>
              <a:gd name="connsiteX16" fmla="*/ 351692 w 590843"/>
              <a:gd name="connsiteY16" fmla="*/ 1758462 h 3882724"/>
              <a:gd name="connsiteX17" fmla="*/ 309489 w 590843"/>
              <a:gd name="connsiteY17" fmla="*/ 1842868 h 3882724"/>
              <a:gd name="connsiteX18" fmla="*/ 253218 w 590843"/>
              <a:gd name="connsiteY18" fmla="*/ 1941342 h 3882724"/>
              <a:gd name="connsiteX19" fmla="*/ 211015 w 590843"/>
              <a:gd name="connsiteY19" fmla="*/ 2067951 h 3882724"/>
              <a:gd name="connsiteX20" fmla="*/ 225083 w 590843"/>
              <a:gd name="connsiteY20" fmla="*/ 2124222 h 3882724"/>
              <a:gd name="connsiteX21" fmla="*/ 154745 w 590843"/>
              <a:gd name="connsiteY21" fmla="*/ 2447779 h 3882724"/>
              <a:gd name="connsiteX22" fmla="*/ 126609 w 590843"/>
              <a:gd name="connsiteY22" fmla="*/ 2475914 h 3882724"/>
              <a:gd name="connsiteX23" fmla="*/ 112541 w 590843"/>
              <a:gd name="connsiteY23" fmla="*/ 2700997 h 3882724"/>
              <a:gd name="connsiteX24" fmla="*/ 56271 w 590843"/>
              <a:gd name="connsiteY24" fmla="*/ 2785403 h 3882724"/>
              <a:gd name="connsiteX25" fmla="*/ 28135 w 590843"/>
              <a:gd name="connsiteY25" fmla="*/ 2954216 h 3882724"/>
              <a:gd name="connsiteX26" fmla="*/ 0 w 590843"/>
              <a:gd name="connsiteY26" fmla="*/ 3066757 h 3882724"/>
              <a:gd name="connsiteX27" fmla="*/ 14068 w 590843"/>
              <a:gd name="connsiteY27" fmla="*/ 3291840 h 3882724"/>
              <a:gd name="connsiteX28" fmla="*/ 14068 w 590843"/>
              <a:gd name="connsiteY28" fmla="*/ 3376246 h 3882724"/>
              <a:gd name="connsiteX29" fmla="*/ 56271 w 590843"/>
              <a:gd name="connsiteY29" fmla="*/ 3530991 h 3882724"/>
              <a:gd name="connsiteX30" fmla="*/ 98474 w 590843"/>
              <a:gd name="connsiteY30" fmla="*/ 3643533 h 3882724"/>
              <a:gd name="connsiteX31" fmla="*/ 112541 w 590843"/>
              <a:gd name="connsiteY31" fmla="*/ 3727939 h 3882724"/>
              <a:gd name="connsiteX32" fmla="*/ 323557 w 590843"/>
              <a:gd name="connsiteY32" fmla="*/ 3812345 h 3882724"/>
              <a:gd name="connsiteX33" fmla="*/ 365760 w 590843"/>
              <a:gd name="connsiteY33" fmla="*/ 3840480 h 3882724"/>
              <a:gd name="connsiteX34" fmla="*/ 393895 w 590843"/>
              <a:gd name="connsiteY34" fmla="*/ 3868616 h 3882724"/>
              <a:gd name="connsiteX35" fmla="*/ 450166 w 590843"/>
              <a:gd name="connsiteY35" fmla="*/ 3882683 h 388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843" h="3882724">
                <a:moveTo>
                  <a:pt x="154745" y="0"/>
                </a:moveTo>
                <a:cubicBezTo>
                  <a:pt x="150056" y="23446"/>
                  <a:pt x="143180" y="46560"/>
                  <a:pt x="140677" y="70339"/>
                </a:cubicBezTo>
                <a:cubicBezTo>
                  <a:pt x="112594" y="337119"/>
                  <a:pt x="146284" y="188586"/>
                  <a:pt x="112541" y="323557"/>
                </a:cubicBezTo>
                <a:cubicBezTo>
                  <a:pt x="131298" y="379828"/>
                  <a:pt x="136737" y="442476"/>
                  <a:pt x="168812" y="492370"/>
                </a:cubicBezTo>
                <a:cubicBezTo>
                  <a:pt x="182467" y="513612"/>
                  <a:pt x="216075" y="510249"/>
                  <a:pt x="239151" y="520505"/>
                </a:cubicBezTo>
                <a:cubicBezTo>
                  <a:pt x="343456" y="566862"/>
                  <a:pt x="250938" y="533812"/>
                  <a:pt x="337625" y="562708"/>
                </a:cubicBezTo>
                <a:cubicBezTo>
                  <a:pt x="398763" y="746131"/>
                  <a:pt x="314071" y="478757"/>
                  <a:pt x="365760" y="1012874"/>
                </a:cubicBezTo>
                <a:cubicBezTo>
                  <a:pt x="367038" y="1026076"/>
                  <a:pt x="381704" y="1035785"/>
                  <a:pt x="393895" y="1041010"/>
                </a:cubicBezTo>
                <a:cubicBezTo>
                  <a:pt x="415872" y="1050429"/>
                  <a:pt x="440788" y="1050388"/>
                  <a:pt x="464234" y="1055077"/>
                </a:cubicBezTo>
                <a:cubicBezTo>
                  <a:pt x="478302" y="1083212"/>
                  <a:pt x="493661" y="1110738"/>
                  <a:pt x="506437" y="1139483"/>
                </a:cubicBezTo>
                <a:cubicBezTo>
                  <a:pt x="512460" y="1153034"/>
                  <a:pt x="513304" y="1168723"/>
                  <a:pt x="520505" y="1181686"/>
                </a:cubicBezTo>
                <a:cubicBezTo>
                  <a:pt x="601125" y="1326803"/>
                  <a:pt x="559011" y="1212801"/>
                  <a:pt x="590843" y="1308296"/>
                </a:cubicBezTo>
                <a:cubicBezTo>
                  <a:pt x="557170" y="1409313"/>
                  <a:pt x="598371" y="1290228"/>
                  <a:pt x="520505" y="1477108"/>
                </a:cubicBezTo>
                <a:cubicBezTo>
                  <a:pt x="514802" y="1490796"/>
                  <a:pt x="513069" y="1506048"/>
                  <a:pt x="506437" y="1519311"/>
                </a:cubicBezTo>
                <a:cubicBezTo>
                  <a:pt x="392223" y="1747739"/>
                  <a:pt x="515189" y="1499148"/>
                  <a:pt x="436098" y="1617785"/>
                </a:cubicBezTo>
                <a:cubicBezTo>
                  <a:pt x="415127" y="1649241"/>
                  <a:pt x="399279" y="1683841"/>
                  <a:pt x="379828" y="1716259"/>
                </a:cubicBezTo>
                <a:cubicBezTo>
                  <a:pt x="371129" y="1730757"/>
                  <a:pt x="359903" y="1743682"/>
                  <a:pt x="351692" y="1758462"/>
                </a:cubicBezTo>
                <a:cubicBezTo>
                  <a:pt x="336415" y="1785960"/>
                  <a:pt x="324402" y="1815172"/>
                  <a:pt x="309489" y="1842868"/>
                </a:cubicBezTo>
                <a:cubicBezTo>
                  <a:pt x="291565" y="1876155"/>
                  <a:pt x="270125" y="1907527"/>
                  <a:pt x="253218" y="1941342"/>
                </a:cubicBezTo>
                <a:cubicBezTo>
                  <a:pt x="226732" y="1994314"/>
                  <a:pt x="224447" y="2014223"/>
                  <a:pt x="211015" y="2067951"/>
                </a:cubicBezTo>
                <a:cubicBezTo>
                  <a:pt x="215704" y="2086708"/>
                  <a:pt x="226758" y="2104960"/>
                  <a:pt x="225083" y="2124222"/>
                </a:cubicBezTo>
                <a:cubicBezTo>
                  <a:pt x="217831" y="2207621"/>
                  <a:pt x="214331" y="2358400"/>
                  <a:pt x="154745" y="2447779"/>
                </a:cubicBezTo>
                <a:cubicBezTo>
                  <a:pt x="147388" y="2458815"/>
                  <a:pt x="135988" y="2466536"/>
                  <a:pt x="126609" y="2475914"/>
                </a:cubicBezTo>
                <a:cubicBezTo>
                  <a:pt x="121920" y="2550942"/>
                  <a:pt x="129201" y="2627692"/>
                  <a:pt x="112541" y="2700997"/>
                </a:cubicBezTo>
                <a:cubicBezTo>
                  <a:pt x="105047" y="2733970"/>
                  <a:pt x="66964" y="2753324"/>
                  <a:pt x="56271" y="2785403"/>
                </a:cubicBezTo>
                <a:cubicBezTo>
                  <a:pt x="38231" y="2839523"/>
                  <a:pt x="38049" y="2898037"/>
                  <a:pt x="28135" y="2954216"/>
                </a:cubicBezTo>
                <a:cubicBezTo>
                  <a:pt x="15402" y="3026368"/>
                  <a:pt x="18998" y="3009764"/>
                  <a:pt x="0" y="3066757"/>
                </a:cubicBezTo>
                <a:cubicBezTo>
                  <a:pt x="4689" y="3141785"/>
                  <a:pt x="6199" y="3217079"/>
                  <a:pt x="14068" y="3291840"/>
                </a:cubicBezTo>
                <a:cubicBezTo>
                  <a:pt x="23071" y="3377371"/>
                  <a:pt x="42577" y="3290715"/>
                  <a:pt x="14068" y="3376246"/>
                </a:cubicBezTo>
                <a:cubicBezTo>
                  <a:pt x="25051" y="3420182"/>
                  <a:pt x="42887" y="3494184"/>
                  <a:pt x="56271" y="3530991"/>
                </a:cubicBezTo>
                <a:cubicBezTo>
                  <a:pt x="96077" y="3640458"/>
                  <a:pt x="76531" y="3533816"/>
                  <a:pt x="98474" y="3643533"/>
                </a:cubicBezTo>
                <a:cubicBezTo>
                  <a:pt x="104068" y="3671502"/>
                  <a:pt x="91515" y="3708665"/>
                  <a:pt x="112541" y="3727939"/>
                </a:cubicBezTo>
                <a:cubicBezTo>
                  <a:pt x="165418" y="3776410"/>
                  <a:pt x="253084" y="3794726"/>
                  <a:pt x="323557" y="3812345"/>
                </a:cubicBezTo>
                <a:cubicBezTo>
                  <a:pt x="337625" y="3821723"/>
                  <a:pt x="352558" y="3829918"/>
                  <a:pt x="365760" y="3840480"/>
                </a:cubicBezTo>
                <a:cubicBezTo>
                  <a:pt x="376117" y="3848766"/>
                  <a:pt x="381476" y="3863959"/>
                  <a:pt x="393895" y="3868616"/>
                </a:cubicBezTo>
                <a:cubicBezTo>
                  <a:pt x="435518" y="3884225"/>
                  <a:pt x="523933" y="3882683"/>
                  <a:pt x="450166" y="3882683"/>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3" name="Rectangle 12"/>
          <p:cNvSpPr/>
          <p:nvPr/>
        </p:nvSpPr>
        <p:spPr>
          <a:xfrm>
            <a:off x="6419559" y="2968277"/>
            <a:ext cx="2180492" cy="3277820"/>
          </a:xfrm>
          <a:prstGeom prst="rect">
            <a:avLst/>
          </a:prstGeom>
        </p:spPr>
        <p:txBody>
          <a:bodyPr wrap="square">
            <a:spAutoFit/>
          </a:bodyPr>
          <a:lstStyle/>
          <a:p>
            <a:pPr algn="ctr">
              <a:lnSpc>
                <a:spcPct val="150000"/>
              </a:lnSpc>
              <a:spcBef>
                <a:spcPct val="0"/>
              </a:spcBef>
              <a:buFontTx/>
              <a:buNone/>
            </a:pPr>
            <a:r>
              <a:rPr lang="vi-VN" sz="2300" b="1" dirty="0" smtClean="0">
                <a:solidFill>
                  <a:srgbClr val="92D050"/>
                </a:solidFill>
                <a:latin typeface="Times New Roman" panose="02020603050405020304" pitchFamily="18" charset="0"/>
              </a:rPr>
              <a:t>Phần 3  </a:t>
            </a:r>
            <a:endParaRPr lang="en-US" sz="2300" b="1" dirty="0" smtClean="0">
              <a:solidFill>
                <a:srgbClr val="92D050"/>
              </a:solidFill>
              <a:latin typeface="Times New Roman" panose="02020603050405020304" pitchFamily="18" charset="0"/>
            </a:endParaRPr>
          </a:p>
          <a:p>
            <a:pPr>
              <a:lnSpc>
                <a:spcPct val="150000"/>
              </a:lnSpc>
              <a:spcBef>
                <a:spcPct val="0"/>
              </a:spcBef>
              <a:buFontTx/>
              <a:buNone/>
            </a:pPr>
            <a:r>
              <a:rPr lang="vi-VN" sz="2300" b="1" dirty="0" smtClean="0">
                <a:solidFill>
                  <a:schemeClr val="bg1"/>
                </a:solidFill>
                <a:latin typeface="Times New Roman" panose="02020603050405020304" pitchFamily="18" charset="0"/>
              </a:rPr>
              <a:t>Khổ 5,6 : </a:t>
            </a:r>
            <a:r>
              <a:rPr lang="vi-VN" sz="2300" dirty="0" smtClean="0">
                <a:solidFill>
                  <a:schemeClr val="bg1"/>
                </a:solidFill>
                <a:latin typeface="Times New Roman" panose="02020603050405020304" pitchFamily="18" charset="0"/>
              </a:rPr>
              <a:t>Tình đồng chí, đồng đội cao đẹp của người lính lái xe.</a:t>
            </a:r>
            <a:endParaRPr lang="vi-VN" sz="2300" dirty="0">
              <a:solidFill>
                <a:schemeClr val="bg1"/>
              </a:solidFill>
              <a:latin typeface="Times New Roman" panose="02020603050405020304" pitchFamily="18" charset="0"/>
            </a:endParaRPr>
          </a:p>
        </p:txBody>
      </p:sp>
      <p:sp>
        <p:nvSpPr>
          <p:cNvPr id="15" name="Freeform 14"/>
          <p:cNvSpPr/>
          <p:nvPr/>
        </p:nvSpPr>
        <p:spPr>
          <a:xfrm>
            <a:off x="8692428" y="2827606"/>
            <a:ext cx="423438" cy="4093699"/>
          </a:xfrm>
          <a:custGeom>
            <a:avLst/>
            <a:gdLst>
              <a:gd name="connsiteX0" fmla="*/ 198355 w 423438"/>
              <a:gd name="connsiteY0" fmla="*/ 0 h 4093699"/>
              <a:gd name="connsiteX1" fmla="*/ 198355 w 423438"/>
              <a:gd name="connsiteY1" fmla="*/ 379828 h 4093699"/>
              <a:gd name="connsiteX2" fmla="*/ 254626 w 423438"/>
              <a:gd name="connsiteY2" fmla="*/ 759656 h 4093699"/>
              <a:gd name="connsiteX3" fmla="*/ 268694 w 423438"/>
              <a:gd name="connsiteY3" fmla="*/ 801859 h 4093699"/>
              <a:gd name="connsiteX4" fmla="*/ 310897 w 423438"/>
              <a:gd name="connsiteY4" fmla="*/ 858129 h 4093699"/>
              <a:gd name="connsiteX5" fmla="*/ 268694 w 423438"/>
              <a:gd name="connsiteY5" fmla="*/ 956603 h 4093699"/>
              <a:gd name="connsiteX6" fmla="*/ 240558 w 423438"/>
              <a:gd name="connsiteY6" fmla="*/ 984739 h 4093699"/>
              <a:gd name="connsiteX7" fmla="*/ 128017 w 423438"/>
              <a:gd name="connsiteY7" fmla="*/ 1111348 h 4093699"/>
              <a:gd name="connsiteX8" fmla="*/ 85814 w 423438"/>
              <a:gd name="connsiteY8" fmla="*/ 1266092 h 4093699"/>
              <a:gd name="connsiteX9" fmla="*/ 170220 w 423438"/>
              <a:gd name="connsiteY9" fmla="*/ 1350499 h 4093699"/>
              <a:gd name="connsiteX10" fmla="*/ 198355 w 423438"/>
              <a:gd name="connsiteY10" fmla="*/ 1406769 h 4093699"/>
              <a:gd name="connsiteX11" fmla="*/ 324965 w 423438"/>
              <a:gd name="connsiteY11" fmla="*/ 1477108 h 4093699"/>
              <a:gd name="connsiteX12" fmla="*/ 395303 w 423438"/>
              <a:gd name="connsiteY12" fmla="*/ 1533379 h 4093699"/>
              <a:gd name="connsiteX13" fmla="*/ 324965 w 423438"/>
              <a:gd name="connsiteY13" fmla="*/ 1716259 h 4093699"/>
              <a:gd name="connsiteX14" fmla="*/ 282762 w 423438"/>
              <a:gd name="connsiteY14" fmla="*/ 1772529 h 4093699"/>
              <a:gd name="connsiteX15" fmla="*/ 254626 w 423438"/>
              <a:gd name="connsiteY15" fmla="*/ 1842868 h 4093699"/>
              <a:gd name="connsiteX16" fmla="*/ 226491 w 423438"/>
              <a:gd name="connsiteY16" fmla="*/ 1885071 h 4093699"/>
              <a:gd name="connsiteX17" fmla="*/ 198355 w 423438"/>
              <a:gd name="connsiteY17" fmla="*/ 1955409 h 4093699"/>
              <a:gd name="connsiteX18" fmla="*/ 142085 w 423438"/>
              <a:gd name="connsiteY18" fmla="*/ 2039816 h 4093699"/>
              <a:gd name="connsiteX19" fmla="*/ 113949 w 423438"/>
              <a:gd name="connsiteY19" fmla="*/ 2082019 h 4093699"/>
              <a:gd name="connsiteX20" fmla="*/ 43611 w 423438"/>
              <a:gd name="connsiteY20" fmla="*/ 2278966 h 4093699"/>
              <a:gd name="connsiteX21" fmla="*/ 29543 w 423438"/>
              <a:gd name="connsiteY21" fmla="*/ 2377440 h 4093699"/>
              <a:gd name="connsiteX22" fmla="*/ 15475 w 423438"/>
              <a:gd name="connsiteY22" fmla="*/ 2419643 h 4093699"/>
              <a:gd name="connsiteX23" fmla="*/ 43611 w 423438"/>
              <a:gd name="connsiteY23" fmla="*/ 2644726 h 4093699"/>
              <a:gd name="connsiteX24" fmla="*/ 99882 w 423438"/>
              <a:gd name="connsiteY24" fmla="*/ 2715065 h 4093699"/>
              <a:gd name="connsiteX25" fmla="*/ 198355 w 423438"/>
              <a:gd name="connsiteY25" fmla="*/ 2813539 h 4093699"/>
              <a:gd name="connsiteX26" fmla="*/ 156152 w 423438"/>
              <a:gd name="connsiteY26" fmla="*/ 2912012 h 4093699"/>
              <a:gd name="connsiteX27" fmla="*/ 128017 w 423438"/>
              <a:gd name="connsiteY27" fmla="*/ 2954216 h 4093699"/>
              <a:gd name="connsiteX28" fmla="*/ 15475 w 423438"/>
              <a:gd name="connsiteY28" fmla="*/ 3108960 h 4093699"/>
              <a:gd name="connsiteX29" fmla="*/ 1408 w 423438"/>
              <a:gd name="connsiteY29" fmla="*/ 3165231 h 4093699"/>
              <a:gd name="connsiteX30" fmla="*/ 43611 w 423438"/>
              <a:gd name="connsiteY30" fmla="*/ 3193366 h 4093699"/>
              <a:gd name="connsiteX31" fmla="*/ 142085 w 423438"/>
              <a:gd name="connsiteY31" fmla="*/ 3221502 h 4093699"/>
              <a:gd name="connsiteX32" fmla="*/ 170220 w 423438"/>
              <a:gd name="connsiteY32" fmla="*/ 3263705 h 4093699"/>
              <a:gd name="connsiteX33" fmla="*/ 184288 w 423438"/>
              <a:gd name="connsiteY33" fmla="*/ 3319976 h 4093699"/>
              <a:gd name="connsiteX34" fmla="*/ 226491 w 423438"/>
              <a:gd name="connsiteY34" fmla="*/ 3530991 h 4093699"/>
              <a:gd name="connsiteX35" fmla="*/ 240558 w 423438"/>
              <a:gd name="connsiteY35" fmla="*/ 3727939 h 4093699"/>
              <a:gd name="connsiteX36" fmla="*/ 282762 w 423438"/>
              <a:gd name="connsiteY36" fmla="*/ 3910819 h 4093699"/>
              <a:gd name="connsiteX37" fmla="*/ 296829 w 423438"/>
              <a:gd name="connsiteY37" fmla="*/ 3967089 h 4093699"/>
              <a:gd name="connsiteX38" fmla="*/ 324965 w 423438"/>
              <a:gd name="connsiteY38" fmla="*/ 4009292 h 4093699"/>
              <a:gd name="connsiteX39" fmla="*/ 423438 w 423438"/>
              <a:gd name="connsiteY39" fmla="*/ 4093699 h 409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3438" h="4093699">
                <a:moveTo>
                  <a:pt x="198355" y="0"/>
                </a:moveTo>
                <a:cubicBezTo>
                  <a:pt x="276930" y="196435"/>
                  <a:pt x="179687" y="-77533"/>
                  <a:pt x="198355" y="379828"/>
                </a:cubicBezTo>
                <a:cubicBezTo>
                  <a:pt x="203575" y="507713"/>
                  <a:pt x="233584" y="633406"/>
                  <a:pt x="254626" y="759656"/>
                </a:cubicBezTo>
                <a:cubicBezTo>
                  <a:pt x="257064" y="774283"/>
                  <a:pt x="261337" y="788984"/>
                  <a:pt x="268694" y="801859"/>
                </a:cubicBezTo>
                <a:cubicBezTo>
                  <a:pt x="280327" y="822216"/>
                  <a:pt x="296829" y="839372"/>
                  <a:pt x="310897" y="858129"/>
                </a:cubicBezTo>
                <a:cubicBezTo>
                  <a:pt x="296829" y="890954"/>
                  <a:pt x="286037" y="925385"/>
                  <a:pt x="268694" y="956603"/>
                </a:cubicBezTo>
                <a:cubicBezTo>
                  <a:pt x="262253" y="968197"/>
                  <a:pt x="248844" y="974382"/>
                  <a:pt x="240558" y="984739"/>
                </a:cubicBezTo>
                <a:cubicBezTo>
                  <a:pt x="140144" y="1110257"/>
                  <a:pt x="342537" y="896828"/>
                  <a:pt x="128017" y="1111348"/>
                </a:cubicBezTo>
                <a:cubicBezTo>
                  <a:pt x="116939" y="1139042"/>
                  <a:pt x="72801" y="1234860"/>
                  <a:pt x="85814" y="1266092"/>
                </a:cubicBezTo>
                <a:cubicBezTo>
                  <a:pt x="101118" y="1302821"/>
                  <a:pt x="152426" y="1314910"/>
                  <a:pt x="170220" y="1350499"/>
                </a:cubicBezTo>
                <a:cubicBezTo>
                  <a:pt x="179598" y="1369256"/>
                  <a:pt x="182125" y="1393490"/>
                  <a:pt x="198355" y="1406769"/>
                </a:cubicBezTo>
                <a:cubicBezTo>
                  <a:pt x="235721" y="1437341"/>
                  <a:pt x="283263" y="1452782"/>
                  <a:pt x="324965" y="1477108"/>
                </a:cubicBezTo>
                <a:cubicBezTo>
                  <a:pt x="367558" y="1501954"/>
                  <a:pt x="363565" y="1501639"/>
                  <a:pt x="395303" y="1533379"/>
                </a:cubicBezTo>
                <a:cubicBezTo>
                  <a:pt x="371857" y="1594339"/>
                  <a:pt x="352775" y="1657162"/>
                  <a:pt x="324965" y="1716259"/>
                </a:cubicBezTo>
                <a:cubicBezTo>
                  <a:pt x="314982" y="1737473"/>
                  <a:pt x="294148" y="1752034"/>
                  <a:pt x="282762" y="1772529"/>
                </a:cubicBezTo>
                <a:cubicBezTo>
                  <a:pt x="270498" y="1794604"/>
                  <a:pt x="265919" y="1820281"/>
                  <a:pt x="254626" y="1842868"/>
                </a:cubicBezTo>
                <a:cubicBezTo>
                  <a:pt x="247065" y="1857990"/>
                  <a:pt x="234052" y="1869949"/>
                  <a:pt x="226491" y="1885071"/>
                </a:cubicBezTo>
                <a:cubicBezTo>
                  <a:pt x="215198" y="1907657"/>
                  <a:pt x="210447" y="1933240"/>
                  <a:pt x="198355" y="1955409"/>
                </a:cubicBezTo>
                <a:cubicBezTo>
                  <a:pt x="182163" y="1985095"/>
                  <a:pt x="160842" y="2011680"/>
                  <a:pt x="142085" y="2039816"/>
                </a:cubicBezTo>
                <a:cubicBezTo>
                  <a:pt x="132707" y="2053884"/>
                  <a:pt x="120228" y="2066321"/>
                  <a:pt x="113949" y="2082019"/>
                </a:cubicBezTo>
                <a:cubicBezTo>
                  <a:pt x="69292" y="2193661"/>
                  <a:pt x="93799" y="2128401"/>
                  <a:pt x="43611" y="2278966"/>
                </a:cubicBezTo>
                <a:cubicBezTo>
                  <a:pt x="38922" y="2311791"/>
                  <a:pt x="36046" y="2344926"/>
                  <a:pt x="29543" y="2377440"/>
                </a:cubicBezTo>
                <a:cubicBezTo>
                  <a:pt x="26635" y="2391981"/>
                  <a:pt x="14696" y="2404835"/>
                  <a:pt x="15475" y="2419643"/>
                </a:cubicBezTo>
                <a:cubicBezTo>
                  <a:pt x="19449" y="2495150"/>
                  <a:pt x="22839" y="2572024"/>
                  <a:pt x="43611" y="2644726"/>
                </a:cubicBezTo>
                <a:cubicBezTo>
                  <a:pt x="51860" y="2673597"/>
                  <a:pt x="79593" y="2692931"/>
                  <a:pt x="99882" y="2715065"/>
                </a:cubicBezTo>
                <a:cubicBezTo>
                  <a:pt x="131250" y="2749284"/>
                  <a:pt x="198355" y="2813539"/>
                  <a:pt x="198355" y="2813539"/>
                </a:cubicBezTo>
                <a:cubicBezTo>
                  <a:pt x="184287" y="2846363"/>
                  <a:pt x="172123" y="2880070"/>
                  <a:pt x="156152" y="2912012"/>
                </a:cubicBezTo>
                <a:cubicBezTo>
                  <a:pt x="148591" y="2927135"/>
                  <a:pt x="137961" y="2940542"/>
                  <a:pt x="128017" y="2954216"/>
                </a:cubicBezTo>
                <a:cubicBezTo>
                  <a:pt x="1928" y="3127590"/>
                  <a:pt x="80994" y="3010684"/>
                  <a:pt x="15475" y="3108960"/>
                </a:cubicBezTo>
                <a:cubicBezTo>
                  <a:pt x="10786" y="3127717"/>
                  <a:pt x="-4706" y="3146889"/>
                  <a:pt x="1408" y="3165231"/>
                </a:cubicBezTo>
                <a:cubicBezTo>
                  <a:pt x="6755" y="3181271"/>
                  <a:pt x="28489" y="3185805"/>
                  <a:pt x="43611" y="3193366"/>
                </a:cubicBezTo>
                <a:cubicBezTo>
                  <a:pt x="63794" y="3203457"/>
                  <a:pt x="124054" y="3216994"/>
                  <a:pt x="142085" y="3221502"/>
                </a:cubicBezTo>
                <a:cubicBezTo>
                  <a:pt x="151463" y="3235570"/>
                  <a:pt x="163560" y="3248165"/>
                  <a:pt x="170220" y="3263705"/>
                </a:cubicBezTo>
                <a:cubicBezTo>
                  <a:pt x="177836" y="3281476"/>
                  <a:pt x="180725" y="3300973"/>
                  <a:pt x="184288" y="3319976"/>
                </a:cubicBezTo>
                <a:cubicBezTo>
                  <a:pt x="223596" y="3529621"/>
                  <a:pt x="192112" y="3427857"/>
                  <a:pt x="226491" y="3530991"/>
                </a:cubicBezTo>
                <a:cubicBezTo>
                  <a:pt x="195360" y="3624382"/>
                  <a:pt x="211481" y="3553474"/>
                  <a:pt x="240558" y="3727939"/>
                </a:cubicBezTo>
                <a:cubicBezTo>
                  <a:pt x="289545" y="4021862"/>
                  <a:pt x="216659" y="3646397"/>
                  <a:pt x="282762" y="3910819"/>
                </a:cubicBezTo>
                <a:cubicBezTo>
                  <a:pt x="287451" y="3929576"/>
                  <a:pt x="289213" y="3949318"/>
                  <a:pt x="296829" y="3967089"/>
                </a:cubicBezTo>
                <a:cubicBezTo>
                  <a:pt x="303489" y="3982629"/>
                  <a:pt x="313831" y="3996568"/>
                  <a:pt x="324965" y="4009292"/>
                </a:cubicBezTo>
                <a:cubicBezTo>
                  <a:pt x="385440" y="4078406"/>
                  <a:pt x="371109" y="4067534"/>
                  <a:pt x="423438" y="4093699"/>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6" name="Rectangle 15"/>
          <p:cNvSpPr/>
          <p:nvPr/>
        </p:nvSpPr>
        <p:spPr>
          <a:xfrm>
            <a:off x="9208243" y="2912012"/>
            <a:ext cx="2354932" cy="3808735"/>
          </a:xfrm>
          <a:prstGeom prst="rect">
            <a:avLst/>
          </a:prstGeom>
        </p:spPr>
        <p:txBody>
          <a:bodyPr wrap="square">
            <a:spAutoFit/>
          </a:bodyPr>
          <a:lstStyle/>
          <a:p>
            <a:pPr algn="ctr">
              <a:lnSpc>
                <a:spcPct val="150000"/>
              </a:lnSpc>
            </a:pPr>
            <a:r>
              <a:rPr lang="vi-VN" sz="2300" b="1" dirty="0" smtClean="0">
                <a:solidFill>
                  <a:srgbClr val="92D050"/>
                </a:solidFill>
                <a:latin typeface="Times New Roman" panose="02020603050405020304" pitchFamily="18" charset="0"/>
              </a:rPr>
              <a:t>Phần 4 </a:t>
            </a:r>
            <a:endParaRPr lang="en-US" sz="2300" b="1" dirty="0" smtClean="0">
              <a:solidFill>
                <a:srgbClr val="92D050"/>
              </a:solidFill>
              <a:latin typeface="Times New Roman" panose="02020603050405020304" pitchFamily="18" charset="0"/>
            </a:endParaRPr>
          </a:p>
          <a:p>
            <a:pPr>
              <a:lnSpc>
                <a:spcPct val="150000"/>
              </a:lnSpc>
            </a:pPr>
            <a:r>
              <a:rPr lang="vi-VN" sz="2300" b="1" dirty="0" smtClean="0">
                <a:solidFill>
                  <a:schemeClr val="bg1"/>
                </a:solidFill>
                <a:latin typeface="Times New Roman" panose="02020603050405020304" pitchFamily="18" charset="0"/>
              </a:rPr>
              <a:t>Khổ 7 : </a:t>
            </a:r>
            <a:r>
              <a:rPr lang="vi-VN" sz="2300" dirty="0" smtClean="0">
                <a:solidFill>
                  <a:schemeClr val="bg1"/>
                </a:solidFill>
                <a:latin typeface="Times New Roman" panose="02020603050405020304" pitchFamily="18" charset="0"/>
              </a:rPr>
              <a:t>Ý chí chiến đấu, tinh thần yêu nước và lí tưởng cách mạng của người lính.</a:t>
            </a:r>
            <a:endParaRPr lang="en-US" sz="2300" dirty="0">
              <a:solidFill>
                <a:schemeClr val="bg1"/>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248" y="276374"/>
            <a:ext cx="4494629" cy="23600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5739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p:bldP spid="12" grpId="0" animBg="1"/>
      <p:bldP spid="13" grpId="0"/>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301" y="121626"/>
            <a:ext cx="3165231"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 TÌM HIỂU CHUNG</a:t>
            </a:r>
            <a:endParaRPr lang="en-US" sz="2800" dirty="0">
              <a:solidFill>
                <a:schemeClr val="bg1"/>
              </a:solidFill>
            </a:endParaRPr>
          </a:p>
        </p:txBody>
      </p:sp>
      <p:sp>
        <p:nvSpPr>
          <p:cNvPr id="5" name="TextBox 4"/>
          <p:cNvSpPr txBox="1"/>
          <p:nvPr/>
        </p:nvSpPr>
        <p:spPr>
          <a:xfrm>
            <a:off x="630701" y="752331"/>
            <a:ext cx="2098431"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2. </a:t>
            </a:r>
            <a:r>
              <a:rPr lang="en-US" sz="2800" dirty="0" err="1" smtClean="0">
                <a:solidFill>
                  <a:schemeClr val="bg1"/>
                </a:solidFill>
              </a:rPr>
              <a:t>Tác</a:t>
            </a:r>
            <a:r>
              <a:rPr lang="en-US" sz="2800" dirty="0" smtClean="0">
                <a:solidFill>
                  <a:schemeClr val="bg1"/>
                </a:solidFill>
              </a:rPr>
              <a:t> </a:t>
            </a:r>
            <a:r>
              <a:rPr lang="en-US" sz="2800" dirty="0" err="1" smtClean="0">
                <a:solidFill>
                  <a:schemeClr val="bg1"/>
                </a:solidFill>
              </a:rPr>
              <a:t>phẩm</a:t>
            </a:r>
            <a:endParaRPr lang="en-US" sz="2800" dirty="0">
              <a:solidFill>
                <a:schemeClr val="bg1"/>
              </a:solidFill>
            </a:endParaRPr>
          </a:p>
        </p:txBody>
      </p:sp>
      <p:sp>
        <p:nvSpPr>
          <p:cNvPr id="6" name="TextBox 5"/>
          <p:cNvSpPr txBox="1"/>
          <p:nvPr/>
        </p:nvSpPr>
        <p:spPr>
          <a:xfrm>
            <a:off x="2757268" y="1519310"/>
            <a:ext cx="3221501" cy="646331"/>
          </a:xfrm>
          <a:prstGeom prst="rect">
            <a:avLst/>
          </a:prstGeom>
          <a:noFill/>
          <a:ln>
            <a:solidFill>
              <a:schemeClr val="bg1"/>
            </a:solidFill>
          </a:ln>
        </p:spPr>
        <p:txBody>
          <a:bodyPr wrap="square" rtlCol="0">
            <a:spAutoFit/>
          </a:bodyPr>
          <a:lstStyle/>
          <a:p>
            <a:pPr algn="ctr"/>
            <a:r>
              <a:rPr lang="en-US" sz="3600" b="1" dirty="0" smtClean="0">
                <a:solidFill>
                  <a:srgbClr val="92D050"/>
                </a:solidFill>
                <a:latin typeface="Chiller" panose="04020404031007020602" pitchFamily="82" charset="0"/>
              </a:rPr>
              <a:t>Ý </a:t>
            </a:r>
            <a:r>
              <a:rPr lang="en-US" sz="3600" b="1" dirty="0" err="1" smtClean="0">
                <a:solidFill>
                  <a:srgbClr val="92D050"/>
                </a:solidFill>
                <a:latin typeface="Chiller" panose="04020404031007020602" pitchFamily="82" charset="0"/>
              </a:rPr>
              <a:t>nghĩa</a:t>
            </a:r>
            <a:r>
              <a:rPr lang="en-US" sz="3600" b="1" dirty="0" smtClean="0">
                <a:solidFill>
                  <a:srgbClr val="92D050"/>
                </a:solidFill>
                <a:latin typeface="Chiller" panose="04020404031007020602" pitchFamily="82" charset="0"/>
              </a:rPr>
              <a:t> </a:t>
            </a:r>
            <a:r>
              <a:rPr lang="en-US" sz="3600" b="1" dirty="0" err="1" smtClean="0">
                <a:solidFill>
                  <a:srgbClr val="92D050"/>
                </a:solidFill>
                <a:latin typeface="Chiller" panose="04020404031007020602" pitchFamily="82" charset="0"/>
              </a:rPr>
              <a:t>nhan</a:t>
            </a:r>
            <a:r>
              <a:rPr lang="en-US" sz="3600" b="1" dirty="0" smtClean="0">
                <a:solidFill>
                  <a:srgbClr val="92D050"/>
                </a:solidFill>
                <a:latin typeface="Chiller" panose="04020404031007020602" pitchFamily="82" charset="0"/>
              </a:rPr>
              <a:t> </a:t>
            </a:r>
            <a:r>
              <a:rPr lang="en-US" sz="3600" b="1" dirty="0" err="1" smtClean="0">
                <a:solidFill>
                  <a:srgbClr val="92D050"/>
                </a:solidFill>
                <a:latin typeface="Chiller" panose="04020404031007020602" pitchFamily="82" charset="0"/>
              </a:rPr>
              <a:t>đề</a:t>
            </a:r>
            <a:endParaRPr lang="en-US" sz="3600" b="1" dirty="0">
              <a:solidFill>
                <a:srgbClr val="92D050"/>
              </a:solidFill>
              <a:latin typeface="Chiller" panose="04020404031007020602" pitchFamily="82" charset="0"/>
            </a:endParaRPr>
          </a:p>
        </p:txBody>
      </p:sp>
      <p:sp>
        <p:nvSpPr>
          <p:cNvPr id="7" name="Text Box 23"/>
          <p:cNvSpPr txBox="1">
            <a:spLocks noChangeArrowheads="1"/>
          </p:cNvSpPr>
          <p:nvPr/>
        </p:nvSpPr>
        <p:spPr bwMode="auto">
          <a:xfrm>
            <a:off x="9031458" y="3140367"/>
            <a:ext cx="300814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000" b="1" dirty="0" err="1">
                <a:solidFill>
                  <a:schemeClr val="bg1"/>
                </a:solidFill>
                <a:latin typeface="Times New Roman" panose="02020603050405020304" pitchFamily="18" charset="0"/>
              </a:rPr>
              <a:t>Tôi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phải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thêm</a:t>
            </a:r>
            <a:r>
              <a:rPr lang="en-US" altLang="en-US" sz="2000" b="1" dirty="0">
                <a:solidFill>
                  <a:schemeClr val="bg1"/>
                </a:solidFill>
                <a:latin typeface="Times New Roman" panose="02020603050405020304" pitchFamily="18" charset="0"/>
              </a:rPr>
              <a:t> “ </a:t>
            </a:r>
            <a:r>
              <a:rPr lang="en-US" altLang="en-US" sz="2000" b="1" i="1" dirty="0" err="1">
                <a:solidFill>
                  <a:schemeClr val="bg1"/>
                </a:solidFill>
                <a:latin typeface="Times New Roman" panose="02020603050405020304" pitchFamily="18" charset="0"/>
              </a:rPr>
              <a:t>Bài</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thơ</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về</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để</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báo</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trước</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cho</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mọi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người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biết</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rằng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là</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tôi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viết</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thơ</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chứ</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không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phải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một</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khúc</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văn</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xuôi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Bài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thơ</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về</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tiểu</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đội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xe</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không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kính</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là</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cách</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đưa</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chất</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liệu</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văn</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xuôi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vào</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thơ</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những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câu</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thơ</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đặc</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văn</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xuôi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được</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kết</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hợp</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lại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trong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một</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cảm</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hứng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chung</a:t>
            </a:r>
            <a:r>
              <a:rPr lang="en-US" altLang="en-US" sz="2000" b="1" dirty="0">
                <a:solidFill>
                  <a:schemeClr val="bg1"/>
                </a:solidFill>
                <a:latin typeface="Times New Roman" panose="02020603050405020304" pitchFamily="18" charset="0"/>
              </a:rPr>
              <a:t>.</a:t>
            </a:r>
            <a:endParaRPr lang="en-US" altLang="en-US" sz="3200" dirty="0">
              <a:solidFill>
                <a:schemeClr val="bg1"/>
              </a:solidFill>
              <a:latin typeface="Arial" panose="020B0604020202020204" pitchFamily="34" charset="0"/>
            </a:endParaRPr>
          </a:p>
        </p:txBody>
      </p:sp>
      <p:pic>
        <p:nvPicPr>
          <p:cNvPr id="8" name="Picture 30" descr="images569035_Phamtiendu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9298" y="1013941"/>
            <a:ext cx="2786092" cy="19664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1" name="Rectangle 10"/>
          <p:cNvSpPr/>
          <p:nvPr/>
        </p:nvSpPr>
        <p:spPr>
          <a:xfrm>
            <a:off x="225083" y="2289701"/>
            <a:ext cx="8387863"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vi-VN" sz="2400" dirty="0" smtClean="0">
                <a:solidFill>
                  <a:schemeClr val="tx1"/>
                </a:solidFill>
                <a:latin typeface="+mj-lt"/>
              </a:rPr>
              <a:t> </a:t>
            </a:r>
            <a:r>
              <a:rPr lang="en-US" sz="2400" dirty="0" smtClean="0">
                <a:solidFill>
                  <a:schemeClr val="tx1"/>
                </a:solidFill>
                <a:latin typeface="+mj-lt"/>
              </a:rPr>
              <a:t>  </a:t>
            </a:r>
            <a:r>
              <a:rPr lang="vi-VN" sz="2400" dirty="0" smtClean="0">
                <a:solidFill>
                  <a:schemeClr val="tx1"/>
                </a:solidFill>
                <a:latin typeface="+mj-lt"/>
              </a:rPr>
              <a:t>Bài </a:t>
            </a:r>
            <a:r>
              <a:rPr lang="vi-VN" sz="2400" dirty="0">
                <a:solidFill>
                  <a:schemeClr val="tx1"/>
                </a:solidFill>
                <a:latin typeface="+mj-lt"/>
              </a:rPr>
              <a:t>thơ có nhan đề khá dài, khá đặc biệt : “</a:t>
            </a:r>
            <a:r>
              <a:rPr lang="vi-VN" sz="2400" b="1" dirty="0">
                <a:solidFill>
                  <a:schemeClr val="tx1"/>
                </a:solidFill>
                <a:latin typeface="+mj-lt"/>
              </a:rPr>
              <a:t>Bài thơ về tiểu dội xe không kính</a:t>
            </a:r>
            <a:r>
              <a:rPr lang="vi-VN" sz="2400" dirty="0">
                <a:solidFill>
                  <a:schemeClr val="tx1"/>
                </a:solidFill>
                <a:latin typeface="+mj-lt"/>
              </a:rPr>
              <a:t>”. Nhan đề bài thơ thoạt nghe sẽ thấy như có chỗ thừa : thừa hai chữ  “bài thơ”. Nhưng chính chỗ thừa ấy sẽ tạo sức hút cho người đọc ở vẻ khác lạ và độc đáo ở  sức gợi : </a:t>
            </a:r>
            <a:r>
              <a:rPr lang="vi-VN" sz="2400" b="1" dirty="0">
                <a:solidFill>
                  <a:schemeClr val="tx1"/>
                </a:solidFill>
                <a:latin typeface="+mj-lt"/>
              </a:rPr>
              <a:t>gợi chất thơ của cuộc sống nơi chiến trường.</a:t>
            </a:r>
          </a:p>
          <a:p>
            <a:pPr>
              <a:defRPr/>
            </a:pPr>
            <a:r>
              <a:rPr lang="en-US" sz="2400" dirty="0">
                <a:solidFill>
                  <a:schemeClr val="tx1"/>
                </a:solidFill>
                <a:latin typeface="+mj-lt"/>
              </a:rPr>
              <a:t> </a:t>
            </a:r>
            <a:r>
              <a:rPr lang="en-US" sz="2400" dirty="0" smtClean="0">
                <a:solidFill>
                  <a:schemeClr val="tx1"/>
                </a:solidFill>
                <a:latin typeface="+mj-lt"/>
              </a:rPr>
              <a:t>  </a:t>
            </a:r>
            <a:r>
              <a:rPr lang="vi-VN" sz="2400" dirty="0" smtClean="0">
                <a:solidFill>
                  <a:schemeClr val="tx1"/>
                </a:solidFill>
                <a:latin typeface="+mj-lt"/>
              </a:rPr>
              <a:t>Hình </a:t>
            </a:r>
            <a:r>
              <a:rPr lang="vi-VN" sz="2400" dirty="0">
                <a:solidFill>
                  <a:schemeClr val="tx1"/>
                </a:solidFill>
                <a:latin typeface="+mj-lt"/>
              </a:rPr>
              <a:t>ảnh “</a:t>
            </a:r>
            <a:r>
              <a:rPr lang="vi-VN" sz="2400" b="1" dirty="0">
                <a:solidFill>
                  <a:schemeClr val="tx1"/>
                </a:solidFill>
                <a:latin typeface="+mj-lt"/>
              </a:rPr>
              <a:t>tiểu đội xe không kính</a:t>
            </a:r>
            <a:r>
              <a:rPr lang="vi-VN" sz="2400" dirty="0">
                <a:solidFill>
                  <a:schemeClr val="tx1"/>
                </a:solidFill>
                <a:latin typeface="+mj-lt"/>
              </a:rPr>
              <a:t>” được đưa vào nhan đề bài thơ :</a:t>
            </a:r>
          </a:p>
          <a:p>
            <a:pPr>
              <a:defRPr/>
            </a:pPr>
            <a:r>
              <a:rPr lang="vi-VN" sz="2400" dirty="0">
                <a:solidFill>
                  <a:schemeClr val="tx1"/>
                </a:solidFill>
                <a:latin typeface="+mj-lt"/>
              </a:rPr>
              <a:t>+ Gợi hiện thực phổ biến, quen thuộc trên tuyến đường Trường Sơn trong những năm tháng kháng chiến chống Mĩ cứu nước.</a:t>
            </a:r>
          </a:p>
          <a:p>
            <a:pPr>
              <a:defRPr/>
            </a:pPr>
            <a:r>
              <a:rPr lang="vi-VN" sz="2400" dirty="0">
                <a:solidFill>
                  <a:schemeClr val="tx1"/>
                </a:solidFill>
                <a:latin typeface="+mj-lt"/>
              </a:rPr>
              <a:t>+ Gợi hiện thực của cuộc chiến vô cùng gay go, khốc liệt.</a:t>
            </a:r>
          </a:p>
          <a:p>
            <a:pPr>
              <a:defRPr/>
            </a:pPr>
            <a:r>
              <a:rPr lang="vi-VN" sz="2400" dirty="0">
                <a:solidFill>
                  <a:schemeClr val="tx1"/>
                </a:solidFill>
                <a:latin typeface="+mj-lt"/>
              </a:rPr>
              <a:t>+ Gợi vẻ đẹp của người lính lái xe Trường Sơn, vẻ đẹp của lòng dũng cảm, của ý chí nghị lực, của sự kiên cường.</a:t>
            </a:r>
          </a:p>
        </p:txBody>
      </p:sp>
      <p:sp>
        <p:nvSpPr>
          <p:cNvPr id="12" name="Flowchart: Connector 11"/>
          <p:cNvSpPr/>
          <p:nvPr/>
        </p:nvSpPr>
        <p:spPr>
          <a:xfrm>
            <a:off x="112539" y="2377438"/>
            <a:ext cx="253218" cy="267286"/>
          </a:xfrm>
          <a:prstGeom prst="flowChartConnector">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110191" y="4217952"/>
            <a:ext cx="253218" cy="267286"/>
          </a:xfrm>
          <a:prstGeom prst="flowChartConnector">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8748572" y="84406"/>
            <a:ext cx="353225" cy="6794696"/>
          </a:xfrm>
          <a:custGeom>
            <a:avLst/>
            <a:gdLst>
              <a:gd name="connsiteX0" fmla="*/ 212548 w 353225"/>
              <a:gd name="connsiteY0" fmla="*/ 0 h 6794696"/>
              <a:gd name="connsiteX1" fmla="*/ 142210 w 353225"/>
              <a:gd name="connsiteY1" fmla="*/ 42203 h 6794696"/>
              <a:gd name="connsiteX2" fmla="*/ 128142 w 353225"/>
              <a:gd name="connsiteY2" fmla="*/ 84406 h 6794696"/>
              <a:gd name="connsiteX3" fmla="*/ 100006 w 353225"/>
              <a:gd name="connsiteY3" fmla="*/ 126609 h 6794696"/>
              <a:gd name="connsiteX4" fmla="*/ 114074 w 353225"/>
              <a:gd name="connsiteY4" fmla="*/ 253219 h 6794696"/>
              <a:gd name="connsiteX5" fmla="*/ 198480 w 353225"/>
              <a:gd name="connsiteY5" fmla="*/ 323557 h 6794696"/>
              <a:gd name="connsiteX6" fmla="*/ 226616 w 353225"/>
              <a:gd name="connsiteY6" fmla="*/ 365760 h 6794696"/>
              <a:gd name="connsiteX7" fmla="*/ 226616 w 353225"/>
              <a:gd name="connsiteY7" fmla="*/ 506437 h 6794696"/>
              <a:gd name="connsiteX8" fmla="*/ 212548 w 353225"/>
              <a:gd name="connsiteY8" fmla="*/ 576776 h 6794696"/>
              <a:gd name="connsiteX9" fmla="*/ 226616 w 353225"/>
              <a:gd name="connsiteY9" fmla="*/ 689317 h 6794696"/>
              <a:gd name="connsiteX10" fmla="*/ 240683 w 353225"/>
              <a:gd name="connsiteY10" fmla="*/ 731520 h 6794696"/>
              <a:gd name="connsiteX11" fmla="*/ 282886 w 353225"/>
              <a:gd name="connsiteY11" fmla="*/ 872197 h 6794696"/>
              <a:gd name="connsiteX12" fmla="*/ 311022 w 353225"/>
              <a:gd name="connsiteY12" fmla="*/ 900332 h 6794696"/>
              <a:gd name="connsiteX13" fmla="*/ 325090 w 353225"/>
              <a:gd name="connsiteY13" fmla="*/ 942536 h 6794696"/>
              <a:gd name="connsiteX14" fmla="*/ 296954 w 353225"/>
              <a:gd name="connsiteY14" fmla="*/ 1083212 h 6794696"/>
              <a:gd name="connsiteX15" fmla="*/ 226616 w 353225"/>
              <a:gd name="connsiteY15" fmla="*/ 1181686 h 6794696"/>
              <a:gd name="connsiteX16" fmla="*/ 212548 w 353225"/>
              <a:gd name="connsiteY16" fmla="*/ 1237957 h 6794696"/>
              <a:gd name="connsiteX17" fmla="*/ 198480 w 353225"/>
              <a:gd name="connsiteY17" fmla="*/ 1280160 h 6794696"/>
              <a:gd name="connsiteX18" fmla="*/ 212548 w 353225"/>
              <a:gd name="connsiteY18" fmla="*/ 1420837 h 6794696"/>
              <a:gd name="connsiteX19" fmla="*/ 198480 w 353225"/>
              <a:gd name="connsiteY19" fmla="*/ 1589649 h 6794696"/>
              <a:gd name="connsiteX20" fmla="*/ 142210 w 353225"/>
              <a:gd name="connsiteY20" fmla="*/ 1716259 h 6794696"/>
              <a:gd name="connsiteX21" fmla="*/ 100006 w 353225"/>
              <a:gd name="connsiteY21" fmla="*/ 1899139 h 6794696"/>
              <a:gd name="connsiteX22" fmla="*/ 114074 w 353225"/>
              <a:gd name="connsiteY22" fmla="*/ 1997612 h 6794696"/>
              <a:gd name="connsiteX23" fmla="*/ 142210 w 353225"/>
              <a:gd name="connsiteY23" fmla="*/ 2039816 h 6794696"/>
              <a:gd name="connsiteX24" fmla="*/ 156277 w 353225"/>
              <a:gd name="connsiteY24" fmla="*/ 2096086 h 6794696"/>
              <a:gd name="connsiteX25" fmla="*/ 114074 w 353225"/>
              <a:gd name="connsiteY25" fmla="*/ 2489982 h 6794696"/>
              <a:gd name="connsiteX26" fmla="*/ 85939 w 353225"/>
              <a:gd name="connsiteY26" fmla="*/ 2560320 h 6794696"/>
              <a:gd name="connsiteX27" fmla="*/ 142210 w 353225"/>
              <a:gd name="connsiteY27" fmla="*/ 2743200 h 6794696"/>
              <a:gd name="connsiteX28" fmla="*/ 184413 w 353225"/>
              <a:gd name="connsiteY28" fmla="*/ 2785403 h 6794696"/>
              <a:gd name="connsiteX29" fmla="*/ 212548 w 353225"/>
              <a:gd name="connsiteY29" fmla="*/ 2855742 h 6794696"/>
              <a:gd name="connsiteX30" fmla="*/ 198480 w 353225"/>
              <a:gd name="connsiteY30" fmla="*/ 2897945 h 6794696"/>
              <a:gd name="connsiteX31" fmla="*/ 43736 w 353225"/>
              <a:gd name="connsiteY31" fmla="*/ 2940148 h 6794696"/>
              <a:gd name="connsiteX32" fmla="*/ 15600 w 353225"/>
              <a:gd name="connsiteY32" fmla="*/ 2968283 h 6794696"/>
              <a:gd name="connsiteX33" fmla="*/ 29668 w 353225"/>
              <a:gd name="connsiteY33" fmla="*/ 3010486 h 6794696"/>
              <a:gd name="connsiteX34" fmla="*/ 100006 w 353225"/>
              <a:gd name="connsiteY34" fmla="*/ 3123028 h 6794696"/>
              <a:gd name="connsiteX35" fmla="*/ 142210 w 353225"/>
              <a:gd name="connsiteY35" fmla="*/ 3165231 h 6794696"/>
              <a:gd name="connsiteX36" fmla="*/ 85939 w 353225"/>
              <a:gd name="connsiteY36" fmla="*/ 3179299 h 6794696"/>
              <a:gd name="connsiteX37" fmla="*/ 29668 w 353225"/>
              <a:gd name="connsiteY37" fmla="*/ 3249637 h 6794696"/>
              <a:gd name="connsiteX38" fmla="*/ 43736 w 353225"/>
              <a:gd name="connsiteY38" fmla="*/ 3348111 h 6794696"/>
              <a:gd name="connsiteX39" fmla="*/ 57803 w 353225"/>
              <a:gd name="connsiteY39" fmla="*/ 3390314 h 6794696"/>
              <a:gd name="connsiteX40" fmla="*/ 71871 w 353225"/>
              <a:gd name="connsiteY40" fmla="*/ 3488788 h 6794696"/>
              <a:gd name="connsiteX41" fmla="*/ 128142 w 353225"/>
              <a:gd name="connsiteY41" fmla="*/ 3573194 h 6794696"/>
              <a:gd name="connsiteX42" fmla="*/ 114074 w 353225"/>
              <a:gd name="connsiteY42" fmla="*/ 3798277 h 6794696"/>
              <a:gd name="connsiteX43" fmla="*/ 100006 w 353225"/>
              <a:gd name="connsiteY43" fmla="*/ 3840480 h 6794696"/>
              <a:gd name="connsiteX44" fmla="*/ 71871 w 353225"/>
              <a:gd name="connsiteY44" fmla="*/ 3981157 h 6794696"/>
              <a:gd name="connsiteX45" fmla="*/ 142210 w 353225"/>
              <a:gd name="connsiteY45" fmla="*/ 4501662 h 6794696"/>
              <a:gd name="connsiteX46" fmla="*/ 254751 w 353225"/>
              <a:gd name="connsiteY46" fmla="*/ 4529797 h 6794696"/>
              <a:gd name="connsiteX47" fmla="*/ 268819 w 353225"/>
              <a:gd name="connsiteY47" fmla="*/ 4572000 h 6794696"/>
              <a:gd name="connsiteX48" fmla="*/ 296954 w 353225"/>
              <a:gd name="connsiteY48" fmla="*/ 4614203 h 6794696"/>
              <a:gd name="connsiteX49" fmla="*/ 325090 w 353225"/>
              <a:gd name="connsiteY49" fmla="*/ 4712677 h 6794696"/>
              <a:gd name="connsiteX50" fmla="*/ 353225 w 353225"/>
              <a:gd name="connsiteY50" fmla="*/ 4754880 h 6794696"/>
              <a:gd name="connsiteX51" fmla="*/ 311022 w 353225"/>
              <a:gd name="connsiteY51" fmla="*/ 4979963 h 6794696"/>
              <a:gd name="connsiteX52" fmla="*/ 296954 w 353225"/>
              <a:gd name="connsiteY52" fmla="*/ 5022166 h 6794696"/>
              <a:gd name="connsiteX53" fmla="*/ 240683 w 353225"/>
              <a:gd name="connsiteY53" fmla="*/ 5078437 h 6794696"/>
              <a:gd name="connsiteX54" fmla="*/ 184413 w 353225"/>
              <a:gd name="connsiteY54" fmla="*/ 5148776 h 6794696"/>
              <a:gd name="connsiteX55" fmla="*/ 142210 w 353225"/>
              <a:gd name="connsiteY55" fmla="*/ 5331656 h 6794696"/>
              <a:gd name="connsiteX56" fmla="*/ 128142 w 353225"/>
              <a:gd name="connsiteY56" fmla="*/ 5373859 h 6794696"/>
              <a:gd name="connsiteX57" fmla="*/ 114074 w 353225"/>
              <a:gd name="connsiteY57" fmla="*/ 5430129 h 6794696"/>
              <a:gd name="connsiteX58" fmla="*/ 29668 w 353225"/>
              <a:gd name="connsiteY58" fmla="*/ 5416062 h 6794696"/>
              <a:gd name="connsiteX59" fmla="*/ 1533 w 353225"/>
              <a:gd name="connsiteY59" fmla="*/ 5387926 h 6794696"/>
              <a:gd name="connsiteX60" fmla="*/ 15600 w 353225"/>
              <a:gd name="connsiteY60" fmla="*/ 5514536 h 6794696"/>
              <a:gd name="connsiteX61" fmla="*/ 57803 w 353225"/>
              <a:gd name="connsiteY61" fmla="*/ 5613009 h 6794696"/>
              <a:gd name="connsiteX62" fmla="*/ 85939 w 353225"/>
              <a:gd name="connsiteY62" fmla="*/ 5655212 h 6794696"/>
              <a:gd name="connsiteX63" fmla="*/ 100006 w 353225"/>
              <a:gd name="connsiteY63" fmla="*/ 5697416 h 6794696"/>
              <a:gd name="connsiteX64" fmla="*/ 128142 w 353225"/>
              <a:gd name="connsiteY64" fmla="*/ 5725551 h 6794696"/>
              <a:gd name="connsiteX65" fmla="*/ 156277 w 353225"/>
              <a:gd name="connsiteY65" fmla="*/ 5809957 h 6794696"/>
              <a:gd name="connsiteX66" fmla="*/ 142210 w 353225"/>
              <a:gd name="connsiteY66" fmla="*/ 6035040 h 6794696"/>
              <a:gd name="connsiteX67" fmla="*/ 114074 w 353225"/>
              <a:gd name="connsiteY67" fmla="*/ 6077243 h 6794696"/>
              <a:gd name="connsiteX68" fmla="*/ 100006 w 353225"/>
              <a:gd name="connsiteY68" fmla="*/ 6119446 h 6794696"/>
              <a:gd name="connsiteX69" fmla="*/ 142210 w 353225"/>
              <a:gd name="connsiteY69" fmla="*/ 6161649 h 6794696"/>
              <a:gd name="connsiteX70" fmla="*/ 198480 w 353225"/>
              <a:gd name="connsiteY70" fmla="*/ 6583680 h 6794696"/>
              <a:gd name="connsiteX71" fmla="*/ 184413 w 353225"/>
              <a:gd name="connsiteY71" fmla="*/ 6625883 h 6794696"/>
              <a:gd name="connsiteX72" fmla="*/ 198480 w 353225"/>
              <a:gd name="connsiteY72" fmla="*/ 6780628 h 6794696"/>
              <a:gd name="connsiteX73" fmla="*/ 198480 w 353225"/>
              <a:gd name="connsiteY73" fmla="*/ 6794696 h 679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3225" h="6794696">
                <a:moveTo>
                  <a:pt x="212548" y="0"/>
                </a:moveTo>
                <a:cubicBezTo>
                  <a:pt x="189102" y="14068"/>
                  <a:pt x="161544" y="22869"/>
                  <a:pt x="142210" y="42203"/>
                </a:cubicBezTo>
                <a:cubicBezTo>
                  <a:pt x="131725" y="52688"/>
                  <a:pt x="134774" y="71143"/>
                  <a:pt x="128142" y="84406"/>
                </a:cubicBezTo>
                <a:cubicBezTo>
                  <a:pt x="120581" y="99528"/>
                  <a:pt x="109385" y="112541"/>
                  <a:pt x="100006" y="126609"/>
                </a:cubicBezTo>
                <a:cubicBezTo>
                  <a:pt x="104695" y="168812"/>
                  <a:pt x="100646" y="212935"/>
                  <a:pt x="114074" y="253219"/>
                </a:cubicBezTo>
                <a:cubicBezTo>
                  <a:pt x="121811" y="276430"/>
                  <a:pt x="179174" y="310686"/>
                  <a:pt x="198480" y="323557"/>
                </a:cubicBezTo>
                <a:cubicBezTo>
                  <a:pt x="207859" y="337625"/>
                  <a:pt x="219956" y="350220"/>
                  <a:pt x="226616" y="365760"/>
                </a:cubicBezTo>
                <a:cubicBezTo>
                  <a:pt x="251319" y="423402"/>
                  <a:pt x="238375" y="441762"/>
                  <a:pt x="226616" y="506437"/>
                </a:cubicBezTo>
                <a:cubicBezTo>
                  <a:pt x="222339" y="529962"/>
                  <a:pt x="217237" y="553330"/>
                  <a:pt x="212548" y="576776"/>
                </a:cubicBezTo>
                <a:cubicBezTo>
                  <a:pt x="217237" y="614290"/>
                  <a:pt x="219853" y="652121"/>
                  <a:pt x="226616" y="689317"/>
                </a:cubicBezTo>
                <a:cubicBezTo>
                  <a:pt x="229269" y="703906"/>
                  <a:pt x="237466" y="717045"/>
                  <a:pt x="240683" y="731520"/>
                </a:cubicBezTo>
                <a:cubicBezTo>
                  <a:pt x="257685" y="808030"/>
                  <a:pt x="242373" y="811428"/>
                  <a:pt x="282886" y="872197"/>
                </a:cubicBezTo>
                <a:cubicBezTo>
                  <a:pt x="290243" y="883233"/>
                  <a:pt x="301643" y="890954"/>
                  <a:pt x="311022" y="900332"/>
                </a:cubicBezTo>
                <a:cubicBezTo>
                  <a:pt x="315711" y="914400"/>
                  <a:pt x="326227" y="927751"/>
                  <a:pt x="325090" y="942536"/>
                </a:cubicBezTo>
                <a:cubicBezTo>
                  <a:pt x="321422" y="990216"/>
                  <a:pt x="311017" y="1037506"/>
                  <a:pt x="296954" y="1083212"/>
                </a:cubicBezTo>
                <a:cubicBezTo>
                  <a:pt x="293375" y="1094843"/>
                  <a:pt x="226877" y="1181339"/>
                  <a:pt x="226616" y="1181686"/>
                </a:cubicBezTo>
                <a:cubicBezTo>
                  <a:pt x="221927" y="1200443"/>
                  <a:pt x="217860" y="1219367"/>
                  <a:pt x="212548" y="1237957"/>
                </a:cubicBezTo>
                <a:cubicBezTo>
                  <a:pt x="208474" y="1252215"/>
                  <a:pt x="198480" y="1265331"/>
                  <a:pt x="198480" y="1280160"/>
                </a:cubicBezTo>
                <a:cubicBezTo>
                  <a:pt x="198480" y="1327286"/>
                  <a:pt x="207859" y="1373945"/>
                  <a:pt x="212548" y="1420837"/>
                </a:cubicBezTo>
                <a:cubicBezTo>
                  <a:pt x="207859" y="1477108"/>
                  <a:pt x="211559" y="1534719"/>
                  <a:pt x="198480" y="1589649"/>
                </a:cubicBezTo>
                <a:cubicBezTo>
                  <a:pt x="187783" y="1634577"/>
                  <a:pt x="157581" y="1672708"/>
                  <a:pt x="142210" y="1716259"/>
                </a:cubicBezTo>
                <a:cubicBezTo>
                  <a:pt x="126546" y="1760639"/>
                  <a:pt x="110359" y="1847374"/>
                  <a:pt x="100006" y="1899139"/>
                </a:cubicBezTo>
                <a:cubicBezTo>
                  <a:pt x="104695" y="1931963"/>
                  <a:pt x="104546" y="1965853"/>
                  <a:pt x="114074" y="1997612"/>
                </a:cubicBezTo>
                <a:cubicBezTo>
                  <a:pt x="118932" y="2013807"/>
                  <a:pt x="135550" y="2024275"/>
                  <a:pt x="142210" y="2039816"/>
                </a:cubicBezTo>
                <a:cubicBezTo>
                  <a:pt x="149826" y="2057587"/>
                  <a:pt x="151588" y="2077329"/>
                  <a:pt x="156277" y="2096086"/>
                </a:cubicBezTo>
                <a:cubicBezTo>
                  <a:pt x="153441" y="2130124"/>
                  <a:pt x="150926" y="2379425"/>
                  <a:pt x="114074" y="2489982"/>
                </a:cubicBezTo>
                <a:cubicBezTo>
                  <a:pt x="106089" y="2513938"/>
                  <a:pt x="95317" y="2536874"/>
                  <a:pt x="85939" y="2560320"/>
                </a:cubicBezTo>
                <a:cubicBezTo>
                  <a:pt x="104696" y="2621280"/>
                  <a:pt x="116646" y="2684767"/>
                  <a:pt x="142210" y="2743200"/>
                </a:cubicBezTo>
                <a:cubicBezTo>
                  <a:pt x="150184" y="2761427"/>
                  <a:pt x="173869" y="2768532"/>
                  <a:pt x="184413" y="2785403"/>
                </a:cubicBezTo>
                <a:cubicBezTo>
                  <a:pt x="197797" y="2806817"/>
                  <a:pt x="203170" y="2832296"/>
                  <a:pt x="212548" y="2855742"/>
                </a:cubicBezTo>
                <a:cubicBezTo>
                  <a:pt x="207859" y="2869810"/>
                  <a:pt x="207743" y="2886366"/>
                  <a:pt x="198480" y="2897945"/>
                </a:cubicBezTo>
                <a:cubicBezTo>
                  <a:pt x="163015" y="2942276"/>
                  <a:pt x="87649" y="2934659"/>
                  <a:pt x="43736" y="2940148"/>
                </a:cubicBezTo>
                <a:cubicBezTo>
                  <a:pt x="34357" y="2949526"/>
                  <a:pt x="18201" y="2955277"/>
                  <a:pt x="15600" y="2968283"/>
                </a:cubicBezTo>
                <a:cubicBezTo>
                  <a:pt x="12692" y="2982824"/>
                  <a:pt x="23827" y="2996856"/>
                  <a:pt x="29668" y="3010486"/>
                </a:cubicBezTo>
                <a:cubicBezTo>
                  <a:pt x="50254" y="3058521"/>
                  <a:pt x="65383" y="3082635"/>
                  <a:pt x="100006" y="3123028"/>
                </a:cubicBezTo>
                <a:cubicBezTo>
                  <a:pt x="112954" y="3138133"/>
                  <a:pt x="128142" y="3151163"/>
                  <a:pt x="142210" y="3165231"/>
                </a:cubicBezTo>
                <a:cubicBezTo>
                  <a:pt x="123453" y="3169920"/>
                  <a:pt x="103232" y="3170653"/>
                  <a:pt x="85939" y="3179299"/>
                </a:cubicBezTo>
                <a:cubicBezTo>
                  <a:pt x="65892" y="3189323"/>
                  <a:pt x="39609" y="3234725"/>
                  <a:pt x="29668" y="3249637"/>
                </a:cubicBezTo>
                <a:cubicBezTo>
                  <a:pt x="34357" y="3282462"/>
                  <a:pt x="37233" y="3315597"/>
                  <a:pt x="43736" y="3348111"/>
                </a:cubicBezTo>
                <a:cubicBezTo>
                  <a:pt x="46644" y="3362652"/>
                  <a:pt x="54895" y="3375773"/>
                  <a:pt x="57803" y="3390314"/>
                </a:cubicBezTo>
                <a:cubicBezTo>
                  <a:pt x="64306" y="3422828"/>
                  <a:pt x="59968" y="3457840"/>
                  <a:pt x="71871" y="3488788"/>
                </a:cubicBezTo>
                <a:cubicBezTo>
                  <a:pt x="84010" y="3520349"/>
                  <a:pt x="128142" y="3573194"/>
                  <a:pt x="128142" y="3573194"/>
                </a:cubicBezTo>
                <a:cubicBezTo>
                  <a:pt x="123453" y="3648222"/>
                  <a:pt x="121944" y="3723516"/>
                  <a:pt x="114074" y="3798277"/>
                </a:cubicBezTo>
                <a:cubicBezTo>
                  <a:pt x="112522" y="3813024"/>
                  <a:pt x="102914" y="3825939"/>
                  <a:pt x="100006" y="3840480"/>
                </a:cubicBezTo>
                <a:cubicBezTo>
                  <a:pt x="67677" y="4002128"/>
                  <a:pt x="103654" y="3885810"/>
                  <a:pt x="71871" y="3981157"/>
                </a:cubicBezTo>
                <a:cubicBezTo>
                  <a:pt x="47005" y="4180081"/>
                  <a:pt x="26536" y="4245528"/>
                  <a:pt x="142210" y="4501662"/>
                </a:cubicBezTo>
                <a:cubicBezTo>
                  <a:pt x="158125" y="4536903"/>
                  <a:pt x="217237" y="4520419"/>
                  <a:pt x="254751" y="4529797"/>
                </a:cubicBezTo>
                <a:cubicBezTo>
                  <a:pt x="259440" y="4543865"/>
                  <a:pt x="262187" y="4558737"/>
                  <a:pt x="268819" y="4572000"/>
                </a:cubicBezTo>
                <a:cubicBezTo>
                  <a:pt x="276380" y="4587122"/>
                  <a:pt x="290294" y="4598663"/>
                  <a:pt x="296954" y="4614203"/>
                </a:cubicBezTo>
                <a:cubicBezTo>
                  <a:pt x="323999" y="4677308"/>
                  <a:pt x="297713" y="4657924"/>
                  <a:pt x="325090" y="4712677"/>
                </a:cubicBezTo>
                <a:cubicBezTo>
                  <a:pt x="332651" y="4727799"/>
                  <a:pt x="343847" y="4740812"/>
                  <a:pt x="353225" y="4754880"/>
                </a:cubicBezTo>
                <a:cubicBezTo>
                  <a:pt x="337167" y="4883344"/>
                  <a:pt x="345456" y="4853705"/>
                  <a:pt x="311022" y="4979963"/>
                </a:cubicBezTo>
                <a:cubicBezTo>
                  <a:pt x="307120" y="4994269"/>
                  <a:pt x="305573" y="5010099"/>
                  <a:pt x="296954" y="5022166"/>
                </a:cubicBezTo>
                <a:cubicBezTo>
                  <a:pt x="281536" y="5043751"/>
                  <a:pt x="255397" y="5056366"/>
                  <a:pt x="240683" y="5078437"/>
                </a:cubicBezTo>
                <a:cubicBezTo>
                  <a:pt x="205191" y="5131676"/>
                  <a:pt x="224503" y="5108685"/>
                  <a:pt x="184413" y="5148776"/>
                </a:cubicBezTo>
                <a:cubicBezTo>
                  <a:pt x="129457" y="5313640"/>
                  <a:pt x="178733" y="5149037"/>
                  <a:pt x="142210" y="5331656"/>
                </a:cubicBezTo>
                <a:cubicBezTo>
                  <a:pt x="139302" y="5346197"/>
                  <a:pt x="132216" y="5359601"/>
                  <a:pt x="128142" y="5373859"/>
                </a:cubicBezTo>
                <a:cubicBezTo>
                  <a:pt x="122830" y="5392449"/>
                  <a:pt x="118763" y="5411372"/>
                  <a:pt x="114074" y="5430129"/>
                </a:cubicBezTo>
                <a:cubicBezTo>
                  <a:pt x="85939" y="5425440"/>
                  <a:pt x="56375" y="5426077"/>
                  <a:pt x="29668" y="5416062"/>
                </a:cubicBezTo>
                <a:cubicBezTo>
                  <a:pt x="17249" y="5411405"/>
                  <a:pt x="3409" y="5374796"/>
                  <a:pt x="1533" y="5387926"/>
                </a:cubicBezTo>
                <a:cubicBezTo>
                  <a:pt x="-4472" y="5429962"/>
                  <a:pt x="8619" y="5472651"/>
                  <a:pt x="15600" y="5514536"/>
                </a:cubicBezTo>
                <a:cubicBezTo>
                  <a:pt x="20241" y="5542385"/>
                  <a:pt x="45746" y="5591909"/>
                  <a:pt x="57803" y="5613009"/>
                </a:cubicBezTo>
                <a:cubicBezTo>
                  <a:pt x="66191" y="5627689"/>
                  <a:pt x="76560" y="5641144"/>
                  <a:pt x="85939" y="5655212"/>
                </a:cubicBezTo>
                <a:cubicBezTo>
                  <a:pt x="90628" y="5669280"/>
                  <a:pt x="92377" y="5684700"/>
                  <a:pt x="100006" y="5697416"/>
                </a:cubicBezTo>
                <a:cubicBezTo>
                  <a:pt x="106830" y="5708789"/>
                  <a:pt x="122210" y="5713688"/>
                  <a:pt x="128142" y="5725551"/>
                </a:cubicBezTo>
                <a:cubicBezTo>
                  <a:pt x="141405" y="5752077"/>
                  <a:pt x="156277" y="5809957"/>
                  <a:pt x="156277" y="5809957"/>
                </a:cubicBezTo>
                <a:cubicBezTo>
                  <a:pt x="151588" y="5884985"/>
                  <a:pt x="153934" y="5960786"/>
                  <a:pt x="142210" y="6035040"/>
                </a:cubicBezTo>
                <a:cubicBezTo>
                  <a:pt x="139573" y="6051740"/>
                  <a:pt x="121635" y="6062121"/>
                  <a:pt x="114074" y="6077243"/>
                </a:cubicBezTo>
                <a:cubicBezTo>
                  <a:pt x="107442" y="6090506"/>
                  <a:pt x="104695" y="6105378"/>
                  <a:pt x="100006" y="6119446"/>
                </a:cubicBezTo>
                <a:cubicBezTo>
                  <a:pt x="114074" y="6133514"/>
                  <a:pt x="126926" y="6148913"/>
                  <a:pt x="142210" y="6161649"/>
                </a:cubicBezTo>
                <a:cubicBezTo>
                  <a:pt x="294658" y="6288689"/>
                  <a:pt x="176587" y="5970656"/>
                  <a:pt x="198480" y="6583680"/>
                </a:cubicBezTo>
                <a:cubicBezTo>
                  <a:pt x="193791" y="6597748"/>
                  <a:pt x="184413" y="6611054"/>
                  <a:pt x="184413" y="6625883"/>
                </a:cubicBezTo>
                <a:cubicBezTo>
                  <a:pt x="184413" y="6677677"/>
                  <a:pt x="194179" y="6729013"/>
                  <a:pt x="198480" y="6780628"/>
                </a:cubicBezTo>
                <a:cubicBezTo>
                  <a:pt x="198869" y="6785301"/>
                  <a:pt x="198480" y="6790007"/>
                  <a:pt x="198480" y="6794696"/>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8966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301" y="121626"/>
            <a:ext cx="3516924"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II. TÌM HIỂU VĂN BẢN</a:t>
            </a:r>
            <a:endParaRPr lang="en-US" sz="2800" dirty="0">
              <a:solidFill>
                <a:schemeClr val="bg1"/>
              </a:solidFill>
            </a:endParaRPr>
          </a:p>
        </p:txBody>
      </p:sp>
      <p:sp>
        <p:nvSpPr>
          <p:cNvPr id="5" name="TextBox 4"/>
          <p:cNvSpPr txBox="1"/>
          <p:nvPr/>
        </p:nvSpPr>
        <p:spPr>
          <a:xfrm>
            <a:off x="478301" y="1301789"/>
            <a:ext cx="2872155" cy="224676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sz="2800" dirty="0" smtClean="0">
              <a:solidFill>
                <a:schemeClr val="bg1"/>
              </a:solidFill>
            </a:endParaRPr>
          </a:p>
          <a:p>
            <a:r>
              <a:rPr lang="en-US" sz="2800" dirty="0" smtClean="0">
                <a:solidFill>
                  <a:schemeClr val="bg1"/>
                </a:solidFill>
              </a:rPr>
              <a:t>1. </a:t>
            </a:r>
            <a:r>
              <a:rPr lang="en-US" sz="2800" dirty="0" err="1" smtClean="0">
                <a:solidFill>
                  <a:schemeClr val="bg1"/>
                </a:solidFill>
              </a:rPr>
              <a:t>Hình</a:t>
            </a:r>
            <a:r>
              <a:rPr lang="en-US" sz="2800" dirty="0" smtClean="0">
                <a:solidFill>
                  <a:schemeClr val="bg1"/>
                </a:solidFill>
              </a:rPr>
              <a:t> </a:t>
            </a:r>
            <a:r>
              <a:rPr lang="en-US" sz="2800" dirty="0" err="1" smtClean="0">
                <a:solidFill>
                  <a:schemeClr val="bg1"/>
                </a:solidFill>
              </a:rPr>
              <a:t>ảnh</a:t>
            </a:r>
            <a:r>
              <a:rPr lang="en-US" sz="2800" dirty="0" smtClean="0">
                <a:solidFill>
                  <a:schemeClr val="bg1"/>
                </a:solidFill>
              </a:rPr>
              <a:t> </a:t>
            </a:r>
            <a:r>
              <a:rPr lang="en-US" sz="2800" dirty="0" err="1" smtClean="0">
                <a:solidFill>
                  <a:schemeClr val="bg1"/>
                </a:solidFill>
              </a:rPr>
              <a:t>những</a:t>
            </a:r>
            <a:r>
              <a:rPr lang="en-US" sz="2800" dirty="0" smtClean="0">
                <a:solidFill>
                  <a:schemeClr val="bg1"/>
                </a:solidFill>
              </a:rPr>
              <a:t> </a:t>
            </a:r>
            <a:r>
              <a:rPr lang="en-US" sz="2800" dirty="0" err="1" smtClean="0">
                <a:solidFill>
                  <a:schemeClr val="bg1"/>
                </a:solidFill>
              </a:rPr>
              <a:t>chiếc</a:t>
            </a:r>
            <a:r>
              <a:rPr lang="en-US" sz="2800" dirty="0" smtClean="0">
                <a:solidFill>
                  <a:schemeClr val="bg1"/>
                </a:solidFill>
              </a:rPr>
              <a:t> </a:t>
            </a:r>
            <a:r>
              <a:rPr lang="en-US" sz="2800" dirty="0" err="1" smtClean="0">
                <a:solidFill>
                  <a:schemeClr val="bg1"/>
                </a:solidFill>
              </a:rPr>
              <a:t>xe</a:t>
            </a:r>
            <a:r>
              <a:rPr lang="en-US" sz="2800" dirty="0" smtClean="0">
                <a:solidFill>
                  <a:schemeClr val="bg1"/>
                </a:solidFill>
              </a:rPr>
              <a:t> </a:t>
            </a:r>
            <a:r>
              <a:rPr lang="en-US" sz="2800" dirty="0" err="1" smtClean="0">
                <a:solidFill>
                  <a:schemeClr val="bg1"/>
                </a:solidFill>
              </a:rPr>
              <a:t>không</a:t>
            </a:r>
            <a:r>
              <a:rPr lang="en-US" sz="2800" dirty="0" smtClean="0">
                <a:solidFill>
                  <a:schemeClr val="bg1"/>
                </a:solidFill>
              </a:rPr>
              <a:t> </a:t>
            </a:r>
            <a:r>
              <a:rPr lang="en-US" sz="2800" dirty="0" err="1" smtClean="0">
                <a:solidFill>
                  <a:schemeClr val="bg1"/>
                </a:solidFill>
              </a:rPr>
              <a:t>kính</a:t>
            </a:r>
            <a:endParaRPr lang="en-US" sz="2800" dirty="0" smtClean="0">
              <a:solidFill>
                <a:schemeClr val="bg1"/>
              </a:solidFill>
            </a:endParaRPr>
          </a:p>
          <a:p>
            <a:endParaRPr lang="en-US" sz="2800" dirty="0">
              <a:solidFill>
                <a:schemeClr val="bg1"/>
              </a:solidFill>
            </a:endParaRPr>
          </a:p>
        </p:txBody>
      </p:sp>
      <p:sp>
        <p:nvSpPr>
          <p:cNvPr id="6" name="TextBox 5"/>
          <p:cNvSpPr txBox="1"/>
          <p:nvPr/>
        </p:nvSpPr>
        <p:spPr>
          <a:xfrm>
            <a:off x="4131213" y="2853710"/>
            <a:ext cx="2930769" cy="224676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sz="2800" dirty="0" smtClean="0">
              <a:solidFill>
                <a:schemeClr val="bg1"/>
              </a:solidFill>
            </a:endParaRPr>
          </a:p>
          <a:p>
            <a:r>
              <a:rPr lang="en-US" sz="2800" dirty="0" smtClean="0">
                <a:solidFill>
                  <a:schemeClr val="bg1"/>
                </a:solidFill>
              </a:rPr>
              <a:t>2. </a:t>
            </a:r>
            <a:r>
              <a:rPr lang="en-US" sz="2800" dirty="0" err="1" smtClean="0">
                <a:solidFill>
                  <a:schemeClr val="bg1"/>
                </a:solidFill>
              </a:rPr>
              <a:t>Hình</a:t>
            </a:r>
            <a:r>
              <a:rPr lang="en-US" sz="2800" dirty="0" smtClean="0">
                <a:solidFill>
                  <a:schemeClr val="bg1"/>
                </a:solidFill>
              </a:rPr>
              <a:t> </a:t>
            </a:r>
            <a:r>
              <a:rPr lang="en-US" sz="2800" dirty="0" err="1" smtClean="0">
                <a:solidFill>
                  <a:schemeClr val="bg1"/>
                </a:solidFill>
              </a:rPr>
              <a:t>ảnh</a:t>
            </a:r>
            <a:r>
              <a:rPr lang="en-US" sz="2800" dirty="0" smtClean="0">
                <a:solidFill>
                  <a:schemeClr val="bg1"/>
                </a:solidFill>
              </a:rPr>
              <a:t> </a:t>
            </a:r>
            <a:r>
              <a:rPr lang="en-US" sz="2800" dirty="0" err="1" smtClean="0">
                <a:solidFill>
                  <a:schemeClr val="bg1"/>
                </a:solidFill>
              </a:rPr>
              <a:t>những</a:t>
            </a:r>
            <a:r>
              <a:rPr lang="en-US" sz="2800" dirty="0" smtClean="0">
                <a:solidFill>
                  <a:schemeClr val="bg1"/>
                </a:solidFill>
              </a:rPr>
              <a:t> </a:t>
            </a:r>
            <a:r>
              <a:rPr lang="en-US" sz="2800" dirty="0" err="1" smtClean="0">
                <a:solidFill>
                  <a:schemeClr val="bg1"/>
                </a:solidFill>
              </a:rPr>
              <a:t>người</a:t>
            </a:r>
            <a:r>
              <a:rPr lang="en-US" sz="2800" dirty="0" smtClean="0">
                <a:solidFill>
                  <a:schemeClr val="bg1"/>
                </a:solidFill>
              </a:rPr>
              <a:t> </a:t>
            </a:r>
            <a:r>
              <a:rPr lang="en-US" sz="2800" dirty="0" err="1" smtClean="0">
                <a:solidFill>
                  <a:schemeClr val="bg1"/>
                </a:solidFill>
              </a:rPr>
              <a:t>lính</a:t>
            </a:r>
            <a:r>
              <a:rPr lang="en-US" sz="2800" dirty="0" smtClean="0">
                <a:solidFill>
                  <a:schemeClr val="bg1"/>
                </a:solidFill>
              </a:rPr>
              <a:t> </a:t>
            </a:r>
            <a:r>
              <a:rPr lang="en-US" sz="2800" dirty="0" err="1" smtClean="0">
                <a:solidFill>
                  <a:schemeClr val="bg1"/>
                </a:solidFill>
              </a:rPr>
              <a:t>lái</a:t>
            </a:r>
            <a:r>
              <a:rPr lang="en-US" sz="2800" dirty="0" smtClean="0">
                <a:solidFill>
                  <a:schemeClr val="bg1"/>
                </a:solidFill>
              </a:rPr>
              <a:t> </a:t>
            </a:r>
            <a:r>
              <a:rPr lang="en-US" sz="2800" dirty="0" err="1" smtClean="0">
                <a:solidFill>
                  <a:schemeClr val="bg1"/>
                </a:solidFill>
              </a:rPr>
              <a:t>xe</a:t>
            </a:r>
            <a:endParaRPr lang="en-US" sz="2800" dirty="0" smtClean="0">
              <a:solidFill>
                <a:schemeClr val="bg1"/>
              </a:solidFill>
            </a:endParaRPr>
          </a:p>
          <a:p>
            <a:endParaRPr lang="en-US" sz="2800" dirty="0" smtClean="0">
              <a:solidFill>
                <a:schemeClr val="bg1"/>
              </a:solidFill>
            </a:endParaRPr>
          </a:p>
          <a:p>
            <a:endParaRPr lang="en-US" sz="2800" dirty="0">
              <a:solidFill>
                <a:schemeClr val="bg1"/>
              </a:solidFill>
            </a:endParaRPr>
          </a:p>
        </p:txBody>
      </p:sp>
      <p:sp>
        <p:nvSpPr>
          <p:cNvPr id="7" name="Freeform 6"/>
          <p:cNvSpPr/>
          <p:nvPr/>
        </p:nvSpPr>
        <p:spPr>
          <a:xfrm>
            <a:off x="3245553" y="2264898"/>
            <a:ext cx="960688" cy="2250831"/>
          </a:xfrm>
          <a:custGeom>
            <a:avLst/>
            <a:gdLst>
              <a:gd name="connsiteX0" fmla="*/ 88491 w 960688"/>
              <a:gd name="connsiteY0" fmla="*/ 0 h 2250831"/>
              <a:gd name="connsiteX1" fmla="*/ 60356 w 960688"/>
              <a:gd name="connsiteY1" fmla="*/ 84407 h 2250831"/>
              <a:gd name="connsiteX2" fmla="*/ 4085 w 960688"/>
              <a:gd name="connsiteY2" fmla="*/ 98474 h 2250831"/>
              <a:gd name="connsiteX3" fmla="*/ 18153 w 960688"/>
              <a:gd name="connsiteY3" fmla="*/ 253219 h 2250831"/>
              <a:gd name="connsiteX4" fmla="*/ 32220 w 960688"/>
              <a:gd name="connsiteY4" fmla="*/ 309490 h 2250831"/>
              <a:gd name="connsiteX5" fmla="*/ 60356 w 960688"/>
              <a:gd name="connsiteY5" fmla="*/ 337625 h 2250831"/>
              <a:gd name="connsiteX6" fmla="*/ 102559 w 960688"/>
              <a:gd name="connsiteY6" fmla="*/ 407964 h 2250831"/>
              <a:gd name="connsiteX7" fmla="*/ 130694 w 960688"/>
              <a:gd name="connsiteY7" fmla="*/ 464234 h 2250831"/>
              <a:gd name="connsiteX8" fmla="*/ 201033 w 960688"/>
              <a:gd name="connsiteY8" fmla="*/ 492370 h 2250831"/>
              <a:gd name="connsiteX9" fmla="*/ 327642 w 960688"/>
              <a:gd name="connsiteY9" fmla="*/ 604911 h 2250831"/>
              <a:gd name="connsiteX10" fmla="*/ 397980 w 960688"/>
              <a:gd name="connsiteY10" fmla="*/ 661182 h 2250831"/>
              <a:gd name="connsiteX11" fmla="*/ 412048 w 960688"/>
              <a:gd name="connsiteY11" fmla="*/ 703385 h 2250831"/>
              <a:gd name="connsiteX12" fmla="*/ 454251 w 960688"/>
              <a:gd name="connsiteY12" fmla="*/ 731520 h 2250831"/>
              <a:gd name="connsiteX13" fmla="*/ 468319 w 960688"/>
              <a:gd name="connsiteY13" fmla="*/ 801859 h 2250831"/>
              <a:gd name="connsiteX14" fmla="*/ 454251 w 960688"/>
              <a:gd name="connsiteY14" fmla="*/ 844062 h 2250831"/>
              <a:gd name="connsiteX15" fmla="*/ 468319 w 960688"/>
              <a:gd name="connsiteY15" fmla="*/ 1083213 h 2250831"/>
              <a:gd name="connsiteX16" fmla="*/ 482386 w 960688"/>
              <a:gd name="connsiteY16" fmla="*/ 1125416 h 2250831"/>
              <a:gd name="connsiteX17" fmla="*/ 608996 w 960688"/>
              <a:gd name="connsiteY17" fmla="*/ 1294228 h 2250831"/>
              <a:gd name="connsiteX18" fmla="*/ 637131 w 960688"/>
              <a:gd name="connsiteY18" fmla="*/ 1378634 h 2250831"/>
              <a:gd name="connsiteX19" fmla="*/ 580860 w 960688"/>
              <a:gd name="connsiteY19" fmla="*/ 1491176 h 2250831"/>
              <a:gd name="connsiteX20" fmla="*/ 538657 w 960688"/>
              <a:gd name="connsiteY20" fmla="*/ 1575582 h 2250831"/>
              <a:gd name="connsiteX21" fmla="*/ 482386 w 960688"/>
              <a:gd name="connsiteY21" fmla="*/ 1659988 h 2250831"/>
              <a:gd name="connsiteX22" fmla="*/ 524590 w 960688"/>
              <a:gd name="connsiteY22" fmla="*/ 1828800 h 2250831"/>
              <a:gd name="connsiteX23" fmla="*/ 594928 w 960688"/>
              <a:gd name="connsiteY23" fmla="*/ 1871004 h 2250831"/>
              <a:gd name="connsiteX24" fmla="*/ 679334 w 960688"/>
              <a:gd name="connsiteY24" fmla="*/ 1969477 h 2250831"/>
              <a:gd name="connsiteX25" fmla="*/ 721537 w 960688"/>
              <a:gd name="connsiteY25" fmla="*/ 2025748 h 2250831"/>
              <a:gd name="connsiteX26" fmla="*/ 735605 w 960688"/>
              <a:gd name="connsiteY26" fmla="*/ 2082019 h 2250831"/>
              <a:gd name="connsiteX27" fmla="*/ 749673 w 960688"/>
              <a:gd name="connsiteY27" fmla="*/ 2124222 h 2250831"/>
              <a:gd name="connsiteX28" fmla="*/ 834079 w 960688"/>
              <a:gd name="connsiteY28" fmla="*/ 2152357 h 2250831"/>
              <a:gd name="connsiteX29" fmla="*/ 904417 w 960688"/>
              <a:gd name="connsiteY29" fmla="*/ 2208628 h 2250831"/>
              <a:gd name="connsiteX30" fmla="*/ 932553 w 960688"/>
              <a:gd name="connsiteY30" fmla="*/ 2236764 h 2250831"/>
              <a:gd name="connsiteX31" fmla="*/ 960688 w 960688"/>
              <a:gd name="connsiteY31" fmla="*/ 2250831 h 225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0688" h="2250831">
                <a:moveTo>
                  <a:pt x="88491" y="0"/>
                </a:moveTo>
                <a:cubicBezTo>
                  <a:pt x="79113" y="28136"/>
                  <a:pt x="79657" y="61889"/>
                  <a:pt x="60356" y="84407"/>
                </a:cubicBezTo>
                <a:cubicBezTo>
                  <a:pt x="47773" y="99087"/>
                  <a:pt x="8774" y="79717"/>
                  <a:pt x="4085" y="98474"/>
                </a:cubicBezTo>
                <a:cubicBezTo>
                  <a:pt x="-8477" y="148722"/>
                  <a:pt x="11308" y="201879"/>
                  <a:pt x="18153" y="253219"/>
                </a:cubicBezTo>
                <a:cubicBezTo>
                  <a:pt x="20708" y="272384"/>
                  <a:pt x="23573" y="292197"/>
                  <a:pt x="32220" y="309490"/>
                </a:cubicBezTo>
                <a:cubicBezTo>
                  <a:pt x="38151" y="321353"/>
                  <a:pt x="52647" y="326832"/>
                  <a:pt x="60356" y="337625"/>
                </a:cubicBezTo>
                <a:cubicBezTo>
                  <a:pt x="76249" y="359875"/>
                  <a:pt x="89280" y="384062"/>
                  <a:pt x="102559" y="407964"/>
                </a:cubicBezTo>
                <a:cubicBezTo>
                  <a:pt x="112743" y="426296"/>
                  <a:pt x="114772" y="450587"/>
                  <a:pt x="130694" y="464234"/>
                </a:cubicBezTo>
                <a:cubicBezTo>
                  <a:pt x="149867" y="480668"/>
                  <a:pt x="177587" y="482991"/>
                  <a:pt x="201033" y="492370"/>
                </a:cubicBezTo>
                <a:cubicBezTo>
                  <a:pt x="287189" y="578526"/>
                  <a:pt x="194714" y="488598"/>
                  <a:pt x="327642" y="604911"/>
                </a:cubicBezTo>
                <a:cubicBezTo>
                  <a:pt x="391790" y="661041"/>
                  <a:pt x="314073" y="605245"/>
                  <a:pt x="397980" y="661182"/>
                </a:cubicBezTo>
                <a:cubicBezTo>
                  <a:pt x="402669" y="675250"/>
                  <a:pt x="402785" y="691806"/>
                  <a:pt x="412048" y="703385"/>
                </a:cubicBezTo>
                <a:cubicBezTo>
                  <a:pt x="422610" y="716587"/>
                  <a:pt x="445863" y="716840"/>
                  <a:pt x="454251" y="731520"/>
                </a:cubicBezTo>
                <a:cubicBezTo>
                  <a:pt x="466114" y="752280"/>
                  <a:pt x="463630" y="778413"/>
                  <a:pt x="468319" y="801859"/>
                </a:cubicBezTo>
                <a:cubicBezTo>
                  <a:pt x="463630" y="815927"/>
                  <a:pt x="454251" y="829233"/>
                  <a:pt x="454251" y="844062"/>
                </a:cubicBezTo>
                <a:cubicBezTo>
                  <a:pt x="454251" y="923917"/>
                  <a:pt x="460373" y="1003754"/>
                  <a:pt x="468319" y="1083213"/>
                </a:cubicBezTo>
                <a:cubicBezTo>
                  <a:pt x="469794" y="1097968"/>
                  <a:pt x="475185" y="1112453"/>
                  <a:pt x="482386" y="1125416"/>
                </a:cubicBezTo>
                <a:cubicBezTo>
                  <a:pt x="520678" y="1194342"/>
                  <a:pt x="558485" y="1233616"/>
                  <a:pt x="608996" y="1294228"/>
                </a:cubicBezTo>
                <a:cubicBezTo>
                  <a:pt x="618374" y="1322363"/>
                  <a:pt x="642947" y="1349553"/>
                  <a:pt x="637131" y="1378634"/>
                </a:cubicBezTo>
                <a:cubicBezTo>
                  <a:pt x="609012" y="1519226"/>
                  <a:pt x="648415" y="1389844"/>
                  <a:pt x="580860" y="1491176"/>
                </a:cubicBezTo>
                <a:cubicBezTo>
                  <a:pt x="563411" y="1517349"/>
                  <a:pt x="554507" y="1548411"/>
                  <a:pt x="538657" y="1575582"/>
                </a:cubicBezTo>
                <a:cubicBezTo>
                  <a:pt x="521619" y="1604790"/>
                  <a:pt x="501143" y="1631853"/>
                  <a:pt x="482386" y="1659988"/>
                </a:cubicBezTo>
                <a:cubicBezTo>
                  <a:pt x="488073" y="1711166"/>
                  <a:pt x="476980" y="1787991"/>
                  <a:pt x="524590" y="1828800"/>
                </a:cubicBezTo>
                <a:cubicBezTo>
                  <a:pt x="545350" y="1846594"/>
                  <a:pt x="571482" y="1856936"/>
                  <a:pt x="594928" y="1871004"/>
                </a:cubicBezTo>
                <a:cubicBezTo>
                  <a:pt x="655171" y="1961370"/>
                  <a:pt x="583817" y="1860316"/>
                  <a:pt x="679334" y="1969477"/>
                </a:cubicBezTo>
                <a:cubicBezTo>
                  <a:pt x="694773" y="1987122"/>
                  <a:pt x="707469" y="2006991"/>
                  <a:pt x="721537" y="2025748"/>
                </a:cubicBezTo>
                <a:cubicBezTo>
                  <a:pt x="726226" y="2044505"/>
                  <a:pt x="730293" y="2063429"/>
                  <a:pt x="735605" y="2082019"/>
                </a:cubicBezTo>
                <a:cubicBezTo>
                  <a:pt x="739679" y="2096277"/>
                  <a:pt x="737606" y="2115603"/>
                  <a:pt x="749673" y="2124222"/>
                </a:cubicBezTo>
                <a:cubicBezTo>
                  <a:pt x="773806" y="2141460"/>
                  <a:pt x="834079" y="2152357"/>
                  <a:pt x="834079" y="2152357"/>
                </a:cubicBezTo>
                <a:cubicBezTo>
                  <a:pt x="859679" y="2229159"/>
                  <a:pt x="826695" y="2169766"/>
                  <a:pt x="904417" y="2208628"/>
                </a:cubicBezTo>
                <a:cubicBezTo>
                  <a:pt x="916280" y="2214560"/>
                  <a:pt x="921942" y="2228806"/>
                  <a:pt x="932553" y="2236764"/>
                </a:cubicBezTo>
                <a:cubicBezTo>
                  <a:pt x="940941" y="2243055"/>
                  <a:pt x="951310" y="2246142"/>
                  <a:pt x="960688" y="2250831"/>
                </a:cubicBezTo>
              </a:path>
            </a:pathLst>
          </a:custGeom>
          <a:ln w="28575"/>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8" name="Rectangle 7"/>
          <p:cNvSpPr/>
          <p:nvPr/>
        </p:nvSpPr>
        <p:spPr>
          <a:xfrm>
            <a:off x="7920110" y="1433901"/>
            <a:ext cx="4121835" cy="830997"/>
          </a:xfrm>
          <a:prstGeom prst="rect">
            <a:avLst/>
          </a:prstGeom>
          <a:solidFill>
            <a:schemeClr val="accent6">
              <a:lumMod val="20000"/>
              <a:lumOff val="8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00000"/>
              </a:lnSpc>
              <a:spcBef>
                <a:spcPct val="0"/>
              </a:spcBef>
              <a:buFontTx/>
              <a:buNone/>
            </a:pPr>
            <a:r>
              <a:rPr lang="vi-VN" sz="2400" b="1" dirty="0" smtClean="0">
                <a:solidFill>
                  <a:srgbClr val="000000"/>
                </a:solidFill>
                <a:latin typeface="Times New Roman" panose="02020603050405020304" pitchFamily="18" charset="0"/>
              </a:rPr>
              <a:t>a. Tư thế ung dung, hiên ngang, sẵn sàng ra trận.</a:t>
            </a:r>
            <a:endParaRPr lang="vi-VN" sz="2400" b="1" dirty="0">
              <a:solidFill>
                <a:srgbClr val="000000"/>
              </a:solidFill>
              <a:latin typeface="Times New Roman" panose="02020603050405020304" pitchFamily="18" charset="0"/>
            </a:endParaRPr>
          </a:p>
        </p:txBody>
      </p:sp>
      <p:sp>
        <p:nvSpPr>
          <p:cNvPr id="9" name="Rectangle 8"/>
          <p:cNvSpPr/>
          <p:nvPr/>
        </p:nvSpPr>
        <p:spPr>
          <a:xfrm>
            <a:off x="7917762" y="2528832"/>
            <a:ext cx="4121835" cy="1200329"/>
          </a:xfrm>
          <a:prstGeom prst="rect">
            <a:avLst/>
          </a:prstGeom>
          <a:solidFill>
            <a:schemeClr val="accent6">
              <a:lumMod val="20000"/>
              <a:lumOff val="8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vi-VN" sz="2400" b="1" dirty="0">
                <a:latin typeface="+mj-lt"/>
              </a:rPr>
              <a:t>b. Tinh thần lạc quan, bất chấp </a:t>
            </a:r>
            <a:r>
              <a:rPr lang="vi-VN" sz="2400" b="1" dirty="0" smtClean="0">
                <a:latin typeface="+mj-lt"/>
              </a:rPr>
              <a:t>gian </a:t>
            </a:r>
            <a:r>
              <a:rPr lang="vi-VN" sz="2400" b="1" dirty="0">
                <a:latin typeface="+mj-lt"/>
              </a:rPr>
              <a:t>khổ, coi thường hiểm nguy của </a:t>
            </a:r>
            <a:r>
              <a:rPr lang="vi-VN" sz="2400" b="1" dirty="0" smtClean="0">
                <a:latin typeface="+mj-lt"/>
              </a:rPr>
              <a:t>người </a:t>
            </a:r>
            <a:r>
              <a:rPr lang="vi-VN" sz="2400" b="1" dirty="0">
                <a:latin typeface="+mj-lt"/>
              </a:rPr>
              <a:t>lính.</a:t>
            </a:r>
          </a:p>
        </p:txBody>
      </p:sp>
      <p:sp>
        <p:nvSpPr>
          <p:cNvPr id="10" name="Rectangle 9"/>
          <p:cNvSpPr/>
          <p:nvPr/>
        </p:nvSpPr>
        <p:spPr>
          <a:xfrm>
            <a:off x="7917764" y="4005950"/>
            <a:ext cx="4121835" cy="1200329"/>
          </a:xfrm>
          <a:prstGeom prst="rect">
            <a:avLst/>
          </a:prstGeom>
          <a:solidFill>
            <a:schemeClr val="accent6">
              <a:lumMod val="20000"/>
              <a:lumOff val="8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spcBef>
                <a:spcPct val="0"/>
              </a:spcBef>
            </a:pPr>
            <a:r>
              <a:rPr lang="vi-VN" sz="2400" b="1" dirty="0" smtClean="0">
                <a:latin typeface="+mj-lt"/>
              </a:rPr>
              <a:t>c. Tình đồng chí, đồng đội cao đẹp của người lính lái xe ( khổ 5, 6)</a:t>
            </a:r>
          </a:p>
        </p:txBody>
      </p:sp>
      <p:sp>
        <p:nvSpPr>
          <p:cNvPr id="11" name="Rectangle 10"/>
          <p:cNvSpPr/>
          <p:nvPr/>
        </p:nvSpPr>
        <p:spPr>
          <a:xfrm>
            <a:off x="7917762" y="5497119"/>
            <a:ext cx="4121835" cy="830997"/>
          </a:xfrm>
          <a:prstGeom prst="rect">
            <a:avLst/>
          </a:prstGeom>
          <a:solidFill>
            <a:schemeClr val="accent6">
              <a:lumMod val="20000"/>
              <a:lumOff val="8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spcBef>
                <a:spcPct val="0"/>
              </a:spcBef>
            </a:pPr>
            <a:r>
              <a:rPr lang="vi-VN" sz="2400" b="1" dirty="0" smtClean="0">
                <a:solidFill>
                  <a:srgbClr val="000000"/>
                </a:solidFill>
                <a:latin typeface="Times New Roman" panose="02020603050405020304" pitchFamily="18" charset="0"/>
              </a:rPr>
              <a:t>d. Tình yêu tổ quốc thiết tha và ý chí giải phóng miền Nam</a:t>
            </a:r>
          </a:p>
        </p:txBody>
      </p:sp>
      <p:sp>
        <p:nvSpPr>
          <p:cNvPr id="12" name="Freeform 11"/>
          <p:cNvSpPr/>
          <p:nvPr/>
        </p:nvSpPr>
        <p:spPr>
          <a:xfrm>
            <a:off x="7104185" y="1856935"/>
            <a:ext cx="829993" cy="2124222"/>
          </a:xfrm>
          <a:custGeom>
            <a:avLst/>
            <a:gdLst>
              <a:gd name="connsiteX0" fmla="*/ 0 w 829993"/>
              <a:gd name="connsiteY0" fmla="*/ 2124222 h 2124222"/>
              <a:gd name="connsiteX1" fmla="*/ 28135 w 829993"/>
              <a:gd name="connsiteY1" fmla="*/ 2011680 h 2124222"/>
              <a:gd name="connsiteX2" fmla="*/ 42203 w 829993"/>
              <a:gd name="connsiteY2" fmla="*/ 1955410 h 2124222"/>
              <a:gd name="connsiteX3" fmla="*/ 70338 w 829993"/>
              <a:gd name="connsiteY3" fmla="*/ 1927274 h 2124222"/>
              <a:gd name="connsiteX4" fmla="*/ 28135 w 829993"/>
              <a:gd name="connsiteY4" fmla="*/ 1899139 h 2124222"/>
              <a:gd name="connsiteX5" fmla="*/ 56270 w 829993"/>
              <a:gd name="connsiteY5" fmla="*/ 1772530 h 2124222"/>
              <a:gd name="connsiteX6" fmla="*/ 98473 w 829993"/>
              <a:gd name="connsiteY6" fmla="*/ 1603717 h 2124222"/>
              <a:gd name="connsiteX7" fmla="*/ 126609 w 829993"/>
              <a:gd name="connsiteY7" fmla="*/ 1378634 h 2124222"/>
              <a:gd name="connsiteX8" fmla="*/ 140677 w 829993"/>
              <a:gd name="connsiteY8" fmla="*/ 1280160 h 2124222"/>
              <a:gd name="connsiteX9" fmla="*/ 182880 w 829993"/>
              <a:gd name="connsiteY9" fmla="*/ 1223890 h 2124222"/>
              <a:gd name="connsiteX10" fmla="*/ 211015 w 829993"/>
              <a:gd name="connsiteY10" fmla="*/ 1181687 h 2124222"/>
              <a:gd name="connsiteX11" fmla="*/ 267286 w 829993"/>
              <a:gd name="connsiteY11" fmla="*/ 1111348 h 2124222"/>
              <a:gd name="connsiteX12" fmla="*/ 323557 w 829993"/>
              <a:gd name="connsiteY12" fmla="*/ 1012874 h 2124222"/>
              <a:gd name="connsiteX13" fmla="*/ 393895 w 829993"/>
              <a:gd name="connsiteY13" fmla="*/ 886265 h 2124222"/>
              <a:gd name="connsiteX14" fmla="*/ 407963 w 829993"/>
              <a:gd name="connsiteY14" fmla="*/ 829994 h 2124222"/>
              <a:gd name="connsiteX15" fmla="*/ 450166 w 829993"/>
              <a:gd name="connsiteY15" fmla="*/ 703385 h 2124222"/>
              <a:gd name="connsiteX16" fmla="*/ 464233 w 829993"/>
              <a:gd name="connsiteY16" fmla="*/ 590843 h 2124222"/>
              <a:gd name="connsiteX17" fmla="*/ 464233 w 829993"/>
              <a:gd name="connsiteY17" fmla="*/ 450167 h 2124222"/>
              <a:gd name="connsiteX18" fmla="*/ 520504 w 829993"/>
              <a:gd name="connsiteY18" fmla="*/ 267287 h 2124222"/>
              <a:gd name="connsiteX19" fmla="*/ 590843 w 829993"/>
              <a:gd name="connsiteY19" fmla="*/ 196948 h 2124222"/>
              <a:gd name="connsiteX20" fmla="*/ 633046 w 829993"/>
              <a:gd name="connsiteY20" fmla="*/ 154745 h 2124222"/>
              <a:gd name="connsiteX21" fmla="*/ 661181 w 829993"/>
              <a:gd name="connsiteY21" fmla="*/ 98474 h 2124222"/>
              <a:gd name="connsiteX22" fmla="*/ 703384 w 829993"/>
              <a:gd name="connsiteY22" fmla="*/ 70339 h 2124222"/>
              <a:gd name="connsiteX23" fmla="*/ 731520 w 829993"/>
              <a:gd name="connsiteY23" fmla="*/ 42203 h 2124222"/>
              <a:gd name="connsiteX24" fmla="*/ 773723 w 829993"/>
              <a:gd name="connsiteY24" fmla="*/ 14068 h 2124222"/>
              <a:gd name="connsiteX25" fmla="*/ 829993 w 829993"/>
              <a:gd name="connsiteY25" fmla="*/ 0 h 212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29993" h="2124222">
                <a:moveTo>
                  <a:pt x="0" y="2124222"/>
                </a:moveTo>
                <a:cubicBezTo>
                  <a:pt x="28597" y="1981231"/>
                  <a:pt x="-702" y="2112606"/>
                  <a:pt x="28135" y="2011680"/>
                </a:cubicBezTo>
                <a:cubicBezTo>
                  <a:pt x="33447" y="1993090"/>
                  <a:pt x="33557" y="1972703"/>
                  <a:pt x="42203" y="1955410"/>
                </a:cubicBezTo>
                <a:cubicBezTo>
                  <a:pt x="48134" y="1943547"/>
                  <a:pt x="60960" y="1936653"/>
                  <a:pt x="70338" y="1927274"/>
                </a:cubicBezTo>
                <a:cubicBezTo>
                  <a:pt x="56270" y="1917896"/>
                  <a:pt x="32236" y="1915541"/>
                  <a:pt x="28135" y="1899139"/>
                </a:cubicBezTo>
                <a:cubicBezTo>
                  <a:pt x="18459" y="1860433"/>
                  <a:pt x="46795" y="1810431"/>
                  <a:pt x="56270" y="1772530"/>
                </a:cubicBezTo>
                <a:cubicBezTo>
                  <a:pt x="103298" y="1584416"/>
                  <a:pt x="65359" y="1703065"/>
                  <a:pt x="98473" y="1603717"/>
                </a:cubicBezTo>
                <a:cubicBezTo>
                  <a:pt x="132391" y="1366296"/>
                  <a:pt x="91149" y="1662304"/>
                  <a:pt x="126609" y="1378634"/>
                </a:cubicBezTo>
                <a:cubicBezTo>
                  <a:pt x="130722" y="1345732"/>
                  <a:pt x="129345" y="1311322"/>
                  <a:pt x="140677" y="1280160"/>
                </a:cubicBezTo>
                <a:cubicBezTo>
                  <a:pt x="148690" y="1258126"/>
                  <a:pt x="169252" y="1242969"/>
                  <a:pt x="182880" y="1223890"/>
                </a:cubicBezTo>
                <a:cubicBezTo>
                  <a:pt x="192707" y="1210132"/>
                  <a:pt x="203454" y="1196809"/>
                  <a:pt x="211015" y="1181687"/>
                </a:cubicBezTo>
                <a:cubicBezTo>
                  <a:pt x="244990" y="1113737"/>
                  <a:pt x="196144" y="1158776"/>
                  <a:pt x="267286" y="1111348"/>
                </a:cubicBezTo>
                <a:cubicBezTo>
                  <a:pt x="286043" y="1078523"/>
                  <a:pt x="304106" y="1045292"/>
                  <a:pt x="323557" y="1012874"/>
                </a:cubicBezTo>
                <a:cubicBezTo>
                  <a:pt x="362208" y="948455"/>
                  <a:pt x="357028" y="978431"/>
                  <a:pt x="393895" y="886265"/>
                </a:cubicBezTo>
                <a:cubicBezTo>
                  <a:pt x="401076" y="868314"/>
                  <a:pt x="402277" y="848473"/>
                  <a:pt x="407963" y="829994"/>
                </a:cubicBezTo>
                <a:cubicBezTo>
                  <a:pt x="421046" y="787475"/>
                  <a:pt x="436098" y="745588"/>
                  <a:pt x="450166" y="703385"/>
                </a:cubicBezTo>
                <a:cubicBezTo>
                  <a:pt x="454855" y="665871"/>
                  <a:pt x="472154" y="627810"/>
                  <a:pt x="464233" y="590843"/>
                </a:cubicBezTo>
                <a:cubicBezTo>
                  <a:pt x="432916" y="444699"/>
                  <a:pt x="352935" y="561465"/>
                  <a:pt x="464233" y="450167"/>
                </a:cubicBezTo>
                <a:cubicBezTo>
                  <a:pt x="475091" y="406737"/>
                  <a:pt x="504399" y="283392"/>
                  <a:pt x="520504" y="267287"/>
                </a:cubicBezTo>
                <a:lnTo>
                  <a:pt x="590843" y="196948"/>
                </a:lnTo>
                <a:lnTo>
                  <a:pt x="633046" y="154745"/>
                </a:lnTo>
                <a:cubicBezTo>
                  <a:pt x="642424" y="135988"/>
                  <a:pt x="647756" y="114584"/>
                  <a:pt x="661181" y="98474"/>
                </a:cubicBezTo>
                <a:cubicBezTo>
                  <a:pt x="672005" y="85486"/>
                  <a:pt x="690182" y="80901"/>
                  <a:pt x="703384" y="70339"/>
                </a:cubicBezTo>
                <a:cubicBezTo>
                  <a:pt x="713741" y="62053"/>
                  <a:pt x="721163" y="50489"/>
                  <a:pt x="731520" y="42203"/>
                </a:cubicBezTo>
                <a:cubicBezTo>
                  <a:pt x="744722" y="31641"/>
                  <a:pt x="758183" y="20728"/>
                  <a:pt x="773723" y="14068"/>
                </a:cubicBezTo>
                <a:cubicBezTo>
                  <a:pt x="791494" y="6452"/>
                  <a:pt x="829993" y="0"/>
                  <a:pt x="829993"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3" name="Freeform 12"/>
          <p:cNvSpPr/>
          <p:nvPr/>
        </p:nvSpPr>
        <p:spPr>
          <a:xfrm>
            <a:off x="7118252" y="3101891"/>
            <a:ext cx="773723" cy="893334"/>
          </a:xfrm>
          <a:custGeom>
            <a:avLst/>
            <a:gdLst>
              <a:gd name="connsiteX0" fmla="*/ 0 w 773723"/>
              <a:gd name="connsiteY0" fmla="*/ 893334 h 893334"/>
              <a:gd name="connsiteX1" fmla="*/ 154745 w 773723"/>
              <a:gd name="connsiteY1" fmla="*/ 865198 h 893334"/>
              <a:gd name="connsiteX2" fmla="*/ 337625 w 773723"/>
              <a:gd name="connsiteY2" fmla="*/ 724521 h 893334"/>
              <a:gd name="connsiteX3" fmla="*/ 295422 w 773723"/>
              <a:gd name="connsiteY3" fmla="*/ 682318 h 893334"/>
              <a:gd name="connsiteX4" fmla="*/ 323557 w 773723"/>
              <a:gd name="connsiteY4" fmla="*/ 597912 h 893334"/>
              <a:gd name="connsiteX5" fmla="*/ 309490 w 773723"/>
              <a:gd name="connsiteY5" fmla="*/ 429100 h 893334"/>
              <a:gd name="connsiteX6" fmla="*/ 295422 w 773723"/>
              <a:gd name="connsiteY6" fmla="*/ 288423 h 893334"/>
              <a:gd name="connsiteX7" fmla="*/ 351693 w 773723"/>
              <a:gd name="connsiteY7" fmla="*/ 218084 h 893334"/>
              <a:gd name="connsiteX8" fmla="*/ 379828 w 773723"/>
              <a:gd name="connsiteY8" fmla="*/ 175881 h 893334"/>
              <a:gd name="connsiteX9" fmla="*/ 422031 w 773723"/>
              <a:gd name="connsiteY9" fmla="*/ 147746 h 893334"/>
              <a:gd name="connsiteX10" fmla="*/ 464234 w 773723"/>
              <a:gd name="connsiteY10" fmla="*/ 105543 h 893334"/>
              <a:gd name="connsiteX11" fmla="*/ 562708 w 773723"/>
              <a:gd name="connsiteY11" fmla="*/ 63340 h 893334"/>
              <a:gd name="connsiteX12" fmla="*/ 773723 w 773723"/>
              <a:gd name="connsiteY12" fmla="*/ 7069 h 89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723" h="893334">
                <a:moveTo>
                  <a:pt x="0" y="893334"/>
                </a:moveTo>
                <a:cubicBezTo>
                  <a:pt x="12779" y="891737"/>
                  <a:pt x="121578" y="885609"/>
                  <a:pt x="154745" y="865198"/>
                </a:cubicBezTo>
                <a:cubicBezTo>
                  <a:pt x="277186" y="789849"/>
                  <a:pt x="266951" y="795195"/>
                  <a:pt x="337625" y="724521"/>
                </a:cubicBezTo>
                <a:cubicBezTo>
                  <a:pt x="323557" y="710453"/>
                  <a:pt x="289131" y="701192"/>
                  <a:pt x="295422" y="682318"/>
                </a:cubicBezTo>
                <a:cubicBezTo>
                  <a:pt x="330381" y="577440"/>
                  <a:pt x="423249" y="697604"/>
                  <a:pt x="323557" y="597912"/>
                </a:cubicBezTo>
                <a:cubicBezTo>
                  <a:pt x="318868" y="541641"/>
                  <a:pt x="314602" y="485334"/>
                  <a:pt x="309490" y="429100"/>
                </a:cubicBezTo>
                <a:cubicBezTo>
                  <a:pt x="305223" y="382167"/>
                  <a:pt x="291808" y="335410"/>
                  <a:pt x="295422" y="288423"/>
                </a:cubicBezTo>
                <a:cubicBezTo>
                  <a:pt x="297264" y="264470"/>
                  <a:pt x="338000" y="235201"/>
                  <a:pt x="351693" y="218084"/>
                </a:cubicBezTo>
                <a:cubicBezTo>
                  <a:pt x="362255" y="204882"/>
                  <a:pt x="367873" y="187836"/>
                  <a:pt x="379828" y="175881"/>
                </a:cubicBezTo>
                <a:cubicBezTo>
                  <a:pt x="391783" y="163926"/>
                  <a:pt x="409043" y="158570"/>
                  <a:pt x="422031" y="147746"/>
                </a:cubicBezTo>
                <a:cubicBezTo>
                  <a:pt x="437315" y="135010"/>
                  <a:pt x="448045" y="117107"/>
                  <a:pt x="464234" y="105543"/>
                </a:cubicBezTo>
                <a:cubicBezTo>
                  <a:pt x="494658" y="83811"/>
                  <a:pt x="528265" y="74821"/>
                  <a:pt x="562708" y="63340"/>
                </a:cubicBezTo>
                <a:cubicBezTo>
                  <a:pt x="655453" y="-29405"/>
                  <a:pt x="592453" y="7069"/>
                  <a:pt x="773723" y="7069"/>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4" name="Freeform 13"/>
          <p:cNvSpPr/>
          <p:nvPr/>
        </p:nvSpPr>
        <p:spPr>
          <a:xfrm>
            <a:off x="7117513" y="4023360"/>
            <a:ext cx="861561" cy="578738"/>
          </a:xfrm>
          <a:custGeom>
            <a:avLst/>
            <a:gdLst>
              <a:gd name="connsiteX0" fmla="*/ 14807 w 861561"/>
              <a:gd name="connsiteY0" fmla="*/ 0 h 578738"/>
              <a:gd name="connsiteX1" fmla="*/ 14807 w 861561"/>
              <a:gd name="connsiteY1" fmla="*/ 140677 h 578738"/>
              <a:gd name="connsiteX2" fmla="*/ 99213 w 861561"/>
              <a:gd name="connsiteY2" fmla="*/ 182880 h 578738"/>
              <a:gd name="connsiteX3" fmla="*/ 127349 w 861561"/>
              <a:gd name="connsiteY3" fmla="*/ 239151 h 578738"/>
              <a:gd name="connsiteX4" fmla="*/ 211755 w 861561"/>
              <a:gd name="connsiteY4" fmla="*/ 281354 h 578738"/>
              <a:gd name="connsiteX5" fmla="*/ 253958 w 861561"/>
              <a:gd name="connsiteY5" fmla="*/ 309489 h 578738"/>
              <a:gd name="connsiteX6" fmla="*/ 338364 w 861561"/>
              <a:gd name="connsiteY6" fmla="*/ 407963 h 578738"/>
              <a:gd name="connsiteX7" fmla="*/ 380567 w 861561"/>
              <a:gd name="connsiteY7" fmla="*/ 422031 h 578738"/>
              <a:gd name="connsiteX8" fmla="*/ 422770 w 861561"/>
              <a:gd name="connsiteY8" fmla="*/ 450166 h 578738"/>
              <a:gd name="connsiteX9" fmla="*/ 521244 w 861561"/>
              <a:gd name="connsiteY9" fmla="*/ 478302 h 578738"/>
              <a:gd name="connsiteX10" fmla="*/ 549379 w 861561"/>
              <a:gd name="connsiteY10" fmla="*/ 520505 h 578738"/>
              <a:gd name="connsiteX11" fmla="*/ 788530 w 861561"/>
              <a:gd name="connsiteY11" fmla="*/ 534572 h 578738"/>
              <a:gd name="connsiteX12" fmla="*/ 830733 w 861561"/>
              <a:gd name="connsiteY12" fmla="*/ 548640 h 578738"/>
              <a:gd name="connsiteX13" fmla="*/ 858869 w 861561"/>
              <a:gd name="connsiteY13" fmla="*/ 576775 h 578738"/>
              <a:gd name="connsiteX14" fmla="*/ 802598 w 861561"/>
              <a:gd name="connsiteY14" fmla="*/ 562708 h 57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1561" h="578738">
                <a:moveTo>
                  <a:pt x="14807" y="0"/>
                </a:moveTo>
                <a:cubicBezTo>
                  <a:pt x="5081" y="48630"/>
                  <a:pt x="-12982" y="92047"/>
                  <a:pt x="14807" y="140677"/>
                </a:cubicBezTo>
                <a:cubicBezTo>
                  <a:pt x="27640" y="163134"/>
                  <a:pt x="77551" y="175659"/>
                  <a:pt x="99213" y="182880"/>
                </a:cubicBezTo>
                <a:cubicBezTo>
                  <a:pt x="108592" y="201637"/>
                  <a:pt x="113924" y="223041"/>
                  <a:pt x="127349" y="239151"/>
                </a:cubicBezTo>
                <a:cubicBezTo>
                  <a:pt x="156145" y="273706"/>
                  <a:pt x="176093" y="263523"/>
                  <a:pt x="211755" y="281354"/>
                </a:cubicBezTo>
                <a:cubicBezTo>
                  <a:pt x="226877" y="288915"/>
                  <a:pt x="239890" y="300111"/>
                  <a:pt x="253958" y="309489"/>
                </a:cubicBezTo>
                <a:cubicBezTo>
                  <a:pt x="273461" y="335493"/>
                  <a:pt x="308972" y="388369"/>
                  <a:pt x="338364" y="407963"/>
                </a:cubicBezTo>
                <a:cubicBezTo>
                  <a:pt x="350702" y="416188"/>
                  <a:pt x="367304" y="415399"/>
                  <a:pt x="380567" y="422031"/>
                </a:cubicBezTo>
                <a:cubicBezTo>
                  <a:pt x="395689" y="429592"/>
                  <a:pt x="407648" y="442605"/>
                  <a:pt x="422770" y="450166"/>
                </a:cubicBezTo>
                <a:cubicBezTo>
                  <a:pt x="442953" y="460257"/>
                  <a:pt x="503213" y="473794"/>
                  <a:pt x="521244" y="478302"/>
                </a:cubicBezTo>
                <a:cubicBezTo>
                  <a:pt x="530622" y="492370"/>
                  <a:pt x="532834" y="517022"/>
                  <a:pt x="549379" y="520505"/>
                </a:cubicBezTo>
                <a:cubicBezTo>
                  <a:pt x="627521" y="536956"/>
                  <a:pt x="709072" y="526626"/>
                  <a:pt x="788530" y="534572"/>
                </a:cubicBezTo>
                <a:cubicBezTo>
                  <a:pt x="803285" y="536047"/>
                  <a:pt x="816665" y="543951"/>
                  <a:pt x="830733" y="548640"/>
                </a:cubicBezTo>
                <a:cubicBezTo>
                  <a:pt x="840112" y="558018"/>
                  <a:pt x="870732" y="570843"/>
                  <a:pt x="858869" y="576775"/>
                </a:cubicBezTo>
                <a:cubicBezTo>
                  <a:pt x="841576" y="585422"/>
                  <a:pt x="802598" y="562708"/>
                  <a:pt x="802598" y="562708"/>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5" name="Freeform 14"/>
          <p:cNvSpPr/>
          <p:nvPr/>
        </p:nvSpPr>
        <p:spPr>
          <a:xfrm>
            <a:off x="7076049" y="4037428"/>
            <a:ext cx="815926" cy="1913206"/>
          </a:xfrm>
          <a:custGeom>
            <a:avLst/>
            <a:gdLst>
              <a:gd name="connsiteX0" fmla="*/ 56271 w 815926"/>
              <a:gd name="connsiteY0" fmla="*/ 0 h 1913206"/>
              <a:gd name="connsiteX1" fmla="*/ 14068 w 815926"/>
              <a:gd name="connsiteY1" fmla="*/ 84406 h 1913206"/>
              <a:gd name="connsiteX2" fmla="*/ 0 w 815926"/>
              <a:gd name="connsiteY2" fmla="*/ 126609 h 1913206"/>
              <a:gd name="connsiteX3" fmla="*/ 14068 w 815926"/>
              <a:gd name="connsiteY3" fmla="*/ 168812 h 1913206"/>
              <a:gd name="connsiteX4" fmla="*/ 28136 w 815926"/>
              <a:gd name="connsiteY4" fmla="*/ 337624 h 1913206"/>
              <a:gd name="connsiteX5" fmla="*/ 140677 w 815926"/>
              <a:gd name="connsiteY5" fmla="*/ 365760 h 1913206"/>
              <a:gd name="connsiteX6" fmla="*/ 196948 w 815926"/>
              <a:gd name="connsiteY6" fmla="*/ 407963 h 1913206"/>
              <a:gd name="connsiteX7" fmla="*/ 253219 w 815926"/>
              <a:gd name="connsiteY7" fmla="*/ 618978 h 1913206"/>
              <a:gd name="connsiteX8" fmla="*/ 281354 w 815926"/>
              <a:gd name="connsiteY8" fmla="*/ 689317 h 1913206"/>
              <a:gd name="connsiteX9" fmla="*/ 295422 w 815926"/>
              <a:gd name="connsiteY9" fmla="*/ 731520 h 1913206"/>
              <a:gd name="connsiteX10" fmla="*/ 309489 w 815926"/>
              <a:gd name="connsiteY10" fmla="*/ 928467 h 1913206"/>
              <a:gd name="connsiteX11" fmla="*/ 351693 w 815926"/>
              <a:gd name="connsiteY11" fmla="*/ 970670 h 1913206"/>
              <a:gd name="connsiteX12" fmla="*/ 365760 w 815926"/>
              <a:gd name="connsiteY12" fmla="*/ 1097280 h 1913206"/>
              <a:gd name="connsiteX13" fmla="*/ 436099 w 815926"/>
              <a:gd name="connsiteY13" fmla="*/ 1167618 h 1913206"/>
              <a:gd name="connsiteX14" fmla="*/ 450166 w 815926"/>
              <a:gd name="connsiteY14" fmla="*/ 1617784 h 1913206"/>
              <a:gd name="connsiteX15" fmla="*/ 464234 w 815926"/>
              <a:gd name="connsiteY15" fmla="*/ 1659987 h 1913206"/>
              <a:gd name="connsiteX16" fmla="*/ 506437 w 815926"/>
              <a:gd name="connsiteY16" fmla="*/ 1674055 h 1913206"/>
              <a:gd name="connsiteX17" fmla="*/ 520505 w 815926"/>
              <a:gd name="connsiteY17" fmla="*/ 1716258 h 1913206"/>
              <a:gd name="connsiteX18" fmla="*/ 604911 w 815926"/>
              <a:gd name="connsiteY18" fmla="*/ 1730326 h 1913206"/>
              <a:gd name="connsiteX19" fmla="*/ 675249 w 815926"/>
              <a:gd name="connsiteY19" fmla="*/ 1758461 h 1913206"/>
              <a:gd name="connsiteX20" fmla="*/ 731520 w 815926"/>
              <a:gd name="connsiteY20" fmla="*/ 1828800 h 1913206"/>
              <a:gd name="connsiteX21" fmla="*/ 759656 w 815926"/>
              <a:gd name="connsiteY21" fmla="*/ 1856935 h 1913206"/>
              <a:gd name="connsiteX22" fmla="*/ 815926 w 815926"/>
              <a:gd name="connsiteY22" fmla="*/ 1913206 h 191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5926" h="1913206">
                <a:moveTo>
                  <a:pt x="56271" y="0"/>
                </a:moveTo>
                <a:cubicBezTo>
                  <a:pt x="42203" y="28135"/>
                  <a:pt x="26844" y="55661"/>
                  <a:pt x="14068" y="84406"/>
                </a:cubicBezTo>
                <a:cubicBezTo>
                  <a:pt x="8045" y="97957"/>
                  <a:pt x="0" y="111780"/>
                  <a:pt x="0" y="126609"/>
                </a:cubicBezTo>
                <a:cubicBezTo>
                  <a:pt x="0" y="141438"/>
                  <a:pt x="9379" y="154744"/>
                  <a:pt x="14068" y="168812"/>
                </a:cubicBezTo>
                <a:cubicBezTo>
                  <a:pt x="18757" y="225083"/>
                  <a:pt x="-2398" y="290126"/>
                  <a:pt x="28136" y="337624"/>
                </a:cubicBezTo>
                <a:cubicBezTo>
                  <a:pt x="49046" y="370151"/>
                  <a:pt x="140677" y="365760"/>
                  <a:pt x="140677" y="365760"/>
                </a:cubicBezTo>
                <a:cubicBezTo>
                  <a:pt x="159434" y="379828"/>
                  <a:pt x="181509" y="390318"/>
                  <a:pt x="196948" y="407963"/>
                </a:cubicBezTo>
                <a:cubicBezTo>
                  <a:pt x="267000" y="488022"/>
                  <a:pt x="230221" y="503990"/>
                  <a:pt x="253219" y="618978"/>
                </a:cubicBezTo>
                <a:cubicBezTo>
                  <a:pt x="258171" y="643740"/>
                  <a:pt x="272487" y="665672"/>
                  <a:pt x="281354" y="689317"/>
                </a:cubicBezTo>
                <a:cubicBezTo>
                  <a:pt x="286561" y="703202"/>
                  <a:pt x="290733" y="717452"/>
                  <a:pt x="295422" y="731520"/>
                </a:cubicBezTo>
                <a:cubicBezTo>
                  <a:pt x="300111" y="797169"/>
                  <a:pt x="294414" y="864400"/>
                  <a:pt x="309489" y="928467"/>
                </a:cubicBezTo>
                <a:cubicBezTo>
                  <a:pt x="314046" y="947833"/>
                  <a:pt x="345402" y="951796"/>
                  <a:pt x="351693" y="970670"/>
                </a:cubicBezTo>
                <a:cubicBezTo>
                  <a:pt x="365121" y="1010954"/>
                  <a:pt x="349033" y="1058250"/>
                  <a:pt x="365760" y="1097280"/>
                </a:cubicBezTo>
                <a:cubicBezTo>
                  <a:pt x="378821" y="1127757"/>
                  <a:pt x="436099" y="1167618"/>
                  <a:pt x="436099" y="1167618"/>
                </a:cubicBezTo>
                <a:cubicBezTo>
                  <a:pt x="440788" y="1317673"/>
                  <a:pt x="441601" y="1467900"/>
                  <a:pt x="450166" y="1617784"/>
                </a:cubicBezTo>
                <a:cubicBezTo>
                  <a:pt x="451012" y="1632589"/>
                  <a:pt x="453749" y="1649502"/>
                  <a:pt x="464234" y="1659987"/>
                </a:cubicBezTo>
                <a:cubicBezTo>
                  <a:pt x="474719" y="1670472"/>
                  <a:pt x="492369" y="1669366"/>
                  <a:pt x="506437" y="1674055"/>
                </a:cubicBezTo>
                <a:cubicBezTo>
                  <a:pt x="511126" y="1688123"/>
                  <a:pt x="507630" y="1708901"/>
                  <a:pt x="520505" y="1716258"/>
                </a:cubicBezTo>
                <a:cubicBezTo>
                  <a:pt x="545270" y="1730410"/>
                  <a:pt x="577393" y="1722821"/>
                  <a:pt x="604911" y="1730326"/>
                </a:cubicBezTo>
                <a:cubicBezTo>
                  <a:pt x="629273" y="1736970"/>
                  <a:pt x="651803" y="1749083"/>
                  <a:pt x="675249" y="1758461"/>
                </a:cubicBezTo>
                <a:cubicBezTo>
                  <a:pt x="743188" y="1826400"/>
                  <a:pt x="660529" y="1740063"/>
                  <a:pt x="731520" y="1828800"/>
                </a:cubicBezTo>
                <a:cubicBezTo>
                  <a:pt x="739806" y="1839157"/>
                  <a:pt x="751370" y="1846578"/>
                  <a:pt x="759656" y="1856935"/>
                </a:cubicBezTo>
                <a:cubicBezTo>
                  <a:pt x="804926" y="1913522"/>
                  <a:pt x="765649" y="1888067"/>
                  <a:pt x="815926" y="1913206"/>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2230" y="4424411"/>
            <a:ext cx="2647543" cy="18300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l="14000" t="10001" r="14000" b="16667"/>
          <a:stretch>
            <a:fillRect/>
          </a:stretch>
        </p:blipFill>
        <p:spPr bwMode="auto">
          <a:xfrm>
            <a:off x="562709" y="3326731"/>
            <a:ext cx="2903355" cy="18801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56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ircle(in)">
                                      <p:cBhvr>
                                        <p:cTn id="45" dur="2000"/>
                                        <p:tgtEl>
                                          <p:spTgt spid="14"/>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2000"/>
                                        <p:tgtEl>
                                          <p:spTgt spid="11"/>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301" y="121626"/>
            <a:ext cx="3516924"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II. TÌM HIỂU VĂN BẢN</a:t>
            </a:r>
            <a:endParaRPr lang="en-US" sz="2800" dirty="0">
              <a:solidFill>
                <a:schemeClr val="bg1"/>
              </a:solidFill>
            </a:endParaRPr>
          </a:p>
        </p:txBody>
      </p:sp>
      <p:sp>
        <p:nvSpPr>
          <p:cNvPr id="5" name="TextBox 4"/>
          <p:cNvSpPr txBox="1"/>
          <p:nvPr/>
        </p:nvSpPr>
        <p:spPr>
          <a:xfrm>
            <a:off x="661181" y="725011"/>
            <a:ext cx="6119447"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1. </a:t>
            </a:r>
            <a:r>
              <a:rPr lang="en-US" sz="2800" dirty="0" err="1" smtClean="0">
                <a:solidFill>
                  <a:schemeClr val="bg1"/>
                </a:solidFill>
              </a:rPr>
              <a:t>Hình</a:t>
            </a:r>
            <a:r>
              <a:rPr lang="en-US" sz="2800" dirty="0" smtClean="0">
                <a:solidFill>
                  <a:schemeClr val="bg1"/>
                </a:solidFill>
              </a:rPr>
              <a:t> </a:t>
            </a:r>
            <a:r>
              <a:rPr lang="en-US" sz="2800" dirty="0" err="1" smtClean="0">
                <a:solidFill>
                  <a:schemeClr val="bg1"/>
                </a:solidFill>
              </a:rPr>
              <a:t>ảnh</a:t>
            </a:r>
            <a:r>
              <a:rPr lang="en-US" sz="2800" dirty="0" smtClean="0">
                <a:solidFill>
                  <a:schemeClr val="bg1"/>
                </a:solidFill>
              </a:rPr>
              <a:t> </a:t>
            </a:r>
            <a:r>
              <a:rPr lang="en-US" sz="2800" dirty="0" err="1" smtClean="0">
                <a:solidFill>
                  <a:schemeClr val="bg1"/>
                </a:solidFill>
              </a:rPr>
              <a:t>những</a:t>
            </a:r>
            <a:r>
              <a:rPr lang="en-US" sz="2800" dirty="0" smtClean="0">
                <a:solidFill>
                  <a:schemeClr val="bg1"/>
                </a:solidFill>
              </a:rPr>
              <a:t> </a:t>
            </a:r>
            <a:r>
              <a:rPr lang="en-US" sz="2800" dirty="0" err="1" smtClean="0">
                <a:solidFill>
                  <a:schemeClr val="bg1"/>
                </a:solidFill>
              </a:rPr>
              <a:t>chiếc</a:t>
            </a:r>
            <a:r>
              <a:rPr lang="en-US" sz="2800" dirty="0" smtClean="0">
                <a:solidFill>
                  <a:schemeClr val="bg1"/>
                </a:solidFill>
              </a:rPr>
              <a:t> </a:t>
            </a:r>
            <a:r>
              <a:rPr lang="en-US" sz="2800" dirty="0" err="1" smtClean="0">
                <a:solidFill>
                  <a:schemeClr val="bg1"/>
                </a:solidFill>
              </a:rPr>
              <a:t>xe</a:t>
            </a:r>
            <a:r>
              <a:rPr lang="en-US" sz="2800" dirty="0" smtClean="0">
                <a:solidFill>
                  <a:schemeClr val="bg1"/>
                </a:solidFill>
              </a:rPr>
              <a:t> </a:t>
            </a:r>
            <a:r>
              <a:rPr lang="en-US" sz="2800" dirty="0" err="1" smtClean="0">
                <a:solidFill>
                  <a:schemeClr val="bg1"/>
                </a:solidFill>
              </a:rPr>
              <a:t>không</a:t>
            </a:r>
            <a:r>
              <a:rPr lang="en-US" sz="2800" dirty="0" smtClean="0">
                <a:solidFill>
                  <a:schemeClr val="bg1"/>
                </a:solidFill>
              </a:rPr>
              <a:t> </a:t>
            </a:r>
            <a:r>
              <a:rPr lang="en-US" sz="2800" dirty="0" err="1" smtClean="0">
                <a:solidFill>
                  <a:schemeClr val="bg1"/>
                </a:solidFill>
              </a:rPr>
              <a:t>kính</a:t>
            </a:r>
            <a:endParaRPr lang="en-US" sz="2800" dirty="0" smtClean="0">
              <a:solidFill>
                <a:schemeClr val="bg1"/>
              </a:solidFill>
            </a:endParaRPr>
          </a:p>
        </p:txBody>
      </p:sp>
      <p:pic>
        <p:nvPicPr>
          <p:cNvPr id="6" name="Picture 40" descr="xek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245" y="556649"/>
            <a:ext cx="2257474" cy="19167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l="14000" t="10001" r="14000" b="16667"/>
          <a:stretch>
            <a:fillRect/>
          </a:stretch>
        </p:blipFill>
        <p:spPr bwMode="auto">
          <a:xfrm>
            <a:off x="9101630" y="159103"/>
            <a:ext cx="2903355" cy="18801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376017" y="1373948"/>
            <a:ext cx="7642567"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sz="2300" dirty="0">
                <a:solidFill>
                  <a:schemeClr val="bg1"/>
                </a:solidFill>
                <a:latin typeface="Times New Roman" panose="02020603050405020304" pitchFamily="18" charset="0"/>
                <a:cs typeface="Times New Roman" panose="02020603050405020304" pitchFamily="18" charset="0"/>
              </a:rPr>
              <a:t>Xưa nay, xe cộ rất ít khi đi vào thơ ca, nếu có thì thường được “ thi vị hóa”, “ lãng mạn hóa’. Nhưng những chiếc xe </a:t>
            </a:r>
            <a:r>
              <a:rPr lang="vi-VN" sz="2300" dirty="0" smtClean="0">
                <a:solidFill>
                  <a:schemeClr val="bg1"/>
                </a:solidFill>
                <a:latin typeface="Times New Roman" panose="02020603050405020304" pitchFamily="18" charset="0"/>
                <a:cs typeface="Times New Roman" panose="02020603050405020304" pitchFamily="18" charset="0"/>
              </a:rPr>
              <a:t>đượ</a:t>
            </a:r>
            <a:r>
              <a:rPr lang="en-US" sz="2300" dirty="0" smtClean="0">
                <a:solidFill>
                  <a:schemeClr val="bg1"/>
                </a:solidFill>
                <a:latin typeface="Times New Roman" panose="02020603050405020304" pitchFamily="18" charset="0"/>
                <a:cs typeface="Times New Roman" panose="02020603050405020304" pitchFamily="18" charset="0"/>
              </a:rPr>
              <a:t>c</a:t>
            </a:r>
            <a:r>
              <a:rPr lang="vi-VN" sz="2300" dirty="0" smtClean="0">
                <a:solidFill>
                  <a:schemeClr val="bg1"/>
                </a:solidFill>
                <a:latin typeface="Times New Roman" panose="02020603050405020304" pitchFamily="18" charset="0"/>
                <a:cs typeface="Times New Roman" panose="02020603050405020304" pitchFamily="18" charset="0"/>
              </a:rPr>
              <a:t> </a:t>
            </a:r>
            <a:r>
              <a:rPr lang="vi-VN" sz="2300" dirty="0">
                <a:solidFill>
                  <a:schemeClr val="bg1"/>
                </a:solidFill>
                <a:latin typeface="Times New Roman" panose="02020603050405020304" pitchFamily="18" charset="0"/>
                <a:cs typeface="Times New Roman" panose="02020603050405020304" pitchFamily="18" charset="0"/>
              </a:rPr>
              <a:t>Phạm Tiến Duật đưa vào thơ lại thực đến trần trụi:</a:t>
            </a:r>
          </a:p>
          <a:p>
            <a:pPr>
              <a:lnSpc>
                <a:spcPct val="100000"/>
              </a:lnSpc>
              <a:spcBef>
                <a:spcPct val="0"/>
              </a:spcBef>
              <a:buFontTx/>
              <a:buNone/>
            </a:pPr>
            <a:r>
              <a:rPr lang="vi-VN" sz="2300" dirty="0">
                <a:solidFill>
                  <a:schemeClr val="bg1"/>
                </a:solidFill>
                <a:latin typeface="Times New Roman" panose="02020603050405020304" pitchFamily="18" charset="0"/>
                <a:cs typeface="Times New Roman" panose="02020603050405020304" pitchFamily="18" charset="0"/>
              </a:rPr>
              <a:t>            </a:t>
            </a:r>
            <a:r>
              <a:rPr lang="en-US" sz="2300" dirty="0" smtClean="0">
                <a:solidFill>
                  <a:schemeClr val="bg1"/>
                </a:solidFill>
                <a:latin typeface="Times New Roman" panose="02020603050405020304" pitchFamily="18" charset="0"/>
                <a:cs typeface="Times New Roman" panose="02020603050405020304" pitchFamily="18" charset="0"/>
              </a:rPr>
              <a:t>“</a:t>
            </a:r>
            <a:r>
              <a:rPr lang="vi-VN" sz="2300" b="1" i="1" dirty="0" smtClean="0">
                <a:solidFill>
                  <a:schemeClr val="bg1"/>
                </a:solidFill>
                <a:latin typeface="Times New Roman" panose="02020603050405020304" pitchFamily="18" charset="0"/>
                <a:cs typeface="Times New Roman" panose="02020603050405020304" pitchFamily="18" charset="0"/>
              </a:rPr>
              <a:t>Không </a:t>
            </a:r>
            <a:r>
              <a:rPr lang="vi-VN" sz="2300" b="1" i="1" dirty="0">
                <a:solidFill>
                  <a:schemeClr val="bg1"/>
                </a:solidFill>
                <a:latin typeface="Times New Roman" panose="02020603050405020304" pitchFamily="18" charset="0"/>
                <a:cs typeface="Times New Roman" panose="02020603050405020304" pitchFamily="18" charset="0"/>
              </a:rPr>
              <a:t>có kính không phải vì xe không có kính</a:t>
            </a:r>
          </a:p>
          <a:p>
            <a:pPr>
              <a:lnSpc>
                <a:spcPct val="100000"/>
              </a:lnSpc>
              <a:spcBef>
                <a:spcPct val="0"/>
              </a:spcBef>
              <a:buFontTx/>
              <a:buNone/>
            </a:pPr>
            <a:r>
              <a:rPr lang="vi-VN" sz="2300" b="1" i="1" dirty="0">
                <a:solidFill>
                  <a:schemeClr val="bg1"/>
                </a:solidFill>
                <a:latin typeface="Times New Roman" panose="02020603050405020304" pitchFamily="18" charset="0"/>
                <a:cs typeface="Times New Roman" panose="02020603050405020304" pitchFamily="18" charset="0"/>
              </a:rPr>
              <a:t>           Bom giật bom rung kính vỡ đi </a:t>
            </a:r>
            <a:r>
              <a:rPr lang="vi-VN" sz="2300" b="1" i="1" dirty="0" smtClean="0">
                <a:solidFill>
                  <a:schemeClr val="bg1"/>
                </a:solidFill>
                <a:latin typeface="Times New Roman" panose="02020603050405020304" pitchFamily="18" charset="0"/>
                <a:cs typeface="Times New Roman" panose="02020603050405020304" pitchFamily="18" charset="0"/>
              </a:rPr>
              <a:t>rồi</a:t>
            </a:r>
            <a:r>
              <a:rPr lang="en-US" sz="2300" b="1" i="1" dirty="0" smtClean="0">
                <a:solidFill>
                  <a:schemeClr val="bg1"/>
                </a:solidFill>
                <a:latin typeface="Times New Roman" panose="02020603050405020304" pitchFamily="18" charset="0"/>
                <a:cs typeface="Times New Roman" panose="02020603050405020304" pitchFamily="18" charset="0"/>
              </a:rPr>
              <a:t>”</a:t>
            </a:r>
            <a:endParaRPr lang="vi-VN" sz="2300" b="1" i="1"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32290" y="3425488"/>
            <a:ext cx="11677650" cy="3277820"/>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Câu</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thơ</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đậm</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chất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văn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xuôi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nhưng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nghe</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vẫn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rất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thú</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vị</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Điệp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từ</a:t>
            </a:r>
            <a:r>
              <a:rPr lang="en-US" sz="2300"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không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khiến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câu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thơ</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mở</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đầu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trở</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thành</a:t>
            </a:r>
            <a:r>
              <a:rPr lang="en-US" sz="2300"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lời</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giải</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thích</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thanh</a:t>
            </a:r>
            <a:r>
              <a:rPr lang="en-US" sz="2300" b="1" dirty="0">
                <a:solidFill>
                  <a:schemeClr val="tx1"/>
                </a:solidFill>
                <a:latin typeface="Times New Roman" panose="02020603050405020304" pitchFamily="18" charset="0"/>
                <a:cs typeface="Times New Roman" panose="02020603050405020304" pitchFamily="18" charset="0"/>
              </a:rPr>
              <a:t> minh </a:t>
            </a:r>
            <a:r>
              <a:rPr lang="en-US" sz="2300" dirty="0" err="1">
                <a:solidFill>
                  <a:schemeClr val="tx1"/>
                </a:solidFill>
                <a:latin typeface="Times New Roman" panose="02020603050405020304" pitchFamily="18" charset="0"/>
                <a:cs typeface="Times New Roman" panose="02020603050405020304" pitchFamily="18" charset="0"/>
              </a:rPr>
              <a:t>của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những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người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lính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lái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xe</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về</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hình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hài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của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những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chiếc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xe</a:t>
            </a:r>
            <a:r>
              <a:rPr lang="en-US" sz="2300" dirty="0">
                <a:solidFill>
                  <a:schemeClr val="tx1"/>
                </a:solidFill>
                <a:latin typeface="Times New Roman" panose="02020603050405020304" pitchFamily="18" charset="0"/>
                <a:cs typeface="Times New Roman" panose="02020603050405020304" pitchFamily="18" charset="0"/>
              </a:rPr>
              <a:t>.</a:t>
            </a:r>
          </a:p>
          <a:p>
            <a:pPr>
              <a:defRPr/>
            </a:pP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Các</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từ</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phủ</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định</a:t>
            </a:r>
            <a:r>
              <a:rPr lang="en-US" sz="2300"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không</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có</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không</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phải</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mang</a:t>
            </a:r>
            <a:r>
              <a:rPr lang="en-US" sz="2300" dirty="0">
                <a:solidFill>
                  <a:schemeClr val="tx1"/>
                </a:solidFill>
                <a:latin typeface="Times New Roman" panose="02020603050405020304" pitchFamily="18" charset="0"/>
                <a:cs typeface="Times New Roman" panose="02020603050405020304" pitchFamily="18" charset="0"/>
              </a:rPr>
              <a:t> ý </a:t>
            </a:r>
            <a:r>
              <a:rPr lang="en-US" sz="2300" dirty="0" err="1">
                <a:solidFill>
                  <a:schemeClr val="tx1"/>
                </a:solidFill>
                <a:latin typeface="Times New Roman" panose="02020603050405020304" pitchFamily="18" charset="0"/>
                <a:cs typeface="Times New Roman" panose="02020603050405020304" pitchFamily="18" charset="0"/>
              </a:rPr>
              <a:t>nghĩa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khẳng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định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khiến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âm</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hưởng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trở</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nên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hùng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tráng</a:t>
            </a:r>
            <a:r>
              <a:rPr lang="en-US" sz="2300" dirty="0">
                <a:solidFill>
                  <a:schemeClr val="tx1"/>
                </a:solidFill>
                <a:latin typeface="Times New Roman" panose="02020603050405020304" pitchFamily="18" charset="0"/>
                <a:cs typeface="Times New Roman" panose="02020603050405020304" pitchFamily="18" charset="0"/>
              </a:rPr>
              <a:t>.</a:t>
            </a:r>
          </a:p>
          <a:p>
            <a:pPr>
              <a:defRPr/>
            </a:pPr>
            <a:r>
              <a:rPr lang="en-US" sz="2300" dirty="0" smtClean="0">
                <a:solidFill>
                  <a:schemeClr val="tx1"/>
                </a:solidFill>
                <a:latin typeface="Times New Roman" panose="02020603050405020304" pitchFamily="18" charset="0"/>
                <a:cs typeface="Times New Roman" panose="02020603050405020304" pitchFamily="18" charset="0"/>
              </a:rPr>
              <a:t>   </a:t>
            </a:r>
            <a:r>
              <a:rPr lang="vi-VN" sz="2300" dirty="0" smtClean="0">
                <a:solidFill>
                  <a:schemeClr val="tx1"/>
                </a:solidFill>
                <a:latin typeface="Times New Roman" panose="02020603050405020304" pitchFamily="18" charset="0"/>
                <a:cs typeface="Times New Roman" panose="02020603050405020304" pitchFamily="18" charset="0"/>
              </a:rPr>
              <a:t>Câu </a:t>
            </a:r>
            <a:r>
              <a:rPr lang="vi-VN" sz="2300" dirty="0">
                <a:solidFill>
                  <a:schemeClr val="tx1"/>
                </a:solidFill>
                <a:latin typeface="Times New Roman" panose="02020603050405020304" pitchFamily="18" charset="0"/>
                <a:cs typeface="Times New Roman" panose="02020603050405020304" pitchFamily="18" charset="0"/>
              </a:rPr>
              <a:t>thơ thứ 2 nhắc lại hai lần chữ “</a:t>
            </a:r>
            <a:r>
              <a:rPr lang="vi-VN" sz="2300" b="1" dirty="0">
                <a:solidFill>
                  <a:schemeClr val="tx1"/>
                </a:solidFill>
                <a:latin typeface="Times New Roman" panose="02020603050405020304" pitchFamily="18" charset="0"/>
                <a:cs typeface="Times New Roman" panose="02020603050405020304" pitchFamily="18" charset="0"/>
              </a:rPr>
              <a:t>bom</a:t>
            </a:r>
            <a:r>
              <a:rPr lang="vi-VN" sz="2300" dirty="0">
                <a:solidFill>
                  <a:schemeClr val="tx1"/>
                </a:solidFill>
                <a:latin typeface="Times New Roman" panose="02020603050405020304" pitchFamily="18" charset="0"/>
                <a:cs typeface="Times New Roman" panose="02020603050405020304" pitchFamily="18" charset="0"/>
              </a:rPr>
              <a:t>” với những động từ mạnh “giật”, “rung” khiến cho “</a:t>
            </a:r>
            <a:r>
              <a:rPr lang="vi-VN" sz="2300" b="1" dirty="0">
                <a:solidFill>
                  <a:schemeClr val="tx1"/>
                </a:solidFill>
                <a:latin typeface="Times New Roman" panose="02020603050405020304" pitchFamily="18" charset="0"/>
                <a:cs typeface="Times New Roman" panose="02020603050405020304" pitchFamily="18" charset="0"/>
              </a:rPr>
              <a:t>kính vỡ đi rồi</a:t>
            </a:r>
            <a:r>
              <a:rPr lang="vi-VN" sz="2300" dirty="0">
                <a:solidFill>
                  <a:schemeClr val="tx1"/>
                </a:solidFill>
                <a:latin typeface="Times New Roman" panose="02020603050405020304" pitchFamily="18" charset="0"/>
                <a:cs typeface="Times New Roman" panose="02020603050405020304" pitchFamily="18" charset="0"/>
              </a:rPr>
              <a:t>” càng tăng gấp bội sự dữ dội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khốc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liệt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của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chiến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trường</a:t>
            </a:r>
            <a:r>
              <a:rPr lang="en-US" sz="2300" dirty="0">
                <a:solidFill>
                  <a:schemeClr val="tx1"/>
                </a:solidFill>
                <a:latin typeface="Times New Roman" panose="02020603050405020304" pitchFamily="18" charset="0"/>
                <a:cs typeface="Times New Roman" panose="02020603050405020304" pitchFamily="18" charset="0"/>
              </a:rPr>
              <a:t>.</a:t>
            </a:r>
          </a:p>
          <a:p>
            <a:pPr>
              <a:defRPr/>
            </a:pPr>
            <a:r>
              <a:rPr lang="en-US" sz="23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Hai</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câu</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thơ</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đầu</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đã</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làm</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hiện</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lên</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chiếc</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xe</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vận</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tải</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quân</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mang</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trên</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mình</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đầy</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thương</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tích</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chiến</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tranh</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Nó</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chính</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là</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minh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chứng</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cho</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tàn</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phá</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khủng</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khiếp</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thời</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Trường</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Sơn</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bão</a:t>
            </a:r>
            <a:r>
              <a:rPr lang="en-US" sz="2300"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lửa</a:t>
            </a:r>
            <a:endParaRPr lang="en-US" sz="23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45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1000"/>
                                        <p:tgtEl>
                                          <p:spTgt spid="9">
                                            <p:txEl>
                                              <p:pRg st="1" end="1"/>
                                            </p:txEl>
                                          </p:spTgt>
                                        </p:tgtEl>
                                      </p:cBhvr>
                                    </p:animEffect>
                                    <p:anim calcmode="lin" valueType="num">
                                      <p:cBhvr>
                                        <p:cTn id="2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1000"/>
                                        <p:tgtEl>
                                          <p:spTgt spid="9">
                                            <p:txEl>
                                              <p:pRg st="2" end="2"/>
                                            </p:txEl>
                                          </p:spTgt>
                                        </p:tgtEl>
                                      </p:cBhvr>
                                    </p:animEffect>
                                    <p:anim calcmode="lin" valueType="num">
                                      <p:cBhvr>
                                        <p:cTn id="3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1000"/>
                                        <p:tgtEl>
                                          <p:spTgt spid="9">
                                            <p:txEl>
                                              <p:pRg st="3" end="3"/>
                                            </p:txEl>
                                          </p:spTgt>
                                        </p:tgtEl>
                                      </p:cBhvr>
                                    </p:animEffect>
                                    <p:anim calcmode="lin" valueType="num">
                                      <p:cBhvr>
                                        <p:cTn id="3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301" y="121626"/>
            <a:ext cx="3516924"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II. TÌM HIỂU VĂN BẢN</a:t>
            </a:r>
            <a:endParaRPr lang="en-US" sz="2800" dirty="0">
              <a:solidFill>
                <a:schemeClr val="bg1"/>
              </a:solidFill>
            </a:endParaRPr>
          </a:p>
        </p:txBody>
      </p:sp>
      <p:sp>
        <p:nvSpPr>
          <p:cNvPr id="6" name="TextBox 5"/>
          <p:cNvSpPr txBox="1"/>
          <p:nvPr/>
        </p:nvSpPr>
        <p:spPr>
          <a:xfrm>
            <a:off x="661181" y="725011"/>
            <a:ext cx="6119447"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2. </a:t>
            </a:r>
            <a:r>
              <a:rPr lang="en-US" sz="2800" dirty="0" err="1" smtClean="0">
                <a:solidFill>
                  <a:schemeClr val="bg1"/>
                </a:solidFill>
              </a:rPr>
              <a:t>Hình</a:t>
            </a:r>
            <a:r>
              <a:rPr lang="en-US" sz="2800" dirty="0" smtClean="0">
                <a:solidFill>
                  <a:schemeClr val="bg1"/>
                </a:solidFill>
              </a:rPr>
              <a:t> </a:t>
            </a:r>
            <a:r>
              <a:rPr lang="en-US" sz="2800" dirty="0" err="1" smtClean="0">
                <a:solidFill>
                  <a:schemeClr val="bg1"/>
                </a:solidFill>
              </a:rPr>
              <a:t>ảnh</a:t>
            </a:r>
            <a:r>
              <a:rPr lang="en-US" sz="2800" dirty="0" smtClean="0">
                <a:solidFill>
                  <a:schemeClr val="bg1"/>
                </a:solidFill>
              </a:rPr>
              <a:t> </a:t>
            </a:r>
            <a:r>
              <a:rPr lang="en-US" sz="2800" dirty="0" err="1" smtClean="0">
                <a:solidFill>
                  <a:schemeClr val="bg1"/>
                </a:solidFill>
              </a:rPr>
              <a:t>những</a:t>
            </a:r>
            <a:r>
              <a:rPr lang="en-US" sz="2800" dirty="0" smtClean="0">
                <a:solidFill>
                  <a:schemeClr val="bg1"/>
                </a:solidFill>
              </a:rPr>
              <a:t> </a:t>
            </a:r>
            <a:r>
              <a:rPr lang="en-US" sz="2800" dirty="0" err="1" smtClean="0">
                <a:solidFill>
                  <a:schemeClr val="bg1"/>
                </a:solidFill>
              </a:rPr>
              <a:t>người</a:t>
            </a:r>
            <a:r>
              <a:rPr lang="en-US" sz="2800" dirty="0" smtClean="0">
                <a:solidFill>
                  <a:schemeClr val="bg1"/>
                </a:solidFill>
              </a:rPr>
              <a:t> </a:t>
            </a:r>
            <a:r>
              <a:rPr lang="en-US" sz="2800" dirty="0" err="1" smtClean="0">
                <a:solidFill>
                  <a:schemeClr val="bg1"/>
                </a:solidFill>
              </a:rPr>
              <a:t>lính</a:t>
            </a:r>
            <a:r>
              <a:rPr lang="en-US" sz="2800" dirty="0" smtClean="0">
                <a:solidFill>
                  <a:schemeClr val="bg1"/>
                </a:solidFill>
              </a:rPr>
              <a:t> </a:t>
            </a:r>
            <a:r>
              <a:rPr lang="en-US" sz="2800" dirty="0" err="1" smtClean="0">
                <a:solidFill>
                  <a:schemeClr val="bg1"/>
                </a:solidFill>
              </a:rPr>
              <a:t>lái</a:t>
            </a:r>
            <a:r>
              <a:rPr lang="en-US" sz="2800" dirty="0" smtClean="0">
                <a:solidFill>
                  <a:schemeClr val="bg1"/>
                </a:solidFill>
              </a:rPr>
              <a:t> </a:t>
            </a:r>
            <a:r>
              <a:rPr lang="en-US" sz="2800" dirty="0" err="1" smtClean="0">
                <a:solidFill>
                  <a:schemeClr val="bg1"/>
                </a:solidFill>
              </a:rPr>
              <a:t>xe</a:t>
            </a:r>
            <a:endParaRPr lang="en-US" sz="2800" dirty="0" smtClean="0">
              <a:solidFill>
                <a:schemeClr val="bg1"/>
              </a:solidFill>
            </a:endParaRPr>
          </a:p>
        </p:txBody>
      </p:sp>
      <p:sp>
        <p:nvSpPr>
          <p:cNvPr id="7" name="Rectangle 6"/>
          <p:cNvSpPr/>
          <p:nvPr/>
        </p:nvSpPr>
        <p:spPr>
          <a:xfrm>
            <a:off x="914400" y="1363559"/>
            <a:ext cx="7202659" cy="461665"/>
          </a:xfrm>
          <a:prstGeom prst="rect">
            <a:avLst/>
          </a:prstGeom>
          <a:solidFill>
            <a:schemeClr val="accent6">
              <a:lumMod val="20000"/>
              <a:lumOff val="8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00000"/>
              </a:lnSpc>
              <a:spcBef>
                <a:spcPct val="0"/>
              </a:spcBef>
              <a:buFontTx/>
              <a:buNone/>
            </a:pPr>
            <a:r>
              <a:rPr lang="vi-VN" sz="2400" b="1" dirty="0" smtClean="0">
                <a:solidFill>
                  <a:srgbClr val="000000"/>
                </a:solidFill>
                <a:latin typeface="Times New Roman" panose="02020603050405020304" pitchFamily="18" charset="0"/>
              </a:rPr>
              <a:t>a. Tư thế ung dung, hiên ngang, sẵn sàng ra trận.</a:t>
            </a:r>
            <a:endParaRPr lang="vi-VN" sz="2400" b="1" dirty="0">
              <a:solidFill>
                <a:srgbClr val="000000"/>
              </a:solidFill>
              <a:latin typeface="Times New Roman" panose="02020603050405020304" pitchFamily="18" charset="0"/>
            </a:endParaRPr>
          </a:p>
        </p:txBody>
      </p:sp>
      <p:sp>
        <p:nvSpPr>
          <p:cNvPr id="9" name="TextBox 8"/>
          <p:cNvSpPr txBox="1">
            <a:spLocks noChangeArrowheads="1"/>
          </p:cNvSpPr>
          <p:nvPr/>
        </p:nvSpPr>
        <p:spPr bwMode="auto">
          <a:xfrm>
            <a:off x="196949" y="2052595"/>
            <a:ext cx="8426546"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300" dirty="0" err="1">
                <a:solidFill>
                  <a:schemeClr val="bg1"/>
                </a:solidFill>
                <a:latin typeface="Times New Roman" panose="02020603050405020304" pitchFamily="18" charset="0"/>
              </a:rPr>
              <a:t>Trên</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nền</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của</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cuộc</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chiến</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tranh</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vô</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cung</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gian</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khổ</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và</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khốc</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liệt</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ấy</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Phạm</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Tiến</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Duật</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đã</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xây</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dựng</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thành</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công</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hình</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ảnh</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những</a:t>
            </a:r>
            <a:r>
              <a:rPr lang="en-US" sz="2300" dirty="0">
                <a:solidFill>
                  <a:schemeClr val="bg1"/>
                </a:solidFill>
                <a:latin typeface="Times New Roman" panose="02020603050405020304" pitchFamily="18" charset="0"/>
              </a:rPr>
              <a:t> </a:t>
            </a:r>
            <a:r>
              <a:rPr lang="en-US" sz="2300" b="1" dirty="0" err="1">
                <a:solidFill>
                  <a:schemeClr val="bg1"/>
                </a:solidFill>
                <a:latin typeface="Times New Roman" panose="02020603050405020304" pitchFamily="18" charset="0"/>
              </a:rPr>
              <a:t>người</a:t>
            </a:r>
            <a:r>
              <a:rPr lang="en-US" sz="2300" b="1" dirty="0">
                <a:solidFill>
                  <a:schemeClr val="bg1"/>
                </a:solidFill>
                <a:latin typeface="Times New Roman" panose="02020603050405020304" pitchFamily="18" charset="0"/>
              </a:rPr>
              <a:t> </a:t>
            </a:r>
            <a:r>
              <a:rPr lang="en-US" sz="2300" b="1" dirty="0" err="1">
                <a:solidFill>
                  <a:schemeClr val="bg1"/>
                </a:solidFill>
                <a:latin typeface="Times New Roman" panose="02020603050405020304" pitchFamily="18" charset="0"/>
              </a:rPr>
              <a:t>lính</a:t>
            </a:r>
            <a:r>
              <a:rPr lang="en-US" sz="2300" b="1" dirty="0">
                <a:solidFill>
                  <a:schemeClr val="bg1"/>
                </a:solidFill>
                <a:latin typeface="Times New Roman" panose="02020603050405020304" pitchFamily="18" charset="0"/>
              </a:rPr>
              <a:t> </a:t>
            </a:r>
            <a:r>
              <a:rPr lang="en-US" sz="2300" b="1" dirty="0" err="1">
                <a:solidFill>
                  <a:schemeClr val="bg1"/>
                </a:solidFill>
                <a:latin typeface="Times New Roman" panose="02020603050405020304" pitchFamily="18" charset="0"/>
              </a:rPr>
              <a:t>lái</a:t>
            </a:r>
            <a:r>
              <a:rPr lang="en-US" sz="2300" b="1" dirty="0">
                <a:solidFill>
                  <a:schemeClr val="bg1"/>
                </a:solidFill>
                <a:latin typeface="Times New Roman" panose="02020603050405020304" pitchFamily="18" charset="0"/>
              </a:rPr>
              <a:t> </a:t>
            </a:r>
            <a:r>
              <a:rPr lang="en-US" sz="2300" b="1" dirty="0" err="1">
                <a:solidFill>
                  <a:schemeClr val="bg1"/>
                </a:solidFill>
                <a:latin typeface="Times New Roman" panose="02020603050405020304" pitchFamily="18" charset="0"/>
              </a:rPr>
              <a:t>xe</a:t>
            </a:r>
            <a:r>
              <a:rPr lang="en-US" sz="2300" b="1" dirty="0">
                <a:solidFill>
                  <a:schemeClr val="bg1"/>
                </a:solidFill>
                <a:latin typeface="Times New Roman" panose="02020603050405020304" pitchFamily="18" charset="0"/>
              </a:rPr>
              <a:t> </a:t>
            </a:r>
            <a:r>
              <a:rPr lang="en-US" sz="2300" b="1" dirty="0" err="1">
                <a:solidFill>
                  <a:schemeClr val="bg1"/>
                </a:solidFill>
                <a:latin typeface="Times New Roman" panose="02020603050405020304" pitchFamily="18" charset="0"/>
              </a:rPr>
              <a:t>Trường</a:t>
            </a:r>
            <a:r>
              <a:rPr lang="en-US" sz="2300" b="1" dirty="0">
                <a:solidFill>
                  <a:schemeClr val="bg1"/>
                </a:solidFill>
                <a:latin typeface="Times New Roman" panose="02020603050405020304" pitchFamily="18" charset="0"/>
              </a:rPr>
              <a:t> </a:t>
            </a:r>
            <a:r>
              <a:rPr lang="en-US" sz="2300" b="1" dirty="0" err="1">
                <a:solidFill>
                  <a:schemeClr val="bg1"/>
                </a:solidFill>
                <a:latin typeface="Times New Roman" panose="02020603050405020304" pitchFamily="18" charset="0"/>
              </a:rPr>
              <a:t>Sơn</a:t>
            </a:r>
            <a:r>
              <a:rPr lang="en-US" sz="2300" b="1"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với</a:t>
            </a:r>
            <a:r>
              <a:rPr lang="en-US" sz="2300"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tư</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tế</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ung</a:t>
            </a:r>
            <a:r>
              <a:rPr lang="en-US" sz="2300" b="1" i="1" dirty="0">
                <a:solidFill>
                  <a:schemeClr val="bg1"/>
                </a:solidFill>
                <a:latin typeface="Times New Roman" panose="02020603050405020304" pitchFamily="18" charset="0"/>
              </a:rPr>
              <a:t> dung, </a:t>
            </a:r>
            <a:r>
              <a:rPr lang="en-US" sz="2300" b="1" i="1" dirty="0" err="1">
                <a:solidFill>
                  <a:schemeClr val="bg1"/>
                </a:solidFill>
                <a:latin typeface="Times New Roman" panose="02020603050405020304" pitchFamily="18" charset="0"/>
              </a:rPr>
              <a:t>hiên</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ngang</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sẵn</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sàng</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ra</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trận</a:t>
            </a:r>
            <a:r>
              <a:rPr lang="en-US" sz="2300" b="1" i="1" dirty="0">
                <a:solidFill>
                  <a:schemeClr val="bg1"/>
                </a:solidFill>
                <a:latin typeface="Times New Roman" panose="02020603050405020304" pitchFamily="18" charset="0"/>
              </a:rPr>
              <a:t>.</a:t>
            </a:r>
          </a:p>
        </p:txBody>
      </p:sp>
      <p:sp>
        <p:nvSpPr>
          <p:cNvPr id="10" name="Rectangle 9"/>
          <p:cNvSpPr/>
          <p:nvPr/>
        </p:nvSpPr>
        <p:spPr>
          <a:xfrm>
            <a:off x="558019" y="3460295"/>
            <a:ext cx="6222609" cy="2308324"/>
          </a:xfrm>
          <a:prstGeom prst="rect">
            <a:avLst/>
          </a:prstGeom>
        </p:spPr>
        <p:txBody>
          <a:bodyPr wrap="square">
            <a:spAutoFit/>
          </a:bodyPr>
          <a:lstStyle/>
          <a:p>
            <a:pPr lvl="3"/>
            <a:r>
              <a:rPr lang="vi-VN" sz="2400" b="1" i="1" dirty="0" smtClean="0">
                <a:solidFill>
                  <a:schemeClr val="bg1"/>
                </a:solidFill>
                <a:latin typeface="+mj-lt"/>
              </a:rPr>
              <a:t>Ung dung buồng lái ta ngồi,</a:t>
            </a:r>
          </a:p>
          <a:p>
            <a:pPr lvl="3"/>
            <a:r>
              <a:rPr lang="vi-VN" sz="2400" b="1" i="1" dirty="0" smtClean="0">
                <a:solidFill>
                  <a:schemeClr val="bg1"/>
                </a:solidFill>
                <a:latin typeface="+mj-lt"/>
              </a:rPr>
              <a:t>Nhìn đất, nhìn trời nhìn thẳng</a:t>
            </a:r>
          </a:p>
          <a:p>
            <a:pPr lvl="3"/>
            <a:r>
              <a:rPr lang="vi-VN" sz="2400" b="1" i="1" dirty="0" smtClean="0">
                <a:solidFill>
                  <a:schemeClr val="bg1"/>
                </a:solidFill>
                <a:latin typeface="+mj-lt"/>
              </a:rPr>
              <a:t>Nhìn thấy gió vào xoa mắt đắng</a:t>
            </a:r>
          </a:p>
          <a:p>
            <a:pPr lvl="3"/>
            <a:r>
              <a:rPr lang="vi-VN" sz="2400" b="1" i="1" dirty="0" smtClean="0">
                <a:solidFill>
                  <a:schemeClr val="bg1"/>
                </a:solidFill>
                <a:latin typeface="+mj-lt"/>
              </a:rPr>
              <a:t>Thấy con đường chạy thẳng vào tim</a:t>
            </a:r>
          </a:p>
          <a:p>
            <a:pPr lvl="3"/>
            <a:r>
              <a:rPr lang="vi-VN" sz="2400" b="1" i="1" dirty="0" smtClean="0">
                <a:solidFill>
                  <a:schemeClr val="bg1"/>
                </a:solidFill>
                <a:latin typeface="+mj-lt"/>
              </a:rPr>
              <a:t>Thấy sao trời và đột ngột cánh chim</a:t>
            </a:r>
          </a:p>
          <a:p>
            <a:pPr lvl="3"/>
            <a:r>
              <a:rPr lang="vi-VN" sz="2400" b="1" i="1" dirty="0" smtClean="0">
                <a:solidFill>
                  <a:schemeClr val="bg1"/>
                </a:solidFill>
                <a:latin typeface="+mj-lt"/>
              </a:rPr>
              <a:t>Như sa như ùa vào buồng lái</a:t>
            </a:r>
            <a:endParaRPr lang="vi-VN" sz="2400" b="1" i="1" dirty="0">
              <a:solidFill>
                <a:schemeClr val="bg1"/>
              </a:solidFill>
              <a:latin typeface="+mj-lt"/>
            </a:endParaRPr>
          </a:p>
        </p:txBody>
      </p:sp>
      <p:pic>
        <p:nvPicPr>
          <p:cNvPr id="11" name="Picture 32"/>
          <p:cNvPicPr>
            <a:picLocks noChangeAspect="1" noChangeArrowheads="1"/>
          </p:cNvPicPr>
          <p:nvPr/>
        </p:nvPicPr>
        <p:blipFill>
          <a:blip r:embed="rId2">
            <a:extLst>
              <a:ext uri="{28A0092B-C50C-407E-A947-70E740481C1C}">
                <a14:useLocalDpi xmlns:a14="http://schemas.microsoft.com/office/drawing/2010/main" val="0"/>
              </a:ext>
            </a:extLst>
          </a:blip>
          <a:srcRect l="13000" t="11333" r="14000" b="15334"/>
          <a:stretch>
            <a:fillRect/>
          </a:stretch>
        </p:blipFill>
        <p:spPr bwMode="auto">
          <a:xfrm>
            <a:off x="8880230" y="4016758"/>
            <a:ext cx="2819400" cy="25225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809" y="2052595"/>
            <a:ext cx="2647543" cy="1830018"/>
          </a:xfrm>
          <a:prstGeom prst="rect">
            <a:avLst/>
          </a:prstGeom>
          <a:ln>
            <a:noFill/>
          </a:ln>
          <a:effectLst>
            <a:softEdge rad="112500"/>
          </a:effectLst>
        </p:spPr>
      </p:pic>
    </p:spTree>
    <p:extLst>
      <p:ext uri="{BB962C8B-B14F-4D97-AF65-F5344CB8AC3E}">
        <p14:creationId xmlns:p14="http://schemas.microsoft.com/office/powerpoint/2010/main" val="351884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301" y="121626"/>
            <a:ext cx="3516924"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II. TÌM HIỂU VĂN BẢN</a:t>
            </a:r>
            <a:endParaRPr lang="en-US" sz="2800" dirty="0">
              <a:solidFill>
                <a:schemeClr val="bg1"/>
              </a:solidFill>
            </a:endParaRPr>
          </a:p>
        </p:txBody>
      </p:sp>
      <p:sp>
        <p:nvSpPr>
          <p:cNvPr id="5" name="TextBox 4"/>
          <p:cNvSpPr txBox="1"/>
          <p:nvPr/>
        </p:nvSpPr>
        <p:spPr>
          <a:xfrm>
            <a:off x="661181" y="725011"/>
            <a:ext cx="6119447"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2. </a:t>
            </a:r>
            <a:r>
              <a:rPr lang="en-US" sz="2800" dirty="0" err="1" smtClean="0">
                <a:solidFill>
                  <a:schemeClr val="bg1"/>
                </a:solidFill>
              </a:rPr>
              <a:t>Hình</a:t>
            </a:r>
            <a:r>
              <a:rPr lang="en-US" sz="2800" dirty="0" smtClean="0">
                <a:solidFill>
                  <a:schemeClr val="bg1"/>
                </a:solidFill>
              </a:rPr>
              <a:t> </a:t>
            </a:r>
            <a:r>
              <a:rPr lang="en-US" sz="2800" dirty="0" err="1" smtClean="0">
                <a:solidFill>
                  <a:schemeClr val="bg1"/>
                </a:solidFill>
              </a:rPr>
              <a:t>ảnh</a:t>
            </a:r>
            <a:r>
              <a:rPr lang="en-US" sz="2800" dirty="0" smtClean="0">
                <a:solidFill>
                  <a:schemeClr val="bg1"/>
                </a:solidFill>
              </a:rPr>
              <a:t> </a:t>
            </a:r>
            <a:r>
              <a:rPr lang="en-US" sz="2800" dirty="0" err="1" smtClean="0">
                <a:solidFill>
                  <a:schemeClr val="bg1"/>
                </a:solidFill>
              </a:rPr>
              <a:t>những</a:t>
            </a:r>
            <a:r>
              <a:rPr lang="en-US" sz="2800" dirty="0" smtClean="0">
                <a:solidFill>
                  <a:schemeClr val="bg1"/>
                </a:solidFill>
              </a:rPr>
              <a:t> </a:t>
            </a:r>
            <a:r>
              <a:rPr lang="en-US" sz="2800" dirty="0" err="1" smtClean="0">
                <a:solidFill>
                  <a:schemeClr val="bg1"/>
                </a:solidFill>
              </a:rPr>
              <a:t>người</a:t>
            </a:r>
            <a:r>
              <a:rPr lang="en-US" sz="2800" dirty="0" smtClean="0">
                <a:solidFill>
                  <a:schemeClr val="bg1"/>
                </a:solidFill>
              </a:rPr>
              <a:t> </a:t>
            </a:r>
            <a:r>
              <a:rPr lang="en-US" sz="2800" dirty="0" err="1" smtClean="0">
                <a:solidFill>
                  <a:schemeClr val="bg1"/>
                </a:solidFill>
              </a:rPr>
              <a:t>lính</a:t>
            </a:r>
            <a:r>
              <a:rPr lang="en-US" sz="2800" dirty="0" smtClean="0">
                <a:solidFill>
                  <a:schemeClr val="bg1"/>
                </a:solidFill>
              </a:rPr>
              <a:t> </a:t>
            </a:r>
            <a:r>
              <a:rPr lang="en-US" sz="2800" dirty="0" err="1" smtClean="0">
                <a:solidFill>
                  <a:schemeClr val="bg1"/>
                </a:solidFill>
              </a:rPr>
              <a:t>lái</a:t>
            </a:r>
            <a:r>
              <a:rPr lang="en-US" sz="2800" dirty="0" smtClean="0">
                <a:solidFill>
                  <a:schemeClr val="bg1"/>
                </a:solidFill>
              </a:rPr>
              <a:t> </a:t>
            </a:r>
            <a:r>
              <a:rPr lang="en-US" sz="2800" dirty="0" err="1" smtClean="0">
                <a:solidFill>
                  <a:schemeClr val="bg1"/>
                </a:solidFill>
              </a:rPr>
              <a:t>xe</a:t>
            </a:r>
            <a:endParaRPr lang="en-US" sz="2800" dirty="0" smtClean="0">
              <a:solidFill>
                <a:schemeClr val="bg1"/>
              </a:solidFill>
            </a:endParaRPr>
          </a:p>
        </p:txBody>
      </p:sp>
      <p:sp>
        <p:nvSpPr>
          <p:cNvPr id="6" name="Rectangle 5"/>
          <p:cNvSpPr/>
          <p:nvPr/>
        </p:nvSpPr>
        <p:spPr>
          <a:xfrm>
            <a:off x="914400" y="1363559"/>
            <a:ext cx="7202659" cy="461665"/>
          </a:xfrm>
          <a:prstGeom prst="rect">
            <a:avLst/>
          </a:prstGeom>
          <a:solidFill>
            <a:schemeClr val="accent6">
              <a:lumMod val="20000"/>
              <a:lumOff val="8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00000"/>
              </a:lnSpc>
              <a:spcBef>
                <a:spcPct val="0"/>
              </a:spcBef>
              <a:buFontTx/>
              <a:buNone/>
            </a:pPr>
            <a:r>
              <a:rPr lang="vi-VN" sz="2400" b="1" dirty="0" smtClean="0">
                <a:solidFill>
                  <a:srgbClr val="000000"/>
                </a:solidFill>
                <a:latin typeface="Times New Roman" panose="02020603050405020304" pitchFamily="18" charset="0"/>
              </a:rPr>
              <a:t>a. Tư thế ung dung, hiên ngang, sẵn sàng ra trận.</a:t>
            </a:r>
            <a:endParaRPr lang="vi-VN" sz="2400" b="1" dirty="0">
              <a:solidFill>
                <a:srgbClr val="000000"/>
              </a:solidFill>
              <a:latin typeface="Times New Roman" panose="02020603050405020304" pitchFamily="18" charset="0"/>
            </a:endParaRPr>
          </a:p>
        </p:txBody>
      </p:sp>
      <p:pic>
        <p:nvPicPr>
          <p:cNvPr id="7" name="Picture 32"/>
          <p:cNvPicPr>
            <a:picLocks noChangeAspect="1" noChangeArrowheads="1"/>
          </p:cNvPicPr>
          <p:nvPr/>
        </p:nvPicPr>
        <p:blipFill>
          <a:blip r:embed="rId2">
            <a:extLst>
              <a:ext uri="{28A0092B-C50C-407E-A947-70E740481C1C}">
                <a14:useLocalDpi xmlns:a14="http://schemas.microsoft.com/office/drawing/2010/main" val="0"/>
              </a:ext>
            </a:extLst>
          </a:blip>
          <a:srcRect l="13000" t="11333" r="14000" b="15334"/>
          <a:stretch>
            <a:fillRect/>
          </a:stretch>
        </p:blipFill>
        <p:spPr bwMode="auto">
          <a:xfrm>
            <a:off x="9372600" y="0"/>
            <a:ext cx="2819400" cy="25225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2400" y="2078139"/>
            <a:ext cx="8915400" cy="1446550"/>
          </a:xfrm>
          <a:prstGeom prst="rect">
            <a:avLst/>
          </a:prstGeom>
          <a:noFill/>
        </p:spPr>
        <p:txBody>
          <a:bodyPr>
            <a:spAutoFit/>
          </a:bodyPr>
          <a:lstStyle/>
          <a:p>
            <a:pPr marL="342900" indent="-342900">
              <a:buFontTx/>
              <a:buChar char="-"/>
              <a:defRPr/>
            </a:pPr>
            <a:r>
              <a:rPr lang="en-US" sz="2200" dirty="0" err="1">
                <a:solidFill>
                  <a:schemeClr val="bg1"/>
                </a:solidFill>
                <a:latin typeface="Times New Roman" panose="02020603050405020304" pitchFamily="18" charset="0"/>
                <a:cs typeface="Times New Roman" panose="02020603050405020304" pitchFamily="18" charset="0"/>
              </a:rPr>
              <a:t>Trước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hết</a:t>
            </a:r>
            <a:r>
              <a:rPr lang="en-US" sz="2200" dirty="0">
                <a:solidFill>
                  <a:schemeClr val="bg1"/>
                </a:solidFill>
                <a:latin typeface="Times New Roman" panose="02020603050405020304" pitchFamily="18" charset="0"/>
                <a:cs typeface="Times New Roman" panose="02020603050405020304" pitchFamily="18" charset="0"/>
              </a:rPr>
              <a:t> ta </a:t>
            </a:r>
            <a:r>
              <a:rPr lang="en-US" sz="2200" dirty="0" err="1">
                <a:solidFill>
                  <a:schemeClr val="bg1"/>
                </a:solidFill>
                <a:latin typeface="Times New Roman" panose="02020603050405020304" pitchFamily="18" charset="0"/>
                <a:cs typeface="Times New Roman" panose="02020603050405020304" pitchFamily="18" charset="0"/>
              </a:rPr>
              <a:t>hình</a:t>
            </a:r>
            <a:r>
              <a:rPr lang="en-US" sz="2200" dirty="0">
                <a:solidFill>
                  <a:schemeClr val="bg1"/>
                </a:solidFill>
                <a:latin typeface="Times New Roman" panose="02020603050405020304" pitchFamily="18" charset="0"/>
                <a:cs typeface="Times New Roman" panose="02020603050405020304" pitchFamily="18" charset="0"/>
              </a:rPr>
              <a:t> dung </a:t>
            </a:r>
            <a:r>
              <a:rPr lang="en-US" sz="2200" dirty="0" err="1">
                <a:solidFill>
                  <a:schemeClr val="bg1"/>
                </a:solidFill>
                <a:latin typeface="Times New Roman" panose="02020603050405020304" pitchFamily="18" charset="0"/>
                <a:cs typeface="Times New Roman" panose="02020603050405020304" pitchFamily="18" charset="0"/>
              </a:rPr>
              <a:t>ra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một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tư</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thế</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ung</a:t>
            </a:r>
            <a:r>
              <a:rPr lang="en-US" sz="2200" dirty="0">
                <a:solidFill>
                  <a:schemeClr val="bg1"/>
                </a:solidFill>
                <a:latin typeface="Times New Roman" panose="02020603050405020304" pitchFamily="18" charset="0"/>
                <a:cs typeface="Times New Roman" panose="02020603050405020304" pitchFamily="18" charset="0"/>
              </a:rPr>
              <a:t> dung </a:t>
            </a:r>
            <a:r>
              <a:rPr lang="en-US" sz="2200" dirty="0" err="1">
                <a:solidFill>
                  <a:schemeClr val="bg1"/>
                </a:solidFill>
                <a:latin typeface="Times New Roman" panose="02020603050405020304" pitchFamily="18" charset="0"/>
                <a:cs typeface="Times New Roman" panose="02020603050405020304" pitchFamily="18" charset="0"/>
              </a:rPr>
              <a:t>và</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hiên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ngang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của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người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lính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lái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xe</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giữa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mưa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bom</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bão</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đạn</a:t>
            </a:r>
            <a:endParaRPr lang="en-US" sz="2200" dirty="0">
              <a:solidFill>
                <a:schemeClr val="bg1"/>
              </a:solidFill>
              <a:latin typeface="Times New Roman" panose="02020603050405020304" pitchFamily="18" charset="0"/>
              <a:cs typeface="Times New Roman" panose="02020603050405020304" pitchFamily="18" charset="0"/>
            </a:endParaRPr>
          </a:p>
          <a:p>
            <a:pPr lvl="3" algn="ctr">
              <a:defRPr/>
            </a:pPr>
            <a:r>
              <a:rPr lang="vi-VN" sz="2200" b="1" i="1" dirty="0">
                <a:solidFill>
                  <a:schemeClr val="bg1"/>
                </a:solidFill>
                <a:latin typeface="Times New Roman" panose="02020603050405020304" pitchFamily="18" charset="0"/>
                <a:cs typeface="Times New Roman" panose="02020603050405020304" pitchFamily="18" charset="0"/>
              </a:rPr>
              <a:t>Ung dung buồng lái ta ngồi,</a:t>
            </a:r>
          </a:p>
          <a:p>
            <a:pPr lvl="3" algn="ctr">
              <a:defRPr/>
            </a:pPr>
            <a:r>
              <a:rPr lang="vi-VN" sz="2200" b="1" i="1" dirty="0">
                <a:solidFill>
                  <a:schemeClr val="bg1"/>
                </a:solidFill>
                <a:latin typeface="Times New Roman" panose="02020603050405020304" pitchFamily="18" charset="0"/>
                <a:cs typeface="Times New Roman" panose="02020603050405020304" pitchFamily="18" charset="0"/>
              </a:rPr>
              <a:t>Nhìn đất, nhìn trời nhìn </a:t>
            </a:r>
            <a:r>
              <a:rPr lang="vi-VN" sz="2200" b="1" i="1" dirty="0" smtClean="0">
                <a:solidFill>
                  <a:schemeClr val="bg1"/>
                </a:solidFill>
                <a:latin typeface="Times New Roman" panose="02020603050405020304" pitchFamily="18" charset="0"/>
                <a:cs typeface="Times New Roman" panose="02020603050405020304" pitchFamily="18" charset="0"/>
              </a:rPr>
              <a:t>thẳng</a:t>
            </a:r>
            <a:endParaRPr lang="vi-VN" sz="2200" b="1" i="1"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160942" y="3915833"/>
            <a:ext cx="6894836" cy="430887"/>
          </a:xfrm>
          <a:prstGeom prst="rect">
            <a:avLst/>
          </a:prstGeom>
          <a:solidFill>
            <a:schemeClr val="accent6">
              <a:lumMod val="75000"/>
            </a:schemeClr>
          </a:solid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_tradnl" sz="2200" dirty="0">
                <a:solidFill>
                  <a:schemeClr val="bg1"/>
                </a:solidFill>
                <a:latin typeface="Times New Roman" panose="02020603050405020304" pitchFamily="18" charset="0"/>
                <a:cs typeface="Times New Roman" panose="02020603050405020304" pitchFamily="18" charset="0"/>
              </a:rPr>
              <a:t>- </a:t>
            </a:r>
            <a:r>
              <a:rPr lang="es-ES_tradnl" sz="2200" dirty="0" err="1">
                <a:solidFill>
                  <a:schemeClr val="bg1"/>
                </a:solidFill>
                <a:latin typeface="Times New Roman" panose="02020603050405020304" pitchFamily="18" charset="0"/>
                <a:cs typeface="Times New Roman" panose="02020603050405020304" pitchFamily="18" charset="0"/>
              </a:rPr>
              <a:t>Nghê</a:t>
            </a:r>
            <a:r>
              <a:rPr lang="es-ES_tradnl" sz="2200" dirty="0">
                <a:solidFill>
                  <a:schemeClr val="bg1"/>
                </a:solidFill>
                <a:latin typeface="Times New Roman" panose="02020603050405020304" pitchFamily="18" charset="0"/>
                <a:cs typeface="Times New Roman" panose="02020603050405020304" pitchFamily="18" charset="0"/>
              </a:rPr>
              <a:t>̣ </a:t>
            </a:r>
            <a:r>
              <a:rPr lang="es-ES_tradnl" sz="2200" dirty="0" err="1">
                <a:solidFill>
                  <a:schemeClr val="bg1"/>
                </a:solidFill>
                <a:latin typeface="Times New Roman" panose="02020603050405020304" pitchFamily="18" charset="0"/>
                <a:cs typeface="Times New Roman" panose="02020603050405020304" pitchFamily="18" charset="0"/>
              </a:rPr>
              <a:t>thuật</a:t>
            </a:r>
            <a:r>
              <a:rPr lang="es-ES_tradnl" sz="2200" dirty="0">
                <a:solidFill>
                  <a:schemeClr val="bg1"/>
                </a:solidFill>
                <a:latin typeface="Times New Roman" panose="02020603050405020304" pitchFamily="18" charset="0"/>
                <a:cs typeface="Times New Roman" panose="02020603050405020304" pitchFamily="18" charset="0"/>
              </a:rPr>
              <a:t> </a:t>
            </a:r>
            <a:r>
              <a:rPr lang="es-ES_tradnl" sz="2200" dirty="0" err="1">
                <a:solidFill>
                  <a:schemeClr val="bg1"/>
                </a:solidFill>
                <a:latin typeface="Times New Roman" panose="02020603050405020304" pitchFamily="18" charset="0"/>
                <a:cs typeface="Times New Roman" panose="02020603050405020304" pitchFamily="18" charset="0"/>
              </a:rPr>
              <a:t>đảo</a:t>
            </a:r>
            <a:r>
              <a:rPr lang="es-ES_tradnl" sz="2200" dirty="0">
                <a:solidFill>
                  <a:schemeClr val="bg1"/>
                </a:solidFill>
                <a:latin typeface="Times New Roman" panose="02020603050405020304" pitchFamily="18" charset="0"/>
                <a:cs typeface="Times New Roman" panose="02020603050405020304" pitchFamily="18" charset="0"/>
              </a:rPr>
              <a:t> </a:t>
            </a:r>
            <a:r>
              <a:rPr lang="es-ES_tradnl" sz="2200" dirty="0" err="1">
                <a:solidFill>
                  <a:schemeClr val="bg1"/>
                </a:solidFill>
                <a:latin typeface="Times New Roman" panose="02020603050405020304" pitchFamily="18" charset="0"/>
                <a:cs typeface="Times New Roman" panose="02020603050405020304" pitchFamily="18" charset="0"/>
              </a:rPr>
              <a:t>ngư</a:t>
            </a:r>
            <a:r>
              <a:rPr lang="es-ES_tradnl" sz="2200" dirty="0">
                <a:solidFill>
                  <a:schemeClr val="bg1"/>
                </a:solidFill>
                <a:latin typeface="Times New Roman" panose="02020603050405020304" pitchFamily="18" charset="0"/>
                <a:cs typeface="Times New Roman" panose="02020603050405020304" pitchFamily="18" charset="0"/>
              </a:rPr>
              <a:t>̃: </a:t>
            </a:r>
            <a:r>
              <a:rPr lang="es-ES_tradnl" sz="2200" dirty="0" err="1">
                <a:solidFill>
                  <a:schemeClr val="bg1"/>
                </a:solidFill>
                <a:latin typeface="Times New Roman" panose="02020603050405020304" pitchFamily="18" charset="0"/>
                <a:cs typeface="Times New Roman" panose="02020603050405020304" pitchFamily="18" charset="0"/>
              </a:rPr>
              <a:t>đưa</a:t>
            </a:r>
            <a:r>
              <a:rPr lang="es-ES_tradnl" sz="2200" dirty="0">
                <a:solidFill>
                  <a:schemeClr val="bg1"/>
                </a:solidFill>
                <a:latin typeface="Times New Roman" panose="02020603050405020304" pitchFamily="18" charset="0"/>
                <a:cs typeface="Times New Roman" panose="02020603050405020304" pitchFamily="18" charset="0"/>
              </a:rPr>
              <a:t> </a:t>
            </a:r>
            <a:r>
              <a:rPr lang="es-ES_tradnl" sz="2200" dirty="0" err="1">
                <a:solidFill>
                  <a:schemeClr val="bg1"/>
                </a:solidFill>
                <a:latin typeface="Times New Roman" panose="02020603050405020304" pitchFamily="18" charset="0"/>
                <a:cs typeface="Times New Roman" panose="02020603050405020304" pitchFamily="18" charset="0"/>
              </a:rPr>
              <a:t>tư</a:t>
            </a:r>
            <a:r>
              <a:rPr lang="es-ES_tradnl" sz="2200" dirty="0">
                <a:solidFill>
                  <a:schemeClr val="bg1"/>
                </a:solidFill>
                <a:latin typeface="Times New Roman" panose="02020603050405020304" pitchFamily="18" charset="0"/>
                <a:cs typeface="Times New Roman" panose="02020603050405020304" pitchFamily="18" charset="0"/>
              </a:rPr>
              <a:t>̀ </a:t>
            </a:r>
            <a:r>
              <a:rPr lang="es-ES_tradnl" sz="2200" dirty="0" err="1">
                <a:solidFill>
                  <a:schemeClr val="bg1"/>
                </a:solidFill>
                <a:latin typeface="Times New Roman" panose="02020603050405020304" pitchFamily="18" charset="0"/>
                <a:cs typeface="Times New Roman" panose="02020603050405020304" pitchFamily="18" charset="0"/>
              </a:rPr>
              <a:t>láy</a:t>
            </a:r>
            <a:r>
              <a:rPr lang="es-ES_tradnl" sz="2200" dirty="0">
                <a:solidFill>
                  <a:schemeClr val="bg1"/>
                </a:solidFill>
                <a:latin typeface="Times New Roman" panose="02020603050405020304" pitchFamily="18" charset="0"/>
                <a:cs typeface="Times New Roman" panose="02020603050405020304" pitchFamily="18" charset="0"/>
              </a:rPr>
              <a:t> “</a:t>
            </a:r>
            <a:r>
              <a:rPr lang="es-ES_tradnl" sz="2200" b="1" dirty="0" err="1">
                <a:solidFill>
                  <a:schemeClr val="bg1"/>
                </a:solidFill>
                <a:latin typeface="Times New Roman" panose="02020603050405020304" pitchFamily="18" charset="0"/>
                <a:cs typeface="Times New Roman" panose="02020603050405020304" pitchFamily="18" charset="0"/>
              </a:rPr>
              <a:t>ung</a:t>
            </a:r>
            <a:r>
              <a:rPr lang="es-ES_tradnl" sz="2200" b="1" dirty="0">
                <a:solidFill>
                  <a:schemeClr val="bg1"/>
                </a:solidFill>
                <a:latin typeface="Times New Roman" panose="02020603050405020304" pitchFamily="18" charset="0"/>
                <a:cs typeface="Times New Roman" panose="02020603050405020304" pitchFamily="18" charset="0"/>
              </a:rPr>
              <a:t> </a:t>
            </a:r>
            <a:r>
              <a:rPr lang="es-ES_tradnl" sz="2200" b="1" dirty="0" err="1">
                <a:solidFill>
                  <a:schemeClr val="bg1"/>
                </a:solidFill>
                <a:latin typeface="Times New Roman" panose="02020603050405020304" pitchFamily="18" charset="0"/>
                <a:cs typeface="Times New Roman" panose="02020603050405020304" pitchFamily="18" charset="0"/>
              </a:rPr>
              <a:t>dung</a:t>
            </a:r>
            <a:r>
              <a:rPr lang="es-ES_tradnl" sz="2200" dirty="0">
                <a:solidFill>
                  <a:schemeClr val="bg1"/>
                </a:solidFill>
                <a:latin typeface="Times New Roman" panose="02020603050405020304" pitchFamily="18" charset="0"/>
                <a:cs typeface="Times New Roman" panose="02020603050405020304" pitchFamily="18" charset="0"/>
              </a:rPr>
              <a:t>” </a:t>
            </a:r>
            <a:r>
              <a:rPr lang="es-ES_tradnl" sz="2200" dirty="0" err="1">
                <a:solidFill>
                  <a:schemeClr val="bg1"/>
                </a:solidFill>
                <a:latin typeface="Times New Roman" panose="02020603050405020304" pitchFamily="18" charset="0"/>
                <a:cs typeface="Times New Roman" panose="02020603050405020304" pitchFamily="18" charset="0"/>
              </a:rPr>
              <a:t>lên</a:t>
            </a:r>
            <a:r>
              <a:rPr lang="es-ES_tradnl" sz="2200" dirty="0">
                <a:solidFill>
                  <a:schemeClr val="bg1"/>
                </a:solidFill>
                <a:latin typeface="Times New Roman" panose="02020603050405020304" pitchFamily="18" charset="0"/>
                <a:cs typeface="Times New Roman" panose="02020603050405020304" pitchFamily="18" charset="0"/>
              </a:rPr>
              <a:t> </a:t>
            </a:r>
            <a:r>
              <a:rPr lang="es-ES_tradnl" sz="2200" dirty="0" err="1">
                <a:solidFill>
                  <a:schemeClr val="bg1"/>
                </a:solidFill>
                <a:latin typeface="Times New Roman" panose="02020603050405020304" pitchFamily="18" charset="0"/>
                <a:cs typeface="Times New Roman" panose="02020603050405020304" pitchFamily="18" charset="0"/>
              </a:rPr>
              <a:t>đầu</a:t>
            </a:r>
            <a:r>
              <a:rPr lang="es-ES_tradnl" sz="2200" dirty="0">
                <a:solidFill>
                  <a:schemeClr val="bg1"/>
                </a:solidFill>
                <a:latin typeface="Times New Roman" panose="02020603050405020304" pitchFamily="18" charset="0"/>
                <a:cs typeface="Times New Roman" panose="02020603050405020304" pitchFamily="18" charset="0"/>
              </a:rPr>
              <a:t> </a:t>
            </a:r>
            <a:r>
              <a:rPr lang="es-ES_tradnl" sz="2200" dirty="0" err="1">
                <a:solidFill>
                  <a:schemeClr val="bg1"/>
                </a:solidFill>
                <a:latin typeface="Times New Roman" panose="02020603050405020304" pitchFamily="18" charset="0"/>
                <a:cs typeface="Times New Roman" panose="02020603050405020304" pitchFamily="18" charset="0"/>
              </a:rPr>
              <a:t>câu</a:t>
            </a:r>
            <a:r>
              <a:rPr lang="es-ES_tradnl" sz="2200" dirty="0">
                <a:solidFill>
                  <a:schemeClr val="bg1"/>
                </a:solidFill>
                <a:latin typeface="Times New Roman" panose="02020603050405020304" pitchFamily="18" charset="0"/>
                <a:cs typeface="Times New Roman" panose="02020603050405020304" pitchFamily="18" charset="0"/>
              </a:rPr>
              <a:t>:  </a:t>
            </a:r>
            <a:endParaRPr lang="en-US" sz="22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7081904" y="3693940"/>
            <a:ext cx="4881496" cy="1107996"/>
          </a:xfrm>
          <a:prstGeom prst="rect">
            <a:avLst/>
          </a:prstGeom>
          <a:ln w="57150">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_tradnl" sz="2200" i="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s-ES_tradnl" sz="2200" i="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Đã nhấn mạnh tư thế bình thản, hiên ngang, tự tin tiến về phía trước của người lính lái xe. </a:t>
            </a:r>
            <a:endParaRPr lang="en-US" sz="2200" i="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152400" y="4938937"/>
            <a:ext cx="11811000" cy="178510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marL="342900" indent="-342900">
              <a:buFontTx/>
              <a:buChar char="-"/>
              <a:defRPr/>
            </a:pPr>
            <a:r>
              <a:rPr lang="en-US" sz="2200" dirty="0" err="1">
                <a:solidFill>
                  <a:schemeClr val="tx1"/>
                </a:solidFill>
                <a:latin typeface="Times New Roman" panose="02020603050405020304" pitchFamily="18" charset="0"/>
                <a:cs typeface="Times New Roman" panose="02020603050405020304" pitchFamily="18" charset="0"/>
              </a:rPr>
              <a:t>Điệp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từ</a:t>
            </a:r>
            <a:r>
              <a:rPr lang="en-US" sz="2200"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nhìn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được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nhắc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lần</a:t>
            </a:r>
            <a:r>
              <a:rPr lang="en-US" sz="2200" dirty="0">
                <a:solidFill>
                  <a:schemeClr val="tx1"/>
                </a:solidFill>
                <a:latin typeface="Times New Roman" panose="02020603050405020304" pitchFamily="18" charset="0"/>
                <a:cs typeface="Times New Roman" panose="02020603050405020304" pitchFamily="18" charset="0"/>
              </a:rPr>
              <a:t> , </a:t>
            </a:r>
            <a:r>
              <a:rPr lang="en-US" sz="2200" dirty="0" err="1">
                <a:solidFill>
                  <a:schemeClr val="tx1"/>
                </a:solidFill>
                <a:latin typeface="Times New Roman" panose="02020603050405020304" pitchFamily="18" charset="0"/>
                <a:cs typeface="Times New Roman" panose="02020603050405020304" pitchFamily="18" charset="0"/>
              </a:rPr>
              <a:t>cộng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nhịp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dồn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dập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giọng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mạnh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mẽ</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đã</a:t>
            </a:r>
            <a:r>
              <a:rPr lang="en-US" sz="2200"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thể</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hiện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cái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sinh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khoáng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đạt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một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niềm</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sảng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khoái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bất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tận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của</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người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lính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lái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xe</a:t>
            </a:r>
            <a:r>
              <a:rPr lang="en-US" sz="2200" b="1" dirty="0" smtClean="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a:p>
            <a:pPr marL="342900" indent="-342900">
              <a:buFontTx/>
              <a:buChar char="-"/>
              <a:defRPr/>
            </a:pPr>
            <a:r>
              <a:rPr lang="en-US" sz="2200" dirty="0" err="1">
                <a:solidFill>
                  <a:schemeClr val="tx1"/>
                </a:solidFill>
                <a:latin typeface="Times New Roman" panose="02020603050405020304" pitchFamily="18" charset="0"/>
                <a:cs typeface="Times New Roman" panose="02020603050405020304" pitchFamily="18" charset="0"/>
              </a:rPr>
              <a:t>Thủ</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pháp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liệt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kê</a:t>
            </a:r>
            <a:r>
              <a:rPr lang="en-US" sz="2200"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nhìn</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đất</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nhìn</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trời</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nhìn</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thẳng</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thấy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tư</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thế</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thản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dũng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cảm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những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người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lính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xe</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trận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Họ</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nhìn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thẳng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bom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nhìn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thẳng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vào</a:t>
            </a:r>
            <a:r>
              <a:rPr lang="en-US" sz="2200" dirty="0">
                <a:solidFill>
                  <a:schemeClr val="tx1"/>
                </a:solidFill>
                <a:latin typeface="Times New Roman" panose="02020603050405020304" pitchFamily="18" charset="0"/>
                <a:cs typeface="Times New Roman" panose="02020603050405020304" pitchFamily="18" charset="0"/>
              </a:rPr>
              <a:t> con </a:t>
            </a:r>
            <a:r>
              <a:rPr lang="en-US" sz="2200" dirty="0" err="1">
                <a:solidFill>
                  <a:schemeClr val="tx1"/>
                </a:solidFill>
                <a:latin typeface="Times New Roman" panose="02020603050405020304" pitchFamily="18" charset="0"/>
                <a:cs typeface="Times New Roman" panose="02020603050405020304" pitchFamily="18" charset="0"/>
              </a:rPr>
              <a:t>đường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đang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bị</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bắn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xe</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vượt</a:t>
            </a:r>
            <a:r>
              <a:rPr lang="en-US" sz="2200" dirty="0">
                <a:solidFill>
                  <a:schemeClr val="tx1"/>
                </a:solidFill>
                <a:latin typeface="Times New Roman" panose="02020603050405020304" pitchFamily="18" charset="0"/>
                <a:cs typeface="Times New Roman" panose="02020603050405020304" pitchFamily="18" charset="0"/>
              </a:rPr>
              <a:t> qua.</a:t>
            </a:r>
          </a:p>
        </p:txBody>
      </p:sp>
    </p:spTree>
    <p:extLst>
      <p:ext uri="{BB962C8B-B14F-4D97-AF65-F5344CB8AC3E}">
        <p14:creationId xmlns:p14="http://schemas.microsoft.com/office/powerpoint/2010/main" val="75478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301" y="121626"/>
            <a:ext cx="3516924"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II. TÌM HIỂU VĂN BẢN</a:t>
            </a:r>
            <a:endParaRPr lang="en-US" sz="2800" dirty="0">
              <a:solidFill>
                <a:schemeClr val="bg1"/>
              </a:solidFill>
            </a:endParaRPr>
          </a:p>
        </p:txBody>
      </p:sp>
      <p:sp>
        <p:nvSpPr>
          <p:cNvPr id="5" name="TextBox 4"/>
          <p:cNvSpPr txBox="1"/>
          <p:nvPr/>
        </p:nvSpPr>
        <p:spPr>
          <a:xfrm>
            <a:off x="661181" y="725011"/>
            <a:ext cx="6119447"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2. </a:t>
            </a:r>
            <a:r>
              <a:rPr lang="en-US" sz="2800" dirty="0" err="1" smtClean="0">
                <a:solidFill>
                  <a:schemeClr val="bg1"/>
                </a:solidFill>
              </a:rPr>
              <a:t>Hình</a:t>
            </a:r>
            <a:r>
              <a:rPr lang="en-US" sz="2800" dirty="0" smtClean="0">
                <a:solidFill>
                  <a:schemeClr val="bg1"/>
                </a:solidFill>
              </a:rPr>
              <a:t> </a:t>
            </a:r>
            <a:r>
              <a:rPr lang="en-US" sz="2800" dirty="0" err="1" smtClean="0">
                <a:solidFill>
                  <a:schemeClr val="bg1"/>
                </a:solidFill>
              </a:rPr>
              <a:t>ảnh</a:t>
            </a:r>
            <a:r>
              <a:rPr lang="en-US" sz="2800" dirty="0" smtClean="0">
                <a:solidFill>
                  <a:schemeClr val="bg1"/>
                </a:solidFill>
              </a:rPr>
              <a:t> </a:t>
            </a:r>
            <a:r>
              <a:rPr lang="en-US" sz="2800" dirty="0" err="1" smtClean="0">
                <a:solidFill>
                  <a:schemeClr val="bg1"/>
                </a:solidFill>
              </a:rPr>
              <a:t>những</a:t>
            </a:r>
            <a:r>
              <a:rPr lang="en-US" sz="2800" dirty="0" smtClean="0">
                <a:solidFill>
                  <a:schemeClr val="bg1"/>
                </a:solidFill>
              </a:rPr>
              <a:t> </a:t>
            </a:r>
            <a:r>
              <a:rPr lang="en-US" sz="2800" dirty="0" err="1" smtClean="0">
                <a:solidFill>
                  <a:schemeClr val="bg1"/>
                </a:solidFill>
              </a:rPr>
              <a:t>người</a:t>
            </a:r>
            <a:r>
              <a:rPr lang="en-US" sz="2800" dirty="0" smtClean="0">
                <a:solidFill>
                  <a:schemeClr val="bg1"/>
                </a:solidFill>
              </a:rPr>
              <a:t> </a:t>
            </a:r>
            <a:r>
              <a:rPr lang="en-US" sz="2800" dirty="0" err="1" smtClean="0">
                <a:solidFill>
                  <a:schemeClr val="bg1"/>
                </a:solidFill>
              </a:rPr>
              <a:t>lính</a:t>
            </a:r>
            <a:r>
              <a:rPr lang="en-US" sz="2800" dirty="0" smtClean="0">
                <a:solidFill>
                  <a:schemeClr val="bg1"/>
                </a:solidFill>
              </a:rPr>
              <a:t> </a:t>
            </a:r>
            <a:r>
              <a:rPr lang="en-US" sz="2800" dirty="0" err="1" smtClean="0">
                <a:solidFill>
                  <a:schemeClr val="bg1"/>
                </a:solidFill>
              </a:rPr>
              <a:t>lái</a:t>
            </a:r>
            <a:r>
              <a:rPr lang="en-US" sz="2800" dirty="0" smtClean="0">
                <a:solidFill>
                  <a:schemeClr val="bg1"/>
                </a:solidFill>
              </a:rPr>
              <a:t> </a:t>
            </a:r>
            <a:r>
              <a:rPr lang="en-US" sz="2800" dirty="0" err="1" smtClean="0">
                <a:solidFill>
                  <a:schemeClr val="bg1"/>
                </a:solidFill>
              </a:rPr>
              <a:t>xe</a:t>
            </a:r>
            <a:endParaRPr lang="en-US" sz="2800" dirty="0" smtClean="0">
              <a:solidFill>
                <a:schemeClr val="bg1"/>
              </a:solidFill>
            </a:endParaRPr>
          </a:p>
        </p:txBody>
      </p:sp>
      <p:sp>
        <p:nvSpPr>
          <p:cNvPr id="6" name="Rectangle 5"/>
          <p:cNvSpPr/>
          <p:nvPr/>
        </p:nvSpPr>
        <p:spPr>
          <a:xfrm>
            <a:off x="914400" y="1363559"/>
            <a:ext cx="7202659" cy="461665"/>
          </a:xfrm>
          <a:prstGeom prst="rect">
            <a:avLst/>
          </a:prstGeom>
          <a:solidFill>
            <a:schemeClr val="accent6">
              <a:lumMod val="20000"/>
              <a:lumOff val="8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00000"/>
              </a:lnSpc>
              <a:spcBef>
                <a:spcPct val="0"/>
              </a:spcBef>
              <a:buFontTx/>
              <a:buNone/>
            </a:pPr>
            <a:r>
              <a:rPr lang="vi-VN" sz="2400" b="1" dirty="0" smtClean="0">
                <a:solidFill>
                  <a:srgbClr val="000000"/>
                </a:solidFill>
                <a:latin typeface="Times New Roman" panose="02020603050405020304" pitchFamily="18" charset="0"/>
              </a:rPr>
              <a:t>a. Tư thế ung dung, hiên ngang, sẵn sàng ra trận.</a:t>
            </a:r>
            <a:endParaRPr lang="vi-VN" sz="2400" b="1" dirty="0">
              <a:solidFill>
                <a:srgbClr val="000000"/>
              </a:solidFill>
              <a:latin typeface="Times New Roman" panose="02020603050405020304" pitchFamily="18" charset="0"/>
            </a:endParaRPr>
          </a:p>
        </p:txBody>
      </p:sp>
      <p:sp>
        <p:nvSpPr>
          <p:cNvPr id="7" name="Rectangle 6"/>
          <p:cNvSpPr>
            <a:spLocks noChangeArrowheads="1"/>
          </p:cNvSpPr>
          <p:nvPr/>
        </p:nvSpPr>
        <p:spPr bwMode="auto">
          <a:xfrm>
            <a:off x="357553" y="1911253"/>
            <a:ext cx="1066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dirty="0">
                <a:solidFill>
                  <a:schemeClr val="bg1"/>
                </a:solidFill>
                <a:latin typeface="Times New Roman" panose="02020603050405020304" pitchFamily="18" charset="0"/>
              </a:rPr>
              <a:t>- </a:t>
            </a:r>
            <a:r>
              <a:rPr lang="vi-VN" sz="2400" dirty="0">
                <a:solidFill>
                  <a:schemeClr val="bg1"/>
                </a:solidFill>
                <a:latin typeface="Times New Roman" panose="02020603050405020304" pitchFamily="18" charset="0"/>
              </a:rPr>
              <a:t>Qua khung cửa xe, người lái xe tiếp xúc trực tiếp với thế giới bên ngoài, với mọi khó khăn, gian khổ</a:t>
            </a:r>
            <a:endParaRPr lang="en-US" sz="2400" dirty="0">
              <a:solidFill>
                <a:schemeClr val="bg1"/>
              </a:solidFill>
              <a:latin typeface="Times New Roman" panose="02020603050405020304" pitchFamily="18" charset="0"/>
            </a:endParaRPr>
          </a:p>
        </p:txBody>
      </p:sp>
      <p:sp>
        <p:nvSpPr>
          <p:cNvPr id="8" name="Rectangle 7"/>
          <p:cNvSpPr>
            <a:spLocks noChangeArrowheads="1"/>
          </p:cNvSpPr>
          <p:nvPr/>
        </p:nvSpPr>
        <p:spPr bwMode="auto">
          <a:xfrm>
            <a:off x="3176953" y="2573853"/>
            <a:ext cx="609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sz="2000" b="1" i="1" dirty="0">
                <a:solidFill>
                  <a:schemeClr val="bg1"/>
                </a:solidFill>
                <a:latin typeface="Times New Roman" panose="02020603050405020304" pitchFamily="18" charset="0"/>
              </a:rPr>
              <a:t>Nhìn thấy gió vào xoa mắt đắng</a:t>
            </a:r>
          </a:p>
          <a:p>
            <a:pPr>
              <a:lnSpc>
                <a:spcPct val="100000"/>
              </a:lnSpc>
              <a:spcBef>
                <a:spcPct val="0"/>
              </a:spcBef>
              <a:buFontTx/>
              <a:buNone/>
            </a:pPr>
            <a:r>
              <a:rPr lang="vi-VN" sz="2000" b="1" i="1" dirty="0">
                <a:solidFill>
                  <a:schemeClr val="bg1"/>
                </a:solidFill>
                <a:latin typeface="Times New Roman" panose="02020603050405020304" pitchFamily="18" charset="0"/>
              </a:rPr>
              <a:t>Thấy con đường chạy thẳng vào tim</a:t>
            </a:r>
          </a:p>
          <a:p>
            <a:pPr>
              <a:lnSpc>
                <a:spcPct val="100000"/>
              </a:lnSpc>
              <a:spcBef>
                <a:spcPct val="0"/>
              </a:spcBef>
              <a:buFontTx/>
              <a:buNone/>
            </a:pPr>
            <a:r>
              <a:rPr lang="vi-VN" sz="2000" b="1" i="1" dirty="0">
                <a:solidFill>
                  <a:schemeClr val="bg1"/>
                </a:solidFill>
                <a:latin typeface="Times New Roman" panose="02020603050405020304" pitchFamily="18" charset="0"/>
              </a:rPr>
              <a:t>Thấy sao trời và đột ngột cánh chim</a:t>
            </a:r>
          </a:p>
          <a:p>
            <a:pPr>
              <a:lnSpc>
                <a:spcPct val="100000"/>
              </a:lnSpc>
              <a:spcBef>
                <a:spcPct val="0"/>
              </a:spcBef>
              <a:buFontTx/>
              <a:buNone/>
            </a:pPr>
            <a:r>
              <a:rPr lang="vi-VN" sz="2000" b="1" i="1" dirty="0">
                <a:solidFill>
                  <a:schemeClr val="bg1"/>
                </a:solidFill>
                <a:latin typeface="Times New Roman" panose="02020603050405020304" pitchFamily="18" charset="0"/>
              </a:rPr>
              <a:t>Như sa như ùa vào buồng lái</a:t>
            </a:r>
          </a:p>
        </p:txBody>
      </p:sp>
      <p:sp>
        <p:nvSpPr>
          <p:cNvPr id="9" name="Rectangle 8"/>
          <p:cNvSpPr>
            <a:spLocks noChangeArrowheads="1"/>
          </p:cNvSpPr>
          <p:nvPr/>
        </p:nvSpPr>
        <p:spPr bwMode="auto">
          <a:xfrm>
            <a:off x="349616" y="3955254"/>
            <a:ext cx="11056938" cy="120015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dirty="0">
                <a:ln w="0"/>
                <a:latin typeface="Times New Roman" panose="02020603050405020304" pitchFamily="18" charset="0"/>
              </a:rPr>
              <a:t>- </a:t>
            </a:r>
            <a:r>
              <a:rPr lang="en-US" sz="2400" dirty="0" err="1">
                <a:ln w="0"/>
                <a:latin typeface="Times New Roman" panose="02020603050405020304" pitchFamily="18" charset="0"/>
              </a:rPr>
              <a:t>Tác</a:t>
            </a:r>
            <a:r>
              <a:rPr lang="en-US" sz="2400" dirty="0">
                <a:ln w="0"/>
                <a:latin typeface="Times New Roman" panose="02020603050405020304" pitchFamily="18" charset="0"/>
              </a:rPr>
              <a:t> </a:t>
            </a:r>
            <a:r>
              <a:rPr lang="en-US" sz="2400" dirty="0" err="1">
                <a:ln w="0"/>
                <a:latin typeface="Times New Roman" panose="02020603050405020304" pitchFamily="18" charset="0"/>
              </a:rPr>
              <a:t>giả</a:t>
            </a:r>
            <a:r>
              <a:rPr lang="en-US" sz="2400" dirty="0">
                <a:ln w="0"/>
                <a:latin typeface="Times New Roman" panose="02020603050405020304" pitchFamily="18" charset="0"/>
              </a:rPr>
              <a:t> </a:t>
            </a:r>
            <a:r>
              <a:rPr lang="en-US" sz="2400" dirty="0" err="1">
                <a:ln w="0"/>
                <a:latin typeface="Times New Roman" panose="02020603050405020304" pitchFamily="18" charset="0"/>
              </a:rPr>
              <a:t>đã</a:t>
            </a:r>
            <a:r>
              <a:rPr lang="en-US" sz="2400" dirty="0">
                <a:ln w="0"/>
                <a:latin typeface="Times New Roman" panose="02020603050405020304" pitchFamily="18" charset="0"/>
              </a:rPr>
              <a:t> </a:t>
            </a:r>
            <a:r>
              <a:rPr lang="en-US" sz="2400" dirty="0" err="1">
                <a:ln w="0"/>
                <a:latin typeface="Times New Roman" panose="02020603050405020304" pitchFamily="18" charset="0"/>
              </a:rPr>
              <a:t>mở</a:t>
            </a:r>
            <a:r>
              <a:rPr lang="en-US" sz="2400" dirty="0">
                <a:ln w="0"/>
                <a:latin typeface="Times New Roman" panose="02020603050405020304" pitchFamily="18" charset="0"/>
              </a:rPr>
              <a:t> </a:t>
            </a:r>
            <a:r>
              <a:rPr lang="en-US" sz="2400" dirty="0" err="1">
                <a:ln w="0"/>
                <a:latin typeface="Times New Roman" panose="02020603050405020304" pitchFamily="18" charset="0"/>
              </a:rPr>
              <a:t>ra</a:t>
            </a:r>
            <a:r>
              <a:rPr lang="en-US" sz="2400" dirty="0">
                <a:ln w="0"/>
                <a:latin typeface="Times New Roman" panose="02020603050405020304" pitchFamily="18" charset="0"/>
              </a:rPr>
              <a:t> </a:t>
            </a:r>
            <a:r>
              <a:rPr lang="en-US" sz="2400" dirty="0" err="1">
                <a:ln w="0"/>
                <a:latin typeface="Times New Roman" panose="02020603050405020304" pitchFamily="18" charset="0"/>
              </a:rPr>
              <a:t>một</a:t>
            </a:r>
            <a:r>
              <a:rPr lang="en-US" sz="2400" dirty="0">
                <a:ln w="0"/>
                <a:latin typeface="Times New Roman" panose="02020603050405020304" pitchFamily="18" charset="0"/>
              </a:rPr>
              <a:t> </a:t>
            </a:r>
            <a:r>
              <a:rPr lang="en-US" sz="2400" dirty="0" err="1">
                <a:ln w="0"/>
                <a:latin typeface="Times New Roman" panose="02020603050405020304" pitchFamily="18" charset="0"/>
              </a:rPr>
              <a:t>không</a:t>
            </a:r>
            <a:r>
              <a:rPr lang="en-US" sz="2400" dirty="0">
                <a:ln w="0"/>
                <a:latin typeface="Times New Roman" panose="02020603050405020304" pitchFamily="18" charset="0"/>
              </a:rPr>
              <a:t> </a:t>
            </a:r>
            <a:r>
              <a:rPr lang="en-US" sz="2400" dirty="0" err="1">
                <a:ln w="0"/>
                <a:latin typeface="Times New Roman" panose="02020603050405020304" pitchFamily="18" charset="0"/>
              </a:rPr>
              <a:t>gian</a:t>
            </a:r>
            <a:r>
              <a:rPr lang="en-US" sz="2400" dirty="0">
                <a:ln w="0"/>
                <a:latin typeface="Times New Roman" panose="02020603050405020304" pitchFamily="18" charset="0"/>
              </a:rPr>
              <a:t> </a:t>
            </a:r>
            <a:r>
              <a:rPr lang="en-US" sz="2400" dirty="0" err="1">
                <a:ln w="0"/>
                <a:latin typeface="Times New Roman" panose="02020603050405020304" pitchFamily="18" charset="0"/>
              </a:rPr>
              <a:t>rộng</a:t>
            </a:r>
            <a:r>
              <a:rPr lang="en-US" sz="2400" dirty="0">
                <a:ln w="0"/>
                <a:latin typeface="Times New Roman" panose="02020603050405020304" pitchFamily="18" charset="0"/>
              </a:rPr>
              <a:t> </a:t>
            </a:r>
            <a:r>
              <a:rPr lang="en-US" sz="2400" dirty="0" err="1">
                <a:ln w="0"/>
                <a:latin typeface="Times New Roman" panose="02020603050405020304" pitchFamily="18" charset="0"/>
              </a:rPr>
              <a:t>lớn</a:t>
            </a:r>
            <a:r>
              <a:rPr lang="en-US" sz="2400" dirty="0">
                <a:ln w="0"/>
                <a:latin typeface="Times New Roman" panose="02020603050405020304" pitchFamily="18" charset="0"/>
              </a:rPr>
              <a:t> </a:t>
            </a:r>
            <a:r>
              <a:rPr lang="en-US" sz="2400" dirty="0" err="1">
                <a:ln w="0"/>
                <a:latin typeface="Times New Roman" panose="02020603050405020304" pitchFamily="18" charset="0"/>
              </a:rPr>
              <a:t>với</a:t>
            </a:r>
            <a:r>
              <a:rPr lang="en-US" sz="2400" dirty="0">
                <a:ln w="0"/>
                <a:latin typeface="Times New Roman" panose="02020603050405020304" pitchFamily="18" charset="0"/>
              </a:rPr>
              <a:t> </a:t>
            </a:r>
            <a:r>
              <a:rPr lang="en-US" sz="2400" dirty="0" err="1">
                <a:ln w="0"/>
                <a:latin typeface="Times New Roman" panose="02020603050405020304" pitchFamily="18" charset="0"/>
              </a:rPr>
              <a:t>những</a:t>
            </a:r>
            <a:r>
              <a:rPr lang="en-US" sz="2400" dirty="0">
                <a:ln w="0"/>
                <a:latin typeface="Times New Roman" panose="02020603050405020304" pitchFamily="18" charset="0"/>
              </a:rPr>
              <a:t> con </a:t>
            </a:r>
            <a:r>
              <a:rPr lang="en-US" sz="2400" dirty="0" err="1">
                <a:ln w="0"/>
                <a:latin typeface="Times New Roman" panose="02020603050405020304" pitchFamily="18" charset="0"/>
              </a:rPr>
              <a:t>đường</a:t>
            </a:r>
            <a:r>
              <a:rPr lang="en-US" sz="2400" dirty="0">
                <a:ln w="0"/>
                <a:latin typeface="Times New Roman" panose="02020603050405020304" pitchFamily="18" charset="0"/>
              </a:rPr>
              <a:t> </a:t>
            </a:r>
            <a:r>
              <a:rPr lang="en-US" sz="2400" dirty="0" err="1">
                <a:ln w="0"/>
                <a:latin typeface="Times New Roman" panose="02020603050405020304" pitchFamily="18" charset="0"/>
              </a:rPr>
              <a:t>dài</a:t>
            </a:r>
            <a:r>
              <a:rPr lang="en-US" sz="2400" dirty="0">
                <a:ln w="0"/>
                <a:latin typeface="Times New Roman" panose="02020603050405020304" pitchFamily="18" charset="0"/>
              </a:rPr>
              <a:t> </a:t>
            </a:r>
            <a:r>
              <a:rPr lang="en-US" sz="2400" dirty="0" err="1">
                <a:ln w="0"/>
                <a:latin typeface="Times New Roman" panose="02020603050405020304" pitchFamily="18" charset="0"/>
              </a:rPr>
              <a:t>phía</a:t>
            </a:r>
            <a:r>
              <a:rPr lang="en-US" sz="2400" dirty="0">
                <a:ln w="0"/>
                <a:latin typeface="Times New Roman" panose="02020603050405020304" pitchFamily="18" charset="0"/>
              </a:rPr>
              <a:t> </a:t>
            </a:r>
            <a:r>
              <a:rPr lang="en-US" sz="2400" dirty="0" err="1">
                <a:ln w="0"/>
                <a:latin typeface="Times New Roman" panose="02020603050405020304" pitchFamily="18" charset="0"/>
              </a:rPr>
              <a:t>trước</a:t>
            </a:r>
            <a:r>
              <a:rPr lang="en-US" sz="2400" dirty="0">
                <a:ln w="0"/>
                <a:latin typeface="Times New Roman" panose="02020603050405020304" pitchFamily="18" charset="0"/>
              </a:rPr>
              <a:t>, </a:t>
            </a:r>
            <a:r>
              <a:rPr lang="en-US" sz="2400" dirty="0" err="1">
                <a:ln w="0"/>
                <a:latin typeface="Times New Roman" panose="02020603050405020304" pitchFamily="18" charset="0"/>
              </a:rPr>
              <a:t>có</a:t>
            </a:r>
            <a:r>
              <a:rPr lang="en-US" sz="2400" dirty="0">
                <a:ln w="0"/>
                <a:latin typeface="Times New Roman" panose="02020603050405020304" pitchFamily="18" charset="0"/>
              </a:rPr>
              <a:t> </a:t>
            </a:r>
            <a:r>
              <a:rPr lang="en-US" sz="2400" dirty="0" err="1">
                <a:ln w="0"/>
                <a:latin typeface="Times New Roman" panose="02020603050405020304" pitchFamily="18" charset="0"/>
              </a:rPr>
              <a:t>gió</a:t>
            </a:r>
            <a:r>
              <a:rPr lang="en-US" sz="2400" dirty="0">
                <a:ln w="0"/>
                <a:latin typeface="Times New Roman" panose="02020603050405020304" pitchFamily="18" charset="0"/>
              </a:rPr>
              <a:t> </a:t>
            </a:r>
            <a:r>
              <a:rPr lang="en-US" sz="2400" dirty="0" err="1">
                <a:ln w="0"/>
                <a:latin typeface="Times New Roman" panose="02020603050405020304" pitchFamily="18" charset="0"/>
              </a:rPr>
              <a:t>thổi</a:t>
            </a:r>
            <a:r>
              <a:rPr lang="en-US" sz="2400" dirty="0">
                <a:ln w="0"/>
                <a:latin typeface="Times New Roman" panose="02020603050405020304" pitchFamily="18" charset="0"/>
              </a:rPr>
              <a:t>, </a:t>
            </a:r>
            <a:r>
              <a:rPr lang="en-US" sz="2400" dirty="0" err="1">
                <a:ln w="0"/>
                <a:latin typeface="Times New Roman" panose="02020603050405020304" pitchFamily="18" charset="0"/>
              </a:rPr>
              <a:t>có</a:t>
            </a:r>
            <a:r>
              <a:rPr lang="en-US" sz="2400" dirty="0">
                <a:ln w="0"/>
                <a:latin typeface="Times New Roman" panose="02020603050405020304" pitchFamily="18" charset="0"/>
              </a:rPr>
              <a:t> </a:t>
            </a:r>
            <a:r>
              <a:rPr lang="en-US" sz="2400" dirty="0" err="1">
                <a:ln w="0"/>
                <a:latin typeface="Times New Roman" panose="02020603050405020304" pitchFamily="18" charset="0"/>
              </a:rPr>
              <a:t>cánh</a:t>
            </a:r>
            <a:r>
              <a:rPr lang="en-US" sz="2400" dirty="0">
                <a:ln w="0"/>
                <a:latin typeface="Times New Roman" panose="02020603050405020304" pitchFamily="18" charset="0"/>
              </a:rPr>
              <a:t> </a:t>
            </a:r>
            <a:r>
              <a:rPr lang="en-US" sz="2400" dirty="0" err="1">
                <a:ln w="0"/>
                <a:latin typeface="Times New Roman" panose="02020603050405020304" pitchFamily="18" charset="0"/>
              </a:rPr>
              <a:t>chim</a:t>
            </a:r>
            <a:r>
              <a:rPr lang="en-US" sz="2400" dirty="0">
                <a:ln w="0"/>
                <a:latin typeface="Times New Roman" panose="02020603050405020304" pitchFamily="18" charset="0"/>
              </a:rPr>
              <a:t> </a:t>
            </a:r>
            <a:r>
              <a:rPr lang="en-US" sz="2400" dirty="0" err="1">
                <a:ln w="0"/>
                <a:latin typeface="Times New Roman" panose="02020603050405020304" pitchFamily="18" charset="0"/>
              </a:rPr>
              <a:t>chiều</a:t>
            </a:r>
            <a:r>
              <a:rPr lang="en-US" sz="2400" dirty="0">
                <a:ln w="0"/>
                <a:latin typeface="Times New Roman" panose="02020603050405020304" pitchFamily="18" charset="0"/>
              </a:rPr>
              <a:t> </a:t>
            </a:r>
            <a:r>
              <a:rPr lang="en-US" sz="2400" dirty="0" err="1">
                <a:ln w="0"/>
                <a:latin typeface="Times New Roman" panose="02020603050405020304" pitchFamily="18" charset="0"/>
              </a:rPr>
              <a:t>và</a:t>
            </a:r>
            <a:r>
              <a:rPr lang="en-US" sz="2400" dirty="0">
                <a:ln w="0"/>
                <a:latin typeface="Times New Roman" panose="02020603050405020304" pitchFamily="18" charset="0"/>
              </a:rPr>
              <a:t> </a:t>
            </a:r>
            <a:r>
              <a:rPr lang="en-US" sz="2400" dirty="0" err="1">
                <a:ln w="0"/>
                <a:latin typeface="Times New Roman" panose="02020603050405020304" pitchFamily="18" charset="0"/>
              </a:rPr>
              <a:t>cả</a:t>
            </a:r>
            <a:r>
              <a:rPr lang="en-US" sz="2400" dirty="0">
                <a:ln w="0"/>
                <a:latin typeface="Times New Roman" panose="02020603050405020304" pitchFamily="18" charset="0"/>
              </a:rPr>
              <a:t> </a:t>
            </a:r>
            <a:r>
              <a:rPr lang="en-US" sz="2400" dirty="0" err="1">
                <a:ln w="0"/>
                <a:latin typeface="Times New Roman" panose="02020603050405020304" pitchFamily="18" charset="0"/>
              </a:rPr>
              <a:t>những</a:t>
            </a:r>
            <a:r>
              <a:rPr lang="en-US" sz="2400" dirty="0">
                <a:ln w="0"/>
                <a:latin typeface="Times New Roman" panose="02020603050405020304" pitchFamily="18" charset="0"/>
              </a:rPr>
              <a:t> </a:t>
            </a:r>
            <a:r>
              <a:rPr lang="en-US" sz="2400" dirty="0" err="1">
                <a:ln w="0"/>
                <a:latin typeface="Times New Roman" panose="02020603050405020304" pitchFamily="18" charset="0"/>
              </a:rPr>
              <a:t>ánh</a:t>
            </a:r>
            <a:r>
              <a:rPr lang="en-US" sz="2400" dirty="0">
                <a:ln w="0"/>
                <a:latin typeface="Times New Roman" panose="02020603050405020304" pitchFamily="18" charset="0"/>
              </a:rPr>
              <a:t> </a:t>
            </a:r>
            <a:r>
              <a:rPr lang="en-US" sz="2400" dirty="0" err="1">
                <a:ln w="0"/>
                <a:latin typeface="Times New Roman" panose="02020603050405020304" pitchFamily="18" charset="0"/>
              </a:rPr>
              <a:t>sao</a:t>
            </a:r>
            <a:r>
              <a:rPr lang="en-US" sz="2400" dirty="0">
                <a:ln w="0"/>
                <a:latin typeface="Times New Roman" panose="02020603050405020304" pitchFamily="18" charset="0"/>
              </a:rPr>
              <a:t> </a:t>
            </a:r>
            <a:r>
              <a:rPr lang="en-US" sz="2400" dirty="0" err="1">
                <a:ln w="0"/>
                <a:latin typeface="Times New Roman" panose="02020603050405020304" pitchFamily="18" charset="0"/>
              </a:rPr>
              <a:t>đêm</a:t>
            </a:r>
            <a:r>
              <a:rPr lang="en-US" sz="2400" dirty="0">
                <a:ln w="0"/>
                <a:latin typeface="Times New Roman" panose="02020603050405020304" pitchFamily="18" charset="0"/>
              </a:rPr>
              <a:t>. </a:t>
            </a:r>
            <a:r>
              <a:rPr lang="en-US" sz="2400" dirty="0" err="1">
                <a:ln w="0"/>
                <a:latin typeface="Times New Roman" panose="02020603050405020304" pitchFamily="18" charset="0"/>
              </a:rPr>
              <a:t>Dường</a:t>
            </a:r>
            <a:r>
              <a:rPr lang="en-US" sz="2400" dirty="0">
                <a:ln w="0"/>
                <a:latin typeface="Times New Roman" panose="02020603050405020304" pitchFamily="18" charset="0"/>
              </a:rPr>
              <a:t> </a:t>
            </a:r>
            <a:r>
              <a:rPr lang="en-US" sz="2400" dirty="0" err="1">
                <a:ln w="0"/>
                <a:latin typeface="Times New Roman" panose="02020603050405020304" pitchFamily="18" charset="0"/>
              </a:rPr>
              <a:t>như</a:t>
            </a:r>
            <a:r>
              <a:rPr lang="en-US" sz="2400" dirty="0">
                <a:ln w="0"/>
                <a:latin typeface="Times New Roman" panose="02020603050405020304" pitchFamily="18" charset="0"/>
              </a:rPr>
              <a:t> </a:t>
            </a:r>
            <a:r>
              <a:rPr lang="en-US" sz="2400" dirty="0" err="1">
                <a:ln w="0"/>
                <a:latin typeface="Times New Roman" panose="02020603050405020304" pitchFamily="18" charset="0"/>
              </a:rPr>
              <a:t>thiên</a:t>
            </a:r>
            <a:r>
              <a:rPr lang="en-US" sz="2400" dirty="0">
                <a:ln w="0"/>
                <a:latin typeface="Times New Roman" panose="02020603050405020304" pitchFamily="18" charset="0"/>
              </a:rPr>
              <a:t> </a:t>
            </a:r>
            <a:r>
              <a:rPr lang="en-US" sz="2400" dirty="0" err="1">
                <a:ln w="0"/>
                <a:latin typeface="Times New Roman" panose="02020603050405020304" pitchFamily="18" charset="0"/>
              </a:rPr>
              <a:t>nhiên</a:t>
            </a:r>
            <a:r>
              <a:rPr lang="en-US" sz="2400" dirty="0">
                <a:ln w="0"/>
                <a:latin typeface="Times New Roman" panose="02020603050405020304" pitchFamily="18" charset="0"/>
              </a:rPr>
              <a:t> </a:t>
            </a:r>
            <a:r>
              <a:rPr lang="en-US" sz="2400" dirty="0" err="1">
                <a:ln w="0"/>
                <a:latin typeface="Times New Roman" panose="02020603050405020304" pitchFamily="18" charset="0"/>
              </a:rPr>
              <a:t>vũ</a:t>
            </a:r>
            <a:r>
              <a:rPr lang="en-US" sz="2400" dirty="0">
                <a:ln w="0"/>
                <a:latin typeface="Times New Roman" panose="02020603050405020304" pitchFamily="18" charset="0"/>
              </a:rPr>
              <a:t> </a:t>
            </a:r>
            <a:r>
              <a:rPr lang="en-US" sz="2400" dirty="0" err="1">
                <a:ln w="0"/>
                <a:latin typeface="Times New Roman" panose="02020603050405020304" pitchFamily="18" charset="0"/>
              </a:rPr>
              <a:t>trụ</a:t>
            </a:r>
            <a:r>
              <a:rPr lang="en-US" sz="2400" dirty="0">
                <a:ln w="0"/>
                <a:latin typeface="Times New Roman" panose="02020603050405020304" pitchFamily="18" charset="0"/>
              </a:rPr>
              <a:t> </a:t>
            </a:r>
            <a:r>
              <a:rPr lang="en-US" sz="2400" dirty="0" err="1">
                <a:ln w="0"/>
                <a:latin typeface="Times New Roman" panose="02020603050405020304" pitchFamily="18" charset="0"/>
              </a:rPr>
              <a:t>như</a:t>
            </a:r>
            <a:r>
              <a:rPr lang="en-US" sz="2400" dirty="0">
                <a:ln w="0"/>
                <a:latin typeface="Times New Roman" panose="02020603050405020304" pitchFamily="18" charset="0"/>
              </a:rPr>
              <a:t> </a:t>
            </a:r>
            <a:r>
              <a:rPr lang="en-US" sz="2400" dirty="0" err="1">
                <a:ln w="0"/>
                <a:latin typeface="Times New Roman" panose="02020603050405020304" pitchFamily="18" charset="0"/>
              </a:rPr>
              <a:t>đang</a:t>
            </a:r>
            <a:r>
              <a:rPr lang="en-US" sz="2400" dirty="0">
                <a:ln w="0"/>
                <a:latin typeface="Times New Roman" panose="02020603050405020304" pitchFamily="18" charset="0"/>
              </a:rPr>
              <a:t> </a:t>
            </a:r>
            <a:r>
              <a:rPr lang="en-US" sz="2400" dirty="0" err="1">
                <a:ln w="0"/>
                <a:latin typeface="Times New Roman" panose="02020603050405020304" pitchFamily="18" charset="0"/>
              </a:rPr>
              <a:t>ùa</a:t>
            </a:r>
            <a:r>
              <a:rPr lang="en-US" sz="2400" dirty="0">
                <a:ln w="0"/>
                <a:latin typeface="Times New Roman" panose="02020603050405020304" pitchFamily="18" charset="0"/>
              </a:rPr>
              <a:t> </a:t>
            </a:r>
            <a:r>
              <a:rPr lang="en-US" sz="2400" dirty="0" err="1">
                <a:ln w="0"/>
                <a:latin typeface="Times New Roman" panose="02020603050405020304" pitchFamily="18" charset="0"/>
              </a:rPr>
              <a:t>vào</a:t>
            </a:r>
            <a:r>
              <a:rPr lang="en-US" sz="2400" dirty="0">
                <a:ln w="0"/>
                <a:latin typeface="Times New Roman" panose="02020603050405020304" pitchFamily="18" charset="0"/>
              </a:rPr>
              <a:t> </a:t>
            </a:r>
            <a:r>
              <a:rPr lang="en-US" sz="2400" dirty="0" err="1">
                <a:ln w="0"/>
                <a:latin typeface="Times New Roman" panose="02020603050405020304" pitchFamily="18" charset="0"/>
              </a:rPr>
              <a:t>buồng</a:t>
            </a:r>
            <a:r>
              <a:rPr lang="en-US" sz="2400" dirty="0">
                <a:ln w="0"/>
                <a:latin typeface="Times New Roman" panose="02020603050405020304" pitchFamily="18" charset="0"/>
              </a:rPr>
              <a:t> </a:t>
            </a:r>
            <a:r>
              <a:rPr lang="en-US" sz="2400" dirty="0" err="1">
                <a:ln w="0"/>
                <a:latin typeface="Times New Roman" panose="02020603050405020304" pitchFamily="18" charset="0"/>
              </a:rPr>
              <a:t>lái</a:t>
            </a:r>
            <a:r>
              <a:rPr lang="en-US" sz="2400" dirty="0">
                <a:ln w="0"/>
                <a:latin typeface="Times New Roman" panose="02020603050405020304" pitchFamily="18" charset="0"/>
              </a:rPr>
              <a:t>.</a:t>
            </a:r>
          </a:p>
        </p:txBody>
      </p:sp>
      <p:sp>
        <p:nvSpPr>
          <p:cNvPr id="10" name="Rectangle 9"/>
          <p:cNvSpPr>
            <a:spLocks noChangeArrowheads="1"/>
          </p:cNvSpPr>
          <p:nvPr/>
        </p:nvSpPr>
        <p:spPr bwMode="auto">
          <a:xfrm>
            <a:off x="967153" y="5324210"/>
            <a:ext cx="3422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dirty="0">
                <a:solidFill>
                  <a:schemeClr val="bg1"/>
                </a:solidFill>
                <a:latin typeface="Times New Roman" panose="02020603050405020304" pitchFamily="18" charset="0"/>
              </a:rPr>
              <a:t>+ </a:t>
            </a:r>
            <a:r>
              <a:rPr lang="vi-VN" sz="2400" dirty="0">
                <a:solidFill>
                  <a:schemeClr val="bg1"/>
                </a:solidFill>
                <a:latin typeface="Times New Roman" panose="02020603050405020304" pitchFamily="18" charset="0"/>
              </a:rPr>
              <a:t>Điệp ngữ “ </a:t>
            </a:r>
            <a:r>
              <a:rPr lang="vi-VN" sz="2400" b="1" dirty="0">
                <a:solidFill>
                  <a:schemeClr val="bg1"/>
                </a:solidFill>
                <a:latin typeface="Times New Roman" panose="02020603050405020304" pitchFamily="18" charset="0"/>
              </a:rPr>
              <a:t>nhìn thấy</a:t>
            </a:r>
            <a:r>
              <a:rPr lang="vi-VN" sz="2400" dirty="0">
                <a:solidFill>
                  <a:schemeClr val="bg1"/>
                </a:solidFill>
                <a:latin typeface="Times New Roman" panose="02020603050405020304" pitchFamily="18" charset="0"/>
              </a:rPr>
              <a:t>”, </a:t>
            </a:r>
            <a:endParaRPr lang="en-US" sz="2400" dirty="0">
              <a:solidFill>
                <a:schemeClr val="bg1"/>
              </a:solidFill>
              <a:latin typeface="Times New Roman" panose="02020603050405020304" pitchFamily="18" charset="0"/>
            </a:endParaRPr>
          </a:p>
        </p:txBody>
      </p:sp>
      <p:sp>
        <p:nvSpPr>
          <p:cNvPr id="11" name="TextBox 10"/>
          <p:cNvSpPr txBox="1">
            <a:spLocks noChangeArrowheads="1"/>
          </p:cNvSpPr>
          <p:nvPr/>
        </p:nvSpPr>
        <p:spPr bwMode="auto">
          <a:xfrm>
            <a:off x="4389803" y="5305869"/>
            <a:ext cx="7016750" cy="708025"/>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000" b="1">
                <a:solidFill>
                  <a:schemeClr val="bg1"/>
                </a:solidFill>
                <a:latin typeface="Times New Roman" panose="02020603050405020304" pitchFamily="18" charset="0"/>
                <a:sym typeface="Wingdings" panose="05000000000000000000" pitchFamily="2" charset="2"/>
              </a:rPr>
              <a:t> Đã gợi những đoàn xe không có kính nối đuôi nhau hành quân ra chiến trường.</a:t>
            </a:r>
            <a:endParaRPr lang="en-US" sz="2000" b="1">
              <a:solidFill>
                <a:schemeClr val="bg1"/>
              </a:solidFill>
              <a:latin typeface="Times New Roman" panose="02020603050405020304" pitchFamily="18" charset="0"/>
            </a:endParaRPr>
          </a:p>
        </p:txBody>
      </p:sp>
      <p:sp>
        <p:nvSpPr>
          <p:cNvPr id="12" name="Rectangle 11"/>
          <p:cNvSpPr>
            <a:spLocks noChangeArrowheads="1"/>
          </p:cNvSpPr>
          <p:nvPr/>
        </p:nvSpPr>
        <p:spPr bwMode="auto">
          <a:xfrm>
            <a:off x="882745" y="6160410"/>
            <a:ext cx="566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Nghê</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thuật</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nhân</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hóa</a:t>
            </a:r>
            <a:r>
              <a:rPr lang="en-US" sz="2400" dirty="0">
                <a:solidFill>
                  <a:schemeClr val="bg1"/>
                </a:solidFill>
                <a:latin typeface="Times New Roman" panose="02020603050405020304" pitchFamily="18" charset="0"/>
              </a:rPr>
              <a:t> “ </a:t>
            </a:r>
            <a:r>
              <a:rPr lang="en-US" sz="2400" b="1" dirty="0" err="1">
                <a:solidFill>
                  <a:schemeClr val="bg1"/>
                </a:solidFill>
                <a:latin typeface="Times New Roman" panose="02020603050405020304" pitchFamily="18" charset="0"/>
              </a:rPr>
              <a:t>gio</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xoa</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mắt</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đắng</a:t>
            </a:r>
            <a:r>
              <a:rPr lang="en-US" sz="2400" dirty="0">
                <a:solidFill>
                  <a:schemeClr val="bg1"/>
                </a:solidFill>
                <a:latin typeface="Times New Roman" panose="02020603050405020304" pitchFamily="18" charset="0"/>
              </a:rPr>
              <a:t>”</a:t>
            </a:r>
          </a:p>
        </p:txBody>
      </p:sp>
      <p:sp>
        <p:nvSpPr>
          <p:cNvPr id="13" name="TextBox 12"/>
          <p:cNvSpPr txBox="1">
            <a:spLocks noChangeArrowheads="1"/>
          </p:cNvSpPr>
          <p:nvPr/>
        </p:nvSpPr>
        <p:spPr bwMode="auto">
          <a:xfrm>
            <a:off x="6561503" y="6092535"/>
            <a:ext cx="4845050" cy="708025"/>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000" b="1">
                <a:solidFill>
                  <a:schemeClr val="bg1"/>
                </a:solidFill>
                <a:latin typeface="Times New Roman" panose="02020603050405020304" pitchFamily="18" charset="0"/>
                <a:sym typeface="Wingdings" panose="05000000000000000000" pitchFamily="2" charset="2"/>
              </a:rPr>
              <a:t> Thể hiện tinh thần dũng cảm, bấp chấp khó khăn của người lính lái xe</a:t>
            </a:r>
            <a:endParaRPr lang="en-US" sz="2000" b="1">
              <a:solidFill>
                <a:schemeClr val="bg1"/>
              </a:solidFill>
              <a:latin typeface="Times New Roman" panose="02020603050405020304" pitchFamily="18" charset="0"/>
            </a:endParaRPr>
          </a:p>
        </p:txBody>
      </p:sp>
      <p:pic>
        <p:nvPicPr>
          <p:cNvPr id="14" name="Picture 21" descr="cap0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627" y="254360"/>
            <a:ext cx="3287973" cy="16494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4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animBg="1"/>
      <p:bldP spid="1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301" y="121626"/>
            <a:ext cx="3516924"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II. TÌM HIỂU VĂN BẢN</a:t>
            </a:r>
            <a:endParaRPr lang="en-US" sz="2800" dirty="0">
              <a:solidFill>
                <a:schemeClr val="bg1"/>
              </a:solidFill>
            </a:endParaRPr>
          </a:p>
        </p:txBody>
      </p:sp>
      <p:sp>
        <p:nvSpPr>
          <p:cNvPr id="5" name="TextBox 4"/>
          <p:cNvSpPr txBox="1"/>
          <p:nvPr/>
        </p:nvSpPr>
        <p:spPr>
          <a:xfrm>
            <a:off x="661181" y="725011"/>
            <a:ext cx="6119447"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2. </a:t>
            </a:r>
            <a:r>
              <a:rPr lang="en-US" sz="2800" dirty="0" err="1" smtClean="0">
                <a:solidFill>
                  <a:schemeClr val="bg1"/>
                </a:solidFill>
              </a:rPr>
              <a:t>Hình</a:t>
            </a:r>
            <a:r>
              <a:rPr lang="en-US" sz="2800" dirty="0" smtClean="0">
                <a:solidFill>
                  <a:schemeClr val="bg1"/>
                </a:solidFill>
              </a:rPr>
              <a:t> </a:t>
            </a:r>
            <a:r>
              <a:rPr lang="en-US" sz="2800" dirty="0" err="1" smtClean="0">
                <a:solidFill>
                  <a:schemeClr val="bg1"/>
                </a:solidFill>
              </a:rPr>
              <a:t>ảnh</a:t>
            </a:r>
            <a:r>
              <a:rPr lang="en-US" sz="2800" dirty="0" smtClean="0">
                <a:solidFill>
                  <a:schemeClr val="bg1"/>
                </a:solidFill>
              </a:rPr>
              <a:t> </a:t>
            </a:r>
            <a:r>
              <a:rPr lang="en-US" sz="2800" dirty="0" err="1" smtClean="0">
                <a:solidFill>
                  <a:schemeClr val="bg1"/>
                </a:solidFill>
              </a:rPr>
              <a:t>những</a:t>
            </a:r>
            <a:r>
              <a:rPr lang="en-US" sz="2800" dirty="0" smtClean="0">
                <a:solidFill>
                  <a:schemeClr val="bg1"/>
                </a:solidFill>
              </a:rPr>
              <a:t> </a:t>
            </a:r>
            <a:r>
              <a:rPr lang="en-US" sz="2800" dirty="0" err="1" smtClean="0">
                <a:solidFill>
                  <a:schemeClr val="bg1"/>
                </a:solidFill>
              </a:rPr>
              <a:t>người</a:t>
            </a:r>
            <a:r>
              <a:rPr lang="en-US" sz="2800" dirty="0" smtClean="0">
                <a:solidFill>
                  <a:schemeClr val="bg1"/>
                </a:solidFill>
              </a:rPr>
              <a:t> </a:t>
            </a:r>
            <a:r>
              <a:rPr lang="en-US" sz="2800" dirty="0" err="1" smtClean="0">
                <a:solidFill>
                  <a:schemeClr val="bg1"/>
                </a:solidFill>
              </a:rPr>
              <a:t>lính</a:t>
            </a:r>
            <a:r>
              <a:rPr lang="en-US" sz="2800" dirty="0" smtClean="0">
                <a:solidFill>
                  <a:schemeClr val="bg1"/>
                </a:solidFill>
              </a:rPr>
              <a:t> </a:t>
            </a:r>
            <a:r>
              <a:rPr lang="en-US" sz="2800" dirty="0" err="1" smtClean="0">
                <a:solidFill>
                  <a:schemeClr val="bg1"/>
                </a:solidFill>
              </a:rPr>
              <a:t>lái</a:t>
            </a:r>
            <a:r>
              <a:rPr lang="en-US" sz="2800" dirty="0" smtClean="0">
                <a:solidFill>
                  <a:schemeClr val="bg1"/>
                </a:solidFill>
              </a:rPr>
              <a:t> </a:t>
            </a:r>
            <a:r>
              <a:rPr lang="en-US" sz="2800" dirty="0" err="1" smtClean="0">
                <a:solidFill>
                  <a:schemeClr val="bg1"/>
                </a:solidFill>
              </a:rPr>
              <a:t>xe</a:t>
            </a:r>
            <a:endParaRPr lang="en-US" sz="2800" dirty="0" smtClean="0">
              <a:solidFill>
                <a:schemeClr val="bg1"/>
              </a:solidFill>
            </a:endParaRPr>
          </a:p>
        </p:txBody>
      </p:sp>
      <p:sp>
        <p:nvSpPr>
          <p:cNvPr id="6" name="Rectangle 5"/>
          <p:cNvSpPr/>
          <p:nvPr/>
        </p:nvSpPr>
        <p:spPr>
          <a:xfrm>
            <a:off x="914400" y="1363559"/>
            <a:ext cx="7202659" cy="461665"/>
          </a:xfrm>
          <a:prstGeom prst="rect">
            <a:avLst/>
          </a:prstGeom>
          <a:solidFill>
            <a:schemeClr val="accent6">
              <a:lumMod val="20000"/>
              <a:lumOff val="8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00000"/>
              </a:lnSpc>
              <a:spcBef>
                <a:spcPct val="0"/>
              </a:spcBef>
              <a:buFontTx/>
              <a:buNone/>
            </a:pPr>
            <a:r>
              <a:rPr lang="vi-VN" sz="2400" b="1" dirty="0" smtClean="0">
                <a:solidFill>
                  <a:srgbClr val="000000"/>
                </a:solidFill>
                <a:latin typeface="Times New Roman" panose="02020603050405020304" pitchFamily="18" charset="0"/>
              </a:rPr>
              <a:t>a. Tư thế ung dung, hiên ngang, sẵn sàng ra trận.</a:t>
            </a:r>
            <a:endParaRPr lang="vi-VN" sz="2400" b="1" dirty="0">
              <a:solidFill>
                <a:srgbClr val="000000"/>
              </a:solidFill>
              <a:latin typeface="Times New Roman" panose="02020603050405020304" pitchFamily="18" charset="0"/>
            </a:endParaRPr>
          </a:p>
        </p:txBody>
      </p:sp>
      <p:pic>
        <p:nvPicPr>
          <p:cNvPr id="7" name="Picture 21" descr="cap0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1627" y="254360"/>
            <a:ext cx="3287973" cy="16494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2974317" y="1926521"/>
            <a:ext cx="609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sz="2000" b="1" i="1" dirty="0">
                <a:solidFill>
                  <a:schemeClr val="bg1"/>
                </a:solidFill>
                <a:latin typeface="Times New Roman" panose="02020603050405020304" pitchFamily="18" charset="0"/>
              </a:rPr>
              <a:t>Nhìn thấy gió vào xoa mắt đắng</a:t>
            </a:r>
          </a:p>
          <a:p>
            <a:pPr>
              <a:lnSpc>
                <a:spcPct val="100000"/>
              </a:lnSpc>
              <a:spcBef>
                <a:spcPct val="0"/>
              </a:spcBef>
              <a:buFontTx/>
              <a:buNone/>
            </a:pPr>
            <a:r>
              <a:rPr lang="vi-VN" sz="2000" b="1" i="1" dirty="0">
                <a:solidFill>
                  <a:schemeClr val="bg1"/>
                </a:solidFill>
                <a:latin typeface="Times New Roman" panose="02020603050405020304" pitchFamily="18" charset="0"/>
              </a:rPr>
              <a:t>Thấy con đường chạy thẳng vào tim</a:t>
            </a:r>
          </a:p>
          <a:p>
            <a:pPr>
              <a:lnSpc>
                <a:spcPct val="100000"/>
              </a:lnSpc>
              <a:spcBef>
                <a:spcPct val="0"/>
              </a:spcBef>
              <a:buFontTx/>
              <a:buNone/>
            </a:pPr>
            <a:r>
              <a:rPr lang="vi-VN" sz="2000" b="1" i="1" dirty="0">
                <a:solidFill>
                  <a:schemeClr val="bg1"/>
                </a:solidFill>
                <a:latin typeface="Times New Roman" panose="02020603050405020304" pitchFamily="18" charset="0"/>
              </a:rPr>
              <a:t>Thấy sao trời và đột ngột cánh chim</a:t>
            </a:r>
          </a:p>
          <a:p>
            <a:pPr>
              <a:lnSpc>
                <a:spcPct val="100000"/>
              </a:lnSpc>
              <a:spcBef>
                <a:spcPct val="0"/>
              </a:spcBef>
              <a:buFontTx/>
              <a:buNone/>
            </a:pPr>
            <a:r>
              <a:rPr lang="vi-VN" sz="2000" b="1" i="1" dirty="0">
                <a:solidFill>
                  <a:schemeClr val="bg1"/>
                </a:solidFill>
                <a:latin typeface="Times New Roman" panose="02020603050405020304" pitchFamily="18" charset="0"/>
              </a:rPr>
              <a:t>Như sa như ùa vào buồng lái</a:t>
            </a:r>
          </a:p>
        </p:txBody>
      </p:sp>
      <p:sp>
        <p:nvSpPr>
          <p:cNvPr id="9" name="Rectangle 8"/>
          <p:cNvSpPr>
            <a:spLocks noChangeArrowheads="1"/>
          </p:cNvSpPr>
          <p:nvPr/>
        </p:nvSpPr>
        <p:spPr bwMode="auto">
          <a:xfrm>
            <a:off x="423863" y="3270742"/>
            <a:ext cx="596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_tradnl" sz="2400" dirty="0">
                <a:solidFill>
                  <a:schemeClr val="bg1"/>
                </a:solidFill>
                <a:latin typeface="Times New Roman" panose="02020603050405020304" pitchFamily="18" charset="0"/>
              </a:rPr>
              <a:t>+ </a:t>
            </a:r>
            <a:r>
              <a:rPr lang="es-ES_tradnl" sz="2400" dirty="0" err="1">
                <a:solidFill>
                  <a:schemeClr val="bg1"/>
                </a:solidFill>
                <a:latin typeface="Times New Roman" panose="02020603050405020304" pitchFamily="18" charset="0"/>
              </a:rPr>
              <a:t>Hình</a:t>
            </a:r>
            <a:r>
              <a:rPr lang="es-ES_tradnl" sz="2400" dirty="0">
                <a:solidFill>
                  <a:schemeClr val="bg1"/>
                </a:solidFill>
                <a:latin typeface="Times New Roman" panose="02020603050405020304" pitchFamily="18" charset="0"/>
              </a:rPr>
              <a:t> </a:t>
            </a:r>
            <a:r>
              <a:rPr lang="es-ES_tradnl" sz="2400" dirty="0" err="1">
                <a:solidFill>
                  <a:schemeClr val="bg1"/>
                </a:solidFill>
                <a:latin typeface="Times New Roman" panose="02020603050405020304" pitchFamily="18" charset="0"/>
              </a:rPr>
              <a:t>ảnh</a:t>
            </a:r>
            <a:r>
              <a:rPr lang="es-ES_tradnl" sz="2400" dirty="0">
                <a:solidFill>
                  <a:schemeClr val="bg1"/>
                </a:solidFill>
                <a:latin typeface="Times New Roman" panose="02020603050405020304" pitchFamily="18" charset="0"/>
              </a:rPr>
              <a:t> “</a:t>
            </a:r>
            <a:r>
              <a:rPr lang="es-ES_tradnl" sz="2400" b="1" dirty="0">
                <a:solidFill>
                  <a:schemeClr val="bg1"/>
                </a:solidFill>
                <a:latin typeface="Times New Roman" panose="02020603050405020304" pitchFamily="18" charset="0"/>
              </a:rPr>
              <a:t>con </a:t>
            </a:r>
            <a:r>
              <a:rPr lang="es-ES_tradnl" sz="2400" b="1" dirty="0" err="1">
                <a:solidFill>
                  <a:schemeClr val="bg1"/>
                </a:solidFill>
                <a:latin typeface="Times New Roman" panose="02020603050405020304" pitchFamily="18" charset="0"/>
              </a:rPr>
              <a:t>đường</a:t>
            </a:r>
            <a:r>
              <a:rPr lang="es-ES_tradnl" sz="2400" b="1" dirty="0">
                <a:solidFill>
                  <a:schemeClr val="bg1"/>
                </a:solidFill>
                <a:latin typeface="Times New Roman" panose="02020603050405020304" pitchFamily="18" charset="0"/>
              </a:rPr>
              <a:t> </a:t>
            </a:r>
            <a:r>
              <a:rPr lang="es-ES_tradnl" sz="2400" b="1" dirty="0" err="1">
                <a:solidFill>
                  <a:schemeClr val="bg1"/>
                </a:solidFill>
                <a:latin typeface="Times New Roman" panose="02020603050405020304" pitchFamily="18" charset="0"/>
              </a:rPr>
              <a:t>chạy</a:t>
            </a:r>
            <a:r>
              <a:rPr lang="es-ES_tradnl" sz="2400" b="1" dirty="0">
                <a:solidFill>
                  <a:schemeClr val="bg1"/>
                </a:solidFill>
                <a:latin typeface="Times New Roman" panose="02020603050405020304" pitchFamily="18" charset="0"/>
              </a:rPr>
              <a:t> </a:t>
            </a:r>
            <a:r>
              <a:rPr lang="es-ES_tradnl" sz="2400" b="1" dirty="0" err="1">
                <a:solidFill>
                  <a:schemeClr val="bg1"/>
                </a:solidFill>
                <a:latin typeface="Times New Roman" panose="02020603050405020304" pitchFamily="18" charset="0"/>
              </a:rPr>
              <a:t>thẳng</a:t>
            </a:r>
            <a:r>
              <a:rPr lang="es-ES_tradnl" sz="2400" b="1" dirty="0">
                <a:solidFill>
                  <a:schemeClr val="bg1"/>
                </a:solidFill>
                <a:latin typeface="Times New Roman" panose="02020603050405020304" pitchFamily="18" charset="0"/>
              </a:rPr>
              <a:t> </a:t>
            </a:r>
            <a:r>
              <a:rPr lang="es-ES_tradnl" sz="2400" b="1" dirty="0" err="1">
                <a:solidFill>
                  <a:schemeClr val="bg1"/>
                </a:solidFill>
                <a:latin typeface="Times New Roman" panose="02020603050405020304" pitchFamily="18" charset="0"/>
              </a:rPr>
              <a:t>vào</a:t>
            </a:r>
            <a:r>
              <a:rPr lang="es-ES_tradnl" sz="2400" b="1" dirty="0">
                <a:solidFill>
                  <a:schemeClr val="bg1"/>
                </a:solidFill>
                <a:latin typeface="Times New Roman" panose="02020603050405020304" pitchFamily="18" charset="0"/>
              </a:rPr>
              <a:t> </a:t>
            </a:r>
            <a:r>
              <a:rPr lang="es-ES_tradnl" sz="2400" b="1" dirty="0" err="1">
                <a:solidFill>
                  <a:schemeClr val="bg1"/>
                </a:solidFill>
                <a:latin typeface="Times New Roman" panose="02020603050405020304" pitchFamily="18" charset="0"/>
              </a:rPr>
              <a:t>tim</a:t>
            </a:r>
            <a:r>
              <a:rPr lang="es-ES_tradnl" sz="2400" dirty="0">
                <a:solidFill>
                  <a:schemeClr val="bg1"/>
                </a:solidFill>
                <a:latin typeface="Times New Roman" panose="02020603050405020304" pitchFamily="18" charset="0"/>
              </a:rPr>
              <a:t>” </a:t>
            </a:r>
            <a:endParaRPr lang="en-US" sz="2400" dirty="0">
              <a:solidFill>
                <a:schemeClr val="bg1"/>
              </a:solidFill>
              <a:latin typeface="Times New Roman" panose="02020603050405020304" pitchFamily="18" charset="0"/>
            </a:endParaRPr>
          </a:p>
        </p:txBody>
      </p:sp>
      <p:sp>
        <p:nvSpPr>
          <p:cNvPr id="10" name="TextBox 9"/>
          <p:cNvSpPr txBox="1">
            <a:spLocks noChangeArrowheads="1"/>
          </p:cNvSpPr>
          <p:nvPr/>
        </p:nvSpPr>
        <p:spPr bwMode="auto">
          <a:xfrm>
            <a:off x="739775" y="3845036"/>
            <a:ext cx="11299825" cy="1200329"/>
          </a:xfrm>
          <a:prstGeom prst="rect">
            <a:avLst/>
          </a:prstGeom>
          <a:solidFill>
            <a:schemeClr val="accent6">
              <a:lumMod val="40000"/>
              <a:lumOff val="60000"/>
            </a:schemeClr>
          </a:solidFill>
          <a:ln w="9525">
            <a:solidFill>
              <a:schemeClr val="accent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b="1" dirty="0">
                <a:latin typeface="Times New Roman" panose="02020603050405020304" pitchFamily="18" charset="0"/>
                <a:sym typeface="Wingdings" panose="05000000000000000000" pitchFamily="2" charset="2"/>
              </a:rPr>
              <a:t> </a:t>
            </a:r>
            <a:r>
              <a:rPr lang="es-ES_tradnl" sz="2400" dirty="0" err="1">
                <a:latin typeface="Times New Roman" panose="02020603050405020304" pitchFamily="18" charset="0"/>
              </a:rPr>
              <a:t>Gợi</a:t>
            </a:r>
            <a:r>
              <a:rPr lang="es-ES_tradnl" sz="2400" dirty="0">
                <a:latin typeface="Times New Roman" panose="02020603050405020304" pitchFamily="18" charset="0"/>
              </a:rPr>
              <a:t> </a:t>
            </a:r>
            <a:r>
              <a:rPr lang="es-ES_tradnl" sz="2400" dirty="0" err="1">
                <a:latin typeface="Times New Roman" panose="02020603050405020304" pitchFamily="18" charset="0"/>
              </a:rPr>
              <a:t>đến</a:t>
            </a:r>
            <a:r>
              <a:rPr lang="es-ES_tradnl" sz="2400" dirty="0">
                <a:latin typeface="Times New Roman" panose="02020603050405020304" pitchFamily="18" charset="0"/>
              </a:rPr>
              <a:t> </a:t>
            </a:r>
            <a:r>
              <a:rPr lang="es-ES_tradnl" sz="2400" dirty="0" err="1">
                <a:latin typeface="Times New Roman" panose="02020603050405020304" pitchFamily="18" charset="0"/>
              </a:rPr>
              <a:t>tốc</a:t>
            </a:r>
            <a:r>
              <a:rPr lang="es-ES_tradnl" sz="2400" dirty="0">
                <a:latin typeface="Times New Roman" panose="02020603050405020304" pitchFamily="18" charset="0"/>
              </a:rPr>
              <a:t> </a:t>
            </a:r>
            <a:r>
              <a:rPr lang="es-ES_tradnl" sz="2400" dirty="0" err="1">
                <a:latin typeface="Times New Roman" panose="02020603050405020304" pitchFamily="18" charset="0"/>
              </a:rPr>
              <a:t>đô</a:t>
            </a:r>
            <a:r>
              <a:rPr lang="es-ES_tradnl" sz="2400" dirty="0">
                <a:latin typeface="Times New Roman" panose="02020603050405020304" pitchFamily="18" charset="0"/>
              </a:rPr>
              <a:t>̣ lao </a:t>
            </a:r>
            <a:r>
              <a:rPr lang="es-ES_tradnl" sz="2400" dirty="0" err="1">
                <a:latin typeface="Times New Roman" panose="02020603050405020304" pitchFamily="18" charset="0"/>
              </a:rPr>
              <a:t>nhanh</a:t>
            </a:r>
            <a:r>
              <a:rPr lang="es-ES_tradnl" sz="2400" dirty="0">
                <a:latin typeface="Times New Roman" panose="02020603050405020304" pitchFamily="18" charset="0"/>
              </a:rPr>
              <a:t> </a:t>
            </a:r>
            <a:r>
              <a:rPr lang="es-ES_tradnl" sz="2400" dirty="0" err="1">
                <a:latin typeface="Times New Roman" panose="02020603050405020304" pitchFamily="18" charset="0"/>
              </a:rPr>
              <a:t>của</a:t>
            </a:r>
            <a:r>
              <a:rPr lang="es-ES_tradnl" sz="2400" dirty="0">
                <a:latin typeface="Times New Roman" panose="02020603050405020304" pitchFamily="18" charset="0"/>
              </a:rPr>
              <a:t> </a:t>
            </a:r>
            <a:r>
              <a:rPr lang="es-ES_tradnl" sz="2400" dirty="0" err="1">
                <a:latin typeface="Times New Roman" panose="02020603050405020304" pitchFamily="18" charset="0"/>
              </a:rPr>
              <a:t>chiếc</a:t>
            </a:r>
            <a:r>
              <a:rPr lang="es-ES_tradnl" sz="2400" dirty="0">
                <a:latin typeface="Times New Roman" panose="02020603050405020304" pitchFamily="18" charset="0"/>
              </a:rPr>
              <a:t> </a:t>
            </a:r>
            <a:r>
              <a:rPr lang="es-ES_tradnl" sz="2400" dirty="0" err="1">
                <a:latin typeface="Times New Roman" panose="02020603050405020304" pitchFamily="18" charset="0"/>
              </a:rPr>
              <a:t>xe</a:t>
            </a:r>
            <a:r>
              <a:rPr lang="es-ES_tradnl" sz="2400" dirty="0">
                <a:latin typeface="Times New Roman" panose="02020603050405020304" pitchFamily="18" charset="0"/>
              </a:rPr>
              <a:t>, </a:t>
            </a:r>
            <a:r>
              <a:rPr lang="es-ES_tradnl" sz="2400" dirty="0" err="1">
                <a:latin typeface="Times New Roman" panose="02020603050405020304" pitchFamily="18" charset="0"/>
              </a:rPr>
              <a:t>khiến</a:t>
            </a:r>
            <a:r>
              <a:rPr lang="es-ES_tradnl" sz="2400" dirty="0">
                <a:latin typeface="Times New Roman" panose="02020603050405020304" pitchFamily="18" charset="0"/>
              </a:rPr>
              <a:t> </a:t>
            </a:r>
            <a:r>
              <a:rPr lang="es-ES_tradnl" sz="2400" dirty="0" err="1">
                <a:latin typeface="Times New Roman" panose="02020603050405020304" pitchFamily="18" charset="0"/>
              </a:rPr>
              <a:t>cho</a:t>
            </a:r>
            <a:r>
              <a:rPr lang="es-ES_tradnl" sz="2400" dirty="0">
                <a:latin typeface="Times New Roman" panose="02020603050405020304" pitchFamily="18" charset="0"/>
              </a:rPr>
              <a:t> </a:t>
            </a:r>
            <a:r>
              <a:rPr lang="es-ES_tradnl" sz="2400" dirty="0" err="1">
                <a:latin typeface="Times New Roman" panose="02020603050405020304" pitchFamily="18" charset="0"/>
              </a:rPr>
              <a:t>người</a:t>
            </a:r>
            <a:r>
              <a:rPr lang="es-ES_tradnl" sz="2400" dirty="0">
                <a:latin typeface="Times New Roman" panose="02020603050405020304" pitchFamily="18" charset="0"/>
              </a:rPr>
              <a:t> </a:t>
            </a:r>
            <a:r>
              <a:rPr lang="es-ES_tradnl" sz="2400" dirty="0" err="1">
                <a:latin typeface="Times New Roman" panose="02020603050405020304" pitchFamily="18" charset="0"/>
              </a:rPr>
              <a:t>cầm</a:t>
            </a:r>
            <a:r>
              <a:rPr lang="es-ES_tradnl" sz="2400" dirty="0">
                <a:latin typeface="Times New Roman" panose="02020603050405020304" pitchFamily="18" charset="0"/>
              </a:rPr>
              <a:t> </a:t>
            </a:r>
            <a:r>
              <a:rPr lang="es-ES_tradnl" sz="2400" dirty="0" err="1">
                <a:latin typeface="Times New Roman" panose="02020603050405020304" pitchFamily="18" charset="0"/>
              </a:rPr>
              <a:t>lái</a:t>
            </a:r>
            <a:r>
              <a:rPr lang="es-ES_tradnl" sz="2400" dirty="0">
                <a:latin typeface="Times New Roman" panose="02020603050405020304" pitchFamily="18" charset="0"/>
              </a:rPr>
              <a:t> và con </a:t>
            </a:r>
            <a:r>
              <a:rPr lang="es-ES_tradnl" sz="2400" dirty="0" err="1">
                <a:latin typeface="Times New Roman" panose="02020603050405020304" pitchFamily="18" charset="0"/>
              </a:rPr>
              <a:t>đường</a:t>
            </a:r>
            <a:r>
              <a:rPr lang="es-ES_tradnl" sz="2400" dirty="0">
                <a:latin typeface="Times New Roman" panose="02020603050405020304" pitchFamily="18" charset="0"/>
              </a:rPr>
              <a:t> </a:t>
            </a:r>
            <a:r>
              <a:rPr lang="es-ES_tradnl" sz="2400" dirty="0" err="1">
                <a:latin typeface="Times New Roman" panose="02020603050405020304" pitchFamily="18" charset="0"/>
              </a:rPr>
              <a:t>như</a:t>
            </a:r>
            <a:r>
              <a:rPr lang="es-ES_tradnl" sz="2400" dirty="0">
                <a:latin typeface="Times New Roman" panose="02020603050405020304" pitchFamily="18" charset="0"/>
              </a:rPr>
              <a:t> </a:t>
            </a:r>
            <a:r>
              <a:rPr lang="es-ES_tradnl" sz="2400" dirty="0" err="1">
                <a:latin typeface="Times New Roman" panose="02020603050405020304" pitchFamily="18" charset="0"/>
              </a:rPr>
              <a:t>không</a:t>
            </a:r>
            <a:r>
              <a:rPr lang="es-ES_tradnl" sz="2400" dirty="0">
                <a:latin typeface="Times New Roman" panose="02020603050405020304" pitchFamily="18" charset="0"/>
              </a:rPr>
              <a:t> </a:t>
            </a:r>
            <a:r>
              <a:rPr lang="es-ES_tradnl" sz="2400" dirty="0" err="1">
                <a:latin typeface="Times New Roman" panose="02020603050405020304" pitchFamily="18" charset="0"/>
              </a:rPr>
              <a:t>còn</a:t>
            </a:r>
            <a:r>
              <a:rPr lang="es-ES_tradnl" sz="2400" dirty="0">
                <a:latin typeface="Times New Roman" panose="02020603050405020304" pitchFamily="18" charset="0"/>
              </a:rPr>
              <a:t> </a:t>
            </a:r>
            <a:r>
              <a:rPr lang="es-ES_tradnl" sz="2400" dirty="0" err="1">
                <a:latin typeface="Times New Roman" panose="02020603050405020304" pitchFamily="18" charset="0"/>
              </a:rPr>
              <a:t>khoảng</a:t>
            </a:r>
            <a:r>
              <a:rPr lang="es-ES_tradnl" sz="2400" dirty="0">
                <a:latin typeface="Times New Roman" panose="02020603050405020304" pitchFamily="18" charset="0"/>
              </a:rPr>
              <a:t> </a:t>
            </a:r>
            <a:r>
              <a:rPr lang="es-ES_tradnl" sz="2400" dirty="0" err="1" smtClean="0">
                <a:latin typeface="Times New Roman" panose="02020603050405020304" pitchFamily="18" charset="0"/>
              </a:rPr>
              <a:t>cách</a:t>
            </a:r>
            <a:r>
              <a:rPr lang="es-ES_tradnl" sz="2400" dirty="0">
                <a:latin typeface="Times New Roman" panose="02020603050405020304" pitchFamily="18" charset="0"/>
              </a:rPr>
              <a:t>,</a:t>
            </a:r>
            <a:r>
              <a:rPr lang="es-ES_tradnl" sz="2400" dirty="0" smtClean="0">
                <a:latin typeface="Times New Roman" panose="02020603050405020304" pitchFamily="18" charset="0"/>
              </a:rPr>
              <a:t> </a:t>
            </a:r>
            <a:r>
              <a:rPr lang="es-ES_tradnl" sz="2400" dirty="0" err="1">
                <a:latin typeface="Times New Roman" panose="02020603050405020304" pitchFamily="18" charset="0"/>
              </a:rPr>
              <a:t>cho</a:t>
            </a:r>
            <a:r>
              <a:rPr lang="es-ES_tradnl" sz="2400" dirty="0">
                <a:latin typeface="Times New Roman" panose="02020603050405020304" pitchFamily="18" charset="0"/>
              </a:rPr>
              <a:t> </a:t>
            </a:r>
            <a:r>
              <a:rPr lang="es-ES_tradnl" sz="2400" dirty="0" err="1">
                <a:latin typeface="Times New Roman" panose="02020603050405020304" pitchFamily="18" charset="0"/>
              </a:rPr>
              <a:t>thấy</a:t>
            </a:r>
            <a:r>
              <a:rPr lang="es-ES_tradnl" sz="2400" dirty="0">
                <a:latin typeface="Times New Roman" panose="02020603050405020304" pitchFamily="18" charset="0"/>
              </a:rPr>
              <a:t> </a:t>
            </a:r>
            <a:r>
              <a:rPr lang="es-ES_tradnl" sz="2400" dirty="0" err="1">
                <a:latin typeface="Times New Roman" panose="02020603050405020304" pitchFamily="18" charset="0"/>
              </a:rPr>
              <a:t>sư</a:t>
            </a:r>
            <a:r>
              <a:rPr lang="es-ES_tradnl" sz="2400" dirty="0">
                <a:latin typeface="Times New Roman" panose="02020603050405020304" pitchFamily="18" charset="0"/>
              </a:rPr>
              <a:t>̣ </a:t>
            </a:r>
            <a:r>
              <a:rPr lang="es-ES_tradnl" sz="2400" dirty="0" err="1">
                <a:latin typeface="Times New Roman" panose="02020603050405020304" pitchFamily="18" charset="0"/>
              </a:rPr>
              <a:t>khẩn</a:t>
            </a:r>
            <a:r>
              <a:rPr lang="es-ES_tradnl" sz="2400" dirty="0">
                <a:latin typeface="Times New Roman" panose="02020603050405020304" pitchFamily="18" charset="0"/>
              </a:rPr>
              <a:t> </a:t>
            </a:r>
            <a:r>
              <a:rPr lang="es-ES_tradnl" sz="2400" dirty="0" err="1">
                <a:latin typeface="Times New Roman" panose="02020603050405020304" pitchFamily="18" charset="0"/>
              </a:rPr>
              <a:t>trương</a:t>
            </a:r>
            <a:r>
              <a:rPr lang="es-ES_tradnl" sz="2400" dirty="0">
                <a:latin typeface="Times New Roman" panose="02020603050405020304" pitchFamily="18" charset="0"/>
              </a:rPr>
              <a:t> </a:t>
            </a:r>
            <a:r>
              <a:rPr lang="es-ES_tradnl" sz="2400" dirty="0" err="1">
                <a:latin typeface="Times New Roman" panose="02020603050405020304" pitchFamily="18" charset="0"/>
              </a:rPr>
              <a:t>của</a:t>
            </a:r>
            <a:r>
              <a:rPr lang="es-ES_tradnl" sz="2400" dirty="0">
                <a:latin typeface="Times New Roman" panose="02020603050405020304" pitchFamily="18" charset="0"/>
              </a:rPr>
              <a:t> </a:t>
            </a:r>
            <a:r>
              <a:rPr lang="es-ES_tradnl" sz="2400" dirty="0" err="1">
                <a:latin typeface="Times New Roman" panose="02020603050405020304" pitchFamily="18" charset="0"/>
              </a:rPr>
              <a:t>người</a:t>
            </a:r>
            <a:r>
              <a:rPr lang="es-ES_tradnl" sz="2400" dirty="0">
                <a:latin typeface="Times New Roman" panose="02020603050405020304" pitchFamily="18" charset="0"/>
              </a:rPr>
              <a:t> </a:t>
            </a:r>
            <a:r>
              <a:rPr lang="es-ES_tradnl" sz="2400" dirty="0" err="1" smtClean="0">
                <a:latin typeface="Times New Roman" panose="02020603050405020304" pitchFamily="18" charset="0"/>
              </a:rPr>
              <a:t>lính</a:t>
            </a:r>
            <a:r>
              <a:rPr lang="es-ES_tradnl" sz="2400" dirty="0" smtClean="0">
                <a:latin typeface="Times New Roman" panose="02020603050405020304" pitchFamily="18" charset="0"/>
              </a:rPr>
              <a:t>.</a:t>
            </a:r>
            <a:endParaRPr lang="en-US" sz="2400" dirty="0">
              <a:latin typeface="Times New Roman" panose="02020603050405020304" pitchFamily="18" charset="0"/>
            </a:endParaRPr>
          </a:p>
          <a:p>
            <a:pPr>
              <a:lnSpc>
                <a:spcPct val="100000"/>
              </a:lnSpc>
              <a:spcBef>
                <a:spcPct val="0"/>
              </a:spcBef>
              <a:buFontTx/>
              <a:buNone/>
            </a:pPr>
            <a:r>
              <a:rPr lang="es-ES_tradnl" sz="2400" dirty="0">
                <a:latin typeface="Times New Roman" panose="02020603050405020304" pitchFamily="18" charset="0"/>
              </a:rPr>
              <a:t> </a:t>
            </a:r>
            <a:r>
              <a:rPr lang="es-ES_tradnl" sz="2400" dirty="0">
                <a:latin typeface="Times New Roman" panose="02020603050405020304" pitchFamily="18" charset="0"/>
                <a:sym typeface="Wingdings" panose="05000000000000000000" pitchFamily="2" charset="2"/>
              </a:rPr>
              <a:t> </a:t>
            </a:r>
            <a:r>
              <a:rPr lang="es-ES_tradnl" sz="2400" dirty="0" err="1">
                <a:latin typeface="Times New Roman" panose="02020603050405020304" pitchFamily="18" charset="0"/>
              </a:rPr>
              <a:t>Còn</a:t>
            </a:r>
            <a:r>
              <a:rPr lang="es-ES_tradnl" sz="2400" dirty="0">
                <a:latin typeface="Times New Roman" panose="02020603050405020304" pitchFamily="18" charset="0"/>
              </a:rPr>
              <a:t> là </a:t>
            </a:r>
            <a:r>
              <a:rPr lang="es-ES_tradnl" sz="2400" dirty="0" err="1">
                <a:latin typeface="Times New Roman" panose="02020603050405020304" pitchFamily="18" charset="0"/>
              </a:rPr>
              <a:t>hình</a:t>
            </a:r>
            <a:r>
              <a:rPr lang="es-ES_tradnl" sz="2400" dirty="0">
                <a:latin typeface="Times New Roman" panose="02020603050405020304" pitchFamily="18" charset="0"/>
              </a:rPr>
              <a:t> </a:t>
            </a:r>
            <a:r>
              <a:rPr lang="es-ES_tradnl" sz="2400" dirty="0" err="1">
                <a:latin typeface="Times New Roman" panose="02020603050405020304" pitchFamily="18" charset="0"/>
              </a:rPr>
              <a:t>ảnh</a:t>
            </a:r>
            <a:r>
              <a:rPr lang="es-ES_tradnl" sz="2400" dirty="0">
                <a:latin typeface="Times New Roman" panose="02020603050405020304" pitchFamily="18" charset="0"/>
              </a:rPr>
              <a:t> </a:t>
            </a:r>
            <a:r>
              <a:rPr lang="es-ES_tradnl" sz="2400" dirty="0" err="1">
                <a:latin typeface="Times New Roman" panose="02020603050405020304" pitchFamily="18" charset="0"/>
              </a:rPr>
              <a:t>ẩn</a:t>
            </a:r>
            <a:r>
              <a:rPr lang="es-ES_tradnl" sz="2400" dirty="0">
                <a:latin typeface="Times New Roman" panose="02020603050405020304" pitchFamily="18" charset="0"/>
              </a:rPr>
              <a:t> dụ </a:t>
            </a:r>
            <a:r>
              <a:rPr lang="es-ES_tradnl" sz="2400" dirty="0" err="1">
                <a:latin typeface="Times New Roman" panose="02020603050405020304" pitchFamily="18" charset="0"/>
              </a:rPr>
              <a:t>vê</a:t>
            </a:r>
            <a:r>
              <a:rPr lang="es-ES_tradnl" sz="2400" dirty="0">
                <a:latin typeface="Times New Roman" panose="02020603050405020304" pitchFamily="18" charset="0"/>
              </a:rPr>
              <a:t>̀ con </a:t>
            </a:r>
            <a:r>
              <a:rPr lang="es-ES_tradnl" sz="2400" dirty="0" err="1">
                <a:latin typeface="Times New Roman" panose="02020603050405020304" pitchFamily="18" charset="0"/>
              </a:rPr>
              <a:t>đường</a:t>
            </a:r>
            <a:r>
              <a:rPr lang="es-ES_tradnl" sz="2400" dirty="0">
                <a:latin typeface="Times New Roman" panose="02020603050405020304" pitchFamily="18" charset="0"/>
              </a:rPr>
              <a:t> </a:t>
            </a:r>
            <a:r>
              <a:rPr lang="es-ES_tradnl" sz="2400" dirty="0" err="1">
                <a:latin typeface="Times New Roman" panose="02020603050405020304" pitchFamily="18" charset="0"/>
              </a:rPr>
              <a:t>chiến</a:t>
            </a:r>
            <a:r>
              <a:rPr lang="es-ES_tradnl" sz="2400" dirty="0">
                <a:latin typeface="Times New Roman" panose="02020603050405020304" pitchFamily="18" charset="0"/>
              </a:rPr>
              <a:t> </a:t>
            </a:r>
            <a:r>
              <a:rPr lang="es-ES_tradnl" sz="2400" dirty="0" err="1">
                <a:latin typeface="Times New Roman" panose="02020603050405020304" pitchFamily="18" charset="0"/>
              </a:rPr>
              <a:t>đấu</a:t>
            </a:r>
            <a:r>
              <a:rPr lang="es-ES_tradnl" sz="2400" dirty="0">
                <a:latin typeface="Times New Roman" panose="02020603050405020304" pitchFamily="18" charset="0"/>
              </a:rPr>
              <a:t> vì </a:t>
            </a:r>
            <a:r>
              <a:rPr lang="es-ES_tradnl" sz="2400" dirty="0" err="1" smtClean="0">
                <a:latin typeface="Times New Roman" panose="02020603050405020304" pitchFamily="18" charset="0"/>
              </a:rPr>
              <a:t>miền</a:t>
            </a:r>
            <a:r>
              <a:rPr lang="es-ES_tradnl" sz="2400" dirty="0" smtClean="0">
                <a:latin typeface="Times New Roman" panose="02020603050405020304" pitchFamily="18" charset="0"/>
              </a:rPr>
              <a:t> </a:t>
            </a:r>
            <a:r>
              <a:rPr lang="es-ES_tradnl" sz="2400" dirty="0" err="1">
                <a:latin typeface="Times New Roman" panose="02020603050405020304" pitchFamily="18" charset="0"/>
              </a:rPr>
              <a:t>Nam</a:t>
            </a:r>
            <a:r>
              <a:rPr lang="es-ES_tradnl" sz="2400" dirty="0">
                <a:latin typeface="Times New Roman" panose="02020603050405020304" pitchFamily="18" charset="0"/>
              </a:rPr>
              <a:t> </a:t>
            </a:r>
            <a:r>
              <a:rPr lang="es-ES_tradnl" sz="2400" dirty="0" err="1">
                <a:latin typeface="Times New Roman" panose="02020603050405020304" pitchFamily="18" charset="0"/>
              </a:rPr>
              <a:t>độc</a:t>
            </a:r>
            <a:r>
              <a:rPr lang="es-ES_tradnl" sz="2400" dirty="0">
                <a:latin typeface="Times New Roman" panose="02020603050405020304" pitchFamily="18" charset="0"/>
              </a:rPr>
              <a:t> </a:t>
            </a:r>
            <a:r>
              <a:rPr lang="es-ES_tradnl" sz="2400" dirty="0" err="1">
                <a:latin typeface="Times New Roman" panose="02020603050405020304" pitchFamily="18" charset="0"/>
              </a:rPr>
              <a:t>lập</a:t>
            </a:r>
            <a:r>
              <a:rPr lang="es-ES_tradnl" sz="2400" dirty="0">
                <a:latin typeface="Times New Roman" panose="02020603050405020304" pitchFamily="18" charset="0"/>
              </a:rPr>
              <a:t>.</a:t>
            </a:r>
            <a:endParaRPr lang="en-US" sz="2400" b="1" dirty="0">
              <a:latin typeface="Times New Roman" panose="02020603050405020304" pitchFamily="18" charset="0"/>
            </a:endParaRPr>
          </a:p>
        </p:txBody>
      </p:sp>
      <p:sp>
        <p:nvSpPr>
          <p:cNvPr id="11" name="Rectangle 10"/>
          <p:cNvSpPr>
            <a:spLocks noChangeArrowheads="1"/>
          </p:cNvSpPr>
          <p:nvPr/>
        </p:nvSpPr>
        <p:spPr bwMode="auto">
          <a:xfrm>
            <a:off x="477839" y="5109263"/>
            <a:ext cx="42629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Hình</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ảnh</a:t>
            </a:r>
            <a:r>
              <a:rPr lang="en-US" sz="2400" dirty="0">
                <a:solidFill>
                  <a:schemeClr val="bg1"/>
                </a:solidFill>
                <a:latin typeface="Times New Roman" panose="02020603050405020304" pitchFamily="18" charset="0"/>
              </a:rPr>
              <a:t> so </a:t>
            </a:r>
            <a:r>
              <a:rPr lang="en-US" sz="2400" dirty="0" err="1">
                <a:solidFill>
                  <a:schemeClr val="bg1"/>
                </a:solidFill>
                <a:latin typeface="Times New Roman" panose="02020603050405020304" pitchFamily="18" charset="0"/>
              </a:rPr>
              <a:t>sánh</a:t>
            </a:r>
            <a:r>
              <a:rPr lang="en-US" sz="2400" dirty="0">
                <a:solidFill>
                  <a:schemeClr val="bg1"/>
                </a:solidFill>
                <a:latin typeface="Times New Roman" panose="02020603050405020304" pitchFamily="18" charset="0"/>
              </a:rPr>
              <a:t> “ </a:t>
            </a:r>
            <a:r>
              <a:rPr lang="en-US" sz="2400" b="1" dirty="0" err="1">
                <a:solidFill>
                  <a:schemeClr val="bg1"/>
                </a:solidFill>
                <a:latin typeface="Times New Roman" panose="02020603050405020304" pitchFamily="18" charset="0"/>
              </a:rPr>
              <a:t>Như</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xa</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như</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ùa</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vào</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buồng</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lái</a:t>
            </a:r>
            <a:r>
              <a:rPr lang="en-US" sz="2400" dirty="0">
                <a:solidFill>
                  <a:schemeClr val="bg1"/>
                </a:solidFill>
                <a:latin typeface="Times New Roman" panose="02020603050405020304" pitchFamily="18" charset="0"/>
              </a:rPr>
              <a:t>”</a:t>
            </a:r>
          </a:p>
        </p:txBody>
      </p:sp>
      <p:sp>
        <p:nvSpPr>
          <p:cNvPr id="12" name="TextBox 11"/>
          <p:cNvSpPr txBox="1">
            <a:spLocks noChangeArrowheads="1"/>
          </p:cNvSpPr>
          <p:nvPr/>
        </p:nvSpPr>
        <p:spPr bwMode="auto">
          <a:xfrm>
            <a:off x="4358102" y="5215626"/>
            <a:ext cx="7681497" cy="707886"/>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Đã</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diễn</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tả</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thật</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tài</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tình</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về</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tốc</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độ</a:t>
            </a:r>
            <a:r>
              <a:rPr lang="en-US" sz="2000" b="1" dirty="0">
                <a:solidFill>
                  <a:schemeClr val="bg1"/>
                </a:solidFill>
                <a:latin typeface="Times New Roman" panose="02020603050405020304" pitchFamily="18" charset="0"/>
                <a:sym typeface="Wingdings" panose="05000000000000000000" pitchFamily="2" charset="2"/>
              </a:rPr>
              <a:t> phi </a:t>
            </a:r>
            <a:r>
              <a:rPr lang="en-US" sz="2000" b="1" dirty="0" err="1">
                <a:solidFill>
                  <a:schemeClr val="bg1"/>
                </a:solidFill>
                <a:latin typeface="Times New Roman" panose="02020603050405020304" pitchFamily="18" charset="0"/>
                <a:sym typeface="Wingdings" panose="05000000000000000000" pitchFamily="2" charset="2"/>
              </a:rPr>
              <a:t>thường</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của</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tiểu</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đội</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xe</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không</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kính</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khi</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ra</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trận</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Cả</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một</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bầu</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trời</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đêm</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như</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ùa</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vào</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buồng</a:t>
            </a:r>
            <a:r>
              <a:rPr lang="en-US" sz="2000" b="1" dirty="0">
                <a:solidFill>
                  <a:schemeClr val="bg1"/>
                </a:solidFill>
                <a:latin typeface="Times New Roman" panose="02020603050405020304" pitchFamily="18" charset="0"/>
                <a:sym typeface="Wingdings" panose="05000000000000000000" pitchFamily="2" charset="2"/>
              </a:rPr>
              <a:t> </a:t>
            </a:r>
            <a:r>
              <a:rPr lang="en-US" sz="2000" b="1" dirty="0" err="1">
                <a:solidFill>
                  <a:schemeClr val="bg1"/>
                </a:solidFill>
                <a:latin typeface="Times New Roman" panose="02020603050405020304" pitchFamily="18" charset="0"/>
                <a:sym typeface="Wingdings" panose="05000000000000000000" pitchFamily="2" charset="2"/>
              </a:rPr>
              <a:t>lái</a:t>
            </a:r>
            <a:endParaRPr lang="en-US" sz="2000" b="1" dirty="0">
              <a:solidFill>
                <a:schemeClr val="bg1"/>
              </a:solidFill>
              <a:latin typeface="Times New Roman" panose="02020603050405020304" pitchFamily="18" charset="0"/>
            </a:endParaRPr>
          </a:p>
        </p:txBody>
      </p:sp>
      <p:sp>
        <p:nvSpPr>
          <p:cNvPr id="13" name="Rectangle 12"/>
          <p:cNvSpPr>
            <a:spLocks noChangeArrowheads="1"/>
          </p:cNvSpPr>
          <p:nvPr/>
        </p:nvSpPr>
        <p:spPr bwMode="auto">
          <a:xfrm>
            <a:off x="477838" y="6018922"/>
            <a:ext cx="11561762" cy="830263"/>
          </a:xfrm>
          <a:prstGeom prst="rect">
            <a:avLst/>
          </a:prstGeom>
          <a:solidFill>
            <a:schemeClr val="accent6">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dirty="0">
                <a:latin typeface="Times New Roman" panose="02020603050405020304" pitchFamily="18" charset="0"/>
              </a:rPr>
              <a:t>+ </a:t>
            </a:r>
            <a:r>
              <a:rPr lang="vi-VN" sz="2400" dirty="0">
                <a:latin typeface="Times New Roman" panose="02020603050405020304" pitchFamily="18" charset="0"/>
              </a:rPr>
              <a:t>Hình ảnh “</a:t>
            </a:r>
            <a:r>
              <a:rPr lang="vi-VN" sz="2400" b="1" i="1" dirty="0">
                <a:latin typeface="Times New Roman" panose="02020603050405020304" pitchFamily="18" charset="0"/>
              </a:rPr>
              <a:t>gió, sao trời, cánh chim</a:t>
            </a:r>
            <a:r>
              <a:rPr lang="vi-VN" sz="2400" dirty="0">
                <a:latin typeface="Times New Roman" panose="02020603050405020304" pitchFamily="18" charset="0"/>
              </a:rPr>
              <a:t>” là những hình ảnh là hình ảnh của thiên nhiên đẹp, gợi cảm</a:t>
            </a:r>
            <a:r>
              <a:rPr lang="en-US" sz="2400" dirty="0">
                <a:latin typeface="Times New Roman" panose="02020603050405020304" pitchFamily="18" charset="0"/>
              </a:rPr>
              <a:t> </a:t>
            </a:r>
            <a:r>
              <a:rPr lang="es-ES_tradnl" sz="2400" dirty="0" err="1">
                <a:latin typeface="Times New Roman" panose="02020603050405020304" pitchFamily="18" charset="0"/>
              </a:rPr>
              <a:t>thê</a:t>
            </a:r>
            <a:r>
              <a:rPr lang="es-ES_tradnl" sz="2400" dirty="0">
                <a:latin typeface="Times New Roman" panose="02020603050405020304" pitchFamily="18" charset="0"/>
              </a:rPr>
              <a:t>̉ </a:t>
            </a:r>
            <a:r>
              <a:rPr lang="es-ES_tradnl" sz="2400" dirty="0" err="1">
                <a:latin typeface="Times New Roman" panose="02020603050405020304" pitchFamily="18" charset="0"/>
              </a:rPr>
              <a:t>hện</a:t>
            </a:r>
            <a:r>
              <a:rPr lang="es-ES_tradnl" sz="2400" dirty="0">
                <a:latin typeface="Times New Roman" panose="02020603050405020304" pitchFamily="18" charset="0"/>
              </a:rPr>
              <a:t> </a:t>
            </a:r>
            <a:r>
              <a:rPr lang="es-ES_tradnl" sz="2400" dirty="0" err="1">
                <a:latin typeface="Times New Roman" panose="02020603050405020304" pitchFamily="18" charset="0"/>
              </a:rPr>
              <a:t>nét</a:t>
            </a:r>
            <a:r>
              <a:rPr lang="es-ES_tradnl" sz="2400" dirty="0">
                <a:latin typeface="Times New Roman" panose="02020603050405020304" pitchFamily="18" charset="0"/>
              </a:rPr>
              <a:t> </a:t>
            </a:r>
            <a:r>
              <a:rPr lang="es-ES_tradnl" sz="2400" dirty="0" err="1">
                <a:latin typeface="Times New Roman" panose="02020603050405020304" pitchFamily="18" charset="0"/>
              </a:rPr>
              <a:t>lãng</a:t>
            </a:r>
            <a:r>
              <a:rPr lang="es-ES_tradnl" sz="2400" dirty="0">
                <a:latin typeface="Times New Roman" panose="02020603050405020304" pitchFamily="18" charset="0"/>
              </a:rPr>
              <a:t> </a:t>
            </a:r>
            <a:r>
              <a:rPr lang="es-ES_tradnl" sz="2400" dirty="0" err="1">
                <a:latin typeface="Times New Roman" panose="02020603050405020304" pitchFamily="18" charset="0"/>
              </a:rPr>
              <a:t>mạn</a:t>
            </a:r>
            <a:r>
              <a:rPr lang="es-ES_tradnl" sz="2400" dirty="0">
                <a:latin typeface="Times New Roman" panose="02020603050405020304" pitchFamily="18" charset="0"/>
              </a:rPr>
              <a:t> </a:t>
            </a:r>
            <a:r>
              <a:rPr lang="es-ES_tradnl" sz="2400" dirty="0" err="1">
                <a:latin typeface="Times New Roman" panose="02020603050405020304" pitchFamily="18" charset="0"/>
              </a:rPr>
              <a:t>trong</a:t>
            </a:r>
            <a:r>
              <a:rPr lang="es-ES_tradnl" sz="2400" dirty="0">
                <a:latin typeface="Times New Roman" panose="02020603050405020304" pitchFamily="18" charset="0"/>
              </a:rPr>
              <a:t> </a:t>
            </a:r>
            <a:r>
              <a:rPr lang="es-ES_tradnl" sz="2400" dirty="0" err="1">
                <a:latin typeface="Times New Roman" panose="02020603050405020304" pitchFamily="18" charset="0"/>
              </a:rPr>
              <a:t>tâm</a:t>
            </a:r>
            <a:r>
              <a:rPr lang="es-ES_tradnl" sz="2400" dirty="0">
                <a:latin typeface="Times New Roman" panose="02020603050405020304" pitchFamily="18" charset="0"/>
              </a:rPr>
              <a:t> </a:t>
            </a:r>
            <a:r>
              <a:rPr lang="es-ES_tradnl" sz="2400" dirty="0" err="1">
                <a:latin typeface="Times New Roman" panose="02020603050405020304" pitchFamily="18" charset="0"/>
              </a:rPr>
              <a:t>hồn</a:t>
            </a:r>
            <a:r>
              <a:rPr lang="es-ES_tradnl" sz="2400" dirty="0">
                <a:latin typeface="Times New Roman" panose="02020603050405020304" pitchFamily="18" charset="0"/>
              </a:rPr>
              <a:t> </a:t>
            </a:r>
            <a:r>
              <a:rPr lang="es-ES_tradnl" sz="2400" dirty="0" err="1">
                <a:latin typeface="Times New Roman" panose="02020603050405020304" pitchFamily="18" charset="0"/>
              </a:rPr>
              <a:t>người</a:t>
            </a:r>
            <a:r>
              <a:rPr lang="es-ES_tradnl" sz="2400" dirty="0">
                <a:latin typeface="Times New Roman" panose="02020603050405020304" pitchFamily="18" charset="0"/>
              </a:rPr>
              <a:t> </a:t>
            </a:r>
            <a:r>
              <a:rPr lang="es-ES_tradnl" sz="2400" dirty="0" err="1">
                <a:latin typeface="Times New Roman" panose="02020603050405020304" pitchFamily="18" charset="0"/>
              </a:rPr>
              <a:t>lính</a:t>
            </a:r>
            <a:r>
              <a:rPr lang="es-ES_tradnl" sz="2400" dirty="0">
                <a:latin typeface="Times New Roman" panose="02020603050405020304" pitchFamily="18" charset="0"/>
              </a:rPr>
              <a:t>.</a:t>
            </a:r>
            <a:r>
              <a:rPr lang="vi-VN" sz="2400" dirty="0">
                <a:latin typeface="Times New Roman" panose="02020603050405020304" pitchFamily="18" charset="0"/>
              </a:rPr>
              <a:t> </a:t>
            </a:r>
            <a:endParaRPr lang="en-US" sz="2400" dirty="0">
              <a:latin typeface="Times New Roman" panose="02020603050405020304" pitchFamily="18" charset="0"/>
            </a:endParaRPr>
          </a:p>
        </p:txBody>
      </p:sp>
    </p:spTree>
    <p:extLst>
      <p:ext uri="{BB962C8B-B14F-4D97-AF65-F5344CB8AC3E}">
        <p14:creationId xmlns:p14="http://schemas.microsoft.com/office/powerpoint/2010/main" val="316223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301" y="121626"/>
            <a:ext cx="3516924"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II. TÌM HIỂU VĂN BẢN</a:t>
            </a:r>
            <a:endParaRPr lang="en-US" sz="2800" dirty="0">
              <a:solidFill>
                <a:schemeClr val="bg1"/>
              </a:solidFill>
            </a:endParaRPr>
          </a:p>
        </p:txBody>
      </p:sp>
      <p:sp>
        <p:nvSpPr>
          <p:cNvPr id="5" name="TextBox 4"/>
          <p:cNvSpPr txBox="1"/>
          <p:nvPr/>
        </p:nvSpPr>
        <p:spPr>
          <a:xfrm>
            <a:off x="661181" y="725011"/>
            <a:ext cx="6119447"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2. </a:t>
            </a:r>
            <a:r>
              <a:rPr lang="en-US" sz="2800" dirty="0" err="1" smtClean="0">
                <a:solidFill>
                  <a:schemeClr val="bg1"/>
                </a:solidFill>
              </a:rPr>
              <a:t>Hình</a:t>
            </a:r>
            <a:r>
              <a:rPr lang="en-US" sz="2800" dirty="0" smtClean="0">
                <a:solidFill>
                  <a:schemeClr val="bg1"/>
                </a:solidFill>
              </a:rPr>
              <a:t> </a:t>
            </a:r>
            <a:r>
              <a:rPr lang="en-US" sz="2800" dirty="0" err="1" smtClean="0">
                <a:solidFill>
                  <a:schemeClr val="bg1"/>
                </a:solidFill>
              </a:rPr>
              <a:t>ảnh</a:t>
            </a:r>
            <a:r>
              <a:rPr lang="en-US" sz="2800" dirty="0" smtClean="0">
                <a:solidFill>
                  <a:schemeClr val="bg1"/>
                </a:solidFill>
              </a:rPr>
              <a:t> </a:t>
            </a:r>
            <a:r>
              <a:rPr lang="en-US" sz="2800" dirty="0" err="1" smtClean="0">
                <a:solidFill>
                  <a:schemeClr val="bg1"/>
                </a:solidFill>
              </a:rPr>
              <a:t>những</a:t>
            </a:r>
            <a:r>
              <a:rPr lang="en-US" sz="2800" dirty="0" smtClean="0">
                <a:solidFill>
                  <a:schemeClr val="bg1"/>
                </a:solidFill>
              </a:rPr>
              <a:t> </a:t>
            </a:r>
            <a:r>
              <a:rPr lang="en-US" sz="2800" dirty="0" err="1" smtClean="0">
                <a:solidFill>
                  <a:schemeClr val="bg1"/>
                </a:solidFill>
              </a:rPr>
              <a:t>người</a:t>
            </a:r>
            <a:r>
              <a:rPr lang="en-US" sz="2800" dirty="0" smtClean="0">
                <a:solidFill>
                  <a:schemeClr val="bg1"/>
                </a:solidFill>
              </a:rPr>
              <a:t> </a:t>
            </a:r>
            <a:r>
              <a:rPr lang="en-US" sz="2800" dirty="0" err="1" smtClean="0">
                <a:solidFill>
                  <a:schemeClr val="bg1"/>
                </a:solidFill>
              </a:rPr>
              <a:t>lính</a:t>
            </a:r>
            <a:r>
              <a:rPr lang="en-US" sz="2800" dirty="0" smtClean="0">
                <a:solidFill>
                  <a:schemeClr val="bg1"/>
                </a:solidFill>
              </a:rPr>
              <a:t> </a:t>
            </a:r>
            <a:r>
              <a:rPr lang="en-US" sz="2800" dirty="0" err="1" smtClean="0">
                <a:solidFill>
                  <a:schemeClr val="bg1"/>
                </a:solidFill>
              </a:rPr>
              <a:t>lái</a:t>
            </a:r>
            <a:r>
              <a:rPr lang="en-US" sz="2800" dirty="0" smtClean="0">
                <a:solidFill>
                  <a:schemeClr val="bg1"/>
                </a:solidFill>
              </a:rPr>
              <a:t> </a:t>
            </a:r>
            <a:r>
              <a:rPr lang="en-US" sz="2800" dirty="0" err="1" smtClean="0">
                <a:solidFill>
                  <a:schemeClr val="bg1"/>
                </a:solidFill>
              </a:rPr>
              <a:t>xe</a:t>
            </a:r>
            <a:endParaRPr lang="en-US" sz="2800" dirty="0" smtClean="0">
              <a:solidFill>
                <a:schemeClr val="bg1"/>
              </a:solidFill>
            </a:endParaRPr>
          </a:p>
        </p:txBody>
      </p:sp>
      <p:sp>
        <p:nvSpPr>
          <p:cNvPr id="6" name="Rectangle 5"/>
          <p:cNvSpPr/>
          <p:nvPr/>
        </p:nvSpPr>
        <p:spPr>
          <a:xfrm>
            <a:off x="914401" y="1363559"/>
            <a:ext cx="10494498" cy="461665"/>
          </a:xfrm>
          <a:prstGeom prst="rect">
            <a:avLst/>
          </a:prstGeom>
          <a:solidFill>
            <a:schemeClr val="accent6">
              <a:lumMod val="20000"/>
              <a:lumOff val="8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vi-VN" sz="2400" b="1" dirty="0">
                <a:latin typeface="+mj-lt"/>
              </a:rPr>
              <a:t>b. Tinh thần lạc quan, bất chấp gian khổ, coi thường hiểm nguy của người lính.</a:t>
            </a:r>
          </a:p>
        </p:txBody>
      </p:sp>
      <p:sp>
        <p:nvSpPr>
          <p:cNvPr id="7" name="Rectangle 6"/>
          <p:cNvSpPr/>
          <p:nvPr/>
        </p:nvSpPr>
        <p:spPr>
          <a:xfrm>
            <a:off x="-128955" y="1533378"/>
            <a:ext cx="11658600" cy="2215991"/>
          </a:xfrm>
          <a:prstGeom prst="rect">
            <a:avLst/>
          </a:prstGeom>
        </p:spPr>
        <p:txBody>
          <a:bodyPr>
            <a:spAutoFit/>
          </a:bodyPr>
          <a:lstStyle/>
          <a:p>
            <a:pPr>
              <a:defRPr/>
            </a:pPr>
            <a:endParaRPr lang="vi-VN" sz="2300" b="1" dirty="0">
              <a:solidFill>
                <a:schemeClr val="bg1"/>
              </a:solidFill>
              <a:latin typeface="+mj-lt"/>
            </a:endParaRPr>
          </a:p>
          <a:p>
            <a:pPr lvl="7">
              <a:defRPr/>
            </a:pPr>
            <a:r>
              <a:rPr lang="vi-VN" sz="2300" b="1" i="1" dirty="0">
                <a:solidFill>
                  <a:schemeClr val="bg1"/>
                </a:solidFill>
                <a:latin typeface="+mj-lt"/>
              </a:rPr>
              <a:t>Không có kính ừ thì có bụi</a:t>
            </a:r>
          </a:p>
          <a:p>
            <a:pPr lvl="7">
              <a:defRPr/>
            </a:pPr>
            <a:r>
              <a:rPr lang="vi-VN" sz="2300" b="1" i="1" dirty="0">
                <a:solidFill>
                  <a:schemeClr val="bg1"/>
                </a:solidFill>
                <a:latin typeface="+mj-lt"/>
              </a:rPr>
              <a:t>Bụi phun tóc trắng như người già</a:t>
            </a:r>
          </a:p>
          <a:p>
            <a:pPr lvl="7">
              <a:defRPr/>
            </a:pPr>
            <a:r>
              <a:rPr lang="vi-VN" sz="2300" b="1" i="1" dirty="0">
                <a:solidFill>
                  <a:schemeClr val="bg1"/>
                </a:solidFill>
                <a:latin typeface="+mj-lt"/>
              </a:rPr>
              <a:t>Chưa cần rửa phì phèo châm điếu thuốc</a:t>
            </a:r>
          </a:p>
          <a:p>
            <a:pPr lvl="7">
              <a:defRPr/>
            </a:pPr>
            <a:r>
              <a:rPr lang="vi-VN" sz="2300" b="1" i="1" dirty="0">
                <a:solidFill>
                  <a:schemeClr val="bg1"/>
                </a:solidFill>
                <a:latin typeface="+mj-lt"/>
              </a:rPr>
              <a:t>Nhìn nhau mặt lấm cười ha ha</a:t>
            </a:r>
          </a:p>
          <a:p>
            <a:pPr lvl="7">
              <a:defRPr/>
            </a:pPr>
            <a:endParaRPr lang="vi-VN" sz="2300" b="1" i="1" dirty="0">
              <a:solidFill>
                <a:schemeClr val="bg1"/>
              </a:solidFill>
              <a:latin typeface="+mj-lt"/>
            </a:endParaRPr>
          </a:p>
        </p:txBody>
      </p:sp>
      <p:sp>
        <p:nvSpPr>
          <p:cNvPr id="8" name="TextBox 7"/>
          <p:cNvSpPr txBox="1">
            <a:spLocks noChangeArrowheads="1"/>
          </p:cNvSpPr>
          <p:nvPr/>
        </p:nvSpPr>
        <p:spPr bwMode="auto">
          <a:xfrm>
            <a:off x="228600" y="3717390"/>
            <a:ext cx="11506200" cy="1200150"/>
          </a:xfrm>
          <a:prstGeom prst="rect">
            <a:avLst/>
          </a:prstGeom>
          <a:solidFill>
            <a:schemeClr val="accent6">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dirty="0" err="1">
                <a:latin typeface="Times New Roman" panose="02020603050405020304" pitchFamily="18" charset="0"/>
              </a:rPr>
              <a:t>Những</a:t>
            </a:r>
            <a:r>
              <a:rPr lang="en-US" sz="2400" dirty="0">
                <a:latin typeface="Times New Roman" panose="02020603050405020304" pitchFamily="18" charset="0"/>
              </a:rPr>
              <a:t> </a:t>
            </a:r>
            <a:r>
              <a:rPr lang="en-US" sz="2400" dirty="0" err="1">
                <a:latin typeface="Times New Roman" panose="02020603050405020304" pitchFamily="18" charset="0"/>
              </a:rPr>
              <a:t>gian</a:t>
            </a:r>
            <a:r>
              <a:rPr lang="en-US" sz="2400" dirty="0">
                <a:latin typeface="Times New Roman" panose="02020603050405020304" pitchFamily="18" charset="0"/>
              </a:rPr>
              <a:t> </a:t>
            </a:r>
            <a:r>
              <a:rPr lang="en-US" sz="2400" dirty="0" err="1">
                <a:latin typeface="Times New Roman" panose="02020603050405020304" pitchFamily="18" charset="0"/>
              </a:rPr>
              <a:t>khổ</a:t>
            </a:r>
            <a:r>
              <a:rPr lang="en-US" sz="2400" dirty="0">
                <a:latin typeface="Times New Roman" panose="02020603050405020304" pitchFamily="18" charset="0"/>
              </a:rPr>
              <a:t>, </a:t>
            </a:r>
            <a:r>
              <a:rPr lang="en-US" sz="2400" dirty="0" err="1">
                <a:latin typeface="Times New Roman" panose="02020603050405020304" pitchFamily="18" charset="0"/>
              </a:rPr>
              <a:t>hiểm</a:t>
            </a:r>
            <a:r>
              <a:rPr lang="en-US" sz="2400" dirty="0">
                <a:latin typeface="Times New Roman" panose="02020603050405020304" pitchFamily="18" charset="0"/>
              </a:rPr>
              <a:t> </a:t>
            </a:r>
            <a:r>
              <a:rPr lang="en-US" sz="2400" dirty="0" err="1">
                <a:latin typeface="Times New Roman" panose="02020603050405020304" pitchFamily="18" charset="0"/>
              </a:rPr>
              <a:t>nguy</a:t>
            </a:r>
            <a:r>
              <a:rPr lang="en-US" sz="2400" dirty="0">
                <a:latin typeface="Times New Roman" panose="02020603050405020304" pitchFamily="18" charset="0"/>
              </a:rPr>
              <a:t> </a:t>
            </a:r>
            <a:r>
              <a:rPr lang="en-US" sz="2400" dirty="0" err="1">
                <a:latin typeface="Times New Roman" panose="02020603050405020304" pitchFamily="18" charset="0"/>
              </a:rPr>
              <a:t>đã</a:t>
            </a:r>
            <a:r>
              <a:rPr lang="en-US" sz="2400" dirty="0">
                <a:latin typeface="Times New Roman" panose="02020603050405020304" pitchFamily="18" charset="0"/>
              </a:rPr>
              <a:t> </a:t>
            </a:r>
            <a:r>
              <a:rPr lang="en-US" sz="2400" dirty="0" err="1">
                <a:latin typeface="Times New Roman" panose="02020603050405020304" pitchFamily="18" charset="0"/>
              </a:rPr>
              <a:t>trở</a:t>
            </a:r>
            <a:r>
              <a:rPr lang="en-US" sz="2400" dirty="0">
                <a:latin typeface="Times New Roman" panose="02020603050405020304" pitchFamily="18" charset="0"/>
              </a:rPr>
              <a:t> </a:t>
            </a:r>
            <a:r>
              <a:rPr lang="en-US" sz="2400" dirty="0" err="1">
                <a:latin typeface="Times New Roman" panose="02020603050405020304" pitchFamily="18" charset="0"/>
              </a:rPr>
              <a:t>thành</a:t>
            </a:r>
            <a:r>
              <a:rPr lang="en-US" sz="2400" dirty="0">
                <a:latin typeface="Times New Roman" panose="02020603050405020304" pitchFamily="18" charset="0"/>
              </a:rPr>
              <a:t> </a:t>
            </a:r>
            <a:r>
              <a:rPr lang="en-US" sz="2400" dirty="0" err="1">
                <a:latin typeface="Times New Roman" panose="02020603050405020304" pitchFamily="18" charset="0"/>
              </a:rPr>
              <a:t>cuộc</a:t>
            </a:r>
            <a:r>
              <a:rPr lang="en-US" sz="2400" dirty="0">
                <a:latin typeface="Times New Roman" panose="02020603050405020304" pitchFamily="18" charset="0"/>
              </a:rPr>
              <a:t> </a:t>
            </a:r>
            <a:r>
              <a:rPr lang="en-US" sz="2400" dirty="0" err="1">
                <a:latin typeface="Times New Roman" panose="02020603050405020304" pitchFamily="18" charset="0"/>
              </a:rPr>
              <a:t>sống</a:t>
            </a:r>
            <a:r>
              <a:rPr lang="en-US" sz="2400" dirty="0">
                <a:latin typeface="Times New Roman" panose="02020603050405020304" pitchFamily="18" charset="0"/>
              </a:rPr>
              <a:t> </a:t>
            </a:r>
            <a:r>
              <a:rPr lang="en-US" sz="2400" dirty="0" err="1">
                <a:latin typeface="Times New Roman" panose="02020603050405020304" pitchFamily="18" charset="0"/>
              </a:rPr>
              <a:t>của</a:t>
            </a:r>
            <a:r>
              <a:rPr lang="en-US" sz="2400" dirty="0">
                <a:latin typeface="Times New Roman" panose="02020603050405020304" pitchFamily="18" charset="0"/>
              </a:rPr>
              <a:t> </a:t>
            </a:r>
            <a:r>
              <a:rPr lang="en-US" sz="2400" dirty="0" err="1">
                <a:latin typeface="Times New Roman" panose="02020603050405020304" pitchFamily="18" charset="0"/>
              </a:rPr>
              <a:t>những</a:t>
            </a:r>
            <a:r>
              <a:rPr lang="en-US" sz="2400" dirty="0">
                <a:latin typeface="Times New Roman" panose="02020603050405020304" pitchFamily="18" charset="0"/>
              </a:rPr>
              <a:t> </a:t>
            </a:r>
            <a:r>
              <a:rPr lang="en-US" sz="2400" dirty="0" err="1">
                <a:latin typeface="Times New Roman" panose="02020603050405020304" pitchFamily="18" charset="0"/>
              </a:rPr>
              <a:t>người</a:t>
            </a:r>
            <a:r>
              <a:rPr lang="en-US" sz="2400" dirty="0">
                <a:latin typeface="Times New Roman" panose="02020603050405020304" pitchFamily="18" charset="0"/>
              </a:rPr>
              <a:t> </a:t>
            </a:r>
            <a:r>
              <a:rPr lang="en-US" sz="2400" dirty="0" err="1">
                <a:latin typeface="Times New Roman" panose="02020603050405020304" pitchFamily="18" charset="0"/>
              </a:rPr>
              <a:t>lính</a:t>
            </a:r>
            <a:r>
              <a:rPr lang="en-US" sz="2400" dirty="0">
                <a:latin typeface="Times New Roman" panose="02020603050405020304" pitchFamily="18" charset="0"/>
              </a:rPr>
              <a:t> </a:t>
            </a:r>
            <a:r>
              <a:rPr lang="en-US" sz="2400" dirty="0" err="1">
                <a:latin typeface="Times New Roman" panose="02020603050405020304" pitchFamily="18" charset="0"/>
              </a:rPr>
              <a:t>lái</a:t>
            </a:r>
            <a:r>
              <a:rPr lang="en-US" sz="2400" dirty="0">
                <a:latin typeface="Times New Roman" panose="02020603050405020304" pitchFamily="18" charset="0"/>
              </a:rPr>
              <a:t> </a:t>
            </a:r>
            <a:r>
              <a:rPr lang="en-US" sz="2400" dirty="0" err="1">
                <a:latin typeface="Times New Roman" panose="02020603050405020304" pitchFamily="18" charset="0"/>
              </a:rPr>
              <a:t>xe</a:t>
            </a:r>
            <a:r>
              <a:rPr lang="en-US" sz="2400" dirty="0">
                <a:latin typeface="Times New Roman" panose="02020603050405020304" pitchFamily="18" charset="0"/>
              </a:rPr>
              <a:t> </a:t>
            </a:r>
            <a:r>
              <a:rPr lang="en-US" sz="2400" dirty="0" err="1">
                <a:latin typeface="Times New Roman" panose="02020603050405020304" pitchFamily="18" charset="0"/>
              </a:rPr>
              <a:t>Trường</a:t>
            </a:r>
            <a:r>
              <a:rPr lang="en-US" sz="2400" dirty="0">
                <a:latin typeface="Times New Roman" panose="02020603050405020304" pitchFamily="18" charset="0"/>
              </a:rPr>
              <a:t> </a:t>
            </a:r>
            <a:r>
              <a:rPr lang="en-US" sz="2400" dirty="0" err="1">
                <a:latin typeface="Times New Roman" panose="02020603050405020304" pitchFamily="18" charset="0"/>
              </a:rPr>
              <a:t>Sơn</a:t>
            </a:r>
            <a:r>
              <a:rPr lang="en-US" sz="2400" dirty="0">
                <a:latin typeface="Times New Roman" panose="02020603050405020304" pitchFamily="18" charset="0"/>
              </a:rPr>
              <a:t>. </a:t>
            </a:r>
            <a:r>
              <a:rPr lang="en-US" sz="2400" dirty="0" err="1">
                <a:latin typeface="Times New Roman" panose="02020603050405020304" pitchFamily="18" charset="0"/>
              </a:rPr>
              <a:t>Dù</a:t>
            </a:r>
            <a:r>
              <a:rPr lang="en-US" sz="2400" dirty="0">
                <a:latin typeface="Times New Roman" panose="02020603050405020304" pitchFamily="18" charset="0"/>
              </a:rPr>
              <a:t> </a:t>
            </a:r>
            <a:r>
              <a:rPr lang="en-US" sz="2400" dirty="0" err="1">
                <a:latin typeface="Times New Roman" panose="02020603050405020304" pitchFamily="18" charset="0"/>
              </a:rPr>
              <a:t>trong</a:t>
            </a:r>
            <a:r>
              <a:rPr lang="en-US" sz="2400" dirty="0">
                <a:latin typeface="Times New Roman" panose="02020603050405020304" pitchFamily="18" charset="0"/>
              </a:rPr>
              <a:t> </a:t>
            </a:r>
            <a:r>
              <a:rPr lang="en-US" sz="2400" dirty="0" err="1">
                <a:latin typeface="Times New Roman" panose="02020603050405020304" pitchFamily="18" charset="0"/>
              </a:rPr>
              <a:t>bất</a:t>
            </a:r>
            <a:r>
              <a:rPr lang="en-US" sz="2400" dirty="0">
                <a:latin typeface="Times New Roman" panose="02020603050405020304" pitchFamily="18" charset="0"/>
              </a:rPr>
              <a:t> </a:t>
            </a:r>
            <a:r>
              <a:rPr lang="en-US" sz="2400" dirty="0" err="1">
                <a:latin typeface="Times New Roman" panose="02020603050405020304" pitchFamily="18" charset="0"/>
              </a:rPr>
              <a:t>kì</a:t>
            </a:r>
            <a:r>
              <a:rPr lang="en-US" sz="2400" dirty="0">
                <a:latin typeface="Times New Roman" panose="02020603050405020304" pitchFamily="18" charset="0"/>
              </a:rPr>
              <a:t> </a:t>
            </a:r>
            <a:r>
              <a:rPr lang="en-US" sz="2400" dirty="0" err="1">
                <a:latin typeface="Times New Roman" panose="02020603050405020304" pitchFamily="18" charset="0"/>
              </a:rPr>
              <a:t>hoàn</a:t>
            </a:r>
            <a:r>
              <a:rPr lang="en-US" sz="2400" dirty="0">
                <a:latin typeface="Times New Roman" panose="02020603050405020304" pitchFamily="18" charset="0"/>
              </a:rPr>
              <a:t> </a:t>
            </a:r>
            <a:r>
              <a:rPr lang="en-US" sz="2400" dirty="0" err="1">
                <a:latin typeface="Times New Roman" panose="02020603050405020304" pitchFamily="18" charset="0"/>
              </a:rPr>
              <a:t>cảnh</a:t>
            </a:r>
            <a:r>
              <a:rPr lang="en-US" sz="2400" dirty="0">
                <a:latin typeface="Times New Roman" panose="02020603050405020304" pitchFamily="18" charset="0"/>
              </a:rPr>
              <a:t> </a:t>
            </a:r>
            <a:r>
              <a:rPr lang="en-US" sz="2400" dirty="0" err="1">
                <a:latin typeface="Times New Roman" panose="02020603050405020304" pitchFamily="18" charset="0"/>
              </a:rPr>
              <a:t>nào</a:t>
            </a:r>
            <a:r>
              <a:rPr lang="en-US" sz="2400" dirty="0">
                <a:latin typeface="Times New Roman" panose="02020603050405020304" pitchFamily="18" charset="0"/>
              </a:rPr>
              <a:t>, </a:t>
            </a:r>
            <a:r>
              <a:rPr lang="en-US" sz="2400" dirty="0" err="1">
                <a:latin typeface="Times New Roman" panose="02020603050405020304" pitchFamily="18" charset="0"/>
              </a:rPr>
              <a:t>tình</a:t>
            </a:r>
            <a:r>
              <a:rPr lang="en-US" sz="2400" dirty="0">
                <a:latin typeface="Times New Roman" panose="02020603050405020304" pitchFamily="18" charset="0"/>
              </a:rPr>
              <a:t> </a:t>
            </a:r>
            <a:r>
              <a:rPr lang="en-US" sz="2400" dirty="0" err="1">
                <a:latin typeface="Times New Roman" panose="02020603050405020304" pitchFamily="18" charset="0"/>
              </a:rPr>
              <a:t>thế</a:t>
            </a:r>
            <a:r>
              <a:rPr lang="en-US" sz="2400" dirty="0">
                <a:latin typeface="Times New Roman" panose="02020603050405020304" pitchFamily="18" charset="0"/>
              </a:rPr>
              <a:t> </a:t>
            </a:r>
            <a:r>
              <a:rPr lang="en-US" sz="2400" dirty="0" err="1">
                <a:latin typeface="Times New Roman" panose="02020603050405020304" pitchFamily="18" charset="0"/>
              </a:rPr>
              <a:t>nào</a:t>
            </a:r>
            <a:r>
              <a:rPr lang="en-US" sz="2400" dirty="0">
                <a:latin typeface="Times New Roman" panose="02020603050405020304" pitchFamily="18" charset="0"/>
              </a:rPr>
              <a:t>, </a:t>
            </a:r>
            <a:r>
              <a:rPr lang="en-US" sz="2400" dirty="0" err="1">
                <a:latin typeface="Times New Roman" panose="02020603050405020304" pitchFamily="18" charset="0"/>
              </a:rPr>
              <a:t>người</a:t>
            </a:r>
            <a:r>
              <a:rPr lang="en-US" sz="2400" dirty="0">
                <a:latin typeface="Times New Roman" panose="02020603050405020304" pitchFamily="18" charset="0"/>
              </a:rPr>
              <a:t> </a:t>
            </a:r>
            <a:r>
              <a:rPr lang="en-US" sz="2400" dirty="0" err="1">
                <a:latin typeface="Times New Roman" panose="02020603050405020304" pitchFamily="18" charset="0"/>
              </a:rPr>
              <a:t>lính</a:t>
            </a:r>
            <a:r>
              <a:rPr lang="en-US" sz="2400" dirty="0">
                <a:latin typeface="Times New Roman" panose="02020603050405020304" pitchFamily="18" charset="0"/>
              </a:rPr>
              <a:t> </a:t>
            </a:r>
            <a:r>
              <a:rPr lang="en-US" sz="2400" dirty="0" err="1">
                <a:latin typeface="Times New Roman" panose="02020603050405020304" pitchFamily="18" charset="0"/>
              </a:rPr>
              <a:t>vẫn</a:t>
            </a:r>
            <a:r>
              <a:rPr lang="en-US" sz="2400" dirty="0">
                <a:latin typeface="Times New Roman" panose="02020603050405020304" pitchFamily="18" charset="0"/>
              </a:rPr>
              <a:t> </a:t>
            </a:r>
            <a:r>
              <a:rPr lang="en-US" sz="2400" dirty="0" err="1">
                <a:latin typeface="Times New Roman" panose="02020603050405020304" pitchFamily="18" charset="0"/>
              </a:rPr>
              <a:t>tìm</a:t>
            </a:r>
            <a:r>
              <a:rPr lang="en-US" sz="2400" dirty="0">
                <a:latin typeface="Times New Roman" panose="02020603050405020304" pitchFamily="18" charset="0"/>
              </a:rPr>
              <a:t> </a:t>
            </a:r>
            <a:r>
              <a:rPr lang="en-US" sz="2400" dirty="0" err="1">
                <a:latin typeface="Times New Roman" panose="02020603050405020304" pitchFamily="18" charset="0"/>
              </a:rPr>
              <a:t>được</a:t>
            </a:r>
            <a:r>
              <a:rPr lang="en-US" sz="2400" dirty="0">
                <a:latin typeface="Times New Roman" panose="02020603050405020304" pitchFamily="18" charset="0"/>
              </a:rPr>
              <a:t> </a:t>
            </a:r>
            <a:r>
              <a:rPr lang="en-US" sz="2400" dirty="0" err="1">
                <a:latin typeface="Times New Roman" panose="02020603050405020304" pitchFamily="18" charset="0"/>
              </a:rPr>
              <a:t>tinh</a:t>
            </a:r>
            <a:r>
              <a:rPr lang="en-US" sz="2400" dirty="0">
                <a:latin typeface="Times New Roman" panose="02020603050405020304" pitchFamily="18" charset="0"/>
              </a:rPr>
              <a:t> </a:t>
            </a:r>
            <a:r>
              <a:rPr lang="en-US" sz="2400" dirty="0" err="1">
                <a:latin typeface="Times New Roman" panose="02020603050405020304" pitchFamily="18" charset="0"/>
              </a:rPr>
              <a:t>thần</a:t>
            </a:r>
            <a:r>
              <a:rPr lang="en-US" sz="2400" dirty="0">
                <a:latin typeface="Times New Roman" panose="02020603050405020304" pitchFamily="18" charset="0"/>
              </a:rPr>
              <a:t> </a:t>
            </a:r>
            <a:r>
              <a:rPr lang="en-US" sz="2400" dirty="0" err="1">
                <a:latin typeface="Times New Roman" panose="02020603050405020304" pitchFamily="18" charset="0"/>
              </a:rPr>
              <a:t>lạc</a:t>
            </a:r>
            <a:r>
              <a:rPr lang="en-US" sz="2400" dirty="0">
                <a:latin typeface="Times New Roman" panose="02020603050405020304" pitchFamily="18" charset="0"/>
              </a:rPr>
              <a:t> </a:t>
            </a:r>
            <a:r>
              <a:rPr lang="en-US" sz="2400" dirty="0" err="1">
                <a:latin typeface="Times New Roman" panose="02020603050405020304" pitchFamily="18" charset="0"/>
              </a:rPr>
              <a:t>quan</a:t>
            </a:r>
            <a:r>
              <a:rPr lang="en-US" sz="2400" dirty="0">
                <a:latin typeface="Times New Roman" panose="02020603050405020304" pitchFamily="18" charset="0"/>
              </a:rPr>
              <a:t> </a:t>
            </a:r>
            <a:r>
              <a:rPr lang="en-US" sz="2400" dirty="0" err="1">
                <a:latin typeface="Times New Roman" panose="02020603050405020304" pitchFamily="18" charset="0"/>
              </a:rPr>
              <a:t>để</a:t>
            </a:r>
            <a:r>
              <a:rPr lang="en-US" sz="2400" dirty="0">
                <a:latin typeface="Times New Roman" panose="02020603050405020304" pitchFamily="18" charset="0"/>
              </a:rPr>
              <a:t> </a:t>
            </a:r>
            <a:r>
              <a:rPr lang="en-US" sz="2400" dirty="0" err="1">
                <a:latin typeface="Times New Roman" panose="02020603050405020304" pitchFamily="18" charset="0"/>
              </a:rPr>
              <a:t>chiến</a:t>
            </a:r>
            <a:r>
              <a:rPr lang="en-US" sz="2400" dirty="0">
                <a:latin typeface="Times New Roman" panose="02020603050405020304" pitchFamily="18" charset="0"/>
              </a:rPr>
              <a:t> </a:t>
            </a:r>
            <a:r>
              <a:rPr lang="en-US" sz="2400" dirty="0" err="1">
                <a:latin typeface="Times New Roman" panose="02020603050405020304" pitchFamily="18" charset="0"/>
              </a:rPr>
              <a:t>đấu</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chiến</a:t>
            </a:r>
            <a:r>
              <a:rPr lang="en-US" sz="2400" dirty="0">
                <a:latin typeface="Times New Roman" panose="02020603050405020304" pitchFamily="18" charset="0"/>
              </a:rPr>
              <a:t> </a:t>
            </a:r>
            <a:r>
              <a:rPr lang="en-US" sz="2400" dirty="0" err="1">
                <a:latin typeface="Times New Roman" panose="02020603050405020304" pitchFamily="18" charset="0"/>
              </a:rPr>
              <a:t>thắng</a:t>
            </a:r>
            <a:r>
              <a:rPr lang="en-US" sz="2400" dirty="0">
                <a:latin typeface="Times New Roman" panose="02020603050405020304" pitchFamily="18" charset="0"/>
              </a:rPr>
              <a:t> </a:t>
            </a:r>
            <a:r>
              <a:rPr lang="en-US" sz="2400" dirty="0" err="1">
                <a:latin typeface="Times New Roman" panose="02020603050405020304" pitchFamily="18" charset="0"/>
              </a:rPr>
              <a:t>quân</a:t>
            </a:r>
            <a:r>
              <a:rPr lang="en-US" sz="2400" dirty="0">
                <a:latin typeface="Times New Roman" panose="02020603050405020304" pitchFamily="18" charset="0"/>
              </a:rPr>
              <a:t> </a:t>
            </a:r>
            <a:r>
              <a:rPr lang="en-US" sz="2400" dirty="0" err="1">
                <a:latin typeface="Times New Roman" panose="02020603050405020304" pitchFamily="18" charset="0"/>
              </a:rPr>
              <a:t>thù</a:t>
            </a:r>
            <a:r>
              <a:rPr lang="en-US" sz="2400" dirty="0">
                <a:latin typeface="Times New Roman" panose="02020603050405020304" pitchFamily="18" charset="0"/>
              </a:rPr>
              <a:t>.</a:t>
            </a:r>
          </a:p>
        </p:txBody>
      </p:sp>
      <p:sp>
        <p:nvSpPr>
          <p:cNvPr id="9" name="Rectangle 8"/>
          <p:cNvSpPr>
            <a:spLocks noChangeArrowheads="1"/>
          </p:cNvSpPr>
          <p:nvPr/>
        </p:nvSpPr>
        <p:spPr bwMode="auto">
          <a:xfrm>
            <a:off x="685800" y="4917540"/>
            <a:ext cx="3744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dirty="0">
                <a:solidFill>
                  <a:schemeClr val="bg1"/>
                </a:solidFill>
                <a:latin typeface="Times New Roman" panose="02020603050405020304" pitchFamily="18" charset="0"/>
              </a:rPr>
              <a:t>- </a:t>
            </a:r>
            <a:r>
              <a:rPr lang="vi-VN" sz="2400" dirty="0">
                <a:solidFill>
                  <a:schemeClr val="bg1"/>
                </a:solidFill>
                <a:latin typeface="Times New Roman" panose="02020603050405020304" pitchFamily="18" charset="0"/>
              </a:rPr>
              <a:t>Hình ảnh “ </a:t>
            </a:r>
            <a:r>
              <a:rPr lang="vi-VN" sz="2400" b="1" dirty="0">
                <a:solidFill>
                  <a:schemeClr val="bg1"/>
                </a:solidFill>
                <a:latin typeface="Times New Roman" panose="02020603050405020304" pitchFamily="18" charset="0"/>
              </a:rPr>
              <a:t>mưa, gió, bụi” </a:t>
            </a:r>
            <a:endParaRPr lang="en-US" sz="2400" b="1" dirty="0">
              <a:solidFill>
                <a:schemeClr val="bg1"/>
              </a:solidFill>
              <a:latin typeface="Times New Roman" panose="02020603050405020304" pitchFamily="18" charset="0"/>
            </a:endParaRPr>
          </a:p>
        </p:txBody>
      </p:sp>
      <p:sp>
        <p:nvSpPr>
          <p:cNvPr id="10" name="Rectangle 9"/>
          <p:cNvSpPr>
            <a:spLocks noChangeArrowheads="1"/>
          </p:cNvSpPr>
          <p:nvPr/>
        </p:nvSpPr>
        <p:spPr bwMode="auto">
          <a:xfrm>
            <a:off x="4430713" y="4922303"/>
            <a:ext cx="7207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b="1">
                <a:solidFill>
                  <a:schemeClr val="bg1"/>
                </a:solidFill>
                <a:latin typeface="Times New Roman" panose="02020603050405020304" pitchFamily="18" charset="0"/>
                <a:sym typeface="Wingdings" panose="05000000000000000000" pitchFamily="2" charset="2"/>
              </a:rPr>
              <a:t> </a:t>
            </a:r>
            <a:r>
              <a:rPr lang="vi-VN" sz="2400" b="1">
                <a:solidFill>
                  <a:schemeClr val="bg1"/>
                </a:solidFill>
                <a:latin typeface="Times New Roman" panose="02020603050405020304" pitchFamily="18" charset="0"/>
              </a:rPr>
              <a:t>tượng trưng cho những gian khổ</a:t>
            </a:r>
            <a:r>
              <a:rPr lang="en-US" sz="2400" b="1">
                <a:solidFill>
                  <a:schemeClr val="bg1"/>
                </a:solidFill>
                <a:latin typeface="Times New Roman" panose="02020603050405020304" pitchFamily="18" charset="0"/>
              </a:rPr>
              <a:t> nơi chiến trường</a:t>
            </a:r>
            <a:r>
              <a:rPr lang="vi-VN" sz="2400" b="1">
                <a:solidFill>
                  <a:schemeClr val="bg1"/>
                </a:solidFill>
                <a:latin typeface="Times New Roman" panose="02020603050405020304" pitchFamily="18" charset="0"/>
              </a:rPr>
              <a:t> </a:t>
            </a:r>
            <a:endParaRPr lang="en-US" sz="2400" b="1">
              <a:solidFill>
                <a:schemeClr val="bg1"/>
              </a:solidFill>
              <a:latin typeface="Times New Roman" panose="02020603050405020304" pitchFamily="18" charset="0"/>
            </a:endParaRPr>
          </a:p>
        </p:txBody>
      </p:sp>
      <p:sp>
        <p:nvSpPr>
          <p:cNvPr id="11" name="Rectangle 10"/>
          <p:cNvSpPr>
            <a:spLocks noChangeArrowheads="1"/>
          </p:cNvSpPr>
          <p:nvPr/>
        </p:nvSpPr>
        <p:spPr bwMode="auto">
          <a:xfrm>
            <a:off x="685800" y="5522378"/>
            <a:ext cx="542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a:solidFill>
                  <a:schemeClr val="bg1"/>
                </a:solidFill>
                <a:latin typeface="Times New Roman" panose="02020603050405020304" pitchFamily="18" charset="0"/>
              </a:rPr>
              <a:t>- </a:t>
            </a:r>
            <a:r>
              <a:rPr lang="vi-VN" sz="2400">
                <a:solidFill>
                  <a:schemeClr val="bg1"/>
                </a:solidFill>
                <a:latin typeface="Times New Roman" panose="02020603050405020304" pitchFamily="18" charset="0"/>
              </a:rPr>
              <a:t>cấu trúc “</a:t>
            </a:r>
            <a:r>
              <a:rPr lang="vi-VN" sz="2400" b="1">
                <a:solidFill>
                  <a:schemeClr val="bg1"/>
                </a:solidFill>
                <a:latin typeface="Times New Roman" panose="02020603050405020304" pitchFamily="18" charset="0"/>
              </a:rPr>
              <a:t>không có… ừ thì</a:t>
            </a:r>
            <a:r>
              <a:rPr lang="vi-VN" sz="2400">
                <a:solidFill>
                  <a:schemeClr val="bg1"/>
                </a:solidFill>
                <a:latin typeface="Times New Roman" panose="02020603050405020304" pitchFamily="18" charset="0"/>
              </a:rPr>
              <a:t>” “</a:t>
            </a:r>
            <a:r>
              <a:rPr lang="vi-VN" sz="2400" b="1">
                <a:solidFill>
                  <a:schemeClr val="bg1"/>
                </a:solidFill>
                <a:latin typeface="Times New Roman" panose="02020603050405020304" pitchFamily="18" charset="0"/>
              </a:rPr>
              <a:t>chưa cần</a:t>
            </a:r>
            <a:r>
              <a:rPr lang="vi-VN" sz="2400">
                <a:solidFill>
                  <a:schemeClr val="bg1"/>
                </a:solidFill>
                <a:latin typeface="Times New Roman" panose="02020603050405020304" pitchFamily="18" charset="0"/>
              </a:rPr>
              <a:t>”</a:t>
            </a:r>
            <a:endParaRPr lang="en-US" sz="2400">
              <a:solidFill>
                <a:schemeClr val="bg1"/>
              </a:solidFill>
              <a:latin typeface="Times New Roman" panose="02020603050405020304" pitchFamily="18" charset="0"/>
            </a:endParaRPr>
          </a:p>
        </p:txBody>
      </p:sp>
      <p:sp>
        <p:nvSpPr>
          <p:cNvPr id="12" name="Rectangle 11"/>
          <p:cNvSpPr>
            <a:spLocks noChangeArrowheads="1"/>
          </p:cNvSpPr>
          <p:nvPr/>
        </p:nvSpPr>
        <p:spPr bwMode="auto">
          <a:xfrm>
            <a:off x="228600" y="5948706"/>
            <a:ext cx="11506200" cy="83185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dirty="0">
                <a:solidFill>
                  <a:schemeClr val="bg1"/>
                </a:solidFill>
                <a:latin typeface="Times New Roman" panose="02020603050405020304" pitchFamily="18" charset="0"/>
                <a:sym typeface="Wingdings" panose="05000000000000000000" pitchFamily="2" charset="2"/>
              </a:rPr>
              <a:t> </a:t>
            </a:r>
            <a:r>
              <a:rPr lang="vi-VN" sz="2400" b="1" dirty="0">
                <a:solidFill>
                  <a:schemeClr val="bg1"/>
                </a:solidFill>
                <a:latin typeface="Times New Roman" panose="02020603050405020304" pitchFamily="18" charset="0"/>
              </a:rPr>
              <a:t>Đã cho thấy thái độ bất chấp khó khăn , coi thường gian khổ, hiểm nguy, tinh thần lạc quan, dũng cảm của người lính.</a:t>
            </a:r>
            <a:endParaRPr lang="en-US" sz="2400" b="1" dirty="0">
              <a:solidFill>
                <a:schemeClr val="bg1"/>
              </a:solidFill>
              <a:latin typeface="Times New Roman" panose="02020603050405020304" pitchFamily="18" charset="0"/>
            </a:endParaRPr>
          </a:p>
        </p:txBody>
      </p:sp>
      <p:pic>
        <p:nvPicPr>
          <p:cNvPr id="13" name="doan4.wmv">
            <a:hlinkClick r:id="" action="ppaction://media"/>
          </p:cNvPr>
          <p:cNvPicPr>
            <a:picLocks noRot="1" noChangeAspect="1" noChangeArrowheads="1"/>
          </p:cNvPicPr>
          <p:nvPr>
            <a:videoFile r:link="rId1"/>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9342450" y="1940552"/>
            <a:ext cx="2392350" cy="18709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70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43" fill="hold" display="0">
                  <p:stCondLst>
                    <p:cond delay="indefinite"/>
                  </p:stCondLst>
                  <p:endCondLst>
                    <p:cond evt="onNext" delay="0">
                      <p:tgtEl>
                        <p:sldTgt/>
                      </p:tgtEl>
                    </p:cond>
                    <p:cond evt="onPrev" delay="0">
                      <p:tgtEl>
                        <p:sldTgt/>
                      </p:tgtEl>
                    </p:cond>
                  </p:endCondLst>
                </p:cTn>
                <p:tgtEl>
                  <p:spTgt spid="13"/>
                </p:tgtEl>
              </p:cMediaNode>
            </p:video>
          </p:childTnLst>
        </p:cTn>
      </p:par>
    </p:tnLst>
    <p:bldLst>
      <p:bldP spid="8" grpId="0" animBg="1"/>
      <p:bldP spid="9" grpId="0"/>
      <p:bldP spid="10" grpId="0"/>
      <p:bldP spid="11"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762000"/>
            <a:ext cx="11726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a:solidFill>
                  <a:schemeClr val="bg1"/>
                </a:solidFill>
                <a:latin typeface="Times New Roman" panose="02020603050405020304" pitchFamily="18" charset="0"/>
              </a:rPr>
              <a:t>- </a:t>
            </a:r>
            <a:r>
              <a:rPr lang="vi-VN" sz="2400">
                <a:solidFill>
                  <a:schemeClr val="bg1"/>
                </a:solidFill>
                <a:latin typeface="Times New Roman" panose="02020603050405020304" pitchFamily="18" charset="0"/>
              </a:rPr>
              <a:t>Hình ảnh </a:t>
            </a:r>
            <a:r>
              <a:rPr lang="en-US" sz="2400">
                <a:solidFill>
                  <a:schemeClr val="bg1"/>
                </a:solidFill>
                <a:latin typeface="Times New Roman" panose="02020603050405020304" pitchFamily="18" charset="0"/>
              </a:rPr>
              <a:t>so sánh: </a:t>
            </a:r>
            <a:r>
              <a:rPr lang="en-US" sz="2400" b="1" i="1">
                <a:solidFill>
                  <a:schemeClr val="bg1"/>
                </a:solidFill>
                <a:latin typeface="Times New Roman" panose="02020603050405020304" pitchFamily="18" charset="0"/>
              </a:rPr>
              <a:t>Bụi phun tóc trắng như người già </a:t>
            </a:r>
            <a:r>
              <a:rPr lang="en-US" sz="2400">
                <a:solidFill>
                  <a:schemeClr val="bg1"/>
                </a:solidFill>
                <a:latin typeface="Times New Roman" panose="02020603050405020304" pitchFamily="18" charset="0"/>
              </a:rPr>
              <a:t>và </a:t>
            </a:r>
            <a:r>
              <a:rPr lang="en-US" sz="2400" b="1" i="1">
                <a:solidFill>
                  <a:schemeClr val="bg1"/>
                </a:solidFill>
                <a:latin typeface="Times New Roman" panose="02020603050405020304" pitchFamily="18" charset="0"/>
              </a:rPr>
              <a:t>mưa tuôi mưa xối như ngoài trời</a:t>
            </a:r>
          </a:p>
        </p:txBody>
      </p:sp>
      <p:sp>
        <p:nvSpPr>
          <p:cNvPr id="5" name="Rectangle 4"/>
          <p:cNvSpPr>
            <a:spLocks noChangeArrowheads="1"/>
          </p:cNvSpPr>
          <p:nvPr/>
        </p:nvSpPr>
        <p:spPr bwMode="auto">
          <a:xfrm>
            <a:off x="676275" y="1308100"/>
            <a:ext cx="11134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Nhấn</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mạnh</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sự</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khắc</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nghiệt</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của</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thiên</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nhiên</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và</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chiến</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trường</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đồng</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thời</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cho</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thấy</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sự</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ngang</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tàng</a:t>
            </a:r>
            <a:r>
              <a:rPr lang="en-US" sz="2400" b="1" dirty="0">
                <a:solidFill>
                  <a:schemeClr val="bg1"/>
                </a:solidFill>
                <a:latin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sym typeface="Wingdings" panose="05000000000000000000" pitchFamily="2" charset="2"/>
              </a:rPr>
              <a:t>phơi</a:t>
            </a:r>
            <a:r>
              <a:rPr lang="vi-VN"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phới</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lạc</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quan</a:t>
            </a:r>
            <a:r>
              <a:rPr lang="en-US" sz="2400" b="1" dirty="0">
                <a:solidFill>
                  <a:schemeClr val="bg1"/>
                </a:solidFill>
                <a:latin typeface="Times New Roman" panose="02020603050405020304" pitchFamily="18" charset="0"/>
              </a:rPr>
              <a:t>, dung </a:t>
            </a:r>
            <a:r>
              <a:rPr lang="en-US" sz="2400" b="1" dirty="0" err="1">
                <a:solidFill>
                  <a:schemeClr val="bg1"/>
                </a:solidFill>
                <a:latin typeface="Times New Roman" panose="02020603050405020304" pitchFamily="18" charset="0"/>
              </a:rPr>
              <a:t>mãnh</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tiến</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về</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phía</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trước</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của</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người</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lính</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Trường</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Sơn</a:t>
            </a:r>
            <a:endParaRPr lang="en-US" sz="2400" b="1" dirty="0">
              <a:solidFill>
                <a:schemeClr val="bg1"/>
              </a:solidFill>
              <a:latin typeface="Times New Roman" panose="02020603050405020304" pitchFamily="18" charset="0"/>
            </a:endParaRPr>
          </a:p>
        </p:txBody>
      </p:sp>
      <p:sp>
        <p:nvSpPr>
          <p:cNvPr id="6" name="Rectangle 5"/>
          <p:cNvSpPr>
            <a:spLocks noChangeArrowheads="1"/>
          </p:cNvSpPr>
          <p:nvPr/>
        </p:nvSpPr>
        <p:spPr bwMode="auto">
          <a:xfrm>
            <a:off x="152400" y="2713038"/>
            <a:ext cx="11963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HÌnh</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ảnh</a:t>
            </a:r>
            <a:r>
              <a:rPr lang="en-US" sz="2400"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phì</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phèo</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châm</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điếu</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thuốc</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cười</a:t>
            </a:r>
            <a:r>
              <a:rPr lang="en-US" sz="2400" b="1" dirty="0">
                <a:solidFill>
                  <a:schemeClr val="bg1"/>
                </a:solidFill>
                <a:latin typeface="Times New Roman" panose="02020603050405020304" pitchFamily="18" charset="0"/>
              </a:rPr>
              <a:t> ha </a:t>
            </a:r>
            <a:r>
              <a:rPr lang="en-US" sz="2400" b="1" dirty="0" err="1">
                <a:solidFill>
                  <a:schemeClr val="bg1"/>
                </a:solidFill>
                <a:latin typeface="Times New Roman" panose="02020603050405020304" pitchFamily="18" charset="0"/>
              </a:rPr>
              <a:t>ha</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và</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lái</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trăm</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cây</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số</a:t>
            </a:r>
            <a:r>
              <a:rPr lang="en-US" sz="2400" b="1" dirty="0">
                <a:solidFill>
                  <a:schemeClr val="bg1"/>
                </a:solidFill>
                <a:latin typeface="Times New Roman" panose="02020603050405020304" pitchFamily="18" charset="0"/>
              </a:rPr>
              <a:t> </a:t>
            </a:r>
            <a:r>
              <a:rPr lang="en-US" sz="2400" b="1" dirty="0" err="1">
                <a:solidFill>
                  <a:schemeClr val="bg1"/>
                </a:solidFill>
                <a:latin typeface="Times New Roman" panose="02020603050405020304" pitchFamily="18" charset="0"/>
              </a:rPr>
              <a:t>nữa</a:t>
            </a:r>
            <a:r>
              <a:rPr lang="en-US" sz="2400" b="1"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cho</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thấy</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người</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lính</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bấp</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chấp</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gian</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khổ</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coi</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thường</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hiểm</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nguy</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thử</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thách</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mang</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một</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tinh</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thần</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lạc</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quan</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yêu</a:t>
            </a:r>
            <a:r>
              <a:rPr lang="en-US" sz="2400" dirty="0">
                <a:solidFill>
                  <a:schemeClr val="bg1"/>
                </a:solidFill>
                <a:latin typeface="Times New Roman" panose="02020603050405020304" pitchFamily="18" charset="0"/>
              </a:rPr>
              <a:t> </a:t>
            </a:r>
            <a:r>
              <a:rPr lang="en-US" sz="2400" dirty="0" err="1">
                <a:solidFill>
                  <a:schemeClr val="bg1"/>
                </a:solidFill>
                <a:latin typeface="Times New Roman" panose="02020603050405020304" pitchFamily="18" charset="0"/>
              </a:rPr>
              <a:t>đời</a:t>
            </a:r>
            <a:endParaRPr lang="en-US" sz="2400" dirty="0">
              <a:solidFill>
                <a:schemeClr val="bg1"/>
              </a:solidFill>
              <a:latin typeface="Times New Roman" panose="02020603050405020304" pitchFamily="18" charset="0"/>
            </a:endParaRPr>
          </a:p>
        </p:txBody>
      </p:sp>
      <p:sp>
        <p:nvSpPr>
          <p:cNvPr id="7" name="Rectangle 6"/>
          <p:cNvSpPr>
            <a:spLocks noChangeArrowheads="1"/>
          </p:cNvSpPr>
          <p:nvPr/>
        </p:nvSpPr>
        <p:spPr bwMode="auto">
          <a:xfrm>
            <a:off x="533400" y="3735388"/>
            <a:ext cx="11277600" cy="221615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300" dirty="0">
                <a:solidFill>
                  <a:schemeClr val="bg1"/>
                </a:solidFill>
                <a:latin typeface="Times New Roman" panose="02020603050405020304" pitchFamily="18" charset="0"/>
                <a:sym typeface="Wingdings" panose="05000000000000000000" pitchFamily="2" charset="2"/>
              </a:rPr>
              <a:t> </a:t>
            </a:r>
            <a:r>
              <a:rPr lang="en-US" sz="2300" dirty="0" err="1">
                <a:solidFill>
                  <a:schemeClr val="bg1"/>
                </a:solidFill>
                <a:latin typeface="Times New Roman" panose="02020603050405020304" pitchFamily="18" charset="0"/>
              </a:rPr>
              <a:t>Những</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chiến</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sĩ</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lái</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xe</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là</a:t>
            </a:r>
            <a:r>
              <a:rPr lang="en-US" sz="2300" dirty="0">
                <a:solidFill>
                  <a:schemeClr val="bg1"/>
                </a:solidFill>
                <a:latin typeface="Times New Roman" panose="02020603050405020304" pitchFamily="18" charset="0"/>
              </a:rPr>
              <a:t> </a:t>
            </a:r>
            <a:r>
              <a:rPr lang="en-US" sz="2300" b="1" u="sng" dirty="0" err="1">
                <a:solidFill>
                  <a:schemeClr val="bg1"/>
                </a:solidFill>
                <a:latin typeface="Times New Roman" panose="02020603050405020304" pitchFamily="18" charset="0"/>
              </a:rPr>
              <a:t>những</a:t>
            </a:r>
            <a:r>
              <a:rPr lang="en-US" sz="2300" b="1" u="sng" dirty="0">
                <a:solidFill>
                  <a:schemeClr val="bg1"/>
                </a:solidFill>
                <a:latin typeface="Times New Roman" panose="02020603050405020304" pitchFamily="18" charset="0"/>
              </a:rPr>
              <a:t> </a:t>
            </a:r>
            <a:r>
              <a:rPr lang="en-US" sz="2300" b="1" u="sng" dirty="0" err="1">
                <a:solidFill>
                  <a:schemeClr val="bg1"/>
                </a:solidFill>
                <a:latin typeface="Times New Roman" panose="02020603050405020304" pitchFamily="18" charset="0"/>
              </a:rPr>
              <a:t>chàng</a:t>
            </a:r>
            <a:r>
              <a:rPr lang="en-US" sz="2300" b="1" u="sng" dirty="0">
                <a:solidFill>
                  <a:schemeClr val="bg1"/>
                </a:solidFill>
                <a:latin typeface="Times New Roman" panose="02020603050405020304" pitchFamily="18" charset="0"/>
              </a:rPr>
              <a:t> </a:t>
            </a:r>
            <a:r>
              <a:rPr lang="en-US" sz="2300" b="1" u="sng" dirty="0" err="1">
                <a:solidFill>
                  <a:schemeClr val="bg1"/>
                </a:solidFill>
                <a:latin typeface="Times New Roman" panose="02020603050405020304" pitchFamily="18" charset="0"/>
              </a:rPr>
              <a:t>trai</a:t>
            </a:r>
            <a:r>
              <a:rPr lang="en-US" sz="2300" b="1" u="sng" dirty="0">
                <a:solidFill>
                  <a:schemeClr val="bg1"/>
                </a:solidFill>
                <a:latin typeface="Times New Roman" panose="02020603050405020304" pitchFamily="18" charset="0"/>
              </a:rPr>
              <a:t> </a:t>
            </a:r>
            <a:r>
              <a:rPr lang="en-US" sz="2300" b="1" u="sng" dirty="0" err="1">
                <a:solidFill>
                  <a:schemeClr val="bg1"/>
                </a:solidFill>
                <a:latin typeface="Times New Roman" panose="02020603050405020304" pitchFamily="18" charset="0"/>
              </a:rPr>
              <a:t>trẻ</a:t>
            </a:r>
            <a:r>
              <a:rPr lang="en-US" sz="2300" b="1" u="sng" dirty="0">
                <a:solidFill>
                  <a:schemeClr val="bg1"/>
                </a:solidFill>
                <a:latin typeface="Times New Roman" panose="02020603050405020304" pitchFamily="18" charset="0"/>
              </a:rPr>
              <a:t> </a:t>
            </a:r>
            <a:r>
              <a:rPr lang="en-US" sz="2300" b="1" u="sng" dirty="0" err="1">
                <a:solidFill>
                  <a:schemeClr val="bg1"/>
                </a:solidFill>
                <a:latin typeface="Times New Roman" panose="02020603050405020304" pitchFamily="18" charset="0"/>
              </a:rPr>
              <a:t>vui</a:t>
            </a:r>
            <a:r>
              <a:rPr lang="en-US" sz="2300" b="1" u="sng" dirty="0">
                <a:solidFill>
                  <a:schemeClr val="bg1"/>
                </a:solidFill>
                <a:latin typeface="Times New Roman" panose="02020603050405020304" pitchFamily="18" charset="0"/>
              </a:rPr>
              <a:t> </a:t>
            </a:r>
            <a:r>
              <a:rPr lang="en-US" sz="2300" b="1" u="sng" dirty="0" err="1">
                <a:solidFill>
                  <a:schemeClr val="bg1"/>
                </a:solidFill>
                <a:latin typeface="Times New Roman" panose="02020603050405020304" pitchFamily="18" charset="0"/>
              </a:rPr>
              <a:t>tính</a:t>
            </a:r>
            <a:r>
              <a:rPr lang="en-US" sz="2300" b="1" u="sng" dirty="0">
                <a:solidFill>
                  <a:schemeClr val="bg1"/>
                </a:solidFill>
                <a:latin typeface="Times New Roman" panose="02020603050405020304" pitchFamily="18" charset="0"/>
              </a:rPr>
              <a:t>, </a:t>
            </a:r>
            <a:r>
              <a:rPr lang="en-US" sz="2300" b="1" u="sng" dirty="0" err="1">
                <a:solidFill>
                  <a:schemeClr val="bg1"/>
                </a:solidFill>
                <a:latin typeface="Times New Roman" panose="02020603050405020304" pitchFamily="18" charset="0"/>
              </a:rPr>
              <a:t>hóm</a:t>
            </a:r>
            <a:r>
              <a:rPr lang="en-US" sz="2300" b="1" u="sng" dirty="0">
                <a:solidFill>
                  <a:schemeClr val="bg1"/>
                </a:solidFill>
                <a:latin typeface="Times New Roman" panose="02020603050405020304" pitchFamily="18" charset="0"/>
              </a:rPr>
              <a:t> </a:t>
            </a:r>
            <a:r>
              <a:rPr lang="en-US" sz="2300" b="1" u="sng" dirty="0" err="1">
                <a:solidFill>
                  <a:schemeClr val="bg1"/>
                </a:solidFill>
                <a:latin typeface="Times New Roman" panose="02020603050405020304" pitchFamily="18" charset="0"/>
              </a:rPr>
              <a:t>hỉnh</a:t>
            </a:r>
            <a:r>
              <a:rPr lang="en-US" sz="2300" b="1"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với</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những</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hình</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ảnh</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tinh</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nghịch</a:t>
            </a:r>
            <a:r>
              <a:rPr lang="en-US" sz="2300"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Chưa</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cần</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rửa</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phì</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phèo</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châm</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điều</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thuốc</a:t>
            </a:r>
            <a:r>
              <a:rPr lang="en-US" sz="2300" b="1" i="1" dirty="0">
                <a:solidFill>
                  <a:schemeClr val="bg1"/>
                </a:solidFill>
                <a:latin typeface="Times New Roman" panose="02020603050405020304" pitchFamily="18" charset="0"/>
              </a:rPr>
              <a:t> - </a:t>
            </a:r>
            <a:r>
              <a:rPr lang="en-US" sz="2300" b="1" i="1" dirty="0" err="1">
                <a:solidFill>
                  <a:schemeClr val="bg1"/>
                </a:solidFill>
                <a:latin typeface="Times New Roman" panose="02020603050405020304" pitchFamily="18" charset="0"/>
              </a:rPr>
              <a:t>Nhìn</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nhau</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mặt</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lấm</a:t>
            </a:r>
            <a:r>
              <a:rPr lang="en-US" sz="2300" b="1" i="1" dirty="0">
                <a:solidFill>
                  <a:schemeClr val="bg1"/>
                </a:solidFill>
                <a:latin typeface="Times New Roman" panose="02020603050405020304" pitchFamily="18" charset="0"/>
              </a:rPr>
              <a:t> </a:t>
            </a:r>
            <a:r>
              <a:rPr lang="en-US" sz="2300" b="1" i="1" dirty="0" err="1">
                <a:solidFill>
                  <a:schemeClr val="bg1"/>
                </a:solidFill>
                <a:latin typeface="Times New Roman" panose="02020603050405020304" pitchFamily="18" charset="0"/>
              </a:rPr>
              <a:t>cười</a:t>
            </a:r>
            <a:r>
              <a:rPr lang="en-US" sz="2300" b="1" i="1" dirty="0">
                <a:solidFill>
                  <a:schemeClr val="bg1"/>
                </a:solidFill>
                <a:latin typeface="Times New Roman" panose="02020603050405020304" pitchFamily="18" charset="0"/>
              </a:rPr>
              <a:t> ha </a:t>
            </a:r>
            <a:r>
              <a:rPr lang="en-US" sz="2300" b="1" i="1" dirty="0" err="1">
                <a:solidFill>
                  <a:schemeClr val="bg1"/>
                </a:solidFill>
                <a:latin typeface="Times New Roman" panose="02020603050405020304" pitchFamily="18" charset="0"/>
              </a:rPr>
              <a:t>ha</a:t>
            </a:r>
            <a:r>
              <a:rPr lang="en-US" sz="2300" b="1"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Đó</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là</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khúc</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nhạc</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vui</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của</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tuổi</a:t>
            </a:r>
            <a:r>
              <a:rPr lang="en-US" sz="2300" dirty="0">
                <a:solidFill>
                  <a:schemeClr val="bg1"/>
                </a:solidFill>
                <a:latin typeface="Times New Roman" panose="02020603050405020304" pitchFamily="18" charset="0"/>
              </a:rPr>
              <a:t> 18, </a:t>
            </a:r>
            <a:r>
              <a:rPr lang="en-US" sz="2300" dirty="0" err="1">
                <a:solidFill>
                  <a:schemeClr val="bg1"/>
                </a:solidFill>
                <a:latin typeface="Times New Roman" panose="02020603050405020304" pitchFamily="18" charset="0"/>
              </a:rPr>
              <a:t>đôi</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mười</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gợi</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cảm</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giác</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nhẹ</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nhõm</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thanh</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thản</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xua</a:t>
            </a:r>
            <a:r>
              <a:rPr lang="en-US" sz="2300" dirty="0">
                <a:solidFill>
                  <a:schemeClr val="bg1"/>
                </a:solidFill>
                <a:latin typeface="Times New Roman" panose="02020603050405020304" pitchFamily="18" charset="0"/>
              </a:rPr>
              <a:t> tan </a:t>
            </a:r>
            <a:r>
              <a:rPr lang="en-US" sz="2300" dirty="0" err="1">
                <a:solidFill>
                  <a:schemeClr val="bg1"/>
                </a:solidFill>
                <a:latin typeface="Times New Roman" panose="02020603050405020304" pitchFamily="18" charset="0"/>
              </a:rPr>
              <a:t>những</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khó</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khăn</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nguy</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hiểm</a:t>
            </a:r>
            <a:r>
              <a:rPr lang="en-US" sz="2300" dirty="0">
                <a:solidFill>
                  <a:schemeClr val="bg1"/>
                </a:solidFill>
                <a:latin typeface="Times New Roman" panose="02020603050405020304" pitchFamily="18" charset="0"/>
              </a:rPr>
              <a:t>.</a:t>
            </a:r>
          </a:p>
          <a:p>
            <a:pPr>
              <a:lnSpc>
                <a:spcPct val="100000"/>
              </a:lnSpc>
              <a:spcBef>
                <a:spcPct val="0"/>
              </a:spcBef>
              <a:buFontTx/>
              <a:buNone/>
            </a:pPr>
            <a:r>
              <a:rPr lang="en-US" sz="2300" dirty="0">
                <a:solidFill>
                  <a:schemeClr val="bg1"/>
                </a:solidFill>
                <a:latin typeface="Times New Roman" panose="02020603050405020304" pitchFamily="18" charset="0"/>
              </a:rPr>
              <a:t> </a:t>
            </a:r>
            <a:r>
              <a:rPr lang="en-US" sz="2300" dirty="0">
                <a:solidFill>
                  <a:schemeClr val="bg1"/>
                </a:solidFill>
                <a:latin typeface="Times New Roman" panose="02020603050405020304" pitchFamily="18" charset="0"/>
                <a:sym typeface="Wingdings" panose="05000000000000000000" pitchFamily="2" charset="2"/>
              </a:rPr>
              <a:t> </a:t>
            </a:r>
            <a:r>
              <a:rPr lang="en-US" sz="2300" dirty="0" err="1">
                <a:solidFill>
                  <a:schemeClr val="bg1"/>
                </a:solidFill>
                <a:latin typeface="Times New Roman" panose="02020603050405020304" pitchFamily="18" charset="0"/>
              </a:rPr>
              <a:t>Hồn</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nhiên</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tếu</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táo</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nhưng</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cũng</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thật</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cảm</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động</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trong</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không</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khí</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đoàn</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kết</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trong</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tình</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đồng</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chí</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đồng</a:t>
            </a:r>
            <a:r>
              <a:rPr lang="en-US" sz="2300" dirty="0">
                <a:solidFill>
                  <a:schemeClr val="bg1"/>
                </a:solidFill>
                <a:latin typeface="Times New Roman" panose="02020603050405020304" pitchFamily="18" charset="0"/>
              </a:rPr>
              <a:t> </a:t>
            </a:r>
            <a:r>
              <a:rPr lang="en-US" sz="2300" dirty="0" err="1">
                <a:solidFill>
                  <a:schemeClr val="bg1"/>
                </a:solidFill>
                <a:latin typeface="Times New Roman" panose="02020603050405020304" pitchFamily="18" charset="0"/>
              </a:rPr>
              <a:t>đội</a:t>
            </a:r>
            <a:r>
              <a:rPr lang="en-US" sz="2300" dirty="0">
                <a:solidFill>
                  <a:schemeClr val="bg1"/>
                </a:solidFill>
                <a:latin typeface="Times New Roman" panose="02020603050405020304" pitchFamily="18" charset="0"/>
              </a:rPr>
              <a:t>.</a:t>
            </a:r>
          </a:p>
        </p:txBody>
      </p:sp>
      <p:sp>
        <p:nvSpPr>
          <p:cNvPr id="8" name="Rectangle 7"/>
          <p:cNvSpPr>
            <a:spLocks noChangeArrowheads="1"/>
          </p:cNvSpPr>
          <p:nvPr/>
        </p:nvSpPr>
        <p:spPr bwMode="auto">
          <a:xfrm>
            <a:off x="266700" y="6096000"/>
            <a:ext cx="11734800" cy="708025"/>
          </a:xfrm>
          <a:prstGeom prst="rect">
            <a:avLst/>
          </a:prstGeom>
          <a:ln/>
        </p:spPr>
        <p:style>
          <a:lnRef idx="1">
            <a:schemeClr val="accent6"/>
          </a:lnRef>
          <a:fillRef idx="3">
            <a:schemeClr val="accent6"/>
          </a:fillRef>
          <a:effectRef idx="2">
            <a:schemeClr val="accent6"/>
          </a:effectRef>
          <a:fontRef idx="minor">
            <a:schemeClr val="lt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sz="2000" b="1">
                <a:solidFill>
                  <a:schemeClr val="bg1"/>
                </a:solidFill>
                <a:latin typeface="Times New Roman" panose="02020603050405020304" pitchFamily="18" charset="0"/>
              </a:rPr>
              <a:t>=&gt; Chính sự lạc quan, tinh thần dũng cảm của người lính lái xe ấy đã giúp những chiếc xe không kính vượt qua bao mưa bom bão đạn, giúp cuộc chiến đi gần hơn đến thắng lợi.</a:t>
            </a:r>
            <a:endParaRPr lang="en-US" sz="2000" b="1">
              <a:solidFill>
                <a:schemeClr val="bg1"/>
              </a:solidFill>
              <a:latin typeface="Times New Roman" panose="02020603050405020304" pitchFamily="18" charset="0"/>
            </a:endParaRPr>
          </a:p>
        </p:txBody>
      </p:sp>
      <p:sp>
        <p:nvSpPr>
          <p:cNvPr id="9" name="Rectangle 8"/>
          <p:cNvSpPr/>
          <p:nvPr/>
        </p:nvSpPr>
        <p:spPr>
          <a:xfrm>
            <a:off x="211018" y="266280"/>
            <a:ext cx="10494498" cy="461665"/>
          </a:xfrm>
          <a:prstGeom prst="rect">
            <a:avLst/>
          </a:prstGeom>
          <a:solidFill>
            <a:schemeClr val="accent6">
              <a:lumMod val="20000"/>
              <a:lumOff val="8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vi-VN" sz="2400" b="1" dirty="0">
                <a:latin typeface="+mj-lt"/>
              </a:rPr>
              <a:t>b. Tinh thần lạc quan, bất chấp gian khổ, coi thường hiểm nguy của người lính.</a:t>
            </a:r>
          </a:p>
        </p:txBody>
      </p:sp>
    </p:spTree>
    <p:extLst>
      <p:ext uri="{BB962C8B-B14F-4D97-AF65-F5344CB8AC3E}">
        <p14:creationId xmlns:p14="http://schemas.microsoft.com/office/powerpoint/2010/main" val="72004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2439" y="2274838"/>
            <a:ext cx="7585657" cy="2554545"/>
          </a:xfrm>
          <a:prstGeom prst="rect">
            <a:avLst/>
          </a:prstGeom>
        </p:spPr>
        <p:txBody>
          <a:bodyPr wrap="square">
            <a:spAutoFit/>
          </a:bodyPr>
          <a:lstStyle/>
          <a:p>
            <a:r>
              <a:rPr lang="vi-VN" sz="2000" dirty="0">
                <a:solidFill>
                  <a:srgbClr val="E4E6EB"/>
                </a:solidFill>
                <a:latin typeface="Segoe UI Historic" panose="020B0502040204020203" pitchFamily="34" charset="0"/>
              </a:rPr>
              <a:t>Những năm tháng chống Mỹ hào hùng của dân tộc đã để lại biết bao hồi ức và những dấu ấn khó phai mờ. Hình ảnh những những cô gái thanh niên xung phong, anh bộ đội cụ Hồ là một trong những hình ảnh đẹp nhất, lãng mạn và anh hùng nhất trong kháng chiến. “Bài thơ về tiểu đội xe không kính” chính là một trong những minh chứng tiêu biểu cho nét tinh nghịch cũng như tinh thần bất khuất, hiên ngang hào hùng của người chiến </a:t>
            </a:r>
            <a:r>
              <a:rPr lang="vi-VN" sz="2000" dirty="0" smtClean="0">
                <a:solidFill>
                  <a:srgbClr val="E4E6EB"/>
                </a:solidFill>
                <a:latin typeface="Segoe UI Historic" panose="020B0502040204020203" pitchFamily="34" charset="0"/>
              </a:rPr>
              <a:t>sĩ</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chúng</a:t>
            </a:r>
            <a:r>
              <a:rPr lang="en-US" sz="2000" dirty="0" smtClean="0">
                <a:solidFill>
                  <a:srgbClr val="E4E6EB"/>
                </a:solidFill>
                <a:latin typeface="Segoe UI Historic" panose="020B0502040204020203" pitchFamily="34" charset="0"/>
              </a:rPr>
              <a:t> ta </a:t>
            </a:r>
            <a:r>
              <a:rPr lang="en-US" sz="2000" dirty="0" err="1" smtClean="0">
                <a:solidFill>
                  <a:srgbClr val="E4E6EB"/>
                </a:solidFill>
                <a:latin typeface="Segoe UI Historic" panose="020B0502040204020203" pitchFamily="34" charset="0"/>
              </a:rPr>
              <a:t>cùng</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nhau</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tìm</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hiểu</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thôi</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nào</a:t>
            </a:r>
            <a:r>
              <a:rPr lang="en-US" sz="2000" dirty="0" smtClean="0">
                <a:solidFill>
                  <a:srgbClr val="E4E6EB"/>
                </a:solidFill>
                <a:latin typeface="Segoe UI Historic" panose="020B0502040204020203" pitchFamily="34" charset="0"/>
              </a:rPr>
              <a:t>?</a:t>
            </a:r>
            <a:endParaRPr lang="en-US" sz="2000" dirty="0"/>
          </a:p>
        </p:txBody>
      </p:sp>
      <p:sp>
        <p:nvSpPr>
          <p:cNvPr id="6" name="TextBox 4"/>
          <p:cNvSpPr txBox="1">
            <a:spLocks noChangeArrowheads="1"/>
          </p:cNvSpPr>
          <p:nvPr/>
        </p:nvSpPr>
        <p:spPr bwMode="auto">
          <a:xfrm>
            <a:off x="2292439" y="1454500"/>
            <a:ext cx="365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5pPr>
            <a:lvl6pPr marL="2286000" algn="l" defTabSz="914400" rtl="0" eaLnBrk="1" latinLnBrk="0" hangingPunct="1">
              <a:defRPr sz="2400" kern="1200">
                <a:solidFill>
                  <a:schemeClr val="tx1"/>
                </a:solidFill>
                <a:latin typeface=".VnTime" panose="020B7200000000000000" pitchFamily="34" charset="0"/>
                <a:ea typeface="+mn-ea"/>
                <a:cs typeface="+mn-cs"/>
              </a:defRPr>
            </a:lvl6pPr>
            <a:lvl7pPr marL="2743200" algn="l" defTabSz="914400" rtl="0" eaLnBrk="1" latinLnBrk="0" hangingPunct="1">
              <a:defRPr sz="2400" kern="1200">
                <a:solidFill>
                  <a:schemeClr val="tx1"/>
                </a:solidFill>
                <a:latin typeface=".VnTime" panose="020B7200000000000000" pitchFamily="34" charset="0"/>
                <a:ea typeface="+mn-ea"/>
                <a:cs typeface="+mn-cs"/>
              </a:defRPr>
            </a:lvl7pPr>
            <a:lvl8pPr marL="3200400" algn="l" defTabSz="914400" rtl="0" eaLnBrk="1" latinLnBrk="0" hangingPunct="1">
              <a:defRPr sz="2400" kern="1200">
                <a:solidFill>
                  <a:schemeClr val="tx1"/>
                </a:solidFill>
                <a:latin typeface=".VnTime" panose="020B7200000000000000" pitchFamily="34" charset="0"/>
                <a:ea typeface="+mn-ea"/>
                <a:cs typeface="+mn-cs"/>
              </a:defRPr>
            </a:lvl8pPr>
            <a:lvl9pPr marL="3657600" algn="l" defTabSz="914400" rtl="0" eaLnBrk="1" latinLnBrk="0" hangingPunct="1">
              <a:defRPr sz="2400" kern="1200">
                <a:solidFill>
                  <a:schemeClr val="tx1"/>
                </a:solidFill>
                <a:latin typeface=".VnTime" panose="020B7200000000000000" pitchFamily="34" charset="0"/>
                <a:ea typeface="+mn-ea"/>
                <a:cs typeface="+mn-cs"/>
              </a:defRPr>
            </a:lvl9pPr>
          </a:lstStyle>
          <a:p>
            <a:r>
              <a:rPr lang="en-US" dirty="0" err="1">
                <a:solidFill>
                  <a:schemeClr val="bg1"/>
                </a:solidFill>
                <a:latin typeface="Snap ITC" panose="04040A07060A02020202" pitchFamily="82" charset="0"/>
                <a:cs typeface="Times New Roman" panose="02020603050405020304" pitchFamily="18" charset="0"/>
              </a:rPr>
              <a:t>Lời</a:t>
            </a:r>
            <a:r>
              <a:rPr lang="en-US" dirty="0">
                <a:solidFill>
                  <a:schemeClr val="bg1"/>
                </a:solidFill>
                <a:latin typeface="Snap ITC" panose="04040A07060A02020202" pitchFamily="82" charset="0"/>
                <a:cs typeface="Times New Roman" panose="02020603050405020304" pitchFamily="18" charset="0"/>
              </a:rPr>
              <a:t> </a:t>
            </a:r>
            <a:r>
              <a:rPr lang="en-US" dirty="0" err="1">
                <a:solidFill>
                  <a:schemeClr val="bg1"/>
                </a:solidFill>
                <a:latin typeface="Snap ITC" panose="04040A07060A02020202" pitchFamily="82" charset="0"/>
                <a:cs typeface="Times New Roman" panose="02020603050405020304" pitchFamily="18" charset="0"/>
              </a:rPr>
              <a:t>dẫn</a:t>
            </a:r>
            <a:r>
              <a:rPr lang="en-US" dirty="0">
                <a:solidFill>
                  <a:schemeClr val="bg1"/>
                </a:solidFill>
                <a:latin typeface="Snap ITC" panose="04040A07060A02020202" pitchFamily="82" charset="0"/>
                <a:cs typeface="Times New Roman" panose="02020603050405020304" pitchFamily="18" charset="0"/>
              </a:rPr>
              <a:t> </a:t>
            </a:r>
            <a:r>
              <a:rPr lang="en-US" dirty="0" err="1">
                <a:solidFill>
                  <a:schemeClr val="bg1"/>
                </a:solidFill>
                <a:latin typeface="Snap ITC" panose="04040A07060A02020202" pitchFamily="82" charset="0"/>
                <a:cs typeface="Times New Roman" panose="02020603050405020304" pitchFamily="18" charset="0"/>
              </a:rPr>
              <a:t>vào</a:t>
            </a:r>
            <a:r>
              <a:rPr lang="en-US" dirty="0">
                <a:solidFill>
                  <a:schemeClr val="bg1"/>
                </a:solidFill>
                <a:latin typeface="Snap ITC" panose="04040A07060A02020202" pitchFamily="82" charset="0"/>
                <a:cs typeface="Times New Roman" panose="02020603050405020304" pitchFamily="18" charset="0"/>
              </a:rPr>
              <a:t> </a:t>
            </a:r>
            <a:r>
              <a:rPr lang="en-US" dirty="0" err="1">
                <a:solidFill>
                  <a:schemeClr val="bg1"/>
                </a:solidFill>
                <a:latin typeface="Snap ITC" panose="04040A07060A02020202" pitchFamily="82" charset="0"/>
                <a:cs typeface="Times New Roman" panose="02020603050405020304" pitchFamily="18" charset="0"/>
              </a:rPr>
              <a:t>bài</a:t>
            </a:r>
            <a:endParaRPr lang="en-US" dirty="0">
              <a:solidFill>
                <a:schemeClr val="bg1"/>
              </a:solidFill>
              <a:latin typeface="Snap ITC" panose="04040A07060A02020202" pitchFamily="82" charset="0"/>
              <a:cs typeface="Times New Roman" panose="02020603050405020304" pitchFamily="18" charset="0"/>
            </a:endParaRPr>
          </a:p>
        </p:txBody>
      </p:sp>
    </p:spTree>
    <p:extLst>
      <p:ext uri="{BB962C8B-B14F-4D97-AF65-F5344CB8AC3E}">
        <p14:creationId xmlns:p14="http://schemas.microsoft.com/office/powerpoint/2010/main" val="3875681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381032"/>
            <a:ext cx="11811000" cy="2677656"/>
          </a:xfrm>
          <a:prstGeom prst="rect">
            <a:avLst/>
          </a:prstGeom>
        </p:spPr>
        <p:txBody>
          <a:bodyPr>
            <a:spAutoFit/>
          </a:bodyPr>
          <a:lstStyle/>
          <a:p>
            <a:pPr>
              <a:defRPr/>
            </a:pPr>
            <a:endParaRPr lang="vi-VN" sz="2400" b="1" dirty="0">
              <a:solidFill>
                <a:schemeClr val="bg1"/>
              </a:solidFill>
              <a:latin typeface="+mj-lt"/>
            </a:endParaRPr>
          </a:p>
          <a:p>
            <a:pPr>
              <a:defRPr/>
            </a:pPr>
            <a:r>
              <a:rPr lang="en-US" sz="2400" dirty="0" err="1">
                <a:solidFill>
                  <a:schemeClr val="bg1"/>
                </a:solidFill>
                <a:latin typeface="+mj-lt"/>
              </a:rPr>
              <a:t>Sau</a:t>
            </a:r>
            <a:r>
              <a:rPr lang="en-US" sz="2400" dirty="0">
                <a:solidFill>
                  <a:schemeClr val="bg1"/>
                </a:solidFill>
                <a:latin typeface="+mj-lt"/>
              </a:rPr>
              <a:t> </a:t>
            </a:r>
            <a:r>
              <a:rPr lang="en-US" sz="2400" dirty="0" err="1">
                <a:solidFill>
                  <a:schemeClr val="bg1"/>
                </a:solidFill>
                <a:latin typeface="+mj-lt"/>
              </a:rPr>
              <a:t>những</a:t>
            </a:r>
            <a:r>
              <a:rPr lang="en-US" sz="2400" dirty="0">
                <a:solidFill>
                  <a:schemeClr val="bg1"/>
                </a:solidFill>
                <a:latin typeface="+mj-lt"/>
              </a:rPr>
              <a:t> </a:t>
            </a:r>
            <a:r>
              <a:rPr lang="en-US" sz="2400" dirty="0" err="1">
                <a:solidFill>
                  <a:schemeClr val="bg1"/>
                </a:solidFill>
                <a:latin typeface="+mj-lt"/>
              </a:rPr>
              <a:t>cung</a:t>
            </a:r>
            <a:r>
              <a:rPr lang="en-US" sz="2400" dirty="0">
                <a:solidFill>
                  <a:schemeClr val="bg1"/>
                </a:solidFill>
                <a:latin typeface="+mj-lt"/>
              </a:rPr>
              <a:t> </a:t>
            </a:r>
            <a:r>
              <a:rPr lang="en-US" sz="2400" dirty="0" err="1">
                <a:solidFill>
                  <a:schemeClr val="bg1"/>
                </a:solidFill>
                <a:latin typeface="+mj-lt"/>
              </a:rPr>
              <a:t>đường</a:t>
            </a:r>
            <a:r>
              <a:rPr lang="en-US" sz="2400" dirty="0">
                <a:solidFill>
                  <a:schemeClr val="bg1"/>
                </a:solidFill>
                <a:latin typeface="+mj-lt"/>
              </a:rPr>
              <a:t> </a:t>
            </a:r>
            <a:r>
              <a:rPr lang="en-US" sz="2400" dirty="0" err="1">
                <a:solidFill>
                  <a:schemeClr val="bg1"/>
                </a:solidFill>
                <a:latin typeface="+mj-lt"/>
              </a:rPr>
              <a:t>vượt</a:t>
            </a:r>
            <a:r>
              <a:rPr lang="en-US" sz="2400" dirty="0">
                <a:solidFill>
                  <a:schemeClr val="bg1"/>
                </a:solidFill>
                <a:latin typeface="+mj-lt"/>
              </a:rPr>
              <a:t> qua hang </a:t>
            </a:r>
            <a:r>
              <a:rPr lang="en-US" sz="2400" dirty="0" err="1">
                <a:solidFill>
                  <a:schemeClr val="bg1"/>
                </a:solidFill>
                <a:latin typeface="+mj-lt"/>
              </a:rPr>
              <a:t>nghìn</a:t>
            </a:r>
            <a:r>
              <a:rPr lang="en-US" sz="2400" dirty="0">
                <a:solidFill>
                  <a:schemeClr val="bg1"/>
                </a:solidFill>
                <a:latin typeface="+mj-lt"/>
              </a:rPr>
              <a:t> hang </a:t>
            </a:r>
            <a:r>
              <a:rPr lang="en-US" sz="2400" dirty="0" err="1">
                <a:solidFill>
                  <a:schemeClr val="bg1"/>
                </a:solidFill>
                <a:latin typeface="+mj-lt"/>
              </a:rPr>
              <a:t>vạn</a:t>
            </a:r>
            <a:r>
              <a:rPr lang="en-US" sz="2400" dirty="0">
                <a:solidFill>
                  <a:schemeClr val="bg1"/>
                </a:solidFill>
                <a:latin typeface="+mj-lt"/>
              </a:rPr>
              <a:t> </a:t>
            </a:r>
            <a:r>
              <a:rPr lang="en-US" sz="2400" dirty="0" err="1">
                <a:solidFill>
                  <a:schemeClr val="bg1"/>
                </a:solidFill>
                <a:latin typeface="+mj-lt"/>
              </a:rPr>
              <a:t>cây</a:t>
            </a:r>
            <a:r>
              <a:rPr lang="en-US" sz="2400" dirty="0">
                <a:solidFill>
                  <a:schemeClr val="bg1"/>
                </a:solidFill>
                <a:latin typeface="+mj-lt"/>
              </a:rPr>
              <a:t> </a:t>
            </a:r>
            <a:r>
              <a:rPr lang="en-US" sz="2400" dirty="0" err="1">
                <a:solidFill>
                  <a:schemeClr val="bg1"/>
                </a:solidFill>
                <a:latin typeface="+mj-lt"/>
              </a:rPr>
              <a:t>số</a:t>
            </a:r>
            <a:r>
              <a:rPr lang="en-US" sz="2400" dirty="0">
                <a:solidFill>
                  <a:schemeClr val="bg1"/>
                </a:solidFill>
                <a:latin typeface="+mj-lt"/>
              </a:rPr>
              <a:t> </a:t>
            </a:r>
            <a:r>
              <a:rPr lang="en-US" sz="2400" dirty="0" err="1">
                <a:solidFill>
                  <a:schemeClr val="bg1"/>
                </a:solidFill>
                <a:latin typeface="+mj-lt"/>
              </a:rPr>
              <a:t>trong</a:t>
            </a:r>
            <a:r>
              <a:rPr lang="en-US" sz="2400" dirty="0">
                <a:solidFill>
                  <a:schemeClr val="bg1"/>
                </a:solidFill>
                <a:latin typeface="+mj-lt"/>
              </a:rPr>
              <a:t> </a:t>
            </a:r>
            <a:r>
              <a:rPr lang="en-US" sz="2400" dirty="0" err="1">
                <a:solidFill>
                  <a:schemeClr val="bg1"/>
                </a:solidFill>
                <a:latin typeface="+mj-lt"/>
              </a:rPr>
              <a:t>mưa</a:t>
            </a:r>
            <a:r>
              <a:rPr lang="en-US" sz="2400" dirty="0">
                <a:solidFill>
                  <a:schemeClr val="bg1"/>
                </a:solidFill>
                <a:latin typeface="+mj-lt"/>
              </a:rPr>
              <a:t> </a:t>
            </a:r>
            <a:r>
              <a:rPr lang="en-US" sz="2400" dirty="0" err="1">
                <a:solidFill>
                  <a:schemeClr val="bg1"/>
                </a:solidFill>
                <a:latin typeface="+mj-lt"/>
              </a:rPr>
              <a:t>bom</a:t>
            </a:r>
            <a:r>
              <a:rPr lang="en-US" sz="2400" dirty="0">
                <a:solidFill>
                  <a:schemeClr val="bg1"/>
                </a:solidFill>
                <a:latin typeface="+mj-lt"/>
              </a:rPr>
              <a:t> </a:t>
            </a:r>
            <a:r>
              <a:rPr lang="en-US" sz="2400" dirty="0" err="1">
                <a:solidFill>
                  <a:schemeClr val="bg1"/>
                </a:solidFill>
                <a:latin typeface="+mj-lt"/>
              </a:rPr>
              <a:t>bão</a:t>
            </a:r>
            <a:r>
              <a:rPr lang="en-US" sz="2400" dirty="0">
                <a:solidFill>
                  <a:schemeClr val="bg1"/>
                </a:solidFill>
                <a:latin typeface="+mj-lt"/>
              </a:rPr>
              <a:t> </a:t>
            </a:r>
            <a:r>
              <a:rPr lang="en-US" sz="2400" dirty="0" err="1">
                <a:solidFill>
                  <a:schemeClr val="bg1"/>
                </a:solidFill>
                <a:latin typeface="+mj-lt"/>
              </a:rPr>
              <a:t>đạn</a:t>
            </a:r>
            <a:r>
              <a:rPr lang="en-US" sz="2400" dirty="0">
                <a:solidFill>
                  <a:schemeClr val="bg1"/>
                </a:solidFill>
                <a:latin typeface="+mj-lt"/>
              </a:rPr>
              <a:t>, </a:t>
            </a:r>
            <a:r>
              <a:rPr lang="en-US" sz="2400" dirty="0" err="1">
                <a:solidFill>
                  <a:schemeClr val="bg1"/>
                </a:solidFill>
                <a:latin typeface="+mj-lt"/>
              </a:rPr>
              <a:t>họ</a:t>
            </a:r>
            <a:r>
              <a:rPr lang="en-US" sz="2400" dirty="0">
                <a:solidFill>
                  <a:schemeClr val="bg1"/>
                </a:solidFill>
                <a:latin typeface="+mj-lt"/>
              </a:rPr>
              <a:t> </a:t>
            </a:r>
            <a:r>
              <a:rPr lang="en-US" sz="2400" dirty="0" err="1">
                <a:solidFill>
                  <a:schemeClr val="bg1"/>
                </a:solidFill>
                <a:latin typeface="+mj-lt"/>
              </a:rPr>
              <a:t>lại</a:t>
            </a:r>
            <a:r>
              <a:rPr lang="en-US" sz="2400" dirty="0">
                <a:solidFill>
                  <a:schemeClr val="bg1"/>
                </a:solidFill>
                <a:latin typeface="+mj-lt"/>
              </a:rPr>
              <a:t> </a:t>
            </a:r>
            <a:r>
              <a:rPr lang="en-US" sz="2400" dirty="0" err="1">
                <a:solidFill>
                  <a:schemeClr val="bg1"/>
                </a:solidFill>
                <a:latin typeface="+mj-lt"/>
              </a:rPr>
              <a:t>gặp</a:t>
            </a:r>
            <a:r>
              <a:rPr lang="en-US" sz="2400" dirty="0">
                <a:solidFill>
                  <a:schemeClr val="bg1"/>
                </a:solidFill>
                <a:latin typeface="+mj-lt"/>
              </a:rPr>
              <a:t> </a:t>
            </a:r>
            <a:r>
              <a:rPr lang="en-US" sz="2400" dirty="0" err="1">
                <a:solidFill>
                  <a:schemeClr val="bg1"/>
                </a:solidFill>
                <a:latin typeface="+mj-lt"/>
              </a:rPr>
              <a:t>lại</a:t>
            </a:r>
            <a:r>
              <a:rPr lang="en-US" sz="2400" dirty="0">
                <a:solidFill>
                  <a:schemeClr val="bg1"/>
                </a:solidFill>
                <a:latin typeface="+mj-lt"/>
              </a:rPr>
              <a:t> </a:t>
            </a:r>
            <a:r>
              <a:rPr lang="en-US" sz="2400" dirty="0" err="1">
                <a:solidFill>
                  <a:schemeClr val="bg1"/>
                </a:solidFill>
                <a:latin typeface="+mj-lt"/>
              </a:rPr>
              <a:t>nhau</a:t>
            </a:r>
            <a:r>
              <a:rPr lang="en-US" sz="2400" dirty="0">
                <a:solidFill>
                  <a:schemeClr val="bg1"/>
                </a:solidFill>
                <a:latin typeface="+mj-lt"/>
              </a:rPr>
              <a:t> </a:t>
            </a:r>
            <a:r>
              <a:rPr lang="en-US" sz="2400" dirty="0" err="1">
                <a:solidFill>
                  <a:schemeClr val="bg1"/>
                </a:solidFill>
                <a:latin typeface="+mj-lt"/>
              </a:rPr>
              <a:t>để</a:t>
            </a:r>
            <a:r>
              <a:rPr lang="en-US" sz="2400" dirty="0">
                <a:solidFill>
                  <a:schemeClr val="bg1"/>
                </a:solidFill>
                <a:latin typeface="+mj-lt"/>
              </a:rPr>
              <a:t> </a:t>
            </a:r>
            <a:r>
              <a:rPr lang="en-US" sz="2400" dirty="0" err="1">
                <a:solidFill>
                  <a:schemeClr val="bg1"/>
                </a:solidFill>
                <a:latin typeface="+mj-lt"/>
              </a:rPr>
              <a:t>họp</a:t>
            </a:r>
            <a:r>
              <a:rPr lang="en-US" sz="2400" dirty="0">
                <a:solidFill>
                  <a:schemeClr val="bg1"/>
                </a:solidFill>
                <a:latin typeface="+mj-lt"/>
              </a:rPr>
              <a:t> </a:t>
            </a:r>
            <a:r>
              <a:rPr lang="en-US" sz="2400" dirty="0" err="1">
                <a:solidFill>
                  <a:schemeClr val="bg1"/>
                </a:solidFill>
                <a:latin typeface="+mj-lt"/>
              </a:rPr>
              <a:t>thành</a:t>
            </a:r>
            <a:r>
              <a:rPr lang="en-US" sz="2400" dirty="0">
                <a:solidFill>
                  <a:schemeClr val="bg1"/>
                </a:solidFill>
                <a:latin typeface="+mj-lt"/>
              </a:rPr>
              <a:t> </a:t>
            </a:r>
            <a:r>
              <a:rPr lang="en-US" sz="2400" dirty="0" err="1">
                <a:solidFill>
                  <a:schemeClr val="bg1"/>
                </a:solidFill>
                <a:latin typeface="+mj-lt"/>
              </a:rPr>
              <a:t>tiểu</a:t>
            </a:r>
            <a:r>
              <a:rPr lang="en-US" sz="2400" dirty="0">
                <a:solidFill>
                  <a:schemeClr val="bg1"/>
                </a:solidFill>
                <a:latin typeface="+mj-lt"/>
              </a:rPr>
              <a:t> </a:t>
            </a:r>
            <a:r>
              <a:rPr lang="en-US" sz="2400" dirty="0" err="1">
                <a:solidFill>
                  <a:schemeClr val="bg1"/>
                </a:solidFill>
                <a:latin typeface="+mj-lt"/>
              </a:rPr>
              <a:t>đội</a:t>
            </a:r>
            <a:r>
              <a:rPr lang="en-US" sz="2400" dirty="0">
                <a:solidFill>
                  <a:schemeClr val="bg1"/>
                </a:solidFill>
                <a:latin typeface="+mj-lt"/>
              </a:rPr>
              <a:t> </a:t>
            </a:r>
            <a:r>
              <a:rPr lang="en-US" sz="2400" dirty="0" err="1">
                <a:solidFill>
                  <a:schemeClr val="bg1"/>
                </a:solidFill>
                <a:latin typeface="+mj-lt"/>
              </a:rPr>
              <a:t>trong</a:t>
            </a:r>
            <a:r>
              <a:rPr lang="en-US" sz="2400" dirty="0">
                <a:solidFill>
                  <a:schemeClr val="bg1"/>
                </a:solidFill>
                <a:latin typeface="+mj-lt"/>
              </a:rPr>
              <a:t> </a:t>
            </a:r>
            <a:r>
              <a:rPr lang="en-US" sz="2400" dirty="0" err="1">
                <a:solidFill>
                  <a:schemeClr val="bg1"/>
                </a:solidFill>
                <a:latin typeface="+mj-lt"/>
              </a:rPr>
              <a:t>những</a:t>
            </a:r>
            <a:r>
              <a:rPr lang="en-US" sz="2400" dirty="0">
                <a:solidFill>
                  <a:schemeClr val="bg1"/>
                </a:solidFill>
                <a:latin typeface="+mj-lt"/>
              </a:rPr>
              <a:t> </a:t>
            </a:r>
            <a:r>
              <a:rPr lang="en-US" sz="2400" dirty="0" err="1">
                <a:solidFill>
                  <a:schemeClr val="bg1"/>
                </a:solidFill>
                <a:latin typeface="+mj-lt"/>
              </a:rPr>
              <a:t>cái</a:t>
            </a:r>
            <a:r>
              <a:rPr lang="en-US" sz="2400" dirty="0">
                <a:solidFill>
                  <a:schemeClr val="bg1"/>
                </a:solidFill>
                <a:latin typeface="+mj-lt"/>
              </a:rPr>
              <a:t> </a:t>
            </a:r>
            <a:r>
              <a:rPr lang="en-US" sz="2400" dirty="0" err="1">
                <a:solidFill>
                  <a:schemeClr val="bg1"/>
                </a:solidFill>
                <a:latin typeface="+mj-lt"/>
              </a:rPr>
              <a:t>bắt</a:t>
            </a:r>
            <a:r>
              <a:rPr lang="en-US" sz="2400" dirty="0">
                <a:solidFill>
                  <a:schemeClr val="bg1"/>
                </a:solidFill>
                <a:latin typeface="+mj-lt"/>
              </a:rPr>
              <a:t> </a:t>
            </a:r>
            <a:r>
              <a:rPr lang="en-US" sz="2400" dirty="0" err="1">
                <a:solidFill>
                  <a:schemeClr val="bg1"/>
                </a:solidFill>
                <a:latin typeface="+mj-lt"/>
              </a:rPr>
              <a:t>tay</a:t>
            </a:r>
            <a:r>
              <a:rPr lang="en-US" sz="2400" dirty="0">
                <a:solidFill>
                  <a:schemeClr val="bg1"/>
                </a:solidFill>
                <a:latin typeface="+mj-lt"/>
              </a:rPr>
              <a:t> </a:t>
            </a:r>
            <a:r>
              <a:rPr lang="en-US" sz="2400" dirty="0" err="1">
                <a:solidFill>
                  <a:schemeClr val="bg1"/>
                </a:solidFill>
                <a:latin typeface="+mj-lt"/>
              </a:rPr>
              <a:t>vô</a:t>
            </a:r>
            <a:r>
              <a:rPr lang="en-US" sz="2400" dirty="0">
                <a:solidFill>
                  <a:schemeClr val="bg1"/>
                </a:solidFill>
                <a:latin typeface="+mj-lt"/>
              </a:rPr>
              <a:t> </a:t>
            </a:r>
            <a:r>
              <a:rPr lang="en-US" sz="2400" dirty="0" err="1">
                <a:solidFill>
                  <a:schemeClr val="bg1"/>
                </a:solidFill>
                <a:latin typeface="+mj-lt"/>
              </a:rPr>
              <a:t>cùng</a:t>
            </a:r>
            <a:r>
              <a:rPr lang="en-US" sz="2400" dirty="0">
                <a:solidFill>
                  <a:schemeClr val="bg1"/>
                </a:solidFill>
                <a:latin typeface="+mj-lt"/>
              </a:rPr>
              <a:t> </a:t>
            </a:r>
            <a:r>
              <a:rPr lang="en-US" sz="2400" dirty="0" err="1">
                <a:solidFill>
                  <a:schemeClr val="bg1"/>
                </a:solidFill>
                <a:latin typeface="+mj-lt"/>
              </a:rPr>
              <a:t>độc</a:t>
            </a:r>
            <a:r>
              <a:rPr lang="en-US" sz="2400" dirty="0">
                <a:solidFill>
                  <a:schemeClr val="bg1"/>
                </a:solidFill>
                <a:latin typeface="+mj-lt"/>
              </a:rPr>
              <a:t> </a:t>
            </a:r>
            <a:r>
              <a:rPr lang="en-US" sz="2400" dirty="0" err="1">
                <a:solidFill>
                  <a:schemeClr val="bg1"/>
                </a:solidFill>
                <a:latin typeface="+mj-lt"/>
              </a:rPr>
              <a:t>đáo</a:t>
            </a:r>
            <a:r>
              <a:rPr lang="vi-VN" sz="2400" dirty="0">
                <a:solidFill>
                  <a:schemeClr val="bg1"/>
                </a:solidFill>
                <a:latin typeface="+mj-lt"/>
              </a:rPr>
              <a:t>:</a:t>
            </a:r>
          </a:p>
          <a:p>
            <a:pPr lvl="7">
              <a:defRPr/>
            </a:pPr>
            <a:r>
              <a:rPr lang="vi-VN" sz="2300" b="1" i="1" dirty="0">
                <a:solidFill>
                  <a:schemeClr val="bg1"/>
                </a:solidFill>
                <a:latin typeface="+mj-lt"/>
              </a:rPr>
              <a:t>Những chiếc xe từ trong bom rơi</a:t>
            </a:r>
          </a:p>
          <a:p>
            <a:pPr lvl="7">
              <a:defRPr/>
            </a:pPr>
            <a:r>
              <a:rPr lang="vi-VN" sz="2300" b="1" i="1" dirty="0">
                <a:solidFill>
                  <a:schemeClr val="bg1"/>
                </a:solidFill>
                <a:latin typeface="+mj-lt"/>
              </a:rPr>
              <a:t>Đã về đây họp thành tiểu đội</a:t>
            </a:r>
          </a:p>
          <a:p>
            <a:pPr lvl="7">
              <a:defRPr/>
            </a:pPr>
            <a:r>
              <a:rPr lang="vi-VN" sz="2300" b="1" i="1" dirty="0">
                <a:solidFill>
                  <a:schemeClr val="bg1"/>
                </a:solidFill>
                <a:latin typeface="+mj-lt"/>
              </a:rPr>
              <a:t>Gặp bạn bè suốt dọc đường đi tới</a:t>
            </a:r>
          </a:p>
          <a:p>
            <a:pPr lvl="7">
              <a:defRPr/>
            </a:pPr>
            <a:r>
              <a:rPr lang="vi-VN" sz="2300" b="1" i="1" dirty="0">
                <a:solidFill>
                  <a:schemeClr val="bg1"/>
                </a:solidFill>
                <a:latin typeface="+mj-lt"/>
              </a:rPr>
              <a:t>Bắt tay nhau qua của kính vỡ rồi</a:t>
            </a:r>
          </a:p>
        </p:txBody>
      </p:sp>
      <p:sp>
        <p:nvSpPr>
          <p:cNvPr id="5" name="Rectangle 4"/>
          <p:cNvSpPr>
            <a:spLocks noChangeArrowheads="1"/>
          </p:cNvSpPr>
          <p:nvPr/>
        </p:nvSpPr>
        <p:spPr bwMode="auto">
          <a:xfrm>
            <a:off x="164120" y="2971800"/>
            <a:ext cx="6264275" cy="461963"/>
          </a:xfrm>
          <a:prstGeom prst="rect">
            <a:avLst/>
          </a:prstGeom>
          <a:ln/>
        </p:spPr>
        <p:style>
          <a:lnRef idx="1">
            <a:schemeClr val="accent6"/>
          </a:lnRef>
          <a:fillRef idx="3">
            <a:schemeClr val="accent6"/>
          </a:fillRef>
          <a:effectRef idx="2">
            <a:schemeClr val="accent6"/>
          </a:effectRef>
          <a:fontRef idx="minor">
            <a:schemeClr val="lt1"/>
          </a:fontRef>
        </p:style>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dirty="0">
                <a:solidFill>
                  <a:schemeClr val="bg1"/>
                </a:solidFill>
                <a:latin typeface="+mj-lt"/>
              </a:rPr>
              <a:t>- </a:t>
            </a:r>
            <a:r>
              <a:rPr lang="vi-VN" sz="2400" dirty="0">
                <a:solidFill>
                  <a:schemeClr val="bg1"/>
                </a:solidFill>
                <a:latin typeface="+mj-lt"/>
              </a:rPr>
              <a:t>Hình ảnh “ </a:t>
            </a:r>
            <a:r>
              <a:rPr lang="vi-VN" sz="2400" b="1" dirty="0">
                <a:solidFill>
                  <a:schemeClr val="bg1"/>
                </a:solidFill>
                <a:latin typeface="+mj-lt"/>
              </a:rPr>
              <a:t>những chiếc xe từ trong bom rơi” </a:t>
            </a:r>
            <a:endParaRPr lang="en-US" sz="2400" b="1" dirty="0">
              <a:solidFill>
                <a:schemeClr val="bg1"/>
              </a:solidFill>
              <a:latin typeface="+mj-lt"/>
            </a:endParaRPr>
          </a:p>
        </p:txBody>
      </p:sp>
      <p:sp>
        <p:nvSpPr>
          <p:cNvPr id="6" name="Rectangle 5"/>
          <p:cNvSpPr>
            <a:spLocks noChangeArrowheads="1"/>
          </p:cNvSpPr>
          <p:nvPr/>
        </p:nvSpPr>
        <p:spPr bwMode="auto">
          <a:xfrm>
            <a:off x="801856" y="3402942"/>
            <a:ext cx="1036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b="1" dirty="0">
                <a:solidFill>
                  <a:schemeClr val="bg1"/>
                </a:solidFill>
                <a:latin typeface="+mj-lt"/>
                <a:sym typeface="Wingdings" panose="05000000000000000000" pitchFamily="2" charset="2"/>
              </a:rPr>
              <a:t> </a:t>
            </a:r>
            <a:r>
              <a:rPr lang="vi-VN" sz="2400" b="1" dirty="0">
                <a:solidFill>
                  <a:schemeClr val="bg1"/>
                </a:solidFill>
                <a:latin typeface="+mj-lt"/>
              </a:rPr>
              <a:t>là một hình ảnh tả thực về những chiếc xe vượt qua bao thử thách khốc liệt của chiến trường trở về </a:t>
            </a:r>
            <a:endParaRPr lang="en-US" sz="2400" b="1" dirty="0">
              <a:solidFill>
                <a:schemeClr val="bg1"/>
              </a:solidFill>
              <a:latin typeface="+mj-lt"/>
            </a:endParaRPr>
          </a:p>
        </p:txBody>
      </p:sp>
      <p:sp>
        <p:nvSpPr>
          <p:cNvPr id="7" name="Rectangle 6"/>
          <p:cNvSpPr/>
          <p:nvPr/>
        </p:nvSpPr>
        <p:spPr>
          <a:xfrm>
            <a:off x="171364" y="4240151"/>
            <a:ext cx="8873319" cy="461665"/>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marL="0" lvl="7" eaLnBrk="0" fontAlgn="base" hangingPunct="0">
              <a:spcBef>
                <a:spcPct val="0"/>
              </a:spcBef>
              <a:spcAft>
                <a:spcPct val="0"/>
              </a:spcAft>
              <a:defRPr/>
            </a:pPr>
            <a:r>
              <a:rPr lang="en-US" sz="2400" dirty="0">
                <a:solidFill>
                  <a:schemeClr val="bg1"/>
                </a:solidFill>
                <a:latin typeface="+mj-lt"/>
              </a:rPr>
              <a:t>- </a:t>
            </a:r>
            <a:r>
              <a:rPr lang="vi-VN" sz="2400" dirty="0">
                <a:solidFill>
                  <a:schemeClr val="bg1"/>
                </a:solidFill>
                <a:latin typeface="+mj-lt"/>
              </a:rPr>
              <a:t>Hình ảnh “</a:t>
            </a:r>
            <a:r>
              <a:rPr lang="vi-VN" sz="2400" b="1" i="1" dirty="0">
                <a:solidFill>
                  <a:schemeClr val="bg1"/>
                </a:solidFill>
                <a:latin typeface="+mj-lt"/>
              </a:rPr>
              <a:t>Bắt tay nhau qua của kính vỡ rồi</a:t>
            </a:r>
            <a:r>
              <a:rPr lang="en-US" sz="2400" b="1" i="1" dirty="0">
                <a:solidFill>
                  <a:schemeClr val="bg1"/>
                </a:solidFill>
                <a:latin typeface="+mj-lt"/>
              </a:rPr>
              <a:t>’’</a:t>
            </a:r>
            <a:r>
              <a:rPr lang="vi-VN" sz="2400" dirty="0">
                <a:solidFill>
                  <a:schemeClr val="bg1"/>
                </a:solidFill>
                <a:latin typeface="+mj-lt"/>
              </a:rPr>
              <a:t> rất giàu sức gợi</a:t>
            </a:r>
            <a:endParaRPr lang="en-US" sz="2400" dirty="0">
              <a:solidFill>
                <a:schemeClr val="bg1"/>
              </a:solidFill>
              <a:latin typeface="+mj-lt"/>
            </a:endParaRPr>
          </a:p>
        </p:txBody>
      </p:sp>
      <p:sp>
        <p:nvSpPr>
          <p:cNvPr id="8" name="Rectangle 7"/>
          <p:cNvSpPr>
            <a:spLocks noChangeArrowheads="1"/>
          </p:cNvSpPr>
          <p:nvPr/>
        </p:nvSpPr>
        <p:spPr bwMode="auto">
          <a:xfrm>
            <a:off x="147705" y="4925944"/>
            <a:ext cx="11963400" cy="1708150"/>
          </a:xfrm>
          <a:prstGeom prst="rect">
            <a:avLst/>
          </a:prstGeom>
          <a:solidFill>
            <a:schemeClr val="accent6">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sz="2100" dirty="0">
                <a:latin typeface="+mj-lt"/>
              </a:rPr>
              <a:t>Những chiếc xe không kính lại đem lại sự tiện lợi để người lính trao cho nhau những cái bắt tay. Cái bắt tay:</a:t>
            </a:r>
          </a:p>
          <a:p>
            <a:pPr>
              <a:lnSpc>
                <a:spcPct val="100000"/>
              </a:lnSpc>
              <a:spcBef>
                <a:spcPct val="0"/>
              </a:spcBef>
              <a:buFontTx/>
              <a:buNone/>
            </a:pPr>
            <a:r>
              <a:rPr lang="vi-VN" sz="2100" dirty="0">
                <a:latin typeface="+mj-lt"/>
              </a:rPr>
              <a:t>+ Đã cho thấy </a:t>
            </a:r>
            <a:r>
              <a:rPr lang="vi-VN" sz="2100" b="1" dirty="0">
                <a:latin typeface="+mj-lt"/>
              </a:rPr>
              <a:t>tinh thần đoàn kết, </a:t>
            </a:r>
            <a:r>
              <a:rPr lang="vi-VN" sz="2100" dirty="0">
                <a:latin typeface="+mj-lt"/>
              </a:rPr>
              <a:t>gắn bó với nhau của các chiến sĩ lái xe.</a:t>
            </a:r>
          </a:p>
          <a:p>
            <a:pPr>
              <a:lnSpc>
                <a:spcPct val="100000"/>
              </a:lnSpc>
              <a:spcBef>
                <a:spcPct val="0"/>
              </a:spcBef>
              <a:buFontTx/>
              <a:buNone/>
            </a:pPr>
            <a:r>
              <a:rPr lang="vi-VN" sz="2100" dirty="0">
                <a:latin typeface="+mj-lt"/>
              </a:rPr>
              <a:t>- Thể hiện được sự </a:t>
            </a:r>
            <a:r>
              <a:rPr lang="vi-VN" sz="2100" b="1" dirty="0">
                <a:latin typeface="+mj-lt"/>
              </a:rPr>
              <a:t>đồng cảm </a:t>
            </a:r>
            <a:r>
              <a:rPr lang="vi-VN" sz="2100" dirty="0">
                <a:latin typeface="+mj-lt"/>
              </a:rPr>
              <a:t>sâu sắc trong tâm hồn của những người lính.</a:t>
            </a:r>
          </a:p>
          <a:p>
            <a:pPr>
              <a:lnSpc>
                <a:spcPct val="100000"/>
              </a:lnSpc>
              <a:spcBef>
                <a:spcPct val="0"/>
              </a:spcBef>
              <a:buFontTx/>
              <a:buNone/>
            </a:pPr>
            <a:r>
              <a:rPr lang="vi-VN" sz="2100" dirty="0">
                <a:latin typeface="+mj-lt"/>
              </a:rPr>
              <a:t>.+ </a:t>
            </a:r>
            <a:r>
              <a:rPr lang="vi-VN" sz="2100" b="1" dirty="0">
                <a:latin typeface="+mj-lt"/>
              </a:rPr>
              <a:t>Là lời động viên ngắn ngủi</a:t>
            </a:r>
            <a:r>
              <a:rPr lang="vi-VN" sz="2100" dirty="0">
                <a:latin typeface="+mj-lt"/>
              </a:rPr>
              <a:t>, thầm lặng mà họ dành cho nhau, là lời hứa quyết tâm…</a:t>
            </a:r>
          </a:p>
          <a:p>
            <a:pPr>
              <a:lnSpc>
                <a:spcPct val="100000"/>
              </a:lnSpc>
              <a:spcBef>
                <a:spcPct val="0"/>
              </a:spcBef>
              <a:buFontTx/>
              <a:buNone/>
            </a:pPr>
            <a:r>
              <a:rPr lang="en-US" sz="2100" dirty="0">
                <a:latin typeface="+mj-lt"/>
              </a:rPr>
              <a:t> </a:t>
            </a:r>
            <a:r>
              <a:rPr lang="vi-VN" sz="2100" dirty="0">
                <a:latin typeface="+mj-lt"/>
              </a:rPr>
              <a:t>+ Là </a:t>
            </a:r>
            <a:r>
              <a:rPr lang="vi-VN" sz="2100" b="1" dirty="0">
                <a:latin typeface="+mj-lt"/>
              </a:rPr>
              <a:t>sự chia sẻ vội vàng </a:t>
            </a:r>
            <a:r>
              <a:rPr lang="vi-VN" sz="2100" dirty="0">
                <a:latin typeface="+mj-lt"/>
              </a:rPr>
              <a:t>tất cả những vui buồn kiêu hãnh trên những cung đường đã qua.</a:t>
            </a:r>
          </a:p>
        </p:txBody>
      </p:sp>
      <p:sp>
        <p:nvSpPr>
          <p:cNvPr id="9" name="Rectangle 8"/>
          <p:cNvSpPr/>
          <p:nvPr/>
        </p:nvSpPr>
        <p:spPr>
          <a:xfrm>
            <a:off x="164120" y="156904"/>
            <a:ext cx="9076279" cy="461665"/>
          </a:xfrm>
          <a:prstGeom prst="rect">
            <a:avLst/>
          </a:prstGeom>
          <a:solidFill>
            <a:schemeClr val="accent6">
              <a:lumMod val="20000"/>
              <a:lumOff val="8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spcBef>
                <a:spcPct val="0"/>
              </a:spcBef>
            </a:pPr>
            <a:r>
              <a:rPr lang="vi-VN" sz="2400" b="1" dirty="0" smtClean="0">
                <a:latin typeface="+mj-lt"/>
              </a:rPr>
              <a:t>c. Tình đồng chí, đồng đội cao đẹp của người lính lái xe ( khổ 5, 6)</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809" y="1447682"/>
            <a:ext cx="2647543" cy="1830018"/>
          </a:xfrm>
          <a:prstGeom prst="rect">
            <a:avLst/>
          </a:prstGeom>
          <a:ln>
            <a:noFill/>
          </a:ln>
          <a:effectLst>
            <a:softEdge rad="112500"/>
          </a:effectLst>
        </p:spPr>
      </p:pic>
    </p:spTree>
    <p:extLst>
      <p:ext uri="{BB962C8B-B14F-4D97-AF65-F5344CB8AC3E}">
        <p14:creationId xmlns:p14="http://schemas.microsoft.com/office/powerpoint/2010/main" val="187173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619" y="863992"/>
            <a:ext cx="11811000" cy="1323439"/>
          </a:xfrm>
          <a:prstGeom prst="rect">
            <a:avLst/>
          </a:prstGeom>
        </p:spPr>
        <p:txBody>
          <a:bodyPr>
            <a:spAutoFit/>
          </a:bodyPr>
          <a:lstStyle/>
          <a:p>
            <a:pPr lvl="7">
              <a:defRPr/>
            </a:pPr>
            <a:r>
              <a:rPr lang="es-ES_tradnl" sz="2000" b="1" i="1" dirty="0" err="1" smtClean="0">
                <a:solidFill>
                  <a:schemeClr val="bg1"/>
                </a:solidFill>
                <a:latin typeface="Times New Roman" panose="02020603050405020304" pitchFamily="18" charset="0"/>
                <a:cs typeface="Times New Roman" panose="02020603050405020304" pitchFamily="18" charset="0"/>
              </a:rPr>
              <a:t>Bếp</a:t>
            </a:r>
            <a:r>
              <a:rPr lang="es-ES_tradnl" sz="2000" b="1" i="1" dirty="0" smtClean="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Hoàng</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Cầm</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ta</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dựng</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giữa</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trời</a:t>
            </a:r>
            <a:r>
              <a:rPr lang="es-ES_tradnl" sz="2000" b="1" i="1" dirty="0">
                <a:solidFill>
                  <a:schemeClr val="bg1"/>
                </a:solidFill>
                <a:latin typeface="Times New Roman" panose="02020603050405020304" pitchFamily="18" charset="0"/>
                <a:cs typeface="Times New Roman" panose="02020603050405020304" pitchFamily="18" charset="0"/>
              </a:rPr>
              <a:t/>
            </a:r>
            <a:br>
              <a:rPr lang="es-ES_tradnl" sz="2000" b="1" i="1" dirty="0">
                <a:solidFill>
                  <a:schemeClr val="bg1"/>
                </a:solidFill>
                <a:latin typeface="Times New Roman" panose="02020603050405020304" pitchFamily="18" charset="0"/>
                <a:cs typeface="Times New Roman" panose="02020603050405020304" pitchFamily="18" charset="0"/>
              </a:rPr>
            </a:br>
            <a:r>
              <a:rPr lang="es-ES_tradnl" sz="2000" b="1" i="1" dirty="0" err="1">
                <a:solidFill>
                  <a:schemeClr val="bg1"/>
                </a:solidFill>
                <a:latin typeface="Times New Roman" panose="02020603050405020304" pitchFamily="18" charset="0"/>
                <a:cs typeface="Times New Roman" panose="02020603050405020304" pitchFamily="18" charset="0"/>
              </a:rPr>
              <a:t>Chung</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bát</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đũa</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nghĩa</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là</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gia</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đình</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đấy</a:t>
            </a:r>
            <a:r>
              <a:rPr lang="es-ES_tradnl" sz="2000" b="1" i="1" dirty="0">
                <a:solidFill>
                  <a:schemeClr val="bg1"/>
                </a:solidFill>
                <a:latin typeface="Times New Roman" panose="02020603050405020304" pitchFamily="18" charset="0"/>
                <a:cs typeface="Times New Roman" panose="02020603050405020304" pitchFamily="18" charset="0"/>
              </a:rPr>
              <a:t/>
            </a:r>
            <a:br>
              <a:rPr lang="es-ES_tradnl" sz="2000" b="1" i="1" dirty="0">
                <a:solidFill>
                  <a:schemeClr val="bg1"/>
                </a:solidFill>
                <a:latin typeface="Times New Roman" panose="02020603050405020304" pitchFamily="18" charset="0"/>
                <a:cs typeface="Times New Roman" panose="02020603050405020304" pitchFamily="18" charset="0"/>
              </a:rPr>
            </a:br>
            <a:r>
              <a:rPr lang="es-ES_tradnl" sz="2000" b="1" i="1" dirty="0" err="1">
                <a:solidFill>
                  <a:schemeClr val="bg1"/>
                </a:solidFill>
                <a:latin typeface="Times New Roman" panose="02020603050405020304" pitchFamily="18" charset="0"/>
                <a:cs typeface="Times New Roman" panose="02020603050405020304" pitchFamily="18" charset="0"/>
              </a:rPr>
              <a:t>Võng</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mắc</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chông</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chênh</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đường</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xe</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chạy</a:t>
            </a:r>
            <a:r>
              <a:rPr lang="es-ES_tradnl" sz="2000" b="1" i="1" dirty="0">
                <a:solidFill>
                  <a:schemeClr val="bg1"/>
                </a:solidFill>
                <a:latin typeface="Times New Roman" panose="02020603050405020304" pitchFamily="18" charset="0"/>
                <a:cs typeface="Times New Roman" panose="02020603050405020304" pitchFamily="18" charset="0"/>
              </a:rPr>
              <a:t/>
            </a:r>
            <a:br>
              <a:rPr lang="es-ES_tradnl" sz="2000" b="1" i="1" dirty="0">
                <a:solidFill>
                  <a:schemeClr val="bg1"/>
                </a:solidFill>
                <a:latin typeface="Times New Roman" panose="02020603050405020304" pitchFamily="18" charset="0"/>
                <a:cs typeface="Times New Roman" panose="02020603050405020304" pitchFamily="18" charset="0"/>
              </a:rPr>
            </a:br>
            <a:r>
              <a:rPr lang="es-ES_tradnl" sz="2000" b="1" i="1" dirty="0" err="1">
                <a:solidFill>
                  <a:schemeClr val="bg1"/>
                </a:solidFill>
                <a:latin typeface="Times New Roman" panose="02020603050405020304" pitchFamily="18" charset="0"/>
                <a:cs typeface="Times New Roman" panose="02020603050405020304" pitchFamily="18" charset="0"/>
              </a:rPr>
              <a:t>Lại</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đi</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lại</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đi</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trời</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xanh</a:t>
            </a:r>
            <a:r>
              <a:rPr lang="es-ES_tradnl" sz="2000" b="1" i="1" dirty="0">
                <a:solidFill>
                  <a:schemeClr val="bg1"/>
                </a:solidFill>
                <a:latin typeface="Times New Roman" panose="02020603050405020304" pitchFamily="18" charset="0"/>
                <a:cs typeface="Times New Roman" panose="02020603050405020304" pitchFamily="18" charset="0"/>
              </a:rPr>
              <a:t> </a:t>
            </a:r>
            <a:r>
              <a:rPr lang="es-ES_tradnl" sz="2000" b="1" i="1" dirty="0" err="1">
                <a:solidFill>
                  <a:schemeClr val="bg1"/>
                </a:solidFill>
                <a:latin typeface="Times New Roman" panose="02020603050405020304" pitchFamily="18" charset="0"/>
                <a:cs typeface="Times New Roman" panose="02020603050405020304" pitchFamily="18" charset="0"/>
              </a:rPr>
              <a:t>thêm</a:t>
            </a:r>
            <a:r>
              <a:rPr lang="es-ES_tradnl" sz="2000" b="1" i="1" dirty="0">
                <a:solidFill>
                  <a:schemeClr val="bg1"/>
                </a:solidFill>
                <a:latin typeface="Times New Roman" panose="02020603050405020304" pitchFamily="18" charset="0"/>
                <a:cs typeface="Times New Roman" panose="02020603050405020304" pitchFamily="18" charset="0"/>
              </a:rPr>
              <a:t>.</a:t>
            </a:r>
            <a:endParaRPr lang="en-US" sz="2000" b="1" i="1"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196360" y="2308448"/>
            <a:ext cx="11582400" cy="3477875"/>
          </a:xfrm>
          <a:prstGeom prst="rect">
            <a:avLst/>
          </a:prstGeom>
          <a:solidFill>
            <a:schemeClr val="bg1"/>
          </a:solidFill>
          <a:ln w="57150">
            <a:solidFill>
              <a:srgbClr val="92D050"/>
            </a:solidFill>
          </a:ln>
        </p:spPr>
        <p:style>
          <a:lnRef idx="3">
            <a:schemeClr val="lt1"/>
          </a:lnRef>
          <a:fillRef idx="1">
            <a:schemeClr val="accent6"/>
          </a:fillRef>
          <a:effectRef idx="1">
            <a:schemeClr val="accent6"/>
          </a:effectRef>
          <a:fontRef idx="minor">
            <a:schemeClr val="lt1"/>
          </a:fontRef>
        </p:style>
        <p:txBody>
          <a:bodyPr>
            <a:spAutoFit/>
          </a:bodyPr>
          <a:lstStyle/>
          <a:p>
            <a:pPr marL="342900" indent="-342900">
              <a:buFontTx/>
              <a:buChar char="-"/>
              <a:defRPr/>
            </a:pPr>
            <a:r>
              <a:rPr lang="vi-VN" sz="2200" dirty="0" smtClean="0">
                <a:solidFill>
                  <a:schemeClr val="tx1"/>
                </a:solidFill>
                <a:latin typeface="+mj-lt"/>
              </a:rPr>
              <a:t>Tình </a:t>
            </a:r>
            <a:r>
              <a:rPr lang="vi-VN" sz="2200" dirty="0">
                <a:solidFill>
                  <a:schemeClr val="tx1"/>
                </a:solidFill>
                <a:latin typeface="+mj-lt"/>
              </a:rPr>
              <a:t>cảm ấy thắm thiết như ruột thịt, như anh em trong gia đình. “</a:t>
            </a:r>
            <a:r>
              <a:rPr lang="vi-VN" sz="2200" b="1" dirty="0">
                <a:solidFill>
                  <a:schemeClr val="tx1"/>
                </a:solidFill>
                <a:latin typeface="+mj-lt"/>
              </a:rPr>
              <a:t>Bếp Hoàng Cầm ta dựng giữa trời - Chung bát đũa nghĩa là gia đình đấy” </a:t>
            </a:r>
            <a:r>
              <a:rPr lang="en-US" sz="2200" b="1" dirty="0">
                <a:solidFill>
                  <a:schemeClr val="tx1"/>
                </a:solidFill>
                <a:latin typeface="+mj-lt"/>
              </a:rPr>
              <a:t>. </a:t>
            </a:r>
            <a:r>
              <a:rPr lang="vi-VN" sz="2200" dirty="0">
                <a:solidFill>
                  <a:schemeClr val="tx1"/>
                </a:solidFill>
                <a:latin typeface="+mj-lt"/>
              </a:rPr>
              <a:t>một cách </a:t>
            </a:r>
            <a:r>
              <a:rPr lang="vi-VN" sz="2200" b="1" dirty="0">
                <a:solidFill>
                  <a:schemeClr val="tx1"/>
                </a:solidFill>
                <a:latin typeface="+mj-lt"/>
              </a:rPr>
              <a:t>định nghĩa về gia đình thật lạ, thật tếu</a:t>
            </a:r>
            <a:r>
              <a:rPr lang="en-US" sz="2200" b="1" dirty="0">
                <a:solidFill>
                  <a:schemeClr val="tx1"/>
                </a:solidFill>
                <a:latin typeface="+mj-lt"/>
              </a:rPr>
              <a:t> </a:t>
            </a:r>
            <a:r>
              <a:rPr lang="en-US" sz="2200" b="1" dirty="0" err="1">
                <a:solidFill>
                  <a:schemeClr val="tx1"/>
                </a:solidFill>
                <a:latin typeface="+mj-lt"/>
              </a:rPr>
              <a:t>táo</a:t>
            </a:r>
            <a:r>
              <a:rPr lang="en-US" sz="2200" b="1" dirty="0">
                <a:solidFill>
                  <a:schemeClr val="tx1"/>
                </a:solidFill>
                <a:latin typeface="+mj-lt"/>
              </a:rPr>
              <a:t> </a:t>
            </a:r>
            <a:r>
              <a:rPr lang="en-US" sz="2200" b="1" dirty="0" err="1">
                <a:solidFill>
                  <a:schemeClr val="tx1"/>
                </a:solidFill>
                <a:latin typeface="+mj-lt"/>
              </a:rPr>
              <a:t>hóm</a:t>
            </a:r>
            <a:r>
              <a:rPr lang="en-US" sz="2200" b="1" dirty="0">
                <a:solidFill>
                  <a:schemeClr val="tx1"/>
                </a:solidFill>
                <a:latin typeface="+mj-lt"/>
              </a:rPr>
              <a:t> </a:t>
            </a:r>
            <a:r>
              <a:rPr lang="en-US" sz="2200" b="1" dirty="0" err="1">
                <a:solidFill>
                  <a:schemeClr val="tx1"/>
                </a:solidFill>
                <a:latin typeface="+mj-lt"/>
              </a:rPr>
              <a:t>hỉnh</a:t>
            </a:r>
            <a:r>
              <a:rPr lang="en-US" sz="2200" b="1" dirty="0">
                <a:solidFill>
                  <a:schemeClr val="tx1"/>
                </a:solidFill>
                <a:latin typeface="+mj-lt"/>
              </a:rPr>
              <a:t> </a:t>
            </a:r>
            <a:r>
              <a:rPr lang="vi-VN" sz="2200" dirty="0">
                <a:solidFill>
                  <a:schemeClr val="tx1"/>
                </a:solidFill>
                <a:latin typeface="+mj-lt"/>
              </a:rPr>
              <a:t>và tình cảm thật sâu nặng, thiêng liêng giúp con người xích lại gần nhau </a:t>
            </a:r>
            <a:endParaRPr lang="en-US" sz="2200" dirty="0" smtClean="0">
              <a:solidFill>
                <a:schemeClr val="tx1"/>
              </a:solidFill>
              <a:latin typeface="+mj-lt"/>
            </a:endParaRPr>
          </a:p>
          <a:p>
            <a:pPr>
              <a:defRPr/>
            </a:pPr>
            <a:r>
              <a:rPr lang="en-US" sz="2200" dirty="0" smtClean="0">
                <a:solidFill>
                  <a:schemeClr val="tx1"/>
                </a:solidFill>
                <a:latin typeface="+mj-lt"/>
              </a:rPr>
              <a:t>- </a:t>
            </a:r>
            <a:r>
              <a:rPr lang="en-US" sz="2200" dirty="0" err="1">
                <a:solidFill>
                  <a:schemeClr val="tx1"/>
                </a:solidFill>
                <a:cs typeface="Times New Roman" panose="02020603050405020304" pitchFamily="18" charset="0"/>
              </a:rPr>
              <a:t>Từ</a:t>
            </a:r>
            <a:r>
              <a:rPr lang="en-US" sz="2200" dirty="0">
                <a:solidFill>
                  <a:schemeClr val="tx1"/>
                </a:solidFill>
                <a:cs typeface="Times New Roman" panose="02020603050405020304" pitchFamily="18" charset="0"/>
              </a:rPr>
              <a:t> </a:t>
            </a:r>
            <a:r>
              <a:rPr lang="en-US" sz="2200" dirty="0" err="1">
                <a:solidFill>
                  <a:schemeClr val="tx1"/>
                </a:solidFill>
                <a:cs typeface="Times New Roman" panose="02020603050405020304" pitchFamily="18" charset="0"/>
              </a:rPr>
              <a:t>láy</a:t>
            </a:r>
            <a:r>
              <a:rPr lang="en-US" sz="2200" dirty="0">
                <a:solidFill>
                  <a:schemeClr val="tx1"/>
                </a:solidFill>
                <a:cs typeface="Times New Roman" panose="02020603050405020304" pitchFamily="18" charset="0"/>
              </a:rPr>
              <a:t> </a:t>
            </a:r>
            <a:r>
              <a:rPr lang="es-ES_tradnl" sz="2200" b="1" dirty="0" err="1">
                <a:solidFill>
                  <a:schemeClr val="tx1"/>
                </a:solidFill>
                <a:cs typeface="Times New Roman" panose="02020603050405020304" pitchFamily="18" charset="0"/>
              </a:rPr>
              <a:t>chông</a:t>
            </a:r>
            <a:r>
              <a:rPr lang="es-ES_tradnl" sz="2200" b="1" dirty="0">
                <a:solidFill>
                  <a:schemeClr val="tx1"/>
                </a:solidFill>
                <a:cs typeface="Times New Roman" panose="02020603050405020304" pitchFamily="18" charset="0"/>
              </a:rPr>
              <a:t> </a:t>
            </a:r>
            <a:r>
              <a:rPr lang="es-ES_tradnl" sz="2200" b="1" dirty="0" err="1">
                <a:solidFill>
                  <a:schemeClr val="tx1"/>
                </a:solidFill>
                <a:cs typeface="Times New Roman" panose="02020603050405020304" pitchFamily="18" charset="0"/>
              </a:rPr>
              <a:t>chênh</a:t>
            </a:r>
            <a:r>
              <a:rPr lang="es-ES_tradnl" sz="2200" b="1" dirty="0">
                <a:solidFill>
                  <a:schemeClr val="tx1"/>
                </a:solidFill>
                <a:cs typeface="Times New Roman" panose="02020603050405020304" pitchFamily="18" charset="0"/>
              </a:rPr>
              <a:t> </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gợi</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cảm</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giác</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bấp</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bênh</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không</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bằng</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phẳng</a:t>
            </a:r>
            <a:r>
              <a:rPr lang="es-ES_tradnl" sz="2200" dirty="0">
                <a:solidFill>
                  <a:schemeClr val="tx1"/>
                </a:solidFill>
                <a:cs typeface="Times New Roman" panose="02020603050405020304" pitchFamily="18" charset="0"/>
                <a:sym typeface="Wingdings" panose="05000000000000000000" pitchFamily="2" charset="2"/>
              </a:rPr>
              <a:t> – </a:t>
            </a:r>
            <a:r>
              <a:rPr lang="es-ES_tradnl" sz="2200" dirty="0" err="1">
                <a:solidFill>
                  <a:schemeClr val="tx1"/>
                </a:solidFill>
                <a:cs typeface="Times New Roman" panose="02020603050405020304" pitchFamily="18" charset="0"/>
                <a:sym typeface="Wingdings" panose="05000000000000000000" pitchFamily="2" charset="2"/>
              </a:rPr>
              <a:t>đó</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là</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những</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khó</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khăn</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gian</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khổ</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trên</a:t>
            </a:r>
            <a:r>
              <a:rPr lang="es-ES_tradnl" sz="2200" dirty="0">
                <a:solidFill>
                  <a:schemeClr val="tx1"/>
                </a:solidFill>
                <a:cs typeface="Times New Roman" panose="02020603050405020304" pitchFamily="18" charset="0"/>
                <a:sym typeface="Wingdings" panose="05000000000000000000" pitchFamily="2" charset="2"/>
              </a:rPr>
              <a:t> con </a:t>
            </a:r>
            <a:r>
              <a:rPr lang="es-ES_tradnl" sz="2200" dirty="0" err="1">
                <a:solidFill>
                  <a:schemeClr val="tx1"/>
                </a:solidFill>
                <a:cs typeface="Times New Roman" panose="02020603050405020304" pitchFamily="18" charset="0"/>
                <a:sym typeface="Wingdings" panose="05000000000000000000" pitchFamily="2" charset="2"/>
              </a:rPr>
              <a:t>đường</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ra</a:t>
            </a:r>
            <a:r>
              <a:rPr lang="es-ES_tradnl" sz="2200" dirty="0">
                <a:solidFill>
                  <a:schemeClr val="tx1"/>
                </a:solidFill>
                <a:cs typeface="Times New Roman" panose="02020603050405020304" pitchFamily="18" charset="0"/>
                <a:sym typeface="Wingdings" panose="05000000000000000000" pitchFamily="2" charset="2"/>
              </a:rPr>
              <a:t> </a:t>
            </a:r>
            <a:r>
              <a:rPr lang="es-ES_tradnl" sz="2200" dirty="0" err="1">
                <a:solidFill>
                  <a:schemeClr val="tx1"/>
                </a:solidFill>
                <a:cs typeface="Times New Roman" panose="02020603050405020304" pitchFamily="18" charset="0"/>
                <a:sym typeface="Wingdings" panose="05000000000000000000" pitchFamily="2" charset="2"/>
              </a:rPr>
              <a:t>trận</a:t>
            </a:r>
            <a:r>
              <a:rPr lang="es-ES_tradnl" sz="2200" dirty="0">
                <a:solidFill>
                  <a:schemeClr val="tx1"/>
                </a:solidFill>
                <a:cs typeface="Times New Roman" panose="02020603050405020304" pitchFamily="18" charset="0"/>
                <a:sym typeface="Wingdings" panose="05000000000000000000" pitchFamily="2" charset="2"/>
              </a:rPr>
              <a:t>. </a:t>
            </a:r>
            <a:r>
              <a:rPr lang="vi-VN" sz="2200" dirty="0">
                <a:solidFill>
                  <a:schemeClr val="tx1"/>
                </a:solidFill>
                <a:cs typeface="Times New Roman" panose="02020603050405020304" pitchFamily="18" charset="0"/>
              </a:rPr>
              <a:t> </a:t>
            </a:r>
            <a:endParaRPr lang="en-US" sz="2200" dirty="0">
              <a:solidFill>
                <a:schemeClr val="tx1"/>
              </a:solidFill>
              <a:cs typeface="Times New Roman" panose="02020603050405020304" pitchFamily="18" charset="0"/>
            </a:endParaRPr>
          </a:p>
          <a:p>
            <a:pPr marL="342900" indent="-342900">
              <a:buFontTx/>
              <a:buChar char="-"/>
              <a:defRPr/>
            </a:pPr>
            <a:r>
              <a:rPr lang="vi-VN" sz="2200" dirty="0" smtClean="0">
                <a:solidFill>
                  <a:schemeClr val="tx1"/>
                </a:solidFill>
                <a:latin typeface="+mj-lt"/>
              </a:rPr>
              <a:t>Chính </a:t>
            </a:r>
            <a:r>
              <a:rPr lang="vi-VN" sz="2200" dirty="0">
                <a:solidFill>
                  <a:schemeClr val="tx1"/>
                </a:solidFill>
                <a:latin typeface="+mj-lt"/>
              </a:rPr>
              <a:t>mình đồng đội đã tiếp cho họ sức mạnh để tâm hồn họ phơi phới lạc quan. Phải chăng chính tình cảm ấy đã nâng lên câu hát nâng bước chân người lính tiếp tục vượt qua những lần “bom giật bom rung” để rồi “</a:t>
            </a:r>
            <a:r>
              <a:rPr lang="vi-VN" sz="2200" b="1" dirty="0">
                <a:solidFill>
                  <a:schemeClr val="tx1"/>
                </a:solidFill>
                <a:latin typeface="+mj-lt"/>
              </a:rPr>
              <a:t>lại đi, lại đi trời xanh thêm</a:t>
            </a:r>
            <a:r>
              <a:rPr lang="vi-VN" sz="2200" dirty="0">
                <a:solidFill>
                  <a:schemeClr val="tx1"/>
                </a:solidFill>
                <a:latin typeface="+mj-lt"/>
              </a:rPr>
              <a:t>”. </a:t>
            </a:r>
            <a:endParaRPr lang="en-US" sz="2200" dirty="0" smtClean="0">
              <a:solidFill>
                <a:schemeClr val="tx1"/>
              </a:solidFill>
              <a:latin typeface="+mj-lt"/>
            </a:endParaRPr>
          </a:p>
          <a:p>
            <a:pPr marL="342900" indent="-342900">
              <a:buFontTx/>
              <a:buChar char="-"/>
              <a:defRPr/>
            </a:pPr>
            <a:r>
              <a:rPr lang="vi-VN" sz="2200" dirty="0" smtClean="0">
                <a:solidFill>
                  <a:schemeClr val="tx1"/>
                </a:solidFill>
                <a:latin typeface="+mj-lt"/>
              </a:rPr>
              <a:t>Điệp </a:t>
            </a:r>
            <a:r>
              <a:rPr lang="vi-VN" sz="2200" dirty="0">
                <a:solidFill>
                  <a:schemeClr val="tx1"/>
                </a:solidFill>
                <a:latin typeface="+mj-lt"/>
              </a:rPr>
              <a:t>ngữ </a:t>
            </a:r>
            <a:r>
              <a:rPr lang="vi-VN" sz="2200" b="1" dirty="0">
                <a:solidFill>
                  <a:schemeClr val="tx1"/>
                </a:solidFill>
                <a:latin typeface="+mj-lt"/>
              </a:rPr>
              <a:t>“lại đi</a:t>
            </a:r>
            <a:r>
              <a:rPr lang="vi-VN" sz="2200" dirty="0">
                <a:solidFill>
                  <a:schemeClr val="tx1"/>
                </a:solidFill>
                <a:latin typeface="+mj-lt"/>
              </a:rPr>
              <a:t>” khẳng định đoàn xe không ngừng tiến tới. Hình ảnh “trời xanh thêm” gợi lên tâm hồn chan chứa lạc quan, đầy hy vọng, yêu đời của người lính.</a:t>
            </a:r>
          </a:p>
        </p:txBody>
      </p:sp>
      <p:sp>
        <p:nvSpPr>
          <p:cNvPr id="8" name="Rectangle 7"/>
          <p:cNvSpPr/>
          <p:nvPr/>
        </p:nvSpPr>
        <p:spPr>
          <a:xfrm>
            <a:off x="164120" y="156904"/>
            <a:ext cx="9076279" cy="461665"/>
          </a:xfrm>
          <a:prstGeom prst="rect">
            <a:avLst/>
          </a:prstGeom>
          <a:solidFill>
            <a:schemeClr val="accent6">
              <a:lumMod val="20000"/>
              <a:lumOff val="8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spcBef>
                <a:spcPct val="0"/>
              </a:spcBef>
            </a:pPr>
            <a:r>
              <a:rPr lang="vi-VN" sz="2400" b="1" dirty="0" smtClean="0">
                <a:latin typeface="+mj-lt"/>
              </a:rPr>
              <a:t>c. Tình đồng chí, đồng đội cao đẹp của người lính lái xe ( khổ 5, 6)</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809" y="111248"/>
            <a:ext cx="2647543" cy="1830018"/>
          </a:xfrm>
          <a:prstGeom prst="rect">
            <a:avLst/>
          </a:prstGeom>
          <a:ln>
            <a:noFill/>
          </a:ln>
          <a:effectLst>
            <a:softEdge rad="112500"/>
          </a:effectLst>
        </p:spPr>
      </p:pic>
    </p:spTree>
    <p:extLst>
      <p:ext uri="{BB962C8B-B14F-4D97-AF65-F5344CB8AC3E}">
        <p14:creationId xmlns:p14="http://schemas.microsoft.com/office/powerpoint/2010/main" val="20154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000"/>
                                        <p:tgtEl>
                                          <p:spTgt spid="7">
                                            <p:txEl>
                                              <p:pRg st="3" end="3"/>
                                            </p:txEl>
                                          </p:spTgt>
                                        </p:tgtEl>
                                      </p:cBhvr>
                                    </p:animEffect>
                                    <p:anim calcmode="lin" valueType="num">
                                      <p:cBhvr>
                                        <p:cTn id="3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575" y="1936431"/>
            <a:ext cx="11899313" cy="2385268"/>
          </a:xfrm>
          <a:prstGeom prst="rect">
            <a:avLst/>
          </a:prstGeom>
        </p:spPr>
        <p:txBody>
          <a:bodyPr wrap="square">
            <a:spAutoFit/>
          </a:bodyPr>
          <a:lstStyle/>
          <a:p>
            <a:pPr>
              <a:defRPr/>
            </a:pPr>
            <a:r>
              <a:rPr lang="en-US" sz="2300" dirty="0">
                <a:solidFill>
                  <a:schemeClr val="bg1"/>
                </a:solidFill>
                <a:latin typeface="Times New Roman" panose="02020603050405020304" pitchFamily="18" charset="0"/>
                <a:cs typeface="Times New Roman" panose="02020603050405020304" pitchFamily="18" charset="0"/>
              </a:rPr>
              <a:t>- </a:t>
            </a:r>
            <a:r>
              <a:rPr lang="vi-VN" sz="2300" dirty="0">
                <a:solidFill>
                  <a:schemeClr val="bg1"/>
                </a:solidFill>
                <a:latin typeface="Times New Roman" panose="02020603050405020304" pitchFamily="18" charset="0"/>
                <a:cs typeface="Times New Roman" panose="02020603050405020304" pitchFamily="18" charset="0"/>
              </a:rPr>
              <a:t>Khổ thơ cuối tạo nên kết cấu đối lập, bất ngờ, sâu sắc, đối lập giữa 2 phương diện vật chất và tinh thần, giữa vẻ bên ngoài và bên trong của chiếc xe. Trải qua mưa bom bão đạn, những chiếc xe ban đầu đã không có kính, bị bom Mỹ làm cho biến dạng đến trần bụi:</a:t>
            </a:r>
          </a:p>
          <a:p>
            <a:pPr lvl="7">
              <a:defRPr/>
            </a:pPr>
            <a:r>
              <a:rPr lang="vi-VN" sz="2000" b="1" i="1" dirty="0">
                <a:solidFill>
                  <a:schemeClr val="bg1"/>
                </a:solidFill>
                <a:latin typeface="Times New Roman" panose="02020603050405020304" pitchFamily="18" charset="0"/>
                <a:cs typeface="Times New Roman" panose="02020603050405020304" pitchFamily="18" charset="0"/>
              </a:rPr>
              <a:t>“Không có kính rồi xe không có đèn</a:t>
            </a:r>
          </a:p>
          <a:p>
            <a:pPr lvl="7">
              <a:defRPr/>
            </a:pPr>
            <a:r>
              <a:rPr lang="vi-VN" sz="2000" b="1" i="1" dirty="0">
                <a:solidFill>
                  <a:schemeClr val="bg1"/>
                </a:solidFill>
                <a:latin typeface="Times New Roman" panose="02020603050405020304" pitchFamily="18" charset="0"/>
                <a:cs typeface="Times New Roman" panose="02020603050405020304" pitchFamily="18" charset="0"/>
              </a:rPr>
              <a:t>Không có mui xe, thùng xe có xước”</a:t>
            </a:r>
            <a:endParaRPr lang="en-US" sz="2000" b="1" i="1" dirty="0">
              <a:solidFill>
                <a:schemeClr val="bg1"/>
              </a:solidFill>
              <a:latin typeface="Times New Roman" panose="02020603050405020304" pitchFamily="18" charset="0"/>
              <a:cs typeface="Times New Roman" panose="02020603050405020304" pitchFamily="18" charset="0"/>
            </a:endParaRPr>
          </a:p>
          <a:p>
            <a:pPr lvl="7">
              <a:defRPr/>
            </a:pPr>
            <a:r>
              <a:rPr lang="vi-VN" sz="2000" b="1" i="1" dirty="0">
                <a:solidFill>
                  <a:schemeClr val="bg1"/>
                </a:solidFill>
                <a:latin typeface="Times New Roman" panose="02020603050405020304" pitchFamily="18" charset="0"/>
                <a:cs typeface="Times New Roman" panose="02020603050405020304" pitchFamily="18" charset="0"/>
              </a:rPr>
              <a:t>Xe vẫn chạy vì miền Nam phía trước</a:t>
            </a:r>
          </a:p>
          <a:p>
            <a:pPr lvl="7">
              <a:defRPr/>
            </a:pPr>
            <a:r>
              <a:rPr lang="vi-VN" sz="2000" b="1" i="1" dirty="0">
                <a:solidFill>
                  <a:schemeClr val="bg1"/>
                </a:solidFill>
                <a:latin typeface="Times New Roman" panose="02020603050405020304" pitchFamily="18" charset="0"/>
                <a:cs typeface="Times New Roman" panose="02020603050405020304" pitchFamily="18" charset="0"/>
              </a:rPr>
              <a:t>Chỉ cần trong xe có một trái tim</a:t>
            </a:r>
            <a:r>
              <a:rPr lang="vi-VN" sz="2000" b="1" i="1" dirty="0" smtClean="0">
                <a:solidFill>
                  <a:schemeClr val="bg1"/>
                </a:solidFill>
                <a:latin typeface="Times New Roman" panose="02020603050405020304" pitchFamily="18" charset="0"/>
                <a:cs typeface="Times New Roman" panose="02020603050405020304" pitchFamily="18" charset="0"/>
              </a:rPr>
              <a:t>.</a:t>
            </a:r>
            <a:endParaRPr lang="vi-VN" sz="2000" b="1" i="1"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146049" y="4279509"/>
            <a:ext cx="11898883" cy="830263"/>
          </a:xfrm>
          <a:prstGeom prst="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dirty="0">
                <a:latin typeface="Times New Roman" panose="02020603050405020304" pitchFamily="18" charset="0"/>
              </a:rPr>
              <a:t>- </a:t>
            </a:r>
            <a:r>
              <a:rPr lang="vi-VN" sz="2400" dirty="0">
                <a:latin typeface="Times New Roman" panose="02020603050405020304" pitchFamily="18" charset="0"/>
              </a:rPr>
              <a:t>Với biện pháp liệt kê, điệp ngữ “</a:t>
            </a:r>
            <a:r>
              <a:rPr lang="vi-VN" sz="2400" b="1" dirty="0">
                <a:latin typeface="Times New Roman" panose="02020603050405020304" pitchFamily="18" charset="0"/>
              </a:rPr>
              <a:t>không có</a:t>
            </a:r>
            <a:r>
              <a:rPr lang="vi-VN" sz="2400" dirty="0">
                <a:latin typeface="Times New Roman" panose="02020603050405020304" pitchFamily="18" charset="0"/>
              </a:rPr>
              <a:t>” được nhắc lại 3 lần nhấn mạnh sự thiếu thốn đến trần trụi của những chiếc xe, còn cho ta thấy mức độ ác liệt của chiến trường.</a:t>
            </a:r>
            <a:endParaRPr lang="en-US" sz="2400" dirty="0">
              <a:latin typeface="Times New Roman" panose="02020603050405020304" pitchFamily="18" charset="0"/>
            </a:endParaRPr>
          </a:p>
        </p:txBody>
      </p:sp>
      <p:sp>
        <p:nvSpPr>
          <p:cNvPr id="6" name="Rectangle 5"/>
          <p:cNvSpPr>
            <a:spLocks noChangeArrowheads="1"/>
          </p:cNvSpPr>
          <p:nvPr/>
        </p:nvSpPr>
        <p:spPr bwMode="auto">
          <a:xfrm>
            <a:off x="138331" y="5174252"/>
            <a:ext cx="11892489" cy="157003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dirty="0">
                <a:latin typeface="Times New Roman" panose="02020603050405020304" pitchFamily="18" charset="0"/>
              </a:rPr>
              <a:t>- </a:t>
            </a:r>
            <a:r>
              <a:rPr lang="vi-VN" sz="2400" dirty="0">
                <a:latin typeface="Times New Roman" panose="02020603050405020304" pitchFamily="18" charset="0"/>
              </a:rPr>
              <a:t>“</a:t>
            </a:r>
            <a:r>
              <a:rPr lang="vi-VN" sz="2400" b="1" dirty="0">
                <a:latin typeface="Times New Roman" panose="02020603050405020304" pitchFamily="18" charset="0"/>
              </a:rPr>
              <a:t>Chỉ cần trong xe có một trái tim</a:t>
            </a:r>
            <a:r>
              <a:rPr lang="vi-VN" sz="2400" dirty="0">
                <a:latin typeface="Times New Roman" panose="02020603050405020304" pitchFamily="18" charset="0"/>
              </a:rPr>
              <a:t>”. Mọi thứ của xe có thể không còn nguyên vẹn, chỉ cần vẹn nguyên </a:t>
            </a:r>
            <a:r>
              <a:rPr lang="vi-VN" sz="2400" b="1" dirty="0">
                <a:latin typeface="Times New Roman" panose="02020603050405020304" pitchFamily="18" charset="0"/>
              </a:rPr>
              <a:t>trái tim người lính - trái tim vì miền Nam </a:t>
            </a:r>
            <a:r>
              <a:rPr lang="vi-VN" sz="2400" dirty="0">
                <a:latin typeface="Times New Roman" panose="02020603050405020304" pitchFamily="18" charset="0"/>
              </a:rPr>
              <a:t>- thì xe vẫn chạy, “tất cả cho tiền tuyến”. Đó không chỉ là sự ngoan cường, dũng cảm vượt lên mọi gian khổ ác liệt mà còn</a:t>
            </a:r>
            <a:r>
              <a:rPr lang="vi-VN" sz="2400" b="1" dirty="0">
                <a:latin typeface="Times New Roman" panose="02020603050405020304" pitchFamily="18" charset="0"/>
              </a:rPr>
              <a:t> là sức mạnh của tình yêu nước</a:t>
            </a:r>
            <a:r>
              <a:rPr lang="vi-VN" sz="2400" dirty="0">
                <a:latin typeface="Times New Roman" panose="02020603050405020304" pitchFamily="18" charset="0"/>
              </a:rPr>
              <a:t>.</a:t>
            </a:r>
            <a:endParaRPr lang="en-US" sz="2400" dirty="0">
              <a:latin typeface="Times New Roman" panose="02020603050405020304" pitchFamily="18" charset="0"/>
            </a:endParaRPr>
          </a:p>
        </p:txBody>
      </p:sp>
      <p:sp>
        <p:nvSpPr>
          <p:cNvPr id="7" name="TextBox 6"/>
          <p:cNvSpPr txBox="1"/>
          <p:nvPr/>
        </p:nvSpPr>
        <p:spPr>
          <a:xfrm>
            <a:off x="478301" y="121626"/>
            <a:ext cx="3516924"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II. TÌM HIỂU VĂN BẢN</a:t>
            </a:r>
            <a:endParaRPr lang="en-US" sz="2800" dirty="0">
              <a:solidFill>
                <a:schemeClr val="bg1"/>
              </a:solidFill>
            </a:endParaRPr>
          </a:p>
        </p:txBody>
      </p:sp>
      <p:sp>
        <p:nvSpPr>
          <p:cNvPr id="8" name="TextBox 7"/>
          <p:cNvSpPr txBox="1"/>
          <p:nvPr/>
        </p:nvSpPr>
        <p:spPr>
          <a:xfrm>
            <a:off x="661181" y="725011"/>
            <a:ext cx="6119447"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2. </a:t>
            </a:r>
            <a:r>
              <a:rPr lang="en-US" sz="2800" dirty="0" err="1" smtClean="0">
                <a:solidFill>
                  <a:schemeClr val="bg1"/>
                </a:solidFill>
              </a:rPr>
              <a:t>Hình</a:t>
            </a:r>
            <a:r>
              <a:rPr lang="en-US" sz="2800" dirty="0" smtClean="0">
                <a:solidFill>
                  <a:schemeClr val="bg1"/>
                </a:solidFill>
              </a:rPr>
              <a:t> </a:t>
            </a:r>
            <a:r>
              <a:rPr lang="en-US" sz="2800" dirty="0" err="1" smtClean="0">
                <a:solidFill>
                  <a:schemeClr val="bg1"/>
                </a:solidFill>
              </a:rPr>
              <a:t>ảnh</a:t>
            </a:r>
            <a:r>
              <a:rPr lang="en-US" sz="2800" dirty="0" smtClean="0">
                <a:solidFill>
                  <a:schemeClr val="bg1"/>
                </a:solidFill>
              </a:rPr>
              <a:t> </a:t>
            </a:r>
            <a:r>
              <a:rPr lang="en-US" sz="2800" dirty="0" err="1" smtClean="0">
                <a:solidFill>
                  <a:schemeClr val="bg1"/>
                </a:solidFill>
              </a:rPr>
              <a:t>những</a:t>
            </a:r>
            <a:r>
              <a:rPr lang="en-US" sz="2800" dirty="0" smtClean="0">
                <a:solidFill>
                  <a:schemeClr val="bg1"/>
                </a:solidFill>
              </a:rPr>
              <a:t> </a:t>
            </a:r>
            <a:r>
              <a:rPr lang="en-US" sz="2800" dirty="0" err="1" smtClean="0">
                <a:solidFill>
                  <a:schemeClr val="bg1"/>
                </a:solidFill>
              </a:rPr>
              <a:t>người</a:t>
            </a:r>
            <a:r>
              <a:rPr lang="en-US" sz="2800" dirty="0" smtClean="0">
                <a:solidFill>
                  <a:schemeClr val="bg1"/>
                </a:solidFill>
              </a:rPr>
              <a:t> </a:t>
            </a:r>
            <a:r>
              <a:rPr lang="en-US" sz="2800" dirty="0" err="1" smtClean="0">
                <a:solidFill>
                  <a:schemeClr val="bg1"/>
                </a:solidFill>
              </a:rPr>
              <a:t>lính</a:t>
            </a:r>
            <a:r>
              <a:rPr lang="en-US" sz="2800" dirty="0" smtClean="0">
                <a:solidFill>
                  <a:schemeClr val="bg1"/>
                </a:solidFill>
              </a:rPr>
              <a:t> </a:t>
            </a:r>
            <a:r>
              <a:rPr lang="en-US" sz="2800" dirty="0" err="1" smtClean="0">
                <a:solidFill>
                  <a:schemeClr val="bg1"/>
                </a:solidFill>
              </a:rPr>
              <a:t>lái</a:t>
            </a:r>
            <a:r>
              <a:rPr lang="en-US" sz="2800" dirty="0" smtClean="0">
                <a:solidFill>
                  <a:schemeClr val="bg1"/>
                </a:solidFill>
              </a:rPr>
              <a:t> </a:t>
            </a:r>
            <a:r>
              <a:rPr lang="en-US" sz="2800" dirty="0" err="1" smtClean="0">
                <a:solidFill>
                  <a:schemeClr val="bg1"/>
                </a:solidFill>
              </a:rPr>
              <a:t>xe</a:t>
            </a:r>
            <a:endParaRPr lang="en-US" sz="2800" dirty="0" smtClean="0">
              <a:solidFill>
                <a:schemeClr val="bg1"/>
              </a:solidFill>
            </a:endParaRPr>
          </a:p>
        </p:txBody>
      </p:sp>
      <p:sp>
        <p:nvSpPr>
          <p:cNvPr id="10" name="Rectangle 9"/>
          <p:cNvSpPr/>
          <p:nvPr/>
        </p:nvSpPr>
        <p:spPr>
          <a:xfrm>
            <a:off x="869848" y="1383068"/>
            <a:ext cx="8330424" cy="461665"/>
          </a:xfrm>
          <a:prstGeom prst="rect">
            <a:avLst/>
          </a:prstGeom>
          <a:solidFill>
            <a:schemeClr val="accent6">
              <a:lumMod val="20000"/>
              <a:lumOff val="80000"/>
            </a:schemeClr>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spcBef>
                <a:spcPct val="0"/>
              </a:spcBef>
            </a:pPr>
            <a:r>
              <a:rPr lang="vi-VN" sz="2400" b="1" dirty="0" smtClean="0">
                <a:solidFill>
                  <a:srgbClr val="000000"/>
                </a:solidFill>
                <a:latin typeface="Times New Roman" panose="02020603050405020304" pitchFamily="18" charset="0"/>
              </a:rPr>
              <a:t>d. Tình yêu tổ quốc thiết tha và ý chí giải phóng miền Nam</a:t>
            </a:r>
          </a:p>
        </p:txBody>
      </p:sp>
    </p:spTree>
    <p:extLst>
      <p:ext uri="{BB962C8B-B14F-4D97-AF65-F5344CB8AC3E}">
        <p14:creationId xmlns:p14="http://schemas.microsoft.com/office/powerpoint/2010/main" val="201128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3400" y="3219159"/>
            <a:ext cx="11353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sz="2400" dirty="0">
                <a:solidFill>
                  <a:schemeClr val="bg1"/>
                </a:solidFill>
                <a:latin typeface="Times New Roman" panose="02020603050405020304" pitchFamily="18" charset="0"/>
              </a:rPr>
              <a:t>-  </a:t>
            </a:r>
            <a:r>
              <a:rPr lang="vi-VN" sz="2400" b="1" dirty="0">
                <a:solidFill>
                  <a:schemeClr val="bg1"/>
                </a:solidFill>
                <a:latin typeface="Times New Roman" panose="02020603050405020304" pitchFamily="18" charset="0"/>
              </a:rPr>
              <a:t>Trái tim </a:t>
            </a:r>
            <a:r>
              <a:rPr lang="vi-VN" sz="2400" dirty="0">
                <a:solidFill>
                  <a:schemeClr val="bg1"/>
                </a:solidFill>
                <a:latin typeface="Times New Roman" panose="02020603050405020304" pitchFamily="18" charset="0"/>
              </a:rPr>
              <a:t>yêu thương, trái tim cam trường của người chiến sĩ lái xe vừa là hình ảnh hoán dụ, vừa là hình ảnh ẩn dụ gợi ra biết bao ý nghĩa: trái tim là hình ảnh hội tụ vẻ đẹp mà thiêng liêng: tất cả vì miền Nam thân yêu, trái tim chứa đựng bản lĩnh hiên ngang, lòng dũng cảm tuyệt vời. Trái tim mang tinh thần lạc quan và một niềm tin mãnh liệt vào ngày thống nhất Bắc Nam. Trái tim trở thành nhãn tự bài thơ, cô đúc ý toàn bài, hội tụ vẻ đẹp của người lính và để lại cảm xúc sâu lắng trong lòng người đọc.</a:t>
            </a:r>
            <a:endParaRPr lang="en-US" sz="2400" dirty="0">
              <a:solidFill>
                <a:schemeClr val="bg1"/>
              </a:solidFill>
              <a:latin typeface="Times New Roman" panose="02020603050405020304" pitchFamily="18" charset="0"/>
            </a:endParaRPr>
          </a:p>
        </p:txBody>
      </p:sp>
      <p:sp>
        <p:nvSpPr>
          <p:cNvPr id="6" name="TextBox 5"/>
          <p:cNvSpPr txBox="1"/>
          <p:nvPr/>
        </p:nvSpPr>
        <p:spPr>
          <a:xfrm>
            <a:off x="1322363" y="801858"/>
            <a:ext cx="5064370" cy="1938992"/>
          </a:xfrm>
          <a:prstGeom prst="rect">
            <a:avLst/>
          </a:prstGeom>
          <a:noFill/>
        </p:spPr>
        <p:txBody>
          <a:bodyPr wrap="square" rtlCol="0">
            <a:spAutoFit/>
          </a:bodyPr>
          <a:lstStyle/>
          <a:p>
            <a:r>
              <a:rPr lang="en-US" sz="6000" b="1" dirty="0" err="1" smtClean="0">
                <a:solidFill>
                  <a:srgbClr val="92D050"/>
                </a:solidFill>
                <a:latin typeface="Chiller" panose="04020404031007020602" pitchFamily="82" charset="0"/>
              </a:rPr>
              <a:t>Bài</a:t>
            </a:r>
            <a:r>
              <a:rPr lang="en-US" sz="6000" b="1" dirty="0" smtClean="0">
                <a:solidFill>
                  <a:srgbClr val="92D050"/>
                </a:solidFill>
                <a:latin typeface="Chiller" panose="04020404031007020602" pitchFamily="82" charset="0"/>
              </a:rPr>
              <a:t> </a:t>
            </a:r>
            <a:r>
              <a:rPr lang="en-US" sz="6000" b="1" dirty="0" err="1" smtClean="0">
                <a:solidFill>
                  <a:srgbClr val="92D050"/>
                </a:solidFill>
                <a:latin typeface="Chiller" panose="04020404031007020602" pitchFamily="82" charset="0"/>
              </a:rPr>
              <a:t>thơ</a:t>
            </a:r>
            <a:r>
              <a:rPr lang="en-US" sz="6000" b="1" dirty="0" smtClean="0">
                <a:solidFill>
                  <a:srgbClr val="92D050"/>
                </a:solidFill>
                <a:latin typeface="Chiller" panose="04020404031007020602" pitchFamily="82" charset="0"/>
              </a:rPr>
              <a:t> </a:t>
            </a:r>
            <a:r>
              <a:rPr lang="en-US" sz="6000" b="1" dirty="0" err="1" smtClean="0">
                <a:solidFill>
                  <a:srgbClr val="92D050"/>
                </a:solidFill>
                <a:latin typeface="Chiller" panose="04020404031007020602" pitchFamily="82" charset="0"/>
              </a:rPr>
              <a:t>về</a:t>
            </a:r>
            <a:r>
              <a:rPr lang="en-US" sz="6000" b="1" dirty="0" smtClean="0">
                <a:solidFill>
                  <a:srgbClr val="92D050"/>
                </a:solidFill>
                <a:latin typeface="Chiller" panose="04020404031007020602" pitchFamily="82" charset="0"/>
              </a:rPr>
              <a:t> </a:t>
            </a:r>
            <a:r>
              <a:rPr lang="en-US" sz="6000" b="1" dirty="0" err="1" smtClean="0">
                <a:solidFill>
                  <a:srgbClr val="92D050"/>
                </a:solidFill>
                <a:latin typeface="Chiller" panose="04020404031007020602" pitchFamily="82" charset="0"/>
              </a:rPr>
              <a:t>tiểu</a:t>
            </a:r>
            <a:r>
              <a:rPr lang="en-US" sz="6000" b="1" dirty="0" smtClean="0">
                <a:solidFill>
                  <a:srgbClr val="92D050"/>
                </a:solidFill>
                <a:latin typeface="Chiller" panose="04020404031007020602" pitchFamily="82" charset="0"/>
              </a:rPr>
              <a:t> </a:t>
            </a:r>
            <a:r>
              <a:rPr lang="en-US" sz="6000" b="1" dirty="0" err="1" smtClean="0">
                <a:solidFill>
                  <a:srgbClr val="92D050"/>
                </a:solidFill>
                <a:latin typeface="Chiller" panose="04020404031007020602" pitchFamily="82" charset="0"/>
              </a:rPr>
              <a:t>đội</a:t>
            </a:r>
            <a:r>
              <a:rPr lang="en-US" sz="6000" b="1" dirty="0" smtClean="0">
                <a:solidFill>
                  <a:srgbClr val="92D050"/>
                </a:solidFill>
                <a:latin typeface="Chiller" panose="04020404031007020602" pitchFamily="82" charset="0"/>
              </a:rPr>
              <a:t> </a:t>
            </a:r>
            <a:r>
              <a:rPr lang="en-US" sz="6000" b="1" dirty="0" err="1" smtClean="0">
                <a:solidFill>
                  <a:srgbClr val="92D050"/>
                </a:solidFill>
                <a:latin typeface="Chiller" panose="04020404031007020602" pitchFamily="82" charset="0"/>
              </a:rPr>
              <a:t>xe</a:t>
            </a:r>
            <a:r>
              <a:rPr lang="en-US" sz="6000" b="1" dirty="0" smtClean="0">
                <a:solidFill>
                  <a:srgbClr val="92D050"/>
                </a:solidFill>
                <a:latin typeface="Chiller" panose="04020404031007020602" pitchFamily="82" charset="0"/>
              </a:rPr>
              <a:t> </a:t>
            </a:r>
            <a:r>
              <a:rPr lang="en-US" sz="6000" b="1" dirty="0" err="1" smtClean="0">
                <a:solidFill>
                  <a:srgbClr val="92D050"/>
                </a:solidFill>
                <a:latin typeface="Chiller" panose="04020404031007020602" pitchFamily="82" charset="0"/>
              </a:rPr>
              <a:t>không</a:t>
            </a:r>
            <a:r>
              <a:rPr lang="en-US" sz="6000" b="1" dirty="0" smtClean="0">
                <a:solidFill>
                  <a:srgbClr val="92D050"/>
                </a:solidFill>
                <a:latin typeface="Chiller" panose="04020404031007020602" pitchFamily="82" charset="0"/>
              </a:rPr>
              <a:t> </a:t>
            </a:r>
            <a:r>
              <a:rPr lang="en-US" sz="6000" b="1" dirty="0" err="1" smtClean="0">
                <a:solidFill>
                  <a:srgbClr val="92D050"/>
                </a:solidFill>
                <a:latin typeface="Chiller" panose="04020404031007020602" pitchFamily="82" charset="0"/>
              </a:rPr>
              <a:t>kính</a:t>
            </a:r>
            <a:endParaRPr lang="en-US" sz="6000" b="1" dirty="0">
              <a:solidFill>
                <a:srgbClr val="92D050"/>
              </a:solidFill>
              <a:latin typeface="Chiller" panose="04020404031007020602" pitchFamily="8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721" y="896442"/>
            <a:ext cx="2847975" cy="1495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0434" y="186561"/>
            <a:ext cx="1990725" cy="1495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598" y="1841145"/>
            <a:ext cx="30099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943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301" y="121626"/>
            <a:ext cx="3516924"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III. TỔNG KẾT</a:t>
            </a:r>
            <a:endParaRPr lang="en-US" sz="2800" dirty="0">
              <a:solidFill>
                <a:schemeClr val="bg1"/>
              </a:solidFill>
            </a:endParaRPr>
          </a:p>
        </p:txBody>
      </p:sp>
      <p:sp>
        <p:nvSpPr>
          <p:cNvPr id="5" name="TextBox 4"/>
          <p:cNvSpPr txBox="1"/>
          <p:nvPr/>
        </p:nvSpPr>
        <p:spPr>
          <a:xfrm>
            <a:off x="661182" y="725011"/>
            <a:ext cx="285574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1. </a:t>
            </a:r>
            <a:r>
              <a:rPr lang="en-US" sz="2800" dirty="0" err="1" smtClean="0">
                <a:solidFill>
                  <a:schemeClr val="bg1"/>
                </a:solidFill>
              </a:rPr>
              <a:t>Nội</a:t>
            </a:r>
            <a:r>
              <a:rPr lang="en-US" sz="2800" dirty="0" smtClean="0">
                <a:solidFill>
                  <a:schemeClr val="bg1"/>
                </a:solidFill>
              </a:rPr>
              <a:t> dung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721" y="896442"/>
            <a:ext cx="2847975" cy="1495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0434" y="186561"/>
            <a:ext cx="1990725" cy="1495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598" y="1841145"/>
            <a:ext cx="30099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661182" y="2336302"/>
            <a:ext cx="7526215" cy="3693319"/>
          </a:xfrm>
          <a:prstGeom prst="rect">
            <a:avLst/>
          </a:prstGeom>
        </p:spPr>
        <p:txBody>
          <a:bodyPr wrap="square">
            <a:spAutoFit/>
          </a:bodyPr>
          <a:lstStyle/>
          <a:p>
            <a:pPr lvl="0" algn="just" fontAlgn="base">
              <a:spcBef>
                <a:spcPct val="0"/>
              </a:spcBef>
              <a:spcAft>
                <a:spcPct val="0"/>
              </a:spcAft>
            </a:pPr>
            <a:r>
              <a:rPr kumimoji="0" lang="en-US" sz="6600" u="none" strike="noStrike" cap="none" normalizeH="0" baseline="0" dirty="0" err="1" smtClean="0">
                <a:ln>
                  <a:noFill/>
                </a:ln>
                <a:solidFill>
                  <a:schemeClr val="bg1"/>
                </a:solidFill>
                <a:effectLst/>
              </a:rPr>
              <a:t>B</a:t>
            </a:r>
            <a:r>
              <a:rPr kumimoji="0" lang="en-US" sz="2800" u="none" strike="noStrike" cap="none" normalizeH="0" baseline="0" dirty="0" err="1" smtClean="0">
                <a:ln>
                  <a:noFill/>
                </a:ln>
                <a:solidFill>
                  <a:schemeClr val="bg1"/>
                </a:solidFill>
                <a:effectLst/>
              </a:rPr>
              <a:t>ài</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thơ</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về</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tiểu</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đội</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xe</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không</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kính</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của</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Phạm</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Tiến</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Duật</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đã</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khắc</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hoạ</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một</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hình</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ảnh</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độc</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đáo</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những</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chiếc</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xe</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không</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kính</a:t>
            </a:r>
            <a:r>
              <a:rPr kumimoji="0" lang="en-US" sz="2800" u="none" strike="noStrike" cap="none" normalizeH="0" baseline="0" dirty="0" smtClean="0">
                <a:ln>
                  <a:noFill/>
                </a:ln>
                <a:solidFill>
                  <a:schemeClr val="bg1"/>
                </a:solidFill>
                <a:effectLst/>
              </a:rPr>
              <a:t>. Qua </a:t>
            </a:r>
            <a:r>
              <a:rPr kumimoji="0" lang="en-US" sz="2800" u="none" strike="noStrike" cap="none" normalizeH="0" baseline="0" dirty="0" err="1" smtClean="0">
                <a:ln>
                  <a:noFill/>
                </a:ln>
                <a:solidFill>
                  <a:schemeClr val="bg1"/>
                </a:solidFill>
                <a:effectLst/>
              </a:rPr>
              <a:t>đó</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tác</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giả</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khắc</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hoạ</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nổi</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bật</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hình</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ảnh</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những</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người</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lính</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lái</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xe</a:t>
            </a:r>
            <a:r>
              <a:rPr kumimoji="0" lang="en-US" sz="2800" u="none" strike="noStrike" cap="none" normalizeH="0" baseline="0" dirty="0" smtClean="0">
                <a:ln>
                  <a:noFill/>
                </a:ln>
                <a:solidFill>
                  <a:schemeClr val="bg1"/>
                </a:solidFill>
                <a:effectLst/>
              </a:rPr>
              <a:t> ở </a:t>
            </a:r>
            <a:r>
              <a:rPr kumimoji="0" lang="en-US" sz="2800" u="none" strike="noStrike" cap="none" normalizeH="0" baseline="0" dirty="0" err="1" smtClean="0">
                <a:ln>
                  <a:noFill/>
                </a:ln>
                <a:solidFill>
                  <a:schemeClr val="bg1"/>
                </a:solidFill>
                <a:effectLst/>
              </a:rPr>
              <a:t>Trường</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Sơn</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trong</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thời</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chống</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Mỹ</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với</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tư</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thế</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hiên</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ngang</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tinh</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thần</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lạc</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quan</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dũng</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cảm</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bất</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chấp</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khó</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khăn</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nguy</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hiểm</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và</a:t>
            </a:r>
            <a:r>
              <a:rPr kumimoji="0" lang="en-US" sz="2800" u="none" strike="noStrike" cap="none" normalizeH="0" baseline="0" dirty="0" smtClean="0">
                <a:ln>
                  <a:noFill/>
                </a:ln>
                <a:solidFill>
                  <a:schemeClr val="bg1"/>
                </a:solidFill>
                <a:effectLst/>
              </a:rPr>
              <a:t> ý </a:t>
            </a:r>
            <a:r>
              <a:rPr kumimoji="0" lang="en-US" sz="2800" u="none" strike="noStrike" cap="none" normalizeH="0" baseline="0" dirty="0" err="1" smtClean="0">
                <a:ln>
                  <a:noFill/>
                </a:ln>
                <a:solidFill>
                  <a:schemeClr val="bg1"/>
                </a:solidFill>
                <a:effectLst/>
              </a:rPr>
              <a:t>chí</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chiến</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đấu</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giải</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phóng</a:t>
            </a:r>
            <a:r>
              <a:rPr kumimoji="0" lang="en-US" sz="2800" u="none" strike="noStrike" cap="none" normalizeH="0" baseline="0" dirty="0" smtClean="0">
                <a:ln>
                  <a:noFill/>
                </a:ln>
                <a:solidFill>
                  <a:schemeClr val="bg1"/>
                </a:solidFill>
                <a:effectLst/>
              </a:rPr>
              <a:t> </a:t>
            </a:r>
            <a:r>
              <a:rPr kumimoji="0" lang="en-US" sz="2800" u="none" strike="noStrike" cap="none" normalizeH="0" baseline="0" dirty="0" err="1" smtClean="0">
                <a:ln>
                  <a:noFill/>
                </a:ln>
                <a:solidFill>
                  <a:schemeClr val="bg1"/>
                </a:solidFill>
                <a:effectLst/>
              </a:rPr>
              <a:t>miền</a:t>
            </a:r>
            <a:r>
              <a:rPr kumimoji="0" lang="en-US" sz="2800" u="none" strike="noStrike" cap="none" normalizeH="0" baseline="0" dirty="0" smtClean="0">
                <a:ln>
                  <a:noFill/>
                </a:ln>
                <a:solidFill>
                  <a:schemeClr val="bg1"/>
                </a:solidFill>
                <a:effectLst/>
              </a:rPr>
              <a:t> Nam.</a:t>
            </a:r>
            <a:endParaRPr kumimoji="0" lang="en-US" sz="2800" b="0" i="0" u="none" strike="noStrike" cap="none" normalizeH="0" baseline="0" dirty="0" smtClean="0">
              <a:ln>
                <a:noFill/>
              </a:ln>
              <a:solidFill>
                <a:schemeClr val="bg1"/>
              </a:solidFill>
              <a:effectLst/>
              <a:latin typeface=".VnTime" panose="020B7200000000000000" pitchFamily="34" charset="0"/>
              <a:cs typeface="Times New Roman" panose="02020603050405020304" pitchFamily="18" charset="0"/>
            </a:endParaRPr>
          </a:p>
        </p:txBody>
      </p:sp>
      <p:sp>
        <p:nvSpPr>
          <p:cNvPr id="12" name="TextBox 11"/>
          <p:cNvSpPr txBox="1"/>
          <p:nvPr/>
        </p:nvSpPr>
        <p:spPr>
          <a:xfrm>
            <a:off x="1584309" y="1308281"/>
            <a:ext cx="5064370" cy="1323439"/>
          </a:xfrm>
          <a:prstGeom prst="rect">
            <a:avLst/>
          </a:prstGeom>
          <a:noFill/>
        </p:spPr>
        <p:txBody>
          <a:bodyPr wrap="square" rtlCol="0">
            <a:spAutoFit/>
          </a:bodyPr>
          <a:lstStyle/>
          <a:p>
            <a:r>
              <a:rPr lang="en-US" sz="4000" b="1" dirty="0" err="1" smtClean="0">
                <a:solidFill>
                  <a:srgbClr val="92D050"/>
                </a:solidFill>
                <a:latin typeface="Chiller" panose="04020404031007020602" pitchFamily="82" charset="0"/>
              </a:rPr>
              <a:t>Bài</a:t>
            </a:r>
            <a:r>
              <a:rPr lang="en-US" sz="4000" b="1" dirty="0" smtClean="0">
                <a:solidFill>
                  <a:srgbClr val="92D050"/>
                </a:solidFill>
                <a:latin typeface="Chiller" panose="04020404031007020602" pitchFamily="82" charset="0"/>
              </a:rPr>
              <a:t> </a:t>
            </a:r>
            <a:r>
              <a:rPr lang="en-US" sz="4000" b="1" dirty="0" err="1" smtClean="0">
                <a:solidFill>
                  <a:srgbClr val="92D050"/>
                </a:solidFill>
                <a:latin typeface="Chiller" panose="04020404031007020602" pitchFamily="82" charset="0"/>
              </a:rPr>
              <a:t>thơ</a:t>
            </a:r>
            <a:r>
              <a:rPr lang="en-US" sz="4000" b="1" dirty="0" smtClean="0">
                <a:solidFill>
                  <a:srgbClr val="92D050"/>
                </a:solidFill>
                <a:latin typeface="Chiller" panose="04020404031007020602" pitchFamily="82" charset="0"/>
              </a:rPr>
              <a:t> </a:t>
            </a:r>
            <a:r>
              <a:rPr lang="en-US" sz="4000" b="1" dirty="0" err="1" smtClean="0">
                <a:solidFill>
                  <a:srgbClr val="92D050"/>
                </a:solidFill>
                <a:latin typeface="Chiller" panose="04020404031007020602" pitchFamily="82" charset="0"/>
              </a:rPr>
              <a:t>về</a:t>
            </a:r>
            <a:r>
              <a:rPr lang="en-US" sz="4000" b="1" dirty="0" smtClean="0">
                <a:solidFill>
                  <a:srgbClr val="92D050"/>
                </a:solidFill>
                <a:latin typeface="Chiller" panose="04020404031007020602" pitchFamily="82" charset="0"/>
              </a:rPr>
              <a:t> </a:t>
            </a:r>
            <a:r>
              <a:rPr lang="en-US" sz="4000" b="1" dirty="0" err="1" smtClean="0">
                <a:solidFill>
                  <a:srgbClr val="92D050"/>
                </a:solidFill>
                <a:latin typeface="Chiller" panose="04020404031007020602" pitchFamily="82" charset="0"/>
              </a:rPr>
              <a:t>tiểu</a:t>
            </a:r>
            <a:r>
              <a:rPr lang="en-US" sz="4000" b="1" dirty="0" smtClean="0">
                <a:solidFill>
                  <a:srgbClr val="92D050"/>
                </a:solidFill>
                <a:latin typeface="Chiller" panose="04020404031007020602" pitchFamily="82" charset="0"/>
              </a:rPr>
              <a:t> </a:t>
            </a:r>
            <a:r>
              <a:rPr lang="en-US" sz="4000" b="1" dirty="0" err="1" smtClean="0">
                <a:solidFill>
                  <a:srgbClr val="92D050"/>
                </a:solidFill>
                <a:latin typeface="Chiller" panose="04020404031007020602" pitchFamily="82" charset="0"/>
              </a:rPr>
              <a:t>đội</a:t>
            </a:r>
            <a:r>
              <a:rPr lang="en-US" sz="4000" b="1" dirty="0" smtClean="0">
                <a:solidFill>
                  <a:srgbClr val="92D050"/>
                </a:solidFill>
                <a:latin typeface="Chiller" panose="04020404031007020602" pitchFamily="82" charset="0"/>
              </a:rPr>
              <a:t> </a:t>
            </a:r>
            <a:r>
              <a:rPr lang="en-US" sz="4000" b="1" dirty="0" err="1" smtClean="0">
                <a:solidFill>
                  <a:srgbClr val="92D050"/>
                </a:solidFill>
                <a:latin typeface="Chiller" panose="04020404031007020602" pitchFamily="82" charset="0"/>
              </a:rPr>
              <a:t>xe</a:t>
            </a:r>
            <a:r>
              <a:rPr lang="en-US" sz="4000" b="1" dirty="0" smtClean="0">
                <a:solidFill>
                  <a:srgbClr val="92D050"/>
                </a:solidFill>
                <a:latin typeface="Chiller" panose="04020404031007020602" pitchFamily="82" charset="0"/>
              </a:rPr>
              <a:t> </a:t>
            </a:r>
            <a:r>
              <a:rPr lang="en-US" sz="4000" b="1" dirty="0" err="1" smtClean="0">
                <a:solidFill>
                  <a:srgbClr val="92D050"/>
                </a:solidFill>
                <a:latin typeface="Chiller" panose="04020404031007020602" pitchFamily="82" charset="0"/>
              </a:rPr>
              <a:t>không</a:t>
            </a:r>
            <a:r>
              <a:rPr lang="en-US" sz="4000" b="1" dirty="0" smtClean="0">
                <a:solidFill>
                  <a:srgbClr val="92D050"/>
                </a:solidFill>
                <a:latin typeface="Chiller" panose="04020404031007020602" pitchFamily="82" charset="0"/>
              </a:rPr>
              <a:t> </a:t>
            </a:r>
            <a:r>
              <a:rPr lang="en-US" sz="4000" b="1" dirty="0" err="1" smtClean="0">
                <a:solidFill>
                  <a:srgbClr val="92D050"/>
                </a:solidFill>
                <a:latin typeface="Chiller" panose="04020404031007020602" pitchFamily="82" charset="0"/>
              </a:rPr>
              <a:t>kính</a:t>
            </a:r>
            <a:endParaRPr lang="en-US" sz="4000" b="1" dirty="0">
              <a:solidFill>
                <a:srgbClr val="92D050"/>
              </a:solidFill>
              <a:latin typeface="Chiller" panose="04020404031007020602" pitchFamily="82" charset="0"/>
            </a:endParaRPr>
          </a:p>
        </p:txBody>
      </p:sp>
    </p:spTree>
    <p:extLst>
      <p:ext uri="{BB962C8B-B14F-4D97-AF65-F5344CB8AC3E}">
        <p14:creationId xmlns:p14="http://schemas.microsoft.com/office/powerpoint/2010/main" val="315883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301" y="121626"/>
            <a:ext cx="3516924"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III. TỔNG KẾT</a:t>
            </a:r>
            <a:endParaRPr lang="en-US" sz="2800" dirty="0">
              <a:solidFill>
                <a:schemeClr val="bg1"/>
              </a:solidFill>
            </a:endParaRPr>
          </a:p>
        </p:txBody>
      </p:sp>
      <p:sp>
        <p:nvSpPr>
          <p:cNvPr id="5" name="TextBox 4"/>
          <p:cNvSpPr txBox="1"/>
          <p:nvPr/>
        </p:nvSpPr>
        <p:spPr>
          <a:xfrm>
            <a:off x="625425" y="2631720"/>
            <a:ext cx="7660445" cy="366254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vi-VN" sz="2400" dirty="0" smtClean="0"/>
              <a:t>– Tác </a:t>
            </a:r>
            <a:r>
              <a:rPr lang="vi-VN" sz="2400" dirty="0"/>
              <a:t>giả viết bài thơ theo thể tự do, các câu dài ngắn khác nhau, được gieo vần ở tiếng thơ cuối cùng của dòng thơ.</a:t>
            </a:r>
          </a:p>
          <a:p>
            <a:r>
              <a:rPr lang="vi-VN" sz="2400" dirty="0" smtClean="0"/>
              <a:t>– </a:t>
            </a:r>
            <a:r>
              <a:rPr lang="vi-VN" sz="2400" dirty="0"/>
              <a:t>Biểu đạt chủ yếu dùng trong bài thơ là phương thức biểu cảm, có kết hợp thêm yếu tố tự sự vào bài thơ.</a:t>
            </a:r>
          </a:p>
          <a:p>
            <a:r>
              <a:rPr lang="vi-VN" sz="2400" dirty="0"/>
              <a:t>– Giọng điệu trong bài thơ lạc quan, vui vẻ.</a:t>
            </a:r>
          </a:p>
          <a:p>
            <a:r>
              <a:rPr lang="vi-VN" sz="2400" dirty="0"/>
              <a:t>– Tác giả làm nên hình ảnh sinh động của cuộc sống người lính trong chiến trường, ngôn ngữ tự nhiên, có những nét khá giống với văn xuôi.</a:t>
            </a:r>
          </a:p>
          <a:p>
            <a:endParaRPr lang="en-US" sz="1600" dirty="0" smtClean="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721" y="896442"/>
            <a:ext cx="2847975" cy="1495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0434" y="186561"/>
            <a:ext cx="1990725" cy="1495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598" y="1841145"/>
            <a:ext cx="30099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661182" y="725011"/>
            <a:ext cx="2855742"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2. </a:t>
            </a:r>
            <a:r>
              <a:rPr lang="en-US" sz="2800" dirty="0" err="1" smtClean="0">
                <a:solidFill>
                  <a:schemeClr val="bg1"/>
                </a:solidFill>
              </a:rPr>
              <a:t>Nghệ</a:t>
            </a:r>
            <a:r>
              <a:rPr lang="en-US" sz="2800" dirty="0" smtClean="0">
                <a:solidFill>
                  <a:schemeClr val="bg1"/>
                </a:solidFill>
              </a:rPr>
              <a:t> </a:t>
            </a:r>
            <a:r>
              <a:rPr lang="en-US" sz="2800" dirty="0" err="1" smtClean="0">
                <a:solidFill>
                  <a:schemeClr val="bg1"/>
                </a:solidFill>
              </a:rPr>
              <a:t>thuật</a:t>
            </a:r>
            <a:endParaRPr lang="en-US" sz="2800" dirty="0" smtClean="0">
              <a:solidFill>
                <a:schemeClr val="bg1"/>
              </a:solidFill>
            </a:endParaRPr>
          </a:p>
        </p:txBody>
      </p:sp>
      <p:sp>
        <p:nvSpPr>
          <p:cNvPr id="10" name="Flowchart: Connector 9"/>
          <p:cNvSpPr/>
          <p:nvPr/>
        </p:nvSpPr>
        <p:spPr>
          <a:xfrm>
            <a:off x="470678" y="2785403"/>
            <a:ext cx="218637" cy="225083"/>
          </a:xfrm>
          <a:prstGeom prst="flowChartConnector">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468330" y="3880338"/>
            <a:ext cx="218637" cy="225083"/>
          </a:xfrm>
          <a:prstGeom prst="flowChartConnector">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468330" y="4597791"/>
            <a:ext cx="218637" cy="225083"/>
          </a:xfrm>
          <a:prstGeom prst="flowChartConnector">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454262" y="4991685"/>
            <a:ext cx="218637" cy="225083"/>
          </a:xfrm>
          <a:prstGeom prst="flowChartConnector">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584309" y="1308281"/>
            <a:ext cx="5064370" cy="1323439"/>
          </a:xfrm>
          <a:prstGeom prst="rect">
            <a:avLst/>
          </a:prstGeom>
          <a:noFill/>
        </p:spPr>
        <p:txBody>
          <a:bodyPr wrap="square" rtlCol="0">
            <a:spAutoFit/>
          </a:bodyPr>
          <a:lstStyle/>
          <a:p>
            <a:r>
              <a:rPr lang="en-US" sz="4000" b="1" dirty="0" err="1" smtClean="0">
                <a:solidFill>
                  <a:srgbClr val="92D050"/>
                </a:solidFill>
                <a:latin typeface="Chiller" panose="04020404031007020602" pitchFamily="82" charset="0"/>
              </a:rPr>
              <a:t>Bài</a:t>
            </a:r>
            <a:r>
              <a:rPr lang="en-US" sz="4000" b="1" dirty="0" smtClean="0">
                <a:solidFill>
                  <a:srgbClr val="92D050"/>
                </a:solidFill>
                <a:latin typeface="Chiller" panose="04020404031007020602" pitchFamily="82" charset="0"/>
              </a:rPr>
              <a:t> </a:t>
            </a:r>
            <a:r>
              <a:rPr lang="en-US" sz="4000" b="1" dirty="0" err="1" smtClean="0">
                <a:solidFill>
                  <a:srgbClr val="92D050"/>
                </a:solidFill>
                <a:latin typeface="Chiller" panose="04020404031007020602" pitchFamily="82" charset="0"/>
              </a:rPr>
              <a:t>thơ</a:t>
            </a:r>
            <a:r>
              <a:rPr lang="en-US" sz="4000" b="1" dirty="0" smtClean="0">
                <a:solidFill>
                  <a:srgbClr val="92D050"/>
                </a:solidFill>
                <a:latin typeface="Chiller" panose="04020404031007020602" pitchFamily="82" charset="0"/>
              </a:rPr>
              <a:t> </a:t>
            </a:r>
            <a:r>
              <a:rPr lang="en-US" sz="4000" b="1" dirty="0" err="1" smtClean="0">
                <a:solidFill>
                  <a:srgbClr val="92D050"/>
                </a:solidFill>
                <a:latin typeface="Chiller" panose="04020404031007020602" pitchFamily="82" charset="0"/>
              </a:rPr>
              <a:t>về</a:t>
            </a:r>
            <a:r>
              <a:rPr lang="en-US" sz="4000" b="1" dirty="0" smtClean="0">
                <a:solidFill>
                  <a:srgbClr val="92D050"/>
                </a:solidFill>
                <a:latin typeface="Chiller" panose="04020404031007020602" pitchFamily="82" charset="0"/>
              </a:rPr>
              <a:t> </a:t>
            </a:r>
            <a:r>
              <a:rPr lang="en-US" sz="4000" b="1" dirty="0" err="1" smtClean="0">
                <a:solidFill>
                  <a:srgbClr val="92D050"/>
                </a:solidFill>
                <a:latin typeface="Chiller" panose="04020404031007020602" pitchFamily="82" charset="0"/>
              </a:rPr>
              <a:t>tiểu</a:t>
            </a:r>
            <a:r>
              <a:rPr lang="en-US" sz="4000" b="1" dirty="0" smtClean="0">
                <a:solidFill>
                  <a:srgbClr val="92D050"/>
                </a:solidFill>
                <a:latin typeface="Chiller" panose="04020404031007020602" pitchFamily="82" charset="0"/>
              </a:rPr>
              <a:t> </a:t>
            </a:r>
            <a:r>
              <a:rPr lang="en-US" sz="4000" b="1" dirty="0" err="1" smtClean="0">
                <a:solidFill>
                  <a:srgbClr val="92D050"/>
                </a:solidFill>
                <a:latin typeface="Chiller" panose="04020404031007020602" pitchFamily="82" charset="0"/>
              </a:rPr>
              <a:t>đội</a:t>
            </a:r>
            <a:r>
              <a:rPr lang="en-US" sz="4000" b="1" dirty="0" smtClean="0">
                <a:solidFill>
                  <a:srgbClr val="92D050"/>
                </a:solidFill>
                <a:latin typeface="Chiller" panose="04020404031007020602" pitchFamily="82" charset="0"/>
              </a:rPr>
              <a:t> </a:t>
            </a:r>
            <a:r>
              <a:rPr lang="en-US" sz="4000" b="1" dirty="0" err="1" smtClean="0">
                <a:solidFill>
                  <a:srgbClr val="92D050"/>
                </a:solidFill>
                <a:latin typeface="Chiller" panose="04020404031007020602" pitchFamily="82" charset="0"/>
              </a:rPr>
              <a:t>xe</a:t>
            </a:r>
            <a:r>
              <a:rPr lang="en-US" sz="4000" b="1" dirty="0" smtClean="0">
                <a:solidFill>
                  <a:srgbClr val="92D050"/>
                </a:solidFill>
                <a:latin typeface="Chiller" panose="04020404031007020602" pitchFamily="82" charset="0"/>
              </a:rPr>
              <a:t> </a:t>
            </a:r>
            <a:r>
              <a:rPr lang="en-US" sz="4000" b="1" dirty="0" err="1" smtClean="0">
                <a:solidFill>
                  <a:srgbClr val="92D050"/>
                </a:solidFill>
                <a:latin typeface="Chiller" panose="04020404031007020602" pitchFamily="82" charset="0"/>
              </a:rPr>
              <a:t>không</a:t>
            </a:r>
            <a:r>
              <a:rPr lang="en-US" sz="4000" b="1" dirty="0" smtClean="0">
                <a:solidFill>
                  <a:srgbClr val="92D050"/>
                </a:solidFill>
                <a:latin typeface="Chiller" panose="04020404031007020602" pitchFamily="82" charset="0"/>
              </a:rPr>
              <a:t> </a:t>
            </a:r>
            <a:r>
              <a:rPr lang="en-US" sz="4000" b="1" dirty="0" err="1" smtClean="0">
                <a:solidFill>
                  <a:srgbClr val="92D050"/>
                </a:solidFill>
                <a:latin typeface="Chiller" panose="04020404031007020602" pitchFamily="82" charset="0"/>
              </a:rPr>
              <a:t>kính</a:t>
            </a:r>
            <a:endParaRPr lang="en-US" sz="4000" b="1" dirty="0">
              <a:solidFill>
                <a:srgbClr val="92D050"/>
              </a:solidFill>
              <a:latin typeface="Chiller" panose="04020404031007020602" pitchFamily="82" charset="0"/>
            </a:endParaRPr>
          </a:p>
        </p:txBody>
      </p:sp>
    </p:spTree>
    <p:extLst>
      <p:ext uri="{BB962C8B-B14F-4D97-AF65-F5344CB8AC3E}">
        <p14:creationId xmlns:p14="http://schemas.microsoft.com/office/powerpoint/2010/main" val="381068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326" y="174569"/>
            <a:ext cx="11779348" cy="6740307"/>
          </a:xfrm>
          <a:prstGeom prst="rect">
            <a:avLst/>
          </a:prstGeom>
        </p:spPr>
        <p:txBody>
          <a:bodyPr wrap="square">
            <a:spAutoFit/>
          </a:bodyPr>
          <a:lstStyle/>
          <a:p>
            <a:r>
              <a:rPr lang="en-US" sz="2400" b="1" dirty="0" smtClean="0">
                <a:solidFill>
                  <a:schemeClr val="bg1"/>
                </a:solidFill>
              </a:rPr>
              <a:t>ĐỀ 1</a:t>
            </a:r>
          </a:p>
          <a:p>
            <a:r>
              <a:rPr lang="vi-VN" sz="2400" dirty="0" smtClean="0">
                <a:solidFill>
                  <a:schemeClr val="bg1"/>
                </a:solidFill>
              </a:rPr>
              <a:t>Đọc </a:t>
            </a:r>
            <a:r>
              <a:rPr lang="vi-VN" sz="2400" dirty="0">
                <a:solidFill>
                  <a:schemeClr val="bg1"/>
                </a:solidFill>
              </a:rPr>
              <a:t>đoạn thơ sau và trả lời các câu hỏi bên dưới:</a:t>
            </a:r>
          </a:p>
          <a:p>
            <a:r>
              <a:rPr lang="vi-VN" sz="2400" b="1" dirty="0">
                <a:solidFill>
                  <a:srgbClr val="FFFF00"/>
                </a:solidFill>
              </a:rPr>
              <a:t>Không có kính không phải vì xe không có kính</a:t>
            </a:r>
          </a:p>
          <a:p>
            <a:r>
              <a:rPr lang="vi-VN" sz="2400" b="1" dirty="0">
                <a:solidFill>
                  <a:srgbClr val="FFFF00"/>
                </a:solidFill>
              </a:rPr>
              <a:t>Bom giật bom rung kính vỡ đi rồi</a:t>
            </a:r>
          </a:p>
          <a:p>
            <a:r>
              <a:rPr lang="vi-VN" sz="2400" b="1" dirty="0">
                <a:solidFill>
                  <a:srgbClr val="FFFF00"/>
                </a:solidFill>
              </a:rPr>
              <a:t>Ung dung buồng lái ta ngồi,</a:t>
            </a:r>
          </a:p>
          <a:p>
            <a:r>
              <a:rPr lang="vi-VN" sz="2400" b="1" dirty="0">
                <a:solidFill>
                  <a:srgbClr val="FFFF00"/>
                </a:solidFill>
              </a:rPr>
              <a:t>Nhìn đất, nhìn trời, nhìn thẳng.</a:t>
            </a:r>
          </a:p>
          <a:p>
            <a:endParaRPr lang="vi-VN" sz="2400" b="1" dirty="0">
              <a:solidFill>
                <a:srgbClr val="FFFF00"/>
              </a:solidFill>
            </a:endParaRPr>
          </a:p>
          <a:p>
            <a:r>
              <a:rPr lang="vi-VN" sz="2400" b="1" dirty="0">
                <a:solidFill>
                  <a:srgbClr val="FFFF00"/>
                </a:solidFill>
              </a:rPr>
              <a:t>Nhìn thấy gió vào xoa mắt đắng</a:t>
            </a:r>
          </a:p>
          <a:p>
            <a:r>
              <a:rPr lang="vi-VN" sz="2400" b="1" dirty="0">
                <a:solidFill>
                  <a:srgbClr val="FFFF00"/>
                </a:solidFill>
              </a:rPr>
              <a:t>Nhìn thấy con đường chạy thẳng vào tim</a:t>
            </a:r>
          </a:p>
          <a:p>
            <a:r>
              <a:rPr lang="vi-VN" sz="2400" b="1" dirty="0">
                <a:solidFill>
                  <a:srgbClr val="FFFF00"/>
                </a:solidFill>
              </a:rPr>
              <a:t>Thấy sao trời và đột ngột cánh chim</a:t>
            </a:r>
          </a:p>
          <a:p>
            <a:r>
              <a:rPr lang="vi-VN" sz="2400" b="1" dirty="0">
                <a:solidFill>
                  <a:srgbClr val="FFFF00"/>
                </a:solidFill>
              </a:rPr>
              <a:t>Như sa như ùa vào buồng lái</a:t>
            </a:r>
          </a:p>
          <a:p>
            <a:r>
              <a:rPr lang="vi-VN" sz="2400" dirty="0">
                <a:solidFill>
                  <a:schemeClr val="bg1"/>
                </a:solidFill>
              </a:rPr>
              <a:t>1. Đoạn thơ trên nằm trong tác phẩm nào? Do ai sáng tác? Được sáng tác theo thể thơ nào?</a:t>
            </a:r>
          </a:p>
          <a:p>
            <a:r>
              <a:rPr lang="vi-VN" sz="2400" dirty="0">
                <a:solidFill>
                  <a:schemeClr val="bg1"/>
                </a:solidFill>
              </a:rPr>
              <a:t>2. Nguyên nhân xe không kính được giải thích như thế nào ở 2 dòng đầu là gì?</a:t>
            </a:r>
          </a:p>
          <a:p>
            <a:r>
              <a:rPr lang="vi-VN" sz="2400" dirty="0">
                <a:solidFill>
                  <a:schemeClr val="bg1"/>
                </a:solidFill>
              </a:rPr>
              <a:t>3. Giọng điệu của 2 khổ thơ như thế nào?</a:t>
            </a:r>
          </a:p>
          <a:p>
            <a:r>
              <a:rPr lang="vi-VN" sz="2400" dirty="0">
                <a:solidFill>
                  <a:schemeClr val="bg1"/>
                </a:solidFill>
              </a:rPr>
              <a:t>4. Nêu nhận xét về hình ảnh người lính lái xe trong 2 khổ thơ trên bằng 1 câu văn?</a:t>
            </a:r>
          </a:p>
          <a:p>
            <a:r>
              <a:rPr lang="vi-VN" sz="2400" dirty="0">
                <a:solidFill>
                  <a:schemeClr val="bg1"/>
                </a:solidFill>
              </a:rPr>
              <a:t>5. </a:t>
            </a:r>
            <a:r>
              <a:rPr lang="en-US" sz="2400" dirty="0" err="1">
                <a:solidFill>
                  <a:schemeClr val="bg1"/>
                </a:solidFill>
              </a:rPr>
              <a:t>Viết</a:t>
            </a:r>
            <a:r>
              <a:rPr lang="en-US" sz="2400" dirty="0">
                <a:solidFill>
                  <a:schemeClr val="bg1"/>
                </a:solidFill>
              </a:rPr>
              <a:t> </a:t>
            </a:r>
            <a:r>
              <a:rPr lang="en-US" sz="2400" dirty="0" err="1">
                <a:solidFill>
                  <a:schemeClr val="bg1"/>
                </a:solidFill>
              </a:rPr>
              <a:t>đoạn</a:t>
            </a:r>
            <a:r>
              <a:rPr lang="en-US" sz="2400" dirty="0">
                <a:solidFill>
                  <a:schemeClr val="bg1"/>
                </a:solidFill>
              </a:rPr>
              <a:t> </a:t>
            </a:r>
            <a:r>
              <a:rPr lang="en-US" sz="2400" dirty="0" err="1">
                <a:solidFill>
                  <a:schemeClr val="bg1"/>
                </a:solidFill>
              </a:rPr>
              <a:t>văn</a:t>
            </a:r>
            <a:r>
              <a:rPr lang="en-US" sz="2400" dirty="0">
                <a:solidFill>
                  <a:schemeClr val="bg1"/>
                </a:solidFill>
              </a:rPr>
              <a:t> </a:t>
            </a:r>
            <a:r>
              <a:rPr lang="en-US" sz="2400" dirty="0" err="1">
                <a:solidFill>
                  <a:schemeClr val="bg1"/>
                </a:solidFill>
              </a:rPr>
              <a:t>từ</a:t>
            </a:r>
            <a:r>
              <a:rPr lang="en-US" sz="2400" dirty="0">
                <a:solidFill>
                  <a:schemeClr val="bg1"/>
                </a:solidFill>
              </a:rPr>
              <a:t> 10 </a:t>
            </a:r>
            <a:r>
              <a:rPr lang="en-US" sz="2400" dirty="0" err="1">
                <a:solidFill>
                  <a:schemeClr val="bg1"/>
                </a:solidFill>
              </a:rPr>
              <a:t>đến</a:t>
            </a:r>
            <a:r>
              <a:rPr lang="en-US" sz="2400" dirty="0">
                <a:solidFill>
                  <a:schemeClr val="bg1"/>
                </a:solidFill>
              </a:rPr>
              <a:t> 15 </a:t>
            </a:r>
            <a:r>
              <a:rPr lang="en-US" sz="2400" dirty="0" err="1">
                <a:solidFill>
                  <a:schemeClr val="bg1"/>
                </a:solidFill>
              </a:rPr>
              <a:t>câu</a:t>
            </a:r>
            <a:r>
              <a:rPr lang="en-US" sz="2400" dirty="0">
                <a:solidFill>
                  <a:schemeClr val="bg1"/>
                </a:solidFill>
              </a:rPr>
              <a:t> </a:t>
            </a:r>
            <a:r>
              <a:rPr lang="en-US" sz="2400" dirty="0" err="1">
                <a:solidFill>
                  <a:schemeClr val="bg1"/>
                </a:solidFill>
              </a:rPr>
              <a:t>nêu</a:t>
            </a:r>
            <a:r>
              <a:rPr lang="en-US" sz="2400" dirty="0">
                <a:solidFill>
                  <a:schemeClr val="bg1"/>
                </a:solidFill>
              </a:rPr>
              <a:t> </a:t>
            </a:r>
            <a:r>
              <a:rPr lang="en-US" sz="2400" dirty="0" err="1">
                <a:solidFill>
                  <a:schemeClr val="bg1"/>
                </a:solidFill>
              </a:rPr>
              <a:t>cảm</a:t>
            </a:r>
            <a:r>
              <a:rPr lang="en-US" sz="2400" dirty="0">
                <a:solidFill>
                  <a:schemeClr val="bg1"/>
                </a:solidFill>
              </a:rPr>
              <a:t> </a:t>
            </a:r>
            <a:r>
              <a:rPr lang="en-US" sz="2400" dirty="0" err="1">
                <a:solidFill>
                  <a:schemeClr val="bg1"/>
                </a:solidFill>
              </a:rPr>
              <a:t>nhận</a:t>
            </a:r>
            <a:r>
              <a:rPr lang="en-US" sz="2400" dirty="0">
                <a:solidFill>
                  <a:schemeClr val="bg1"/>
                </a:solidFill>
              </a:rPr>
              <a:t> </a:t>
            </a:r>
            <a:r>
              <a:rPr lang="en-US" sz="2400" dirty="0" err="1">
                <a:solidFill>
                  <a:schemeClr val="bg1"/>
                </a:solidFill>
              </a:rPr>
              <a:t>về</a:t>
            </a:r>
            <a:r>
              <a:rPr lang="en-US" sz="2400" dirty="0">
                <a:solidFill>
                  <a:schemeClr val="bg1"/>
                </a:solidFill>
              </a:rPr>
              <a:t> </a:t>
            </a:r>
            <a:r>
              <a:rPr lang="en-US" sz="2400" dirty="0" err="1">
                <a:solidFill>
                  <a:schemeClr val="bg1"/>
                </a:solidFill>
              </a:rPr>
              <a:t>hình</a:t>
            </a:r>
            <a:r>
              <a:rPr lang="en-US" sz="2400" dirty="0">
                <a:solidFill>
                  <a:schemeClr val="bg1"/>
                </a:solidFill>
              </a:rPr>
              <a:t> </a:t>
            </a:r>
            <a:r>
              <a:rPr lang="en-US" sz="2400" dirty="0" err="1">
                <a:solidFill>
                  <a:schemeClr val="bg1"/>
                </a:solidFill>
              </a:rPr>
              <a:t>ảnh</a:t>
            </a:r>
            <a:r>
              <a:rPr lang="en-US" sz="2400" dirty="0">
                <a:solidFill>
                  <a:schemeClr val="bg1"/>
                </a:solidFill>
              </a:rPr>
              <a:t> </a:t>
            </a:r>
            <a:r>
              <a:rPr lang="en-US" sz="2400" dirty="0" err="1">
                <a:solidFill>
                  <a:schemeClr val="bg1"/>
                </a:solidFill>
              </a:rPr>
              <a:t>người</a:t>
            </a:r>
            <a:r>
              <a:rPr lang="en-US" sz="2400" dirty="0">
                <a:solidFill>
                  <a:schemeClr val="bg1"/>
                </a:solidFill>
              </a:rPr>
              <a:t> </a:t>
            </a:r>
            <a:r>
              <a:rPr lang="en-US" sz="2400" dirty="0" err="1">
                <a:solidFill>
                  <a:schemeClr val="bg1"/>
                </a:solidFill>
              </a:rPr>
              <a:t>lính</a:t>
            </a:r>
            <a:r>
              <a:rPr lang="en-US" sz="2400" dirty="0">
                <a:solidFill>
                  <a:schemeClr val="bg1"/>
                </a:solidFill>
              </a:rPr>
              <a:t> </a:t>
            </a:r>
            <a:r>
              <a:rPr lang="en-US" sz="2400" dirty="0" err="1">
                <a:solidFill>
                  <a:schemeClr val="bg1"/>
                </a:solidFill>
              </a:rPr>
              <a:t>lái</a:t>
            </a:r>
            <a:r>
              <a:rPr lang="en-US" sz="2400" dirty="0">
                <a:solidFill>
                  <a:schemeClr val="bg1"/>
                </a:solidFill>
              </a:rPr>
              <a:t> </a:t>
            </a:r>
            <a:r>
              <a:rPr lang="en-US" sz="2400" dirty="0" err="1">
                <a:solidFill>
                  <a:schemeClr val="bg1"/>
                </a:solidFill>
              </a:rPr>
              <a:t>xe</a:t>
            </a:r>
            <a:r>
              <a:rPr lang="en-US" sz="2400" dirty="0">
                <a:solidFill>
                  <a:schemeClr val="bg1"/>
                </a:solidFill>
              </a:rPr>
              <a:t> </a:t>
            </a:r>
            <a:r>
              <a:rPr lang="en-US" sz="2400" dirty="0" err="1">
                <a:solidFill>
                  <a:schemeClr val="bg1"/>
                </a:solidFill>
              </a:rPr>
              <a:t>Trường</a:t>
            </a:r>
            <a:r>
              <a:rPr lang="en-US" sz="2400" dirty="0">
                <a:solidFill>
                  <a:schemeClr val="bg1"/>
                </a:solidFill>
              </a:rPr>
              <a:t> </a:t>
            </a:r>
            <a:r>
              <a:rPr lang="en-US" sz="2400" dirty="0" err="1">
                <a:solidFill>
                  <a:schemeClr val="bg1"/>
                </a:solidFill>
              </a:rPr>
              <a:t>Sơn</a:t>
            </a:r>
            <a:r>
              <a:rPr lang="en-US" sz="2400" dirty="0">
                <a:solidFill>
                  <a:schemeClr val="bg1"/>
                </a:solidFill>
              </a:rPr>
              <a:t> </a:t>
            </a:r>
            <a:r>
              <a:rPr lang="en-US" sz="2400" dirty="0" err="1">
                <a:solidFill>
                  <a:schemeClr val="bg1"/>
                </a:solidFill>
              </a:rPr>
              <a:t>trong</a:t>
            </a:r>
            <a:r>
              <a:rPr lang="en-US" sz="2400" dirty="0">
                <a:solidFill>
                  <a:schemeClr val="bg1"/>
                </a:solidFill>
              </a:rPr>
              <a:t> </a:t>
            </a:r>
            <a:r>
              <a:rPr lang="en-US" sz="2400" dirty="0" err="1">
                <a:solidFill>
                  <a:schemeClr val="bg1"/>
                </a:solidFill>
              </a:rPr>
              <a:t>bài</a:t>
            </a:r>
            <a:r>
              <a:rPr lang="en-US" sz="2400" dirty="0">
                <a:solidFill>
                  <a:schemeClr val="bg1"/>
                </a:solidFill>
              </a:rPr>
              <a:t> “</a:t>
            </a:r>
            <a:r>
              <a:rPr lang="en-US" sz="2400" dirty="0" err="1">
                <a:solidFill>
                  <a:schemeClr val="bg1"/>
                </a:solidFill>
              </a:rPr>
              <a:t>Bài</a:t>
            </a:r>
            <a:r>
              <a:rPr lang="en-US" sz="2400" dirty="0">
                <a:solidFill>
                  <a:schemeClr val="bg1"/>
                </a:solidFill>
              </a:rPr>
              <a:t> </a:t>
            </a:r>
            <a:r>
              <a:rPr lang="en-US" sz="2400" dirty="0" err="1">
                <a:solidFill>
                  <a:schemeClr val="bg1"/>
                </a:solidFill>
              </a:rPr>
              <a:t>thơ</a:t>
            </a:r>
            <a:r>
              <a:rPr lang="en-US" sz="2400" dirty="0">
                <a:solidFill>
                  <a:schemeClr val="bg1"/>
                </a:solidFill>
              </a:rPr>
              <a:t> </a:t>
            </a:r>
            <a:r>
              <a:rPr lang="en-US" sz="2400" dirty="0" err="1">
                <a:solidFill>
                  <a:schemeClr val="bg1"/>
                </a:solidFill>
              </a:rPr>
              <a:t>về</a:t>
            </a:r>
            <a:r>
              <a:rPr lang="en-US" sz="2400" dirty="0">
                <a:solidFill>
                  <a:schemeClr val="bg1"/>
                </a:solidFill>
              </a:rPr>
              <a:t> </a:t>
            </a:r>
            <a:r>
              <a:rPr lang="en-US" sz="2400" dirty="0" err="1">
                <a:solidFill>
                  <a:schemeClr val="bg1"/>
                </a:solidFill>
              </a:rPr>
              <a:t>tiểu</a:t>
            </a:r>
            <a:r>
              <a:rPr lang="en-US" sz="2400" dirty="0">
                <a:solidFill>
                  <a:schemeClr val="bg1"/>
                </a:solidFill>
              </a:rPr>
              <a:t> </a:t>
            </a:r>
            <a:r>
              <a:rPr lang="en-US" sz="2400" dirty="0" err="1">
                <a:solidFill>
                  <a:schemeClr val="bg1"/>
                </a:solidFill>
              </a:rPr>
              <a:t>đội</a:t>
            </a:r>
            <a:r>
              <a:rPr lang="en-US" sz="2400" dirty="0">
                <a:solidFill>
                  <a:schemeClr val="bg1"/>
                </a:solidFill>
              </a:rPr>
              <a:t> </a:t>
            </a:r>
            <a:r>
              <a:rPr lang="en-US" sz="2400" dirty="0" err="1">
                <a:solidFill>
                  <a:schemeClr val="bg1"/>
                </a:solidFill>
              </a:rPr>
              <a:t>xe</a:t>
            </a:r>
            <a:r>
              <a:rPr lang="en-US" sz="2400" dirty="0">
                <a:solidFill>
                  <a:schemeClr val="bg1"/>
                </a:solidFill>
              </a:rPr>
              <a:t> </a:t>
            </a:r>
            <a:r>
              <a:rPr lang="en-US" sz="2400" dirty="0" err="1">
                <a:solidFill>
                  <a:schemeClr val="bg1"/>
                </a:solidFill>
              </a:rPr>
              <a:t>không</a:t>
            </a:r>
            <a:r>
              <a:rPr lang="en-US" sz="2400" dirty="0">
                <a:solidFill>
                  <a:schemeClr val="bg1"/>
                </a:solidFill>
              </a:rPr>
              <a:t> </a:t>
            </a:r>
            <a:r>
              <a:rPr lang="en-US" sz="2400" dirty="0" err="1">
                <a:solidFill>
                  <a:schemeClr val="bg1"/>
                </a:solidFill>
              </a:rPr>
              <a:t>kính</a:t>
            </a:r>
            <a:r>
              <a:rPr lang="en-US" sz="2400" dirty="0">
                <a:solidFill>
                  <a:schemeClr val="bg1"/>
                </a:solidFill>
              </a:rPr>
              <a:t>”</a:t>
            </a:r>
          </a:p>
        </p:txBody>
      </p:sp>
    </p:spTree>
    <p:extLst>
      <p:ext uri="{BB962C8B-B14F-4D97-AF65-F5344CB8AC3E}">
        <p14:creationId xmlns:p14="http://schemas.microsoft.com/office/powerpoint/2010/main" val="3306989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462" y="218949"/>
            <a:ext cx="11526130" cy="3785652"/>
          </a:xfrm>
          <a:prstGeom prst="rect">
            <a:avLst/>
          </a:prstGeom>
        </p:spPr>
        <p:txBody>
          <a:bodyPr wrap="square">
            <a:spAutoFit/>
          </a:bodyPr>
          <a:lstStyle/>
          <a:p>
            <a:r>
              <a:rPr lang="vi-VN" sz="2400" dirty="0">
                <a:solidFill>
                  <a:schemeClr val="bg1"/>
                </a:solidFill>
              </a:rPr>
              <a:t>* Gợi ý giải</a:t>
            </a:r>
          </a:p>
          <a:p>
            <a:r>
              <a:rPr lang="vi-VN" sz="2400" dirty="0">
                <a:solidFill>
                  <a:schemeClr val="bg1"/>
                </a:solidFill>
              </a:rPr>
              <a:t>1. Trong tác phẩm “Bài thơ về tiểu đội xe không kính” của Phạm Tiến Duật. Bài được làm theo thể thơ tự do</a:t>
            </a:r>
          </a:p>
          <a:p>
            <a:r>
              <a:rPr lang="vi-VN" sz="2400" dirty="0">
                <a:solidFill>
                  <a:schemeClr val="bg1"/>
                </a:solidFill>
              </a:rPr>
              <a:t>2. Nguyên nhân do: Bom giật bom rung kính vỡ đi rồi. Đó là do bom đạn chiến tranh đã tàn phá những chiếc xe. Câu thơ đã phơi bày sự thật tàn khốc ở nơi chiến trường.</a:t>
            </a:r>
          </a:p>
          <a:p>
            <a:r>
              <a:rPr lang="vi-VN" sz="2400" dirty="0">
                <a:solidFill>
                  <a:schemeClr val="bg1"/>
                </a:solidFill>
              </a:rPr>
              <a:t>3. Giọng điệu: khỏe khoắn, vui tươi, tràn đầy sức sống</a:t>
            </a:r>
          </a:p>
          <a:p>
            <a:r>
              <a:rPr lang="vi-VN" sz="2400" dirty="0">
                <a:solidFill>
                  <a:schemeClr val="bg1"/>
                </a:solidFill>
              </a:rPr>
              <a:t>4. Nhận xét: Bao khó khăn thử thách những người lính lái xe vẫn không run sợ, hoảng hốt.</a:t>
            </a:r>
          </a:p>
          <a:p>
            <a:r>
              <a:rPr lang="vi-VN" sz="2400" dirty="0">
                <a:solidFill>
                  <a:schemeClr val="bg1"/>
                </a:solidFill>
              </a:rPr>
              <a:t>5. </a:t>
            </a:r>
            <a:r>
              <a:rPr lang="en-US" sz="2400" dirty="0" err="1" smtClean="0">
                <a:solidFill>
                  <a:schemeClr val="bg1"/>
                </a:solidFill>
              </a:rPr>
              <a:t>Viết</a:t>
            </a:r>
            <a:r>
              <a:rPr lang="en-US" sz="2400" dirty="0" smtClean="0">
                <a:solidFill>
                  <a:schemeClr val="bg1"/>
                </a:solidFill>
              </a:rPr>
              <a:t> </a:t>
            </a:r>
            <a:r>
              <a:rPr lang="en-US" sz="2400" dirty="0" err="1" smtClean="0">
                <a:solidFill>
                  <a:schemeClr val="bg1"/>
                </a:solidFill>
              </a:rPr>
              <a:t>đoạn</a:t>
            </a:r>
            <a:r>
              <a:rPr lang="en-US" sz="2400" dirty="0" smtClean="0">
                <a:solidFill>
                  <a:schemeClr val="bg1"/>
                </a:solidFill>
              </a:rPr>
              <a:t> </a:t>
            </a:r>
            <a:r>
              <a:rPr lang="en-US" sz="2400" dirty="0" err="1" smtClean="0">
                <a:solidFill>
                  <a:schemeClr val="bg1"/>
                </a:solidFill>
              </a:rPr>
              <a:t>văn</a:t>
            </a:r>
            <a:endParaRPr lang="vi-VN" sz="2400" dirty="0">
              <a:solidFill>
                <a:schemeClr val="bg1"/>
              </a:solidFill>
            </a:endParaRPr>
          </a:p>
        </p:txBody>
      </p:sp>
    </p:spTree>
    <p:extLst>
      <p:ext uri="{BB962C8B-B14F-4D97-AF65-F5344CB8AC3E}">
        <p14:creationId xmlns:p14="http://schemas.microsoft.com/office/powerpoint/2010/main" val="2018091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827" y="474345"/>
            <a:ext cx="11366695" cy="6001643"/>
          </a:xfrm>
          <a:prstGeom prst="rect">
            <a:avLst/>
          </a:prstGeom>
        </p:spPr>
        <p:txBody>
          <a:bodyPr wrap="square">
            <a:spAutoFit/>
          </a:bodyPr>
          <a:lstStyle/>
          <a:p>
            <a:pPr algn="just"/>
            <a:r>
              <a:rPr lang="en-US" sz="2400" dirty="0" err="1" smtClean="0">
                <a:solidFill>
                  <a:schemeClr val="bg1"/>
                </a:solidFill>
              </a:rPr>
              <a:t>Câu</a:t>
            </a:r>
            <a:r>
              <a:rPr lang="en-US" sz="2400" dirty="0" smtClean="0">
                <a:solidFill>
                  <a:schemeClr val="bg1"/>
                </a:solidFill>
              </a:rPr>
              <a:t> 5:               </a:t>
            </a:r>
          </a:p>
          <a:p>
            <a:pPr algn="just"/>
            <a:r>
              <a:rPr lang="en-US" sz="2400" dirty="0" smtClean="0">
                <a:solidFill>
                  <a:schemeClr val="bg1"/>
                </a:solidFill>
              </a:rPr>
              <a:t>                    </a:t>
            </a:r>
            <a:r>
              <a:rPr lang="vi-VN" sz="2400" dirty="0" smtClean="0">
                <a:solidFill>
                  <a:schemeClr val="bg1"/>
                </a:solidFill>
              </a:rPr>
              <a:t>Trong </a:t>
            </a:r>
            <a:r>
              <a:rPr lang="vi-VN" sz="2400" dirty="0">
                <a:solidFill>
                  <a:schemeClr val="bg1"/>
                </a:solidFill>
              </a:rPr>
              <a:t>Bài thơ về tiểu đội xe không kính, tác giả Phạm Tiến Duật đã khắc họa thành công chân dung những anh lính trên đường Trường Sơn thời chống Mỹ và để lại trong ta bao ấn tượng khôn nguôi. Các anh hiện lên với tư thế hiên ngang, tinh thần dũng cảm, lạc quan coi thường gian khổ hiểm nguy. Trước những thử thách, khó khăn trên tuyến đường Trường Sơn, người lính vẫn vững tay lái.  Họ coi khó khăn như một thử thách của sự thích nghi nên họ cùng kể chuyện, cùng đùa vui tếu táo với vẻ ung dung: “Ung dung buồng lái ta ngồi". Xe không có kính chắn gió nên bao hiểm nguy tìm đến người lính với “gió vào xoa mắt đắng” rồi “sao trên trời, chim dưới đất” đột ngột, bất ngờ. Song tất cả gian nguy không khiến người chiến sĩ run sợ, hoảng hốt hay chùn lòng. Trái lại, tư thế các anh tư thế các anh vẫn ung dung, tự tin và bình thản cho con đường phía trước. Anh lính luôn tập trung cao độ với công việc lái xe đầy rẫy hiểm trở. Lời nói “Không có…. ừ thì” như một lời nói thường, nôm na mà cứng cỏi, biến những khó khăn thành điều thú vị, với ý nghĩa táo tợn “Chưa cần… cây số nữa”. Anh lính lúc nào cũng đùa vui, tếu táo và họ đoàn kết, đồng hành, hỗ trợ bên nhau. </a:t>
            </a:r>
            <a:endParaRPr lang="en-US" sz="2400" dirty="0">
              <a:solidFill>
                <a:schemeClr val="bg1"/>
              </a:solidFill>
            </a:endParaRPr>
          </a:p>
        </p:txBody>
      </p:sp>
    </p:spTree>
    <p:extLst>
      <p:ext uri="{BB962C8B-B14F-4D97-AF65-F5344CB8AC3E}">
        <p14:creationId xmlns:p14="http://schemas.microsoft.com/office/powerpoint/2010/main" val="233090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3950" y="566287"/>
            <a:ext cx="11244775" cy="4893647"/>
          </a:xfrm>
          <a:prstGeom prst="rect">
            <a:avLst/>
          </a:prstGeom>
        </p:spPr>
        <p:txBody>
          <a:bodyPr wrap="square">
            <a:spAutoFit/>
          </a:bodyPr>
          <a:lstStyle/>
          <a:p>
            <a:r>
              <a:rPr lang="vi-VN" sz="2400" dirty="0">
                <a:solidFill>
                  <a:schemeClr val="bg1"/>
                </a:solidFill>
              </a:rPr>
              <a:t>Khó khăn gian khổ càng làm tình cảm của họ thêm gắn bó keo sơn. Với một cái bắt tay, Phạm Tiến Duật đã tạo nên một hình ảnh thơ thật đẹp. Người lính động viên nhau, chào nhau, cùng nhau cố gắng. Họ luôn giữ trong mình hi vọng, lạc quan và yêu đời. Chính tuổi trẻ đầy khí phách ấy đã trở thành ngọn lửa sục sôi của ý chí và tinh thần chiến đấu vì giải phóng miền Nam thống nhất đất nước. Bom đạn quân thù có mặt muôn nơi, nó có thể làm biến dạng chiếc xe nhưng không đè bẹp được tinh thần, ý chí chiến đấu của những chiến sĩ lái xe với trái tim rộng lớn và thật đẹp. Trái tim là thứ duy nhất họ có sau muôn ngàn cái không có kia. Trái tim ấy thay thế cho tất cả những thiếu thốn “không kính, không đèn, không nản” hợp nhất với người chiến sĩ lái xe thành một cơ thể sống để tiếp tục tiến lên phía trước, hướng về miền Nam thân yêu. Hình ảnh anh lính lái xe Trường Sơn cũng chính là biểu trưng cho anh bộ đội cụ Hồ giàu lòng yêu và cống hiến hết mình vì Tổ quốc. </a:t>
            </a:r>
            <a:endParaRPr lang="en-US" sz="2400" dirty="0">
              <a:solidFill>
                <a:schemeClr val="bg1"/>
              </a:solidFill>
            </a:endParaRPr>
          </a:p>
        </p:txBody>
      </p:sp>
    </p:spTree>
    <p:extLst>
      <p:ext uri="{BB962C8B-B14F-4D97-AF65-F5344CB8AC3E}">
        <p14:creationId xmlns:p14="http://schemas.microsoft.com/office/powerpoint/2010/main" val="2252761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3352800" y="-114300"/>
            <a:ext cx="5029200" cy="1219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cmpd="dbl">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B050"/>
                </a:solidFill>
                <a:latin typeface=".VnTime" panose="020B7200000000000000" pitchFamily="34" charset="0"/>
              </a:rPr>
              <a:t>XÎ  </a:t>
            </a:r>
            <a:r>
              <a:rPr lang="en-US" altLang="en-US" b="1" dirty="0" err="1">
                <a:solidFill>
                  <a:srgbClr val="00B050"/>
                </a:solidFill>
                <a:latin typeface=".VnTime" panose="020B7200000000000000" pitchFamily="34" charset="0"/>
              </a:rPr>
              <a:t>däc</a:t>
            </a:r>
            <a:r>
              <a:rPr lang="en-US" altLang="en-US" b="1" dirty="0">
                <a:solidFill>
                  <a:srgbClr val="00B050"/>
                </a:solidFill>
                <a:latin typeface=".VnTime" panose="020B7200000000000000" pitchFamily="34" charset="0"/>
              </a:rPr>
              <a:t> </a:t>
            </a:r>
            <a:r>
              <a:rPr lang="en-US" altLang="en-US" b="1" dirty="0" err="1">
                <a:solidFill>
                  <a:srgbClr val="00B050"/>
                </a:solidFill>
                <a:latin typeface=".VnTime" panose="020B7200000000000000" pitchFamily="34" charset="0"/>
              </a:rPr>
              <a:t>Tr­ưêng</a:t>
            </a:r>
            <a:r>
              <a:rPr lang="en-US" altLang="en-US" b="1" dirty="0">
                <a:solidFill>
                  <a:srgbClr val="00B050"/>
                </a:solidFill>
                <a:latin typeface=".VnTime" panose="020B7200000000000000" pitchFamily="34" charset="0"/>
              </a:rPr>
              <a:t> </a:t>
            </a:r>
            <a:r>
              <a:rPr lang="en-US" altLang="en-US" b="1" dirty="0" err="1">
                <a:solidFill>
                  <a:srgbClr val="00B050"/>
                </a:solidFill>
                <a:latin typeface=".VnTime" panose="020B7200000000000000" pitchFamily="34" charset="0"/>
              </a:rPr>
              <a:t>S¬n</a:t>
            </a:r>
            <a:r>
              <a:rPr lang="en-US" altLang="en-US" b="1" dirty="0">
                <a:solidFill>
                  <a:srgbClr val="00B050"/>
                </a:solidFill>
                <a:latin typeface=".VnTime" panose="020B7200000000000000" pitchFamily="34" charset="0"/>
              </a:rPr>
              <a:t> ®</a:t>
            </a:r>
            <a:r>
              <a:rPr lang="en-US" altLang="en-US" b="1" dirty="0" err="1">
                <a:solidFill>
                  <a:srgbClr val="00B050"/>
                </a:solidFill>
                <a:latin typeface=".VnTime" panose="020B7200000000000000" pitchFamily="34" charset="0"/>
              </a:rPr>
              <a:t>i</a:t>
            </a:r>
            <a:r>
              <a:rPr lang="en-US" altLang="en-US" b="1" dirty="0">
                <a:solidFill>
                  <a:srgbClr val="00B050"/>
                </a:solidFill>
                <a:latin typeface=".VnTime" panose="020B7200000000000000" pitchFamily="34" charset="0"/>
              </a:rPr>
              <a:t> </a:t>
            </a:r>
            <a:r>
              <a:rPr lang="en-US" altLang="en-US" b="1" dirty="0" err="1">
                <a:solidFill>
                  <a:srgbClr val="00B050"/>
                </a:solidFill>
                <a:latin typeface=".VnTime" panose="020B7200000000000000" pitchFamily="34" charset="0"/>
              </a:rPr>
              <a:t>cøu</a:t>
            </a:r>
            <a:r>
              <a:rPr lang="en-US" altLang="en-US" b="1" dirty="0">
                <a:solidFill>
                  <a:srgbClr val="00B050"/>
                </a:solidFill>
                <a:latin typeface=".VnTime" panose="020B7200000000000000" pitchFamily="34" charset="0"/>
              </a:rPr>
              <a:t> </a:t>
            </a:r>
            <a:r>
              <a:rPr lang="en-US" altLang="en-US" b="1" dirty="0" err="1">
                <a:solidFill>
                  <a:srgbClr val="00B050"/>
                </a:solidFill>
                <a:latin typeface=".VnTime" panose="020B7200000000000000" pitchFamily="34" charset="0"/>
              </a:rPr>
              <a:t>n­ưíc</a:t>
            </a:r>
            <a:endParaRPr lang="en-US" altLang="en-US" b="1" dirty="0">
              <a:solidFill>
                <a:srgbClr val="00B050"/>
              </a:solidFill>
              <a:latin typeface=".VnTime" panose="020B7200000000000000" pitchFamily="34" charset="0"/>
            </a:endParaRPr>
          </a:p>
          <a:p>
            <a:pPr algn="ctr" eaLnBrk="1" hangingPunct="1">
              <a:lnSpc>
                <a:spcPct val="100000"/>
              </a:lnSpc>
              <a:spcBef>
                <a:spcPct val="0"/>
              </a:spcBef>
              <a:buFontTx/>
              <a:buNone/>
            </a:pPr>
            <a:r>
              <a:rPr lang="en-US" altLang="en-US" b="1" dirty="0">
                <a:solidFill>
                  <a:srgbClr val="00B050"/>
                </a:solidFill>
                <a:latin typeface=".VnTime" panose="020B7200000000000000" pitchFamily="34" charset="0"/>
              </a:rPr>
              <a:t>Mµ </a:t>
            </a:r>
            <a:r>
              <a:rPr lang="en-US" altLang="en-US" b="1" dirty="0" err="1">
                <a:solidFill>
                  <a:srgbClr val="00B050"/>
                </a:solidFill>
                <a:latin typeface=".VnTime" panose="020B7200000000000000" pitchFamily="34" charset="0"/>
              </a:rPr>
              <a:t>lßng</a:t>
            </a:r>
            <a:r>
              <a:rPr lang="en-US" altLang="en-US" b="1" dirty="0">
                <a:solidFill>
                  <a:srgbClr val="00B050"/>
                </a:solidFill>
                <a:latin typeface=".VnTime" panose="020B7200000000000000" pitchFamily="34" charset="0"/>
              </a:rPr>
              <a:t> </a:t>
            </a:r>
            <a:r>
              <a:rPr lang="en-US" altLang="en-US" b="1" dirty="0" err="1">
                <a:solidFill>
                  <a:srgbClr val="00B050"/>
                </a:solidFill>
                <a:latin typeface=".VnTime" panose="020B7200000000000000" pitchFamily="34" charset="0"/>
              </a:rPr>
              <a:t>ph¬i</a:t>
            </a:r>
            <a:r>
              <a:rPr lang="en-US" altLang="en-US" b="1" dirty="0">
                <a:solidFill>
                  <a:srgbClr val="00B050"/>
                </a:solidFill>
                <a:latin typeface=".VnTime" panose="020B7200000000000000" pitchFamily="34" charset="0"/>
              </a:rPr>
              <a:t> </a:t>
            </a:r>
            <a:r>
              <a:rPr lang="en-US" altLang="en-US" b="1" dirty="0" err="1">
                <a:solidFill>
                  <a:srgbClr val="00B050"/>
                </a:solidFill>
                <a:latin typeface=".VnTime" panose="020B7200000000000000" pitchFamily="34" charset="0"/>
              </a:rPr>
              <a:t>phíi</a:t>
            </a:r>
            <a:r>
              <a:rPr lang="en-US" altLang="en-US" b="1" dirty="0">
                <a:solidFill>
                  <a:srgbClr val="00B050"/>
                </a:solidFill>
                <a:latin typeface=".VnTime" panose="020B7200000000000000" pitchFamily="34" charset="0"/>
              </a:rPr>
              <a:t> </a:t>
            </a:r>
            <a:r>
              <a:rPr lang="en-US" altLang="en-US" b="1" dirty="0" err="1">
                <a:solidFill>
                  <a:srgbClr val="00B050"/>
                </a:solidFill>
                <a:latin typeface=".VnTime" panose="020B7200000000000000" pitchFamily="34" charset="0"/>
              </a:rPr>
              <a:t>dËy</a:t>
            </a:r>
            <a:r>
              <a:rPr lang="en-US" altLang="en-US" b="1" dirty="0">
                <a:solidFill>
                  <a:srgbClr val="00B050"/>
                </a:solidFill>
                <a:latin typeface=".VnTime" panose="020B7200000000000000" pitchFamily="34" charset="0"/>
              </a:rPr>
              <a:t> </a:t>
            </a:r>
            <a:r>
              <a:rPr lang="en-US" altLang="en-US" b="1" dirty="0" err="1">
                <a:solidFill>
                  <a:srgbClr val="00B050"/>
                </a:solidFill>
                <a:latin typeface=".VnTime" panose="020B7200000000000000" pitchFamily="34" charset="0"/>
              </a:rPr>
              <a:t>tư­¬ng</a:t>
            </a:r>
            <a:r>
              <a:rPr lang="en-US" altLang="en-US" b="1" dirty="0">
                <a:solidFill>
                  <a:srgbClr val="00B050"/>
                </a:solidFill>
                <a:latin typeface=".VnTime" panose="020B7200000000000000" pitchFamily="34" charset="0"/>
              </a:rPr>
              <a:t> </a:t>
            </a:r>
            <a:r>
              <a:rPr lang="en-US" altLang="en-US" b="1" dirty="0" err="1">
                <a:solidFill>
                  <a:srgbClr val="00B050"/>
                </a:solidFill>
                <a:latin typeface=".VnTime" panose="020B7200000000000000" pitchFamily="34" charset="0"/>
              </a:rPr>
              <a:t>lai</a:t>
            </a:r>
            <a:endParaRPr lang="en-US" altLang="en-US" b="1" dirty="0">
              <a:solidFill>
                <a:srgbClr val="00B050"/>
              </a:solidFill>
              <a:latin typeface=".VnTime" panose="020B7200000000000000" pitchFamily="34" charset="0"/>
            </a:endParaRPr>
          </a:p>
        </p:txBody>
      </p:sp>
      <p:sp>
        <p:nvSpPr>
          <p:cNvPr id="5" name="Text Box 5"/>
          <p:cNvSpPr txBox="1">
            <a:spLocks noChangeArrowheads="1"/>
          </p:cNvSpPr>
          <p:nvPr/>
        </p:nvSpPr>
        <p:spPr bwMode="auto">
          <a:xfrm>
            <a:off x="2133600" y="62484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i="1" dirty="0" err="1">
                <a:solidFill>
                  <a:srgbClr val="00B050"/>
                </a:solidFill>
                <a:latin typeface="VNI-Times" pitchFamily="2" charset="0"/>
              </a:rPr>
              <a:t>Xe</a:t>
            </a:r>
            <a:r>
              <a:rPr lang="en-US" altLang="en-US" sz="2400" b="1" i="1" dirty="0">
                <a:solidFill>
                  <a:srgbClr val="00B050"/>
                </a:solidFill>
                <a:latin typeface="VNI-Times" pitchFamily="2" charset="0"/>
              </a:rPr>
              <a:t> </a:t>
            </a:r>
            <a:r>
              <a:rPr lang="en-US" altLang="en-US" sz="2400" b="1" i="1" dirty="0" err="1">
                <a:solidFill>
                  <a:srgbClr val="00B050"/>
                </a:solidFill>
                <a:latin typeface="VNI-Times" pitchFamily="2" charset="0"/>
              </a:rPr>
              <a:t>vaän</a:t>
            </a:r>
            <a:r>
              <a:rPr lang="en-US" altLang="en-US" sz="2400" b="1" i="1" dirty="0">
                <a:solidFill>
                  <a:srgbClr val="00B050"/>
                </a:solidFill>
                <a:latin typeface="VNI-Times" pitchFamily="2" charset="0"/>
              </a:rPr>
              <a:t> </a:t>
            </a:r>
            <a:r>
              <a:rPr lang="en-US" altLang="en-US" sz="2400" b="1" i="1" dirty="0" err="1">
                <a:solidFill>
                  <a:srgbClr val="00B050"/>
                </a:solidFill>
                <a:latin typeface="VNI-Times" pitchFamily="2" charset="0"/>
              </a:rPr>
              <a:t>taûi</a:t>
            </a:r>
            <a:r>
              <a:rPr lang="en-US" altLang="en-US" sz="2400" b="1" i="1" dirty="0">
                <a:solidFill>
                  <a:srgbClr val="00B050"/>
                </a:solidFill>
                <a:latin typeface="VNI-Times" pitchFamily="2" charset="0"/>
              </a:rPr>
              <a:t> </a:t>
            </a:r>
            <a:r>
              <a:rPr lang="en-US" altLang="en-US" sz="2400" b="1" i="1" dirty="0" err="1">
                <a:solidFill>
                  <a:srgbClr val="00B050"/>
                </a:solidFill>
                <a:latin typeface="VNI-Times" pitchFamily="2" charset="0"/>
              </a:rPr>
              <a:t>ôû</a:t>
            </a:r>
            <a:r>
              <a:rPr lang="en-US" altLang="en-US" sz="2400" b="1" i="1" dirty="0">
                <a:solidFill>
                  <a:srgbClr val="00B050"/>
                </a:solidFill>
                <a:latin typeface="VNI-Times" pitchFamily="2" charset="0"/>
              </a:rPr>
              <a:t> </a:t>
            </a:r>
            <a:r>
              <a:rPr lang="en-US" altLang="en-US" sz="2400" b="1" i="1" dirty="0" err="1">
                <a:solidFill>
                  <a:srgbClr val="00B050"/>
                </a:solidFill>
                <a:latin typeface="VNI-Times" pitchFamily="2" charset="0"/>
              </a:rPr>
              <a:t>ñöôøng</a:t>
            </a:r>
            <a:r>
              <a:rPr lang="en-US" altLang="en-US" sz="2400" b="1" i="1" dirty="0">
                <a:solidFill>
                  <a:srgbClr val="00B050"/>
                </a:solidFill>
                <a:latin typeface="VNI-Times" pitchFamily="2" charset="0"/>
              </a:rPr>
              <a:t> </a:t>
            </a:r>
            <a:r>
              <a:rPr lang="en-US" altLang="en-US" sz="2400" b="1" i="1" dirty="0" err="1">
                <a:solidFill>
                  <a:srgbClr val="00B050"/>
                </a:solidFill>
                <a:latin typeface="VNI-Times" pitchFamily="2" charset="0"/>
              </a:rPr>
              <a:t>Tröôøng</a:t>
            </a:r>
            <a:r>
              <a:rPr lang="en-US" altLang="en-US" sz="2400" b="1" i="1" dirty="0">
                <a:solidFill>
                  <a:srgbClr val="00B050"/>
                </a:solidFill>
                <a:latin typeface="VNI-Times" pitchFamily="2" charset="0"/>
              </a:rPr>
              <a:t> </a:t>
            </a:r>
            <a:r>
              <a:rPr lang="en-US" altLang="en-US" sz="2400" b="1" i="1" dirty="0" err="1">
                <a:solidFill>
                  <a:srgbClr val="00B050"/>
                </a:solidFill>
                <a:latin typeface="VNI-Times" pitchFamily="2" charset="0"/>
              </a:rPr>
              <a:t>Sôn</a:t>
            </a:r>
            <a:r>
              <a:rPr lang="en-US" altLang="en-US" sz="2400" b="1" i="1" dirty="0">
                <a:solidFill>
                  <a:srgbClr val="00B050"/>
                </a:solidFill>
                <a:latin typeface="VNI-Times" pitchFamily="2" charset="0"/>
              </a:rPr>
              <a:t> </a:t>
            </a:r>
            <a:r>
              <a:rPr lang="en-US" altLang="en-US" sz="2400" b="1" i="1" dirty="0" err="1">
                <a:solidFill>
                  <a:srgbClr val="00B050"/>
                </a:solidFill>
                <a:latin typeface="VNI-Times" pitchFamily="2" charset="0"/>
              </a:rPr>
              <a:t>thôøi</a:t>
            </a:r>
            <a:r>
              <a:rPr lang="en-US" altLang="en-US" sz="2400" b="1" i="1" dirty="0">
                <a:solidFill>
                  <a:srgbClr val="00B050"/>
                </a:solidFill>
                <a:latin typeface="VNI-Times" pitchFamily="2" charset="0"/>
              </a:rPr>
              <a:t> </a:t>
            </a:r>
            <a:r>
              <a:rPr lang="en-US" altLang="en-US" sz="2400" b="1" i="1" dirty="0" err="1">
                <a:solidFill>
                  <a:srgbClr val="00B050"/>
                </a:solidFill>
                <a:latin typeface="VNI-Times" pitchFamily="2" charset="0"/>
              </a:rPr>
              <a:t>kì</a:t>
            </a:r>
            <a:r>
              <a:rPr lang="en-US" altLang="en-US" sz="2400" b="1" i="1" dirty="0">
                <a:solidFill>
                  <a:srgbClr val="00B050"/>
                </a:solidFill>
                <a:latin typeface="VNI-Times" pitchFamily="2" charset="0"/>
              </a:rPr>
              <a:t> </a:t>
            </a:r>
            <a:r>
              <a:rPr lang="en-US" altLang="en-US" sz="2400" b="1" i="1" dirty="0" err="1">
                <a:solidFill>
                  <a:srgbClr val="00B050"/>
                </a:solidFill>
                <a:latin typeface="VNI-Times" pitchFamily="2" charset="0"/>
              </a:rPr>
              <a:t>khaùng</a:t>
            </a:r>
            <a:r>
              <a:rPr lang="en-US" altLang="en-US" sz="2400" b="1" i="1" dirty="0">
                <a:solidFill>
                  <a:srgbClr val="00B050"/>
                </a:solidFill>
                <a:latin typeface="VNI-Times" pitchFamily="2" charset="0"/>
              </a:rPr>
              <a:t> </a:t>
            </a:r>
            <a:r>
              <a:rPr lang="en-US" altLang="en-US" sz="2400" b="1" i="1" dirty="0" err="1">
                <a:solidFill>
                  <a:srgbClr val="00B050"/>
                </a:solidFill>
                <a:latin typeface="VNI-Times" pitchFamily="2" charset="0"/>
              </a:rPr>
              <a:t>chieán</a:t>
            </a:r>
            <a:r>
              <a:rPr lang="en-US" altLang="en-US" sz="2400" b="1" i="1" dirty="0">
                <a:solidFill>
                  <a:srgbClr val="00B050"/>
                </a:solidFill>
                <a:latin typeface="VNI-Times" pitchFamily="2" charset="0"/>
              </a:rPr>
              <a:t> </a:t>
            </a:r>
            <a:r>
              <a:rPr lang="en-US" altLang="en-US" sz="2400" b="1" i="1" dirty="0" err="1">
                <a:solidFill>
                  <a:srgbClr val="00B050"/>
                </a:solidFill>
                <a:latin typeface="VNI-Times" pitchFamily="2" charset="0"/>
              </a:rPr>
              <a:t>choáng</a:t>
            </a:r>
            <a:r>
              <a:rPr lang="en-US" altLang="en-US" sz="2400" b="1" i="1" dirty="0">
                <a:solidFill>
                  <a:srgbClr val="00B050"/>
                </a:solidFill>
                <a:latin typeface="VNI-Times" pitchFamily="2" charset="0"/>
              </a:rPr>
              <a:t> </a:t>
            </a:r>
            <a:r>
              <a:rPr lang="en-US" altLang="en-US" sz="2400" b="1" i="1" dirty="0" err="1">
                <a:solidFill>
                  <a:srgbClr val="00B050"/>
                </a:solidFill>
                <a:latin typeface="VNI-Times" pitchFamily="2" charset="0"/>
              </a:rPr>
              <a:t>Mó</a:t>
            </a:r>
            <a:endParaRPr lang="en-US" altLang="en-US" sz="2400" b="1" i="1" dirty="0">
              <a:solidFill>
                <a:srgbClr val="00B050"/>
              </a:solidFill>
              <a:latin typeface="VNI-Times" pitchFamily="2" charset="0"/>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l="14000" t="10001" r="14000" b="16667"/>
          <a:stretch>
            <a:fillRect/>
          </a:stretch>
        </p:blipFill>
        <p:spPr bwMode="auto">
          <a:xfrm>
            <a:off x="1981200" y="995363"/>
            <a:ext cx="8229600" cy="53292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48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2392"/>
            <a:ext cx="11507372" cy="6370975"/>
          </a:xfrm>
          <a:prstGeom prst="rect">
            <a:avLst/>
          </a:prstGeom>
        </p:spPr>
        <p:txBody>
          <a:bodyPr wrap="square">
            <a:spAutoFit/>
          </a:bodyPr>
          <a:lstStyle/>
          <a:p>
            <a:r>
              <a:rPr lang="en-US" sz="2400" b="1" dirty="0" err="1" smtClean="0">
                <a:solidFill>
                  <a:schemeClr val="bg1"/>
                </a:solidFill>
              </a:rPr>
              <a:t>Đề</a:t>
            </a:r>
            <a:r>
              <a:rPr lang="en-US" sz="2400" b="1" dirty="0" smtClean="0">
                <a:solidFill>
                  <a:schemeClr val="bg1"/>
                </a:solidFill>
              </a:rPr>
              <a:t> 2</a:t>
            </a:r>
          </a:p>
          <a:p>
            <a:r>
              <a:rPr lang="vi-VN" sz="2400" b="1" dirty="0" smtClean="0">
                <a:solidFill>
                  <a:schemeClr val="bg1"/>
                </a:solidFill>
              </a:rPr>
              <a:t>Đọc </a:t>
            </a:r>
            <a:r>
              <a:rPr lang="vi-VN" sz="2400" b="1" dirty="0">
                <a:solidFill>
                  <a:schemeClr val="bg1"/>
                </a:solidFill>
              </a:rPr>
              <a:t>đoạn thơ sau và trả lời các câu hỏi bên dưới:</a:t>
            </a:r>
          </a:p>
          <a:p>
            <a:r>
              <a:rPr lang="vi-VN" sz="2400" i="1" dirty="0">
                <a:solidFill>
                  <a:srgbClr val="FFFF00"/>
                </a:solidFill>
              </a:rPr>
              <a:t>Không có kính, ừ thì có bụi,</a:t>
            </a:r>
          </a:p>
          <a:p>
            <a:r>
              <a:rPr lang="vi-VN" sz="2400" i="1" dirty="0">
                <a:solidFill>
                  <a:srgbClr val="FFFF00"/>
                </a:solidFill>
              </a:rPr>
              <a:t>Bụi phun tóc trắng như người già</a:t>
            </a:r>
          </a:p>
          <a:p>
            <a:r>
              <a:rPr lang="vi-VN" sz="2400" i="1" dirty="0">
                <a:solidFill>
                  <a:srgbClr val="FFFF00"/>
                </a:solidFill>
              </a:rPr>
              <a:t>Chưa cần rửa, phì phèo châm điếu thuốc</a:t>
            </a:r>
          </a:p>
          <a:p>
            <a:r>
              <a:rPr lang="vi-VN" sz="2400" i="1" dirty="0">
                <a:solidFill>
                  <a:srgbClr val="FFFF00"/>
                </a:solidFill>
              </a:rPr>
              <a:t>Nhìn nhau mặt lấm cười ha ha.</a:t>
            </a:r>
          </a:p>
          <a:p>
            <a:endParaRPr lang="vi-VN" sz="2400" i="1" dirty="0">
              <a:solidFill>
                <a:srgbClr val="FFFF00"/>
              </a:solidFill>
            </a:endParaRPr>
          </a:p>
          <a:p>
            <a:r>
              <a:rPr lang="vi-VN" sz="2400" i="1" dirty="0">
                <a:solidFill>
                  <a:srgbClr val="FFFF00"/>
                </a:solidFill>
              </a:rPr>
              <a:t>Không có kính, ừ thì ướt áo</a:t>
            </a:r>
          </a:p>
          <a:p>
            <a:r>
              <a:rPr lang="vi-VN" sz="2400" i="1" dirty="0">
                <a:solidFill>
                  <a:srgbClr val="FFFF00"/>
                </a:solidFill>
              </a:rPr>
              <a:t>Mưa tuôn mưa xối như ngoài trời</a:t>
            </a:r>
          </a:p>
          <a:p>
            <a:r>
              <a:rPr lang="vi-VN" sz="2400" i="1" dirty="0">
                <a:solidFill>
                  <a:srgbClr val="FFFF00"/>
                </a:solidFill>
              </a:rPr>
              <a:t>Chưa cần thay, lái trăm cây số nữa</a:t>
            </a:r>
          </a:p>
          <a:p>
            <a:r>
              <a:rPr lang="vi-VN" sz="2400" i="1" dirty="0">
                <a:solidFill>
                  <a:srgbClr val="FFFF00"/>
                </a:solidFill>
              </a:rPr>
              <a:t>Mưa ngừng, gió lùa khô mau thôi.</a:t>
            </a:r>
          </a:p>
          <a:p>
            <a:r>
              <a:rPr lang="vi-VN" sz="2400" dirty="0">
                <a:solidFill>
                  <a:schemeClr val="bg1"/>
                </a:solidFill>
              </a:rPr>
              <a:t>1. Đoạn thơ trên trích trong tác phẩm nào? Được viết theo thể loại nào?</a:t>
            </a:r>
          </a:p>
          <a:p>
            <a:r>
              <a:rPr lang="vi-VN" sz="2400" dirty="0">
                <a:solidFill>
                  <a:schemeClr val="bg1"/>
                </a:solidFill>
              </a:rPr>
              <a:t>2. Tìm thán từ có trong đoạn trên?</a:t>
            </a:r>
          </a:p>
          <a:p>
            <a:r>
              <a:rPr lang="vi-VN" sz="2400" dirty="0">
                <a:solidFill>
                  <a:schemeClr val="bg1"/>
                </a:solidFill>
              </a:rPr>
              <a:t>3. Tìm những yếu tố nói lên giọng điệu ngang tàng, trẻ trung, tinh nghịch của người lính?</a:t>
            </a:r>
          </a:p>
          <a:p>
            <a:r>
              <a:rPr lang="vi-VN" sz="2400" dirty="0">
                <a:solidFill>
                  <a:schemeClr val="bg1"/>
                </a:solidFill>
              </a:rPr>
              <a:t>4. Viết đoạn văn từ 10 đến 15 câu cảm nhận về vẻ đẹp của người lính lái xe Trường Sơn thông qua đoạn thơ trên?</a:t>
            </a:r>
          </a:p>
        </p:txBody>
      </p:sp>
    </p:spTree>
    <p:extLst>
      <p:ext uri="{BB962C8B-B14F-4D97-AF65-F5344CB8AC3E}">
        <p14:creationId xmlns:p14="http://schemas.microsoft.com/office/powerpoint/2010/main" val="3545840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608" y="246083"/>
            <a:ext cx="11746523" cy="5016758"/>
          </a:xfrm>
          <a:prstGeom prst="rect">
            <a:avLst/>
          </a:prstGeom>
        </p:spPr>
        <p:txBody>
          <a:bodyPr wrap="square">
            <a:spAutoFit/>
          </a:bodyPr>
          <a:lstStyle/>
          <a:p>
            <a:r>
              <a:rPr lang="vi-VN" sz="2000" dirty="0">
                <a:solidFill>
                  <a:schemeClr val="bg1"/>
                </a:solidFill>
              </a:rPr>
              <a:t>* Gợi ý giải</a:t>
            </a:r>
          </a:p>
          <a:p>
            <a:r>
              <a:rPr lang="vi-VN" sz="2000" dirty="0">
                <a:solidFill>
                  <a:schemeClr val="bg1"/>
                </a:solidFill>
              </a:rPr>
              <a:t>1. Trích trong “Bài thơ về tiểu đội xe không kính”. Được viết theo thể thơ tự do</a:t>
            </a:r>
          </a:p>
          <a:p>
            <a:r>
              <a:rPr lang="vi-VN" sz="2000" dirty="0">
                <a:solidFill>
                  <a:schemeClr val="bg1"/>
                </a:solidFill>
              </a:rPr>
              <a:t>2. Các thán từ: ha ha</a:t>
            </a:r>
          </a:p>
          <a:p>
            <a:r>
              <a:rPr lang="vi-VN" sz="2000" dirty="0">
                <a:solidFill>
                  <a:schemeClr val="bg1"/>
                </a:solidFill>
              </a:rPr>
              <a:t>3. Thể hiện qua</a:t>
            </a:r>
          </a:p>
          <a:p>
            <a:r>
              <a:rPr lang="vi-VN" sz="2000" dirty="0">
                <a:solidFill>
                  <a:schemeClr val="bg1"/>
                </a:solidFill>
              </a:rPr>
              <a:t>- Các chi tiết: bụi phun tóc trắng như người già, phì phèo châm điếu thuốc, mặt lấm cười ha ha…</a:t>
            </a:r>
          </a:p>
          <a:p>
            <a:r>
              <a:rPr lang="vi-VN" sz="2000" dirty="0">
                <a:solidFill>
                  <a:schemeClr val="bg1"/>
                </a:solidFill>
              </a:rPr>
              <a:t>- Cách nói mang tính khẩu ngữ đời thường: ừ thì, chưa cần…</a:t>
            </a:r>
          </a:p>
          <a:p>
            <a:r>
              <a:rPr lang="vi-VN" sz="2000" dirty="0">
                <a:solidFill>
                  <a:schemeClr val="bg1"/>
                </a:solidFill>
              </a:rPr>
              <a:t>4. Tham khảo:</a:t>
            </a:r>
          </a:p>
          <a:p>
            <a:r>
              <a:rPr lang="vi-VN" sz="2000" dirty="0">
                <a:solidFill>
                  <a:schemeClr val="bg1"/>
                </a:solidFill>
              </a:rPr>
              <a:t>Trong cuộc chiến tranh khốc liệt, chính tình yêu thiên nhiên và cả vẻ đẹp lãng mạn trong tâm hồn đã giúp người chiến sĩ vượt qua những khó khăn. Khổ sở là như thế, nhưng đối với người lính thì có hề chi, họ bất chấp mọi hiểm nguy: Không có kính, ừ thì có bụi,/ Bụi phun tóc trắng như người già.Hai tiếng “ừ thì” chắc nịch nhưng nhẹ nhàng, không hề phàn nàn, kêu ca. Dường như những gian khổ, nguy hiểm của chiến tranh cũng không ảnh hưởng đến tinh thần đầy lạc quan của người lính. Vì xe không có kính nên nắng thì có bụi mà mưa thì xối xả. Ngồi trong buồng lái nhưng chẳng khác nào là ở ngoài trời. Hai chữ “ừ thì” được lặp lại đã khẳng định được thái độ sẵn sàng bất chấp khó khăn, cũng như có bụi thì chưa cần rửa, khi có mưa, áo có ướt cũng chưa cần thay: Chưa cần thay lái trăm cây số nữa/ Mưa ngừng, gió lùa khô mau thôi. </a:t>
            </a:r>
            <a:endParaRPr lang="en-US" sz="2000" dirty="0">
              <a:solidFill>
                <a:schemeClr val="bg1"/>
              </a:solidFill>
            </a:endParaRPr>
          </a:p>
        </p:txBody>
      </p:sp>
    </p:spTree>
    <p:extLst>
      <p:ext uri="{BB962C8B-B14F-4D97-AF65-F5344CB8AC3E}">
        <p14:creationId xmlns:p14="http://schemas.microsoft.com/office/powerpoint/2010/main" val="4151568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421" y="474345"/>
            <a:ext cx="11563643" cy="5632311"/>
          </a:xfrm>
          <a:prstGeom prst="rect">
            <a:avLst/>
          </a:prstGeom>
        </p:spPr>
        <p:txBody>
          <a:bodyPr wrap="square">
            <a:spAutoFit/>
          </a:bodyPr>
          <a:lstStyle/>
          <a:p>
            <a:r>
              <a:rPr lang="vi-VN" sz="2400" dirty="0">
                <a:solidFill>
                  <a:schemeClr val="bg1"/>
                </a:solidFill>
              </a:rPr>
              <a:t>Ý chí chiến đấu giải phóng miền Nam tạo ra sức mạnh vô biên thúc giục người lính chạy thêm “trăm cây số nữa”. Một quy luật tự nhiên không gì thay thế được: mưa rồi sẽ tạnh, gió sẽ lùa vào, áo sẽ “khô mau thôi”. Những người lính hiện lên trong câu thơ thật hồn nhiên, vui vẻ, lạc quan. Chính tình yêu Tổ quốc, tinh thần giải phóng miền Nam thống nhất đất nước đã tạo ra một sức mạnh lớn lao để người lính vượt qua mọi gian khổ hiểm nguy trong cuộc chiến tranh khốc liệt. Chiếc xe không kính ấy đã chở tiểu đội ra chiến trường miền Nam đánh Mỹ, thống nhất nước nhà. Tuy tác giả không nói ra ngồi trên chiếc xe bị quân thù tàn phá đi ra từ chốn bom rơi ấy là những người lính như thế nào nhưng người đọc đều hình dung được rằng đó là những người dạn dày và gan góc trong bom đạn: Xẻ dọc Trường Sơn đi cứu nước/ Mà lòng phơi phới dậy tương lai.Một sự trẻ trung, yêu đời lại được thể hiện trong một chi tiết ngộ nghĩnh. Họ lại gặp nhau trên đường đi tới và đã ‘‘bắt tay qua cửa kính vỡ rồi”. Tình bạn, tình đồng chí không bị ngăn cách bởi cái không thuận lợi của hoàn cảnh mà trái lại nó càng khăng khít hơn, tiếp thêm sức mạnh cho nhau để hoàn thành nhiệm vụ.</a:t>
            </a:r>
            <a:endParaRPr lang="en-US" sz="2400" dirty="0">
              <a:solidFill>
                <a:schemeClr val="bg1"/>
              </a:solidFill>
            </a:endParaRPr>
          </a:p>
        </p:txBody>
      </p:sp>
    </p:spTree>
    <p:extLst>
      <p:ext uri="{BB962C8B-B14F-4D97-AF65-F5344CB8AC3E}">
        <p14:creationId xmlns:p14="http://schemas.microsoft.com/office/powerpoint/2010/main" val="2371397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319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335846"/>
            <a:ext cx="11901268" cy="5755422"/>
          </a:xfrm>
          <a:prstGeom prst="rect">
            <a:avLst/>
          </a:prstGeom>
        </p:spPr>
        <p:txBody>
          <a:bodyPr wrap="square">
            <a:spAutoFit/>
          </a:bodyPr>
          <a:lstStyle/>
          <a:p>
            <a:r>
              <a:rPr lang="vi-VN" sz="2800" b="1" dirty="0">
                <a:solidFill>
                  <a:prstClr val="white"/>
                </a:solidFill>
              </a:rPr>
              <a:t>Đề số </a:t>
            </a:r>
            <a:r>
              <a:rPr lang="en-US" sz="2800" b="1" dirty="0">
                <a:solidFill>
                  <a:prstClr val="white"/>
                </a:solidFill>
              </a:rPr>
              <a:t>3</a:t>
            </a:r>
            <a:endParaRPr lang="en-US" sz="2800" b="1" dirty="0" smtClean="0">
              <a:solidFill>
                <a:prstClr val="white"/>
              </a:solidFill>
            </a:endParaRPr>
          </a:p>
          <a:p>
            <a:r>
              <a:rPr lang="vi-VN" sz="2000" b="1" dirty="0" smtClean="0">
                <a:solidFill>
                  <a:prstClr val="white"/>
                </a:solidFill>
              </a:rPr>
              <a:t>Đọc </a:t>
            </a:r>
            <a:r>
              <a:rPr lang="vi-VN" sz="2000" b="1" dirty="0">
                <a:solidFill>
                  <a:prstClr val="white"/>
                </a:solidFill>
              </a:rPr>
              <a:t>đoạn thơ sau và trả lời các câu hỏi:</a:t>
            </a:r>
          </a:p>
          <a:p>
            <a:r>
              <a:rPr lang="vi-VN" sz="2000" b="1" i="1" dirty="0">
                <a:solidFill>
                  <a:srgbClr val="FFFF00"/>
                </a:solidFill>
              </a:rPr>
              <a:t>Bếp Hoàng Cầm ta dựng giữa trời</a:t>
            </a:r>
          </a:p>
          <a:p>
            <a:r>
              <a:rPr lang="vi-VN" sz="2000" b="1" i="1" dirty="0">
                <a:solidFill>
                  <a:srgbClr val="FFFF00"/>
                </a:solidFill>
              </a:rPr>
              <a:t>Chung bát đũa nghĩa là gia đình đấy</a:t>
            </a:r>
          </a:p>
          <a:p>
            <a:r>
              <a:rPr lang="vi-VN" sz="2000" b="1" i="1" dirty="0">
                <a:solidFill>
                  <a:srgbClr val="FFFF00"/>
                </a:solidFill>
              </a:rPr>
              <a:t>Võng mắc chông chênh đường xe chạy</a:t>
            </a:r>
          </a:p>
          <a:p>
            <a:r>
              <a:rPr lang="vi-VN" sz="2000" b="1" i="1" dirty="0">
                <a:solidFill>
                  <a:srgbClr val="FFFF00"/>
                </a:solidFill>
              </a:rPr>
              <a:t>Lại đi, lại đi trời xanh thêm.</a:t>
            </a:r>
          </a:p>
          <a:p>
            <a:endParaRPr lang="vi-VN" sz="2000" b="1" i="1" dirty="0">
              <a:solidFill>
                <a:srgbClr val="FFFF00"/>
              </a:solidFill>
            </a:endParaRPr>
          </a:p>
          <a:p>
            <a:r>
              <a:rPr lang="vi-VN" sz="2000" b="1" i="1" dirty="0">
                <a:solidFill>
                  <a:srgbClr val="FFFF00"/>
                </a:solidFill>
              </a:rPr>
              <a:t>Không có kính, rồi xe không có đèn</a:t>
            </a:r>
          </a:p>
          <a:p>
            <a:r>
              <a:rPr lang="vi-VN" sz="2000" b="1" i="1" dirty="0">
                <a:solidFill>
                  <a:srgbClr val="FFFF00"/>
                </a:solidFill>
              </a:rPr>
              <a:t>Không có mui xe, thùng xe có xước,</a:t>
            </a:r>
          </a:p>
          <a:p>
            <a:r>
              <a:rPr lang="vi-VN" sz="2000" b="1" i="1" dirty="0">
                <a:solidFill>
                  <a:srgbClr val="FFFF00"/>
                </a:solidFill>
              </a:rPr>
              <a:t>Xe vẫn chạy vì miền Nam phía trước</a:t>
            </a:r>
          </a:p>
          <a:p>
            <a:r>
              <a:rPr lang="vi-VN" sz="2000" b="1" i="1" dirty="0">
                <a:solidFill>
                  <a:srgbClr val="FFFF00"/>
                </a:solidFill>
              </a:rPr>
              <a:t>Chỉ cần trong xe có một trái tim.</a:t>
            </a:r>
          </a:p>
          <a:p>
            <a:r>
              <a:rPr lang="vi-VN" sz="2000" dirty="0">
                <a:solidFill>
                  <a:prstClr val="white"/>
                </a:solidFill>
              </a:rPr>
              <a:t>(Trích Ngữ văn 9, tập một, NXB. Giáo dục, 2014).</a:t>
            </a:r>
          </a:p>
          <a:p>
            <a:endParaRPr lang="en-US" sz="2000" dirty="0" smtClean="0">
              <a:solidFill>
                <a:prstClr val="white"/>
              </a:solidFill>
            </a:endParaRPr>
          </a:p>
          <a:p>
            <a:r>
              <a:rPr lang="vi-VN" sz="2000" dirty="0" smtClean="0">
                <a:solidFill>
                  <a:prstClr val="white"/>
                </a:solidFill>
              </a:rPr>
              <a:t>1</a:t>
            </a:r>
            <a:r>
              <a:rPr lang="vi-VN" sz="2000" dirty="0">
                <a:solidFill>
                  <a:prstClr val="white"/>
                </a:solidFill>
              </a:rPr>
              <a:t>. Đoạn thơ trên nằm trong tác phẩm nào? Giới thiệu ngắn gọn về hoàn cảnh sáng tác của tác phẩm ấy.</a:t>
            </a:r>
          </a:p>
          <a:p>
            <a:r>
              <a:rPr lang="vi-VN" sz="2000" dirty="0">
                <a:solidFill>
                  <a:prstClr val="white"/>
                </a:solidFill>
              </a:rPr>
              <a:t>2. Tìm một hình ảnh hoán dụ trong đoạn thơ trên và nêu tác dụng của hình ảnh ẩn dụ đó.</a:t>
            </a:r>
          </a:p>
          <a:p>
            <a:r>
              <a:rPr lang="vi-VN" sz="2000" dirty="0">
                <a:solidFill>
                  <a:prstClr val="white"/>
                </a:solidFill>
              </a:rPr>
              <a:t>3. Tại sao nói hình ảnh những chiếc xe không kính là một sáng tạo độc đáo của Phạm Tiến Duật?</a:t>
            </a:r>
          </a:p>
          <a:p>
            <a:r>
              <a:rPr lang="vi-VN" sz="2000" dirty="0">
                <a:solidFill>
                  <a:prstClr val="white"/>
                </a:solidFill>
              </a:rPr>
              <a:t>4. Từ việc cảm nhận phẩm chất của những người lính trong bài thơ trên và những hiểu biết xã hội của bản thân, em hãy trình bày suy nghĩ (khoảng nửa trang giấy thi) về lòng dũng cảm.</a:t>
            </a:r>
          </a:p>
        </p:txBody>
      </p:sp>
    </p:spTree>
    <p:extLst>
      <p:ext uri="{BB962C8B-B14F-4D97-AF65-F5344CB8AC3E}">
        <p14:creationId xmlns:p14="http://schemas.microsoft.com/office/powerpoint/2010/main" val="2588628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19" y="327307"/>
            <a:ext cx="11816861" cy="5940088"/>
          </a:xfrm>
          <a:prstGeom prst="rect">
            <a:avLst/>
          </a:prstGeom>
        </p:spPr>
        <p:txBody>
          <a:bodyPr wrap="square">
            <a:spAutoFit/>
          </a:bodyPr>
          <a:lstStyle/>
          <a:p>
            <a:r>
              <a:rPr lang="vi-VN" sz="2000" dirty="0">
                <a:solidFill>
                  <a:prstClr val="white"/>
                </a:solidFill>
              </a:rPr>
              <a:t>* Gợi ý giải</a:t>
            </a:r>
          </a:p>
          <a:p>
            <a:r>
              <a:rPr lang="vi-VN" sz="2000" dirty="0">
                <a:solidFill>
                  <a:prstClr val="white"/>
                </a:solidFill>
              </a:rPr>
              <a:t>1. Nằm trong tác phẩm “Bài thơ về tiểu đội xe không kính”. </a:t>
            </a:r>
          </a:p>
          <a:p>
            <a:r>
              <a:rPr lang="vi-VN" sz="2000" dirty="0">
                <a:solidFill>
                  <a:prstClr val="white"/>
                </a:solidFill>
              </a:rPr>
              <a:t>- Hoàn cảnh sáng tác: Bài thơ sáng tác năm 1969 trên tuyến đường Trường Sơn, trong thời kì kháng chiến chống Mĩ diễn ra ác liệt. Bài thơ thuộc chùm thơ được tặng giải Nhất cuộc thi thơ báo Văn nghệ năm 1969, in trong tập “Vầng trăng quầng lửa”</a:t>
            </a:r>
          </a:p>
          <a:p>
            <a:r>
              <a:rPr lang="vi-VN" sz="2000" dirty="0">
                <a:solidFill>
                  <a:prstClr val="white"/>
                </a:solidFill>
              </a:rPr>
              <a:t>2. Hình ảnh hoán dụ “trái tim”. Trái tim ấy thay thế cho tất cả những thiếu thốn “không kinh, không đèn” hợp nhất với người chiến sĩ lái xe thành một cơ thể sống để tiếp tục tiến lên phía trước hướng về miền Nam. Hình ảnh hoán dụ này trở thành nhãn tự của bài thơ, cô đúc ý toàn bài, hội tụ vẻ đẹp của người lính và để lại cảm xúc sâu lắng trong lòng người đọc. </a:t>
            </a:r>
          </a:p>
          <a:p>
            <a:r>
              <a:rPr lang="vi-VN" sz="2000" dirty="0">
                <a:solidFill>
                  <a:prstClr val="white"/>
                </a:solidFill>
              </a:rPr>
              <a:t>3. Vì:</a:t>
            </a:r>
          </a:p>
          <a:p>
            <a:r>
              <a:rPr lang="vi-VN" sz="2000" dirty="0">
                <a:solidFill>
                  <a:prstClr val="white"/>
                </a:solidFill>
              </a:rPr>
              <a:t>- Trước nay, khi nói về xe cộ, văn chương thường sử dụng nó như những hình ảnh ước lệ, giàu chất tượng trưng (chẳng hạn con tàu trong ‘Tiếng hát con tàu” của Chế Lan Viên; cỗ xe tam mã trong thơ Pu-skin; hình ảnh xe ngựa hồn thu thảo trong thơ Bà Huyện Thanh Quan…). Phạm Tiến Duật mới ở chỗ ông đưa vào thơ một hình ảnh thường gặp ở chiến trường: những chiếc xe bị bom giật, bom rung kính vỡ đi rồi. Đưa hình ảnh thực tế vào thơ, Phạm Tiến Duật đã làm sống lại không khí tươi rói của chiến trường. Nhưng quan trọng hơn, qua hình ảnh chiếc xe, ông làm nổi bật chân dung tinh thần của người lính trong những năm tháng ác liệt tại chiến trường Trường Sơn. Đây chính là một hướng đi táo bạo của nhà thơ, khiến cho thơ không phải lúc nào cũng như một “tiểu thuyết yểu điệu” mà khỏe khoắn đầy ắp chất đời. </a:t>
            </a:r>
          </a:p>
        </p:txBody>
      </p:sp>
    </p:spTree>
    <p:extLst>
      <p:ext uri="{BB962C8B-B14F-4D97-AF65-F5344CB8AC3E}">
        <p14:creationId xmlns:p14="http://schemas.microsoft.com/office/powerpoint/2010/main" val="8948823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49" y="58847"/>
            <a:ext cx="11746522" cy="6370975"/>
          </a:xfrm>
          <a:prstGeom prst="rect">
            <a:avLst/>
          </a:prstGeom>
        </p:spPr>
        <p:txBody>
          <a:bodyPr wrap="square">
            <a:spAutoFit/>
          </a:bodyPr>
          <a:lstStyle/>
          <a:p>
            <a:pPr algn="just"/>
            <a:r>
              <a:rPr lang="vi-VN" sz="2400" dirty="0">
                <a:solidFill>
                  <a:prstClr val="white"/>
                </a:solidFill>
              </a:rPr>
              <a:t>4. Tham khảo:</a:t>
            </a:r>
          </a:p>
          <a:p>
            <a:pPr algn="just"/>
            <a:r>
              <a:rPr lang="vi-VN" sz="2400" dirty="0">
                <a:solidFill>
                  <a:prstClr val="white"/>
                </a:solidFill>
              </a:rPr>
              <a:t>Lòng dũng cảm là một trong những phẩm chất vô cùng quan trọng của con người. Bởi trong cuộc đời mình, chúng ta luôn phải đối diện với khó khăn, thử thách.Dũng cảm là dám đối mặt, dám vượt lên trên khó khăn, thách thức, vượt lên trên giới hạn của bản thân, không bao giờ bỏ cuộc dù trước mắt có là nguy hiểm và giông tố. Dũng cảm được thể hiện từ trong suy nghĩ đến hành động. Dũng cảm dám vứt bỏ cuộc sống tốt đẹp, an toàn để đi khám phá. Dũng cảm thay đổi bản thân để sống tốt đẹp hơn. Dũng cảm cứu người trong cơn hoạn nạn như lửa cháy, động đất, đuối nước… Dũng cảm không phải những hành động, suy nghĩ quá xa với, quá khó khăn. Và chắc chắn trong mỗi người, ai cũng tồn tại một lòng dũng cảm. Nếu con người nhát gan, yếu đuối thì sẽ không thể sống một cuộc sống trọn vẹn. Khi bạn khao khát, bạn ước mơ nhưng bạn lại sợ hãi, thì bạn sẽ đánh mất cơ hội, đánh mất tương lai. Bạn hèn nhát không dám cố gắng, bạn ngồi nghịch điện thoại và “há miệng chờ sung”. Nhưng bạn ơi, cuộc đời này công bằng lắm. Bạn hãy sống sao cho xứng đáng. Sự hèn mọn, nhút nhát tưởng chừng vô hại lại là con dao giết chết đi ước mơ, hi vọng và nhân cách. Bạn sẽ chỉ mãi sống trong vùng an toàn của bản thân. Vòng quay nhàm chán ấy là của bạn. </a:t>
            </a:r>
            <a:endParaRPr lang="en-US" sz="2400" dirty="0">
              <a:solidFill>
                <a:prstClr val="white"/>
              </a:solidFill>
            </a:endParaRPr>
          </a:p>
        </p:txBody>
      </p:sp>
    </p:spTree>
    <p:extLst>
      <p:ext uri="{BB962C8B-B14F-4D97-AF65-F5344CB8AC3E}">
        <p14:creationId xmlns:p14="http://schemas.microsoft.com/office/powerpoint/2010/main" val="40473569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542" y="40749"/>
            <a:ext cx="11929403" cy="6817251"/>
          </a:xfrm>
          <a:prstGeom prst="rect">
            <a:avLst/>
          </a:prstGeom>
        </p:spPr>
        <p:txBody>
          <a:bodyPr wrap="square">
            <a:spAutoFit/>
          </a:bodyPr>
          <a:lstStyle/>
          <a:p>
            <a:pPr algn="just"/>
            <a:r>
              <a:rPr lang="vi-VN" sz="1900" dirty="0">
                <a:solidFill>
                  <a:prstClr val="white"/>
                </a:solidFill>
              </a:rPr>
              <a:t>Bạn sẽ không biết được thế giới này rộng lớn bao nhiêu và đâu là giới hạn của mình. Không phải ngẫu nhiên các chương trình như “Không giới hạn Sasuke” hay “Vượt lên chính mình” lại trở thành hiện tượng. Ứng viên, người chơi tham gia vì chính khao khát vượt lên bản thân. Để khẳng định bản lĩnh của mình. Cứ sống một cuộc đời nhàm chán, làm ếch ngồi đáy giếng thì bạn sẽ đi đến đâu? Cuộc sống của chúng ta luôn cần đến lòng dũng cảm. Chúng ta ai cũng có một nỗi sợ vô hình hoặc hiện hữu. Có những nỗi sợ như sợ độ cao, sợ tốc độ, sợ đau…Những nỗi sợ tưởng chừng rất đỗi bình thường nhưng lại rất khó vượt qua. Chỉ có dũng cảm, bản lĩnh thì mới có thể vượt qua sợ hãi của bản thân. Sự dũng cảm cho phép con người làm những việc trước đây mình chưa từng làm, sống cuộc sống mình chưa bao giờ nghĩ tới. Giúp tâm hồn con người rộng lượng, vị tha, khoan dung hơn và nó trở thành nền tảng dựng xây những giá trị cho mỗi cá nhân. Chúng ta muốn có cuộc sống đa sắc màu, muốn đi khám phá muôn nơi nhưng lại yếu đuối, lại sợ hãi nỗi cô đơn, lo ngại…Đâu chỉ là nỗi sợ thể xác. Nỗi sợ tinh thần ấy vô cùng đáng sợ vì nó ngăn bước chân con người đi lên. Dũng cảm không phải việc gì quá cao cả hay khó khăn như những gì bạn đang nghĩ. Nó đơn giản là suy nghĩ, hành động của bạn và cách bạn làm để vượt qua chính mình. Những tấm gương của những người lính lái xe Trường Sơn can đảm xông pha vào chiến tuyến trong tác phẩm “Bài thơ về tiểu đội xe không kính” hay các anh hùng chiến tranh như Võ Thị Sáu, Lý Tự Trọng, Phan Đình Giót…Họ dũng cảm qua đánh đổi xương máu, thân thể mình vì người khác. Trái ngược với những con người dũng cảm, có bản lĩnh là những người nhát gan, yếu đuối. Họ sống một cuộc đời một màu, một cuộc sống nhàm chán. Dũng cảm là thứ quá xa vời với những con người đó. Và có lẽ họ sẽ mãi chỉ yếu đuối, nhạt nhẽo, vô nghĩa trong suốt cuộc đời của mình. Tuy vậy, dũng cảm không đồng nghĩa với ngoan cố, cố chấp, liều lĩnh. Chúng ta phải biết vị trí, khả năng của bản thân đến đâu để công việc đang làm không trở nên vô nghĩa. Lòng dũng cảm là đức tính cần có ở mỗi cá nhân. Hãy tự rèn luyện cho mình lòng dũng cảm. Hãy dám thử thách, dám tin tưởng để tìm ra giới hạn của mình. Cuộc sống là một hành trình dài của thử thách chông gai. Bạn và tôi, chúng ta hãy sống hết mình cho cuộc sống chỉ có một này.</a:t>
            </a:r>
            <a:endParaRPr lang="en-US" sz="1900" dirty="0">
              <a:solidFill>
                <a:prstClr val="white"/>
              </a:solidFill>
            </a:endParaRPr>
          </a:p>
        </p:txBody>
      </p:sp>
    </p:spTree>
    <p:extLst>
      <p:ext uri="{BB962C8B-B14F-4D97-AF65-F5344CB8AC3E}">
        <p14:creationId xmlns:p14="http://schemas.microsoft.com/office/powerpoint/2010/main" val="3222337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514533" y="1598414"/>
            <a:ext cx="6712094" cy="646331"/>
          </a:xfrm>
          <a:prstGeom prst="rect">
            <a:avLst/>
          </a:prstGeom>
        </p:spPr>
        <p:txBody>
          <a:bodyPr wrap="none">
            <a:spAutoFit/>
          </a:bodyPr>
          <a:lstStyle/>
          <a:p>
            <a:r>
              <a:rPr lang="en-US" sz="3600" b="1" dirty="0">
                <a:solidFill>
                  <a:srgbClr val="FFFF00"/>
                </a:solidFill>
                <a:effectLst>
                  <a:glow rad="228600">
                    <a:schemeClr val="accent2">
                      <a:satMod val="175000"/>
                      <a:alpha val="40000"/>
                    </a:schemeClr>
                  </a:glow>
                  <a:reflection blurRad="6350" stA="55000" endA="300" endPos="45500" dir="5400000" sy="-100000" algn="bl" rotWithShape="0"/>
                </a:effectLst>
                <a:latin typeface="Chiller" panose="04020404031007020602" pitchFamily="82" charset="0"/>
              </a:rPr>
              <a:t>BÀI THƠ VỀ TIỂU ĐỘI XE KHÔNG KÍNH</a:t>
            </a:r>
            <a:endParaRPr lang="en-US" sz="3600" b="1" dirty="0">
              <a:solidFill>
                <a:srgbClr val="FFFF00"/>
              </a:solidFill>
              <a:effectLst>
                <a:glow rad="228600">
                  <a:schemeClr val="accent2">
                    <a:satMod val="175000"/>
                    <a:alpha val="40000"/>
                  </a:schemeClr>
                </a:glow>
                <a:reflection blurRad="6350" stA="55000" endA="300" endPos="45500" dir="5400000" sy="-100000" algn="bl" rotWithShape="0"/>
              </a:effectLst>
              <a:latin typeface="Chiller" panose="04020404031007020602" pitchFamily="82" charset="0"/>
            </a:endParaRPr>
          </a:p>
        </p:txBody>
      </p:sp>
      <p:sp>
        <p:nvSpPr>
          <p:cNvPr id="3" name="Rectangle 2"/>
          <p:cNvSpPr/>
          <p:nvPr/>
        </p:nvSpPr>
        <p:spPr>
          <a:xfrm>
            <a:off x="9757425" y="2344001"/>
            <a:ext cx="2217595" cy="461665"/>
          </a:xfrm>
          <a:prstGeom prst="rect">
            <a:avLst/>
          </a:prstGeom>
        </p:spPr>
        <p:txBody>
          <a:bodyPr wrap="none">
            <a:spAutoFit/>
          </a:bodyPr>
          <a:lstStyle/>
          <a:p>
            <a:r>
              <a:rPr lang="en-US" sz="2400" b="1" dirty="0" err="1">
                <a:solidFill>
                  <a:srgbClr val="FFC000"/>
                </a:solidFill>
              </a:rPr>
              <a:t>Phạm</a:t>
            </a:r>
            <a:r>
              <a:rPr lang="en-US" sz="2400" b="1" dirty="0">
                <a:solidFill>
                  <a:srgbClr val="FFC000"/>
                </a:solidFill>
              </a:rPr>
              <a:t> </a:t>
            </a:r>
            <a:r>
              <a:rPr lang="en-US" sz="2400" b="1" dirty="0" err="1">
                <a:solidFill>
                  <a:srgbClr val="FFC000"/>
                </a:solidFill>
              </a:rPr>
              <a:t>Tiến</a:t>
            </a:r>
            <a:r>
              <a:rPr lang="en-US" sz="2400" b="1" dirty="0">
                <a:solidFill>
                  <a:srgbClr val="FFC000"/>
                </a:solidFill>
              </a:rPr>
              <a:t> </a:t>
            </a:r>
            <a:r>
              <a:rPr lang="en-US" sz="2400" b="1" dirty="0" err="1">
                <a:solidFill>
                  <a:srgbClr val="FFC000"/>
                </a:solidFill>
              </a:rPr>
              <a:t>Duật</a:t>
            </a:r>
            <a:endParaRPr lang="en-US" sz="2400" b="1" dirty="0">
              <a:solidFill>
                <a:srgbClr val="FFC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50" y="225084"/>
            <a:ext cx="5840438" cy="6925770"/>
          </a:xfrm>
          <a:prstGeom prst="rect">
            <a:avLst/>
          </a:prstGeom>
          <a:ln>
            <a:noFill/>
          </a:ln>
          <a:effectLst>
            <a:softEdge rad="635000"/>
          </a:effectLst>
        </p:spPr>
      </p:pic>
    </p:spTree>
    <p:extLst>
      <p:ext uri="{BB962C8B-B14F-4D97-AF65-F5344CB8AC3E}">
        <p14:creationId xmlns:p14="http://schemas.microsoft.com/office/powerpoint/2010/main" val="2695274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0443" y="599928"/>
            <a:ext cx="2912990" cy="43694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TextBox 4"/>
          <p:cNvSpPr txBox="1"/>
          <p:nvPr/>
        </p:nvSpPr>
        <p:spPr>
          <a:xfrm>
            <a:off x="478301" y="121626"/>
            <a:ext cx="3165231"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 TÌM HIỂU CHUNG</a:t>
            </a:r>
            <a:endParaRPr lang="en-US" sz="2800" dirty="0">
              <a:solidFill>
                <a:schemeClr val="bg1"/>
              </a:solidFill>
            </a:endParaRPr>
          </a:p>
        </p:txBody>
      </p:sp>
      <p:sp>
        <p:nvSpPr>
          <p:cNvPr id="6" name="TextBox 5"/>
          <p:cNvSpPr txBox="1"/>
          <p:nvPr/>
        </p:nvSpPr>
        <p:spPr>
          <a:xfrm>
            <a:off x="630701" y="752331"/>
            <a:ext cx="1859281"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1. </a:t>
            </a:r>
            <a:r>
              <a:rPr lang="en-US" sz="2800" dirty="0" err="1" smtClean="0">
                <a:solidFill>
                  <a:schemeClr val="bg1"/>
                </a:solidFill>
              </a:rPr>
              <a:t>Tác</a:t>
            </a:r>
            <a:r>
              <a:rPr lang="en-US" sz="2800" dirty="0" smtClean="0">
                <a:solidFill>
                  <a:schemeClr val="bg1"/>
                </a:solidFill>
              </a:rPr>
              <a:t> </a:t>
            </a:r>
            <a:r>
              <a:rPr lang="en-US" sz="2800" dirty="0" err="1" smtClean="0">
                <a:solidFill>
                  <a:schemeClr val="bg1"/>
                </a:solidFill>
              </a:rPr>
              <a:t>giả</a:t>
            </a:r>
            <a:endParaRPr lang="en-US" sz="2800" dirty="0">
              <a:solidFill>
                <a:schemeClr val="bg1"/>
              </a:solidFill>
            </a:endParaRPr>
          </a:p>
        </p:txBody>
      </p:sp>
      <p:cxnSp>
        <p:nvCxnSpPr>
          <p:cNvPr id="8" name="Straight Connector 7"/>
          <p:cNvCxnSpPr/>
          <p:nvPr/>
        </p:nvCxnSpPr>
        <p:spPr>
          <a:xfrm>
            <a:off x="8820447" y="3235567"/>
            <a:ext cx="56271" cy="163537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a:off x="8862645" y="4885005"/>
            <a:ext cx="1913206" cy="460716"/>
          </a:xfrm>
          <a:prstGeom prst="line">
            <a:avLst/>
          </a:prstGeom>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rot="881409">
            <a:off x="9214336" y="5261314"/>
            <a:ext cx="2180492" cy="400110"/>
          </a:xfrm>
          <a:prstGeom prst="rect">
            <a:avLst/>
          </a:prstGeom>
          <a:noFill/>
        </p:spPr>
        <p:txBody>
          <a:bodyPr wrap="square" rtlCol="0">
            <a:spAutoFit/>
          </a:bodyPr>
          <a:lstStyle/>
          <a:p>
            <a:r>
              <a:rPr lang="en-US" sz="2000" dirty="0" err="1" smtClean="0">
                <a:solidFill>
                  <a:schemeClr val="bg1"/>
                </a:solidFill>
              </a:rPr>
              <a:t>Phạm</a:t>
            </a:r>
            <a:r>
              <a:rPr lang="en-US" sz="2000" dirty="0" smtClean="0">
                <a:solidFill>
                  <a:schemeClr val="bg1"/>
                </a:solidFill>
              </a:rPr>
              <a:t> </a:t>
            </a:r>
            <a:r>
              <a:rPr lang="en-US" sz="2000" dirty="0" err="1" smtClean="0">
                <a:solidFill>
                  <a:schemeClr val="bg1"/>
                </a:solidFill>
              </a:rPr>
              <a:t>Tiến</a:t>
            </a:r>
            <a:r>
              <a:rPr lang="en-US" sz="2000" dirty="0" smtClean="0">
                <a:solidFill>
                  <a:schemeClr val="bg1"/>
                </a:solidFill>
              </a:rPr>
              <a:t> </a:t>
            </a:r>
            <a:r>
              <a:rPr lang="en-US" sz="2000" dirty="0" err="1" smtClean="0">
                <a:solidFill>
                  <a:schemeClr val="bg1"/>
                </a:solidFill>
              </a:rPr>
              <a:t>Duật</a:t>
            </a:r>
            <a:endParaRPr lang="en-US" sz="2000" dirty="0">
              <a:solidFill>
                <a:schemeClr val="bg1"/>
              </a:solidFill>
            </a:endParaRPr>
          </a:p>
        </p:txBody>
      </p:sp>
      <p:cxnSp>
        <p:nvCxnSpPr>
          <p:cNvPr id="13" name="Straight Connector 12"/>
          <p:cNvCxnSpPr/>
          <p:nvPr/>
        </p:nvCxnSpPr>
        <p:spPr>
          <a:xfrm>
            <a:off x="478301" y="1477108"/>
            <a:ext cx="8342142" cy="1758459"/>
          </a:xfrm>
          <a:prstGeom prst="line">
            <a:avLst/>
          </a:prstGeom>
        </p:spPr>
        <p:style>
          <a:lnRef idx="3">
            <a:schemeClr val="accent6"/>
          </a:lnRef>
          <a:fillRef idx="0">
            <a:schemeClr val="accent6"/>
          </a:fillRef>
          <a:effectRef idx="2">
            <a:schemeClr val="accent6"/>
          </a:effectRef>
          <a:fontRef idx="minor">
            <a:schemeClr val="tx1"/>
          </a:fontRef>
        </p:style>
      </p:cxnSp>
      <p:sp>
        <p:nvSpPr>
          <p:cNvPr id="14" name="Rectangle 13"/>
          <p:cNvSpPr/>
          <p:nvPr/>
        </p:nvSpPr>
        <p:spPr>
          <a:xfrm>
            <a:off x="478297" y="2356337"/>
            <a:ext cx="3961405"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spcBef>
                <a:spcPct val="50000"/>
              </a:spcBef>
              <a:defRPr/>
            </a:pPr>
            <a:r>
              <a:rPr lang="en-US" altLang="en-US" sz="2400" b="1" dirty="0" err="1" smtClean="0">
                <a:latin typeface="Times New Roman" panose="02020603050405020304" pitchFamily="18" charset="0"/>
              </a:rPr>
              <a:t>Phạm</a:t>
            </a:r>
            <a:r>
              <a:rPr lang="en-US" altLang="en-US" sz="2400" b="1" dirty="0" smtClean="0">
                <a:latin typeface="Times New Roman" panose="02020603050405020304" pitchFamily="18" charset="0"/>
              </a:rPr>
              <a:t> </a:t>
            </a:r>
            <a:r>
              <a:rPr lang="en-US" altLang="en-US" sz="2400" b="1" dirty="0" err="1">
                <a:latin typeface="Times New Roman" panose="02020603050405020304" pitchFamily="18" charset="0"/>
              </a:rPr>
              <a:t>Tiến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Duật</a:t>
            </a:r>
            <a:r>
              <a:rPr lang="en-US" altLang="en-US" sz="2400" b="1" dirty="0">
                <a:latin typeface="Times New Roman" panose="02020603050405020304" pitchFamily="18" charset="0"/>
              </a:rPr>
              <a:t> (1941-2007)</a:t>
            </a:r>
          </a:p>
        </p:txBody>
      </p:sp>
      <p:sp>
        <p:nvSpPr>
          <p:cNvPr id="15" name="Text Box 81"/>
          <p:cNvSpPr txBox="1">
            <a:spLocks noChangeArrowheads="1"/>
          </p:cNvSpPr>
          <p:nvPr/>
        </p:nvSpPr>
        <p:spPr bwMode="auto">
          <a:xfrm>
            <a:off x="478297" y="3016225"/>
            <a:ext cx="5303525" cy="457200"/>
          </a:xfrm>
          <a:prstGeom prst="rect">
            <a:avLst/>
          </a:prstGeom>
          <a:solidFill>
            <a:srgbClr val="8EC26A"/>
          </a:solidFill>
          <a:ln/>
          <a:extLst/>
        </p:spPr>
        <p:style>
          <a:lnRef idx="3">
            <a:schemeClr val="lt1"/>
          </a:lnRef>
          <a:fillRef idx="1">
            <a:schemeClr val="accent6"/>
          </a:fillRef>
          <a:effectRef idx="1">
            <a:schemeClr val="accent6"/>
          </a:effectRef>
          <a:fontRef idx="minor">
            <a:schemeClr val="lt1"/>
          </a:fontRef>
        </p:style>
        <p:txBody>
          <a:bodyPr wrap="square">
            <a:spAutoFit/>
          </a:bodyPr>
          <a:lstStyle/>
          <a:p>
            <a:pPr eaLnBrk="1" hangingPunct="1">
              <a:spcBef>
                <a:spcPct val="50000"/>
              </a:spcBef>
              <a:defRPr/>
            </a:pPr>
            <a:r>
              <a:rPr lang="en-US" altLang="en-US" sz="2400" b="1" dirty="0" err="1"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Quê</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Phú</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Thọ</a:t>
            </a:r>
            <a:endPar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6" name="Text Box 82"/>
          <p:cNvSpPr txBox="1">
            <a:spLocks noChangeArrowheads="1"/>
          </p:cNvSpPr>
          <p:nvPr/>
        </p:nvSpPr>
        <p:spPr bwMode="auto">
          <a:xfrm>
            <a:off x="478297" y="3667953"/>
            <a:ext cx="6921309" cy="830997"/>
          </a:xfrm>
          <a:prstGeom prst="rect">
            <a:avLst/>
          </a:prstGeom>
          <a:ln/>
          <a:extLst/>
        </p:spPr>
        <p:style>
          <a:lnRef idx="3">
            <a:schemeClr val="lt1"/>
          </a:lnRef>
          <a:fillRef idx="1">
            <a:schemeClr val="accent6"/>
          </a:fillRef>
          <a:effectRef idx="1">
            <a:schemeClr val="accent6"/>
          </a:effectRef>
          <a:fontRef idx="minor">
            <a:schemeClr val="lt1"/>
          </a:fontRef>
        </p:style>
        <p:txBody>
          <a:bodyPr wrap="square">
            <a:spAutoFit/>
          </a:bodyPr>
          <a:lstStyle/>
          <a:p>
            <a:pPr eaLnBrk="1" hangingPunct="1">
              <a:spcBef>
                <a:spcPct val="50000"/>
              </a:spcBef>
              <a:defRPr/>
            </a:pPr>
            <a:r>
              <a:rPr lang="en-US" altLang="en-US" sz="2400" b="1" dirty="0" err="1" smtClean="0">
                <a:solidFill>
                  <a:schemeClr val="tx1"/>
                </a:solidFill>
                <a:latin typeface="Times New Roman" panose="02020603050405020304" pitchFamily="18" charset="0"/>
                <a:cs typeface="Times New Roman" panose="02020603050405020304" pitchFamily="18" charset="0"/>
              </a:rPr>
              <a:t>Ông</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là</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gương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mặt</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tiêu</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biểu</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cho</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thế</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hệ</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nhà</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thơ</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trẻ</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thời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chống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Mĩ</a:t>
            </a:r>
            <a:r>
              <a:rPr lang="en-US" altLang="en-US" sz="2400" b="1" dirty="0">
                <a:solidFill>
                  <a:schemeClr val="tx1"/>
                </a:solidFill>
                <a:latin typeface="Times New Roman" panose="02020603050405020304" pitchFamily="18" charset="0"/>
                <a:cs typeface="Times New Roman" panose="02020603050405020304" pitchFamily="18" charset="0"/>
              </a:rPr>
              <a:t>.</a:t>
            </a:r>
          </a:p>
        </p:txBody>
      </p:sp>
      <p:sp>
        <p:nvSpPr>
          <p:cNvPr id="17" name="Rectangle 85"/>
          <p:cNvSpPr>
            <a:spLocks noChangeArrowheads="1"/>
          </p:cNvSpPr>
          <p:nvPr/>
        </p:nvSpPr>
        <p:spPr bwMode="auto">
          <a:xfrm>
            <a:off x="478297" y="4676350"/>
            <a:ext cx="8201469" cy="830997"/>
          </a:xfrm>
          <a:prstGeom prst="rect">
            <a:avLst/>
          </a:prstGeom>
          <a:solidFill>
            <a:srgbClr val="6AA343"/>
          </a:solidFill>
          <a:ln/>
          <a:extLst/>
        </p:spPr>
        <p:style>
          <a:lnRef idx="3">
            <a:schemeClr val="lt1"/>
          </a:lnRef>
          <a:fillRef idx="1">
            <a:schemeClr val="accent6"/>
          </a:fillRef>
          <a:effectRef idx="1">
            <a:schemeClr val="accent6"/>
          </a:effectRef>
          <a:fontRef idx="minor">
            <a:schemeClr val="lt1"/>
          </a:fontRef>
        </p:style>
        <p:txBody>
          <a:bodyPr wrap="square">
            <a:spAutoFit/>
          </a:bodyPr>
          <a:lstStyle/>
          <a:p>
            <a:pPr eaLnBrk="1" hangingPunct="1">
              <a:spcBef>
                <a:spcPct val="50000"/>
              </a:spcBef>
              <a:defRPr/>
            </a:pPr>
            <a:r>
              <a:rPr lang="en-US" altLang="en-US" sz="2400" b="1" dirty="0" err="1"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Thơ</a:t>
            </a:r>
            <a:r>
              <a:rPr lang="en-US" altLang="en-US" sz="2400" b="1"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ông</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thường</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viết</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về</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thế</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hệ</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trẻ</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kháng</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chiến</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chống</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Mỹ</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giọng</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điệu</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trẻ</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trung</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sôi</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nổi</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tinh</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nghịch</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sâu</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sắc</a:t>
            </a:r>
            <a:r>
              <a:rPr lang="en-US" altLang="en-US" sz="24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pic>
        <p:nvPicPr>
          <p:cNvPr id="18" name="Picture 72" descr="tacph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4359" y="248855"/>
            <a:ext cx="2180492" cy="262466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69580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3" descr="TuyenTapPhamTienDu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779" y="1662032"/>
            <a:ext cx="4114800" cy="4953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5" name="Picture 16" descr="05_Pham%20Tien%20Dua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34825"/>
            <a:ext cx="4191000" cy="4953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84"/>
          <p:cNvSpPr>
            <a:spLocks noChangeArrowheads="1"/>
          </p:cNvSpPr>
          <p:nvPr/>
        </p:nvSpPr>
        <p:spPr bwMode="auto">
          <a:xfrm>
            <a:off x="0" y="844315"/>
            <a:ext cx="4267200" cy="2876944"/>
          </a:xfrm>
          <a:prstGeom prst="flowChartAlternateProcess">
            <a:avLst/>
          </a:prstGeom>
          <a:solidFill>
            <a:schemeClr val="accent6">
              <a:lumMod val="40000"/>
              <a:lumOff val="60000"/>
            </a:schemeClr>
          </a:solidFill>
          <a:ln w="38100">
            <a:solidFill>
              <a:schemeClr val="accent6"/>
            </a:solidFill>
            <a:miter lim="800000"/>
            <a:headEnd/>
            <a:tailEnd/>
          </a:ln>
          <a:effectLst/>
          <a:extLst/>
        </p:spPr>
        <p:txBody>
          <a:bodyPr wrap="none" anchor="ctr"/>
          <a:lstStyle/>
          <a:p>
            <a:pPr eaLnBrk="1" hangingPunct="1">
              <a:defRPr/>
            </a:pPr>
            <a:r>
              <a:rPr lang="pt-BR" altLang="en-US" sz="3200" b="1" dirty="0">
                <a:solidFill>
                  <a:srgbClr val="FF0000"/>
                </a:solidFill>
                <a:effectLst>
                  <a:outerShdw blurRad="38100" dist="38100" dir="2700000" algn="tl">
                    <a:srgbClr val="C0C0C0"/>
                  </a:outerShdw>
                </a:effectLst>
                <a:latin typeface=".VnArial Narrow" panose="020B7200000000000000" pitchFamily="34" charset="0"/>
                <a:cs typeface="Arial" panose="020B0604020202020204" pitchFamily="34" charset="0"/>
              </a:rPr>
              <a:t> </a:t>
            </a:r>
            <a:r>
              <a:rPr lang="pt-BR" altLang="en-US" sz="2400" b="1" dirty="0">
                <a:solidFill>
                  <a:schemeClr val="tx1"/>
                </a:solidFill>
                <a:effectLst>
                  <a:outerShdw blurRad="38100" dist="38100" dir="2700000" algn="tl">
                    <a:srgbClr val="C0C0C0"/>
                  </a:outerShdw>
                </a:effectLst>
                <a:latin typeface=".VnArial Narrow" panose="020B7200000000000000" pitchFamily="34" charset="0"/>
                <a:cs typeface="Arial" panose="020B0604020202020204" pitchFamily="34" charset="0"/>
              </a:rPr>
              <a:t>- Tr­ưêng S¬n Đ«ng-Tr­ưêng </a:t>
            </a:r>
          </a:p>
          <a:p>
            <a:pPr eaLnBrk="1" hangingPunct="1">
              <a:defRPr/>
            </a:pPr>
            <a:r>
              <a:rPr lang="pt-BR" altLang="en-US" sz="2400" b="1" dirty="0">
                <a:solidFill>
                  <a:schemeClr val="tx1"/>
                </a:solidFill>
                <a:effectLst>
                  <a:outerShdw blurRad="38100" dist="38100" dir="2700000" algn="tl">
                    <a:srgbClr val="C0C0C0"/>
                  </a:outerShdw>
                </a:effectLst>
                <a:latin typeface=".VnArial Narrow" panose="020B7200000000000000" pitchFamily="34" charset="0"/>
                <a:cs typeface="Arial" panose="020B0604020202020204" pitchFamily="34" charset="0"/>
              </a:rPr>
              <a:t>S¬n T©y</a:t>
            </a:r>
          </a:p>
          <a:p>
            <a:pPr eaLnBrk="1" hangingPunct="1">
              <a:defRPr/>
            </a:pPr>
            <a:r>
              <a:rPr lang="pt-BR" altLang="en-US" sz="2400" b="1" dirty="0">
                <a:solidFill>
                  <a:schemeClr val="tx1"/>
                </a:solidFill>
                <a:effectLst>
                  <a:outerShdw blurRad="38100" dist="38100" dir="2700000" algn="tl">
                    <a:srgbClr val="C0C0C0"/>
                  </a:outerShdw>
                </a:effectLst>
                <a:latin typeface=".VnArial Narrow" panose="020B7200000000000000" pitchFamily="34" charset="0"/>
                <a:cs typeface="Arial" panose="020B0604020202020204" pitchFamily="34" charset="0"/>
              </a:rPr>
              <a:t>  - Löa ®Ìn</a:t>
            </a:r>
          </a:p>
          <a:p>
            <a:pPr eaLnBrk="1" hangingPunct="1">
              <a:defRPr/>
            </a:pPr>
            <a:r>
              <a:rPr lang="pt-BR" altLang="en-US" sz="2400" b="1" dirty="0">
                <a:solidFill>
                  <a:schemeClr val="tx1"/>
                </a:solidFill>
                <a:effectLst>
                  <a:outerShdw blurRad="38100" dist="38100" dir="2700000" algn="tl">
                    <a:srgbClr val="C0C0C0"/>
                  </a:outerShdw>
                </a:effectLst>
                <a:latin typeface=".VnArial Narrow" panose="020B7200000000000000" pitchFamily="34" charset="0"/>
                <a:cs typeface="Arial" panose="020B0604020202020204" pitchFamily="34" charset="0"/>
              </a:rPr>
              <a:t>  - Göi em c« thanh niªn </a:t>
            </a:r>
          </a:p>
          <a:p>
            <a:pPr eaLnBrk="1" hangingPunct="1">
              <a:defRPr/>
            </a:pPr>
            <a:r>
              <a:rPr lang="pt-BR" altLang="en-US" sz="2400" b="1" dirty="0">
                <a:solidFill>
                  <a:schemeClr val="tx1"/>
                </a:solidFill>
                <a:effectLst>
                  <a:outerShdw blurRad="38100" dist="38100" dir="2700000" algn="tl">
                    <a:srgbClr val="C0C0C0"/>
                  </a:outerShdw>
                </a:effectLst>
                <a:latin typeface=".VnArial Narrow" panose="020B7200000000000000" pitchFamily="34" charset="0"/>
                <a:cs typeface="Arial" panose="020B0604020202020204" pitchFamily="34" charset="0"/>
              </a:rPr>
              <a:t>xung phong</a:t>
            </a:r>
          </a:p>
          <a:p>
            <a:pPr eaLnBrk="1" hangingPunct="1">
              <a:defRPr/>
            </a:pPr>
            <a:r>
              <a:rPr lang="pt-BR" altLang="en-US" sz="2400" b="1" dirty="0">
                <a:solidFill>
                  <a:schemeClr val="tx1"/>
                </a:solidFill>
                <a:effectLst>
                  <a:outerShdw blurRad="38100" dist="38100" dir="2700000" algn="tl">
                    <a:srgbClr val="C0C0C0"/>
                  </a:outerShdw>
                </a:effectLst>
                <a:latin typeface=".VnArial Narrow" panose="020B7200000000000000" pitchFamily="34" charset="0"/>
                <a:cs typeface="Arial" panose="020B0604020202020204" pitchFamily="34" charset="0"/>
              </a:rPr>
              <a:t>  </a:t>
            </a:r>
            <a:r>
              <a:rPr lang="pt-BR" altLang="en-US" sz="2400" b="1" dirty="0">
                <a:solidFill>
                  <a:schemeClr val="tx1"/>
                </a:solidFill>
                <a:effectLst>
                  <a:outerShdw blurRad="38100" dist="38100" dir="2700000" algn="tl">
                    <a:srgbClr val="C0C0C0"/>
                  </a:outerShdw>
                </a:effectLst>
                <a:cs typeface="Arial" panose="020B0604020202020204" pitchFamily="34" charset="0"/>
              </a:rPr>
              <a:t>- Bài thơ</a:t>
            </a:r>
            <a:r>
              <a:rPr lang="pt-BR" altLang="en-US" sz="2400" b="1" dirty="0">
                <a:solidFill>
                  <a:schemeClr val="tx1"/>
                </a:solidFill>
                <a:effectLst>
                  <a:outerShdw blurRad="38100" dist="38100" dir="2700000" algn="tl">
                    <a:srgbClr val="C0C0C0"/>
                  </a:outerShdw>
                </a:effectLst>
                <a:latin typeface=".VnArial Narrow" panose="020B7200000000000000" pitchFamily="34" charset="0"/>
                <a:cs typeface="Arial" panose="020B0604020202020204" pitchFamily="34" charset="0"/>
              </a:rPr>
              <a:t> vÒ tiÓu ®éi xe </a:t>
            </a:r>
          </a:p>
          <a:p>
            <a:pPr eaLnBrk="1" hangingPunct="1">
              <a:defRPr/>
            </a:pPr>
            <a:r>
              <a:rPr lang="pt-BR" altLang="en-US" sz="2400" b="1" dirty="0">
                <a:solidFill>
                  <a:schemeClr val="tx1"/>
                </a:solidFill>
                <a:effectLst>
                  <a:outerShdw blurRad="38100" dist="38100" dir="2700000" algn="tl">
                    <a:srgbClr val="C0C0C0"/>
                  </a:outerShdw>
                </a:effectLst>
                <a:latin typeface=".VnArial Narrow" panose="020B7200000000000000" pitchFamily="34" charset="0"/>
                <a:cs typeface="Arial" panose="020B0604020202020204" pitchFamily="34" charset="0"/>
              </a:rPr>
              <a:t>kh«ng kÝnh</a:t>
            </a:r>
            <a:r>
              <a:rPr lang="en-US" altLang="en-US" sz="2400" dirty="0">
                <a:solidFill>
                  <a:schemeClr val="tx1"/>
                </a:solidFill>
                <a:latin typeface=".VnTime" panose="020B7200000000000000" pitchFamily="34" charset="0"/>
                <a:cs typeface="Arial" panose="020B0604020202020204" pitchFamily="34" charset="0"/>
              </a:rPr>
              <a:t> </a:t>
            </a:r>
          </a:p>
          <a:p>
            <a:pPr eaLnBrk="1" hangingPunct="1">
              <a:defRPr/>
            </a:pPr>
            <a:endParaRPr lang="en-US" altLang="en-US" sz="2400" i="1" dirty="0">
              <a:solidFill>
                <a:schemeClr val="tx1"/>
              </a:solidFill>
              <a:latin typeface=".VnTime" panose="020B7200000000000000" pitchFamily="34" charset="0"/>
            </a:endParaRPr>
          </a:p>
        </p:txBody>
      </p:sp>
      <p:pic>
        <p:nvPicPr>
          <p:cNvPr id="7" name="Picture 72" descr="tacph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4340" y="3397701"/>
            <a:ext cx="2672860" cy="32173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618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301" y="121626"/>
            <a:ext cx="3165231"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 TÌM HIỂU CHUNG</a:t>
            </a:r>
            <a:endParaRPr lang="en-US" sz="2800" dirty="0">
              <a:solidFill>
                <a:schemeClr val="bg1"/>
              </a:solidFill>
            </a:endParaRPr>
          </a:p>
        </p:txBody>
      </p:sp>
      <p:sp>
        <p:nvSpPr>
          <p:cNvPr id="5" name="TextBox 4"/>
          <p:cNvSpPr txBox="1"/>
          <p:nvPr/>
        </p:nvSpPr>
        <p:spPr>
          <a:xfrm>
            <a:off x="630701" y="752331"/>
            <a:ext cx="2098431"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2. </a:t>
            </a:r>
            <a:r>
              <a:rPr lang="en-US" sz="2800" dirty="0" err="1" smtClean="0">
                <a:solidFill>
                  <a:schemeClr val="bg1"/>
                </a:solidFill>
              </a:rPr>
              <a:t>Tác</a:t>
            </a:r>
            <a:r>
              <a:rPr lang="en-US" sz="2800" dirty="0" smtClean="0">
                <a:solidFill>
                  <a:schemeClr val="bg1"/>
                </a:solidFill>
              </a:rPr>
              <a:t> </a:t>
            </a:r>
            <a:r>
              <a:rPr lang="en-US" sz="2800" dirty="0" err="1" smtClean="0">
                <a:solidFill>
                  <a:schemeClr val="bg1"/>
                </a:solidFill>
              </a:rPr>
              <a:t>phẩm</a:t>
            </a:r>
            <a:endParaRPr lang="en-US" sz="2800" dirty="0">
              <a:solidFill>
                <a:schemeClr val="bg1"/>
              </a:solidFill>
            </a:endParaRPr>
          </a:p>
        </p:txBody>
      </p:sp>
      <p:sp>
        <p:nvSpPr>
          <p:cNvPr id="6" name="Rectangle 21"/>
          <p:cNvSpPr>
            <a:spLocks noChangeArrowheads="1"/>
          </p:cNvSpPr>
          <p:nvPr/>
        </p:nvSpPr>
        <p:spPr bwMode="auto">
          <a:xfrm>
            <a:off x="366932" y="1443886"/>
            <a:ext cx="6553200" cy="132343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err="1">
                <a:solidFill>
                  <a:schemeClr val="bg1"/>
                </a:solidFill>
                <a:latin typeface="Times New Roman" panose="02020603050405020304" pitchFamily="18" charset="0"/>
              </a:rPr>
              <a:t>Không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có</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kính</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không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phải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vì</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xe</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không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có</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kính</a:t>
            </a:r>
            <a:endParaRPr lang="en-US" altLang="en-US" sz="2000" b="1" dirty="0">
              <a:solidFill>
                <a:schemeClr val="bg1"/>
              </a:solidFill>
              <a:latin typeface="Times New Roman" panose="02020603050405020304" pitchFamily="18" charset="0"/>
            </a:endParaRPr>
          </a:p>
          <a:p>
            <a:pPr eaLnBrk="1" hangingPunct="1">
              <a:lnSpc>
                <a:spcPct val="100000"/>
              </a:lnSpc>
              <a:spcBef>
                <a:spcPct val="0"/>
              </a:spcBef>
              <a:buFontTx/>
              <a:buNone/>
            </a:pPr>
            <a:r>
              <a:rPr lang="en-US" altLang="en-US" sz="2000" b="1" dirty="0" err="1">
                <a:solidFill>
                  <a:schemeClr val="bg1"/>
                </a:solidFill>
                <a:latin typeface="Times New Roman" panose="02020603050405020304" pitchFamily="18" charset="0"/>
              </a:rPr>
              <a:t>Bom</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giật</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bom</a:t>
            </a:r>
            <a:r>
              <a:rPr lang="en-US" altLang="en-US" sz="2000" b="1" dirty="0">
                <a:solidFill>
                  <a:schemeClr val="bg1"/>
                </a:solidFill>
                <a:latin typeface="Times New Roman" panose="02020603050405020304" pitchFamily="18" charset="0"/>
              </a:rPr>
              <a:t> rung </a:t>
            </a:r>
            <a:r>
              <a:rPr lang="en-US" altLang="en-US" sz="2000" b="1" dirty="0" err="1">
                <a:solidFill>
                  <a:schemeClr val="bg1"/>
                </a:solidFill>
                <a:latin typeface="Times New Roman" panose="02020603050405020304" pitchFamily="18" charset="0"/>
              </a:rPr>
              <a:t>kính</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vỡ</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đi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rồi</a:t>
            </a:r>
            <a:endParaRPr lang="en-US" altLang="en-US" sz="2000" b="1" dirty="0">
              <a:solidFill>
                <a:schemeClr val="bg1"/>
              </a:solidFill>
              <a:latin typeface="Times New Roman" panose="02020603050405020304" pitchFamily="18" charset="0"/>
            </a:endParaRPr>
          </a:p>
          <a:p>
            <a:pPr eaLnBrk="1" hangingPunct="1">
              <a:lnSpc>
                <a:spcPct val="100000"/>
              </a:lnSpc>
              <a:spcBef>
                <a:spcPct val="0"/>
              </a:spcBef>
              <a:buFontTx/>
              <a:buNone/>
            </a:pPr>
            <a:r>
              <a:rPr lang="en-US" altLang="en-US" sz="2000" b="1" dirty="0">
                <a:solidFill>
                  <a:schemeClr val="bg1"/>
                </a:solidFill>
                <a:latin typeface="Times New Roman" panose="02020603050405020304" pitchFamily="18" charset="0"/>
              </a:rPr>
              <a:t>Ung dung </a:t>
            </a:r>
            <a:r>
              <a:rPr lang="en-US" altLang="en-US" sz="2000" b="1" dirty="0" err="1">
                <a:solidFill>
                  <a:schemeClr val="bg1"/>
                </a:solidFill>
                <a:latin typeface="Times New Roman" panose="02020603050405020304" pitchFamily="18" charset="0"/>
              </a:rPr>
              <a:t>buồng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lái</a:t>
            </a:r>
            <a:r>
              <a:rPr lang="en-US" altLang="en-US" sz="2000" b="1" dirty="0">
                <a:solidFill>
                  <a:schemeClr val="bg1"/>
                </a:solidFill>
                <a:latin typeface="Times New Roman" panose="02020603050405020304" pitchFamily="18" charset="0"/>
              </a:rPr>
              <a:t> ta </a:t>
            </a:r>
            <a:r>
              <a:rPr lang="en-US" altLang="en-US" sz="2000" b="1" dirty="0" err="1">
                <a:solidFill>
                  <a:schemeClr val="bg1"/>
                </a:solidFill>
                <a:latin typeface="Times New Roman" panose="02020603050405020304" pitchFamily="18" charset="0"/>
              </a:rPr>
              <a:t>ngồi</a:t>
            </a:r>
            <a:r>
              <a:rPr lang="en-US" altLang="en-US" sz="2000" b="1" dirty="0">
                <a:solidFill>
                  <a:schemeClr val="bg1"/>
                </a:solidFill>
                <a:latin typeface="Times New Roman" panose="02020603050405020304" pitchFamily="18" charset="0"/>
              </a:rPr>
              <a:t>, </a:t>
            </a:r>
          </a:p>
          <a:p>
            <a:pPr eaLnBrk="1" hangingPunct="1">
              <a:lnSpc>
                <a:spcPct val="100000"/>
              </a:lnSpc>
              <a:spcBef>
                <a:spcPct val="0"/>
              </a:spcBef>
              <a:buFontTx/>
              <a:buNone/>
            </a:pPr>
            <a:r>
              <a:rPr lang="en-US" altLang="en-US" sz="2000" b="1" dirty="0" err="1">
                <a:solidFill>
                  <a:schemeClr val="bg1"/>
                </a:solidFill>
                <a:latin typeface="Times New Roman" panose="02020603050405020304" pitchFamily="18" charset="0"/>
              </a:rPr>
              <a:t>Nhìn</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đất</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nhìn</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trời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nhìn</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thẳng</a:t>
            </a:r>
            <a:r>
              <a:rPr lang="en-US" altLang="en-US" sz="2000" b="1" dirty="0">
                <a:solidFill>
                  <a:schemeClr val="bg1"/>
                </a:solidFill>
                <a:latin typeface="Times New Roman" panose="02020603050405020304" pitchFamily="18" charset="0"/>
              </a:rPr>
              <a:t>.</a:t>
            </a:r>
          </a:p>
        </p:txBody>
      </p:sp>
      <p:grpSp>
        <p:nvGrpSpPr>
          <p:cNvPr id="7" name="Group 12"/>
          <p:cNvGrpSpPr>
            <a:grpSpLocks/>
          </p:cNvGrpSpPr>
          <p:nvPr/>
        </p:nvGrpSpPr>
        <p:grpSpPr bwMode="auto">
          <a:xfrm>
            <a:off x="366932" y="4740089"/>
            <a:ext cx="8342093" cy="1861105"/>
            <a:chOff x="-2836507" y="4040280"/>
            <a:chExt cx="6797261" cy="1788262"/>
          </a:xfrm>
        </p:grpSpPr>
        <p:sp>
          <p:nvSpPr>
            <p:cNvPr id="8" name="TextBox 1"/>
            <p:cNvSpPr txBox="1">
              <a:spLocks noChangeArrowheads="1"/>
            </p:cNvSpPr>
            <p:nvPr/>
          </p:nvSpPr>
          <p:spPr bwMode="auto">
            <a:xfrm>
              <a:off x="-838200" y="5473666"/>
              <a:ext cx="4798954" cy="35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en-US" sz="1800">
                <a:solidFill>
                  <a:schemeClr val="bg1"/>
                </a:solidFill>
                <a:latin typeface="Times New Roman" panose="02020603050405020304" pitchFamily="18" charset="0"/>
              </a:endParaRPr>
            </a:p>
          </p:txBody>
        </p:sp>
        <p:sp>
          <p:nvSpPr>
            <p:cNvPr id="9" name="Rectangle 4"/>
            <p:cNvSpPr>
              <a:spLocks noChangeArrowheads="1"/>
            </p:cNvSpPr>
            <p:nvPr/>
          </p:nvSpPr>
          <p:spPr bwMode="auto">
            <a:xfrm>
              <a:off x="-2836507" y="4040280"/>
              <a:ext cx="5029200" cy="127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err="1">
                  <a:solidFill>
                    <a:schemeClr val="bg1"/>
                  </a:solidFill>
                  <a:latin typeface="Times New Roman" panose="02020603050405020304" pitchFamily="18" charset="0"/>
                </a:rPr>
                <a:t>Không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có</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kính</a:t>
              </a:r>
              <a:r>
                <a:rPr lang="en-US" altLang="en-US" sz="2000" b="1" dirty="0">
                  <a:solidFill>
                    <a:schemeClr val="bg1"/>
                  </a:solidFill>
                  <a:latin typeface="Times New Roman" panose="02020603050405020304" pitchFamily="18" charset="0"/>
                </a:rPr>
                <a:t>, ừ </a:t>
              </a:r>
              <a:r>
                <a:rPr lang="en-US" altLang="en-US" sz="2000" b="1" dirty="0" err="1">
                  <a:solidFill>
                    <a:schemeClr val="bg1"/>
                  </a:solidFill>
                  <a:latin typeface="Times New Roman" panose="02020603050405020304" pitchFamily="18" charset="0"/>
                </a:rPr>
                <a:t>thì</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có</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bụi</a:t>
              </a:r>
              <a:r>
                <a:rPr lang="en-US" altLang="en-US" sz="2000" b="1" dirty="0">
                  <a:solidFill>
                    <a:schemeClr val="bg1"/>
                  </a:solidFill>
                  <a:latin typeface="Times New Roman" panose="02020603050405020304" pitchFamily="18" charset="0"/>
                </a:rPr>
                <a:t>, </a:t>
              </a:r>
            </a:p>
            <a:p>
              <a:pPr eaLnBrk="1" hangingPunct="1">
                <a:lnSpc>
                  <a:spcPct val="100000"/>
                </a:lnSpc>
                <a:spcBef>
                  <a:spcPct val="0"/>
                </a:spcBef>
                <a:buFontTx/>
                <a:buNone/>
              </a:pPr>
              <a:r>
                <a:rPr lang="en-US" altLang="en-US" sz="2000" b="1" dirty="0" err="1">
                  <a:solidFill>
                    <a:schemeClr val="bg1"/>
                  </a:solidFill>
                  <a:latin typeface="Times New Roman" panose="02020603050405020304" pitchFamily="18" charset="0"/>
                </a:rPr>
                <a:t>Bụi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phun</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tóc</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trắng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như</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người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già</a:t>
              </a:r>
              <a:endParaRPr lang="en-US" altLang="en-US" sz="2000" b="1" dirty="0">
                <a:solidFill>
                  <a:schemeClr val="bg1"/>
                </a:solidFill>
                <a:latin typeface="Times New Roman" panose="02020603050405020304" pitchFamily="18" charset="0"/>
              </a:endParaRPr>
            </a:p>
            <a:p>
              <a:pPr eaLnBrk="1" hangingPunct="1">
                <a:lnSpc>
                  <a:spcPct val="100000"/>
                </a:lnSpc>
                <a:spcBef>
                  <a:spcPct val="0"/>
                </a:spcBef>
                <a:buFontTx/>
                <a:buNone/>
              </a:pPr>
              <a:r>
                <a:rPr lang="en-US" altLang="en-US" sz="2000" b="1" dirty="0" err="1">
                  <a:solidFill>
                    <a:schemeClr val="bg1"/>
                  </a:solidFill>
                  <a:latin typeface="Times New Roman" panose="02020603050405020304" pitchFamily="18" charset="0"/>
                </a:rPr>
                <a:t>Chưa</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cần</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rửa</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phì</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phèo</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châm</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điếu</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thuốc</a:t>
              </a:r>
              <a:endParaRPr lang="en-US" altLang="en-US" sz="2000" b="1" dirty="0">
                <a:solidFill>
                  <a:schemeClr val="bg1"/>
                </a:solidFill>
                <a:latin typeface="Times New Roman" panose="02020603050405020304" pitchFamily="18" charset="0"/>
              </a:endParaRPr>
            </a:p>
            <a:p>
              <a:pPr eaLnBrk="1" hangingPunct="1">
                <a:lnSpc>
                  <a:spcPct val="100000"/>
                </a:lnSpc>
                <a:spcBef>
                  <a:spcPct val="0"/>
                </a:spcBef>
                <a:buFontTx/>
                <a:buNone/>
              </a:pPr>
              <a:r>
                <a:rPr lang="en-US" altLang="en-US" sz="2000" b="1" dirty="0" err="1">
                  <a:solidFill>
                    <a:schemeClr val="bg1"/>
                  </a:solidFill>
                  <a:latin typeface="Times New Roman" panose="02020603050405020304" pitchFamily="18" charset="0"/>
                </a:rPr>
                <a:t>Nhìn</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nhau</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mặt</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lấm</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cười</a:t>
              </a:r>
              <a:r>
                <a:rPr lang="en-US" altLang="en-US" sz="2000" b="1" dirty="0">
                  <a:solidFill>
                    <a:schemeClr val="bg1"/>
                  </a:solidFill>
                  <a:latin typeface="Times New Roman" panose="02020603050405020304" pitchFamily="18" charset="0"/>
                </a:rPr>
                <a:t> ha </a:t>
              </a:r>
              <a:r>
                <a:rPr lang="en-US" altLang="en-US" sz="2000" b="1" dirty="0" err="1">
                  <a:solidFill>
                    <a:schemeClr val="bg1"/>
                  </a:solidFill>
                  <a:latin typeface="Times New Roman" panose="02020603050405020304" pitchFamily="18" charset="0"/>
                </a:rPr>
                <a:t>ha</a:t>
              </a:r>
              <a:r>
                <a:rPr lang="en-US" altLang="en-US" sz="2000" b="1" dirty="0">
                  <a:solidFill>
                    <a:schemeClr val="bg1"/>
                  </a:solidFill>
                  <a:latin typeface="Times New Roman" panose="02020603050405020304" pitchFamily="18" charset="0"/>
                </a:rPr>
                <a:t>.</a:t>
              </a:r>
            </a:p>
          </p:txBody>
        </p:sp>
      </p:grpSp>
      <p:grpSp>
        <p:nvGrpSpPr>
          <p:cNvPr id="10" name="Group 13"/>
          <p:cNvGrpSpPr>
            <a:grpSpLocks/>
          </p:cNvGrpSpPr>
          <p:nvPr/>
        </p:nvGrpSpPr>
        <p:grpSpPr bwMode="auto">
          <a:xfrm>
            <a:off x="366933" y="1603717"/>
            <a:ext cx="8624666" cy="2811710"/>
            <a:chOff x="3428917" y="1752600"/>
            <a:chExt cx="6248483" cy="2317628"/>
          </a:xfrm>
        </p:grpSpPr>
        <p:sp>
          <p:nvSpPr>
            <p:cNvPr id="11" name="Rectangle 2"/>
            <p:cNvSpPr>
              <a:spLocks noChangeArrowheads="1"/>
            </p:cNvSpPr>
            <p:nvPr/>
          </p:nvSpPr>
          <p:spPr bwMode="auto">
            <a:xfrm>
              <a:off x="4267200" y="1752600"/>
              <a:ext cx="5410200" cy="30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en-US" sz="1800">
                <a:solidFill>
                  <a:schemeClr val="bg1"/>
                </a:solidFill>
                <a:latin typeface="Times New Roman" panose="02020603050405020304" pitchFamily="18" charset="0"/>
              </a:endParaRPr>
            </a:p>
          </p:txBody>
        </p:sp>
        <p:sp>
          <p:nvSpPr>
            <p:cNvPr id="12" name="Rectangle 3"/>
            <p:cNvSpPr>
              <a:spLocks noChangeArrowheads="1"/>
            </p:cNvSpPr>
            <p:nvPr/>
          </p:nvSpPr>
          <p:spPr bwMode="auto">
            <a:xfrm>
              <a:off x="3428917" y="2979348"/>
              <a:ext cx="4495849" cy="10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err="1">
                  <a:solidFill>
                    <a:schemeClr val="bg1"/>
                  </a:solidFill>
                  <a:latin typeface="Times New Roman" panose="02020603050405020304" pitchFamily="18" charset="0"/>
                </a:rPr>
                <a:t>Nhìn</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thấy</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gió</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vào</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xoa</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mắt</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đắng</a:t>
              </a:r>
              <a:endParaRPr lang="en-US" altLang="en-US" sz="2000" b="1" dirty="0">
                <a:solidFill>
                  <a:schemeClr val="bg1"/>
                </a:solidFill>
                <a:latin typeface="Times New Roman" panose="02020603050405020304" pitchFamily="18" charset="0"/>
              </a:endParaRPr>
            </a:p>
            <a:p>
              <a:pPr eaLnBrk="1" hangingPunct="1">
                <a:lnSpc>
                  <a:spcPct val="100000"/>
                </a:lnSpc>
                <a:spcBef>
                  <a:spcPct val="0"/>
                </a:spcBef>
                <a:buFontTx/>
                <a:buNone/>
              </a:pPr>
              <a:r>
                <a:rPr lang="en-US" altLang="en-US" sz="2000" b="1" dirty="0" err="1">
                  <a:solidFill>
                    <a:schemeClr val="bg1"/>
                  </a:solidFill>
                  <a:latin typeface="Times New Roman" panose="02020603050405020304" pitchFamily="18" charset="0"/>
                </a:rPr>
                <a:t>Nhìn</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thấy</a:t>
              </a:r>
              <a:r>
                <a:rPr lang="en-US" altLang="en-US" sz="2000" b="1" dirty="0">
                  <a:solidFill>
                    <a:schemeClr val="bg1"/>
                  </a:solidFill>
                  <a:latin typeface="Times New Roman" panose="02020603050405020304" pitchFamily="18" charset="0"/>
                </a:rPr>
                <a:t> con </a:t>
              </a:r>
              <a:r>
                <a:rPr lang="en-US" altLang="en-US" sz="2000" b="1" dirty="0" err="1">
                  <a:solidFill>
                    <a:schemeClr val="bg1"/>
                  </a:solidFill>
                  <a:latin typeface="Times New Roman" panose="02020603050405020304" pitchFamily="18" charset="0"/>
                </a:rPr>
                <a:t>đường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chạy</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thẳng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vào</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tim</a:t>
              </a:r>
              <a:endParaRPr lang="en-US" altLang="en-US" sz="2000" b="1" dirty="0">
                <a:solidFill>
                  <a:schemeClr val="bg1"/>
                </a:solidFill>
                <a:latin typeface="Times New Roman" panose="02020603050405020304" pitchFamily="18" charset="0"/>
              </a:endParaRPr>
            </a:p>
            <a:p>
              <a:pPr eaLnBrk="1" hangingPunct="1">
                <a:lnSpc>
                  <a:spcPct val="100000"/>
                </a:lnSpc>
                <a:spcBef>
                  <a:spcPct val="0"/>
                </a:spcBef>
                <a:buFontTx/>
                <a:buNone/>
              </a:pPr>
              <a:r>
                <a:rPr lang="en-US" altLang="en-US" sz="2000" b="1" dirty="0" err="1">
                  <a:solidFill>
                    <a:schemeClr val="bg1"/>
                  </a:solidFill>
                  <a:latin typeface="Times New Roman" panose="02020603050405020304" pitchFamily="18" charset="0"/>
                </a:rPr>
                <a:t>Thấy</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sao</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trời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và</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đột</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ngột</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cánh</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chim</a:t>
              </a:r>
              <a:endParaRPr lang="en-US" altLang="en-US" sz="2000" b="1" dirty="0">
                <a:solidFill>
                  <a:schemeClr val="bg1"/>
                </a:solidFill>
                <a:latin typeface="Times New Roman" panose="02020603050405020304" pitchFamily="18" charset="0"/>
              </a:endParaRPr>
            </a:p>
            <a:p>
              <a:pPr eaLnBrk="1" hangingPunct="1">
                <a:lnSpc>
                  <a:spcPct val="100000"/>
                </a:lnSpc>
                <a:spcBef>
                  <a:spcPct val="0"/>
                </a:spcBef>
                <a:buFontTx/>
                <a:buNone/>
              </a:pPr>
              <a:r>
                <a:rPr lang="en-US" altLang="en-US" sz="2000" b="1" dirty="0" err="1">
                  <a:solidFill>
                    <a:schemeClr val="bg1"/>
                  </a:solidFill>
                  <a:latin typeface="Times New Roman" panose="02020603050405020304" pitchFamily="18" charset="0"/>
                </a:rPr>
                <a:t>Như</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sa</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như</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ùa</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vào</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buồng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lái</a:t>
              </a:r>
              <a:r>
                <a:rPr lang="en-US" altLang="en-US" sz="2000" b="1" dirty="0">
                  <a:solidFill>
                    <a:schemeClr val="bg1"/>
                  </a:solidFill>
                  <a:latin typeface="Times New Roman" panose="02020603050405020304" pitchFamily="18" charset="0"/>
                </a:rPr>
                <a:t>.</a:t>
              </a:r>
            </a:p>
          </p:txBody>
        </p:sp>
      </p:grpSp>
      <p:sp>
        <p:nvSpPr>
          <p:cNvPr id="15" name="Rectangle 21"/>
          <p:cNvSpPr>
            <a:spLocks noChangeArrowheads="1"/>
          </p:cNvSpPr>
          <p:nvPr/>
        </p:nvSpPr>
        <p:spPr bwMode="auto">
          <a:xfrm>
            <a:off x="6500449" y="152400"/>
            <a:ext cx="5105400" cy="132343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err="1">
                <a:solidFill>
                  <a:schemeClr val="bg1"/>
                </a:solidFill>
                <a:latin typeface="Times New Roman" panose="02020603050405020304" pitchFamily="18" charset="0"/>
              </a:rPr>
              <a:t>Không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có</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kính</a:t>
            </a:r>
            <a:r>
              <a:rPr lang="en-US" altLang="en-US" sz="2000" b="1" dirty="0">
                <a:solidFill>
                  <a:schemeClr val="bg1"/>
                </a:solidFill>
                <a:latin typeface="Times New Roman" panose="02020603050405020304" pitchFamily="18" charset="0"/>
              </a:rPr>
              <a:t>, ừ </a:t>
            </a:r>
            <a:r>
              <a:rPr lang="en-US" altLang="en-US" sz="2000" b="1" dirty="0" err="1">
                <a:solidFill>
                  <a:schemeClr val="bg1"/>
                </a:solidFill>
                <a:latin typeface="Times New Roman" panose="02020603050405020304" pitchFamily="18" charset="0"/>
              </a:rPr>
              <a:t>thì</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ướt</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áo</a:t>
            </a:r>
            <a:endParaRPr lang="en-US" altLang="en-US" sz="2000" b="1" dirty="0">
              <a:solidFill>
                <a:schemeClr val="bg1"/>
              </a:solidFill>
              <a:latin typeface="Times New Roman" panose="02020603050405020304" pitchFamily="18" charset="0"/>
            </a:endParaRPr>
          </a:p>
          <a:p>
            <a:pPr eaLnBrk="1" hangingPunct="1">
              <a:lnSpc>
                <a:spcPct val="100000"/>
              </a:lnSpc>
              <a:spcBef>
                <a:spcPct val="0"/>
              </a:spcBef>
              <a:buFontTx/>
              <a:buNone/>
            </a:pPr>
            <a:r>
              <a:rPr lang="en-US" altLang="en-US" sz="2000" b="1" dirty="0" err="1">
                <a:solidFill>
                  <a:schemeClr val="bg1"/>
                </a:solidFill>
                <a:latin typeface="Times New Roman" panose="02020603050405020304" pitchFamily="18" charset="0"/>
              </a:rPr>
              <a:t>Mưa</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tuôn</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mưa</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xối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như</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ngoài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trời</a:t>
            </a:r>
            <a:endParaRPr lang="en-US" altLang="en-US" sz="2000" b="1" dirty="0">
              <a:solidFill>
                <a:schemeClr val="bg1"/>
              </a:solidFill>
              <a:latin typeface="Times New Roman" panose="02020603050405020304" pitchFamily="18" charset="0"/>
            </a:endParaRPr>
          </a:p>
          <a:p>
            <a:pPr eaLnBrk="1" hangingPunct="1">
              <a:lnSpc>
                <a:spcPct val="100000"/>
              </a:lnSpc>
              <a:spcBef>
                <a:spcPct val="0"/>
              </a:spcBef>
              <a:buFontTx/>
              <a:buNone/>
            </a:pPr>
            <a:r>
              <a:rPr lang="en-US" altLang="en-US" sz="2000" b="1" dirty="0" err="1">
                <a:solidFill>
                  <a:schemeClr val="bg1"/>
                </a:solidFill>
                <a:latin typeface="Times New Roman" panose="02020603050405020304" pitchFamily="18" charset="0"/>
              </a:rPr>
              <a:t>Chưa</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cần</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thay</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lái</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trăm</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cây</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số</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nữa</a:t>
            </a:r>
            <a:endParaRPr lang="en-US" altLang="en-US" sz="2000" b="1" dirty="0">
              <a:solidFill>
                <a:schemeClr val="bg1"/>
              </a:solidFill>
              <a:latin typeface="Times New Roman" panose="02020603050405020304" pitchFamily="18" charset="0"/>
            </a:endParaRPr>
          </a:p>
          <a:p>
            <a:pPr eaLnBrk="1" hangingPunct="1">
              <a:lnSpc>
                <a:spcPct val="100000"/>
              </a:lnSpc>
              <a:spcBef>
                <a:spcPct val="0"/>
              </a:spcBef>
              <a:buFontTx/>
              <a:buNone/>
            </a:pPr>
            <a:r>
              <a:rPr lang="en-US" altLang="en-US" sz="2000" b="1" dirty="0" err="1">
                <a:solidFill>
                  <a:schemeClr val="bg1"/>
                </a:solidFill>
                <a:latin typeface="Times New Roman" panose="02020603050405020304" pitchFamily="18" charset="0"/>
              </a:rPr>
              <a:t>Mưa</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ngừng</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gió</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lùa</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mau</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khô</a:t>
            </a:r>
            <a:r>
              <a:rPr lang="en-US" altLang="en-US" sz="2000" b="1" dirty="0">
                <a:solidFill>
                  <a:schemeClr val="bg1"/>
                </a:solidFill>
                <a:latin typeface="Times New Roman" panose="02020603050405020304" pitchFamily="18" charset="0"/>
              </a:rPr>
              <a:t> </a:t>
            </a:r>
            <a:r>
              <a:rPr lang="en-US" altLang="en-US" sz="2000" b="1" dirty="0" err="1">
                <a:solidFill>
                  <a:schemeClr val="bg1"/>
                </a:solidFill>
                <a:latin typeface="Times New Roman" panose="02020603050405020304" pitchFamily="18" charset="0"/>
              </a:rPr>
              <a:t>thôi</a:t>
            </a:r>
            <a:r>
              <a:rPr lang="en-US" altLang="en-US" sz="2000" b="1" dirty="0">
                <a:solidFill>
                  <a:schemeClr val="bg1"/>
                </a:solidFill>
                <a:latin typeface="Times New Roman" panose="02020603050405020304" pitchFamily="18" charset="0"/>
              </a:rPr>
              <a:t>.</a:t>
            </a:r>
          </a:p>
        </p:txBody>
      </p:sp>
      <p:sp>
        <p:nvSpPr>
          <p:cNvPr id="16" name="Rectangle 2"/>
          <p:cNvSpPr>
            <a:spLocks noChangeArrowheads="1"/>
          </p:cNvSpPr>
          <p:nvPr/>
        </p:nvSpPr>
        <p:spPr bwMode="auto">
          <a:xfrm>
            <a:off x="6500449" y="1828800"/>
            <a:ext cx="5410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solidFill>
                  <a:schemeClr val="bg1"/>
                </a:solidFill>
                <a:latin typeface="Times New Roman" panose="02020603050405020304" pitchFamily="18" charset="0"/>
              </a:rPr>
              <a:t>Những chiếc xe từ trong bom rơi</a:t>
            </a:r>
          </a:p>
          <a:p>
            <a:pPr eaLnBrk="1" hangingPunct="1">
              <a:lnSpc>
                <a:spcPct val="100000"/>
              </a:lnSpc>
              <a:spcBef>
                <a:spcPct val="0"/>
              </a:spcBef>
              <a:buFontTx/>
              <a:buNone/>
            </a:pPr>
            <a:r>
              <a:rPr lang="en-US" altLang="en-US" sz="2000" b="1">
                <a:solidFill>
                  <a:schemeClr val="bg1"/>
                </a:solidFill>
                <a:latin typeface="Times New Roman" panose="02020603050405020304" pitchFamily="18" charset="0"/>
              </a:rPr>
              <a:t>Đã về đây họp thành tiểu đội</a:t>
            </a:r>
          </a:p>
          <a:p>
            <a:pPr eaLnBrk="1" hangingPunct="1">
              <a:lnSpc>
                <a:spcPct val="100000"/>
              </a:lnSpc>
              <a:spcBef>
                <a:spcPct val="0"/>
              </a:spcBef>
              <a:buFontTx/>
              <a:buNone/>
            </a:pPr>
            <a:r>
              <a:rPr lang="en-US" altLang="en-US" sz="2000" b="1">
                <a:solidFill>
                  <a:schemeClr val="bg1"/>
                </a:solidFill>
                <a:latin typeface="Times New Roman" panose="02020603050405020304" pitchFamily="18" charset="0"/>
              </a:rPr>
              <a:t>Gặp bạn bè suốt dọc đường đi tới</a:t>
            </a:r>
          </a:p>
          <a:p>
            <a:pPr eaLnBrk="1" hangingPunct="1">
              <a:lnSpc>
                <a:spcPct val="100000"/>
              </a:lnSpc>
              <a:spcBef>
                <a:spcPct val="0"/>
              </a:spcBef>
              <a:buFontTx/>
              <a:buNone/>
            </a:pPr>
            <a:r>
              <a:rPr lang="en-US" altLang="en-US" sz="2000" b="1">
                <a:solidFill>
                  <a:schemeClr val="bg1"/>
                </a:solidFill>
                <a:latin typeface="Times New Roman" panose="02020603050405020304" pitchFamily="18" charset="0"/>
              </a:rPr>
              <a:t>Bắt tay qua cửa kính vỡ rồi.</a:t>
            </a:r>
          </a:p>
        </p:txBody>
      </p:sp>
      <p:sp>
        <p:nvSpPr>
          <p:cNvPr id="17" name="Rectangle 3"/>
          <p:cNvSpPr>
            <a:spLocks noChangeArrowheads="1"/>
          </p:cNvSpPr>
          <p:nvPr/>
        </p:nvSpPr>
        <p:spPr bwMode="auto">
          <a:xfrm>
            <a:off x="6500449" y="3429000"/>
            <a:ext cx="56356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solidFill>
                  <a:schemeClr val="bg1"/>
                </a:solidFill>
                <a:latin typeface="Times New Roman" panose="02020603050405020304" pitchFamily="18" charset="0"/>
              </a:rPr>
              <a:t>Bếp Hoàng Cầm ta dựng giữa trời</a:t>
            </a:r>
          </a:p>
          <a:p>
            <a:pPr eaLnBrk="1" hangingPunct="1">
              <a:lnSpc>
                <a:spcPct val="100000"/>
              </a:lnSpc>
              <a:spcBef>
                <a:spcPct val="0"/>
              </a:spcBef>
              <a:buFontTx/>
              <a:buNone/>
            </a:pPr>
            <a:r>
              <a:rPr lang="en-US" altLang="en-US" sz="2000" b="1">
                <a:solidFill>
                  <a:schemeClr val="bg1"/>
                </a:solidFill>
                <a:latin typeface="Times New Roman" panose="02020603050405020304" pitchFamily="18" charset="0"/>
              </a:rPr>
              <a:t>Chung bát đũa nghĩa là gia đình đấy</a:t>
            </a:r>
          </a:p>
          <a:p>
            <a:pPr eaLnBrk="1" hangingPunct="1">
              <a:lnSpc>
                <a:spcPct val="100000"/>
              </a:lnSpc>
              <a:spcBef>
                <a:spcPct val="0"/>
              </a:spcBef>
              <a:buFontTx/>
              <a:buNone/>
            </a:pPr>
            <a:r>
              <a:rPr lang="en-US" altLang="en-US" sz="2000" b="1">
                <a:solidFill>
                  <a:schemeClr val="bg1"/>
                </a:solidFill>
                <a:latin typeface="Times New Roman" panose="02020603050405020304" pitchFamily="18" charset="0"/>
              </a:rPr>
              <a:t>Võng mắc chông chênh đường xe chạy</a:t>
            </a:r>
          </a:p>
          <a:p>
            <a:pPr eaLnBrk="1" hangingPunct="1">
              <a:lnSpc>
                <a:spcPct val="100000"/>
              </a:lnSpc>
              <a:spcBef>
                <a:spcPct val="0"/>
              </a:spcBef>
              <a:buFontTx/>
              <a:buNone/>
            </a:pPr>
            <a:r>
              <a:rPr lang="en-US" altLang="en-US" sz="2000" b="1">
                <a:solidFill>
                  <a:schemeClr val="bg1"/>
                </a:solidFill>
                <a:latin typeface="Times New Roman" panose="02020603050405020304" pitchFamily="18" charset="0"/>
              </a:rPr>
              <a:t>Lại đi, lại đi trời xanh thêm.</a:t>
            </a:r>
          </a:p>
        </p:txBody>
      </p:sp>
      <p:sp>
        <p:nvSpPr>
          <p:cNvPr id="18" name="Rectangle 4"/>
          <p:cNvSpPr>
            <a:spLocks noChangeArrowheads="1"/>
          </p:cNvSpPr>
          <p:nvPr/>
        </p:nvSpPr>
        <p:spPr bwMode="auto">
          <a:xfrm>
            <a:off x="6500449" y="5153025"/>
            <a:ext cx="548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solidFill>
                  <a:schemeClr val="bg1"/>
                </a:solidFill>
                <a:latin typeface="Times New Roman" panose="02020603050405020304" pitchFamily="18" charset="0"/>
              </a:rPr>
              <a:t>Không có kính, rồi xe không có đèn,</a:t>
            </a:r>
          </a:p>
          <a:p>
            <a:pPr eaLnBrk="1" hangingPunct="1">
              <a:lnSpc>
                <a:spcPct val="100000"/>
              </a:lnSpc>
              <a:spcBef>
                <a:spcPct val="0"/>
              </a:spcBef>
              <a:buFontTx/>
              <a:buNone/>
            </a:pPr>
            <a:r>
              <a:rPr lang="en-US" altLang="en-US" sz="2000" b="1">
                <a:solidFill>
                  <a:schemeClr val="bg1"/>
                </a:solidFill>
                <a:latin typeface="Times New Roman" panose="02020603050405020304" pitchFamily="18" charset="0"/>
              </a:rPr>
              <a:t>Không có mui xe, thùng xe có xước,</a:t>
            </a:r>
          </a:p>
          <a:p>
            <a:pPr eaLnBrk="1" hangingPunct="1">
              <a:lnSpc>
                <a:spcPct val="100000"/>
              </a:lnSpc>
              <a:spcBef>
                <a:spcPct val="0"/>
              </a:spcBef>
              <a:buFontTx/>
              <a:buNone/>
            </a:pPr>
            <a:r>
              <a:rPr lang="en-US" altLang="en-US" sz="2000" b="1">
                <a:solidFill>
                  <a:schemeClr val="bg1"/>
                </a:solidFill>
                <a:latin typeface="Times New Roman" panose="02020603050405020304" pitchFamily="18" charset="0"/>
              </a:rPr>
              <a:t>Xe vẫn chạy vì miền Nam phía trước:</a:t>
            </a:r>
          </a:p>
          <a:p>
            <a:pPr eaLnBrk="1" hangingPunct="1">
              <a:lnSpc>
                <a:spcPct val="100000"/>
              </a:lnSpc>
              <a:spcBef>
                <a:spcPct val="0"/>
              </a:spcBef>
              <a:buFontTx/>
              <a:buNone/>
            </a:pPr>
            <a:r>
              <a:rPr lang="en-US" altLang="en-US" sz="2000" b="1">
                <a:solidFill>
                  <a:schemeClr val="bg1"/>
                </a:solidFill>
                <a:latin typeface="Times New Roman" panose="02020603050405020304" pitchFamily="18" charset="0"/>
              </a:rPr>
              <a:t>Chỉ cần trong xe có một trái tim.</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193" y="-4109"/>
            <a:ext cx="2019814" cy="1512880"/>
          </a:xfrm>
          <a:prstGeom prst="rect">
            <a:avLst/>
          </a:prstGeom>
          <a:ln>
            <a:noFill/>
          </a:ln>
          <a:effectLst>
            <a:softEdge rad="112500"/>
          </a:effectLst>
        </p:spPr>
      </p:pic>
      <p:sp>
        <p:nvSpPr>
          <p:cNvPr id="28" name="Freeform 27"/>
          <p:cNvSpPr/>
          <p:nvPr/>
        </p:nvSpPr>
        <p:spPr>
          <a:xfrm>
            <a:off x="4740812" y="56271"/>
            <a:ext cx="1661530" cy="6794695"/>
          </a:xfrm>
          <a:custGeom>
            <a:avLst/>
            <a:gdLst>
              <a:gd name="connsiteX0" fmla="*/ 1589650 w 1661530"/>
              <a:gd name="connsiteY0" fmla="*/ 0 h 6794695"/>
              <a:gd name="connsiteX1" fmla="*/ 1645920 w 1661530"/>
              <a:gd name="connsiteY1" fmla="*/ 70338 h 6794695"/>
              <a:gd name="connsiteX2" fmla="*/ 1659988 w 1661530"/>
              <a:gd name="connsiteY2" fmla="*/ 182880 h 6794695"/>
              <a:gd name="connsiteX3" fmla="*/ 1575582 w 1661530"/>
              <a:gd name="connsiteY3" fmla="*/ 492369 h 6794695"/>
              <a:gd name="connsiteX4" fmla="*/ 1561514 w 1661530"/>
              <a:gd name="connsiteY4" fmla="*/ 534572 h 6794695"/>
              <a:gd name="connsiteX5" fmla="*/ 1505243 w 1661530"/>
              <a:gd name="connsiteY5" fmla="*/ 604911 h 6794695"/>
              <a:gd name="connsiteX6" fmla="*/ 1477108 w 1661530"/>
              <a:gd name="connsiteY6" fmla="*/ 647114 h 6794695"/>
              <a:gd name="connsiteX7" fmla="*/ 1463040 w 1661530"/>
              <a:gd name="connsiteY7" fmla="*/ 731520 h 6794695"/>
              <a:gd name="connsiteX8" fmla="*/ 1448973 w 1661530"/>
              <a:gd name="connsiteY8" fmla="*/ 886264 h 6794695"/>
              <a:gd name="connsiteX9" fmla="*/ 1420837 w 1661530"/>
              <a:gd name="connsiteY9" fmla="*/ 928467 h 6794695"/>
              <a:gd name="connsiteX10" fmla="*/ 1378634 w 1661530"/>
              <a:gd name="connsiteY10" fmla="*/ 1041009 h 6794695"/>
              <a:gd name="connsiteX11" fmla="*/ 1392702 w 1661530"/>
              <a:gd name="connsiteY11" fmla="*/ 1153551 h 6794695"/>
              <a:gd name="connsiteX12" fmla="*/ 1448973 w 1661530"/>
              <a:gd name="connsiteY12" fmla="*/ 1364566 h 6794695"/>
              <a:gd name="connsiteX13" fmla="*/ 1477108 w 1661530"/>
              <a:gd name="connsiteY13" fmla="*/ 1406769 h 6794695"/>
              <a:gd name="connsiteX14" fmla="*/ 1463040 w 1661530"/>
              <a:gd name="connsiteY14" fmla="*/ 1589649 h 6794695"/>
              <a:gd name="connsiteX15" fmla="*/ 1294228 w 1661530"/>
              <a:gd name="connsiteY15" fmla="*/ 1828800 h 6794695"/>
              <a:gd name="connsiteX16" fmla="*/ 1195754 w 1661530"/>
              <a:gd name="connsiteY16" fmla="*/ 1927274 h 6794695"/>
              <a:gd name="connsiteX17" fmla="*/ 1125416 w 1661530"/>
              <a:gd name="connsiteY17" fmla="*/ 1955409 h 6794695"/>
              <a:gd name="connsiteX18" fmla="*/ 1223890 w 1661530"/>
              <a:gd name="connsiteY18" fmla="*/ 2222695 h 6794695"/>
              <a:gd name="connsiteX19" fmla="*/ 1280160 w 1661530"/>
              <a:gd name="connsiteY19" fmla="*/ 2250831 h 6794695"/>
              <a:gd name="connsiteX20" fmla="*/ 1223890 w 1661530"/>
              <a:gd name="connsiteY20" fmla="*/ 2715064 h 6794695"/>
              <a:gd name="connsiteX21" fmla="*/ 1181686 w 1661530"/>
              <a:gd name="connsiteY21" fmla="*/ 2729132 h 6794695"/>
              <a:gd name="connsiteX22" fmla="*/ 1153551 w 1661530"/>
              <a:gd name="connsiteY22" fmla="*/ 2771335 h 6794695"/>
              <a:gd name="connsiteX23" fmla="*/ 1055077 w 1661530"/>
              <a:gd name="connsiteY23" fmla="*/ 2982351 h 6794695"/>
              <a:gd name="connsiteX24" fmla="*/ 970671 w 1661530"/>
              <a:gd name="connsiteY24" fmla="*/ 3108960 h 6794695"/>
              <a:gd name="connsiteX25" fmla="*/ 928468 w 1661530"/>
              <a:gd name="connsiteY25" fmla="*/ 3235569 h 6794695"/>
              <a:gd name="connsiteX26" fmla="*/ 956603 w 1661530"/>
              <a:gd name="connsiteY26" fmla="*/ 3601329 h 6794695"/>
              <a:gd name="connsiteX27" fmla="*/ 1012874 w 1661530"/>
              <a:gd name="connsiteY27" fmla="*/ 3742006 h 6794695"/>
              <a:gd name="connsiteX28" fmla="*/ 998806 w 1661530"/>
              <a:gd name="connsiteY28" fmla="*/ 4037427 h 6794695"/>
              <a:gd name="connsiteX29" fmla="*/ 984739 w 1661530"/>
              <a:gd name="connsiteY29" fmla="*/ 4079631 h 6794695"/>
              <a:gd name="connsiteX30" fmla="*/ 956603 w 1661530"/>
              <a:gd name="connsiteY30" fmla="*/ 4107766 h 6794695"/>
              <a:gd name="connsiteX31" fmla="*/ 900333 w 1661530"/>
              <a:gd name="connsiteY31" fmla="*/ 4220307 h 6794695"/>
              <a:gd name="connsiteX32" fmla="*/ 858130 w 1661530"/>
              <a:gd name="connsiteY32" fmla="*/ 4248443 h 6794695"/>
              <a:gd name="connsiteX33" fmla="*/ 787791 w 1661530"/>
              <a:gd name="connsiteY33" fmla="*/ 4332849 h 6794695"/>
              <a:gd name="connsiteX34" fmla="*/ 745588 w 1661530"/>
              <a:gd name="connsiteY34" fmla="*/ 4304714 h 6794695"/>
              <a:gd name="connsiteX35" fmla="*/ 717453 w 1661530"/>
              <a:gd name="connsiteY35" fmla="*/ 4360984 h 6794695"/>
              <a:gd name="connsiteX36" fmla="*/ 675250 w 1661530"/>
              <a:gd name="connsiteY36" fmla="*/ 4501661 h 6794695"/>
              <a:gd name="connsiteX37" fmla="*/ 618979 w 1661530"/>
              <a:gd name="connsiteY37" fmla="*/ 4487594 h 6794695"/>
              <a:gd name="connsiteX38" fmla="*/ 576776 w 1661530"/>
              <a:gd name="connsiteY38" fmla="*/ 4614203 h 6794695"/>
              <a:gd name="connsiteX39" fmla="*/ 548640 w 1661530"/>
              <a:gd name="connsiteY39" fmla="*/ 4811151 h 6794695"/>
              <a:gd name="connsiteX40" fmla="*/ 562708 w 1661530"/>
              <a:gd name="connsiteY40" fmla="*/ 5078437 h 6794695"/>
              <a:gd name="connsiteX41" fmla="*/ 576776 w 1661530"/>
              <a:gd name="connsiteY41" fmla="*/ 5120640 h 6794695"/>
              <a:gd name="connsiteX42" fmla="*/ 647114 w 1661530"/>
              <a:gd name="connsiteY42" fmla="*/ 5233181 h 6794695"/>
              <a:gd name="connsiteX43" fmla="*/ 815926 w 1661530"/>
              <a:gd name="connsiteY43" fmla="*/ 5219114 h 6794695"/>
              <a:gd name="connsiteX44" fmla="*/ 1012874 w 1661530"/>
              <a:gd name="connsiteY44" fmla="*/ 5176911 h 6794695"/>
              <a:gd name="connsiteX45" fmla="*/ 1026942 w 1661530"/>
              <a:gd name="connsiteY45" fmla="*/ 5317587 h 6794695"/>
              <a:gd name="connsiteX46" fmla="*/ 942536 w 1661530"/>
              <a:gd name="connsiteY46" fmla="*/ 5331655 h 6794695"/>
              <a:gd name="connsiteX47" fmla="*/ 886265 w 1661530"/>
              <a:gd name="connsiteY47" fmla="*/ 5373858 h 6794695"/>
              <a:gd name="connsiteX48" fmla="*/ 759656 w 1661530"/>
              <a:gd name="connsiteY48" fmla="*/ 5486400 h 6794695"/>
              <a:gd name="connsiteX49" fmla="*/ 633046 w 1661530"/>
              <a:gd name="connsiteY49" fmla="*/ 5584874 h 6794695"/>
              <a:gd name="connsiteX50" fmla="*/ 576776 w 1661530"/>
              <a:gd name="connsiteY50" fmla="*/ 5683347 h 6794695"/>
              <a:gd name="connsiteX51" fmla="*/ 464234 w 1661530"/>
              <a:gd name="connsiteY51" fmla="*/ 5725551 h 6794695"/>
              <a:gd name="connsiteX52" fmla="*/ 379828 w 1661530"/>
              <a:gd name="connsiteY52" fmla="*/ 5697415 h 6794695"/>
              <a:gd name="connsiteX53" fmla="*/ 365760 w 1661530"/>
              <a:gd name="connsiteY53" fmla="*/ 5781821 h 6794695"/>
              <a:gd name="connsiteX54" fmla="*/ 422031 w 1661530"/>
              <a:gd name="connsiteY54" fmla="*/ 5809957 h 6794695"/>
              <a:gd name="connsiteX55" fmla="*/ 393896 w 1661530"/>
              <a:gd name="connsiteY55" fmla="*/ 5866227 h 6794695"/>
              <a:gd name="connsiteX56" fmla="*/ 379828 w 1661530"/>
              <a:gd name="connsiteY56" fmla="*/ 5908431 h 6794695"/>
              <a:gd name="connsiteX57" fmla="*/ 351693 w 1661530"/>
              <a:gd name="connsiteY57" fmla="*/ 6006904 h 6794695"/>
              <a:gd name="connsiteX58" fmla="*/ 337625 w 1661530"/>
              <a:gd name="connsiteY58" fmla="*/ 6063175 h 6794695"/>
              <a:gd name="connsiteX59" fmla="*/ 281354 w 1661530"/>
              <a:gd name="connsiteY59" fmla="*/ 6203852 h 6794695"/>
              <a:gd name="connsiteX60" fmla="*/ 267286 w 1661530"/>
              <a:gd name="connsiteY60" fmla="*/ 6246055 h 6794695"/>
              <a:gd name="connsiteX61" fmla="*/ 225083 w 1661530"/>
              <a:gd name="connsiteY61" fmla="*/ 6302326 h 6794695"/>
              <a:gd name="connsiteX62" fmla="*/ 211016 w 1661530"/>
              <a:gd name="connsiteY62" fmla="*/ 6358597 h 6794695"/>
              <a:gd name="connsiteX63" fmla="*/ 182880 w 1661530"/>
              <a:gd name="connsiteY63" fmla="*/ 6443003 h 6794695"/>
              <a:gd name="connsiteX64" fmla="*/ 168813 w 1661530"/>
              <a:gd name="connsiteY64" fmla="*/ 6527409 h 6794695"/>
              <a:gd name="connsiteX65" fmla="*/ 112542 w 1661530"/>
              <a:gd name="connsiteY65" fmla="*/ 6583680 h 6794695"/>
              <a:gd name="connsiteX66" fmla="*/ 70339 w 1661530"/>
              <a:gd name="connsiteY66" fmla="*/ 6696221 h 6794695"/>
              <a:gd name="connsiteX67" fmla="*/ 56271 w 1661530"/>
              <a:gd name="connsiteY67" fmla="*/ 6738424 h 6794695"/>
              <a:gd name="connsiteX68" fmla="*/ 0 w 1661530"/>
              <a:gd name="connsiteY68" fmla="*/ 6794695 h 67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661530" h="6794695">
                <a:moveTo>
                  <a:pt x="1589650" y="0"/>
                </a:moveTo>
                <a:cubicBezTo>
                  <a:pt x="1608407" y="23446"/>
                  <a:pt x="1635142" y="42314"/>
                  <a:pt x="1645920" y="70338"/>
                </a:cubicBezTo>
                <a:cubicBezTo>
                  <a:pt x="1659491" y="105624"/>
                  <a:pt x="1664321" y="145323"/>
                  <a:pt x="1659988" y="182880"/>
                </a:cubicBezTo>
                <a:cubicBezTo>
                  <a:pt x="1624686" y="488830"/>
                  <a:pt x="1636196" y="350937"/>
                  <a:pt x="1575582" y="492369"/>
                </a:cubicBezTo>
                <a:cubicBezTo>
                  <a:pt x="1569741" y="505999"/>
                  <a:pt x="1569373" y="521997"/>
                  <a:pt x="1561514" y="534572"/>
                </a:cubicBezTo>
                <a:cubicBezTo>
                  <a:pt x="1545600" y="560034"/>
                  <a:pt x="1523258" y="580890"/>
                  <a:pt x="1505243" y="604911"/>
                </a:cubicBezTo>
                <a:cubicBezTo>
                  <a:pt x="1495099" y="618437"/>
                  <a:pt x="1486486" y="633046"/>
                  <a:pt x="1477108" y="647114"/>
                </a:cubicBezTo>
                <a:cubicBezTo>
                  <a:pt x="1472419" y="675249"/>
                  <a:pt x="1466373" y="703192"/>
                  <a:pt x="1463040" y="731520"/>
                </a:cubicBezTo>
                <a:cubicBezTo>
                  <a:pt x="1456988" y="782959"/>
                  <a:pt x="1459825" y="835620"/>
                  <a:pt x="1448973" y="886264"/>
                </a:cubicBezTo>
                <a:cubicBezTo>
                  <a:pt x="1445430" y="902796"/>
                  <a:pt x="1428398" y="913345"/>
                  <a:pt x="1420837" y="928467"/>
                </a:cubicBezTo>
                <a:cubicBezTo>
                  <a:pt x="1404019" y="962103"/>
                  <a:pt x="1390808" y="1004487"/>
                  <a:pt x="1378634" y="1041009"/>
                </a:cubicBezTo>
                <a:cubicBezTo>
                  <a:pt x="1383323" y="1078523"/>
                  <a:pt x="1389118" y="1115915"/>
                  <a:pt x="1392702" y="1153551"/>
                </a:cubicBezTo>
                <a:cubicBezTo>
                  <a:pt x="1411973" y="1355893"/>
                  <a:pt x="1354818" y="1301797"/>
                  <a:pt x="1448973" y="1364566"/>
                </a:cubicBezTo>
                <a:cubicBezTo>
                  <a:pt x="1458351" y="1378634"/>
                  <a:pt x="1476053" y="1389895"/>
                  <a:pt x="1477108" y="1406769"/>
                </a:cubicBezTo>
                <a:cubicBezTo>
                  <a:pt x="1480922" y="1467790"/>
                  <a:pt x="1480842" y="1531158"/>
                  <a:pt x="1463040" y="1589649"/>
                </a:cubicBezTo>
                <a:cubicBezTo>
                  <a:pt x="1443002" y="1655489"/>
                  <a:pt x="1345751" y="1777277"/>
                  <a:pt x="1294228" y="1828800"/>
                </a:cubicBezTo>
                <a:cubicBezTo>
                  <a:pt x="1162929" y="1960099"/>
                  <a:pt x="1308295" y="1777218"/>
                  <a:pt x="1195754" y="1927274"/>
                </a:cubicBezTo>
                <a:cubicBezTo>
                  <a:pt x="1178633" y="1921567"/>
                  <a:pt x="1114890" y="1885239"/>
                  <a:pt x="1125416" y="1955409"/>
                </a:cubicBezTo>
                <a:cubicBezTo>
                  <a:pt x="1128924" y="1978797"/>
                  <a:pt x="1148262" y="2172276"/>
                  <a:pt x="1223890" y="2222695"/>
                </a:cubicBezTo>
                <a:cubicBezTo>
                  <a:pt x="1241339" y="2234328"/>
                  <a:pt x="1261403" y="2241452"/>
                  <a:pt x="1280160" y="2250831"/>
                </a:cubicBezTo>
                <a:cubicBezTo>
                  <a:pt x="1261403" y="2405575"/>
                  <a:pt x="1255323" y="2562389"/>
                  <a:pt x="1223890" y="2715064"/>
                </a:cubicBezTo>
                <a:cubicBezTo>
                  <a:pt x="1220900" y="2729588"/>
                  <a:pt x="1193265" y="2719868"/>
                  <a:pt x="1181686" y="2729132"/>
                </a:cubicBezTo>
                <a:cubicBezTo>
                  <a:pt x="1168484" y="2739694"/>
                  <a:pt x="1161112" y="2756213"/>
                  <a:pt x="1153551" y="2771335"/>
                </a:cubicBezTo>
                <a:cubicBezTo>
                  <a:pt x="1118838" y="2840761"/>
                  <a:pt x="1098133" y="2917767"/>
                  <a:pt x="1055077" y="2982351"/>
                </a:cubicBezTo>
                <a:cubicBezTo>
                  <a:pt x="1026942" y="3024554"/>
                  <a:pt x="995836" y="3064921"/>
                  <a:pt x="970671" y="3108960"/>
                </a:cubicBezTo>
                <a:cubicBezTo>
                  <a:pt x="947128" y="3150160"/>
                  <a:pt x="939647" y="3190854"/>
                  <a:pt x="928468" y="3235569"/>
                </a:cubicBezTo>
                <a:cubicBezTo>
                  <a:pt x="937846" y="3357489"/>
                  <a:pt x="936500" y="3480713"/>
                  <a:pt x="956603" y="3601329"/>
                </a:cubicBezTo>
                <a:cubicBezTo>
                  <a:pt x="964906" y="3651146"/>
                  <a:pt x="1008009" y="3691736"/>
                  <a:pt x="1012874" y="3742006"/>
                </a:cubicBezTo>
                <a:cubicBezTo>
                  <a:pt x="1022370" y="3840133"/>
                  <a:pt x="1006993" y="3939182"/>
                  <a:pt x="998806" y="4037427"/>
                </a:cubicBezTo>
                <a:cubicBezTo>
                  <a:pt x="997575" y="4052205"/>
                  <a:pt x="992368" y="4066915"/>
                  <a:pt x="984739" y="4079631"/>
                </a:cubicBezTo>
                <a:cubicBezTo>
                  <a:pt x="977915" y="4091004"/>
                  <a:pt x="965982" y="4098388"/>
                  <a:pt x="956603" y="4107766"/>
                </a:cubicBezTo>
                <a:cubicBezTo>
                  <a:pt x="937846" y="4145280"/>
                  <a:pt x="924385" y="4185947"/>
                  <a:pt x="900333" y="4220307"/>
                </a:cubicBezTo>
                <a:cubicBezTo>
                  <a:pt x="890637" y="4234158"/>
                  <a:pt x="868954" y="4235454"/>
                  <a:pt x="858130" y="4248443"/>
                </a:cubicBezTo>
                <a:cubicBezTo>
                  <a:pt x="768891" y="4355531"/>
                  <a:pt x="890610" y="4264304"/>
                  <a:pt x="787791" y="4332849"/>
                </a:cubicBezTo>
                <a:cubicBezTo>
                  <a:pt x="773723" y="4323471"/>
                  <a:pt x="761286" y="4298435"/>
                  <a:pt x="745588" y="4304714"/>
                </a:cubicBezTo>
                <a:cubicBezTo>
                  <a:pt x="726117" y="4312502"/>
                  <a:pt x="724506" y="4341235"/>
                  <a:pt x="717453" y="4360984"/>
                </a:cubicBezTo>
                <a:cubicBezTo>
                  <a:pt x="700987" y="4407089"/>
                  <a:pt x="689318" y="4454769"/>
                  <a:pt x="675250" y="4501661"/>
                </a:cubicBezTo>
                <a:cubicBezTo>
                  <a:pt x="656493" y="4496972"/>
                  <a:pt x="631711" y="4473044"/>
                  <a:pt x="618979" y="4487594"/>
                </a:cubicBezTo>
                <a:cubicBezTo>
                  <a:pt x="589685" y="4521073"/>
                  <a:pt x="576776" y="4614203"/>
                  <a:pt x="576776" y="4614203"/>
                </a:cubicBezTo>
                <a:cubicBezTo>
                  <a:pt x="615801" y="4731282"/>
                  <a:pt x="565716" y="4555009"/>
                  <a:pt x="548640" y="4811151"/>
                </a:cubicBezTo>
                <a:cubicBezTo>
                  <a:pt x="542705" y="4900172"/>
                  <a:pt x="554630" y="4989585"/>
                  <a:pt x="562708" y="5078437"/>
                </a:cubicBezTo>
                <a:cubicBezTo>
                  <a:pt x="564051" y="5093205"/>
                  <a:pt x="569675" y="5107622"/>
                  <a:pt x="576776" y="5120640"/>
                </a:cubicBezTo>
                <a:cubicBezTo>
                  <a:pt x="597959" y="5159476"/>
                  <a:pt x="623668" y="5195667"/>
                  <a:pt x="647114" y="5233181"/>
                </a:cubicBezTo>
                <a:cubicBezTo>
                  <a:pt x="703385" y="5228492"/>
                  <a:pt x="759806" y="5225349"/>
                  <a:pt x="815926" y="5219114"/>
                </a:cubicBezTo>
                <a:cubicBezTo>
                  <a:pt x="889452" y="5210945"/>
                  <a:pt x="939119" y="5195350"/>
                  <a:pt x="1012874" y="5176911"/>
                </a:cubicBezTo>
                <a:cubicBezTo>
                  <a:pt x="1040803" y="5218804"/>
                  <a:pt x="1079877" y="5257090"/>
                  <a:pt x="1026942" y="5317587"/>
                </a:cubicBezTo>
                <a:cubicBezTo>
                  <a:pt x="1008159" y="5339053"/>
                  <a:pt x="970671" y="5326966"/>
                  <a:pt x="942536" y="5331655"/>
                </a:cubicBezTo>
                <a:cubicBezTo>
                  <a:pt x="923779" y="5345723"/>
                  <a:pt x="903910" y="5358419"/>
                  <a:pt x="886265" y="5373858"/>
                </a:cubicBezTo>
                <a:cubicBezTo>
                  <a:pt x="763440" y="5481330"/>
                  <a:pt x="902009" y="5379635"/>
                  <a:pt x="759656" y="5486400"/>
                </a:cubicBezTo>
                <a:cubicBezTo>
                  <a:pt x="634777" y="5580059"/>
                  <a:pt x="694839" y="5523081"/>
                  <a:pt x="633046" y="5584874"/>
                </a:cubicBezTo>
                <a:cubicBezTo>
                  <a:pt x="619943" y="5624184"/>
                  <a:pt x="614629" y="5654957"/>
                  <a:pt x="576776" y="5683347"/>
                </a:cubicBezTo>
                <a:cubicBezTo>
                  <a:pt x="563319" y="5693440"/>
                  <a:pt x="488907" y="5717327"/>
                  <a:pt x="464234" y="5725551"/>
                </a:cubicBezTo>
                <a:cubicBezTo>
                  <a:pt x="436099" y="5716172"/>
                  <a:pt x="409485" y="5697415"/>
                  <a:pt x="379828" y="5697415"/>
                </a:cubicBezTo>
                <a:cubicBezTo>
                  <a:pt x="330850" y="5697415"/>
                  <a:pt x="358931" y="5773627"/>
                  <a:pt x="365760" y="5781821"/>
                </a:cubicBezTo>
                <a:cubicBezTo>
                  <a:pt x="379185" y="5797931"/>
                  <a:pt x="403274" y="5800578"/>
                  <a:pt x="422031" y="5809957"/>
                </a:cubicBezTo>
                <a:cubicBezTo>
                  <a:pt x="412653" y="5828714"/>
                  <a:pt x="402157" y="5846952"/>
                  <a:pt x="393896" y="5866227"/>
                </a:cubicBezTo>
                <a:cubicBezTo>
                  <a:pt x="388055" y="5879857"/>
                  <a:pt x="384089" y="5894227"/>
                  <a:pt x="379828" y="5908431"/>
                </a:cubicBezTo>
                <a:cubicBezTo>
                  <a:pt x="370019" y="5941129"/>
                  <a:pt x="360675" y="5973969"/>
                  <a:pt x="351693" y="6006904"/>
                </a:cubicBezTo>
                <a:cubicBezTo>
                  <a:pt x="346606" y="6025557"/>
                  <a:pt x="343181" y="6044656"/>
                  <a:pt x="337625" y="6063175"/>
                </a:cubicBezTo>
                <a:cubicBezTo>
                  <a:pt x="294932" y="6205486"/>
                  <a:pt x="328358" y="6094178"/>
                  <a:pt x="281354" y="6203852"/>
                </a:cubicBezTo>
                <a:cubicBezTo>
                  <a:pt x="275513" y="6217482"/>
                  <a:pt x="274643" y="6233180"/>
                  <a:pt x="267286" y="6246055"/>
                </a:cubicBezTo>
                <a:cubicBezTo>
                  <a:pt x="255653" y="6266412"/>
                  <a:pt x="239151" y="6283569"/>
                  <a:pt x="225083" y="6302326"/>
                </a:cubicBezTo>
                <a:cubicBezTo>
                  <a:pt x="220394" y="6321083"/>
                  <a:pt x="216572" y="6340078"/>
                  <a:pt x="211016" y="6358597"/>
                </a:cubicBezTo>
                <a:cubicBezTo>
                  <a:pt x="202494" y="6387004"/>
                  <a:pt x="182880" y="6443003"/>
                  <a:pt x="182880" y="6443003"/>
                </a:cubicBezTo>
                <a:cubicBezTo>
                  <a:pt x="178191" y="6471138"/>
                  <a:pt x="181569" y="6501897"/>
                  <a:pt x="168813" y="6527409"/>
                </a:cubicBezTo>
                <a:cubicBezTo>
                  <a:pt x="156950" y="6551135"/>
                  <a:pt x="112542" y="6583680"/>
                  <a:pt x="112542" y="6583680"/>
                </a:cubicBezTo>
                <a:cubicBezTo>
                  <a:pt x="80610" y="6679473"/>
                  <a:pt x="120803" y="6561651"/>
                  <a:pt x="70339" y="6696221"/>
                </a:cubicBezTo>
                <a:cubicBezTo>
                  <a:pt x="65132" y="6710105"/>
                  <a:pt x="64890" y="6726357"/>
                  <a:pt x="56271" y="6738424"/>
                </a:cubicBezTo>
                <a:cubicBezTo>
                  <a:pt x="40853" y="6760009"/>
                  <a:pt x="0" y="6794695"/>
                  <a:pt x="0" y="6794695"/>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30" name="Freeform 29"/>
          <p:cNvSpPr/>
          <p:nvPr/>
        </p:nvSpPr>
        <p:spPr>
          <a:xfrm>
            <a:off x="5598942" y="84406"/>
            <a:ext cx="787790" cy="6710289"/>
          </a:xfrm>
          <a:custGeom>
            <a:avLst/>
            <a:gdLst>
              <a:gd name="connsiteX0" fmla="*/ 337624 w 787790"/>
              <a:gd name="connsiteY0" fmla="*/ 0 h 6710289"/>
              <a:gd name="connsiteX1" fmla="*/ 464233 w 787790"/>
              <a:gd name="connsiteY1" fmla="*/ 112542 h 6710289"/>
              <a:gd name="connsiteX2" fmla="*/ 520504 w 787790"/>
              <a:gd name="connsiteY2" fmla="*/ 126609 h 6710289"/>
              <a:gd name="connsiteX3" fmla="*/ 604910 w 787790"/>
              <a:gd name="connsiteY3" fmla="*/ 253219 h 6710289"/>
              <a:gd name="connsiteX4" fmla="*/ 633046 w 787790"/>
              <a:gd name="connsiteY4" fmla="*/ 281354 h 6710289"/>
              <a:gd name="connsiteX5" fmla="*/ 675249 w 787790"/>
              <a:gd name="connsiteY5" fmla="*/ 351692 h 6710289"/>
              <a:gd name="connsiteX6" fmla="*/ 703384 w 787790"/>
              <a:gd name="connsiteY6" fmla="*/ 506437 h 6710289"/>
              <a:gd name="connsiteX7" fmla="*/ 661181 w 787790"/>
              <a:gd name="connsiteY7" fmla="*/ 773723 h 6710289"/>
              <a:gd name="connsiteX8" fmla="*/ 618978 w 787790"/>
              <a:gd name="connsiteY8" fmla="*/ 928468 h 6710289"/>
              <a:gd name="connsiteX9" fmla="*/ 604910 w 787790"/>
              <a:gd name="connsiteY9" fmla="*/ 998806 h 6710289"/>
              <a:gd name="connsiteX10" fmla="*/ 506436 w 787790"/>
              <a:gd name="connsiteY10" fmla="*/ 1069145 h 6710289"/>
              <a:gd name="connsiteX11" fmla="*/ 351692 w 787790"/>
              <a:gd name="connsiteY11" fmla="*/ 1209822 h 6710289"/>
              <a:gd name="connsiteX12" fmla="*/ 281353 w 787790"/>
              <a:gd name="connsiteY12" fmla="*/ 1280160 h 6710289"/>
              <a:gd name="connsiteX13" fmla="*/ 225083 w 787790"/>
              <a:gd name="connsiteY13" fmla="*/ 1322363 h 6710289"/>
              <a:gd name="connsiteX14" fmla="*/ 168812 w 787790"/>
              <a:gd name="connsiteY14" fmla="*/ 1406769 h 6710289"/>
              <a:gd name="connsiteX15" fmla="*/ 112541 w 787790"/>
              <a:gd name="connsiteY15" fmla="*/ 1477108 h 6710289"/>
              <a:gd name="connsiteX16" fmla="*/ 56270 w 787790"/>
              <a:gd name="connsiteY16" fmla="*/ 1533379 h 6710289"/>
              <a:gd name="connsiteX17" fmla="*/ 28135 w 787790"/>
              <a:gd name="connsiteY17" fmla="*/ 1716259 h 6710289"/>
              <a:gd name="connsiteX18" fmla="*/ 0 w 787790"/>
              <a:gd name="connsiteY18" fmla="*/ 1800665 h 6710289"/>
              <a:gd name="connsiteX19" fmla="*/ 14067 w 787790"/>
              <a:gd name="connsiteY19" fmla="*/ 1913206 h 6710289"/>
              <a:gd name="connsiteX20" fmla="*/ 42203 w 787790"/>
              <a:gd name="connsiteY20" fmla="*/ 1941342 h 6710289"/>
              <a:gd name="connsiteX21" fmla="*/ 84406 w 787790"/>
              <a:gd name="connsiteY21" fmla="*/ 2067951 h 6710289"/>
              <a:gd name="connsiteX22" fmla="*/ 168812 w 787790"/>
              <a:gd name="connsiteY22" fmla="*/ 2194560 h 6710289"/>
              <a:gd name="connsiteX23" fmla="*/ 267286 w 787790"/>
              <a:gd name="connsiteY23" fmla="*/ 2278966 h 6710289"/>
              <a:gd name="connsiteX24" fmla="*/ 309489 w 787790"/>
              <a:gd name="connsiteY24" fmla="*/ 2447779 h 6710289"/>
              <a:gd name="connsiteX25" fmla="*/ 337624 w 787790"/>
              <a:gd name="connsiteY25" fmla="*/ 2560320 h 6710289"/>
              <a:gd name="connsiteX26" fmla="*/ 365760 w 787790"/>
              <a:gd name="connsiteY26" fmla="*/ 2588456 h 6710289"/>
              <a:gd name="connsiteX27" fmla="*/ 436098 w 787790"/>
              <a:gd name="connsiteY27" fmla="*/ 2672862 h 6710289"/>
              <a:gd name="connsiteX28" fmla="*/ 379827 w 787790"/>
              <a:gd name="connsiteY28" fmla="*/ 2940148 h 6710289"/>
              <a:gd name="connsiteX29" fmla="*/ 365760 w 787790"/>
              <a:gd name="connsiteY29" fmla="*/ 2982351 h 6710289"/>
              <a:gd name="connsiteX30" fmla="*/ 323556 w 787790"/>
              <a:gd name="connsiteY30" fmla="*/ 3123028 h 6710289"/>
              <a:gd name="connsiteX31" fmla="*/ 337624 w 787790"/>
              <a:gd name="connsiteY31" fmla="*/ 3404382 h 6710289"/>
              <a:gd name="connsiteX32" fmla="*/ 351692 w 787790"/>
              <a:gd name="connsiteY32" fmla="*/ 3446585 h 6710289"/>
              <a:gd name="connsiteX33" fmla="*/ 436098 w 787790"/>
              <a:gd name="connsiteY33" fmla="*/ 3502856 h 6710289"/>
              <a:gd name="connsiteX34" fmla="*/ 492369 w 787790"/>
              <a:gd name="connsiteY34" fmla="*/ 3657600 h 6710289"/>
              <a:gd name="connsiteX35" fmla="*/ 520504 w 787790"/>
              <a:gd name="connsiteY35" fmla="*/ 3685736 h 6710289"/>
              <a:gd name="connsiteX36" fmla="*/ 604910 w 787790"/>
              <a:gd name="connsiteY36" fmla="*/ 3784209 h 6710289"/>
              <a:gd name="connsiteX37" fmla="*/ 422030 w 787790"/>
              <a:gd name="connsiteY37" fmla="*/ 4206240 h 6710289"/>
              <a:gd name="connsiteX38" fmla="*/ 379827 w 787790"/>
              <a:gd name="connsiteY38" fmla="*/ 4318782 h 6710289"/>
              <a:gd name="connsiteX39" fmla="*/ 379827 w 787790"/>
              <a:gd name="connsiteY39" fmla="*/ 4431323 h 6710289"/>
              <a:gd name="connsiteX40" fmla="*/ 478301 w 787790"/>
              <a:gd name="connsiteY40" fmla="*/ 4445391 h 6710289"/>
              <a:gd name="connsiteX41" fmla="*/ 562707 w 787790"/>
              <a:gd name="connsiteY41" fmla="*/ 4459459 h 6710289"/>
              <a:gd name="connsiteX42" fmla="*/ 590843 w 787790"/>
              <a:gd name="connsiteY42" fmla="*/ 4853354 h 6710289"/>
              <a:gd name="connsiteX43" fmla="*/ 604910 w 787790"/>
              <a:gd name="connsiteY43" fmla="*/ 4909625 h 6710289"/>
              <a:gd name="connsiteX44" fmla="*/ 576775 w 787790"/>
              <a:gd name="connsiteY44" fmla="*/ 4965896 h 6710289"/>
              <a:gd name="connsiteX45" fmla="*/ 548640 w 787790"/>
              <a:gd name="connsiteY45" fmla="*/ 5078437 h 6710289"/>
              <a:gd name="connsiteX46" fmla="*/ 436098 w 787790"/>
              <a:gd name="connsiteY46" fmla="*/ 5219114 h 6710289"/>
              <a:gd name="connsiteX47" fmla="*/ 323556 w 787790"/>
              <a:gd name="connsiteY47" fmla="*/ 5401994 h 6710289"/>
              <a:gd name="connsiteX48" fmla="*/ 281353 w 787790"/>
              <a:gd name="connsiteY48" fmla="*/ 5458265 h 6710289"/>
              <a:gd name="connsiteX49" fmla="*/ 323556 w 787790"/>
              <a:gd name="connsiteY49" fmla="*/ 5739619 h 6710289"/>
              <a:gd name="connsiteX50" fmla="*/ 337624 w 787790"/>
              <a:gd name="connsiteY50" fmla="*/ 5781822 h 6710289"/>
              <a:gd name="connsiteX51" fmla="*/ 393895 w 787790"/>
              <a:gd name="connsiteY51" fmla="*/ 5894363 h 6710289"/>
              <a:gd name="connsiteX52" fmla="*/ 436098 w 787790"/>
              <a:gd name="connsiteY52" fmla="*/ 6006905 h 6710289"/>
              <a:gd name="connsiteX53" fmla="*/ 464233 w 787790"/>
              <a:gd name="connsiteY53" fmla="*/ 6147582 h 6710289"/>
              <a:gd name="connsiteX54" fmla="*/ 520504 w 787790"/>
              <a:gd name="connsiteY54" fmla="*/ 6246056 h 6710289"/>
              <a:gd name="connsiteX55" fmla="*/ 562707 w 787790"/>
              <a:gd name="connsiteY55" fmla="*/ 6358597 h 6710289"/>
              <a:gd name="connsiteX56" fmla="*/ 576775 w 787790"/>
              <a:gd name="connsiteY56" fmla="*/ 6400800 h 6710289"/>
              <a:gd name="connsiteX57" fmla="*/ 633046 w 787790"/>
              <a:gd name="connsiteY57" fmla="*/ 6471139 h 6710289"/>
              <a:gd name="connsiteX58" fmla="*/ 675249 w 787790"/>
              <a:gd name="connsiteY58" fmla="*/ 6541477 h 6710289"/>
              <a:gd name="connsiteX59" fmla="*/ 717452 w 787790"/>
              <a:gd name="connsiteY59" fmla="*/ 6625883 h 6710289"/>
              <a:gd name="connsiteX60" fmla="*/ 759655 w 787790"/>
              <a:gd name="connsiteY60" fmla="*/ 6639951 h 6710289"/>
              <a:gd name="connsiteX61" fmla="*/ 787790 w 787790"/>
              <a:gd name="connsiteY61" fmla="*/ 6710289 h 671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87790" h="6710289">
                <a:moveTo>
                  <a:pt x="337624" y="0"/>
                </a:moveTo>
                <a:cubicBezTo>
                  <a:pt x="365992" y="28368"/>
                  <a:pt x="422837" y="91844"/>
                  <a:pt x="464233" y="112542"/>
                </a:cubicBezTo>
                <a:cubicBezTo>
                  <a:pt x="481526" y="121188"/>
                  <a:pt x="501747" y="121920"/>
                  <a:pt x="520504" y="126609"/>
                </a:cubicBezTo>
                <a:cubicBezTo>
                  <a:pt x="586399" y="192504"/>
                  <a:pt x="510631" y="111801"/>
                  <a:pt x="604910" y="253219"/>
                </a:cubicBezTo>
                <a:cubicBezTo>
                  <a:pt x="612267" y="264255"/>
                  <a:pt x="625337" y="270561"/>
                  <a:pt x="633046" y="281354"/>
                </a:cubicBezTo>
                <a:cubicBezTo>
                  <a:pt x="648939" y="303603"/>
                  <a:pt x="661181" y="328246"/>
                  <a:pt x="675249" y="351692"/>
                </a:cubicBezTo>
                <a:cubicBezTo>
                  <a:pt x="687560" y="400940"/>
                  <a:pt x="703384" y="456036"/>
                  <a:pt x="703384" y="506437"/>
                </a:cubicBezTo>
                <a:cubicBezTo>
                  <a:pt x="703384" y="560157"/>
                  <a:pt x="667552" y="735494"/>
                  <a:pt x="661181" y="773723"/>
                </a:cubicBezTo>
                <a:cubicBezTo>
                  <a:pt x="639889" y="901473"/>
                  <a:pt x="664634" y="837154"/>
                  <a:pt x="618978" y="928468"/>
                </a:cubicBezTo>
                <a:cubicBezTo>
                  <a:pt x="614289" y="951914"/>
                  <a:pt x="619847" y="980135"/>
                  <a:pt x="604910" y="998806"/>
                </a:cubicBezTo>
                <a:cubicBezTo>
                  <a:pt x="579711" y="1030305"/>
                  <a:pt x="538409" y="1044550"/>
                  <a:pt x="506436" y="1069145"/>
                </a:cubicBezTo>
                <a:cubicBezTo>
                  <a:pt x="488642" y="1082833"/>
                  <a:pt x="364557" y="1184093"/>
                  <a:pt x="351692" y="1209822"/>
                </a:cubicBezTo>
                <a:cubicBezTo>
                  <a:pt x="316924" y="1279355"/>
                  <a:pt x="343451" y="1259460"/>
                  <a:pt x="281353" y="1280160"/>
                </a:cubicBezTo>
                <a:cubicBezTo>
                  <a:pt x="262596" y="1294228"/>
                  <a:pt x="240660" y="1304839"/>
                  <a:pt x="225083" y="1322363"/>
                </a:cubicBezTo>
                <a:cubicBezTo>
                  <a:pt x="202618" y="1347636"/>
                  <a:pt x="192722" y="1382859"/>
                  <a:pt x="168812" y="1406769"/>
                </a:cubicBezTo>
                <a:cubicBezTo>
                  <a:pt x="73034" y="1502547"/>
                  <a:pt x="219019" y="1352884"/>
                  <a:pt x="112541" y="1477108"/>
                </a:cubicBezTo>
                <a:cubicBezTo>
                  <a:pt x="95278" y="1497248"/>
                  <a:pt x="75027" y="1514622"/>
                  <a:pt x="56270" y="1533379"/>
                </a:cubicBezTo>
                <a:cubicBezTo>
                  <a:pt x="17519" y="1649637"/>
                  <a:pt x="74766" y="1467561"/>
                  <a:pt x="28135" y="1716259"/>
                </a:cubicBezTo>
                <a:cubicBezTo>
                  <a:pt x="22670" y="1745408"/>
                  <a:pt x="9378" y="1772530"/>
                  <a:pt x="0" y="1800665"/>
                </a:cubicBezTo>
                <a:cubicBezTo>
                  <a:pt x="4689" y="1838179"/>
                  <a:pt x="3204" y="1876995"/>
                  <a:pt x="14067" y="1913206"/>
                </a:cubicBezTo>
                <a:cubicBezTo>
                  <a:pt x="17878" y="1925910"/>
                  <a:pt x="36715" y="1929267"/>
                  <a:pt x="42203" y="1941342"/>
                </a:cubicBezTo>
                <a:cubicBezTo>
                  <a:pt x="60611" y="1981840"/>
                  <a:pt x="61518" y="2029805"/>
                  <a:pt x="84406" y="2067951"/>
                </a:cubicBezTo>
                <a:cubicBezTo>
                  <a:pt x="104497" y="2101435"/>
                  <a:pt x="139509" y="2165257"/>
                  <a:pt x="168812" y="2194560"/>
                </a:cubicBezTo>
                <a:cubicBezTo>
                  <a:pt x="199382" y="2225130"/>
                  <a:pt x="234461" y="2250831"/>
                  <a:pt x="267286" y="2278966"/>
                </a:cubicBezTo>
                <a:cubicBezTo>
                  <a:pt x="295546" y="2476797"/>
                  <a:pt x="260949" y="2290024"/>
                  <a:pt x="309489" y="2447779"/>
                </a:cubicBezTo>
                <a:cubicBezTo>
                  <a:pt x="320861" y="2484737"/>
                  <a:pt x="323263" y="2524418"/>
                  <a:pt x="337624" y="2560320"/>
                </a:cubicBezTo>
                <a:cubicBezTo>
                  <a:pt x="342550" y="2572635"/>
                  <a:pt x="357474" y="2578099"/>
                  <a:pt x="365760" y="2588456"/>
                </a:cubicBezTo>
                <a:cubicBezTo>
                  <a:pt x="444102" y="2686384"/>
                  <a:pt x="335846" y="2572610"/>
                  <a:pt x="436098" y="2672862"/>
                </a:cubicBezTo>
                <a:cubicBezTo>
                  <a:pt x="417341" y="2761957"/>
                  <a:pt x="400005" y="2851364"/>
                  <a:pt x="379827" y="2940148"/>
                </a:cubicBezTo>
                <a:cubicBezTo>
                  <a:pt x="376541" y="2954608"/>
                  <a:pt x="368668" y="2967810"/>
                  <a:pt x="365760" y="2982351"/>
                </a:cubicBezTo>
                <a:cubicBezTo>
                  <a:pt x="339897" y="3111668"/>
                  <a:pt x="374880" y="3046044"/>
                  <a:pt x="323556" y="3123028"/>
                </a:cubicBezTo>
                <a:cubicBezTo>
                  <a:pt x="328245" y="3216813"/>
                  <a:pt x="329489" y="3310833"/>
                  <a:pt x="337624" y="3404382"/>
                </a:cubicBezTo>
                <a:cubicBezTo>
                  <a:pt x="338909" y="3419155"/>
                  <a:pt x="341207" y="3436100"/>
                  <a:pt x="351692" y="3446585"/>
                </a:cubicBezTo>
                <a:cubicBezTo>
                  <a:pt x="375602" y="3470495"/>
                  <a:pt x="407963" y="3484099"/>
                  <a:pt x="436098" y="3502856"/>
                </a:cubicBezTo>
                <a:cubicBezTo>
                  <a:pt x="454855" y="3554437"/>
                  <a:pt x="469369" y="3607766"/>
                  <a:pt x="492369" y="3657600"/>
                </a:cubicBezTo>
                <a:cubicBezTo>
                  <a:pt x="497927" y="3669642"/>
                  <a:pt x="511692" y="3675823"/>
                  <a:pt x="520504" y="3685736"/>
                </a:cubicBezTo>
                <a:cubicBezTo>
                  <a:pt x="549226" y="3718048"/>
                  <a:pt x="576775" y="3751385"/>
                  <a:pt x="604910" y="3784209"/>
                </a:cubicBezTo>
                <a:cubicBezTo>
                  <a:pt x="528149" y="4229428"/>
                  <a:pt x="671500" y="4175056"/>
                  <a:pt x="422030" y="4206240"/>
                </a:cubicBezTo>
                <a:cubicBezTo>
                  <a:pt x="407962" y="4243754"/>
                  <a:pt x="396406" y="4282308"/>
                  <a:pt x="379827" y="4318782"/>
                </a:cubicBezTo>
                <a:cubicBezTo>
                  <a:pt x="362711" y="4356437"/>
                  <a:pt x="308034" y="4383461"/>
                  <a:pt x="379827" y="4431323"/>
                </a:cubicBezTo>
                <a:cubicBezTo>
                  <a:pt x="407416" y="4449716"/>
                  <a:pt x="445529" y="4440349"/>
                  <a:pt x="478301" y="4445391"/>
                </a:cubicBezTo>
                <a:cubicBezTo>
                  <a:pt x="506493" y="4449728"/>
                  <a:pt x="534572" y="4454770"/>
                  <a:pt x="562707" y="4459459"/>
                </a:cubicBezTo>
                <a:cubicBezTo>
                  <a:pt x="572086" y="4590757"/>
                  <a:pt x="578556" y="4722296"/>
                  <a:pt x="590843" y="4853354"/>
                </a:cubicBezTo>
                <a:cubicBezTo>
                  <a:pt x="592648" y="4872604"/>
                  <a:pt x="607308" y="4890440"/>
                  <a:pt x="604910" y="4909625"/>
                </a:cubicBezTo>
                <a:cubicBezTo>
                  <a:pt x="602309" y="4930434"/>
                  <a:pt x="586153" y="4947139"/>
                  <a:pt x="576775" y="4965896"/>
                </a:cubicBezTo>
                <a:cubicBezTo>
                  <a:pt x="574747" y="4976037"/>
                  <a:pt x="560997" y="5059901"/>
                  <a:pt x="548640" y="5078437"/>
                </a:cubicBezTo>
                <a:cubicBezTo>
                  <a:pt x="539811" y="5091680"/>
                  <a:pt x="451288" y="5190632"/>
                  <a:pt x="436098" y="5219114"/>
                </a:cubicBezTo>
                <a:cubicBezTo>
                  <a:pt x="337964" y="5403117"/>
                  <a:pt x="419111" y="5338293"/>
                  <a:pt x="323556" y="5401994"/>
                </a:cubicBezTo>
                <a:cubicBezTo>
                  <a:pt x="309488" y="5420751"/>
                  <a:pt x="284092" y="5434979"/>
                  <a:pt x="281353" y="5458265"/>
                </a:cubicBezTo>
                <a:cubicBezTo>
                  <a:pt x="268856" y="5564490"/>
                  <a:pt x="294919" y="5644164"/>
                  <a:pt x="323556" y="5739619"/>
                </a:cubicBezTo>
                <a:cubicBezTo>
                  <a:pt x="327817" y="5753822"/>
                  <a:pt x="331488" y="5768323"/>
                  <a:pt x="337624" y="5781822"/>
                </a:cubicBezTo>
                <a:cubicBezTo>
                  <a:pt x="354980" y="5820004"/>
                  <a:pt x="377763" y="5855648"/>
                  <a:pt x="393895" y="5894363"/>
                </a:cubicBezTo>
                <a:cubicBezTo>
                  <a:pt x="489675" y="6124233"/>
                  <a:pt x="316204" y="5767114"/>
                  <a:pt x="436098" y="6006905"/>
                </a:cubicBezTo>
                <a:cubicBezTo>
                  <a:pt x="438678" y="6022384"/>
                  <a:pt x="453190" y="6123287"/>
                  <a:pt x="464233" y="6147582"/>
                </a:cubicBezTo>
                <a:cubicBezTo>
                  <a:pt x="479877" y="6181999"/>
                  <a:pt x="501747" y="6213231"/>
                  <a:pt x="520504" y="6246056"/>
                </a:cubicBezTo>
                <a:cubicBezTo>
                  <a:pt x="547646" y="6381760"/>
                  <a:pt x="514409" y="6262002"/>
                  <a:pt x="562707" y="6358597"/>
                </a:cubicBezTo>
                <a:cubicBezTo>
                  <a:pt x="569339" y="6371860"/>
                  <a:pt x="570143" y="6387537"/>
                  <a:pt x="576775" y="6400800"/>
                </a:cubicBezTo>
                <a:cubicBezTo>
                  <a:pt x="594522" y="6436293"/>
                  <a:pt x="606876" y="6444969"/>
                  <a:pt x="633046" y="6471139"/>
                </a:cubicBezTo>
                <a:cubicBezTo>
                  <a:pt x="672895" y="6590693"/>
                  <a:pt x="617318" y="6444926"/>
                  <a:pt x="675249" y="6541477"/>
                </a:cubicBezTo>
                <a:cubicBezTo>
                  <a:pt x="698776" y="6580688"/>
                  <a:pt x="676400" y="6593042"/>
                  <a:pt x="717452" y="6625883"/>
                </a:cubicBezTo>
                <a:cubicBezTo>
                  <a:pt x="729031" y="6635146"/>
                  <a:pt x="745587" y="6635262"/>
                  <a:pt x="759655" y="6639951"/>
                </a:cubicBezTo>
                <a:cubicBezTo>
                  <a:pt x="775331" y="6702655"/>
                  <a:pt x="760052" y="6682551"/>
                  <a:pt x="787790" y="6710289"/>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1462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301" y="121626"/>
            <a:ext cx="3165231"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 TÌM HIỂU CHUNG</a:t>
            </a:r>
            <a:endParaRPr lang="en-US" sz="2800" dirty="0">
              <a:solidFill>
                <a:schemeClr val="bg1"/>
              </a:solidFill>
            </a:endParaRPr>
          </a:p>
        </p:txBody>
      </p:sp>
      <p:sp>
        <p:nvSpPr>
          <p:cNvPr id="5" name="TextBox 4"/>
          <p:cNvSpPr txBox="1"/>
          <p:nvPr/>
        </p:nvSpPr>
        <p:spPr>
          <a:xfrm>
            <a:off x="630701" y="752331"/>
            <a:ext cx="2098431"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2. </a:t>
            </a:r>
            <a:r>
              <a:rPr lang="en-US" sz="2800" dirty="0" err="1" smtClean="0">
                <a:solidFill>
                  <a:schemeClr val="bg1"/>
                </a:solidFill>
              </a:rPr>
              <a:t>Tác</a:t>
            </a:r>
            <a:r>
              <a:rPr lang="en-US" sz="2800" dirty="0" smtClean="0">
                <a:solidFill>
                  <a:schemeClr val="bg1"/>
                </a:solidFill>
              </a:rPr>
              <a:t> </a:t>
            </a:r>
            <a:r>
              <a:rPr lang="en-US" sz="2800" dirty="0" err="1" smtClean="0">
                <a:solidFill>
                  <a:schemeClr val="bg1"/>
                </a:solidFill>
              </a:rPr>
              <a:t>phẩm</a:t>
            </a:r>
            <a:endParaRPr lang="en-US" sz="2800" dirty="0">
              <a:solidFill>
                <a:schemeClr val="bg1"/>
              </a:solidFill>
            </a:endParaRPr>
          </a:p>
        </p:txBody>
      </p:sp>
      <p:sp>
        <p:nvSpPr>
          <p:cNvPr id="6" name="TextBox 5"/>
          <p:cNvSpPr txBox="1"/>
          <p:nvPr/>
        </p:nvSpPr>
        <p:spPr>
          <a:xfrm>
            <a:off x="2060916" y="1603717"/>
            <a:ext cx="3221501" cy="646331"/>
          </a:xfrm>
          <a:prstGeom prst="rect">
            <a:avLst/>
          </a:prstGeom>
          <a:noFill/>
          <a:ln>
            <a:solidFill>
              <a:schemeClr val="bg1"/>
            </a:solidFill>
          </a:ln>
        </p:spPr>
        <p:txBody>
          <a:bodyPr wrap="square" rtlCol="0">
            <a:spAutoFit/>
          </a:bodyPr>
          <a:lstStyle/>
          <a:p>
            <a:r>
              <a:rPr lang="en-US" sz="3600" b="1" dirty="0" err="1" smtClean="0">
                <a:solidFill>
                  <a:srgbClr val="92D050"/>
                </a:solidFill>
                <a:latin typeface="Chiller" panose="04020404031007020602" pitchFamily="82" charset="0"/>
              </a:rPr>
              <a:t>Hoàn</a:t>
            </a:r>
            <a:r>
              <a:rPr lang="en-US" sz="3600" b="1" dirty="0" smtClean="0">
                <a:solidFill>
                  <a:srgbClr val="92D050"/>
                </a:solidFill>
                <a:latin typeface="Chiller" panose="04020404031007020602" pitchFamily="82" charset="0"/>
              </a:rPr>
              <a:t> </a:t>
            </a:r>
            <a:r>
              <a:rPr lang="en-US" sz="3600" b="1" dirty="0" err="1" smtClean="0">
                <a:solidFill>
                  <a:srgbClr val="92D050"/>
                </a:solidFill>
                <a:latin typeface="Chiller" panose="04020404031007020602" pitchFamily="82" charset="0"/>
              </a:rPr>
              <a:t>cảnh</a:t>
            </a:r>
            <a:r>
              <a:rPr lang="en-US" sz="3600" b="1" dirty="0" smtClean="0">
                <a:solidFill>
                  <a:srgbClr val="92D050"/>
                </a:solidFill>
                <a:latin typeface="Chiller" panose="04020404031007020602" pitchFamily="82" charset="0"/>
              </a:rPr>
              <a:t> </a:t>
            </a:r>
            <a:r>
              <a:rPr lang="en-US" sz="3600" b="1" dirty="0" err="1" smtClean="0">
                <a:solidFill>
                  <a:srgbClr val="92D050"/>
                </a:solidFill>
                <a:latin typeface="Chiller" panose="04020404031007020602" pitchFamily="82" charset="0"/>
              </a:rPr>
              <a:t>sáng</a:t>
            </a:r>
            <a:r>
              <a:rPr lang="en-US" sz="3600" b="1" dirty="0" smtClean="0">
                <a:solidFill>
                  <a:srgbClr val="92D050"/>
                </a:solidFill>
                <a:latin typeface="Chiller" panose="04020404031007020602" pitchFamily="82" charset="0"/>
              </a:rPr>
              <a:t> </a:t>
            </a:r>
            <a:r>
              <a:rPr lang="en-US" sz="3600" b="1" dirty="0" err="1" smtClean="0">
                <a:solidFill>
                  <a:srgbClr val="92D050"/>
                </a:solidFill>
                <a:latin typeface="Chiller" panose="04020404031007020602" pitchFamily="82" charset="0"/>
              </a:rPr>
              <a:t>tác</a:t>
            </a:r>
            <a:endParaRPr lang="en-US" sz="3600" b="1" dirty="0">
              <a:solidFill>
                <a:srgbClr val="92D050"/>
              </a:solidFill>
              <a:latin typeface="Chiller" panose="04020404031007020602" pitchFamily="82" charset="0"/>
            </a:endParaRPr>
          </a:p>
        </p:txBody>
      </p:sp>
      <p:sp>
        <p:nvSpPr>
          <p:cNvPr id="7" name="Rectangle 6"/>
          <p:cNvSpPr/>
          <p:nvPr/>
        </p:nvSpPr>
        <p:spPr>
          <a:xfrm>
            <a:off x="5270697" y="2250048"/>
            <a:ext cx="6096000" cy="30469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buFontTx/>
              <a:buNone/>
              <a:defRPr/>
            </a:pPr>
            <a:endParaRPr lang="en-US" sz="2400" dirty="0" smtClean="0">
              <a:solidFill>
                <a:schemeClr val="tx1"/>
              </a:solidFill>
              <a:latin typeface="Times New Roman" panose="02020603050405020304" pitchFamily="18" charset="0"/>
              <a:cs typeface="Times New Roman" panose="02020603050405020304" pitchFamily="18" charset="0"/>
            </a:endParaRPr>
          </a:p>
          <a:p>
            <a:pPr>
              <a:buFontTx/>
              <a:buNone/>
              <a:defRPr/>
            </a:pPr>
            <a:r>
              <a:rPr lang="en-US" sz="2400" dirty="0" err="1" smtClean="0">
                <a:solidFill>
                  <a:schemeClr val="tx1"/>
                </a:solidFill>
                <a:latin typeface="Times New Roman" panose="02020603050405020304" pitchFamily="18" charset="0"/>
                <a:cs typeface="Times New Roman" panose="02020603050405020304" pitchFamily="18" charset="0"/>
              </a:rPr>
              <a:t>Bài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năm</a:t>
            </a:r>
            <a:r>
              <a:rPr lang="en-US" sz="2400" dirty="0">
                <a:solidFill>
                  <a:schemeClr val="tx1"/>
                </a:solidFill>
                <a:latin typeface="Times New Roman" panose="02020603050405020304" pitchFamily="18" charset="0"/>
                <a:cs typeface="Times New Roman" panose="02020603050405020304" pitchFamily="18" charset="0"/>
              </a:rPr>
              <a:t> 1969,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kỳ</a:t>
            </a:r>
            <a:r>
              <a:rPr lang="en-US" sz="2400"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cuộc</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kháng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chiến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chống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Mỹ</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diễn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ra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rất</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ác</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liệt</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trên</a:t>
            </a:r>
            <a:r>
              <a:rPr lang="en-US" sz="2400" b="1" i="1" dirty="0">
                <a:solidFill>
                  <a:schemeClr val="tx1"/>
                </a:solidFill>
                <a:latin typeface="Times New Roman" panose="02020603050405020304" pitchFamily="18" charset="0"/>
                <a:cs typeface="Times New Roman" panose="02020603050405020304" pitchFamily="18" charset="0"/>
              </a:rPr>
              <a:t> con </a:t>
            </a:r>
            <a:r>
              <a:rPr lang="en-US" sz="2400" b="1" i="1" dirty="0" err="1">
                <a:solidFill>
                  <a:schemeClr val="tx1"/>
                </a:solidFill>
                <a:latin typeface="Times New Roman" panose="02020603050405020304" pitchFamily="18" charset="0"/>
                <a:cs typeface="Times New Roman" panose="02020603050405020304" pitchFamily="18" charset="0"/>
              </a:rPr>
              <a:t>đường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chiến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lược</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Trường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Sơn</a:t>
            </a:r>
            <a:r>
              <a:rPr lang="en-US" sz="2400" b="1" i="1" dirty="0" smtClean="0">
                <a:solidFill>
                  <a:schemeClr val="tx1"/>
                </a:solidFill>
                <a:latin typeface="Times New Roman" panose="02020603050405020304" pitchFamily="18" charset="0"/>
                <a:cs typeface="Times New Roman" panose="02020603050405020304" pitchFamily="18" charset="0"/>
              </a:rPr>
              <a:t>.</a:t>
            </a:r>
          </a:p>
          <a:p>
            <a:pPr>
              <a:buFontTx/>
              <a:buNone/>
              <a:defRPr/>
            </a:pPr>
            <a:endParaRPr lang="en-US" sz="2400" b="1" i="1" dirty="0">
              <a:solidFill>
                <a:schemeClr val="tx1"/>
              </a:solidFill>
              <a:latin typeface="Times New Roman" panose="02020603050405020304" pitchFamily="18" charset="0"/>
              <a:cs typeface="Times New Roman" panose="02020603050405020304" pitchFamily="18" charset="0"/>
            </a:endParaRPr>
          </a:p>
          <a:p>
            <a:pPr>
              <a:buFontTx/>
              <a:buNone/>
              <a:defRPr/>
            </a:pPr>
            <a:r>
              <a:rPr lang="en-US" sz="2400" dirty="0" err="1" smtClean="0">
                <a:solidFill>
                  <a:schemeClr val="tx1"/>
                </a:solidFill>
                <a:latin typeface="Times New Roman" panose="02020603050405020304" pitchFamily="18" charset="0"/>
                <a:cs typeface="Times New Roman" panose="02020603050405020304" pitchFamily="18" charset="0"/>
              </a:rPr>
              <a:t>Bài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tặng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năm</a:t>
            </a:r>
            <a:r>
              <a:rPr lang="en-US" sz="2400" dirty="0">
                <a:solidFill>
                  <a:schemeClr val="tx1"/>
                </a:solidFill>
                <a:latin typeface="Times New Roman" panose="02020603050405020304" pitchFamily="18" charset="0"/>
                <a:cs typeface="Times New Roman" panose="02020603050405020304" pitchFamily="18" charset="0"/>
              </a:rPr>
              <a:t> 1969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Vầng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trăng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quầng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lửa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a:t>
            </a:r>
            <a:endParaRPr lang="en-US" altLang="en-US" sz="2400" b="1" dirty="0">
              <a:solidFill>
                <a:schemeClr val="tx1"/>
              </a:solidFill>
              <a:latin typeface="Times New Roman" panose="02020603050405020304" pitchFamily="18" charset="0"/>
              <a:cs typeface="Times New Roman" panose="02020603050405020304" pitchFamily="18" charset="0"/>
            </a:endParaRPr>
          </a:p>
        </p:txBody>
      </p:sp>
      <p:sp>
        <p:nvSpPr>
          <p:cNvPr id="8" name="Flowchart: Connector 7"/>
          <p:cNvSpPr/>
          <p:nvPr/>
        </p:nvSpPr>
        <p:spPr>
          <a:xfrm>
            <a:off x="5130017" y="2475913"/>
            <a:ext cx="243838" cy="211015"/>
          </a:xfrm>
          <a:prstGeom prst="flowChartConnector">
            <a:avLst/>
          </a:prstGeom>
          <a:solidFill>
            <a:schemeClr val="accent6">
              <a:lumMod val="5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Flowchart: Connector 8"/>
          <p:cNvSpPr/>
          <p:nvPr/>
        </p:nvSpPr>
        <p:spPr>
          <a:xfrm>
            <a:off x="5155805" y="3922542"/>
            <a:ext cx="243838" cy="211015"/>
          </a:xfrm>
          <a:prstGeom prst="flowChartConnector">
            <a:avLst/>
          </a:prstGeom>
          <a:solidFill>
            <a:schemeClr val="accent6">
              <a:lumMod val="5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72" y="2982351"/>
            <a:ext cx="4642145" cy="28900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cxnSp>
        <p:nvCxnSpPr>
          <p:cNvPr id="12" name="Elbow Connector 11"/>
          <p:cNvCxnSpPr/>
          <p:nvPr/>
        </p:nvCxnSpPr>
        <p:spPr>
          <a:xfrm rot="5400000" flipH="1" flipV="1">
            <a:off x="3862008" y="5558205"/>
            <a:ext cx="1194895" cy="672556"/>
          </a:xfrm>
          <a:prstGeom prst="bentConnector3">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8147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301" y="121626"/>
            <a:ext cx="3165231"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I. TÌM HIỂU CHUNG</a:t>
            </a:r>
            <a:endParaRPr lang="en-US" sz="2800" dirty="0">
              <a:solidFill>
                <a:schemeClr val="bg1"/>
              </a:solidFill>
            </a:endParaRPr>
          </a:p>
        </p:txBody>
      </p:sp>
      <p:sp>
        <p:nvSpPr>
          <p:cNvPr id="5" name="TextBox 4"/>
          <p:cNvSpPr txBox="1"/>
          <p:nvPr/>
        </p:nvSpPr>
        <p:spPr>
          <a:xfrm>
            <a:off x="630701" y="752331"/>
            <a:ext cx="2098431"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smtClean="0">
                <a:solidFill>
                  <a:schemeClr val="bg1"/>
                </a:solidFill>
              </a:rPr>
              <a:t>2. </a:t>
            </a:r>
            <a:r>
              <a:rPr lang="en-US" sz="2800" dirty="0" err="1" smtClean="0">
                <a:solidFill>
                  <a:schemeClr val="bg1"/>
                </a:solidFill>
              </a:rPr>
              <a:t>Tác</a:t>
            </a:r>
            <a:r>
              <a:rPr lang="en-US" sz="2800" dirty="0" smtClean="0">
                <a:solidFill>
                  <a:schemeClr val="bg1"/>
                </a:solidFill>
              </a:rPr>
              <a:t> </a:t>
            </a:r>
            <a:r>
              <a:rPr lang="en-US" sz="2800" dirty="0" err="1" smtClean="0">
                <a:solidFill>
                  <a:schemeClr val="bg1"/>
                </a:solidFill>
              </a:rPr>
              <a:t>phẩm</a:t>
            </a:r>
            <a:endParaRPr lang="en-US" sz="2800" dirty="0">
              <a:solidFill>
                <a:schemeClr val="bg1"/>
              </a:solidFill>
            </a:endParaRPr>
          </a:p>
        </p:txBody>
      </p:sp>
      <p:sp>
        <p:nvSpPr>
          <p:cNvPr id="6" name="TextBox 5"/>
          <p:cNvSpPr txBox="1"/>
          <p:nvPr/>
        </p:nvSpPr>
        <p:spPr>
          <a:xfrm>
            <a:off x="1412631" y="2556990"/>
            <a:ext cx="3481755" cy="1200329"/>
          </a:xfrm>
          <a:prstGeom prst="rect">
            <a:avLst/>
          </a:prstGeom>
          <a:noFill/>
          <a:ln>
            <a:solidFill>
              <a:schemeClr val="bg1"/>
            </a:solidFill>
          </a:ln>
        </p:spPr>
        <p:txBody>
          <a:bodyPr wrap="square" rtlCol="0">
            <a:spAutoFit/>
          </a:bodyPr>
          <a:lstStyle/>
          <a:p>
            <a:r>
              <a:rPr lang="en-US" sz="3600" b="1" dirty="0" err="1" smtClean="0">
                <a:solidFill>
                  <a:srgbClr val="92D050"/>
                </a:solidFill>
                <a:latin typeface="Chiller" panose="04020404031007020602" pitchFamily="82" charset="0"/>
              </a:rPr>
              <a:t>Bài</a:t>
            </a:r>
            <a:r>
              <a:rPr lang="en-US" sz="3600" b="1" dirty="0" smtClean="0">
                <a:solidFill>
                  <a:srgbClr val="92D050"/>
                </a:solidFill>
                <a:latin typeface="Chiller" panose="04020404031007020602" pitchFamily="82" charset="0"/>
              </a:rPr>
              <a:t> </a:t>
            </a:r>
            <a:r>
              <a:rPr lang="en-US" sz="3600" b="1" dirty="0" err="1" smtClean="0">
                <a:solidFill>
                  <a:srgbClr val="92D050"/>
                </a:solidFill>
                <a:latin typeface="Chiller" panose="04020404031007020602" pitchFamily="82" charset="0"/>
              </a:rPr>
              <a:t>thơ</a:t>
            </a:r>
            <a:r>
              <a:rPr lang="en-US" sz="3600" b="1" dirty="0" smtClean="0">
                <a:solidFill>
                  <a:srgbClr val="92D050"/>
                </a:solidFill>
                <a:latin typeface="Chiller" panose="04020404031007020602" pitchFamily="82" charset="0"/>
              </a:rPr>
              <a:t> </a:t>
            </a:r>
            <a:r>
              <a:rPr lang="en-US" sz="3600" b="1" dirty="0" err="1" smtClean="0">
                <a:solidFill>
                  <a:srgbClr val="92D050"/>
                </a:solidFill>
                <a:latin typeface="Chiller" panose="04020404031007020602" pitchFamily="82" charset="0"/>
              </a:rPr>
              <a:t>về</a:t>
            </a:r>
            <a:r>
              <a:rPr lang="en-US" sz="3600" b="1" dirty="0" smtClean="0">
                <a:solidFill>
                  <a:srgbClr val="92D050"/>
                </a:solidFill>
                <a:latin typeface="Chiller" panose="04020404031007020602" pitchFamily="82" charset="0"/>
              </a:rPr>
              <a:t> </a:t>
            </a:r>
            <a:r>
              <a:rPr lang="en-US" sz="3600" b="1" dirty="0" err="1" smtClean="0">
                <a:solidFill>
                  <a:srgbClr val="92D050"/>
                </a:solidFill>
                <a:latin typeface="Chiller" panose="04020404031007020602" pitchFamily="82" charset="0"/>
              </a:rPr>
              <a:t>tiểu</a:t>
            </a:r>
            <a:r>
              <a:rPr lang="en-US" sz="3600" b="1" dirty="0" smtClean="0">
                <a:solidFill>
                  <a:srgbClr val="92D050"/>
                </a:solidFill>
                <a:latin typeface="Chiller" panose="04020404031007020602" pitchFamily="82" charset="0"/>
              </a:rPr>
              <a:t> </a:t>
            </a:r>
            <a:r>
              <a:rPr lang="en-US" sz="3600" b="1" dirty="0" err="1" smtClean="0">
                <a:solidFill>
                  <a:srgbClr val="92D050"/>
                </a:solidFill>
                <a:latin typeface="Chiller" panose="04020404031007020602" pitchFamily="82" charset="0"/>
              </a:rPr>
              <a:t>đội</a:t>
            </a:r>
            <a:r>
              <a:rPr lang="en-US" sz="3600" b="1" dirty="0" smtClean="0">
                <a:solidFill>
                  <a:srgbClr val="92D050"/>
                </a:solidFill>
                <a:latin typeface="Chiller" panose="04020404031007020602" pitchFamily="82" charset="0"/>
              </a:rPr>
              <a:t> </a:t>
            </a:r>
            <a:r>
              <a:rPr lang="en-US" sz="3600" b="1" dirty="0" err="1" smtClean="0">
                <a:solidFill>
                  <a:srgbClr val="92D050"/>
                </a:solidFill>
                <a:latin typeface="Chiller" panose="04020404031007020602" pitchFamily="82" charset="0"/>
              </a:rPr>
              <a:t>xe</a:t>
            </a:r>
            <a:r>
              <a:rPr lang="en-US" sz="3600" b="1" dirty="0" smtClean="0">
                <a:solidFill>
                  <a:srgbClr val="92D050"/>
                </a:solidFill>
                <a:latin typeface="Chiller" panose="04020404031007020602" pitchFamily="82" charset="0"/>
              </a:rPr>
              <a:t> </a:t>
            </a:r>
            <a:r>
              <a:rPr lang="en-US" sz="3600" b="1" dirty="0" err="1" smtClean="0">
                <a:solidFill>
                  <a:srgbClr val="92D050"/>
                </a:solidFill>
                <a:latin typeface="Chiller" panose="04020404031007020602" pitchFamily="82" charset="0"/>
              </a:rPr>
              <a:t>không</a:t>
            </a:r>
            <a:r>
              <a:rPr lang="en-US" sz="3600" b="1" dirty="0" smtClean="0">
                <a:solidFill>
                  <a:srgbClr val="92D050"/>
                </a:solidFill>
                <a:latin typeface="Chiller" panose="04020404031007020602" pitchFamily="82" charset="0"/>
              </a:rPr>
              <a:t> </a:t>
            </a:r>
            <a:r>
              <a:rPr lang="en-US" sz="3600" b="1" dirty="0" err="1" smtClean="0">
                <a:solidFill>
                  <a:srgbClr val="92D050"/>
                </a:solidFill>
                <a:latin typeface="Chiller" panose="04020404031007020602" pitchFamily="82" charset="0"/>
              </a:rPr>
              <a:t>kính</a:t>
            </a:r>
            <a:endParaRPr lang="en-US" sz="3600" b="1" dirty="0">
              <a:solidFill>
                <a:srgbClr val="92D050"/>
              </a:solidFill>
              <a:latin typeface="Chiller" panose="04020404031007020602" pitchFamily="8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916" y="3757319"/>
            <a:ext cx="4058530" cy="3039919"/>
          </a:xfrm>
          <a:prstGeom prst="rect">
            <a:avLst/>
          </a:prstGeom>
        </p:spPr>
      </p:pic>
      <p:sp>
        <p:nvSpPr>
          <p:cNvPr id="8" name="TextBox 7"/>
          <p:cNvSpPr txBox="1"/>
          <p:nvPr/>
        </p:nvSpPr>
        <p:spPr>
          <a:xfrm>
            <a:off x="7716128" y="2180493"/>
            <a:ext cx="3509890"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err="1" smtClean="0">
                <a:solidFill>
                  <a:schemeClr val="tx1"/>
                </a:solidFill>
                <a:latin typeface="Chiller" panose="04020404031007020602" pitchFamily="82" charset="0"/>
              </a:rPr>
              <a:t>Thể</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loại</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thơ</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tự</a:t>
            </a:r>
            <a:r>
              <a:rPr lang="en-US" sz="3200" b="1" dirty="0" smtClean="0">
                <a:solidFill>
                  <a:schemeClr val="tx1"/>
                </a:solidFill>
                <a:latin typeface="Chiller" panose="04020404031007020602" pitchFamily="82" charset="0"/>
              </a:rPr>
              <a:t> do</a:t>
            </a:r>
            <a:endParaRPr lang="en-US" sz="3200" b="1" dirty="0">
              <a:solidFill>
                <a:schemeClr val="tx1"/>
              </a:solidFill>
              <a:latin typeface="Chiller" panose="04020404031007020602" pitchFamily="82" charset="0"/>
            </a:endParaRPr>
          </a:p>
        </p:txBody>
      </p:sp>
      <p:sp>
        <p:nvSpPr>
          <p:cNvPr id="12" name="TextBox 11"/>
          <p:cNvSpPr txBox="1"/>
          <p:nvPr/>
        </p:nvSpPr>
        <p:spPr>
          <a:xfrm>
            <a:off x="7713782" y="3402036"/>
            <a:ext cx="3509890" cy="156966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err="1" smtClean="0">
                <a:solidFill>
                  <a:schemeClr val="tx1"/>
                </a:solidFill>
                <a:latin typeface="Chiller" panose="04020404031007020602" pitchFamily="82" charset="0"/>
              </a:rPr>
              <a:t>Phương</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thức</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biểu</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đạt</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biểu</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cảm</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kết</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hợp</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với</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miêu</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tả</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tự</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sự</a:t>
            </a:r>
            <a:endParaRPr lang="en-US" sz="3200" b="1" dirty="0">
              <a:solidFill>
                <a:schemeClr val="tx1"/>
              </a:solidFill>
              <a:latin typeface="Chiller" panose="04020404031007020602" pitchFamily="82" charset="0"/>
            </a:endParaRPr>
          </a:p>
        </p:txBody>
      </p:sp>
      <p:sp>
        <p:nvSpPr>
          <p:cNvPr id="16" name="Freeform 15"/>
          <p:cNvSpPr/>
          <p:nvPr/>
        </p:nvSpPr>
        <p:spPr>
          <a:xfrm>
            <a:off x="4881489" y="2517864"/>
            <a:ext cx="2815007" cy="661434"/>
          </a:xfrm>
          <a:custGeom>
            <a:avLst/>
            <a:gdLst>
              <a:gd name="connsiteX0" fmla="*/ 0 w 2815007"/>
              <a:gd name="connsiteY0" fmla="*/ 661434 h 661434"/>
              <a:gd name="connsiteX1" fmla="*/ 70339 w 2815007"/>
              <a:gd name="connsiteY1" fmla="*/ 647367 h 661434"/>
              <a:gd name="connsiteX2" fmla="*/ 126609 w 2815007"/>
              <a:gd name="connsiteY2" fmla="*/ 633299 h 661434"/>
              <a:gd name="connsiteX3" fmla="*/ 140677 w 2815007"/>
              <a:gd name="connsiteY3" fmla="*/ 591096 h 661434"/>
              <a:gd name="connsiteX4" fmla="*/ 168813 w 2815007"/>
              <a:gd name="connsiteY4" fmla="*/ 562961 h 661434"/>
              <a:gd name="connsiteX5" fmla="*/ 267286 w 2815007"/>
              <a:gd name="connsiteY5" fmla="*/ 506690 h 661434"/>
              <a:gd name="connsiteX6" fmla="*/ 295422 w 2815007"/>
              <a:gd name="connsiteY6" fmla="*/ 478554 h 661434"/>
              <a:gd name="connsiteX7" fmla="*/ 337625 w 2815007"/>
              <a:gd name="connsiteY7" fmla="*/ 450419 h 661434"/>
              <a:gd name="connsiteX8" fmla="*/ 422031 w 2815007"/>
              <a:gd name="connsiteY8" fmla="*/ 492622 h 661434"/>
              <a:gd name="connsiteX9" fmla="*/ 534573 w 2815007"/>
              <a:gd name="connsiteY9" fmla="*/ 520758 h 661434"/>
              <a:gd name="connsiteX10" fmla="*/ 647114 w 2815007"/>
              <a:gd name="connsiteY10" fmla="*/ 506690 h 661434"/>
              <a:gd name="connsiteX11" fmla="*/ 675249 w 2815007"/>
              <a:gd name="connsiteY11" fmla="*/ 478554 h 661434"/>
              <a:gd name="connsiteX12" fmla="*/ 759656 w 2815007"/>
              <a:gd name="connsiteY12" fmla="*/ 422284 h 661434"/>
              <a:gd name="connsiteX13" fmla="*/ 801859 w 2815007"/>
              <a:gd name="connsiteY13" fmla="*/ 394148 h 661434"/>
              <a:gd name="connsiteX14" fmla="*/ 928468 w 2815007"/>
              <a:gd name="connsiteY14" fmla="*/ 366013 h 661434"/>
              <a:gd name="connsiteX15" fmla="*/ 970671 w 2815007"/>
              <a:gd name="connsiteY15" fmla="*/ 394148 h 661434"/>
              <a:gd name="connsiteX16" fmla="*/ 998806 w 2815007"/>
              <a:gd name="connsiteY16" fmla="*/ 436351 h 661434"/>
              <a:gd name="connsiteX17" fmla="*/ 1083213 w 2815007"/>
              <a:gd name="connsiteY17" fmla="*/ 464487 h 661434"/>
              <a:gd name="connsiteX18" fmla="*/ 1237957 w 2815007"/>
              <a:gd name="connsiteY18" fmla="*/ 436351 h 661434"/>
              <a:gd name="connsiteX19" fmla="*/ 1266093 w 2815007"/>
              <a:gd name="connsiteY19" fmla="*/ 408216 h 661434"/>
              <a:gd name="connsiteX20" fmla="*/ 1308296 w 2815007"/>
              <a:gd name="connsiteY20" fmla="*/ 394148 h 661434"/>
              <a:gd name="connsiteX21" fmla="*/ 1364566 w 2815007"/>
              <a:gd name="connsiteY21" fmla="*/ 351945 h 661434"/>
              <a:gd name="connsiteX22" fmla="*/ 1406769 w 2815007"/>
              <a:gd name="connsiteY22" fmla="*/ 323810 h 661434"/>
              <a:gd name="connsiteX23" fmla="*/ 1434905 w 2815007"/>
              <a:gd name="connsiteY23" fmla="*/ 295674 h 661434"/>
              <a:gd name="connsiteX24" fmla="*/ 1533379 w 2815007"/>
              <a:gd name="connsiteY24" fmla="*/ 323810 h 661434"/>
              <a:gd name="connsiteX25" fmla="*/ 1589649 w 2815007"/>
              <a:gd name="connsiteY25" fmla="*/ 351945 h 661434"/>
              <a:gd name="connsiteX26" fmla="*/ 1631853 w 2815007"/>
              <a:gd name="connsiteY26" fmla="*/ 366013 h 661434"/>
              <a:gd name="connsiteX27" fmla="*/ 1758462 w 2815007"/>
              <a:gd name="connsiteY27" fmla="*/ 337878 h 661434"/>
              <a:gd name="connsiteX28" fmla="*/ 1842868 w 2815007"/>
              <a:gd name="connsiteY28" fmla="*/ 267539 h 661434"/>
              <a:gd name="connsiteX29" fmla="*/ 1899139 w 2815007"/>
              <a:gd name="connsiteY29" fmla="*/ 225336 h 661434"/>
              <a:gd name="connsiteX30" fmla="*/ 1927274 w 2815007"/>
              <a:gd name="connsiteY30" fmla="*/ 183133 h 661434"/>
              <a:gd name="connsiteX31" fmla="*/ 2011680 w 2815007"/>
              <a:gd name="connsiteY31" fmla="*/ 154998 h 661434"/>
              <a:gd name="connsiteX32" fmla="*/ 2110154 w 2815007"/>
              <a:gd name="connsiteY32" fmla="*/ 183133 h 661434"/>
              <a:gd name="connsiteX33" fmla="*/ 2152357 w 2815007"/>
              <a:gd name="connsiteY33" fmla="*/ 197201 h 661434"/>
              <a:gd name="connsiteX34" fmla="*/ 2236763 w 2815007"/>
              <a:gd name="connsiteY34" fmla="*/ 281607 h 661434"/>
              <a:gd name="connsiteX35" fmla="*/ 2293034 w 2815007"/>
              <a:gd name="connsiteY35" fmla="*/ 295674 h 661434"/>
              <a:gd name="connsiteX36" fmla="*/ 2391508 w 2815007"/>
              <a:gd name="connsiteY36" fmla="*/ 309742 h 661434"/>
              <a:gd name="connsiteX37" fmla="*/ 2461846 w 2815007"/>
              <a:gd name="connsiteY37" fmla="*/ 323810 h 661434"/>
              <a:gd name="connsiteX38" fmla="*/ 2518117 w 2815007"/>
              <a:gd name="connsiteY38" fmla="*/ 309742 h 661434"/>
              <a:gd name="connsiteX39" fmla="*/ 2546253 w 2815007"/>
              <a:gd name="connsiteY39" fmla="*/ 267539 h 661434"/>
              <a:gd name="connsiteX40" fmla="*/ 2616591 w 2815007"/>
              <a:gd name="connsiteY40" fmla="*/ 169065 h 661434"/>
              <a:gd name="connsiteX41" fmla="*/ 2630659 w 2815007"/>
              <a:gd name="connsiteY41" fmla="*/ 126862 h 661434"/>
              <a:gd name="connsiteX42" fmla="*/ 2700997 w 2815007"/>
              <a:gd name="connsiteY42" fmla="*/ 84659 h 661434"/>
              <a:gd name="connsiteX43" fmla="*/ 2813539 w 2815007"/>
              <a:gd name="connsiteY43" fmla="*/ 253 h 661434"/>
              <a:gd name="connsiteX44" fmla="*/ 2799471 w 2815007"/>
              <a:gd name="connsiteY44" fmla="*/ 14321 h 66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15007" h="661434">
                <a:moveTo>
                  <a:pt x="0" y="661434"/>
                </a:moveTo>
                <a:cubicBezTo>
                  <a:pt x="23446" y="656745"/>
                  <a:pt x="46998" y="652554"/>
                  <a:pt x="70339" y="647367"/>
                </a:cubicBezTo>
                <a:cubicBezTo>
                  <a:pt x="89213" y="643173"/>
                  <a:pt x="111512" y="645377"/>
                  <a:pt x="126609" y="633299"/>
                </a:cubicBezTo>
                <a:cubicBezTo>
                  <a:pt x="138188" y="624036"/>
                  <a:pt x="133048" y="603811"/>
                  <a:pt x="140677" y="591096"/>
                </a:cubicBezTo>
                <a:cubicBezTo>
                  <a:pt x="147501" y="579723"/>
                  <a:pt x="158456" y="571246"/>
                  <a:pt x="168813" y="562961"/>
                </a:cubicBezTo>
                <a:cubicBezTo>
                  <a:pt x="240773" y="505393"/>
                  <a:pt x="180627" y="564463"/>
                  <a:pt x="267286" y="506690"/>
                </a:cubicBezTo>
                <a:cubicBezTo>
                  <a:pt x="278322" y="499333"/>
                  <a:pt x="285065" y="486840"/>
                  <a:pt x="295422" y="478554"/>
                </a:cubicBezTo>
                <a:cubicBezTo>
                  <a:pt x="308624" y="467992"/>
                  <a:pt x="323557" y="459797"/>
                  <a:pt x="337625" y="450419"/>
                </a:cubicBezTo>
                <a:cubicBezTo>
                  <a:pt x="443704" y="485779"/>
                  <a:pt x="312949" y="438081"/>
                  <a:pt x="422031" y="492622"/>
                </a:cubicBezTo>
                <a:cubicBezTo>
                  <a:pt x="450871" y="507042"/>
                  <a:pt x="507817" y="515407"/>
                  <a:pt x="534573" y="520758"/>
                </a:cubicBezTo>
                <a:cubicBezTo>
                  <a:pt x="572087" y="516069"/>
                  <a:pt x="610903" y="517554"/>
                  <a:pt x="647114" y="506690"/>
                </a:cubicBezTo>
                <a:cubicBezTo>
                  <a:pt x="659818" y="502879"/>
                  <a:pt x="664638" y="486512"/>
                  <a:pt x="675249" y="478554"/>
                </a:cubicBezTo>
                <a:cubicBezTo>
                  <a:pt x="702301" y="458265"/>
                  <a:pt x="731520" y="441041"/>
                  <a:pt x="759656" y="422284"/>
                </a:cubicBezTo>
                <a:cubicBezTo>
                  <a:pt x="773724" y="412906"/>
                  <a:pt x="785819" y="399494"/>
                  <a:pt x="801859" y="394148"/>
                </a:cubicBezTo>
                <a:cubicBezTo>
                  <a:pt x="871122" y="371061"/>
                  <a:pt x="829435" y="382519"/>
                  <a:pt x="928468" y="366013"/>
                </a:cubicBezTo>
                <a:cubicBezTo>
                  <a:pt x="942536" y="375391"/>
                  <a:pt x="958716" y="382193"/>
                  <a:pt x="970671" y="394148"/>
                </a:cubicBezTo>
                <a:cubicBezTo>
                  <a:pt x="982626" y="406103"/>
                  <a:pt x="984469" y="427390"/>
                  <a:pt x="998806" y="436351"/>
                </a:cubicBezTo>
                <a:cubicBezTo>
                  <a:pt x="1023956" y="452070"/>
                  <a:pt x="1083213" y="464487"/>
                  <a:pt x="1083213" y="464487"/>
                </a:cubicBezTo>
                <a:cubicBezTo>
                  <a:pt x="1134794" y="455108"/>
                  <a:pt x="1187848" y="451769"/>
                  <a:pt x="1237957" y="436351"/>
                </a:cubicBezTo>
                <a:cubicBezTo>
                  <a:pt x="1250634" y="432450"/>
                  <a:pt x="1254720" y="415040"/>
                  <a:pt x="1266093" y="408216"/>
                </a:cubicBezTo>
                <a:cubicBezTo>
                  <a:pt x="1278809" y="400587"/>
                  <a:pt x="1294228" y="398837"/>
                  <a:pt x="1308296" y="394148"/>
                </a:cubicBezTo>
                <a:cubicBezTo>
                  <a:pt x="1327053" y="380080"/>
                  <a:pt x="1345487" y="365573"/>
                  <a:pt x="1364566" y="351945"/>
                </a:cubicBezTo>
                <a:cubicBezTo>
                  <a:pt x="1378324" y="342118"/>
                  <a:pt x="1393567" y="334372"/>
                  <a:pt x="1406769" y="323810"/>
                </a:cubicBezTo>
                <a:cubicBezTo>
                  <a:pt x="1417126" y="315524"/>
                  <a:pt x="1425526" y="305053"/>
                  <a:pt x="1434905" y="295674"/>
                </a:cubicBezTo>
                <a:cubicBezTo>
                  <a:pt x="1467730" y="305053"/>
                  <a:pt x="1501296" y="312143"/>
                  <a:pt x="1533379" y="323810"/>
                </a:cubicBezTo>
                <a:cubicBezTo>
                  <a:pt x="1553087" y="330977"/>
                  <a:pt x="1570374" y="343684"/>
                  <a:pt x="1589649" y="351945"/>
                </a:cubicBezTo>
                <a:cubicBezTo>
                  <a:pt x="1603279" y="357786"/>
                  <a:pt x="1617785" y="361324"/>
                  <a:pt x="1631853" y="366013"/>
                </a:cubicBezTo>
                <a:cubicBezTo>
                  <a:pt x="1674056" y="356635"/>
                  <a:pt x="1719285" y="356160"/>
                  <a:pt x="1758462" y="337878"/>
                </a:cubicBezTo>
                <a:cubicBezTo>
                  <a:pt x="1791650" y="322390"/>
                  <a:pt x="1814269" y="290418"/>
                  <a:pt x="1842868" y="267539"/>
                </a:cubicBezTo>
                <a:cubicBezTo>
                  <a:pt x="1861176" y="252892"/>
                  <a:pt x="1880382" y="239404"/>
                  <a:pt x="1899139" y="225336"/>
                </a:cubicBezTo>
                <a:cubicBezTo>
                  <a:pt x="1908517" y="211268"/>
                  <a:pt x="1912937" y="192094"/>
                  <a:pt x="1927274" y="183133"/>
                </a:cubicBezTo>
                <a:cubicBezTo>
                  <a:pt x="1952423" y="167415"/>
                  <a:pt x="2011680" y="154998"/>
                  <a:pt x="2011680" y="154998"/>
                </a:cubicBezTo>
                <a:lnTo>
                  <a:pt x="2110154" y="183133"/>
                </a:lnTo>
                <a:cubicBezTo>
                  <a:pt x="2124357" y="187394"/>
                  <a:pt x="2140778" y="187938"/>
                  <a:pt x="2152357" y="197201"/>
                </a:cubicBezTo>
                <a:cubicBezTo>
                  <a:pt x="2247546" y="273352"/>
                  <a:pt x="2092018" y="209235"/>
                  <a:pt x="2236763" y="281607"/>
                </a:cubicBezTo>
                <a:cubicBezTo>
                  <a:pt x="2254056" y="290253"/>
                  <a:pt x="2274012" y="292215"/>
                  <a:pt x="2293034" y="295674"/>
                </a:cubicBezTo>
                <a:cubicBezTo>
                  <a:pt x="2325657" y="301605"/>
                  <a:pt x="2358801" y="304291"/>
                  <a:pt x="2391508" y="309742"/>
                </a:cubicBezTo>
                <a:cubicBezTo>
                  <a:pt x="2415093" y="313673"/>
                  <a:pt x="2438400" y="319121"/>
                  <a:pt x="2461846" y="323810"/>
                </a:cubicBezTo>
                <a:cubicBezTo>
                  <a:pt x="2480603" y="319121"/>
                  <a:pt x="2502030" y="320467"/>
                  <a:pt x="2518117" y="309742"/>
                </a:cubicBezTo>
                <a:cubicBezTo>
                  <a:pt x="2532185" y="300364"/>
                  <a:pt x="2536426" y="281297"/>
                  <a:pt x="2546253" y="267539"/>
                </a:cubicBezTo>
                <a:cubicBezTo>
                  <a:pt x="2556874" y="252670"/>
                  <a:pt x="2605539" y="191168"/>
                  <a:pt x="2616591" y="169065"/>
                </a:cubicBezTo>
                <a:cubicBezTo>
                  <a:pt x="2623223" y="155802"/>
                  <a:pt x="2620174" y="137347"/>
                  <a:pt x="2630659" y="126862"/>
                </a:cubicBezTo>
                <a:cubicBezTo>
                  <a:pt x="2649993" y="107528"/>
                  <a:pt x="2679414" y="101446"/>
                  <a:pt x="2700997" y="84659"/>
                </a:cubicBezTo>
                <a:cubicBezTo>
                  <a:pt x="2769699" y="31224"/>
                  <a:pt x="2735438" y="26285"/>
                  <a:pt x="2813539" y="253"/>
                </a:cubicBezTo>
                <a:cubicBezTo>
                  <a:pt x="2819830" y="-1844"/>
                  <a:pt x="2804160" y="9632"/>
                  <a:pt x="2799471" y="14321"/>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7" name="Freeform 16"/>
          <p:cNvSpPr/>
          <p:nvPr/>
        </p:nvSpPr>
        <p:spPr>
          <a:xfrm>
            <a:off x="4923692" y="3221502"/>
            <a:ext cx="2813539" cy="900729"/>
          </a:xfrm>
          <a:custGeom>
            <a:avLst/>
            <a:gdLst>
              <a:gd name="connsiteX0" fmla="*/ 0 w 2813539"/>
              <a:gd name="connsiteY0" fmla="*/ 0 h 900729"/>
              <a:gd name="connsiteX1" fmla="*/ 140677 w 2813539"/>
              <a:gd name="connsiteY1" fmla="*/ 14067 h 900729"/>
              <a:gd name="connsiteX2" fmla="*/ 182880 w 2813539"/>
              <a:gd name="connsiteY2" fmla="*/ 28135 h 900729"/>
              <a:gd name="connsiteX3" fmla="*/ 281354 w 2813539"/>
              <a:gd name="connsiteY3" fmla="*/ 56270 h 900729"/>
              <a:gd name="connsiteX4" fmla="*/ 337625 w 2813539"/>
              <a:gd name="connsiteY4" fmla="*/ 84406 h 900729"/>
              <a:gd name="connsiteX5" fmla="*/ 478302 w 2813539"/>
              <a:gd name="connsiteY5" fmla="*/ 126609 h 900729"/>
              <a:gd name="connsiteX6" fmla="*/ 661182 w 2813539"/>
              <a:gd name="connsiteY6" fmla="*/ 140676 h 900729"/>
              <a:gd name="connsiteX7" fmla="*/ 745588 w 2813539"/>
              <a:gd name="connsiteY7" fmla="*/ 211015 h 900729"/>
              <a:gd name="connsiteX8" fmla="*/ 787791 w 2813539"/>
              <a:gd name="connsiteY8" fmla="*/ 225083 h 900729"/>
              <a:gd name="connsiteX9" fmla="*/ 844062 w 2813539"/>
              <a:gd name="connsiteY9" fmla="*/ 253218 h 900729"/>
              <a:gd name="connsiteX10" fmla="*/ 942536 w 2813539"/>
              <a:gd name="connsiteY10" fmla="*/ 267286 h 900729"/>
              <a:gd name="connsiteX11" fmla="*/ 1181686 w 2813539"/>
              <a:gd name="connsiteY11" fmla="*/ 295421 h 900729"/>
              <a:gd name="connsiteX12" fmla="*/ 1223890 w 2813539"/>
              <a:gd name="connsiteY12" fmla="*/ 323556 h 900729"/>
              <a:gd name="connsiteX13" fmla="*/ 1364566 w 2813539"/>
              <a:gd name="connsiteY13" fmla="*/ 407963 h 900729"/>
              <a:gd name="connsiteX14" fmla="*/ 1477108 w 2813539"/>
              <a:gd name="connsiteY14" fmla="*/ 492369 h 900729"/>
              <a:gd name="connsiteX15" fmla="*/ 1533379 w 2813539"/>
              <a:gd name="connsiteY15" fmla="*/ 506436 h 900729"/>
              <a:gd name="connsiteX16" fmla="*/ 1688123 w 2813539"/>
              <a:gd name="connsiteY16" fmla="*/ 492369 h 900729"/>
              <a:gd name="connsiteX17" fmla="*/ 1772530 w 2813539"/>
              <a:gd name="connsiteY17" fmla="*/ 478301 h 900729"/>
              <a:gd name="connsiteX18" fmla="*/ 1842868 w 2813539"/>
              <a:gd name="connsiteY18" fmla="*/ 548640 h 900729"/>
              <a:gd name="connsiteX19" fmla="*/ 1885071 w 2813539"/>
              <a:gd name="connsiteY19" fmla="*/ 590843 h 900729"/>
              <a:gd name="connsiteX20" fmla="*/ 1927274 w 2813539"/>
              <a:gd name="connsiteY20" fmla="*/ 647113 h 900729"/>
              <a:gd name="connsiteX21" fmla="*/ 1983545 w 2813539"/>
              <a:gd name="connsiteY21" fmla="*/ 689316 h 900729"/>
              <a:gd name="connsiteX22" fmla="*/ 2110154 w 2813539"/>
              <a:gd name="connsiteY22" fmla="*/ 801858 h 900729"/>
              <a:gd name="connsiteX23" fmla="*/ 2335237 w 2813539"/>
              <a:gd name="connsiteY23" fmla="*/ 829993 h 900729"/>
              <a:gd name="connsiteX24" fmla="*/ 2475914 w 2813539"/>
              <a:gd name="connsiteY24" fmla="*/ 844061 h 900729"/>
              <a:gd name="connsiteX25" fmla="*/ 2546253 w 2813539"/>
              <a:gd name="connsiteY25" fmla="*/ 858129 h 900729"/>
              <a:gd name="connsiteX26" fmla="*/ 2588456 w 2813539"/>
              <a:gd name="connsiteY26" fmla="*/ 872196 h 900729"/>
              <a:gd name="connsiteX27" fmla="*/ 2715065 w 2813539"/>
              <a:gd name="connsiteY27" fmla="*/ 886264 h 900729"/>
              <a:gd name="connsiteX28" fmla="*/ 2771336 w 2813539"/>
              <a:gd name="connsiteY28" fmla="*/ 900332 h 900729"/>
              <a:gd name="connsiteX29" fmla="*/ 2813539 w 2813539"/>
              <a:gd name="connsiteY29" fmla="*/ 872196 h 90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13539" h="900729">
                <a:moveTo>
                  <a:pt x="0" y="0"/>
                </a:moveTo>
                <a:cubicBezTo>
                  <a:pt x="46892" y="4689"/>
                  <a:pt x="94099" y="6901"/>
                  <a:pt x="140677" y="14067"/>
                </a:cubicBezTo>
                <a:cubicBezTo>
                  <a:pt x="155333" y="16322"/>
                  <a:pt x="168677" y="23874"/>
                  <a:pt x="182880" y="28135"/>
                </a:cubicBezTo>
                <a:cubicBezTo>
                  <a:pt x="215578" y="37944"/>
                  <a:pt x="249271" y="44604"/>
                  <a:pt x="281354" y="56270"/>
                </a:cubicBezTo>
                <a:cubicBezTo>
                  <a:pt x="301062" y="63437"/>
                  <a:pt x="318154" y="76618"/>
                  <a:pt x="337625" y="84406"/>
                </a:cubicBezTo>
                <a:cubicBezTo>
                  <a:pt x="354962" y="91341"/>
                  <a:pt x="448941" y="123155"/>
                  <a:pt x="478302" y="126609"/>
                </a:cubicBezTo>
                <a:cubicBezTo>
                  <a:pt x="539023" y="133753"/>
                  <a:pt x="600222" y="135987"/>
                  <a:pt x="661182" y="140676"/>
                </a:cubicBezTo>
                <a:cubicBezTo>
                  <a:pt x="847671" y="233922"/>
                  <a:pt x="613028" y="104966"/>
                  <a:pt x="745588" y="211015"/>
                </a:cubicBezTo>
                <a:cubicBezTo>
                  <a:pt x="757167" y="220278"/>
                  <a:pt x="774161" y="219242"/>
                  <a:pt x="787791" y="225083"/>
                </a:cubicBezTo>
                <a:cubicBezTo>
                  <a:pt x="807066" y="233344"/>
                  <a:pt x="823830" y="247700"/>
                  <a:pt x="844062" y="253218"/>
                </a:cubicBezTo>
                <a:cubicBezTo>
                  <a:pt x="876052" y="261942"/>
                  <a:pt x="909764" y="262244"/>
                  <a:pt x="942536" y="267286"/>
                </a:cubicBezTo>
                <a:cubicBezTo>
                  <a:pt x="1105622" y="292376"/>
                  <a:pt x="948436" y="274216"/>
                  <a:pt x="1181686" y="295421"/>
                </a:cubicBezTo>
                <a:cubicBezTo>
                  <a:pt x="1195754" y="304799"/>
                  <a:pt x="1209210" y="315168"/>
                  <a:pt x="1223890" y="323556"/>
                </a:cubicBezTo>
                <a:cubicBezTo>
                  <a:pt x="1275693" y="353158"/>
                  <a:pt x="1318682" y="362081"/>
                  <a:pt x="1364566" y="407963"/>
                </a:cubicBezTo>
                <a:cubicBezTo>
                  <a:pt x="1395814" y="439210"/>
                  <a:pt x="1434693" y="481766"/>
                  <a:pt x="1477108" y="492369"/>
                </a:cubicBezTo>
                <a:lnTo>
                  <a:pt x="1533379" y="506436"/>
                </a:lnTo>
                <a:cubicBezTo>
                  <a:pt x="1584960" y="501747"/>
                  <a:pt x="1637479" y="503221"/>
                  <a:pt x="1688123" y="492369"/>
                </a:cubicBezTo>
                <a:cubicBezTo>
                  <a:pt x="1787722" y="471026"/>
                  <a:pt x="1674768" y="445714"/>
                  <a:pt x="1772530" y="478301"/>
                </a:cubicBezTo>
                <a:lnTo>
                  <a:pt x="1842868" y="548640"/>
                </a:lnTo>
                <a:cubicBezTo>
                  <a:pt x="1856936" y="562708"/>
                  <a:pt x="1873134" y="574927"/>
                  <a:pt x="1885071" y="590843"/>
                </a:cubicBezTo>
                <a:cubicBezTo>
                  <a:pt x="1899139" y="609600"/>
                  <a:pt x="1910695" y="630534"/>
                  <a:pt x="1927274" y="647113"/>
                </a:cubicBezTo>
                <a:cubicBezTo>
                  <a:pt x="1943853" y="663692"/>
                  <a:pt x="1966966" y="672737"/>
                  <a:pt x="1983545" y="689316"/>
                </a:cubicBezTo>
                <a:cubicBezTo>
                  <a:pt x="2041258" y="747029"/>
                  <a:pt x="2013132" y="769517"/>
                  <a:pt x="2110154" y="801858"/>
                </a:cubicBezTo>
                <a:cubicBezTo>
                  <a:pt x="2212312" y="835912"/>
                  <a:pt x="2129521" y="812105"/>
                  <a:pt x="2335237" y="829993"/>
                </a:cubicBezTo>
                <a:cubicBezTo>
                  <a:pt x="2382186" y="834075"/>
                  <a:pt x="2429201" y="837833"/>
                  <a:pt x="2475914" y="844061"/>
                </a:cubicBezTo>
                <a:cubicBezTo>
                  <a:pt x="2499615" y="847221"/>
                  <a:pt x="2523056" y="852330"/>
                  <a:pt x="2546253" y="858129"/>
                </a:cubicBezTo>
                <a:cubicBezTo>
                  <a:pt x="2560639" y="861725"/>
                  <a:pt x="2573829" y="869758"/>
                  <a:pt x="2588456" y="872196"/>
                </a:cubicBezTo>
                <a:cubicBezTo>
                  <a:pt x="2630341" y="879177"/>
                  <a:pt x="2672862" y="881575"/>
                  <a:pt x="2715065" y="886264"/>
                </a:cubicBezTo>
                <a:cubicBezTo>
                  <a:pt x="2733822" y="890953"/>
                  <a:pt x="2752196" y="903066"/>
                  <a:pt x="2771336" y="900332"/>
                </a:cubicBezTo>
                <a:cubicBezTo>
                  <a:pt x="2788073" y="897941"/>
                  <a:pt x="2813539" y="872196"/>
                  <a:pt x="2813539" y="872196"/>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2073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6520</Words>
  <PresentationFormat>Widescreen</PresentationFormat>
  <Paragraphs>288</Paragraphs>
  <Slides>37</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.VnArial Narrow</vt:lpstr>
      <vt:lpstr>.VnMonotype corsiva</vt:lpstr>
      <vt:lpstr>.VnTime</vt:lpstr>
      <vt:lpstr>Arial</vt:lpstr>
      <vt:lpstr>Calibri</vt:lpstr>
      <vt:lpstr>Calibri Light</vt:lpstr>
      <vt:lpstr>Chiller</vt:lpstr>
      <vt:lpstr>Segoe UI Historic</vt:lpstr>
      <vt:lpstr>Snap ITC</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2021-07-31T14:23:31Z</dcterms:created>
  <dcterms:modified xsi:type="dcterms:W3CDTF">2021-08-08T02:55:37Z</dcterms:modified>
</cp:coreProperties>
</file>