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71"/>
  </p:notesMasterIdLst>
  <p:sldIdLst>
    <p:sldId id="538" r:id="rId3"/>
    <p:sldId id="450" r:id="rId4"/>
    <p:sldId id="542" r:id="rId5"/>
    <p:sldId id="589" r:id="rId6"/>
    <p:sldId id="543" r:id="rId7"/>
    <p:sldId id="528" r:id="rId8"/>
    <p:sldId id="313" r:id="rId9"/>
    <p:sldId id="456" r:id="rId10"/>
    <p:sldId id="591" r:id="rId11"/>
    <p:sldId id="457" r:id="rId12"/>
    <p:sldId id="458" r:id="rId13"/>
    <p:sldId id="459" r:id="rId14"/>
    <p:sldId id="460" r:id="rId15"/>
    <p:sldId id="464" r:id="rId16"/>
    <p:sldId id="546" r:id="rId17"/>
    <p:sldId id="540" r:id="rId18"/>
    <p:sldId id="592" r:id="rId19"/>
    <p:sldId id="593" r:id="rId20"/>
    <p:sldId id="594" r:id="rId21"/>
    <p:sldId id="556" r:id="rId22"/>
    <p:sldId id="595" r:id="rId23"/>
    <p:sldId id="596" r:id="rId24"/>
    <p:sldId id="597" r:id="rId25"/>
    <p:sldId id="564" r:id="rId26"/>
    <p:sldId id="565" r:id="rId27"/>
    <p:sldId id="566" r:id="rId28"/>
    <p:sldId id="567" r:id="rId29"/>
    <p:sldId id="568" r:id="rId30"/>
    <p:sldId id="569" r:id="rId31"/>
    <p:sldId id="598" r:id="rId32"/>
    <p:sldId id="599" r:id="rId33"/>
    <p:sldId id="600" r:id="rId34"/>
    <p:sldId id="435" r:id="rId35"/>
    <p:sldId id="601" r:id="rId36"/>
    <p:sldId id="436" r:id="rId37"/>
    <p:sldId id="602" r:id="rId38"/>
    <p:sldId id="437" r:id="rId39"/>
    <p:sldId id="438" r:id="rId40"/>
    <p:sldId id="451" r:id="rId41"/>
    <p:sldId id="603" r:id="rId42"/>
    <p:sldId id="604" r:id="rId43"/>
    <p:sldId id="605" r:id="rId44"/>
    <p:sldId id="606" r:id="rId45"/>
    <p:sldId id="608" r:id="rId46"/>
    <p:sldId id="609" r:id="rId47"/>
    <p:sldId id="615" r:id="rId48"/>
    <p:sldId id="612" r:id="rId49"/>
    <p:sldId id="613" r:id="rId50"/>
    <p:sldId id="614" r:id="rId51"/>
    <p:sldId id="616" r:id="rId52"/>
    <p:sldId id="633" r:id="rId53"/>
    <p:sldId id="617" r:id="rId54"/>
    <p:sldId id="618" r:id="rId55"/>
    <p:sldId id="621" r:id="rId56"/>
    <p:sldId id="622" r:id="rId57"/>
    <p:sldId id="623" r:id="rId58"/>
    <p:sldId id="624" r:id="rId59"/>
    <p:sldId id="625" r:id="rId60"/>
    <p:sldId id="626" r:id="rId61"/>
    <p:sldId id="627" r:id="rId62"/>
    <p:sldId id="619" r:id="rId63"/>
    <p:sldId id="630" r:id="rId64"/>
    <p:sldId id="631" r:id="rId65"/>
    <p:sldId id="632" r:id="rId66"/>
    <p:sldId id="634" r:id="rId67"/>
    <p:sldId id="635" r:id="rId68"/>
    <p:sldId id="628" r:id="rId69"/>
    <p:sldId id="42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67657F-8C3F-4706-9A4B-2D1F06382073}">
          <p14:sldIdLst/>
        </p14:section>
        <p14:section name="Chủ đề A" id="{C814E84F-2898-458D-BDC1-D57DDCD455D1}">
          <p14:sldIdLst>
            <p14:sldId id="538"/>
            <p14:sldId id="450"/>
            <p14:sldId id="542"/>
            <p14:sldId id="589"/>
            <p14:sldId id="543"/>
            <p14:sldId id="528"/>
          </p14:sldIdLst>
        </p14:section>
        <p14:section name="Chủ đề C" id="{31AD4CFF-A6A9-4FFE-8CC1-A4BBBC395DB0}">
          <p14:sldIdLst>
            <p14:sldId id="313"/>
            <p14:sldId id="456"/>
            <p14:sldId id="591"/>
            <p14:sldId id="457"/>
            <p14:sldId id="458"/>
            <p14:sldId id="459"/>
            <p14:sldId id="460"/>
            <p14:sldId id="464"/>
          </p14:sldIdLst>
        </p14:section>
        <p14:section name="Chủ đề D" id="{E49A9EB5-A277-45FE-ABF4-3EEA8709736C}">
          <p14:sldIdLst>
            <p14:sldId id="546"/>
            <p14:sldId id="540"/>
            <p14:sldId id="592"/>
            <p14:sldId id="593"/>
            <p14:sldId id="594"/>
          </p14:sldIdLst>
        </p14:section>
        <p14:section name="Chủ đề E" id="{63D27B0A-5868-4AE3-9613-448E5FC37136}">
          <p14:sldIdLst>
            <p14:sldId id="556"/>
            <p14:sldId id="595"/>
            <p14:sldId id="596"/>
            <p14:sldId id="597"/>
            <p14:sldId id="564"/>
            <p14:sldId id="565"/>
            <p14:sldId id="566"/>
            <p14:sldId id="567"/>
            <p14:sldId id="568"/>
            <p14:sldId id="569"/>
            <p14:sldId id="598"/>
            <p14:sldId id="599"/>
            <p14:sldId id="600"/>
            <p14:sldId id="435"/>
            <p14:sldId id="601"/>
            <p14:sldId id="436"/>
            <p14:sldId id="602"/>
            <p14:sldId id="437"/>
            <p14:sldId id="438"/>
            <p14:sldId id="451"/>
            <p14:sldId id="603"/>
            <p14:sldId id="604"/>
            <p14:sldId id="605"/>
            <p14:sldId id="606"/>
            <p14:sldId id="608"/>
            <p14:sldId id="609"/>
            <p14:sldId id="615"/>
          </p14:sldIdLst>
        </p14:section>
        <p14:section name="Chủ đề F" id="{CDAA0649-FEFB-4767-9144-6454A83E0E45}">
          <p14:sldIdLst>
            <p14:sldId id="612"/>
            <p14:sldId id="613"/>
            <p14:sldId id="614"/>
            <p14:sldId id="616"/>
            <p14:sldId id="633"/>
            <p14:sldId id="617"/>
            <p14:sldId id="618"/>
            <p14:sldId id="621"/>
            <p14:sldId id="622"/>
            <p14:sldId id="623"/>
            <p14:sldId id="624"/>
            <p14:sldId id="625"/>
            <p14:sldId id="626"/>
            <p14:sldId id="627"/>
            <p14:sldId id="619"/>
          </p14:sldIdLst>
        </p14:section>
        <p14:section name="Chủ đề G" id="{399AEB15-6A22-4A31-9001-083689C2AE69}">
          <p14:sldIdLst>
            <p14:sldId id="630"/>
            <p14:sldId id="631"/>
            <p14:sldId id="632"/>
            <p14:sldId id="634"/>
            <p14:sldId id="635"/>
            <p14:sldId id="628"/>
            <p14:sldId id="4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ECF7"/>
    <a:srgbClr val="0C0000"/>
    <a:srgbClr val="E7C3E4"/>
    <a:srgbClr val="FFF9E7"/>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25" autoAdjust="0"/>
  </p:normalViewPr>
  <p:slideViewPr>
    <p:cSldViewPr snapToGrid="0">
      <p:cViewPr varScale="1">
        <p:scale>
          <a:sx n="95" d="100"/>
          <a:sy n="95" d="100"/>
        </p:scale>
        <p:origin x="104" y="11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ED088-BD8B-47D8-AE52-9E86590CEE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C72EA9-9667-4D92-8259-F1B839476B20}">
      <dgm:prSet custT="1"/>
      <dgm:spPr/>
      <dgm:t>
        <a:bodyPr/>
        <a:lstStyle/>
        <a:p>
          <a:pPr>
            <a:lnSpc>
              <a:spcPct val="130000"/>
            </a:lnSpc>
          </a:pPr>
          <a:r>
            <a:rPr lang="en-US" sz="2200" dirty="0" err="1"/>
            <a:t>Nêu</a:t>
          </a:r>
          <a:r>
            <a:rPr lang="en-US" sz="2200" dirty="0"/>
            <a:t> </a:t>
          </a:r>
          <a:r>
            <a:rPr lang="en-US" sz="2200" dirty="0" err="1"/>
            <a:t>được</a:t>
          </a:r>
          <a:r>
            <a:rPr lang="en-US" sz="2200" dirty="0"/>
            <a:t> </a:t>
          </a:r>
          <a:r>
            <a:rPr lang="en-US" sz="2200" dirty="0" err="1"/>
            <a:t>các</a:t>
          </a:r>
          <a:r>
            <a:rPr lang="en-US" sz="2200" dirty="0"/>
            <a:t> </a:t>
          </a:r>
          <a:r>
            <a:rPr lang="en-US" sz="2200" dirty="0" err="1"/>
            <a:t>đặc</a:t>
          </a:r>
          <a:r>
            <a:rPr lang="en-US" sz="2200" dirty="0"/>
            <a:t> </a:t>
          </a:r>
          <a:r>
            <a:rPr lang="en-US" sz="2200" dirty="0" err="1"/>
            <a:t>điểm</a:t>
          </a:r>
          <a:r>
            <a:rPr lang="en-US" sz="2200" dirty="0"/>
            <a:t> </a:t>
          </a:r>
          <a:r>
            <a:rPr lang="en-US" sz="2200" dirty="0" err="1"/>
            <a:t>của</a:t>
          </a:r>
          <a:r>
            <a:rPr lang="en-US" sz="2200" dirty="0"/>
            <a:t> </a:t>
          </a:r>
          <a:r>
            <a:rPr lang="en-US" sz="2200" dirty="0" err="1"/>
            <a:t>thông</a:t>
          </a:r>
          <a:r>
            <a:rPr lang="en-US" sz="2200" dirty="0"/>
            <a:t> tin </a:t>
          </a:r>
          <a:r>
            <a:rPr lang="en-US" sz="2200" dirty="0" err="1"/>
            <a:t>số</a:t>
          </a:r>
          <a:r>
            <a:rPr lang="en-US" sz="2200" dirty="0"/>
            <a:t>: </a:t>
          </a:r>
          <a:r>
            <a:rPr lang="en-US" sz="2200" dirty="0" err="1"/>
            <a:t>đa</a:t>
          </a:r>
          <a:r>
            <a:rPr lang="en-US" sz="2200" dirty="0"/>
            <a:t> </a:t>
          </a:r>
          <a:r>
            <a:rPr lang="en-US" sz="2200" dirty="0" err="1"/>
            <a:t>dạng</a:t>
          </a:r>
          <a:r>
            <a:rPr lang="en-US" sz="2200" dirty="0"/>
            <a:t>, được </a:t>
          </a:r>
          <a:r>
            <a:rPr lang="en-US" sz="2200" dirty="0" err="1"/>
            <a:t>thu</a:t>
          </a:r>
          <a:r>
            <a:rPr lang="en-US" sz="2200" dirty="0"/>
            <a:t> </a:t>
          </a:r>
          <a:r>
            <a:rPr lang="en-US" sz="2200" dirty="0" err="1"/>
            <a:t>thập</a:t>
          </a:r>
          <a:r>
            <a:rPr lang="en-US" sz="2200" dirty="0"/>
            <a:t> </a:t>
          </a:r>
          <a:r>
            <a:rPr lang="en-US" sz="2200" dirty="0" err="1"/>
            <a:t>ngày</a:t>
          </a:r>
          <a:r>
            <a:rPr lang="en-US" sz="2200" dirty="0"/>
            <a:t> </a:t>
          </a:r>
          <a:r>
            <a:rPr lang="en-US" sz="2200" dirty="0" err="1"/>
            <a:t>càng</a:t>
          </a:r>
          <a:r>
            <a:rPr lang="en-US" sz="2200" dirty="0"/>
            <a:t> </a:t>
          </a:r>
          <a:r>
            <a:rPr lang="en-US" sz="2200" dirty="0" err="1"/>
            <a:t>nhanh</a:t>
          </a:r>
          <a:r>
            <a:rPr lang="en-US" sz="2200" dirty="0"/>
            <a:t> và </a:t>
          </a:r>
          <a:r>
            <a:rPr lang="en-US" sz="2200" dirty="0" err="1"/>
            <a:t>nhiều</a:t>
          </a:r>
          <a:r>
            <a:rPr lang="en-US" sz="2200" dirty="0"/>
            <a:t>, được </a:t>
          </a:r>
          <a:r>
            <a:rPr lang="en-US" sz="2200" dirty="0" err="1"/>
            <a:t>lưu</a:t>
          </a:r>
          <a:r>
            <a:rPr lang="en-US" sz="2200" dirty="0"/>
            <a:t> </a:t>
          </a:r>
          <a:r>
            <a:rPr lang="en-US" sz="2200" dirty="0" err="1"/>
            <a:t>trữ</a:t>
          </a:r>
          <a:r>
            <a:rPr lang="en-US" sz="2200" dirty="0"/>
            <a:t> </a:t>
          </a:r>
          <a:r>
            <a:rPr lang="en-US" sz="2200" dirty="0" err="1"/>
            <a:t>với</a:t>
          </a:r>
          <a:r>
            <a:rPr lang="en-US" sz="2200" dirty="0"/>
            <a:t> dung </a:t>
          </a:r>
          <a:r>
            <a:rPr lang="en-US" sz="2200" dirty="0" err="1"/>
            <a:t>lượng</a:t>
          </a:r>
          <a:r>
            <a:rPr lang="en-US" sz="2200" dirty="0"/>
            <a:t> </a:t>
          </a:r>
          <a:r>
            <a:rPr lang="en-US" sz="2200" dirty="0" err="1"/>
            <a:t>khổng</a:t>
          </a:r>
          <a:r>
            <a:rPr lang="en-US" sz="2200" dirty="0"/>
            <a:t> </a:t>
          </a:r>
          <a:r>
            <a:rPr lang="en-US" sz="2200" dirty="0" err="1"/>
            <a:t>lồ</a:t>
          </a:r>
          <a:r>
            <a:rPr lang="en-US" sz="2200" dirty="0"/>
            <a:t> </a:t>
          </a:r>
          <a:r>
            <a:rPr lang="en-US" sz="2200" dirty="0" err="1"/>
            <a:t>bởi</a:t>
          </a:r>
          <a:r>
            <a:rPr lang="en-US" sz="2200" dirty="0"/>
            <a:t> </a:t>
          </a:r>
          <a:r>
            <a:rPr lang="en-US" sz="2200" dirty="0" err="1"/>
            <a:t>nhiều</a:t>
          </a:r>
          <a:r>
            <a:rPr lang="en-US" sz="2200" dirty="0"/>
            <a:t> </a:t>
          </a:r>
          <a:r>
            <a:rPr lang="en-US" sz="2200" dirty="0" err="1"/>
            <a:t>tổ</a:t>
          </a:r>
          <a:r>
            <a:rPr lang="en-US" sz="2200" dirty="0"/>
            <a:t> </a:t>
          </a:r>
          <a:r>
            <a:rPr lang="en-US" sz="2200" dirty="0" err="1"/>
            <a:t>chức</a:t>
          </a:r>
          <a:r>
            <a:rPr lang="en-US" sz="2200" dirty="0"/>
            <a:t> và </a:t>
          </a:r>
          <a:r>
            <a:rPr lang="en-US" sz="2200" dirty="0" err="1"/>
            <a:t>cá</a:t>
          </a:r>
          <a:r>
            <a:rPr lang="en-US" sz="2200" dirty="0"/>
            <a:t> </a:t>
          </a:r>
          <a:r>
            <a:rPr lang="en-US" sz="2200" dirty="0" err="1"/>
            <a:t>nhân</a:t>
          </a:r>
          <a:r>
            <a:rPr lang="en-US" sz="2200" dirty="0"/>
            <a:t>, có </a:t>
          </a:r>
          <a:r>
            <a:rPr lang="en-US" sz="2200" dirty="0" err="1"/>
            <a:t>tính</a:t>
          </a:r>
          <a:r>
            <a:rPr lang="en-US" sz="2200" dirty="0"/>
            <a:t> </a:t>
          </a:r>
          <a:r>
            <a:rPr lang="en-US" sz="2200" dirty="0" err="1"/>
            <a:t>bản</a:t>
          </a:r>
          <a:r>
            <a:rPr lang="en-US" sz="2200" dirty="0"/>
            <a:t> </a:t>
          </a:r>
          <a:r>
            <a:rPr lang="en-US" sz="2200" dirty="0" err="1"/>
            <a:t>quyền</a:t>
          </a:r>
          <a:r>
            <a:rPr lang="en-US" sz="2200" dirty="0"/>
            <a:t>, có </a:t>
          </a:r>
          <a:r>
            <a:rPr lang="en-US" sz="2200" dirty="0" err="1"/>
            <a:t>độ</a:t>
          </a:r>
          <a:r>
            <a:rPr lang="en-US" sz="2200" dirty="0"/>
            <a:t> tin </a:t>
          </a:r>
          <a:r>
            <a:rPr lang="en-US" sz="2200" dirty="0" err="1"/>
            <a:t>cậy</a:t>
          </a:r>
          <a:r>
            <a:rPr lang="en-US" sz="2200" dirty="0"/>
            <a:t> </a:t>
          </a:r>
          <a:r>
            <a:rPr lang="en-US" sz="2200" dirty="0" err="1"/>
            <a:t>rất</a:t>
          </a:r>
          <a:r>
            <a:rPr lang="en-US" sz="2200" dirty="0"/>
            <a:t> </a:t>
          </a:r>
          <a:r>
            <a:rPr lang="en-US" sz="2200" dirty="0" err="1"/>
            <a:t>khác</a:t>
          </a:r>
          <a:r>
            <a:rPr lang="en-US" sz="2200" dirty="0"/>
            <a:t> </a:t>
          </a:r>
          <a:r>
            <a:rPr lang="en-US" sz="2200" dirty="0" err="1"/>
            <a:t>nhau</a:t>
          </a:r>
          <a:r>
            <a:rPr lang="en-US" sz="2200" dirty="0"/>
            <a:t>, có </a:t>
          </a:r>
          <a:r>
            <a:rPr lang="en-US" sz="2200" dirty="0" err="1"/>
            <a:t>các</a:t>
          </a:r>
          <a:r>
            <a:rPr lang="en-US" sz="2200" dirty="0"/>
            <a:t> </a:t>
          </a:r>
          <a:r>
            <a:rPr lang="en-US" sz="2200" dirty="0" err="1"/>
            <a:t>công</a:t>
          </a:r>
          <a:r>
            <a:rPr lang="en-US" sz="2200" dirty="0"/>
            <a:t> </a:t>
          </a:r>
          <a:r>
            <a:rPr lang="en-US" sz="2200" dirty="0" err="1"/>
            <a:t>cụ</a:t>
          </a:r>
          <a:r>
            <a:rPr lang="en-US" sz="2200" dirty="0"/>
            <a:t> </a:t>
          </a:r>
          <a:r>
            <a:rPr lang="en-US" sz="2200" dirty="0" err="1"/>
            <a:t>tìm</a:t>
          </a:r>
          <a:r>
            <a:rPr lang="en-US" sz="2200" dirty="0"/>
            <a:t> </a:t>
          </a:r>
          <a:r>
            <a:rPr lang="en-US" sz="2200" dirty="0" err="1"/>
            <a:t>kiếm</a:t>
          </a:r>
          <a:r>
            <a:rPr lang="en-US" sz="2200" dirty="0"/>
            <a:t>, </a:t>
          </a:r>
          <a:r>
            <a:rPr lang="en-US" sz="2200" dirty="0" err="1"/>
            <a:t>chuyển</a:t>
          </a:r>
          <a:r>
            <a:rPr lang="en-US" sz="2200" dirty="0"/>
            <a:t> </a:t>
          </a:r>
          <a:r>
            <a:rPr lang="en-US" sz="2200" dirty="0" err="1"/>
            <a:t>đổi</a:t>
          </a:r>
          <a:r>
            <a:rPr lang="en-US" sz="2200" dirty="0"/>
            <a:t>, </a:t>
          </a:r>
          <a:r>
            <a:rPr lang="en-US" sz="2200" dirty="0" err="1"/>
            <a:t>truyền</a:t>
          </a:r>
          <a:r>
            <a:rPr lang="en-US" sz="2200" dirty="0"/>
            <a:t> và </a:t>
          </a:r>
          <a:r>
            <a:rPr lang="en-US" sz="2200" dirty="0" err="1"/>
            <a:t>xử</a:t>
          </a:r>
          <a:r>
            <a:rPr lang="en-US" sz="2200" dirty="0"/>
            <a:t> </a:t>
          </a:r>
          <a:r>
            <a:rPr lang="en-US" sz="2200" dirty="0" err="1"/>
            <a:t>lý</a:t>
          </a:r>
          <a:r>
            <a:rPr lang="en-US" sz="2200" dirty="0"/>
            <a:t> </a:t>
          </a:r>
          <a:r>
            <a:rPr lang="en-US" sz="2200" dirty="0" err="1"/>
            <a:t>hiệu</a:t>
          </a:r>
          <a:r>
            <a:rPr lang="en-US" sz="2200" dirty="0"/>
            <a:t> </a:t>
          </a:r>
          <a:r>
            <a:rPr lang="en-US" sz="2200" dirty="0" err="1"/>
            <a:t>quả</a:t>
          </a:r>
          <a:r>
            <a:rPr lang="en-US" sz="2200" dirty="0"/>
            <a:t>.</a:t>
          </a:r>
          <a:r>
            <a:rPr lang="en-US" sz="1800" dirty="0"/>
            <a:t> </a:t>
          </a:r>
          <a:r>
            <a:rPr lang="en-US" sz="1500" dirty="0"/>
            <a:t>  </a:t>
          </a:r>
        </a:p>
      </dgm:t>
    </dgm:pt>
    <dgm:pt modelId="{F5AF68AF-4236-4294-818B-52EA56929052}" type="parTrans" cxnId="{4F0C58C2-000C-4A15-826A-A1AEB0F983E9}">
      <dgm:prSet/>
      <dgm:spPr/>
      <dgm:t>
        <a:bodyPr/>
        <a:lstStyle/>
        <a:p>
          <a:endParaRPr lang="en-US"/>
        </a:p>
      </dgm:t>
    </dgm:pt>
    <dgm:pt modelId="{6A3852F7-B82D-4AE1-9688-5373D4304CAD}" type="sibTrans" cxnId="{4F0C58C2-000C-4A15-826A-A1AEB0F983E9}">
      <dgm:prSet/>
      <dgm:spPr/>
      <dgm:t>
        <a:bodyPr/>
        <a:lstStyle/>
        <a:p>
          <a:endParaRPr lang="en-US"/>
        </a:p>
      </dgm:t>
    </dgm:pt>
    <dgm:pt modelId="{3E6E40FA-FFF4-4679-862A-A94A5EEC596E}">
      <dgm:prSet custT="1"/>
      <dgm:spPr/>
      <dgm:t>
        <a:bodyPr/>
        <a:lstStyle/>
        <a:p>
          <a:r>
            <a:rPr lang="en-US" sz="2200" dirty="0" err="1"/>
            <a:t>Trình</a:t>
          </a:r>
          <a:r>
            <a:rPr lang="en-US" sz="2200" dirty="0"/>
            <a:t> </a:t>
          </a:r>
          <a:r>
            <a:rPr lang="en-US" sz="2200" dirty="0" err="1"/>
            <a:t>bày</a:t>
          </a:r>
          <a:r>
            <a:rPr lang="en-US" sz="2200" dirty="0"/>
            <a:t> được </a:t>
          </a:r>
          <a:r>
            <a:rPr lang="en-US" sz="2200" dirty="0" err="1"/>
            <a:t>tầm</a:t>
          </a:r>
          <a:r>
            <a:rPr lang="en-US" sz="2200" dirty="0"/>
            <a:t> </a:t>
          </a:r>
          <a:r>
            <a:rPr lang="en-US" sz="2200" dirty="0" err="1"/>
            <a:t>quan</a:t>
          </a:r>
          <a:r>
            <a:rPr lang="en-US" sz="2200" dirty="0"/>
            <a:t> </a:t>
          </a:r>
          <a:r>
            <a:rPr lang="en-US" sz="2200" dirty="0" err="1"/>
            <a:t>trọng</a:t>
          </a:r>
          <a:r>
            <a:rPr lang="en-US" sz="2200" dirty="0"/>
            <a:t> </a:t>
          </a:r>
          <a:r>
            <a:rPr lang="en-US" sz="2200" dirty="0" err="1"/>
            <a:t>của</a:t>
          </a:r>
          <a:r>
            <a:rPr lang="en-US" sz="2200" dirty="0"/>
            <a:t> </a:t>
          </a:r>
          <a:r>
            <a:rPr lang="en-US" sz="2200" dirty="0" err="1"/>
            <a:t>việc</a:t>
          </a:r>
          <a:r>
            <a:rPr lang="en-US" sz="2200" dirty="0"/>
            <a:t> </a:t>
          </a:r>
          <a:r>
            <a:rPr lang="en-US" sz="2200" dirty="0" err="1"/>
            <a:t>biết</a:t>
          </a:r>
          <a:r>
            <a:rPr lang="en-US" sz="2200" dirty="0"/>
            <a:t> </a:t>
          </a:r>
          <a:r>
            <a:rPr lang="en-US" sz="2200" dirty="0" err="1"/>
            <a:t>khai</a:t>
          </a:r>
          <a:r>
            <a:rPr lang="en-US" sz="2200" dirty="0"/>
            <a:t> </a:t>
          </a:r>
          <a:r>
            <a:rPr lang="en-US" sz="2200" dirty="0" err="1"/>
            <a:t>thác</a:t>
          </a:r>
          <a:r>
            <a:rPr lang="en-US" sz="2200" dirty="0"/>
            <a:t> </a:t>
          </a:r>
          <a:r>
            <a:rPr lang="en-US" sz="2200" dirty="0" err="1"/>
            <a:t>các</a:t>
          </a:r>
          <a:r>
            <a:rPr lang="en-US" sz="2200" dirty="0"/>
            <a:t> </a:t>
          </a:r>
          <a:r>
            <a:rPr lang="en-US" sz="2200" dirty="0" err="1"/>
            <a:t>nguồn</a:t>
          </a:r>
          <a:r>
            <a:rPr lang="en-US" sz="2200" dirty="0"/>
            <a:t> </a:t>
          </a:r>
          <a:r>
            <a:rPr lang="en-US" sz="2200" dirty="0" err="1"/>
            <a:t>thông</a:t>
          </a:r>
          <a:r>
            <a:rPr lang="en-US" sz="2200" dirty="0"/>
            <a:t> tin </a:t>
          </a:r>
          <a:r>
            <a:rPr lang="en-US" sz="2200" dirty="0" err="1"/>
            <a:t>đáng</a:t>
          </a:r>
          <a:r>
            <a:rPr lang="en-US" sz="2200" dirty="0"/>
            <a:t> tin </a:t>
          </a:r>
          <a:r>
            <a:rPr lang="en-US" sz="2200" dirty="0" err="1"/>
            <a:t>cậy</a:t>
          </a:r>
          <a:r>
            <a:rPr lang="en-US" sz="2200" dirty="0"/>
            <a:t>, </a:t>
          </a:r>
          <a:r>
            <a:rPr lang="en-US" sz="2200" dirty="0" err="1"/>
            <a:t>nêu</a:t>
          </a:r>
          <a:r>
            <a:rPr lang="en-US" sz="2200" dirty="0"/>
            <a:t> được </a:t>
          </a:r>
          <a:r>
            <a:rPr lang="en-US" sz="2200" dirty="0" err="1"/>
            <a:t>ví</a:t>
          </a:r>
          <a:r>
            <a:rPr lang="en-US" sz="2200" dirty="0"/>
            <a:t> </a:t>
          </a:r>
          <a:r>
            <a:rPr lang="en-US" sz="2200" dirty="0" err="1"/>
            <a:t>dụ</a:t>
          </a:r>
          <a:r>
            <a:rPr lang="en-US" sz="2200" dirty="0"/>
            <a:t> </a:t>
          </a:r>
          <a:r>
            <a:rPr lang="en-US" sz="2200" dirty="0" err="1"/>
            <a:t>minh</a:t>
          </a:r>
          <a:r>
            <a:rPr lang="en-US" sz="2200" dirty="0"/>
            <a:t> </a:t>
          </a:r>
          <a:r>
            <a:rPr lang="en-US" sz="2200" dirty="0" err="1"/>
            <a:t>họa</a:t>
          </a:r>
          <a:r>
            <a:rPr lang="en-US" sz="2200" dirty="0"/>
            <a:t> </a:t>
          </a:r>
        </a:p>
      </dgm:t>
    </dgm:pt>
    <dgm:pt modelId="{C8A9FC03-F89C-43AD-9148-E7E55F53B10A}" type="parTrans" cxnId="{76EDACD5-C89F-4361-B5C0-3D855F47E3B9}">
      <dgm:prSet/>
      <dgm:spPr/>
      <dgm:t>
        <a:bodyPr/>
        <a:lstStyle/>
        <a:p>
          <a:endParaRPr lang="en-US"/>
        </a:p>
      </dgm:t>
    </dgm:pt>
    <dgm:pt modelId="{890D6E5F-F802-4169-A28A-301E8A5F59EE}" type="sibTrans" cxnId="{76EDACD5-C89F-4361-B5C0-3D855F47E3B9}">
      <dgm:prSet/>
      <dgm:spPr/>
      <dgm:t>
        <a:bodyPr/>
        <a:lstStyle/>
        <a:p>
          <a:endParaRPr lang="en-US"/>
        </a:p>
      </dgm:t>
    </dgm:pt>
    <dgm:pt modelId="{252B7889-C286-4504-8C00-F6F86FF0988B}">
      <dgm:prSet custT="1"/>
      <dgm:spPr/>
      <dgm:t>
        <a:bodyPr/>
        <a:lstStyle/>
        <a:p>
          <a:r>
            <a:rPr lang="en-US" sz="2200" dirty="0" err="1"/>
            <a:t>Sử</a:t>
          </a:r>
          <a:r>
            <a:rPr lang="en-US" sz="2200" dirty="0"/>
            <a:t> </a:t>
          </a:r>
          <a:r>
            <a:rPr lang="en-US" sz="2200" dirty="0" err="1"/>
            <a:t>dụng</a:t>
          </a:r>
          <a:r>
            <a:rPr lang="en-US" sz="2200" dirty="0"/>
            <a:t> được </a:t>
          </a:r>
          <a:r>
            <a:rPr lang="en-US" sz="2200" dirty="0" err="1"/>
            <a:t>công</a:t>
          </a:r>
          <a:r>
            <a:rPr lang="en-US" sz="2200" dirty="0"/>
            <a:t> </a:t>
          </a:r>
          <a:r>
            <a:rPr lang="en-US" sz="2200" dirty="0" err="1"/>
            <a:t>cụ</a:t>
          </a:r>
          <a:r>
            <a:rPr lang="en-US" sz="2200" dirty="0"/>
            <a:t> </a:t>
          </a:r>
          <a:r>
            <a:rPr lang="en-US" sz="2200" dirty="0" err="1"/>
            <a:t>tìm</a:t>
          </a:r>
          <a:r>
            <a:rPr lang="en-US" sz="2200" dirty="0"/>
            <a:t> </a:t>
          </a:r>
          <a:r>
            <a:rPr lang="en-US" sz="2200" dirty="0" err="1"/>
            <a:t>kiếm</a:t>
          </a:r>
          <a:r>
            <a:rPr lang="en-US" sz="2200" dirty="0"/>
            <a:t>, </a:t>
          </a:r>
          <a:r>
            <a:rPr lang="en-US" sz="2200" dirty="0" err="1"/>
            <a:t>xử</a:t>
          </a:r>
          <a:r>
            <a:rPr lang="en-US" sz="2200" dirty="0"/>
            <a:t> </a:t>
          </a:r>
          <a:r>
            <a:rPr lang="en-US" sz="2200" dirty="0" err="1"/>
            <a:t>lí</a:t>
          </a:r>
          <a:r>
            <a:rPr lang="en-US" sz="2200" dirty="0"/>
            <a:t> và </a:t>
          </a:r>
          <a:r>
            <a:rPr lang="en-US" sz="2200" dirty="0" err="1"/>
            <a:t>trao</a:t>
          </a:r>
          <a:r>
            <a:rPr lang="en-US" sz="2200" dirty="0"/>
            <a:t> </a:t>
          </a:r>
          <a:r>
            <a:rPr lang="en-US" sz="2200" dirty="0" err="1"/>
            <a:t>đổi</a:t>
          </a:r>
          <a:r>
            <a:rPr lang="en-US" sz="2200" dirty="0"/>
            <a:t> </a:t>
          </a:r>
          <a:r>
            <a:rPr lang="en-US" sz="2200" dirty="0" err="1"/>
            <a:t>thông</a:t>
          </a:r>
          <a:r>
            <a:rPr lang="en-US" sz="2200" dirty="0"/>
            <a:t> tin </a:t>
          </a:r>
          <a:r>
            <a:rPr lang="en-US" sz="2200" dirty="0" err="1"/>
            <a:t>trong</a:t>
          </a:r>
          <a:r>
            <a:rPr lang="en-US" sz="2200" dirty="0"/>
            <a:t> </a:t>
          </a:r>
          <a:r>
            <a:rPr lang="en-US" sz="2200" dirty="0" err="1"/>
            <a:t>môi</a:t>
          </a:r>
          <a:r>
            <a:rPr lang="en-US" sz="2200" dirty="0"/>
            <a:t> </a:t>
          </a:r>
          <a:r>
            <a:rPr lang="en-US" sz="2200" dirty="0" err="1"/>
            <a:t>trường</a:t>
          </a:r>
          <a:r>
            <a:rPr lang="en-US" sz="2200" dirty="0"/>
            <a:t> </a:t>
          </a:r>
          <a:r>
            <a:rPr lang="en-US" sz="2200" dirty="0" err="1"/>
            <a:t>số</a:t>
          </a:r>
          <a:r>
            <a:rPr lang="en-US" sz="2200" dirty="0"/>
            <a:t>. </a:t>
          </a:r>
          <a:r>
            <a:rPr lang="en-US" sz="2200" dirty="0" err="1"/>
            <a:t>Nêu</a:t>
          </a:r>
          <a:r>
            <a:rPr lang="en-US" sz="2200" dirty="0"/>
            <a:t> được </a:t>
          </a:r>
          <a:r>
            <a:rPr lang="en-US" sz="2200" dirty="0" err="1"/>
            <a:t>ví</a:t>
          </a:r>
          <a:r>
            <a:rPr lang="en-US" sz="2200" dirty="0"/>
            <a:t> </a:t>
          </a:r>
          <a:r>
            <a:rPr lang="en-US" sz="2200" dirty="0" err="1"/>
            <a:t>dụ</a:t>
          </a:r>
          <a:r>
            <a:rPr lang="en-US" sz="2200" dirty="0"/>
            <a:t> </a:t>
          </a:r>
          <a:r>
            <a:rPr lang="en-US" sz="2200" dirty="0" err="1"/>
            <a:t>minh</a:t>
          </a:r>
          <a:r>
            <a:rPr lang="en-US" sz="2200" dirty="0"/>
            <a:t> </a:t>
          </a:r>
          <a:r>
            <a:rPr lang="en-US" sz="2200" dirty="0" err="1"/>
            <a:t>họa</a:t>
          </a:r>
          <a:r>
            <a:rPr lang="en-US" sz="2200" dirty="0"/>
            <a:t> </a:t>
          </a:r>
        </a:p>
      </dgm:t>
    </dgm:pt>
    <dgm:pt modelId="{5719099B-5782-4B56-948C-816AE521013B}" type="parTrans" cxnId="{22D6A3B0-1C6C-4B29-BA3E-01B0BC75BF77}">
      <dgm:prSet/>
      <dgm:spPr/>
      <dgm:t>
        <a:bodyPr/>
        <a:lstStyle/>
        <a:p>
          <a:endParaRPr lang="en-US"/>
        </a:p>
      </dgm:t>
    </dgm:pt>
    <dgm:pt modelId="{CD1D54AD-4568-49D2-88C5-2334616245AF}" type="sibTrans" cxnId="{22D6A3B0-1C6C-4B29-BA3E-01B0BC75BF77}">
      <dgm:prSet/>
      <dgm:spPr/>
      <dgm:t>
        <a:bodyPr/>
        <a:lstStyle/>
        <a:p>
          <a:endParaRPr lang="en-US"/>
        </a:p>
      </dgm:t>
    </dgm:pt>
    <dgm:pt modelId="{C12597EF-391F-45C9-A19F-92E064ABCE9C}" type="pres">
      <dgm:prSet presAssocID="{C4CED088-BD8B-47D8-AE52-9E86590CEEE5}" presName="linear" presStyleCnt="0">
        <dgm:presLayoutVars>
          <dgm:animLvl val="lvl"/>
          <dgm:resizeHandles val="exact"/>
        </dgm:presLayoutVars>
      </dgm:prSet>
      <dgm:spPr/>
    </dgm:pt>
    <dgm:pt modelId="{32BB1DFE-6746-472D-B180-FE5CE702403D}" type="pres">
      <dgm:prSet presAssocID="{BDC72EA9-9667-4D92-8259-F1B839476B20}" presName="parentText" presStyleLbl="node1" presStyleIdx="0" presStyleCnt="3" custScaleY="133772" custLinFactY="3392" custLinFactNeighborY="100000">
        <dgm:presLayoutVars>
          <dgm:chMax val="0"/>
          <dgm:bulletEnabled val="1"/>
        </dgm:presLayoutVars>
      </dgm:prSet>
      <dgm:spPr/>
    </dgm:pt>
    <dgm:pt modelId="{9B1E510B-1816-4EEF-A530-DC2FD6E272B7}" type="pres">
      <dgm:prSet presAssocID="{6A3852F7-B82D-4AE1-9688-5373D4304CAD}" presName="spacer" presStyleCnt="0"/>
      <dgm:spPr/>
    </dgm:pt>
    <dgm:pt modelId="{5508B3C0-9C07-4F8E-B54D-0B310AEC6532}" type="pres">
      <dgm:prSet presAssocID="{3E6E40FA-FFF4-4679-862A-A94A5EEC596E}" presName="parentText" presStyleLbl="node1" presStyleIdx="1" presStyleCnt="3" custLinFactY="1707" custLinFactNeighborX="455" custLinFactNeighborY="100000">
        <dgm:presLayoutVars>
          <dgm:chMax val="0"/>
          <dgm:bulletEnabled val="1"/>
        </dgm:presLayoutVars>
      </dgm:prSet>
      <dgm:spPr/>
    </dgm:pt>
    <dgm:pt modelId="{78E7A4EE-9398-4A9E-9DCB-8F4DC7C9001D}" type="pres">
      <dgm:prSet presAssocID="{890D6E5F-F802-4169-A28A-301E8A5F59EE}" presName="spacer" presStyleCnt="0"/>
      <dgm:spPr/>
    </dgm:pt>
    <dgm:pt modelId="{64490ADC-EBE2-4E25-99F7-4B5E633E9612}" type="pres">
      <dgm:prSet presAssocID="{252B7889-C286-4504-8C00-F6F86FF0988B}" presName="parentText" presStyleLbl="node1" presStyleIdx="2" presStyleCnt="3" custLinFactY="18967" custLinFactNeighborX="-130" custLinFactNeighborY="100000">
        <dgm:presLayoutVars>
          <dgm:chMax val="0"/>
          <dgm:bulletEnabled val="1"/>
        </dgm:presLayoutVars>
      </dgm:prSet>
      <dgm:spPr/>
    </dgm:pt>
  </dgm:ptLst>
  <dgm:cxnLst>
    <dgm:cxn modelId="{43148E33-04A5-4117-92FC-9F1C0C09FC14}" type="presOf" srcId="{C4CED088-BD8B-47D8-AE52-9E86590CEEE5}" destId="{C12597EF-391F-45C9-A19F-92E064ABCE9C}" srcOrd="0" destOrd="0" presId="urn:microsoft.com/office/officeart/2005/8/layout/vList2"/>
    <dgm:cxn modelId="{63C89A71-9028-4DC0-8E74-C48C6AE60795}" type="presOf" srcId="{3E6E40FA-FFF4-4679-862A-A94A5EEC596E}" destId="{5508B3C0-9C07-4F8E-B54D-0B310AEC6532}" srcOrd="0" destOrd="0" presId="urn:microsoft.com/office/officeart/2005/8/layout/vList2"/>
    <dgm:cxn modelId="{DCA8939C-5017-4069-A50B-99DB4DDDE440}" type="presOf" srcId="{252B7889-C286-4504-8C00-F6F86FF0988B}" destId="{64490ADC-EBE2-4E25-99F7-4B5E633E9612}" srcOrd="0" destOrd="0" presId="urn:microsoft.com/office/officeart/2005/8/layout/vList2"/>
    <dgm:cxn modelId="{22D6A3B0-1C6C-4B29-BA3E-01B0BC75BF77}" srcId="{C4CED088-BD8B-47D8-AE52-9E86590CEEE5}" destId="{252B7889-C286-4504-8C00-F6F86FF0988B}" srcOrd="2" destOrd="0" parTransId="{5719099B-5782-4B56-948C-816AE521013B}" sibTransId="{CD1D54AD-4568-49D2-88C5-2334616245AF}"/>
    <dgm:cxn modelId="{4F0C58C2-000C-4A15-826A-A1AEB0F983E9}" srcId="{C4CED088-BD8B-47D8-AE52-9E86590CEEE5}" destId="{BDC72EA9-9667-4D92-8259-F1B839476B20}" srcOrd="0" destOrd="0" parTransId="{F5AF68AF-4236-4294-818B-52EA56929052}" sibTransId="{6A3852F7-B82D-4AE1-9688-5373D4304CAD}"/>
    <dgm:cxn modelId="{76EDACD5-C89F-4361-B5C0-3D855F47E3B9}" srcId="{C4CED088-BD8B-47D8-AE52-9E86590CEEE5}" destId="{3E6E40FA-FFF4-4679-862A-A94A5EEC596E}" srcOrd="1" destOrd="0" parTransId="{C8A9FC03-F89C-43AD-9148-E7E55F53B10A}" sibTransId="{890D6E5F-F802-4169-A28A-301E8A5F59EE}"/>
    <dgm:cxn modelId="{83BD84E0-F405-46AE-9BF2-4533D12FA16F}" type="presOf" srcId="{BDC72EA9-9667-4D92-8259-F1B839476B20}" destId="{32BB1DFE-6746-472D-B180-FE5CE702403D}" srcOrd="0" destOrd="0" presId="urn:microsoft.com/office/officeart/2005/8/layout/vList2"/>
    <dgm:cxn modelId="{D3B08CC8-96C1-49BA-A804-C4BDF03E45B6}" type="presParOf" srcId="{C12597EF-391F-45C9-A19F-92E064ABCE9C}" destId="{32BB1DFE-6746-472D-B180-FE5CE702403D}" srcOrd="0" destOrd="0" presId="urn:microsoft.com/office/officeart/2005/8/layout/vList2"/>
    <dgm:cxn modelId="{0F2C88F4-E735-46B0-9F9A-48B7F79FBA4D}" type="presParOf" srcId="{C12597EF-391F-45C9-A19F-92E064ABCE9C}" destId="{9B1E510B-1816-4EEF-A530-DC2FD6E272B7}" srcOrd="1" destOrd="0" presId="urn:microsoft.com/office/officeart/2005/8/layout/vList2"/>
    <dgm:cxn modelId="{97837C30-2D83-4311-ABA8-EE91B214F3C6}" type="presParOf" srcId="{C12597EF-391F-45C9-A19F-92E064ABCE9C}" destId="{5508B3C0-9C07-4F8E-B54D-0B310AEC6532}" srcOrd="2" destOrd="0" presId="urn:microsoft.com/office/officeart/2005/8/layout/vList2"/>
    <dgm:cxn modelId="{31BD76C2-C211-4264-9323-E8FB5DCDE398}" type="presParOf" srcId="{C12597EF-391F-45C9-A19F-92E064ABCE9C}" destId="{78E7A4EE-9398-4A9E-9DCB-8F4DC7C9001D}" srcOrd="3" destOrd="0" presId="urn:microsoft.com/office/officeart/2005/8/layout/vList2"/>
    <dgm:cxn modelId="{59CB11FA-6CDF-42DE-8159-4B69D3739981}" type="presParOf" srcId="{C12597EF-391F-45C9-A19F-92E064ABCE9C}" destId="{64490ADC-EBE2-4E25-99F7-4B5E633E96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2EFDB-85E8-44D9-9A1C-CBEA9C42365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8C35F35-EE00-4525-8DA7-7E0522FBA57D}">
      <dgm:prSet/>
      <dgm:spPr/>
      <dgm:t>
        <a:bodyPr/>
        <a:lstStyle/>
        <a:p>
          <a:r>
            <a:rPr lang="en-US"/>
            <a:t>Nêu được một vài chức năng chính và thực hiện được một số tháo tác cơ bản với phần mềm chỉnh sửa ảnh</a:t>
          </a:r>
        </a:p>
      </dgm:t>
    </dgm:pt>
    <dgm:pt modelId="{8DEF5D07-3329-4F72-A507-FF0E0D37DA36}" type="parTrans" cxnId="{2C700623-2CC5-4561-8062-1B68BA589367}">
      <dgm:prSet/>
      <dgm:spPr/>
      <dgm:t>
        <a:bodyPr/>
        <a:lstStyle/>
        <a:p>
          <a:endParaRPr lang="en-US"/>
        </a:p>
      </dgm:t>
    </dgm:pt>
    <dgm:pt modelId="{F06561B5-292A-43B2-8B7B-8A4DF925D336}" type="sibTrans" cxnId="{2C700623-2CC5-4561-8062-1B68BA589367}">
      <dgm:prSet/>
      <dgm:spPr/>
      <dgm:t>
        <a:bodyPr/>
        <a:lstStyle/>
        <a:p>
          <a:endParaRPr lang="en-US"/>
        </a:p>
      </dgm:t>
    </dgm:pt>
    <dgm:pt modelId="{871C6A19-AA81-4C94-A39C-6B4FF5020AD8}">
      <dgm:prSet/>
      <dgm:spPr/>
      <dgm:t>
        <a:bodyPr/>
        <a:lstStyle/>
        <a:p>
          <a:r>
            <a:rPr lang="en-US"/>
            <a:t>Tạo được một vài sản phẩm số đơn giản đáp ứng nhu cầu cá nhân, gia đình, trường học và địa phương  </a:t>
          </a:r>
        </a:p>
      </dgm:t>
    </dgm:pt>
    <dgm:pt modelId="{57854B6D-1046-41B3-8920-FA1EAA31AEB8}" type="parTrans" cxnId="{AC346D23-B359-47A0-AC05-EAD3DE7B535E}">
      <dgm:prSet/>
      <dgm:spPr/>
      <dgm:t>
        <a:bodyPr/>
        <a:lstStyle/>
        <a:p>
          <a:endParaRPr lang="en-US"/>
        </a:p>
      </dgm:t>
    </dgm:pt>
    <dgm:pt modelId="{0A3CA0E7-49D4-4AD3-81A6-EBD70A144B44}" type="sibTrans" cxnId="{AC346D23-B359-47A0-AC05-EAD3DE7B535E}">
      <dgm:prSet/>
      <dgm:spPr/>
      <dgm:t>
        <a:bodyPr/>
        <a:lstStyle/>
        <a:p>
          <a:endParaRPr lang="en-US"/>
        </a:p>
      </dgm:t>
    </dgm:pt>
    <dgm:pt modelId="{7BD9A6BE-5165-446B-B5C4-DAC319389A42}" type="pres">
      <dgm:prSet presAssocID="{C352EFDB-85E8-44D9-9A1C-CBEA9C423655}" presName="linear" presStyleCnt="0">
        <dgm:presLayoutVars>
          <dgm:animLvl val="lvl"/>
          <dgm:resizeHandles val="exact"/>
        </dgm:presLayoutVars>
      </dgm:prSet>
      <dgm:spPr/>
    </dgm:pt>
    <dgm:pt modelId="{449805BF-9898-47C8-92F6-63A34CDE9E85}" type="pres">
      <dgm:prSet presAssocID="{18C35F35-EE00-4525-8DA7-7E0522FBA57D}" presName="parentText" presStyleLbl="node1" presStyleIdx="0" presStyleCnt="2">
        <dgm:presLayoutVars>
          <dgm:chMax val="0"/>
          <dgm:bulletEnabled val="1"/>
        </dgm:presLayoutVars>
      </dgm:prSet>
      <dgm:spPr/>
    </dgm:pt>
    <dgm:pt modelId="{0EF24A88-29AD-4EED-A2AD-37A97C081BC5}" type="pres">
      <dgm:prSet presAssocID="{F06561B5-292A-43B2-8B7B-8A4DF925D336}" presName="spacer" presStyleCnt="0"/>
      <dgm:spPr/>
    </dgm:pt>
    <dgm:pt modelId="{9E9A7BDB-BFE5-4B75-9FCD-A4E9327168B9}" type="pres">
      <dgm:prSet presAssocID="{871C6A19-AA81-4C94-A39C-6B4FF5020AD8}" presName="parentText" presStyleLbl="node1" presStyleIdx="1" presStyleCnt="2">
        <dgm:presLayoutVars>
          <dgm:chMax val="0"/>
          <dgm:bulletEnabled val="1"/>
        </dgm:presLayoutVars>
      </dgm:prSet>
      <dgm:spPr/>
    </dgm:pt>
  </dgm:ptLst>
  <dgm:cxnLst>
    <dgm:cxn modelId="{2C700623-2CC5-4561-8062-1B68BA589367}" srcId="{C352EFDB-85E8-44D9-9A1C-CBEA9C423655}" destId="{18C35F35-EE00-4525-8DA7-7E0522FBA57D}" srcOrd="0" destOrd="0" parTransId="{8DEF5D07-3329-4F72-A507-FF0E0D37DA36}" sibTransId="{F06561B5-292A-43B2-8B7B-8A4DF925D336}"/>
    <dgm:cxn modelId="{AC346D23-B359-47A0-AC05-EAD3DE7B535E}" srcId="{C352EFDB-85E8-44D9-9A1C-CBEA9C423655}" destId="{871C6A19-AA81-4C94-A39C-6B4FF5020AD8}" srcOrd="1" destOrd="0" parTransId="{57854B6D-1046-41B3-8920-FA1EAA31AEB8}" sibTransId="{0A3CA0E7-49D4-4AD3-81A6-EBD70A144B44}"/>
    <dgm:cxn modelId="{110F6F37-6C50-4430-B7F0-FE77D6513257}" type="presOf" srcId="{871C6A19-AA81-4C94-A39C-6B4FF5020AD8}" destId="{9E9A7BDB-BFE5-4B75-9FCD-A4E9327168B9}" srcOrd="0" destOrd="0" presId="urn:microsoft.com/office/officeart/2005/8/layout/vList2"/>
    <dgm:cxn modelId="{12DA6B95-01E9-41A3-8FFB-845DD3B49D13}" type="presOf" srcId="{18C35F35-EE00-4525-8DA7-7E0522FBA57D}" destId="{449805BF-9898-47C8-92F6-63A34CDE9E85}" srcOrd="0" destOrd="0" presId="urn:microsoft.com/office/officeart/2005/8/layout/vList2"/>
    <dgm:cxn modelId="{310546FE-1214-4253-AEF7-D6F7A0065A3C}" type="presOf" srcId="{C352EFDB-85E8-44D9-9A1C-CBEA9C423655}" destId="{7BD9A6BE-5165-446B-B5C4-DAC319389A42}" srcOrd="0" destOrd="0" presId="urn:microsoft.com/office/officeart/2005/8/layout/vList2"/>
    <dgm:cxn modelId="{6E9D72E6-E5A1-4461-B429-1983C609A42E}" type="presParOf" srcId="{7BD9A6BE-5165-446B-B5C4-DAC319389A42}" destId="{449805BF-9898-47C8-92F6-63A34CDE9E85}" srcOrd="0" destOrd="0" presId="urn:microsoft.com/office/officeart/2005/8/layout/vList2"/>
    <dgm:cxn modelId="{71F3CAD1-074B-4600-AA29-7C978F539D8E}" type="presParOf" srcId="{7BD9A6BE-5165-446B-B5C4-DAC319389A42}" destId="{0EF24A88-29AD-4EED-A2AD-37A97C081BC5}" srcOrd="1" destOrd="0" presId="urn:microsoft.com/office/officeart/2005/8/layout/vList2"/>
    <dgm:cxn modelId="{8EA5E162-17DA-418B-8FC2-978A98A0ACBA}" type="presParOf" srcId="{7BD9A6BE-5165-446B-B5C4-DAC319389A42}" destId="{9E9A7BDB-BFE5-4B75-9FCD-A4E9327168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F87DC7-2B41-4FEC-904A-63E77EE0F9F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F2632CD-93DA-445E-B251-F8C54FA86587}">
      <dgm:prSet/>
      <dgm:spPr/>
      <dgm:t>
        <a:bodyPr/>
        <a:lstStyle/>
        <a:p>
          <a:r>
            <a:rPr lang="vi-VN"/>
            <a:t>Mô tả được kịch bản đơn giản dưới dạng thuật toán và tạo được một chương trình đơn giản. </a:t>
          </a:r>
          <a:endParaRPr lang="en-US"/>
        </a:p>
      </dgm:t>
    </dgm:pt>
    <dgm:pt modelId="{E428A362-FA43-43F8-92D1-69058A1F23ED}" type="parTrans" cxnId="{A903ED53-9232-4AF4-AEE5-E4958DCDD89A}">
      <dgm:prSet/>
      <dgm:spPr/>
      <dgm:t>
        <a:bodyPr/>
        <a:lstStyle/>
        <a:p>
          <a:endParaRPr lang="en-US"/>
        </a:p>
      </dgm:t>
    </dgm:pt>
    <dgm:pt modelId="{AFACBD04-A530-4F76-9B79-11440F659FF2}" type="sibTrans" cxnId="{A903ED53-9232-4AF4-AEE5-E4958DCDD89A}">
      <dgm:prSet/>
      <dgm:spPr/>
      <dgm:t>
        <a:bodyPr/>
        <a:lstStyle/>
        <a:p>
          <a:endParaRPr lang="en-US"/>
        </a:p>
      </dgm:t>
    </dgm:pt>
    <dgm:pt modelId="{D4D7861F-278B-4EA8-B4A0-21CFA5ED7012}">
      <dgm:prSet/>
      <dgm:spPr/>
      <dgm:t>
        <a:bodyPr/>
        <a:lstStyle/>
        <a:p>
          <a:r>
            <a:rPr lang="es-ES"/>
            <a:t>H</a:t>
          </a:r>
          <a:r>
            <a:rPr lang="vi-VN"/>
            <a:t>iểu </a:t>
          </a:r>
          <a:r>
            <a:rPr lang="es-ES"/>
            <a:t>được </a:t>
          </a:r>
          <a:r>
            <a:rPr lang="vi-VN"/>
            <a:t>chương trình là dãy các lệnh điều khiển máy tính thực hiện một thuật toán.</a:t>
          </a:r>
          <a:endParaRPr lang="en-US"/>
        </a:p>
      </dgm:t>
    </dgm:pt>
    <dgm:pt modelId="{AEDF0BCB-3F69-4EA3-A7CD-218AE5A6AE56}" type="parTrans" cxnId="{4626626F-D4A4-4718-A7AC-819000884C44}">
      <dgm:prSet/>
      <dgm:spPr/>
      <dgm:t>
        <a:bodyPr/>
        <a:lstStyle/>
        <a:p>
          <a:endParaRPr lang="en-US"/>
        </a:p>
      </dgm:t>
    </dgm:pt>
    <dgm:pt modelId="{4E2C4AC5-446E-40C2-8D0B-1F2383FB3B61}" type="sibTrans" cxnId="{4626626F-D4A4-4718-A7AC-819000884C44}">
      <dgm:prSet/>
      <dgm:spPr/>
      <dgm:t>
        <a:bodyPr/>
        <a:lstStyle/>
        <a:p>
          <a:endParaRPr lang="en-US"/>
        </a:p>
      </dgm:t>
    </dgm:pt>
    <dgm:pt modelId="{81C6A025-2448-4DCB-8B2D-7BB8900C8807}">
      <dgm:prSet/>
      <dgm:spPr/>
      <dgm:t>
        <a:bodyPr/>
        <a:lstStyle/>
        <a:p>
          <a:r>
            <a:rPr lang="vi-VN"/>
            <a:t>Thể hiện được cấu trúc tuần tự, rẽ nhánh và lặp ở chương trình trong môi trường lập trình trực quan.</a:t>
          </a:r>
          <a:endParaRPr lang="en-US"/>
        </a:p>
      </dgm:t>
    </dgm:pt>
    <dgm:pt modelId="{4027E75F-8A87-45D1-9F97-B3604E365D23}" type="parTrans" cxnId="{DE0D320E-1F92-4238-8F47-D626CCE17E7C}">
      <dgm:prSet/>
      <dgm:spPr/>
      <dgm:t>
        <a:bodyPr/>
        <a:lstStyle/>
        <a:p>
          <a:endParaRPr lang="en-US"/>
        </a:p>
      </dgm:t>
    </dgm:pt>
    <dgm:pt modelId="{1FD1C896-4A9F-4DD4-9A79-4180CBF3AD58}" type="sibTrans" cxnId="{DE0D320E-1F92-4238-8F47-D626CCE17E7C}">
      <dgm:prSet/>
      <dgm:spPr/>
      <dgm:t>
        <a:bodyPr/>
        <a:lstStyle/>
        <a:p>
          <a:endParaRPr lang="en-US"/>
        </a:p>
      </dgm:t>
    </dgm:pt>
    <dgm:pt modelId="{3A5F3311-C8C1-46AC-BA90-028E75B12AE2}">
      <dgm:prSet/>
      <dgm:spPr/>
      <dgm:t>
        <a:bodyPr/>
        <a:lstStyle/>
        <a:p>
          <a:r>
            <a:rPr lang="vi-VN"/>
            <a:t>Nêu được khái niệm hằng, biến, kiểu dữ liệu, biểu thức và sử dụng được các khái niệm này ở các chương trình đơn giản trong môi trường lập trình trực quan.</a:t>
          </a:r>
          <a:endParaRPr lang="en-US"/>
        </a:p>
      </dgm:t>
    </dgm:pt>
    <dgm:pt modelId="{57FE7959-B9D9-46CD-AFE6-AB7943E33C1B}" type="parTrans" cxnId="{3123BA3E-789A-4C89-BB7B-304822AFB32F}">
      <dgm:prSet/>
      <dgm:spPr/>
      <dgm:t>
        <a:bodyPr/>
        <a:lstStyle/>
        <a:p>
          <a:endParaRPr lang="en-US"/>
        </a:p>
      </dgm:t>
    </dgm:pt>
    <dgm:pt modelId="{5661ECC9-0059-40CA-83F5-CADA2127B027}" type="sibTrans" cxnId="{3123BA3E-789A-4C89-BB7B-304822AFB32F}">
      <dgm:prSet/>
      <dgm:spPr/>
      <dgm:t>
        <a:bodyPr/>
        <a:lstStyle/>
        <a:p>
          <a:endParaRPr lang="en-US"/>
        </a:p>
      </dgm:t>
    </dgm:pt>
    <dgm:pt modelId="{F8902703-C04E-4CD9-8D06-B101A47C46E3}">
      <dgm:prSet/>
      <dgm:spPr/>
      <dgm:t>
        <a:bodyPr/>
        <a:lstStyle/>
        <a:p>
          <a:r>
            <a:rPr lang="vi-VN"/>
            <a:t>Chạy thử, tìm lỗi và sửa được lỗi cho chương trình.</a:t>
          </a:r>
          <a:endParaRPr lang="en-US"/>
        </a:p>
      </dgm:t>
    </dgm:pt>
    <dgm:pt modelId="{9621F4AE-DFAD-43ED-A22F-76DB152EA054}" type="parTrans" cxnId="{1028304A-D0CC-4988-8964-E1774F695F2D}">
      <dgm:prSet/>
      <dgm:spPr/>
      <dgm:t>
        <a:bodyPr/>
        <a:lstStyle/>
        <a:p>
          <a:endParaRPr lang="en-US"/>
        </a:p>
      </dgm:t>
    </dgm:pt>
    <dgm:pt modelId="{C507056F-A655-4277-9A81-3C5F718CA398}" type="sibTrans" cxnId="{1028304A-D0CC-4988-8964-E1774F695F2D}">
      <dgm:prSet/>
      <dgm:spPr/>
      <dgm:t>
        <a:bodyPr/>
        <a:lstStyle/>
        <a:p>
          <a:endParaRPr lang="en-US"/>
        </a:p>
      </dgm:t>
    </dgm:pt>
    <dgm:pt modelId="{F64348F6-DF0E-44BD-9914-634CB44A2302}" type="pres">
      <dgm:prSet presAssocID="{0DF87DC7-2B41-4FEC-904A-63E77EE0F9F2}" presName="vert0" presStyleCnt="0">
        <dgm:presLayoutVars>
          <dgm:dir/>
          <dgm:animOne val="branch"/>
          <dgm:animLvl val="lvl"/>
        </dgm:presLayoutVars>
      </dgm:prSet>
      <dgm:spPr/>
    </dgm:pt>
    <dgm:pt modelId="{4D033074-4092-426E-BC75-7A63443661EF}" type="pres">
      <dgm:prSet presAssocID="{1F2632CD-93DA-445E-B251-F8C54FA86587}" presName="thickLine" presStyleLbl="alignNode1" presStyleIdx="0" presStyleCnt="5"/>
      <dgm:spPr/>
    </dgm:pt>
    <dgm:pt modelId="{EDE68C67-2172-4A7D-84F7-2EE9C5CBD7E4}" type="pres">
      <dgm:prSet presAssocID="{1F2632CD-93DA-445E-B251-F8C54FA86587}" presName="horz1" presStyleCnt="0"/>
      <dgm:spPr/>
    </dgm:pt>
    <dgm:pt modelId="{5F2FE750-C2BB-4A4A-9E65-49A8CF7B7E4A}" type="pres">
      <dgm:prSet presAssocID="{1F2632CD-93DA-445E-B251-F8C54FA86587}" presName="tx1" presStyleLbl="revTx" presStyleIdx="0" presStyleCnt="5"/>
      <dgm:spPr/>
    </dgm:pt>
    <dgm:pt modelId="{D80300C5-3B3B-4DAA-91E3-370141F64AEF}" type="pres">
      <dgm:prSet presAssocID="{1F2632CD-93DA-445E-B251-F8C54FA86587}" presName="vert1" presStyleCnt="0"/>
      <dgm:spPr/>
    </dgm:pt>
    <dgm:pt modelId="{FB9F7E13-38F9-4A7F-8DFF-C3C6A4C7E1F7}" type="pres">
      <dgm:prSet presAssocID="{D4D7861F-278B-4EA8-B4A0-21CFA5ED7012}" presName="thickLine" presStyleLbl="alignNode1" presStyleIdx="1" presStyleCnt="5"/>
      <dgm:spPr/>
    </dgm:pt>
    <dgm:pt modelId="{67CCCBA0-D666-4681-8C82-0818546B1615}" type="pres">
      <dgm:prSet presAssocID="{D4D7861F-278B-4EA8-B4A0-21CFA5ED7012}" presName="horz1" presStyleCnt="0"/>
      <dgm:spPr/>
    </dgm:pt>
    <dgm:pt modelId="{F702941C-A9A2-4B3E-BBE9-3AD115AA50E9}" type="pres">
      <dgm:prSet presAssocID="{D4D7861F-278B-4EA8-B4A0-21CFA5ED7012}" presName="tx1" presStyleLbl="revTx" presStyleIdx="1" presStyleCnt="5"/>
      <dgm:spPr/>
    </dgm:pt>
    <dgm:pt modelId="{F6BFCF22-8CA8-43D2-976B-045EE4FA1C8A}" type="pres">
      <dgm:prSet presAssocID="{D4D7861F-278B-4EA8-B4A0-21CFA5ED7012}" presName="vert1" presStyleCnt="0"/>
      <dgm:spPr/>
    </dgm:pt>
    <dgm:pt modelId="{E0E6E066-1B46-4018-92CA-149EAAB0D07C}" type="pres">
      <dgm:prSet presAssocID="{81C6A025-2448-4DCB-8B2D-7BB8900C8807}" presName="thickLine" presStyleLbl="alignNode1" presStyleIdx="2" presStyleCnt="5"/>
      <dgm:spPr/>
    </dgm:pt>
    <dgm:pt modelId="{F8F21EA5-9ECC-49CA-B9B9-A86E526E4FD2}" type="pres">
      <dgm:prSet presAssocID="{81C6A025-2448-4DCB-8B2D-7BB8900C8807}" presName="horz1" presStyleCnt="0"/>
      <dgm:spPr/>
    </dgm:pt>
    <dgm:pt modelId="{7EEF918C-4557-47D5-AFDB-24A90386250E}" type="pres">
      <dgm:prSet presAssocID="{81C6A025-2448-4DCB-8B2D-7BB8900C8807}" presName="tx1" presStyleLbl="revTx" presStyleIdx="2" presStyleCnt="5"/>
      <dgm:spPr/>
    </dgm:pt>
    <dgm:pt modelId="{777CAF42-5021-4E7E-BEC5-A63A8C13FC93}" type="pres">
      <dgm:prSet presAssocID="{81C6A025-2448-4DCB-8B2D-7BB8900C8807}" presName="vert1" presStyleCnt="0"/>
      <dgm:spPr/>
    </dgm:pt>
    <dgm:pt modelId="{0CA150AB-0B7A-4676-A04A-DEDE0DB99EEB}" type="pres">
      <dgm:prSet presAssocID="{3A5F3311-C8C1-46AC-BA90-028E75B12AE2}" presName="thickLine" presStyleLbl="alignNode1" presStyleIdx="3" presStyleCnt="5"/>
      <dgm:spPr/>
    </dgm:pt>
    <dgm:pt modelId="{AB3C6639-C8B9-4694-B04A-FA120C95D4A8}" type="pres">
      <dgm:prSet presAssocID="{3A5F3311-C8C1-46AC-BA90-028E75B12AE2}" presName="horz1" presStyleCnt="0"/>
      <dgm:spPr/>
    </dgm:pt>
    <dgm:pt modelId="{2877240B-CD4B-40B0-B3C2-C0B0FD45AFBD}" type="pres">
      <dgm:prSet presAssocID="{3A5F3311-C8C1-46AC-BA90-028E75B12AE2}" presName="tx1" presStyleLbl="revTx" presStyleIdx="3" presStyleCnt="5"/>
      <dgm:spPr/>
    </dgm:pt>
    <dgm:pt modelId="{30C38F93-69B7-4A30-B341-A7E976D3D008}" type="pres">
      <dgm:prSet presAssocID="{3A5F3311-C8C1-46AC-BA90-028E75B12AE2}" presName="vert1" presStyleCnt="0"/>
      <dgm:spPr/>
    </dgm:pt>
    <dgm:pt modelId="{AFD1332C-EC72-41D6-BAC6-AC7DE821E4F5}" type="pres">
      <dgm:prSet presAssocID="{F8902703-C04E-4CD9-8D06-B101A47C46E3}" presName="thickLine" presStyleLbl="alignNode1" presStyleIdx="4" presStyleCnt="5"/>
      <dgm:spPr/>
    </dgm:pt>
    <dgm:pt modelId="{0D0981AB-7EB4-4683-BBD2-62A380A31738}" type="pres">
      <dgm:prSet presAssocID="{F8902703-C04E-4CD9-8D06-B101A47C46E3}" presName="horz1" presStyleCnt="0"/>
      <dgm:spPr/>
    </dgm:pt>
    <dgm:pt modelId="{E55880B7-1144-4EE2-847C-39D1751EC005}" type="pres">
      <dgm:prSet presAssocID="{F8902703-C04E-4CD9-8D06-B101A47C46E3}" presName="tx1" presStyleLbl="revTx" presStyleIdx="4" presStyleCnt="5"/>
      <dgm:spPr/>
    </dgm:pt>
    <dgm:pt modelId="{38A009A9-8BB9-4E44-A4B2-00EAC8C5F268}" type="pres">
      <dgm:prSet presAssocID="{F8902703-C04E-4CD9-8D06-B101A47C46E3}" presName="vert1" presStyleCnt="0"/>
      <dgm:spPr/>
    </dgm:pt>
  </dgm:ptLst>
  <dgm:cxnLst>
    <dgm:cxn modelId="{DE0D320E-1F92-4238-8F47-D626CCE17E7C}" srcId="{0DF87DC7-2B41-4FEC-904A-63E77EE0F9F2}" destId="{81C6A025-2448-4DCB-8B2D-7BB8900C8807}" srcOrd="2" destOrd="0" parTransId="{4027E75F-8A87-45D1-9F97-B3604E365D23}" sibTransId="{1FD1C896-4A9F-4DD4-9A79-4180CBF3AD58}"/>
    <dgm:cxn modelId="{5088B11A-1B22-464F-A22C-630BC0C93412}" type="presOf" srcId="{0DF87DC7-2B41-4FEC-904A-63E77EE0F9F2}" destId="{F64348F6-DF0E-44BD-9914-634CB44A2302}" srcOrd="0" destOrd="0" presId="urn:microsoft.com/office/officeart/2008/layout/LinedList"/>
    <dgm:cxn modelId="{85472E21-E2D1-4114-9398-EB5AF003E784}" type="presOf" srcId="{F8902703-C04E-4CD9-8D06-B101A47C46E3}" destId="{E55880B7-1144-4EE2-847C-39D1751EC005}" srcOrd="0" destOrd="0" presId="urn:microsoft.com/office/officeart/2008/layout/LinedList"/>
    <dgm:cxn modelId="{3123BA3E-789A-4C89-BB7B-304822AFB32F}" srcId="{0DF87DC7-2B41-4FEC-904A-63E77EE0F9F2}" destId="{3A5F3311-C8C1-46AC-BA90-028E75B12AE2}" srcOrd="3" destOrd="0" parTransId="{57FE7959-B9D9-46CD-AFE6-AB7943E33C1B}" sibTransId="{5661ECC9-0059-40CA-83F5-CADA2127B027}"/>
    <dgm:cxn modelId="{21B18C69-252E-47EE-865F-C5C73B312D0D}" type="presOf" srcId="{81C6A025-2448-4DCB-8B2D-7BB8900C8807}" destId="{7EEF918C-4557-47D5-AFDB-24A90386250E}" srcOrd="0" destOrd="0" presId="urn:microsoft.com/office/officeart/2008/layout/LinedList"/>
    <dgm:cxn modelId="{1028304A-D0CC-4988-8964-E1774F695F2D}" srcId="{0DF87DC7-2B41-4FEC-904A-63E77EE0F9F2}" destId="{F8902703-C04E-4CD9-8D06-B101A47C46E3}" srcOrd="4" destOrd="0" parTransId="{9621F4AE-DFAD-43ED-A22F-76DB152EA054}" sibTransId="{C507056F-A655-4277-9A81-3C5F718CA398}"/>
    <dgm:cxn modelId="{4626626F-D4A4-4718-A7AC-819000884C44}" srcId="{0DF87DC7-2B41-4FEC-904A-63E77EE0F9F2}" destId="{D4D7861F-278B-4EA8-B4A0-21CFA5ED7012}" srcOrd="1" destOrd="0" parTransId="{AEDF0BCB-3F69-4EA3-A7CD-218AE5A6AE56}" sibTransId="{4E2C4AC5-446E-40C2-8D0B-1F2383FB3B61}"/>
    <dgm:cxn modelId="{A903ED53-9232-4AF4-AEE5-E4958DCDD89A}" srcId="{0DF87DC7-2B41-4FEC-904A-63E77EE0F9F2}" destId="{1F2632CD-93DA-445E-B251-F8C54FA86587}" srcOrd="0" destOrd="0" parTransId="{E428A362-FA43-43F8-92D1-69058A1F23ED}" sibTransId="{AFACBD04-A530-4F76-9B79-11440F659FF2}"/>
    <dgm:cxn modelId="{DCE0C557-4D1C-4788-A629-5948DADCB10D}" type="presOf" srcId="{3A5F3311-C8C1-46AC-BA90-028E75B12AE2}" destId="{2877240B-CD4B-40B0-B3C2-C0B0FD45AFBD}" srcOrd="0" destOrd="0" presId="urn:microsoft.com/office/officeart/2008/layout/LinedList"/>
    <dgm:cxn modelId="{748F568D-908A-441C-AC5F-4E416B6DA2D1}" type="presOf" srcId="{D4D7861F-278B-4EA8-B4A0-21CFA5ED7012}" destId="{F702941C-A9A2-4B3E-BBE9-3AD115AA50E9}" srcOrd="0" destOrd="0" presId="urn:microsoft.com/office/officeart/2008/layout/LinedList"/>
    <dgm:cxn modelId="{FB99CAE8-65D1-4610-8C79-EEB409951676}" type="presOf" srcId="{1F2632CD-93DA-445E-B251-F8C54FA86587}" destId="{5F2FE750-C2BB-4A4A-9E65-49A8CF7B7E4A}" srcOrd="0" destOrd="0" presId="urn:microsoft.com/office/officeart/2008/layout/LinedList"/>
    <dgm:cxn modelId="{259A63CF-2A0D-43C1-8D72-39E0408C8BB8}" type="presParOf" srcId="{F64348F6-DF0E-44BD-9914-634CB44A2302}" destId="{4D033074-4092-426E-BC75-7A63443661EF}" srcOrd="0" destOrd="0" presId="urn:microsoft.com/office/officeart/2008/layout/LinedList"/>
    <dgm:cxn modelId="{2DB0886E-45A3-415B-8B81-58A815A7A2CB}" type="presParOf" srcId="{F64348F6-DF0E-44BD-9914-634CB44A2302}" destId="{EDE68C67-2172-4A7D-84F7-2EE9C5CBD7E4}" srcOrd="1" destOrd="0" presId="urn:microsoft.com/office/officeart/2008/layout/LinedList"/>
    <dgm:cxn modelId="{2093FC1A-2FDD-496E-B128-BAC05DCBA06B}" type="presParOf" srcId="{EDE68C67-2172-4A7D-84F7-2EE9C5CBD7E4}" destId="{5F2FE750-C2BB-4A4A-9E65-49A8CF7B7E4A}" srcOrd="0" destOrd="0" presId="urn:microsoft.com/office/officeart/2008/layout/LinedList"/>
    <dgm:cxn modelId="{A8E24C3C-7061-4418-8861-6F0B3B847A32}" type="presParOf" srcId="{EDE68C67-2172-4A7D-84F7-2EE9C5CBD7E4}" destId="{D80300C5-3B3B-4DAA-91E3-370141F64AEF}" srcOrd="1" destOrd="0" presId="urn:microsoft.com/office/officeart/2008/layout/LinedList"/>
    <dgm:cxn modelId="{5062662C-BFC8-4F26-BAC5-2151BAB16D62}" type="presParOf" srcId="{F64348F6-DF0E-44BD-9914-634CB44A2302}" destId="{FB9F7E13-38F9-4A7F-8DFF-C3C6A4C7E1F7}" srcOrd="2" destOrd="0" presId="urn:microsoft.com/office/officeart/2008/layout/LinedList"/>
    <dgm:cxn modelId="{902C7880-9C5A-4DC6-9DBF-8C4CA93A3407}" type="presParOf" srcId="{F64348F6-DF0E-44BD-9914-634CB44A2302}" destId="{67CCCBA0-D666-4681-8C82-0818546B1615}" srcOrd="3" destOrd="0" presId="urn:microsoft.com/office/officeart/2008/layout/LinedList"/>
    <dgm:cxn modelId="{0E20AD1D-C2D5-4C79-BD84-0702ED56100F}" type="presParOf" srcId="{67CCCBA0-D666-4681-8C82-0818546B1615}" destId="{F702941C-A9A2-4B3E-BBE9-3AD115AA50E9}" srcOrd="0" destOrd="0" presId="urn:microsoft.com/office/officeart/2008/layout/LinedList"/>
    <dgm:cxn modelId="{794FCFAB-9B6A-4397-A54A-735C27190A31}" type="presParOf" srcId="{67CCCBA0-D666-4681-8C82-0818546B1615}" destId="{F6BFCF22-8CA8-43D2-976B-045EE4FA1C8A}" srcOrd="1" destOrd="0" presId="urn:microsoft.com/office/officeart/2008/layout/LinedList"/>
    <dgm:cxn modelId="{E965E2D3-33CA-4AE7-BE23-E252D747C213}" type="presParOf" srcId="{F64348F6-DF0E-44BD-9914-634CB44A2302}" destId="{E0E6E066-1B46-4018-92CA-149EAAB0D07C}" srcOrd="4" destOrd="0" presId="urn:microsoft.com/office/officeart/2008/layout/LinedList"/>
    <dgm:cxn modelId="{7036A524-53BE-48AA-A525-520AD38CB585}" type="presParOf" srcId="{F64348F6-DF0E-44BD-9914-634CB44A2302}" destId="{F8F21EA5-9ECC-49CA-B9B9-A86E526E4FD2}" srcOrd="5" destOrd="0" presId="urn:microsoft.com/office/officeart/2008/layout/LinedList"/>
    <dgm:cxn modelId="{20E9C1D7-0C9E-4A29-BD0C-94E25E873B0F}" type="presParOf" srcId="{F8F21EA5-9ECC-49CA-B9B9-A86E526E4FD2}" destId="{7EEF918C-4557-47D5-AFDB-24A90386250E}" srcOrd="0" destOrd="0" presId="urn:microsoft.com/office/officeart/2008/layout/LinedList"/>
    <dgm:cxn modelId="{BC315803-DC20-4DF9-ABBB-70D3D6C735A2}" type="presParOf" srcId="{F8F21EA5-9ECC-49CA-B9B9-A86E526E4FD2}" destId="{777CAF42-5021-4E7E-BEC5-A63A8C13FC93}" srcOrd="1" destOrd="0" presId="urn:microsoft.com/office/officeart/2008/layout/LinedList"/>
    <dgm:cxn modelId="{2037637A-ACB1-441C-96A0-D34623045D54}" type="presParOf" srcId="{F64348F6-DF0E-44BD-9914-634CB44A2302}" destId="{0CA150AB-0B7A-4676-A04A-DEDE0DB99EEB}" srcOrd="6" destOrd="0" presId="urn:microsoft.com/office/officeart/2008/layout/LinedList"/>
    <dgm:cxn modelId="{8C9ADBDE-3018-4E19-9C2D-148AB8A7BAD1}" type="presParOf" srcId="{F64348F6-DF0E-44BD-9914-634CB44A2302}" destId="{AB3C6639-C8B9-4694-B04A-FA120C95D4A8}" srcOrd="7" destOrd="0" presId="urn:microsoft.com/office/officeart/2008/layout/LinedList"/>
    <dgm:cxn modelId="{570584D1-71B9-4B11-8980-30CC8804FE1D}" type="presParOf" srcId="{AB3C6639-C8B9-4694-B04A-FA120C95D4A8}" destId="{2877240B-CD4B-40B0-B3C2-C0B0FD45AFBD}" srcOrd="0" destOrd="0" presId="urn:microsoft.com/office/officeart/2008/layout/LinedList"/>
    <dgm:cxn modelId="{35EF2C01-2DB2-4DDD-9A32-0661004F90C2}" type="presParOf" srcId="{AB3C6639-C8B9-4694-B04A-FA120C95D4A8}" destId="{30C38F93-69B7-4A30-B341-A7E976D3D008}" srcOrd="1" destOrd="0" presId="urn:microsoft.com/office/officeart/2008/layout/LinedList"/>
    <dgm:cxn modelId="{0D8627C5-0286-4BB5-9437-39CB10406D96}" type="presParOf" srcId="{F64348F6-DF0E-44BD-9914-634CB44A2302}" destId="{AFD1332C-EC72-41D6-BAC6-AC7DE821E4F5}" srcOrd="8" destOrd="0" presId="urn:microsoft.com/office/officeart/2008/layout/LinedList"/>
    <dgm:cxn modelId="{974DBE96-56E4-45A7-B29B-5340B6BF712E}" type="presParOf" srcId="{F64348F6-DF0E-44BD-9914-634CB44A2302}" destId="{0D0981AB-7EB4-4683-BBD2-62A380A31738}" srcOrd="9" destOrd="0" presId="urn:microsoft.com/office/officeart/2008/layout/LinedList"/>
    <dgm:cxn modelId="{04CD5B40-D17E-461C-943E-28FE5C8CD766}" type="presParOf" srcId="{0D0981AB-7EB4-4683-BBD2-62A380A31738}" destId="{E55880B7-1144-4EE2-847C-39D1751EC005}" srcOrd="0" destOrd="0" presId="urn:microsoft.com/office/officeart/2008/layout/LinedList"/>
    <dgm:cxn modelId="{E679DE99-3E75-4F85-AD7E-3664B5A9E2DA}" type="presParOf" srcId="{0D0981AB-7EB4-4683-BBD2-62A380A31738}" destId="{38A009A9-8BB9-4E44-A4B2-00EAC8C5F2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0011E0-B74E-4E77-B267-00852813BE8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68DEFD9-5B32-446B-A075-CE80F8E60476}">
      <dgm:prSet/>
      <dgm:spPr/>
      <dgm:t>
        <a:bodyPr/>
        <a:lstStyle/>
        <a:p>
          <a:r>
            <a:rPr lang="es-ES"/>
            <a:t>Nêu được </a:t>
          </a:r>
          <a:r>
            <a:rPr lang="vi-VN"/>
            <a:t>một số nghề nghiệp mà ứng dụng tin học sẽ làm tăng hiệu </a:t>
          </a:r>
          <a:r>
            <a:rPr lang="es-ES"/>
            <a:t>quả</a:t>
          </a:r>
          <a:r>
            <a:rPr lang="vi-VN"/>
            <a:t> công việc.</a:t>
          </a:r>
          <a:endParaRPr lang="en-US"/>
        </a:p>
      </dgm:t>
    </dgm:pt>
    <dgm:pt modelId="{687CA252-7088-4635-A083-926055919760}" type="parTrans" cxnId="{9095915C-25EE-4D91-A2D7-1C35EFDF859D}">
      <dgm:prSet/>
      <dgm:spPr/>
      <dgm:t>
        <a:bodyPr/>
        <a:lstStyle/>
        <a:p>
          <a:endParaRPr lang="en-US"/>
        </a:p>
      </dgm:t>
    </dgm:pt>
    <dgm:pt modelId="{863561E9-AEB2-4E9E-BBBC-B21F263417B7}" type="sibTrans" cxnId="{9095915C-25EE-4D91-A2D7-1C35EFDF859D}">
      <dgm:prSet/>
      <dgm:spPr/>
      <dgm:t>
        <a:bodyPr/>
        <a:lstStyle/>
        <a:p>
          <a:endParaRPr lang="en-US"/>
        </a:p>
      </dgm:t>
    </dgm:pt>
    <dgm:pt modelId="{28D5BCE3-1844-45D2-8522-E1FFA8F82E0D}">
      <dgm:prSet/>
      <dgm:spPr/>
      <dgm:t>
        <a:bodyPr/>
        <a:lstStyle/>
        <a:p>
          <a:r>
            <a:rPr lang="es-ES"/>
            <a:t>Nêu </a:t>
          </a:r>
          <a:r>
            <a:rPr lang="vi-VN"/>
            <a:t>được tên một số nghề thuộc lĩnh vực tin học và một số nghề liên quan đến ứng dụng tin học.</a:t>
          </a:r>
          <a:endParaRPr lang="en-US"/>
        </a:p>
      </dgm:t>
    </dgm:pt>
    <dgm:pt modelId="{59119093-6D51-4ED6-AF94-6029DF2A35F2}" type="parTrans" cxnId="{43DD736C-8E79-4D93-BB5E-112BF2A58CCC}">
      <dgm:prSet/>
      <dgm:spPr/>
      <dgm:t>
        <a:bodyPr/>
        <a:lstStyle/>
        <a:p>
          <a:endParaRPr lang="en-US"/>
        </a:p>
      </dgm:t>
    </dgm:pt>
    <dgm:pt modelId="{95E6EFB3-9C7C-4ECA-B28C-61B473121667}" type="sibTrans" cxnId="{43DD736C-8E79-4D93-BB5E-112BF2A58CCC}">
      <dgm:prSet/>
      <dgm:spPr/>
      <dgm:t>
        <a:bodyPr/>
        <a:lstStyle/>
        <a:p>
          <a:endParaRPr lang="en-US"/>
        </a:p>
      </dgm:t>
    </dgm:pt>
    <dgm:pt modelId="{4068665A-BB7A-48BB-84AF-520A8C7A0CF9}">
      <dgm:prSet/>
      <dgm:spPr/>
      <dgm:t>
        <a:bodyPr/>
        <a:lstStyle/>
        <a:p>
          <a:r>
            <a:rPr lang="vi-VN"/>
            <a:t>Nhận thức và trình bày được vấn đề bình đẳng giới trong việc sử dụng máy tính</a:t>
          </a:r>
          <a:r>
            <a:rPr lang="en-US"/>
            <a:t> và </a:t>
          </a:r>
          <a:r>
            <a:rPr lang="vi-VN"/>
            <a:t>trong ứng dụng tin học, nêu được ví dụ minh hoạ.</a:t>
          </a:r>
          <a:endParaRPr lang="en-US"/>
        </a:p>
      </dgm:t>
    </dgm:pt>
    <dgm:pt modelId="{938A4B54-FFB9-4819-9145-1B99FC847ED2}" type="parTrans" cxnId="{CED63371-730D-431A-B0D8-BEBAE411E2A2}">
      <dgm:prSet/>
      <dgm:spPr/>
      <dgm:t>
        <a:bodyPr/>
        <a:lstStyle/>
        <a:p>
          <a:endParaRPr lang="en-US"/>
        </a:p>
      </dgm:t>
    </dgm:pt>
    <dgm:pt modelId="{0DBA0628-0882-4487-86B1-5D05B039EE75}" type="sibTrans" cxnId="{CED63371-730D-431A-B0D8-BEBAE411E2A2}">
      <dgm:prSet/>
      <dgm:spPr/>
      <dgm:t>
        <a:bodyPr/>
        <a:lstStyle/>
        <a:p>
          <a:endParaRPr lang="en-US"/>
        </a:p>
      </dgm:t>
    </dgm:pt>
    <dgm:pt modelId="{951E5DA2-4C53-40CF-80EB-08AF35CDECE1}" type="pres">
      <dgm:prSet presAssocID="{A10011E0-B74E-4E77-B267-00852813BE80}" presName="vert0" presStyleCnt="0">
        <dgm:presLayoutVars>
          <dgm:dir/>
          <dgm:animOne val="branch"/>
          <dgm:animLvl val="lvl"/>
        </dgm:presLayoutVars>
      </dgm:prSet>
      <dgm:spPr/>
    </dgm:pt>
    <dgm:pt modelId="{EB805432-95A7-4E64-BFF7-2187FFDCE4ED}" type="pres">
      <dgm:prSet presAssocID="{D68DEFD9-5B32-446B-A075-CE80F8E60476}" presName="thickLine" presStyleLbl="alignNode1" presStyleIdx="0" presStyleCnt="3"/>
      <dgm:spPr/>
    </dgm:pt>
    <dgm:pt modelId="{A30CD7D2-3660-491D-952F-9555D821A50D}" type="pres">
      <dgm:prSet presAssocID="{D68DEFD9-5B32-446B-A075-CE80F8E60476}" presName="horz1" presStyleCnt="0"/>
      <dgm:spPr/>
    </dgm:pt>
    <dgm:pt modelId="{3B329A83-495A-4902-A6F5-8098D9670582}" type="pres">
      <dgm:prSet presAssocID="{D68DEFD9-5B32-446B-A075-CE80F8E60476}" presName="tx1" presStyleLbl="revTx" presStyleIdx="0" presStyleCnt="3"/>
      <dgm:spPr/>
    </dgm:pt>
    <dgm:pt modelId="{E8DA23A7-040A-49B1-908C-C44A9BC4A275}" type="pres">
      <dgm:prSet presAssocID="{D68DEFD9-5B32-446B-A075-CE80F8E60476}" presName="vert1" presStyleCnt="0"/>
      <dgm:spPr/>
    </dgm:pt>
    <dgm:pt modelId="{581AA284-2E65-47F9-9F5B-DFBE76E3151A}" type="pres">
      <dgm:prSet presAssocID="{28D5BCE3-1844-45D2-8522-E1FFA8F82E0D}" presName="thickLine" presStyleLbl="alignNode1" presStyleIdx="1" presStyleCnt="3"/>
      <dgm:spPr/>
    </dgm:pt>
    <dgm:pt modelId="{7C70BB22-3A9F-42F3-AB87-B9DC9A6D17BB}" type="pres">
      <dgm:prSet presAssocID="{28D5BCE3-1844-45D2-8522-E1FFA8F82E0D}" presName="horz1" presStyleCnt="0"/>
      <dgm:spPr/>
    </dgm:pt>
    <dgm:pt modelId="{0492A1E6-AF7A-46E7-BDE8-5295300C1E53}" type="pres">
      <dgm:prSet presAssocID="{28D5BCE3-1844-45D2-8522-E1FFA8F82E0D}" presName="tx1" presStyleLbl="revTx" presStyleIdx="1" presStyleCnt="3"/>
      <dgm:spPr/>
    </dgm:pt>
    <dgm:pt modelId="{7E7F7DBA-29F9-40F4-B79B-C3DCF9F540B2}" type="pres">
      <dgm:prSet presAssocID="{28D5BCE3-1844-45D2-8522-E1FFA8F82E0D}" presName="vert1" presStyleCnt="0"/>
      <dgm:spPr/>
    </dgm:pt>
    <dgm:pt modelId="{D65B11CC-A68A-4DE2-872C-E90CD584DFC0}" type="pres">
      <dgm:prSet presAssocID="{4068665A-BB7A-48BB-84AF-520A8C7A0CF9}" presName="thickLine" presStyleLbl="alignNode1" presStyleIdx="2" presStyleCnt="3"/>
      <dgm:spPr/>
    </dgm:pt>
    <dgm:pt modelId="{7210DE53-3270-4549-8482-48B08A10C9E8}" type="pres">
      <dgm:prSet presAssocID="{4068665A-BB7A-48BB-84AF-520A8C7A0CF9}" presName="horz1" presStyleCnt="0"/>
      <dgm:spPr/>
    </dgm:pt>
    <dgm:pt modelId="{C47D8EBF-B85F-4D2A-A286-4524BA071EAB}" type="pres">
      <dgm:prSet presAssocID="{4068665A-BB7A-48BB-84AF-520A8C7A0CF9}" presName="tx1" presStyleLbl="revTx" presStyleIdx="2" presStyleCnt="3"/>
      <dgm:spPr/>
    </dgm:pt>
    <dgm:pt modelId="{95C468D0-25E2-4972-9255-803C82C9BBC7}" type="pres">
      <dgm:prSet presAssocID="{4068665A-BB7A-48BB-84AF-520A8C7A0CF9}" presName="vert1" presStyleCnt="0"/>
      <dgm:spPr/>
    </dgm:pt>
  </dgm:ptLst>
  <dgm:cxnLst>
    <dgm:cxn modelId="{9BF71D19-D287-42BA-AE27-C5EF2A28E382}" type="presOf" srcId="{A10011E0-B74E-4E77-B267-00852813BE80}" destId="{951E5DA2-4C53-40CF-80EB-08AF35CDECE1}" srcOrd="0" destOrd="0" presId="urn:microsoft.com/office/officeart/2008/layout/LinedList"/>
    <dgm:cxn modelId="{9095915C-25EE-4D91-A2D7-1C35EFDF859D}" srcId="{A10011E0-B74E-4E77-B267-00852813BE80}" destId="{D68DEFD9-5B32-446B-A075-CE80F8E60476}" srcOrd="0" destOrd="0" parTransId="{687CA252-7088-4635-A083-926055919760}" sibTransId="{863561E9-AEB2-4E9E-BBBC-B21F263417B7}"/>
    <dgm:cxn modelId="{7D5EFF48-67B3-4EEA-B4F8-15736E8F5F04}" type="presOf" srcId="{D68DEFD9-5B32-446B-A075-CE80F8E60476}" destId="{3B329A83-495A-4902-A6F5-8098D9670582}" srcOrd="0" destOrd="0" presId="urn:microsoft.com/office/officeart/2008/layout/LinedList"/>
    <dgm:cxn modelId="{43DD736C-8E79-4D93-BB5E-112BF2A58CCC}" srcId="{A10011E0-B74E-4E77-B267-00852813BE80}" destId="{28D5BCE3-1844-45D2-8522-E1FFA8F82E0D}" srcOrd="1" destOrd="0" parTransId="{59119093-6D51-4ED6-AF94-6029DF2A35F2}" sibTransId="{95E6EFB3-9C7C-4ECA-B28C-61B473121667}"/>
    <dgm:cxn modelId="{CED63371-730D-431A-B0D8-BEBAE411E2A2}" srcId="{A10011E0-B74E-4E77-B267-00852813BE80}" destId="{4068665A-BB7A-48BB-84AF-520A8C7A0CF9}" srcOrd="2" destOrd="0" parTransId="{938A4B54-FFB9-4819-9145-1B99FC847ED2}" sibTransId="{0DBA0628-0882-4487-86B1-5D05B039EE75}"/>
    <dgm:cxn modelId="{9EBBC876-6EA1-45E7-AD95-F1B0975443BF}" type="presOf" srcId="{28D5BCE3-1844-45D2-8522-E1FFA8F82E0D}" destId="{0492A1E6-AF7A-46E7-BDE8-5295300C1E53}" srcOrd="0" destOrd="0" presId="urn:microsoft.com/office/officeart/2008/layout/LinedList"/>
    <dgm:cxn modelId="{788FC395-9420-4097-828D-41EC420CC75A}" type="presOf" srcId="{4068665A-BB7A-48BB-84AF-520A8C7A0CF9}" destId="{C47D8EBF-B85F-4D2A-A286-4524BA071EAB}" srcOrd="0" destOrd="0" presId="urn:microsoft.com/office/officeart/2008/layout/LinedList"/>
    <dgm:cxn modelId="{6BD571EC-D6E1-427E-9915-67989ADAD194}" type="presParOf" srcId="{951E5DA2-4C53-40CF-80EB-08AF35CDECE1}" destId="{EB805432-95A7-4E64-BFF7-2187FFDCE4ED}" srcOrd="0" destOrd="0" presId="urn:microsoft.com/office/officeart/2008/layout/LinedList"/>
    <dgm:cxn modelId="{6BCED545-80FD-4A22-AD45-DCB2B34CD7F2}" type="presParOf" srcId="{951E5DA2-4C53-40CF-80EB-08AF35CDECE1}" destId="{A30CD7D2-3660-491D-952F-9555D821A50D}" srcOrd="1" destOrd="0" presId="urn:microsoft.com/office/officeart/2008/layout/LinedList"/>
    <dgm:cxn modelId="{48A2B0D3-B34A-43CD-AFA0-9E3F73CCE75B}" type="presParOf" srcId="{A30CD7D2-3660-491D-952F-9555D821A50D}" destId="{3B329A83-495A-4902-A6F5-8098D9670582}" srcOrd="0" destOrd="0" presId="urn:microsoft.com/office/officeart/2008/layout/LinedList"/>
    <dgm:cxn modelId="{27E8471A-44FB-4216-BEE6-C99A66822BBC}" type="presParOf" srcId="{A30CD7D2-3660-491D-952F-9555D821A50D}" destId="{E8DA23A7-040A-49B1-908C-C44A9BC4A275}" srcOrd="1" destOrd="0" presId="urn:microsoft.com/office/officeart/2008/layout/LinedList"/>
    <dgm:cxn modelId="{1E8A6859-64E5-4DD1-B5E7-D01474E09A67}" type="presParOf" srcId="{951E5DA2-4C53-40CF-80EB-08AF35CDECE1}" destId="{581AA284-2E65-47F9-9F5B-DFBE76E3151A}" srcOrd="2" destOrd="0" presId="urn:microsoft.com/office/officeart/2008/layout/LinedList"/>
    <dgm:cxn modelId="{11A17B27-9F09-45FA-B1B4-5D434B4A5EE7}" type="presParOf" srcId="{951E5DA2-4C53-40CF-80EB-08AF35CDECE1}" destId="{7C70BB22-3A9F-42F3-AB87-B9DC9A6D17BB}" srcOrd="3" destOrd="0" presId="urn:microsoft.com/office/officeart/2008/layout/LinedList"/>
    <dgm:cxn modelId="{5FB48808-57B4-4AC3-A41D-4660183F27C4}" type="presParOf" srcId="{7C70BB22-3A9F-42F3-AB87-B9DC9A6D17BB}" destId="{0492A1E6-AF7A-46E7-BDE8-5295300C1E53}" srcOrd="0" destOrd="0" presId="urn:microsoft.com/office/officeart/2008/layout/LinedList"/>
    <dgm:cxn modelId="{68B72D6E-548D-42BD-982B-1C60519B3481}" type="presParOf" srcId="{7C70BB22-3A9F-42F3-AB87-B9DC9A6D17BB}" destId="{7E7F7DBA-29F9-40F4-B79B-C3DCF9F540B2}" srcOrd="1" destOrd="0" presId="urn:microsoft.com/office/officeart/2008/layout/LinedList"/>
    <dgm:cxn modelId="{E25031F1-DC93-4A8B-A895-D481E1641EF0}" type="presParOf" srcId="{951E5DA2-4C53-40CF-80EB-08AF35CDECE1}" destId="{D65B11CC-A68A-4DE2-872C-E90CD584DFC0}" srcOrd="4" destOrd="0" presId="urn:microsoft.com/office/officeart/2008/layout/LinedList"/>
    <dgm:cxn modelId="{9DA98928-9C85-49C3-B55E-0EAFFF54B5E0}" type="presParOf" srcId="{951E5DA2-4C53-40CF-80EB-08AF35CDECE1}" destId="{7210DE53-3270-4549-8482-48B08A10C9E8}" srcOrd="5" destOrd="0" presId="urn:microsoft.com/office/officeart/2008/layout/LinedList"/>
    <dgm:cxn modelId="{8BB250A6-603B-47C0-A039-8034BD01405B}" type="presParOf" srcId="{7210DE53-3270-4549-8482-48B08A10C9E8}" destId="{C47D8EBF-B85F-4D2A-A286-4524BA071EAB}" srcOrd="0" destOrd="0" presId="urn:microsoft.com/office/officeart/2008/layout/LinedList"/>
    <dgm:cxn modelId="{BFB55828-F824-4B46-95C9-E011D92D39A8}" type="presParOf" srcId="{7210DE53-3270-4549-8482-48B08A10C9E8}" destId="{95C468D0-25E2-4972-9255-803C82C9BB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B1DFE-6746-472D-B180-FE5CE702403D}">
      <dsp:nvSpPr>
        <dsp:cNvPr id="0" name=""/>
        <dsp:cNvSpPr/>
      </dsp:nvSpPr>
      <dsp:spPr>
        <a:xfrm>
          <a:off x="0" y="59121"/>
          <a:ext cx="10348400" cy="1889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30000"/>
            </a:lnSpc>
            <a:spcBef>
              <a:spcPct val="0"/>
            </a:spcBef>
            <a:spcAft>
              <a:spcPct val="35000"/>
            </a:spcAft>
            <a:buNone/>
          </a:pPr>
          <a:r>
            <a:rPr lang="en-US" sz="2200" kern="1200" dirty="0" err="1"/>
            <a:t>Nêu</a:t>
          </a:r>
          <a:r>
            <a:rPr lang="en-US" sz="2200" kern="1200" dirty="0"/>
            <a:t> </a:t>
          </a:r>
          <a:r>
            <a:rPr lang="en-US" sz="2200" kern="1200" dirty="0" err="1"/>
            <a:t>được</a:t>
          </a:r>
          <a:r>
            <a:rPr lang="en-US" sz="2200" kern="1200" dirty="0"/>
            <a:t> </a:t>
          </a:r>
          <a:r>
            <a:rPr lang="en-US" sz="2200" kern="1200" dirty="0" err="1"/>
            <a:t>các</a:t>
          </a:r>
          <a:r>
            <a:rPr lang="en-US" sz="2200" kern="1200" dirty="0"/>
            <a:t> </a:t>
          </a:r>
          <a:r>
            <a:rPr lang="en-US" sz="2200" kern="1200" dirty="0" err="1"/>
            <a:t>đặc</a:t>
          </a:r>
          <a:r>
            <a:rPr lang="en-US" sz="2200" kern="1200" dirty="0"/>
            <a:t> </a:t>
          </a:r>
          <a:r>
            <a:rPr lang="en-US" sz="2200" kern="1200" dirty="0" err="1"/>
            <a:t>điểm</a:t>
          </a:r>
          <a:r>
            <a:rPr lang="en-US" sz="2200" kern="1200" dirty="0"/>
            <a:t> </a:t>
          </a:r>
          <a:r>
            <a:rPr lang="en-US" sz="2200" kern="1200" dirty="0" err="1"/>
            <a:t>của</a:t>
          </a:r>
          <a:r>
            <a:rPr lang="en-US" sz="2200" kern="1200" dirty="0"/>
            <a:t> </a:t>
          </a:r>
          <a:r>
            <a:rPr lang="en-US" sz="2200" kern="1200" dirty="0" err="1"/>
            <a:t>thông</a:t>
          </a:r>
          <a:r>
            <a:rPr lang="en-US" sz="2200" kern="1200" dirty="0"/>
            <a:t> tin </a:t>
          </a:r>
          <a:r>
            <a:rPr lang="en-US" sz="2200" kern="1200" dirty="0" err="1"/>
            <a:t>số</a:t>
          </a:r>
          <a:r>
            <a:rPr lang="en-US" sz="2200" kern="1200" dirty="0"/>
            <a:t>: </a:t>
          </a:r>
          <a:r>
            <a:rPr lang="en-US" sz="2200" kern="1200" dirty="0" err="1"/>
            <a:t>đa</a:t>
          </a:r>
          <a:r>
            <a:rPr lang="en-US" sz="2200" kern="1200" dirty="0"/>
            <a:t> </a:t>
          </a:r>
          <a:r>
            <a:rPr lang="en-US" sz="2200" kern="1200" dirty="0" err="1"/>
            <a:t>dạng</a:t>
          </a:r>
          <a:r>
            <a:rPr lang="en-US" sz="2200" kern="1200" dirty="0"/>
            <a:t>, được </a:t>
          </a:r>
          <a:r>
            <a:rPr lang="en-US" sz="2200" kern="1200" dirty="0" err="1"/>
            <a:t>thu</a:t>
          </a:r>
          <a:r>
            <a:rPr lang="en-US" sz="2200" kern="1200" dirty="0"/>
            <a:t> </a:t>
          </a:r>
          <a:r>
            <a:rPr lang="en-US" sz="2200" kern="1200" dirty="0" err="1"/>
            <a:t>thập</a:t>
          </a:r>
          <a:r>
            <a:rPr lang="en-US" sz="2200" kern="1200" dirty="0"/>
            <a:t> </a:t>
          </a:r>
          <a:r>
            <a:rPr lang="en-US" sz="2200" kern="1200" dirty="0" err="1"/>
            <a:t>ngày</a:t>
          </a:r>
          <a:r>
            <a:rPr lang="en-US" sz="2200" kern="1200" dirty="0"/>
            <a:t> </a:t>
          </a:r>
          <a:r>
            <a:rPr lang="en-US" sz="2200" kern="1200" dirty="0" err="1"/>
            <a:t>càng</a:t>
          </a:r>
          <a:r>
            <a:rPr lang="en-US" sz="2200" kern="1200" dirty="0"/>
            <a:t> </a:t>
          </a:r>
          <a:r>
            <a:rPr lang="en-US" sz="2200" kern="1200" dirty="0" err="1"/>
            <a:t>nhanh</a:t>
          </a:r>
          <a:r>
            <a:rPr lang="en-US" sz="2200" kern="1200" dirty="0"/>
            <a:t> và </a:t>
          </a:r>
          <a:r>
            <a:rPr lang="en-US" sz="2200" kern="1200" dirty="0" err="1"/>
            <a:t>nhiều</a:t>
          </a:r>
          <a:r>
            <a:rPr lang="en-US" sz="2200" kern="1200" dirty="0"/>
            <a:t>, được </a:t>
          </a:r>
          <a:r>
            <a:rPr lang="en-US" sz="2200" kern="1200" dirty="0" err="1"/>
            <a:t>lưu</a:t>
          </a:r>
          <a:r>
            <a:rPr lang="en-US" sz="2200" kern="1200" dirty="0"/>
            <a:t> </a:t>
          </a:r>
          <a:r>
            <a:rPr lang="en-US" sz="2200" kern="1200" dirty="0" err="1"/>
            <a:t>trữ</a:t>
          </a:r>
          <a:r>
            <a:rPr lang="en-US" sz="2200" kern="1200" dirty="0"/>
            <a:t> </a:t>
          </a:r>
          <a:r>
            <a:rPr lang="en-US" sz="2200" kern="1200" dirty="0" err="1"/>
            <a:t>với</a:t>
          </a:r>
          <a:r>
            <a:rPr lang="en-US" sz="2200" kern="1200" dirty="0"/>
            <a:t> dung </a:t>
          </a:r>
          <a:r>
            <a:rPr lang="en-US" sz="2200" kern="1200" dirty="0" err="1"/>
            <a:t>lượng</a:t>
          </a:r>
          <a:r>
            <a:rPr lang="en-US" sz="2200" kern="1200" dirty="0"/>
            <a:t> </a:t>
          </a:r>
          <a:r>
            <a:rPr lang="en-US" sz="2200" kern="1200" dirty="0" err="1"/>
            <a:t>khổng</a:t>
          </a:r>
          <a:r>
            <a:rPr lang="en-US" sz="2200" kern="1200" dirty="0"/>
            <a:t> </a:t>
          </a:r>
          <a:r>
            <a:rPr lang="en-US" sz="2200" kern="1200" dirty="0" err="1"/>
            <a:t>lồ</a:t>
          </a:r>
          <a:r>
            <a:rPr lang="en-US" sz="2200" kern="1200" dirty="0"/>
            <a:t> </a:t>
          </a:r>
          <a:r>
            <a:rPr lang="en-US" sz="2200" kern="1200" dirty="0" err="1"/>
            <a:t>bởi</a:t>
          </a:r>
          <a:r>
            <a:rPr lang="en-US" sz="2200" kern="1200" dirty="0"/>
            <a:t> </a:t>
          </a:r>
          <a:r>
            <a:rPr lang="en-US" sz="2200" kern="1200" dirty="0" err="1"/>
            <a:t>nhiều</a:t>
          </a:r>
          <a:r>
            <a:rPr lang="en-US" sz="2200" kern="1200" dirty="0"/>
            <a:t> </a:t>
          </a:r>
          <a:r>
            <a:rPr lang="en-US" sz="2200" kern="1200" dirty="0" err="1"/>
            <a:t>tổ</a:t>
          </a:r>
          <a:r>
            <a:rPr lang="en-US" sz="2200" kern="1200" dirty="0"/>
            <a:t> </a:t>
          </a:r>
          <a:r>
            <a:rPr lang="en-US" sz="2200" kern="1200" dirty="0" err="1"/>
            <a:t>chức</a:t>
          </a:r>
          <a:r>
            <a:rPr lang="en-US" sz="2200" kern="1200" dirty="0"/>
            <a:t> và </a:t>
          </a:r>
          <a:r>
            <a:rPr lang="en-US" sz="2200" kern="1200" dirty="0" err="1"/>
            <a:t>cá</a:t>
          </a:r>
          <a:r>
            <a:rPr lang="en-US" sz="2200" kern="1200" dirty="0"/>
            <a:t> </a:t>
          </a:r>
          <a:r>
            <a:rPr lang="en-US" sz="2200" kern="1200" dirty="0" err="1"/>
            <a:t>nhân</a:t>
          </a:r>
          <a:r>
            <a:rPr lang="en-US" sz="2200" kern="1200" dirty="0"/>
            <a:t>, có </a:t>
          </a:r>
          <a:r>
            <a:rPr lang="en-US" sz="2200" kern="1200" dirty="0" err="1"/>
            <a:t>tính</a:t>
          </a:r>
          <a:r>
            <a:rPr lang="en-US" sz="2200" kern="1200" dirty="0"/>
            <a:t> </a:t>
          </a:r>
          <a:r>
            <a:rPr lang="en-US" sz="2200" kern="1200" dirty="0" err="1"/>
            <a:t>bản</a:t>
          </a:r>
          <a:r>
            <a:rPr lang="en-US" sz="2200" kern="1200" dirty="0"/>
            <a:t> </a:t>
          </a:r>
          <a:r>
            <a:rPr lang="en-US" sz="2200" kern="1200" dirty="0" err="1"/>
            <a:t>quyền</a:t>
          </a:r>
          <a:r>
            <a:rPr lang="en-US" sz="2200" kern="1200" dirty="0"/>
            <a:t>, có </a:t>
          </a:r>
          <a:r>
            <a:rPr lang="en-US" sz="2200" kern="1200" dirty="0" err="1"/>
            <a:t>độ</a:t>
          </a:r>
          <a:r>
            <a:rPr lang="en-US" sz="2200" kern="1200" dirty="0"/>
            <a:t> tin </a:t>
          </a:r>
          <a:r>
            <a:rPr lang="en-US" sz="2200" kern="1200" dirty="0" err="1"/>
            <a:t>cậy</a:t>
          </a:r>
          <a:r>
            <a:rPr lang="en-US" sz="2200" kern="1200" dirty="0"/>
            <a:t> </a:t>
          </a:r>
          <a:r>
            <a:rPr lang="en-US" sz="2200" kern="1200" dirty="0" err="1"/>
            <a:t>rất</a:t>
          </a:r>
          <a:r>
            <a:rPr lang="en-US" sz="2200" kern="1200" dirty="0"/>
            <a:t> </a:t>
          </a:r>
          <a:r>
            <a:rPr lang="en-US" sz="2200" kern="1200" dirty="0" err="1"/>
            <a:t>khác</a:t>
          </a:r>
          <a:r>
            <a:rPr lang="en-US" sz="2200" kern="1200" dirty="0"/>
            <a:t> </a:t>
          </a:r>
          <a:r>
            <a:rPr lang="en-US" sz="2200" kern="1200" dirty="0" err="1"/>
            <a:t>nhau</a:t>
          </a:r>
          <a:r>
            <a:rPr lang="en-US" sz="2200" kern="1200" dirty="0"/>
            <a:t>, có </a:t>
          </a:r>
          <a:r>
            <a:rPr lang="en-US" sz="2200" kern="1200" dirty="0" err="1"/>
            <a:t>các</a:t>
          </a:r>
          <a:r>
            <a:rPr lang="en-US" sz="2200" kern="1200" dirty="0"/>
            <a:t> </a:t>
          </a:r>
          <a:r>
            <a:rPr lang="en-US" sz="2200" kern="1200" dirty="0" err="1"/>
            <a:t>công</a:t>
          </a:r>
          <a:r>
            <a:rPr lang="en-US" sz="2200" kern="1200" dirty="0"/>
            <a:t> </a:t>
          </a:r>
          <a:r>
            <a:rPr lang="en-US" sz="2200" kern="1200" dirty="0" err="1"/>
            <a:t>cụ</a:t>
          </a:r>
          <a:r>
            <a:rPr lang="en-US" sz="2200" kern="1200" dirty="0"/>
            <a:t> </a:t>
          </a:r>
          <a:r>
            <a:rPr lang="en-US" sz="2200" kern="1200" dirty="0" err="1"/>
            <a:t>tìm</a:t>
          </a:r>
          <a:r>
            <a:rPr lang="en-US" sz="2200" kern="1200" dirty="0"/>
            <a:t> </a:t>
          </a:r>
          <a:r>
            <a:rPr lang="en-US" sz="2200" kern="1200" dirty="0" err="1"/>
            <a:t>kiếm</a:t>
          </a:r>
          <a:r>
            <a:rPr lang="en-US" sz="2200" kern="1200" dirty="0"/>
            <a:t>, </a:t>
          </a:r>
          <a:r>
            <a:rPr lang="en-US" sz="2200" kern="1200" dirty="0" err="1"/>
            <a:t>chuyển</a:t>
          </a:r>
          <a:r>
            <a:rPr lang="en-US" sz="2200" kern="1200" dirty="0"/>
            <a:t> </a:t>
          </a:r>
          <a:r>
            <a:rPr lang="en-US" sz="2200" kern="1200" dirty="0" err="1"/>
            <a:t>đổi</a:t>
          </a:r>
          <a:r>
            <a:rPr lang="en-US" sz="2200" kern="1200" dirty="0"/>
            <a:t>, </a:t>
          </a:r>
          <a:r>
            <a:rPr lang="en-US" sz="2200" kern="1200" dirty="0" err="1"/>
            <a:t>truyền</a:t>
          </a:r>
          <a:r>
            <a:rPr lang="en-US" sz="2200" kern="1200" dirty="0"/>
            <a:t> và </a:t>
          </a:r>
          <a:r>
            <a:rPr lang="en-US" sz="2200" kern="1200" dirty="0" err="1"/>
            <a:t>xử</a:t>
          </a:r>
          <a:r>
            <a:rPr lang="en-US" sz="2200" kern="1200" dirty="0"/>
            <a:t> </a:t>
          </a:r>
          <a:r>
            <a:rPr lang="en-US" sz="2200" kern="1200" dirty="0" err="1"/>
            <a:t>lý</a:t>
          </a:r>
          <a:r>
            <a:rPr lang="en-US" sz="2200" kern="1200" dirty="0"/>
            <a:t> </a:t>
          </a:r>
          <a:r>
            <a:rPr lang="en-US" sz="2200" kern="1200" dirty="0" err="1"/>
            <a:t>hiệu</a:t>
          </a:r>
          <a:r>
            <a:rPr lang="en-US" sz="2200" kern="1200" dirty="0"/>
            <a:t> </a:t>
          </a:r>
          <a:r>
            <a:rPr lang="en-US" sz="2200" kern="1200" dirty="0" err="1"/>
            <a:t>quả</a:t>
          </a:r>
          <a:r>
            <a:rPr lang="en-US" sz="2200" kern="1200" dirty="0"/>
            <a:t>.</a:t>
          </a:r>
          <a:r>
            <a:rPr lang="en-US" sz="1800" kern="1200" dirty="0"/>
            <a:t> </a:t>
          </a:r>
          <a:r>
            <a:rPr lang="en-US" sz="1500" kern="1200" dirty="0"/>
            <a:t>  </a:t>
          </a:r>
        </a:p>
      </dsp:txBody>
      <dsp:txXfrm>
        <a:off x="92257" y="151378"/>
        <a:ext cx="10163886" cy="1705383"/>
      </dsp:txXfrm>
    </dsp:sp>
    <dsp:sp modelId="{5508B3C0-9C07-4F8E-B54D-0B310AEC6532}">
      <dsp:nvSpPr>
        <dsp:cNvPr id="0" name=""/>
        <dsp:cNvSpPr/>
      </dsp:nvSpPr>
      <dsp:spPr>
        <a:xfrm>
          <a:off x="0" y="1934663"/>
          <a:ext cx="10348400" cy="1412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Trình</a:t>
          </a:r>
          <a:r>
            <a:rPr lang="en-US" sz="2200" kern="1200" dirty="0"/>
            <a:t> </a:t>
          </a:r>
          <a:r>
            <a:rPr lang="en-US" sz="2200" kern="1200" dirty="0" err="1"/>
            <a:t>bày</a:t>
          </a:r>
          <a:r>
            <a:rPr lang="en-US" sz="2200" kern="1200" dirty="0"/>
            <a:t> được </a:t>
          </a:r>
          <a:r>
            <a:rPr lang="en-US" sz="2200" kern="1200" dirty="0" err="1"/>
            <a:t>tầm</a:t>
          </a:r>
          <a:r>
            <a:rPr lang="en-US" sz="2200" kern="1200" dirty="0"/>
            <a:t> </a:t>
          </a:r>
          <a:r>
            <a:rPr lang="en-US" sz="2200" kern="1200" dirty="0" err="1"/>
            <a:t>quan</a:t>
          </a:r>
          <a:r>
            <a:rPr lang="en-US" sz="2200" kern="1200" dirty="0"/>
            <a:t> </a:t>
          </a:r>
          <a:r>
            <a:rPr lang="en-US" sz="2200" kern="1200" dirty="0" err="1"/>
            <a:t>trọng</a:t>
          </a:r>
          <a:r>
            <a:rPr lang="en-US" sz="2200" kern="1200" dirty="0"/>
            <a:t> </a:t>
          </a:r>
          <a:r>
            <a:rPr lang="en-US" sz="2200" kern="1200" dirty="0" err="1"/>
            <a:t>của</a:t>
          </a:r>
          <a:r>
            <a:rPr lang="en-US" sz="2200" kern="1200" dirty="0"/>
            <a:t> </a:t>
          </a:r>
          <a:r>
            <a:rPr lang="en-US" sz="2200" kern="1200" dirty="0" err="1"/>
            <a:t>việc</a:t>
          </a:r>
          <a:r>
            <a:rPr lang="en-US" sz="2200" kern="1200" dirty="0"/>
            <a:t> </a:t>
          </a:r>
          <a:r>
            <a:rPr lang="en-US" sz="2200" kern="1200" dirty="0" err="1"/>
            <a:t>biết</a:t>
          </a:r>
          <a:r>
            <a:rPr lang="en-US" sz="2200" kern="1200" dirty="0"/>
            <a:t> </a:t>
          </a:r>
          <a:r>
            <a:rPr lang="en-US" sz="2200" kern="1200" dirty="0" err="1"/>
            <a:t>khai</a:t>
          </a:r>
          <a:r>
            <a:rPr lang="en-US" sz="2200" kern="1200" dirty="0"/>
            <a:t> </a:t>
          </a:r>
          <a:r>
            <a:rPr lang="en-US" sz="2200" kern="1200" dirty="0" err="1"/>
            <a:t>thác</a:t>
          </a:r>
          <a:r>
            <a:rPr lang="en-US" sz="2200" kern="1200" dirty="0"/>
            <a:t> </a:t>
          </a:r>
          <a:r>
            <a:rPr lang="en-US" sz="2200" kern="1200" dirty="0" err="1"/>
            <a:t>các</a:t>
          </a:r>
          <a:r>
            <a:rPr lang="en-US" sz="2200" kern="1200" dirty="0"/>
            <a:t> </a:t>
          </a:r>
          <a:r>
            <a:rPr lang="en-US" sz="2200" kern="1200" dirty="0" err="1"/>
            <a:t>nguồn</a:t>
          </a:r>
          <a:r>
            <a:rPr lang="en-US" sz="2200" kern="1200" dirty="0"/>
            <a:t> </a:t>
          </a:r>
          <a:r>
            <a:rPr lang="en-US" sz="2200" kern="1200" dirty="0" err="1"/>
            <a:t>thông</a:t>
          </a:r>
          <a:r>
            <a:rPr lang="en-US" sz="2200" kern="1200" dirty="0"/>
            <a:t> tin </a:t>
          </a:r>
          <a:r>
            <a:rPr lang="en-US" sz="2200" kern="1200" dirty="0" err="1"/>
            <a:t>đáng</a:t>
          </a:r>
          <a:r>
            <a:rPr lang="en-US" sz="2200" kern="1200" dirty="0"/>
            <a:t> tin </a:t>
          </a:r>
          <a:r>
            <a:rPr lang="en-US" sz="2200" kern="1200" dirty="0" err="1"/>
            <a:t>cậy</a:t>
          </a:r>
          <a:r>
            <a:rPr lang="en-US" sz="2200" kern="1200" dirty="0"/>
            <a:t>, </a:t>
          </a:r>
          <a:r>
            <a:rPr lang="en-US" sz="2200" kern="1200" dirty="0" err="1"/>
            <a:t>nêu</a:t>
          </a:r>
          <a:r>
            <a:rPr lang="en-US" sz="2200" kern="1200" dirty="0"/>
            <a:t> được </a:t>
          </a:r>
          <a:r>
            <a:rPr lang="en-US" sz="2200" kern="1200" dirty="0" err="1"/>
            <a:t>ví</a:t>
          </a:r>
          <a:r>
            <a:rPr lang="en-US" sz="2200" kern="1200" dirty="0"/>
            <a:t> </a:t>
          </a:r>
          <a:r>
            <a:rPr lang="en-US" sz="2200" kern="1200" dirty="0" err="1"/>
            <a:t>dụ</a:t>
          </a:r>
          <a:r>
            <a:rPr lang="en-US" sz="2200" kern="1200" dirty="0"/>
            <a:t> </a:t>
          </a:r>
          <a:r>
            <a:rPr lang="en-US" sz="2200" kern="1200" dirty="0" err="1"/>
            <a:t>minh</a:t>
          </a:r>
          <a:r>
            <a:rPr lang="en-US" sz="2200" kern="1200" dirty="0"/>
            <a:t> </a:t>
          </a:r>
          <a:r>
            <a:rPr lang="en-US" sz="2200" kern="1200" dirty="0" err="1"/>
            <a:t>họa</a:t>
          </a:r>
          <a:r>
            <a:rPr lang="en-US" sz="2200" kern="1200" dirty="0"/>
            <a:t> </a:t>
          </a:r>
        </a:p>
      </dsp:txBody>
      <dsp:txXfrm>
        <a:off x="68966" y="2003629"/>
        <a:ext cx="10210468" cy="1274843"/>
      </dsp:txXfrm>
    </dsp:sp>
    <dsp:sp modelId="{64490ADC-EBE2-4E25-99F7-4B5E633E9612}">
      <dsp:nvSpPr>
        <dsp:cNvPr id="0" name=""/>
        <dsp:cNvSpPr/>
      </dsp:nvSpPr>
      <dsp:spPr>
        <a:xfrm>
          <a:off x="0" y="3325072"/>
          <a:ext cx="10348400" cy="1412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Sử</a:t>
          </a:r>
          <a:r>
            <a:rPr lang="en-US" sz="2200" kern="1200" dirty="0"/>
            <a:t> </a:t>
          </a:r>
          <a:r>
            <a:rPr lang="en-US" sz="2200" kern="1200" dirty="0" err="1"/>
            <a:t>dụng</a:t>
          </a:r>
          <a:r>
            <a:rPr lang="en-US" sz="2200" kern="1200" dirty="0"/>
            <a:t> được </a:t>
          </a:r>
          <a:r>
            <a:rPr lang="en-US" sz="2200" kern="1200" dirty="0" err="1"/>
            <a:t>công</a:t>
          </a:r>
          <a:r>
            <a:rPr lang="en-US" sz="2200" kern="1200" dirty="0"/>
            <a:t> </a:t>
          </a:r>
          <a:r>
            <a:rPr lang="en-US" sz="2200" kern="1200" dirty="0" err="1"/>
            <a:t>cụ</a:t>
          </a:r>
          <a:r>
            <a:rPr lang="en-US" sz="2200" kern="1200" dirty="0"/>
            <a:t> </a:t>
          </a:r>
          <a:r>
            <a:rPr lang="en-US" sz="2200" kern="1200" dirty="0" err="1"/>
            <a:t>tìm</a:t>
          </a:r>
          <a:r>
            <a:rPr lang="en-US" sz="2200" kern="1200" dirty="0"/>
            <a:t> </a:t>
          </a:r>
          <a:r>
            <a:rPr lang="en-US" sz="2200" kern="1200" dirty="0" err="1"/>
            <a:t>kiếm</a:t>
          </a:r>
          <a:r>
            <a:rPr lang="en-US" sz="2200" kern="1200" dirty="0"/>
            <a:t>, </a:t>
          </a:r>
          <a:r>
            <a:rPr lang="en-US" sz="2200" kern="1200" dirty="0" err="1"/>
            <a:t>xử</a:t>
          </a:r>
          <a:r>
            <a:rPr lang="en-US" sz="2200" kern="1200" dirty="0"/>
            <a:t> </a:t>
          </a:r>
          <a:r>
            <a:rPr lang="en-US" sz="2200" kern="1200" dirty="0" err="1"/>
            <a:t>lí</a:t>
          </a:r>
          <a:r>
            <a:rPr lang="en-US" sz="2200" kern="1200" dirty="0"/>
            <a:t> và </a:t>
          </a:r>
          <a:r>
            <a:rPr lang="en-US" sz="2200" kern="1200" dirty="0" err="1"/>
            <a:t>trao</a:t>
          </a:r>
          <a:r>
            <a:rPr lang="en-US" sz="2200" kern="1200" dirty="0"/>
            <a:t> </a:t>
          </a:r>
          <a:r>
            <a:rPr lang="en-US" sz="2200" kern="1200" dirty="0" err="1"/>
            <a:t>đổi</a:t>
          </a:r>
          <a:r>
            <a:rPr lang="en-US" sz="2200" kern="1200" dirty="0"/>
            <a:t> </a:t>
          </a:r>
          <a:r>
            <a:rPr lang="en-US" sz="2200" kern="1200" dirty="0" err="1"/>
            <a:t>thông</a:t>
          </a:r>
          <a:r>
            <a:rPr lang="en-US" sz="2200" kern="1200" dirty="0"/>
            <a:t> tin </a:t>
          </a:r>
          <a:r>
            <a:rPr lang="en-US" sz="2200" kern="1200" dirty="0" err="1"/>
            <a:t>trong</a:t>
          </a:r>
          <a:r>
            <a:rPr lang="en-US" sz="2200" kern="1200" dirty="0"/>
            <a:t> </a:t>
          </a:r>
          <a:r>
            <a:rPr lang="en-US" sz="2200" kern="1200" dirty="0" err="1"/>
            <a:t>môi</a:t>
          </a:r>
          <a:r>
            <a:rPr lang="en-US" sz="2200" kern="1200" dirty="0"/>
            <a:t> </a:t>
          </a:r>
          <a:r>
            <a:rPr lang="en-US" sz="2200" kern="1200" dirty="0" err="1"/>
            <a:t>trường</a:t>
          </a:r>
          <a:r>
            <a:rPr lang="en-US" sz="2200" kern="1200" dirty="0"/>
            <a:t> </a:t>
          </a:r>
          <a:r>
            <a:rPr lang="en-US" sz="2200" kern="1200" dirty="0" err="1"/>
            <a:t>số</a:t>
          </a:r>
          <a:r>
            <a:rPr lang="en-US" sz="2200" kern="1200" dirty="0"/>
            <a:t>. </a:t>
          </a:r>
          <a:r>
            <a:rPr lang="en-US" sz="2200" kern="1200" dirty="0" err="1"/>
            <a:t>Nêu</a:t>
          </a:r>
          <a:r>
            <a:rPr lang="en-US" sz="2200" kern="1200" dirty="0"/>
            <a:t> được </a:t>
          </a:r>
          <a:r>
            <a:rPr lang="en-US" sz="2200" kern="1200" dirty="0" err="1"/>
            <a:t>ví</a:t>
          </a:r>
          <a:r>
            <a:rPr lang="en-US" sz="2200" kern="1200" dirty="0"/>
            <a:t> </a:t>
          </a:r>
          <a:r>
            <a:rPr lang="en-US" sz="2200" kern="1200" dirty="0" err="1"/>
            <a:t>dụ</a:t>
          </a:r>
          <a:r>
            <a:rPr lang="en-US" sz="2200" kern="1200" dirty="0"/>
            <a:t> </a:t>
          </a:r>
          <a:r>
            <a:rPr lang="en-US" sz="2200" kern="1200" dirty="0" err="1"/>
            <a:t>minh</a:t>
          </a:r>
          <a:r>
            <a:rPr lang="en-US" sz="2200" kern="1200" dirty="0"/>
            <a:t> </a:t>
          </a:r>
          <a:r>
            <a:rPr lang="en-US" sz="2200" kern="1200" dirty="0" err="1"/>
            <a:t>họa</a:t>
          </a:r>
          <a:r>
            <a:rPr lang="en-US" sz="2200" kern="1200" dirty="0"/>
            <a:t> </a:t>
          </a:r>
        </a:p>
      </dsp:txBody>
      <dsp:txXfrm>
        <a:off x="68966" y="3394038"/>
        <a:ext cx="10210468" cy="1274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805BF-9898-47C8-92F6-63A34CDE9E85}">
      <dsp:nvSpPr>
        <dsp:cNvPr id="0" name=""/>
        <dsp:cNvSpPr/>
      </dsp:nvSpPr>
      <dsp:spPr>
        <a:xfrm>
          <a:off x="0" y="31329"/>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Nêu được một vài chức năng chính và thực hiện được một số tháo tác cơ bản với phần mềm chỉnh sửa ảnh</a:t>
          </a:r>
        </a:p>
      </dsp:txBody>
      <dsp:txXfrm>
        <a:off x="102007" y="133336"/>
        <a:ext cx="10311586" cy="1885605"/>
      </dsp:txXfrm>
    </dsp:sp>
    <dsp:sp modelId="{9E9A7BDB-BFE5-4B75-9FCD-A4E9327168B9}">
      <dsp:nvSpPr>
        <dsp:cNvPr id="0" name=""/>
        <dsp:cNvSpPr/>
      </dsp:nvSpPr>
      <dsp:spPr>
        <a:xfrm>
          <a:off x="0" y="2230389"/>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Tạo được một vài sản phẩm số đơn giản đáp ứng nhu cầu cá nhân, gia đình, trường học và địa phương  </a:t>
          </a:r>
        </a:p>
      </dsp:txBody>
      <dsp:txXfrm>
        <a:off x="102007" y="2332396"/>
        <a:ext cx="10311586" cy="1885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3074-4092-426E-BC75-7A63443661E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FE750-C2BB-4A4A-9E65-49A8CF7B7E4A}">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vi-VN" sz="2200" kern="1200"/>
            <a:t>Mô tả được kịch bản đơn giản dưới dạng thuật toán và tạo được một chương trình đơn giản. </a:t>
          </a:r>
          <a:endParaRPr lang="en-US" sz="2200" kern="1200"/>
        </a:p>
      </dsp:txBody>
      <dsp:txXfrm>
        <a:off x="0" y="531"/>
        <a:ext cx="10515600" cy="870055"/>
      </dsp:txXfrm>
    </dsp:sp>
    <dsp:sp modelId="{FB9F7E13-38F9-4A7F-8DFF-C3C6A4C7E1F7}">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2941C-A9A2-4B3E-BBE9-3AD115AA50E9}">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a:t>H</a:t>
          </a:r>
          <a:r>
            <a:rPr lang="vi-VN" sz="2200" kern="1200"/>
            <a:t>iểu </a:t>
          </a:r>
          <a:r>
            <a:rPr lang="es-ES" sz="2200" kern="1200"/>
            <a:t>được </a:t>
          </a:r>
          <a:r>
            <a:rPr lang="vi-VN" sz="2200" kern="1200"/>
            <a:t>chương trình là dãy các lệnh điều khiển máy tính thực hiện một thuật toán.</a:t>
          </a:r>
          <a:endParaRPr lang="en-US" sz="2200" kern="1200"/>
        </a:p>
      </dsp:txBody>
      <dsp:txXfrm>
        <a:off x="0" y="870586"/>
        <a:ext cx="10515600" cy="870055"/>
      </dsp:txXfrm>
    </dsp:sp>
    <dsp:sp modelId="{E0E6E066-1B46-4018-92CA-149EAAB0D07C}">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F918C-4557-47D5-AFDB-24A90386250E}">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vi-VN" sz="2200" kern="1200"/>
            <a:t>Thể hiện được cấu trúc tuần tự, rẽ nhánh và lặp ở chương trình trong môi trường lập trình trực quan.</a:t>
          </a:r>
          <a:endParaRPr lang="en-US" sz="2200" kern="1200"/>
        </a:p>
      </dsp:txBody>
      <dsp:txXfrm>
        <a:off x="0" y="1740641"/>
        <a:ext cx="10515600" cy="870055"/>
      </dsp:txXfrm>
    </dsp:sp>
    <dsp:sp modelId="{0CA150AB-0B7A-4676-A04A-DEDE0DB99EEB}">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7240B-CD4B-40B0-B3C2-C0B0FD45AFBD}">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vi-VN" sz="2200" kern="1200"/>
            <a:t>Nêu được khái niệm hằng, biến, kiểu dữ liệu, biểu thức và sử dụng được các khái niệm này ở các chương trình đơn giản trong môi trường lập trình trực quan.</a:t>
          </a:r>
          <a:endParaRPr lang="en-US" sz="2200" kern="1200"/>
        </a:p>
      </dsp:txBody>
      <dsp:txXfrm>
        <a:off x="0" y="2610696"/>
        <a:ext cx="10515600" cy="870055"/>
      </dsp:txXfrm>
    </dsp:sp>
    <dsp:sp modelId="{AFD1332C-EC72-41D6-BAC6-AC7DE821E4F5}">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880B7-1144-4EE2-847C-39D1751EC005}">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vi-VN" sz="2200" kern="1200"/>
            <a:t>Chạy thử, tìm lỗi và sửa được lỗi cho chương trình.</a:t>
          </a:r>
          <a:endParaRPr lang="en-US" sz="2200" kern="1200"/>
        </a:p>
      </dsp:txBody>
      <dsp:txXfrm>
        <a:off x="0" y="3480751"/>
        <a:ext cx="10515600" cy="870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05432-95A7-4E64-BFF7-2187FFDCE4ED}">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29A83-495A-4902-A6F5-8098D967058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kern="1200"/>
            <a:t>Nêu được </a:t>
          </a:r>
          <a:r>
            <a:rPr lang="vi-VN" sz="2900" kern="1200"/>
            <a:t>một số nghề nghiệp mà ứng dụng tin học sẽ làm tăng hiệu </a:t>
          </a:r>
          <a:r>
            <a:rPr lang="es-ES" sz="2900" kern="1200"/>
            <a:t>quả</a:t>
          </a:r>
          <a:r>
            <a:rPr lang="vi-VN" sz="2900" kern="1200"/>
            <a:t> công việc.</a:t>
          </a:r>
          <a:endParaRPr lang="en-US" sz="2900" kern="1200"/>
        </a:p>
      </dsp:txBody>
      <dsp:txXfrm>
        <a:off x="0" y="2124"/>
        <a:ext cx="10515600" cy="1449029"/>
      </dsp:txXfrm>
    </dsp:sp>
    <dsp:sp modelId="{581AA284-2E65-47F9-9F5B-DFBE76E3151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2A1E6-AF7A-46E7-BDE8-5295300C1E5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S" sz="2900" kern="1200"/>
            <a:t>Nêu </a:t>
          </a:r>
          <a:r>
            <a:rPr lang="vi-VN" sz="2900" kern="1200"/>
            <a:t>được tên một số nghề thuộc lĩnh vực tin học và một số nghề liên quan đến ứng dụng tin học.</a:t>
          </a:r>
          <a:endParaRPr lang="en-US" sz="2900" kern="1200"/>
        </a:p>
      </dsp:txBody>
      <dsp:txXfrm>
        <a:off x="0" y="1451154"/>
        <a:ext cx="10515600" cy="1449029"/>
      </dsp:txXfrm>
    </dsp:sp>
    <dsp:sp modelId="{D65B11CC-A68A-4DE2-872C-E90CD584DFC0}">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8EBF-B85F-4D2A-A286-4524BA071EA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vi-VN" sz="2900" kern="1200"/>
            <a:t>Nhận thức và trình bày được vấn đề bình đẳng giới trong việc sử dụng máy tính</a:t>
          </a:r>
          <a:r>
            <a:rPr lang="en-US" sz="2900" kern="1200"/>
            <a:t> và </a:t>
          </a:r>
          <a:r>
            <a:rPr lang="vi-VN" sz="2900" kern="1200"/>
            <a:t>trong ứng dụng tin học, nêu được ví dụ minh hoạ.</a:t>
          </a:r>
          <a:endParaRPr lang="en-US" sz="2900"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EF951-569A-4669-B6F3-C85580BB2BC5}"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E6A27-6777-4523-8292-B04913C25714}" type="slidenum">
              <a:rPr lang="en-US" smtClean="0"/>
              <a:t>‹#›</a:t>
            </a:fld>
            <a:endParaRPr lang="en-US"/>
          </a:p>
        </p:txBody>
      </p:sp>
    </p:spTree>
    <p:extLst>
      <p:ext uri="{BB962C8B-B14F-4D97-AF65-F5344CB8AC3E}">
        <p14:creationId xmlns:p14="http://schemas.microsoft.com/office/powerpoint/2010/main" val="340195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9E6A27-6777-4523-8292-B04913C25714}" type="slidenum">
              <a:rPr lang="en-US" smtClean="0"/>
              <a:t>6</a:t>
            </a:fld>
            <a:endParaRPr lang="en-US"/>
          </a:p>
        </p:txBody>
      </p:sp>
    </p:spTree>
    <p:extLst>
      <p:ext uri="{BB962C8B-B14F-4D97-AF65-F5344CB8AC3E}">
        <p14:creationId xmlns:p14="http://schemas.microsoft.com/office/powerpoint/2010/main" val="310036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9E6A27-6777-4523-8292-B04913C25714}" type="slidenum">
              <a:rPr lang="en-US" smtClean="0"/>
              <a:t>56</a:t>
            </a:fld>
            <a:endParaRPr lang="en-US"/>
          </a:p>
        </p:txBody>
      </p:sp>
    </p:spTree>
    <p:extLst>
      <p:ext uri="{BB962C8B-B14F-4D97-AF65-F5344CB8AC3E}">
        <p14:creationId xmlns:p14="http://schemas.microsoft.com/office/powerpoint/2010/main" val="409746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9C49D2-B6B8-48B0-80DD-6A016708CDBA}"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66265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4E4A7-3AA3-4D2F-BB6F-0E9FD0425343}"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3850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B04F6-6F30-4A4E-8F41-5ABC315F7E46}"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06846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C49D2-B6B8-48B0-80DD-6A016708CDBA}"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44833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318B7-E437-4A94-B98C-547345CD43B4}"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pic>
        <p:nvPicPr>
          <p:cNvPr id="7" name="Picture 6" descr="A picture containing text, screen&#10;&#10;Description automatically generated">
            <a:extLst>
              <a:ext uri="{FF2B5EF4-FFF2-40B4-BE49-F238E27FC236}">
                <a16:creationId xmlns:a16="http://schemas.microsoft.com/office/drawing/2014/main" id="{A0FF1B9C-55FF-FBC8-BECA-FF8F4BB075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8320"/>
            <a:ext cx="11294269" cy="14669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373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FD699-A8B3-4EEA-AC4C-BA04B4FB9C2F}"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4090398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F32F2-0978-4826-80E6-95756A2512F4}" type="datetime1">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797640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1892AF-1D5B-4B1A-965B-53CD1BD60CC4}" type="datetime1">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268259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1A2055-7A86-4475-8B31-930EEAAD573E}" type="datetime1">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763484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3182C-6311-4B28-B875-452599598DDD}" type="datetime1">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64633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3B838B-F2C0-4222-BDD0-EAD1022DDE94}" type="datetime1">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408835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A picture containing text, screen&#10;&#10;Description automatically generated">
            <a:extLst>
              <a:ext uri="{FF2B5EF4-FFF2-40B4-BE49-F238E27FC236}">
                <a16:creationId xmlns:a16="http://schemas.microsoft.com/office/drawing/2014/main" id="{B37F7718-9219-ACB0-AF96-8A09DC1592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8320"/>
            <a:ext cx="11294269" cy="146692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33955" y="225475"/>
            <a:ext cx="9960189" cy="839337"/>
          </a:xfrm>
        </p:spPr>
        <p:txBody>
          <a:bodyPr>
            <a:normAutofit/>
          </a:bodyPr>
          <a:lstStyle>
            <a:lvl1pPr>
              <a:defRPr sz="3600" b="1">
                <a:solidFill>
                  <a:schemeClr val="bg1"/>
                </a:solidFill>
              </a:defRPr>
            </a:lvl1pPr>
          </a:lstStyle>
          <a:p>
            <a:r>
              <a:rPr lang="en-US"/>
              <a:t>Click to edit Master title style</a:t>
            </a:r>
          </a:p>
        </p:txBody>
      </p:sp>
      <p:sp>
        <p:nvSpPr>
          <p:cNvPr id="3" name="Content Placeholder 2"/>
          <p:cNvSpPr>
            <a:spLocks noGrp="1"/>
          </p:cNvSpPr>
          <p:nvPr>
            <p:ph idx="1"/>
          </p:nvPr>
        </p:nvSpPr>
        <p:spPr>
          <a:xfrm>
            <a:off x="892791" y="1535373"/>
            <a:ext cx="10515600" cy="4606120"/>
          </a:xfrm>
        </p:spPr>
        <p:txBody>
          <a:bodyPr/>
          <a:lstStyle>
            <a:lvl2pPr>
              <a:lnSpc>
                <a:spcPct val="114000"/>
              </a:lnSpc>
              <a:spcBef>
                <a:spcPts val="600"/>
              </a:spcBef>
              <a:spcAft>
                <a:spcPts val="600"/>
              </a:spcAf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318B7-E437-4A94-B98C-547345CD43B4}"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442816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691F0A-994C-41EC-8937-033C1469DF54}" type="datetime1">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22648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4E4A7-3AA3-4D2F-BB6F-0E9FD0425343}"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360594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04F6-6F30-4A4E-8F41-5ABC315F7E46}"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53191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678072"/>
            <a:ext cx="10515600" cy="884403"/>
          </a:xfrm>
          <a:gradFill flip="none" rotWithShape="1">
            <a:gsLst>
              <a:gs pos="0">
                <a:srgbClr val="03D4A8"/>
              </a:gs>
              <a:gs pos="25000">
                <a:srgbClr val="21D6E0"/>
              </a:gs>
              <a:gs pos="100000">
                <a:srgbClr val="0087E6"/>
              </a:gs>
              <a:gs pos="100000">
                <a:srgbClr val="005CBF"/>
              </a:gs>
            </a:gsLst>
            <a:path path="circle">
              <a:fillToRect l="100000" t="100000"/>
            </a:path>
            <a:tileRect r="-100000" b="-100000"/>
          </a:gradFill>
          <a:effectLst>
            <a:outerShdw blurRad="50800" dist="38100" dir="2700000" algn="tl" rotWithShape="0">
              <a:prstClr val="black">
                <a:alpha val="40000"/>
              </a:prstClr>
            </a:outerShdw>
          </a:effectLst>
        </p:spPr>
        <p:txBody>
          <a:bodyPr vert="horz" lIns="91440" tIns="45720" rIns="91440" bIns="45720" rtlCol="0" anchor="b">
            <a:normAutofit/>
          </a:bodyPr>
          <a:lstStyle>
            <a:lvl1pPr>
              <a:defRPr lang="en-US" sz="4000" b="1">
                <a:solidFill>
                  <a:schemeClr val="bg1"/>
                </a:solidFill>
              </a:defRPr>
            </a:lvl1pPr>
          </a:lstStyle>
          <a:p>
            <a:pPr marL="228600" lvl="0" indent="-228600">
              <a:buFont typeface="Arial" panose="020B0604020202020204" pitchFamily="34" charset="0"/>
            </a:pPr>
            <a:r>
              <a:rPr lang="en-US"/>
              <a:t>Click to edit Master title style</a:t>
            </a:r>
          </a:p>
        </p:txBody>
      </p:sp>
      <p:sp>
        <p:nvSpPr>
          <p:cNvPr id="3" name="Text Placeholder 2"/>
          <p:cNvSpPr>
            <a:spLocks noGrp="1"/>
          </p:cNvSpPr>
          <p:nvPr>
            <p:ph type="body" idx="1"/>
          </p:nvPr>
        </p:nvSpPr>
        <p:spPr>
          <a:xfrm>
            <a:off x="831850" y="4681181"/>
            <a:ext cx="10515600" cy="852986"/>
          </a:xfrm>
          <a:ln>
            <a:noFill/>
          </a:ln>
        </p:spPr>
        <p:style>
          <a:lnRef idx="2">
            <a:schemeClr val="accent6"/>
          </a:lnRef>
          <a:fillRef idx="1">
            <a:schemeClr val="lt1"/>
          </a:fillRef>
          <a:effectRef idx="0">
            <a:schemeClr val="accent6"/>
          </a:effectRef>
          <a:fontRef idx="none"/>
        </p:style>
        <p:txBody>
          <a:bodyPr vert="horz" lIns="91440" tIns="45720" rIns="91440" bIns="45720" rtlCol="0" anchor="b">
            <a:normAutofit/>
          </a:bodyPr>
          <a:lstStyle>
            <a:lvl1pPr>
              <a:defRPr lang="en-US" sz="3200" b="1">
                <a:solidFill>
                  <a:srgbClr val="00B050"/>
                </a:solidFill>
                <a:latin typeface="+mj-lt"/>
                <a:ea typeface="+mj-ea"/>
                <a:cs typeface="+mj-cs"/>
              </a:defRPr>
            </a:lvl1pPr>
          </a:lstStyle>
          <a:p>
            <a:pPr lvl="0">
              <a:spcBef>
                <a:spcPct val="0"/>
              </a:spcBef>
              <a:buNone/>
            </a:pPr>
            <a:r>
              <a:rPr lang="en-US"/>
              <a:t>Edit Master text styles</a:t>
            </a:r>
          </a:p>
        </p:txBody>
      </p:sp>
      <p:sp>
        <p:nvSpPr>
          <p:cNvPr id="4" name="Date Placeholder 3"/>
          <p:cNvSpPr>
            <a:spLocks noGrp="1"/>
          </p:cNvSpPr>
          <p:nvPr>
            <p:ph type="dt" sz="half" idx="10"/>
          </p:nvPr>
        </p:nvSpPr>
        <p:spPr/>
        <p:txBody>
          <a:bodyPr/>
          <a:lstStyle/>
          <a:p>
            <a:fld id="{D5EFD699-A8B3-4EEA-AC4C-BA04B4FB9C2F}" type="datetime1">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4905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DF32F2-0978-4826-80E6-95756A2512F4}" type="datetime1">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39486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1892AF-1D5B-4B1A-965B-53CD1BD60CC4}" type="datetime1">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66325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3705" y="139938"/>
            <a:ext cx="9111018" cy="753991"/>
          </a:xfr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gradFill>
          <a:ln>
            <a:solidFill>
              <a:srgbClr val="FFC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none"/>
        </p:style>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931A2055-7A86-4475-8B31-930EEAAD573E}" type="datetime1">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99444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3182C-6311-4B28-B875-452599598DDD}" type="datetime1">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16014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B838B-F2C0-4222-BDD0-EAD1022DDE94}" type="datetime1">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51264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691F0A-994C-41EC-8937-033C1469DF54}" type="datetime1">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9592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F14DD-1848-49FF-AF58-5491B6E74F24}" type="datetime1">
              <a:rPr lang="en-US" smtClean="0"/>
              <a:t>5/30/2023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896BC-590F-41E2-AE69-29568EAD1C2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87696" y="81886"/>
            <a:ext cx="1151988" cy="1109905"/>
          </a:xfrm>
          <a:prstGeom prst="rect">
            <a:avLst/>
          </a:prstGeom>
        </p:spPr>
      </p:pic>
    </p:spTree>
    <p:extLst>
      <p:ext uri="{BB962C8B-B14F-4D97-AF65-F5344CB8AC3E}">
        <p14:creationId xmlns:p14="http://schemas.microsoft.com/office/powerpoint/2010/main" val="55903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F14DD-1848-49FF-AF58-5491B6E74F24}" type="datetime1">
              <a:rPr lang="en-US" smtClean="0"/>
              <a:t>5/30/2023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896BC-590F-41E2-AE69-29568EAD1C22}" type="slidenum">
              <a:rPr lang="en-US" smtClean="0"/>
              <a:t>‹#›</a:t>
            </a:fld>
            <a:endParaRPr lang="en-US"/>
          </a:p>
        </p:txBody>
      </p:sp>
      <p:pic>
        <p:nvPicPr>
          <p:cNvPr id="7" name="Picture 6">
            <a:extLst>
              <a:ext uri="{FF2B5EF4-FFF2-40B4-BE49-F238E27FC236}">
                <a16:creationId xmlns:a16="http://schemas.microsoft.com/office/drawing/2014/main" id="{737321B5-A813-DB3D-A5DF-BE3EEC423FF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87696" y="81886"/>
            <a:ext cx="1151988" cy="1109905"/>
          </a:xfrm>
          <a:prstGeom prst="rect">
            <a:avLst/>
          </a:prstGeom>
        </p:spPr>
      </p:pic>
    </p:spTree>
    <p:extLst>
      <p:ext uri="{BB962C8B-B14F-4D97-AF65-F5344CB8AC3E}">
        <p14:creationId xmlns:p14="http://schemas.microsoft.com/office/powerpoint/2010/main" val="1028868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hyperlink" Target="http://www.hoc10.vn/"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2E8613-6A03-4F09-C9CD-6691B1777968}"/>
              </a:ext>
            </a:extLst>
          </p:cNvPr>
          <p:cNvSpPr>
            <a:spLocks noGrp="1"/>
          </p:cNvSpPr>
          <p:nvPr>
            <p:ph type="sldNum" sz="quarter" idx="12"/>
          </p:nvPr>
        </p:nvSpPr>
        <p:spPr/>
        <p:txBody>
          <a:bodyPr/>
          <a:lstStyle/>
          <a:p>
            <a:fld id="{D47896BC-590F-41E2-AE69-29568EAD1C22}" type="slidenum">
              <a:rPr lang="en-US" smtClean="0"/>
              <a:t>1</a:t>
            </a:fld>
            <a:endParaRPr lang="en-US"/>
          </a:p>
        </p:txBody>
      </p:sp>
      <p:pic>
        <p:nvPicPr>
          <p:cNvPr id="2" name="Picture 1">
            <a:extLst>
              <a:ext uri="{FF2B5EF4-FFF2-40B4-BE49-F238E27FC236}">
                <a16:creationId xmlns:a16="http://schemas.microsoft.com/office/drawing/2014/main" id="{9F4E3297-67FD-0E4B-D32C-6B8DB06C7BDF}"/>
              </a:ext>
            </a:extLst>
          </p:cNvPr>
          <p:cNvPicPr>
            <a:picLocks noChangeAspect="1"/>
          </p:cNvPicPr>
          <p:nvPr/>
        </p:nvPicPr>
        <p:blipFill>
          <a:blip r:embed="rId2"/>
          <a:stretch>
            <a:fillRect/>
          </a:stretch>
        </p:blipFill>
        <p:spPr>
          <a:xfrm>
            <a:off x="624189" y="637676"/>
            <a:ext cx="3825723" cy="5674659"/>
          </a:xfrm>
          <a:prstGeom prst="rect">
            <a:avLst/>
          </a:prstGeom>
        </p:spPr>
      </p:pic>
      <p:pic>
        <p:nvPicPr>
          <p:cNvPr id="6" name="Picture 5">
            <a:extLst>
              <a:ext uri="{FF2B5EF4-FFF2-40B4-BE49-F238E27FC236}">
                <a16:creationId xmlns:a16="http://schemas.microsoft.com/office/drawing/2014/main" id="{5C0A425F-21C4-2C98-B33E-144E42AC81AF}"/>
              </a:ext>
            </a:extLst>
          </p:cNvPr>
          <p:cNvPicPr>
            <a:picLocks noChangeAspect="1"/>
          </p:cNvPicPr>
          <p:nvPr/>
        </p:nvPicPr>
        <p:blipFill>
          <a:blip r:embed="rId3"/>
          <a:stretch>
            <a:fillRect/>
          </a:stretch>
        </p:blipFill>
        <p:spPr>
          <a:xfrm>
            <a:off x="4913955" y="1477649"/>
            <a:ext cx="5894879" cy="1587598"/>
          </a:xfrm>
          <a:prstGeom prst="rect">
            <a:avLst/>
          </a:prstGeom>
        </p:spPr>
      </p:pic>
      <p:pic>
        <p:nvPicPr>
          <p:cNvPr id="8" name="Picture 7">
            <a:extLst>
              <a:ext uri="{FF2B5EF4-FFF2-40B4-BE49-F238E27FC236}">
                <a16:creationId xmlns:a16="http://schemas.microsoft.com/office/drawing/2014/main" id="{B8836EE0-4F08-00E1-E49C-BB8C034E5F02}"/>
              </a:ext>
            </a:extLst>
          </p:cNvPr>
          <p:cNvPicPr>
            <a:picLocks noChangeAspect="1"/>
          </p:cNvPicPr>
          <p:nvPr/>
        </p:nvPicPr>
        <p:blipFill>
          <a:blip r:embed="rId4"/>
          <a:stretch>
            <a:fillRect/>
          </a:stretch>
        </p:blipFill>
        <p:spPr>
          <a:xfrm>
            <a:off x="4913955" y="3248969"/>
            <a:ext cx="5894879" cy="1423884"/>
          </a:xfrm>
          <a:prstGeom prst="rect">
            <a:avLst/>
          </a:prstGeom>
        </p:spPr>
      </p:pic>
    </p:spTree>
    <p:extLst>
      <p:ext uri="{BB962C8B-B14F-4D97-AF65-F5344CB8AC3E}">
        <p14:creationId xmlns:p14="http://schemas.microsoft.com/office/powerpoint/2010/main" val="355367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 y="199506"/>
            <a:ext cx="10515600" cy="1133735"/>
          </a:xfrm>
        </p:spPr>
        <p:txBody>
          <a:bodyPr>
            <a:normAutofit/>
          </a:bodyPr>
          <a:lstStyle/>
          <a:p>
            <a:r>
              <a:rPr lang="en-US" sz="4000" b="1" dirty="0">
                <a:solidFill>
                  <a:schemeClr val="bg1"/>
                </a:solidFill>
              </a:rPr>
              <a:t>C.2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43523" y="1333241"/>
            <a:ext cx="10456985" cy="5388235"/>
          </a:xfrm>
        </p:spPr>
        <p:txBody>
          <a:bodyPr>
            <a:normAutofit fontScale="62500" lnSpcReduction="20000"/>
          </a:bodyPr>
          <a:lstStyle/>
          <a:p>
            <a:pPr marL="0" indent="0">
              <a:lnSpc>
                <a:spcPct val="120000"/>
              </a:lnSpc>
              <a:buNone/>
            </a:pPr>
            <a:r>
              <a:rPr lang="en-US" sz="3400" b="1" dirty="0" err="1">
                <a:solidFill>
                  <a:srgbClr val="C00000"/>
                </a:solidFill>
              </a:rPr>
              <a:t>Lưu</a:t>
            </a:r>
            <a:r>
              <a:rPr lang="en-US" sz="3400" b="1" dirty="0">
                <a:solidFill>
                  <a:srgbClr val="C00000"/>
                </a:solidFill>
              </a:rPr>
              <a:t> ý</a:t>
            </a:r>
          </a:p>
          <a:p>
            <a:pPr>
              <a:lnSpc>
                <a:spcPct val="150000"/>
              </a:lnSpc>
              <a:buFont typeface="Arial" panose="020B0604020202020204" pitchFamily="34" charset="0"/>
              <a:buChar char="‒"/>
            </a:pPr>
            <a:r>
              <a:rPr lang="en-US" sz="3200" dirty="0" err="1"/>
              <a:t>Nội</a:t>
            </a:r>
            <a:r>
              <a:rPr lang="en-US" sz="3200" dirty="0"/>
              <a:t> dung </a:t>
            </a:r>
            <a:r>
              <a:rPr lang="vi-VN" sz="3200" dirty="0"/>
              <a:t>có tính khái quát cao, tầm bao quát lớn. Với HS THCS, không nên đặt mục tiêu giải thích tường tận</a:t>
            </a:r>
            <a:r>
              <a:rPr lang="en-US" sz="3200" dirty="0"/>
              <a:t>.</a:t>
            </a:r>
          </a:p>
          <a:p>
            <a:pPr>
              <a:lnSpc>
                <a:spcPct val="150000"/>
              </a:lnSpc>
              <a:buFont typeface="Arial" panose="020B0604020202020204" pitchFamily="34" charset="0"/>
              <a:buChar char="‒"/>
            </a:pPr>
            <a:r>
              <a:rPr lang="en-US" sz="3200" dirty="0" err="1"/>
              <a:t>Yccđ</a:t>
            </a:r>
            <a:r>
              <a:rPr lang="en-US" sz="3200" dirty="0"/>
              <a:t> </a:t>
            </a:r>
            <a:r>
              <a:rPr lang="en-US" sz="3200" dirty="0" err="1"/>
              <a:t>đề</a:t>
            </a:r>
            <a:r>
              <a:rPr lang="en-US" sz="3200" dirty="0"/>
              <a:t> </a:t>
            </a:r>
            <a:r>
              <a:rPr lang="en-US" sz="3200" dirty="0" err="1"/>
              <a:t>cập</a:t>
            </a:r>
            <a:r>
              <a:rPr lang="en-US" sz="3200" dirty="0"/>
              <a:t> </a:t>
            </a:r>
            <a:r>
              <a:rPr lang="en-US" sz="3200" dirty="0" err="1"/>
              <a:t>đến</a:t>
            </a:r>
            <a:r>
              <a:rPr lang="en-US" sz="3200" dirty="0"/>
              <a:t> </a:t>
            </a:r>
            <a:r>
              <a:rPr lang="en-US" sz="3200" dirty="0" err="1"/>
              <a:t>vấn</a:t>
            </a:r>
            <a:r>
              <a:rPr lang="en-US" sz="3200" dirty="0"/>
              <a:t> </a:t>
            </a:r>
            <a:r>
              <a:rPr lang="en-US" sz="3200" dirty="0" err="1"/>
              <a:t>đề</a:t>
            </a:r>
            <a:r>
              <a:rPr lang="en-US" sz="3200" dirty="0"/>
              <a:t> “</a:t>
            </a:r>
            <a:r>
              <a:rPr lang="en-US" sz="3200" dirty="0" err="1"/>
              <a:t>thông</a:t>
            </a:r>
            <a:r>
              <a:rPr lang="en-US" sz="3200" dirty="0"/>
              <a:t> tin </a:t>
            </a:r>
            <a:r>
              <a:rPr lang="en-US" sz="3200" dirty="0" err="1"/>
              <a:t>đáng</a:t>
            </a:r>
            <a:r>
              <a:rPr lang="en-US" sz="3200" dirty="0"/>
              <a:t> tin </a:t>
            </a:r>
            <a:r>
              <a:rPr lang="en-US" sz="3200" dirty="0" err="1"/>
              <a:t>cậy</a:t>
            </a:r>
            <a:r>
              <a:rPr lang="en-US" sz="3200" dirty="0"/>
              <a:t>” ở </a:t>
            </a:r>
            <a:r>
              <a:rPr lang="en-US" sz="3200" dirty="0" err="1"/>
              <a:t>hai</a:t>
            </a:r>
            <a:r>
              <a:rPr lang="en-US" sz="3200" dirty="0"/>
              <a:t> </a:t>
            </a:r>
            <a:r>
              <a:rPr lang="en-US" sz="3200" dirty="0" err="1"/>
              <a:t>góc</a:t>
            </a:r>
            <a:r>
              <a:rPr lang="en-US" sz="3200" dirty="0"/>
              <a:t> </a:t>
            </a:r>
            <a:r>
              <a:rPr lang="en-US" sz="3200" dirty="0" err="1"/>
              <a:t>độ</a:t>
            </a:r>
            <a:r>
              <a:rPr lang="en-US" sz="3200" dirty="0"/>
              <a:t> </a:t>
            </a:r>
            <a:r>
              <a:rPr lang="en-US" sz="3200" dirty="0" err="1"/>
              <a:t>khác</a:t>
            </a:r>
            <a:r>
              <a:rPr lang="en-US" sz="3200" dirty="0"/>
              <a:t> </a:t>
            </a:r>
            <a:r>
              <a:rPr lang="en-US" sz="3200" dirty="0" err="1"/>
              <a:t>nhau</a:t>
            </a:r>
            <a:r>
              <a:rPr lang="en-US" sz="3200" dirty="0"/>
              <a:t>: “</a:t>
            </a:r>
            <a:r>
              <a:rPr lang="en-US" sz="3200" dirty="0" err="1"/>
              <a:t>thông</a:t>
            </a:r>
            <a:r>
              <a:rPr lang="en-US" sz="3200" dirty="0"/>
              <a:t> tin có </a:t>
            </a:r>
            <a:r>
              <a:rPr lang="en-US" sz="3200" dirty="0" err="1"/>
              <a:t>độ</a:t>
            </a:r>
            <a:r>
              <a:rPr lang="en-US" sz="3200" dirty="0"/>
              <a:t> tin </a:t>
            </a:r>
            <a:r>
              <a:rPr lang="en-US" sz="3200" dirty="0" err="1"/>
              <a:t>cậy</a:t>
            </a:r>
            <a:r>
              <a:rPr lang="en-US" sz="3200" dirty="0"/>
              <a:t> </a:t>
            </a:r>
            <a:r>
              <a:rPr lang="en-US" sz="3200" dirty="0" err="1"/>
              <a:t>rất</a:t>
            </a:r>
            <a:r>
              <a:rPr lang="en-US" sz="3200" dirty="0"/>
              <a:t> </a:t>
            </a:r>
            <a:r>
              <a:rPr lang="en-US" sz="3200" dirty="0" err="1"/>
              <a:t>khác</a:t>
            </a:r>
            <a:r>
              <a:rPr lang="en-US" sz="3200" dirty="0"/>
              <a:t> </a:t>
            </a:r>
            <a:r>
              <a:rPr lang="en-US" sz="3200" dirty="0" err="1"/>
              <a:t>nhau</a:t>
            </a:r>
            <a:r>
              <a:rPr lang="en-US" sz="3200" dirty="0"/>
              <a:t>” và “</a:t>
            </a:r>
            <a:r>
              <a:rPr lang="en-US" sz="3200" dirty="0" err="1"/>
              <a:t>khai</a:t>
            </a:r>
            <a:r>
              <a:rPr lang="en-US" sz="3200" dirty="0"/>
              <a:t> </a:t>
            </a:r>
            <a:r>
              <a:rPr lang="en-US" sz="3200" dirty="0" err="1"/>
              <a:t>thác</a:t>
            </a:r>
            <a:r>
              <a:rPr lang="en-US" sz="3200" dirty="0"/>
              <a:t> </a:t>
            </a:r>
            <a:r>
              <a:rPr lang="en-US" sz="3200" dirty="0" err="1"/>
              <a:t>các</a:t>
            </a:r>
            <a:r>
              <a:rPr lang="en-US" sz="3200" dirty="0"/>
              <a:t> </a:t>
            </a:r>
            <a:r>
              <a:rPr lang="en-US" sz="3200" dirty="0" err="1"/>
              <a:t>nguồn</a:t>
            </a:r>
            <a:r>
              <a:rPr lang="en-US" sz="3200" dirty="0"/>
              <a:t> </a:t>
            </a:r>
            <a:r>
              <a:rPr lang="en-US" sz="3200" dirty="0" err="1"/>
              <a:t>thông</a:t>
            </a:r>
            <a:r>
              <a:rPr lang="en-US" sz="3200" dirty="0"/>
              <a:t> tin </a:t>
            </a:r>
            <a:r>
              <a:rPr lang="en-US" sz="3200" dirty="0" err="1"/>
              <a:t>đáng</a:t>
            </a:r>
            <a:r>
              <a:rPr lang="en-US" sz="3200" dirty="0"/>
              <a:t> tin </a:t>
            </a:r>
            <a:r>
              <a:rPr lang="en-US" sz="3200" dirty="0" err="1"/>
              <a:t>cậy</a:t>
            </a:r>
            <a:r>
              <a:rPr lang="en-US" sz="3200" dirty="0"/>
              <a:t>”. </a:t>
            </a:r>
          </a:p>
          <a:p>
            <a:pPr>
              <a:lnSpc>
                <a:spcPct val="150000"/>
              </a:lnSpc>
              <a:buFont typeface="Arial" panose="020B0604020202020204" pitchFamily="34" charset="0"/>
              <a:buChar char="‒"/>
            </a:pPr>
            <a:r>
              <a:rPr lang="en-US" sz="3200" dirty="0"/>
              <a:t>Thông tin là </a:t>
            </a:r>
            <a:r>
              <a:rPr lang="en-US" sz="3200" dirty="0" err="1"/>
              <a:t>nội</a:t>
            </a:r>
            <a:r>
              <a:rPr lang="en-US" sz="3200" dirty="0"/>
              <a:t> dung </a:t>
            </a:r>
            <a:r>
              <a:rPr lang="en-US" sz="3200" dirty="0" err="1"/>
              <a:t>còn</a:t>
            </a:r>
            <a:r>
              <a:rPr lang="en-US" sz="3200" dirty="0"/>
              <a:t> </a:t>
            </a:r>
            <a:r>
              <a:rPr lang="en-US" sz="3200" dirty="0" err="1"/>
              <a:t>dữ</a:t>
            </a:r>
            <a:r>
              <a:rPr lang="en-US" sz="3200" dirty="0"/>
              <a:t> </a:t>
            </a:r>
            <a:r>
              <a:rPr lang="en-US" sz="3200" dirty="0" err="1"/>
              <a:t>liệu</a:t>
            </a:r>
            <a:r>
              <a:rPr lang="en-US" sz="3200" dirty="0"/>
              <a:t> là </a:t>
            </a:r>
            <a:r>
              <a:rPr lang="en-US" sz="3200" dirty="0" err="1"/>
              <a:t>hình</a:t>
            </a:r>
            <a:r>
              <a:rPr lang="en-US" sz="3200" dirty="0"/>
              <a:t> </a:t>
            </a:r>
            <a:r>
              <a:rPr lang="en-US" sz="3200" dirty="0" err="1"/>
              <a:t>thức</a:t>
            </a:r>
            <a:r>
              <a:rPr lang="en-US" sz="3200" dirty="0"/>
              <a:t> </a:t>
            </a:r>
            <a:r>
              <a:rPr lang="en-US" sz="3200" dirty="0" err="1"/>
              <a:t>thể</a:t>
            </a:r>
            <a:r>
              <a:rPr lang="en-US" sz="3200" dirty="0"/>
              <a:t> </a:t>
            </a:r>
            <a:r>
              <a:rPr lang="en-US" sz="3200" dirty="0" err="1"/>
              <a:t>hiện</a:t>
            </a:r>
            <a:r>
              <a:rPr lang="en-US" sz="3200" dirty="0"/>
              <a:t>. </a:t>
            </a:r>
            <a:r>
              <a:rPr lang="en-US" sz="3200" dirty="0" err="1"/>
              <a:t>Để</a:t>
            </a:r>
            <a:r>
              <a:rPr lang="en-US" sz="3200" dirty="0"/>
              <a:t> có </a:t>
            </a:r>
            <a:r>
              <a:rPr lang="en-US" sz="3200" dirty="0" err="1"/>
              <a:t>thông</a:t>
            </a:r>
            <a:r>
              <a:rPr lang="en-US" sz="3200" dirty="0"/>
              <a:t> tin </a:t>
            </a:r>
            <a:r>
              <a:rPr lang="en-US" sz="3200" dirty="0" err="1"/>
              <a:t>đáng</a:t>
            </a:r>
            <a:r>
              <a:rPr lang="en-US" sz="3200" dirty="0"/>
              <a:t> tin </a:t>
            </a:r>
            <a:r>
              <a:rPr lang="en-US" sz="3200" dirty="0" err="1"/>
              <a:t>cậy</a:t>
            </a:r>
            <a:r>
              <a:rPr lang="en-US" sz="3200" dirty="0"/>
              <a:t> </a:t>
            </a:r>
            <a:r>
              <a:rPr lang="en-US" sz="3200" dirty="0" err="1"/>
              <a:t>thì</a:t>
            </a:r>
            <a:r>
              <a:rPr lang="en-US" sz="3200" dirty="0"/>
              <a:t> </a:t>
            </a:r>
            <a:r>
              <a:rPr lang="en-US" sz="3200" dirty="0" err="1"/>
              <a:t>dữ</a:t>
            </a:r>
            <a:r>
              <a:rPr lang="en-US" sz="3200" dirty="0"/>
              <a:t> </a:t>
            </a:r>
            <a:r>
              <a:rPr lang="en-US" sz="3200" dirty="0" err="1"/>
              <a:t>liệu</a:t>
            </a:r>
            <a:r>
              <a:rPr lang="en-US" sz="3200" dirty="0"/>
              <a:t> </a:t>
            </a:r>
            <a:r>
              <a:rPr lang="en-US" sz="3200" dirty="0" err="1"/>
              <a:t>phải</a:t>
            </a:r>
            <a:r>
              <a:rPr lang="en-US" sz="3200" dirty="0"/>
              <a:t> </a:t>
            </a:r>
            <a:r>
              <a:rPr lang="en-US" sz="3200" dirty="0" err="1"/>
              <a:t>rõ</a:t>
            </a:r>
            <a:r>
              <a:rPr lang="en-US" sz="3200" dirty="0"/>
              <a:t> </a:t>
            </a:r>
            <a:r>
              <a:rPr lang="en-US" sz="3200" dirty="0" err="1"/>
              <a:t>ràng</a:t>
            </a:r>
            <a:r>
              <a:rPr lang="en-US" sz="3200" dirty="0"/>
              <a:t>, </a:t>
            </a:r>
            <a:r>
              <a:rPr lang="en-US" sz="3200" dirty="0" err="1"/>
              <a:t>nhất</a:t>
            </a:r>
            <a:r>
              <a:rPr lang="en-US" sz="3200" dirty="0"/>
              <a:t> </a:t>
            </a:r>
            <a:r>
              <a:rPr lang="en-US" sz="3200" dirty="0" err="1"/>
              <a:t>quán</a:t>
            </a:r>
            <a:r>
              <a:rPr lang="en-US" sz="3200" dirty="0"/>
              <a:t>, </a:t>
            </a:r>
            <a:r>
              <a:rPr lang="en-US" sz="3200" dirty="0" err="1"/>
              <a:t>xác</a:t>
            </a:r>
            <a:r>
              <a:rPr lang="en-US" sz="3200" dirty="0"/>
              <a:t> </a:t>
            </a:r>
            <a:r>
              <a:rPr lang="en-US" sz="3200" dirty="0" err="1"/>
              <a:t>thực</a:t>
            </a:r>
            <a:r>
              <a:rPr lang="en-US" sz="3200" dirty="0"/>
              <a:t> và </a:t>
            </a:r>
            <a:r>
              <a:rPr lang="en-US" sz="3200" dirty="0" err="1"/>
              <a:t>hợp</a:t>
            </a:r>
            <a:r>
              <a:rPr lang="en-US" sz="3200" dirty="0"/>
              <a:t> </a:t>
            </a:r>
            <a:r>
              <a:rPr lang="en-US" sz="3200" dirty="0" err="1"/>
              <a:t>lệ</a:t>
            </a:r>
            <a:r>
              <a:rPr lang="en-US" sz="3200" dirty="0"/>
              <a:t>.</a:t>
            </a:r>
          </a:p>
          <a:p>
            <a:pPr>
              <a:lnSpc>
                <a:spcPct val="150000"/>
              </a:lnSpc>
              <a:buFont typeface="Arial" panose="020B0604020202020204" pitchFamily="34" charset="0"/>
              <a:buChar char="‒"/>
            </a:pPr>
            <a:r>
              <a:rPr lang="vi-VN" sz="3200" dirty="0"/>
              <a:t>nói về “thông tin có tính bản quyền”, cần chú ý rằng có sự lẫn lộn trong ngôn ngữ thường ngày giữa “bản quyền” (copyright) là quyền tác giả với giấy phép hay quyền sử dụng (license) một sản phẩm số hoá</a:t>
            </a:r>
            <a:r>
              <a:rPr lang="en-US" sz="3200" dirty="0"/>
              <a:t> --&gt; </a:t>
            </a:r>
            <a:r>
              <a:rPr lang="en-US" sz="3200" dirty="0" err="1"/>
              <a:t>nhấn</a:t>
            </a:r>
            <a:r>
              <a:rPr lang="en-US" sz="3200" dirty="0"/>
              <a:t> </a:t>
            </a:r>
            <a:r>
              <a:rPr lang="en-US" sz="3200" dirty="0" err="1"/>
              <a:t>mạnh</a:t>
            </a:r>
            <a:r>
              <a:rPr lang="en-US" sz="3200" dirty="0"/>
              <a:t> </a:t>
            </a:r>
            <a:r>
              <a:rPr lang="en-US" sz="3200" dirty="0" err="1"/>
              <a:t>đến</a:t>
            </a:r>
            <a:r>
              <a:rPr lang="en-US" sz="3200" dirty="0"/>
              <a:t> </a:t>
            </a:r>
            <a:r>
              <a:rPr lang="en-US" sz="3200" dirty="0" err="1"/>
              <a:t>quyền</a:t>
            </a:r>
            <a:r>
              <a:rPr lang="en-US" sz="3200" dirty="0"/>
              <a:t> </a:t>
            </a:r>
            <a:r>
              <a:rPr lang="en-US" sz="3200" dirty="0" err="1"/>
              <a:t>sử</a:t>
            </a:r>
            <a:r>
              <a:rPr lang="en-US" sz="3200" dirty="0"/>
              <a:t> </a:t>
            </a:r>
            <a:r>
              <a:rPr lang="en-US" sz="3200" dirty="0" err="1"/>
              <a:t>dụng</a:t>
            </a:r>
            <a:r>
              <a:rPr lang="en-US" sz="3200" dirty="0"/>
              <a:t> (license) một </a:t>
            </a:r>
            <a:r>
              <a:rPr lang="en-US" sz="3200" dirty="0" err="1"/>
              <a:t>sản</a:t>
            </a:r>
            <a:r>
              <a:rPr lang="en-US" sz="3200" dirty="0"/>
              <a:t> </a:t>
            </a:r>
            <a:r>
              <a:rPr lang="en-US" sz="3200" dirty="0" err="1"/>
              <a:t>phẩm</a:t>
            </a:r>
            <a:r>
              <a:rPr lang="en-US" sz="3200" dirty="0"/>
              <a:t> </a:t>
            </a:r>
            <a:r>
              <a:rPr lang="en-US" sz="3200" dirty="0" err="1"/>
              <a:t>số</a:t>
            </a:r>
            <a:r>
              <a:rPr lang="en-US" sz="3200" dirty="0"/>
              <a:t> </a:t>
            </a:r>
            <a:r>
              <a:rPr lang="en-US" sz="3200" dirty="0" err="1"/>
              <a:t>hoá</a:t>
            </a:r>
            <a:endParaRPr lang="en-US" sz="3200" dirty="0"/>
          </a:p>
          <a:p>
            <a:pPr>
              <a:lnSpc>
                <a:spcPct val="150000"/>
              </a:lnSpc>
              <a:buFont typeface="Arial" panose="020B0604020202020204" pitchFamily="34" charset="0"/>
              <a:buChar char="‒"/>
            </a:pPr>
            <a:r>
              <a:rPr lang="en-US" sz="3200" dirty="0"/>
              <a:t>T</a:t>
            </a:r>
            <a:r>
              <a:rPr lang="vi-VN" sz="3200" dirty="0"/>
              <a:t>ránh quá tải cho HS</a:t>
            </a:r>
            <a:r>
              <a:rPr lang="en-US" sz="3200" dirty="0"/>
              <a:t>, </a:t>
            </a:r>
            <a:r>
              <a:rPr lang="en-US" sz="3200" dirty="0" err="1"/>
              <a:t>đồng</a:t>
            </a:r>
            <a:r>
              <a:rPr lang="en-US" sz="3200" dirty="0"/>
              <a:t> </a:t>
            </a:r>
            <a:r>
              <a:rPr lang="en-US" sz="3200" dirty="0" err="1"/>
              <a:t>thời</a:t>
            </a:r>
            <a:r>
              <a:rPr lang="en-US" sz="3200" dirty="0"/>
              <a:t> </a:t>
            </a:r>
            <a:r>
              <a:rPr lang="vi-VN" sz="3200" dirty="0"/>
              <a:t>tránh “tầm thường hoá” </a:t>
            </a:r>
            <a:endParaRPr lang="en-US" sz="3200"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10</a:t>
            </a:fld>
            <a:endParaRPr lang="vi-VN" dirty="0"/>
          </a:p>
        </p:txBody>
      </p:sp>
    </p:spTree>
    <p:extLst>
      <p:ext uri="{BB962C8B-B14F-4D97-AF65-F5344CB8AC3E}">
        <p14:creationId xmlns:p14="http://schemas.microsoft.com/office/powerpoint/2010/main" val="13191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6" y="441325"/>
            <a:ext cx="10348400" cy="568325"/>
          </a:xfrm>
        </p:spPr>
        <p:txBody>
          <a:bodyPr>
            <a:noAutofit/>
          </a:bodyPr>
          <a:lstStyle/>
          <a:p>
            <a:r>
              <a:rPr lang="en-US" sz="4000" b="1" dirty="0">
                <a:solidFill>
                  <a:schemeClr val="bg1"/>
                </a:solidFill>
              </a:rPr>
              <a:t>C.3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576775" y="1551094"/>
            <a:ext cx="10348400" cy="3915136"/>
          </a:xfrm>
        </p:spPr>
        <p:txBody>
          <a:bodyPr>
            <a:normAutofit/>
          </a:bodyPr>
          <a:lstStyle/>
          <a:p>
            <a:pPr>
              <a:lnSpc>
                <a:spcPct val="130000"/>
              </a:lnSpc>
              <a:buFont typeface="Arial" panose="020B0604020202020204" pitchFamily="34" charset="0"/>
              <a:buChar char="‒"/>
            </a:pPr>
            <a:r>
              <a:rPr lang="en-US" sz="2200" dirty="0" err="1"/>
              <a:t>Khai</a:t>
            </a:r>
            <a:r>
              <a:rPr lang="en-US" sz="2200" dirty="0"/>
              <a:t> </a:t>
            </a:r>
            <a:r>
              <a:rPr lang="en-US" sz="2200" dirty="0" err="1"/>
              <a:t>thác</a:t>
            </a:r>
            <a:r>
              <a:rPr lang="en-US" sz="2200" dirty="0"/>
              <a:t> </a:t>
            </a:r>
            <a:r>
              <a:rPr lang="en-US" sz="2200" dirty="0" err="1"/>
              <a:t>trải</a:t>
            </a:r>
            <a:r>
              <a:rPr lang="en-US" sz="2200" dirty="0"/>
              <a:t> </a:t>
            </a:r>
            <a:r>
              <a:rPr lang="en-US" sz="2200" dirty="0" err="1"/>
              <a:t>nghiệm</a:t>
            </a:r>
            <a:r>
              <a:rPr lang="en-US" sz="2200" dirty="0"/>
              <a:t> </a:t>
            </a:r>
            <a:r>
              <a:rPr lang="en-US" sz="2200" dirty="0" err="1"/>
              <a:t>của</a:t>
            </a:r>
            <a:r>
              <a:rPr lang="en-US" sz="2200" dirty="0"/>
              <a:t> HS</a:t>
            </a:r>
          </a:p>
          <a:p>
            <a:pPr>
              <a:lnSpc>
                <a:spcPct val="130000"/>
              </a:lnSpc>
              <a:buFont typeface="Arial" panose="020B0604020202020204" pitchFamily="34" charset="0"/>
              <a:buChar char="‒"/>
            </a:pPr>
            <a:r>
              <a:rPr lang="en-US" sz="2200" dirty="0" err="1"/>
              <a:t>Thực</a:t>
            </a:r>
            <a:r>
              <a:rPr lang="en-US" sz="2200" dirty="0"/>
              <a:t> </a:t>
            </a:r>
            <a:r>
              <a:rPr lang="en-US" sz="2200" dirty="0" err="1"/>
              <a:t>hành</a:t>
            </a:r>
            <a:r>
              <a:rPr lang="en-US" sz="2200" dirty="0"/>
              <a:t> </a:t>
            </a:r>
            <a:r>
              <a:rPr lang="en-US" sz="2200" dirty="0" err="1"/>
              <a:t>tại</a:t>
            </a:r>
            <a:r>
              <a:rPr lang="en-US" sz="2200" dirty="0"/>
              <a:t> </a:t>
            </a:r>
            <a:r>
              <a:rPr lang="en-US" sz="2200" dirty="0" err="1"/>
              <a:t>chỗ</a:t>
            </a:r>
            <a:r>
              <a:rPr lang="en-US" sz="2200" dirty="0"/>
              <a:t> </a:t>
            </a:r>
            <a:r>
              <a:rPr lang="en-US" sz="2200" dirty="0" err="1"/>
              <a:t>để</a:t>
            </a:r>
            <a:r>
              <a:rPr lang="en-US" sz="2200" dirty="0"/>
              <a:t> </a:t>
            </a:r>
            <a:r>
              <a:rPr lang="en-US" sz="2200" dirty="0" err="1"/>
              <a:t>hình</a:t>
            </a:r>
            <a:r>
              <a:rPr lang="en-US" sz="2200" dirty="0"/>
              <a:t> </a:t>
            </a:r>
            <a:r>
              <a:rPr lang="en-US" sz="2200" dirty="0" err="1"/>
              <a:t>thành</a:t>
            </a:r>
            <a:r>
              <a:rPr lang="en-US" sz="2200" dirty="0"/>
              <a:t> </a:t>
            </a:r>
            <a:r>
              <a:rPr lang="en-US" sz="2200" dirty="0" err="1"/>
              <a:t>kiến</a:t>
            </a:r>
            <a:r>
              <a:rPr lang="en-US" sz="2200" dirty="0"/>
              <a:t> </a:t>
            </a:r>
            <a:r>
              <a:rPr lang="en-US" sz="2200" dirty="0" err="1"/>
              <a:t>thức</a:t>
            </a:r>
            <a:r>
              <a:rPr lang="en-US" sz="2200" dirty="0"/>
              <a:t> và </a:t>
            </a:r>
            <a:r>
              <a:rPr lang="en-US" sz="2200" dirty="0" err="1"/>
              <a:t>phát</a:t>
            </a:r>
            <a:r>
              <a:rPr lang="en-US" sz="2200" dirty="0"/>
              <a:t> </a:t>
            </a:r>
            <a:r>
              <a:rPr lang="en-US" sz="2200" dirty="0" err="1"/>
              <a:t>triển</a:t>
            </a:r>
            <a:r>
              <a:rPr lang="en-US" sz="2200" dirty="0"/>
              <a:t> NL</a:t>
            </a:r>
          </a:p>
          <a:p>
            <a:pPr>
              <a:lnSpc>
                <a:spcPct val="130000"/>
              </a:lnSpc>
              <a:buFont typeface="Arial" panose="020B0604020202020204" pitchFamily="34" charset="0"/>
              <a:buChar char="‒"/>
            </a:pPr>
            <a:r>
              <a:rPr lang="en-US" sz="2200" dirty="0" err="1"/>
              <a:t>Chú</a:t>
            </a:r>
            <a:r>
              <a:rPr lang="en-US" sz="2200" dirty="0"/>
              <a:t> ý PPDH </a:t>
            </a:r>
            <a:r>
              <a:rPr lang="en-US" sz="2200" dirty="0" err="1"/>
              <a:t>phân</a:t>
            </a:r>
            <a:r>
              <a:rPr lang="en-US" sz="2200" dirty="0"/>
              <a:t> </a:t>
            </a:r>
            <a:r>
              <a:rPr lang="en-US" sz="2200" dirty="0" err="1"/>
              <a:t>hoá</a:t>
            </a:r>
            <a:endParaRPr lang="en-US" sz="2200" dirty="0"/>
          </a:p>
          <a:p>
            <a:pPr>
              <a:lnSpc>
                <a:spcPct val="130000"/>
              </a:lnSpc>
              <a:buFont typeface="Arial" panose="020B0604020202020204" pitchFamily="34" charset="0"/>
              <a:buChar char="‒"/>
            </a:pPr>
            <a:r>
              <a:rPr lang="en-US" sz="2200" dirty="0" err="1"/>
              <a:t>Dạy</a:t>
            </a:r>
            <a:r>
              <a:rPr lang="en-US" sz="2200" dirty="0"/>
              <a:t> </a:t>
            </a:r>
            <a:r>
              <a:rPr lang="en-US" sz="2200" dirty="0" err="1"/>
              <a:t>học</a:t>
            </a:r>
            <a:r>
              <a:rPr lang="en-US" sz="2200" dirty="0"/>
              <a:t> </a:t>
            </a:r>
            <a:r>
              <a:rPr lang="en-US" sz="2200" dirty="0" err="1"/>
              <a:t>tình</a:t>
            </a:r>
            <a:r>
              <a:rPr lang="en-US" sz="2200" dirty="0"/>
              <a:t> </a:t>
            </a:r>
            <a:r>
              <a:rPr lang="en-US" sz="2200" dirty="0" err="1"/>
              <a:t>huống</a:t>
            </a:r>
            <a:r>
              <a:rPr lang="en-US" sz="2200" dirty="0"/>
              <a:t>: </a:t>
            </a:r>
            <a:r>
              <a:rPr lang="en-US" sz="2200" dirty="0" err="1"/>
              <a:t>khai</a:t>
            </a:r>
            <a:r>
              <a:rPr lang="en-US" sz="2200" dirty="0"/>
              <a:t> </a:t>
            </a:r>
            <a:r>
              <a:rPr lang="en-US" sz="2200" dirty="0" err="1"/>
              <a:t>thác</a:t>
            </a:r>
            <a:r>
              <a:rPr lang="en-US" sz="2200" dirty="0"/>
              <a:t> </a:t>
            </a:r>
            <a:r>
              <a:rPr lang="en-US" sz="2200" dirty="0" err="1"/>
              <a:t>sự</a:t>
            </a:r>
            <a:r>
              <a:rPr lang="en-US" sz="2200" dirty="0"/>
              <a:t> </a:t>
            </a:r>
            <a:r>
              <a:rPr lang="en-US" sz="2200" dirty="0" err="1"/>
              <a:t>đa</a:t>
            </a:r>
            <a:r>
              <a:rPr lang="en-US" sz="2200" dirty="0"/>
              <a:t> </a:t>
            </a:r>
            <a:r>
              <a:rPr lang="en-US" sz="2200" dirty="0" err="1"/>
              <a:t>dạng</a:t>
            </a:r>
            <a:r>
              <a:rPr lang="en-US" sz="2200" dirty="0"/>
              <a:t> </a:t>
            </a:r>
            <a:r>
              <a:rPr lang="en-US" sz="2200" dirty="0" err="1"/>
              <a:t>các</a:t>
            </a:r>
            <a:r>
              <a:rPr lang="en-US" sz="2200" dirty="0"/>
              <a:t> </a:t>
            </a:r>
            <a:r>
              <a:rPr lang="en-US" sz="2200" dirty="0" err="1"/>
              <a:t>tình</a:t>
            </a:r>
            <a:r>
              <a:rPr lang="en-US" sz="2200" dirty="0"/>
              <a:t> </a:t>
            </a:r>
            <a:r>
              <a:rPr lang="en-US" sz="2200" dirty="0" err="1"/>
              <a:t>huống</a:t>
            </a:r>
            <a:r>
              <a:rPr lang="en-US" sz="2200" dirty="0"/>
              <a:t> </a:t>
            </a:r>
            <a:r>
              <a:rPr lang="en-US" sz="2200" dirty="0" err="1"/>
              <a:t>trong</a:t>
            </a:r>
            <a:r>
              <a:rPr lang="en-US" sz="2200" dirty="0"/>
              <a:t> </a:t>
            </a:r>
            <a:r>
              <a:rPr lang="en-US" sz="2200" dirty="0" err="1"/>
              <a:t>môi</a:t>
            </a:r>
            <a:r>
              <a:rPr lang="en-US" sz="2200" dirty="0"/>
              <a:t> </a:t>
            </a:r>
            <a:r>
              <a:rPr lang="en-US" sz="2200" dirty="0" err="1"/>
              <a:t>trường</a:t>
            </a:r>
            <a:r>
              <a:rPr lang="en-US" sz="2200" dirty="0"/>
              <a:t> </a:t>
            </a:r>
            <a:r>
              <a:rPr lang="en-US" sz="2200" dirty="0" err="1"/>
              <a:t>số</a:t>
            </a:r>
            <a:r>
              <a:rPr lang="en-US" sz="2200" dirty="0"/>
              <a:t> </a:t>
            </a:r>
            <a:r>
              <a:rPr lang="en-US" sz="2200" dirty="0" err="1"/>
              <a:t>để</a:t>
            </a:r>
            <a:r>
              <a:rPr lang="en-US" sz="2200" dirty="0"/>
              <a:t> HS </a:t>
            </a:r>
            <a:r>
              <a:rPr lang="en-US" sz="2200" dirty="0" err="1"/>
              <a:t>tự</a:t>
            </a:r>
            <a:r>
              <a:rPr lang="en-US" sz="2200" dirty="0"/>
              <a:t> </a:t>
            </a:r>
            <a:r>
              <a:rPr lang="en-US" sz="2200" dirty="0" err="1"/>
              <a:t>khám</a:t>
            </a:r>
            <a:r>
              <a:rPr lang="en-US" sz="2200" dirty="0"/>
              <a:t> </a:t>
            </a:r>
            <a:r>
              <a:rPr lang="en-US" sz="2200" dirty="0" err="1"/>
              <a:t>phá</a:t>
            </a:r>
            <a:r>
              <a:rPr lang="en-US" sz="2200" dirty="0"/>
              <a:t> </a:t>
            </a:r>
            <a:r>
              <a:rPr lang="en-US" sz="2200" dirty="0" err="1"/>
              <a:t>và</a:t>
            </a:r>
            <a:r>
              <a:rPr lang="en-US" sz="2200" dirty="0"/>
              <a:t> </a:t>
            </a:r>
            <a:r>
              <a:rPr lang="en-US" sz="2200" dirty="0" err="1"/>
              <a:t>tự</a:t>
            </a:r>
            <a:r>
              <a:rPr lang="en-US" sz="2200" dirty="0"/>
              <a:t> </a:t>
            </a:r>
            <a:r>
              <a:rPr lang="en-US" sz="2200" dirty="0" err="1"/>
              <a:t>học</a:t>
            </a:r>
            <a:endParaRPr lang="en-US" sz="2200" dirty="0"/>
          </a:p>
          <a:p>
            <a:pPr>
              <a:lnSpc>
                <a:spcPct val="130000"/>
              </a:lnSpc>
              <a:buFont typeface="Arial" panose="020B0604020202020204" pitchFamily="34" charset="0"/>
              <a:buChar char="‒"/>
            </a:pPr>
            <a:r>
              <a:rPr lang="en-US" sz="2200" dirty="0" err="1"/>
              <a:t>Coi</a:t>
            </a:r>
            <a:r>
              <a:rPr lang="en-US" sz="2200" dirty="0"/>
              <a:t> </a:t>
            </a:r>
            <a:r>
              <a:rPr lang="en-US" sz="2200" dirty="0" err="1"/>
              <a:t>trọng</a:t>
            </a:r>
            <a:r>
              <a:rPr lang="en-US" sz="2200" dirty="0"/>
              <a:t> </a:t>
            </a:r>
            <a:r>
              <a:rPr lang="en-US" sz="2200" dirty="0" err="1"/>
              <a:t>giáo</a:t>
            </a:r>
            <a:r>
              <a:rPr lang="en-US" sz="2200" dirty="0"/>
              <a:t> </a:t>
            </a:r>
            <a:r>
              <a:rPr lang="en-US" sz="2200" dirty="0" err="1"/>
              <a:t>dục</a:t>
            </a:r>
            <a:r>
              <a:rPr lang="en-US" sz="2200" dirty="0"/>
              <a:t> </a:t>
            </a:r>
            <a:r>
              <a:rPr lang="en-US" sz="2200" dirty="0" err="1"/>
              <a:t>đạo</a:t>
            </a:r>
            <a:r>
              <a:rPr lang="en-US" sz="2200" dirty="0"/>
              <a:t> </a:t>
            </a:r>
            <a:r>
              <a:rPr lang="en-US" sz="2200" dirty="0" err="1"/>
              <a:t>đức</a:t>
            </a:r>
            <a:r>
              <a:rPr lang="en-US" sz="2200" dirty="0"/>
              <a:t> </a:t>
            </a:r>
            <a:r>
              <a:rPr lang="en-US" sz="2200" dirty="0" err="1"/>
              <a:t>và</a:t>
            </a:r>
            <a:r>
              <a:rPr lang="en-US" sz="2200" dirty="0"/>
              <a:t> </a:t>
            </a:r>
            <a:r>
              <a:rPr lang="en-US" sz="2200" dirty="0" err="1"/>
              <a:t>văn</a:t>
            </a:r>
            <a:r>
              <a:rPr lang="en-US" sz="2200" dirty="0"/>
              <a:t> </a:t>
            </a:r>
            <a:r>
              <a:rPr lang="en-US" sz="2200" dirty="0" err="1"/>
              <a:t>hoá</a:t>
            </a:r>
            <a:r>
              <a:rPr lang="en-US" sz="2200" dirty="0"/>
              <a:t> </a:t>
            </a:r>
            <a:r>
              <a:rPr lang="en-US" sz="2200" dirty="0" err="1"/>
              <a:t>trong</a:t>
            </a:r>
            <a:r>
              <a:rPr lang="en-US" sz="2200" dirty="0"/>
              <a:t> </a:t>
            </a:r>
            <a:r>
              <a:rPr lang="en-US" sz="2200" dirty="0" err="1"/>
              <a:t>môi</a:t>
            </a:r>
            <a:r>
              <a:rPr lang="en-US" sz="2200" dirty="0"/>
              <a:t> </a:t>
            </a:r>
            <a:r>
              <a:rPr lang="en-US" sz="2200" dirty="0" err="1"/>
              <a:t>trường</a:t>
            </a:r>
            <a:r>
              <a:rPr lang="en-US" sz="2200" dirty="0"/>
              <a:t> </a:t>
            </a:r>
            <a:r>
              <a:rPr lang="en-US" sz="2200" dirty="0" err="1"/>
              <a:t>số</a:t>
            </a:r>
            <a:endParaRPr lang="en-US" sz="2200"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11</a:t>
            </a:fld>
            <a:endParaRPr lang="vi-VN" dirty="0"/>
          </a:p>
        </p:txBody>
      </p:sp>
    </p:spTree>
    <p:extLst>
      <p:ext uri="{BB962C8B-B14F-4D97-AF65-F5344CB8AC3E}">
        <p14:creationId xmlns:p14="http://schemas.microsoft.com/office/powerpoint/2010/main" val="388840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12" y="136525"/>
            <a:ext cx="10574663" cy="1042295"/>
          </a:xfrm>
        </p:spPr>
        <p:txBody>
          <a:bodyPr>
            <a:normAutofit/>
          </a:bodyPr>
          <a:lstStyle/>
          <a:p>
            <a:r>
              <a:rPr lang="en-US" sz="4000" b="1" dirty="0">
                <a:solidFill>
                  <a:schemeClr val="bg1"/>
                </a:solidFill>
              </a:rPr>
              <a:t>C.4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về</a:t>
            </a:r>
            <a:r>
              <a:rPr lang="en-US" sz="4000" b="1" dirty="0">
                <a:solidFill>
                  <a:schemeClr val="bg1"/>
                </a:solidFill>
              </a:rPr>
              <a:t> </a:t>
            </a:r>
            <a:r>
              <a:rPr lang="en-US" sz="4000" b="1" dirty="0" err="1">
                <a:solidFill>
                  <a:schemeClr val="bg1"/>
                </a:solidFill>
              </a:rPr>
              <a:t>kiểm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đánh</a:t>
            </a:r>
            <a:r>
              <a:rPr lang="en-US" sz="4000" b="1" dirty="0">
                <a:solidFill>
                  <a:schemeClr val="bg1"/>
                </a:solidFill>
              </a:rPr>
              <a:t> </a:t>
            </a:r>
            <a:r>
              <a:rPr lang="en-US" sz="4000" b="1" dirty="0" err="1">
                <a:solidFill>
                  <a:schemeClr val="bg1"/>
                </a:solidFill>
              </a:rPr>
              <a:t>giá</a:t>
            </a:r>
            <a:endParaRPr lang="en-US" sz="4000" b="1" dirty="0">
              <a:solidFill>
                <a:schemeClr val="bg1"/>
              </a:solidFill>
            </a:endParaRPr>
          </a:p>
        </p:txBody>
      </p:sp>
      <p:sp>
        <p:nvSpPr>
          <p:cNvPr id="3" name="Content Placeholder 2"/>
          <p:cNvSpPr>
            <a:spLocks noGrp="1"/>
          </p:cNvSpPr>
          <p:nvPr>
            <p:ph idx="1"/>
          </p:nvPr>
        </p:nvSpPr>
        <p:spPr>
          <a:xfrm>
            <a:off x="576775" y="2117913"/>
            <a:ext cx="10348400" cy="3059206"/>
          </a:xfrm>
        </p:spPr>
        <p:txBody>
          <a:bodyPr>
            <a:normAutofit lnSpcReduction="10000"/>
          </a:bodyPr>
          <a:lstStyle/>
          <a:p>
            <a:pPr>
              <a:lnSpc>
                <a:spcPct val="120000"/>
              </a:lnSpc>
              <a:buFont typeface="Arial" panose="020B0604020202020204" pitchFamily="34" charset="0"/>
              <a:buChar char="‒"/>
            </a:pPr>
            <a:r>
              <a:rPr lang="vi-VN" sz="2400" dirty="0"/>
              <a:t>cần chú trọng nhiều hơn việc vận dụng những hiểu biết lí thuyết vào các tình huống cụ thể trong cuộc sống.</a:t>
            </a:r>
            <a:endParaRPr lang="en-US" sz="2400" dirty="0"/>
          </a:p>
          <a:p>
            <a:pPr>
              <a:lnSpc>
                <a:spcPct val="120000"/>
              </a:lnSpc>
              <a:buFont typeface="Arial" panose="020B0604020202020204" pitchFamily="34" charset="0"/>
              <a:buChar char="‒"/>
            </a:pPr>
            <a:r>
              <a:rPr lang="vi-VN" sz="2400" dirty="0"/>
              <a:t>Những câu hỏi trắc nghiệm lựa chọn đúng sai, điền vào chỗ trống, ghép cặp,... đều phù hợp. </a:t>
            </a:r>
            <a:endParaRPr lang="en-US" sz="2400" dirty="0"/>
          </a:p>
          <a:p>
            <a:pPr>
              <a:lnSpc>
                <a:spcPct val="120000"/>
              </a:lnSpc>
              <a:buFont typeface="Arial" panose="020B0604020202020204" pitchFamily="34" charset="0"/>
              <a:buChar char="‒"/>
            </a:pPr>
            <a:r>
              <a:rPr lang="en-US" sz="2400" dirty="0"/>
              <a:t>Có </a:t>
            </a:r>
            <a:r>
              <a:rPr lang="en-US" sz="2400" dirty="0" err="1"/>
              <a:t>thể</a:t>
            </a:r>
            <a:r>
              <a:rPr lang="en-US" sz="2400" dirty="0"/>
              <a:t> </a:t>
            </a:r>
            <a:r>
              <a:rPr lang="en-US" sz="2400" dirty="0" err="1"/>
              <a:t>đánh</a:t>
            </a:r>
            <a:r>
              <a:rPr lang="en-US" sz="2400" dirty="0"/>
              <a:t> </a:t>
            </a:r>
            <a:r>
              <a:rPr lang="en-US" sz="2400" dirty="0" err="1"/>
              <a:t>giá</a:t>
            </a:r>
            <a:r>
              <a:rPr lang="en-US" sz="2400" dirty="0"/>
              <a:t> qua </a:t>
            </a:r>
            <a:r>
              <a:rPr lang="en-US" sz="2400" dirty="0" err="1"/>
              <a:t>bản</a:t>
            </a:r>
            <a:r>
              <a:rPr lang="en-US" sz="2400" dirty="0"/>
              <a:t> </a:t>
            </a:r>
            <a:r>
              <a:rPr lang="en-US" sz="2400" dirty="0" err="1"/>
              <a:t>thu</a:t>
            </a:r>
            <a:r>
              <a:rPr lang="en-US" sz="2400" dirty="0"/>
              <a:t> </a:t>
            </a:r>
            <a:r>
              <a:rPr lang="en-US" sz="2400" dirty="0" err="1"/>
              <a:t>hoạch</a:t>
            </a:r>
            <a:r>
              <a:rPr lang="en-US" sz="2400" dirty="0"/>
              <a:t> </a:t>
            </a:r>
            <a:r>
              <a:rPr lang="en-US" sz="2400" dirty="0" err="1"/>
              <a:t>của</a:t>
            </a:r>
            <a:r>
              <a:rPr lang="en-US" sz="2400" dirty="0"/>
              <a:t> </a:t>
            </a:r>
            <a:r>
              <a:rPr lang="en-US" sz="2400" dirty="0" err="1"/>
              <a:t>bài</a:t>
            </a:r>
            <a:r>
              <a:rPr lang="en-US" sz="2400" dirty="0"/>
              <a:t> </a:t>
            </a:r>
            <a:r>
              <a:rPr lang="en-US" sz="2400" dirty="0" err="1"/>
              <a:t>tập</a:t>
            </a:r>
            <a:r>
              <a:rPr lang="en-US" sz="2400" dirty="0"/>
              <a:t> </a:t>
            </a:r>
            <a:r>
              <a:rPr lang="en-US" sz="2400" dirty="0" err="1"/>
              <a:t>nhóm</a:t>
            </a:r>
            <a:endParaRPr lang="en-US" sz="2400" dirty="0"/>
          </a:p>
          <a:p>
            <a:pPr>
              <a:lnSpc>
                <a:spcPct val="120000"/>
              </a:lnSpc>
              <a:buFont typeface="Arial" panose="020B0604020202020204" pitchFamily="34" charset="0"/>
              <a:buChar char="‒"/>
            </a:pPr>
            <a:r>
              <a:rPr lang="vi-VN" sz="2400" dirty="0"/>
              <a:t>Không nên yêu cầu HS học thuộc các khái niệm.</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12</a:t>
            </a:fld>
            <a:endParaRPr lang="vi-VN" dirty="0"/>
          </a:p>
        </p:txBody>
      </p:sp>
    </p:spTree>
    <p:extLst>
      <p:ext uri="{BB962C8B-B14F-4D97-AF65-F5344CB8AC3E}">
        <p14:creationId xmlns:p14="http://schemas.microsoft.com/office/powerpoint/2010/main" val="22445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2" y="315701"/>
            <a:ext cx="6563361" cy="568325"/>
          </a:xfrm>
        </p:spPr>
        <p:txBody>
          <a:bodyPr>
            <a:noAutofit/>
          </a:bodyPr>
          <a:lstStyle/>
          <a:p>
            <a:r>
              <a:rPr lang="en-US" sz="4000" b="1" dirty="0" err="1">
                <a:solidFill>
                  <a:schemeClr val="bg1"/>
                </a:solidFill>
                <a:latin typeface="+mn-lt"/>
              </a:rPr>
              <a:t>Chủ</a:t>
            </a:r>
            <a:r>
              <a:rPr lang="en-US" sz="4000" b="1" dirty="0">
                <a:solidFill>
                  <a:schemeClr val="bg1"/>
                </a:solidFill>
                <a:latin typeface="+mn-lt"/>
              </a:rPr>
              <a:t> </a:t>
            </a:r>
            <a:r>
              <a:rPr lang="en-US" sz="4000" b="1" dirty="0" err="1">
                <a:solidFill>
                  <a:schemeClr val="bg1"/>
                </a:solidFill>
                <a:latin typeface="+mn-lt"/>
              </a:rPr>
              <a:t>đề</a:t>
            </a:r>
            <a:r>
              <a:rPr lang="en-US" sz="4000" b="1" dirty="0">
                <a:solidFill>
                  <a:schemeClr val="bg1"/>
                </a:solidFill>
                <a:latin typeface="+mn-lt"/>
              </a:rPr>
              <a:t> C – </a:t>
            </a:r>
            <a:r>
              <a:rPr lang="en-US" sz="4000" b="1" dirty="0" err="1">
                <a:solidFill>
                  <a:schemeClr val="bg1"/>
                </a:solidFill>
              </a:rPr>
              <a:t>Tóm</a:t>
            </a:r>
            <a:r>
              <a:rPr lang="en-US" sz="4000" b="1" dirty="0">
                <a:solidFill>
                  <a:schemeClr val="bg1"/>
                </a:solidFill>
              </a:rPr>
              <a:t> </a:t>
            </a:r>
            <a:r>
              <a:rPr lang="en-US" sz="4000" b="1" dirty="0" err="1">
                <a:solidFill>
                  <a:schemeClr val="bg1"/>
                </a:solidFill>
              </a:rPr>
              <a:t>lại</a:t>
            </a:r>
            <a:r>
              <a:rPr lang="en-US" sz="4000" b="1" dirty="0">
                <a:solidFill>
                  <a:schemeClr val="bg1"/>
                </a:solidFill>
              </a:rPr>
              <a:t> </a:t>
            </a:r>
          </a:p>
        </p:txBody>
      </p:sp>
      <p:sp>
        <p:nvSpPr>
          <p:cNvPr id="3" name="Content Placeholder 2"/>
          <p:cNvSpPr>
            <a:spLocks noGrp="1"/>
          </p:cNvSpPr>
          <p:nvPr>
            <p:ph idx="1"/>
          </p:nvPr>
        </p:nvSpPr>
        <p:spPr>
          <a:xfrm>
            <a:off x="453813" y="1714499"/>
            <a:ext cx="11280987" cy="3946467"/>
          </a:xfrm>
        </p:spPr>
        <p:txBody>
          <a:bodyPr>
            <a:normAutofit fontScale="77500" lnSpcReduction="20000"/>
          </a:bodyPr>
          <a:lstStyle/>
          <a:p>
            <a:pPr lvl="1">
              <a:lnSpc>
                <a:spcPct val="200000"/>
              </a:lnSpc>
              <a:buFont typeface="Wingdings" panose="05000000000000000000" pitchFamily="2" charset="2"/>
              <a:buChar char="ü"/>
            </a:pPr>
            <a:r>
              <a:rPr lang="en-US" sz="3300" dirty="0" err="1"/>
              <a:t>Hình</a:t>
            </a:r>
            <a:r>
              <a:rPr lang="en-US" sz="3300" dirty="0"/>
              <a:t> </a:t>
            </a:r>
            <a:r>
              <a:rPr lang="en-US" sz="3300" dirty="0" err="1"/>
              <a:t>thành</a:t>
            </a:r>
            <a:r>
              <a:rPr lang="en-US" sz="3300" dirty="0"/>
              <a:t> </a:t>
            </a:r>
            <a:r>
              <a:rPr lang="en-US" sz="3300" dirty="0" err="1"/>
              <a:t>khái</a:t>
            </a:r>
            <a:r>
              <a:rPr lang="en-US" sz="3300" dirty="0"/>
              <a:t> </a:t>
            </a:r>
            <a:r>
              <a:rPr lang="en-US" sz="3300" dirty="0" err="1"/>
              <a:t>niệm</a:t>
            </a:r>
            <a:r>
              <a:rPr lang="en-US" sz="3300" dirty="0"/>
              <a:t> </a:t>
            </a:r>
            <a:r>
              <a:rPr lang="en-US" sz="3300" dirty="0">
                <a:solidFill>
                  <a:srgbClr val="FF0000"/>
                </a:solidFill>
              </a:rPr>
              <a:t>qua </a:t>
            </a:r>
            <a:r>
              <a:rPr lang="en-US" sz="3300" dirty="0" err="1">
                <a:solidFill>
                  <a:srgbClr val="FF0000"/>
                </a:solidFill>
              </a:rPr>
              <a:t>trải</a:t>
            </a:r>
            <a:r>
              <a:rPr lang="en-US" sz="3300" dirty="0">
                <a:solidFill>
                  <a:srgbClr val="FF0000"/>
                </a:solidFill>
              </a:rPr>
              <a:t> </a:t>
            </a:r>
            <a:r>
              <a:rPr lang="en-US" sz="3300" dirty="0" err="1">
                <a:solidFill>
                  <a:srgbClr val="FF0000"/>
                </a:solidFill>
              </a:rPr>
              <a:t>nghiệm</a:t>
            </a:r>
            <a:r>
              <a:rPr lang="en-US" sz="3300" dirty="0">
                <a:solidFill>
                  <a:srgbClr val="FF0000"/>
                </a:solidFill>
              </a:rPr>
              <a:t> </a:t>
            </a:r>
            <a:r>
              <a:rPr lang="en-US" sz="3300" dirty="0" err="1">
                <a:solidFill>
                  <a:srgbClr val="FF0000"/>
                </a:solidFill>
              </a:rPr>
              <a:t>và</a:t>
            </a:r>
            <a:r>
              <a:rPr lang="en-US" sz="3300" dirty="0">
                <a:solidFill>
                  <a:srgbClr val="FF0000"/>
                </a:solidFill>
              </a:rPr>
              <a:t> </a:t>
            </a:r>
            <a:r>
              <a:rPr lang="en-US" sz="3300" dirty="0" err="1">
                <a:solidFill>
                  <a:srgbClr val="FF0000"/>
                </a:solidFill>
              </a:rPr>
              <a:t>ví</a:t>
            </a:r>
            <a:r>
              <a:rPr lang="en-US" sz="3300" dirty="0">
                <a:solidFill>
                  <a:srgbClr val="FF0000"/>
                </a:solidFill>
              </a:rPr>
              <a:t> </a:t>
            </a:r>
            <a:r>
              <a:rPr lang="en-US" sz="3300" dirty="0" err="1">
                <a:solidFill>
                  <a:srgbClr val="FF0000"/>
                </a:solidFill>
              </a:rPr>
              <a:t>dụ</a:t>
            </a:r>
            <a:r>
              <a:rPr lang="en-US" sz="3300" dirty="0">
                <a:solidFill>
                  <a:srgbClr val="FF0000"/>
                </a:solidFill>
              </a:rPr>
              <a:t> </a:t>
            </a:r>
            <a:r>
              <a:rPr lang="en-US" sz="3300" dirty="0" err="1">
                <a:solidFill>
                  <a:srgbClr val="FF0000"/>
                </a:solidFill>
              </a:rPr>
              <a:t>thực</a:t>
            </a:r>
            <a:r>
              <a:rPr lang="en-US" sz="3300" dirty="0">
                <a:solidFill>
                  <a:srgbClr val="FF0000"/>
                </a:solidFill>
              </a:rPr>
              <a:t> </a:t>
            </a:r>
            <a:r>
              <a:rPr lang="en-US" sz="3300" dirty="0" err="1">
                <a:solidFill>
                  <a:srgbClr val="FF0000"/>
                </a:solidFill>
              </a:rPr>
              <a:t>tiễn</a:t>
            </a:r>
            <a:endParaRPr lang="en-US" sz="3300" dirty="0"/>
          </a:p>
          <a:p>
            <a:pPr lvl="1">
              <a:lnSpc>
                <a:spcPct val="200000"/>
              </a:lnSpc>
              <a:buFont typeface="Wingdings" panose="05000000000000000000" pitchFamily="2" charset="2"/>
              <a:buChar char="ü"/>
            </a:pPr>
            <a:r>
              <a:rPr lang="en-US" sz="3300" dirty="0"/>
              <a:t> SGK </a:t>
            </a:r>
            <a:r>
              <a:rPr lang="en-US" sz="3300" dirty="0" err="1"/>
              <a:t>không</a:t>
            </a:r>
            <a:r>
              <a:rPr lang="en-US" sz="3300" dirty="0"/>
              <a:t> </a:t>
            </a:r>
            <a:r>
              <a:rPr lang="en-US" sz="3300" dirty="0" err="1"/>
              <a:t>trình</a:t>
            </a:r>
            <a:r>
              <a:rPr lang="en-US" sz="3300" dirty="0"/>
              <a:t> </a:t>
            </a:r>
            <a:r>
              <a:rPr lang="en-US" sz="3300" dirty="0" err="1"/>
              <a:t>bày</a:t>
            </a:r>
            <a:r>
              <a:rPr lang="en-US" sz="3300" dirty="0"/>
              <a:t> chi </a:t>
            </a:r>
            <a:r>
              <a:rPr lang="en-US" sz="3300" dirty="0" err="1"/>
              <a:t>tiết</a:t>
            </a:r>
            <a:r>
              <a:rPr lang="en-US" sz="3300" dirty="0"/>
              <a:t> </a:t>
            </a:r>
            <a:r>
              <a:rPr lang="en-US" sz="3300" dirty="0" err="1"/>
              <a:t>mà</a:t>
            </a:r>
            <a:r>
              <a:rPr lang="en-US" sz="3300" dirty="0"/>
              <a:t> </a:t>
            </a:r>
            <a:r>
              <a:rPr lang="en-US" sz="3300" dirty="0" err="1"/>
              <a:t>gợi</a:t>
            </a:r>
            <a:r>
              <a:rPr lang="en-US" sz="3300" dirty="0"/>
              <a:t> ý, </a:t>
            </a:r>
            <a:r>
              <a:rPr lang="en-US" sz="3300" dirty="0" err="1">
                <a:solidFill>
                  <a:srgbClr val="FF0000"/>
                </a:solidFill>
              </a:rPr>
              <a:t>hướng</a:t>
            </a:r>
            <a:r>
              <a:rPr lang="en-US" sz="3300" dirty="0">
                <a:solidFill>
                  <a:srgbClr val="FF0000"/>
                </a:solidFill>
              </a:rPr>
              <a:t> </a:t>
            </a:r>
            <a:r>
              <a:rPr lang="en-US" sz="3300" dirty="0" err="1">
                <a:solidFill>
                  <a:srgbClr val="FF0000"/>
                </a:solidFill>
              </a:rPr>
              <a:t>dẫn</a:t>
            </a:r>
            <a:r>
              <a:rPr lang="en-US" sz="3300" dirty="0">
                <a:solidFill>
                  <a:srgbClr val="FF0000"/>
                </a:solidFill>
              </a:rPr>
              <a:t> HS </a:t>
            </a:r>
            <a:r>
              <a:rPr lang="en-US" sz="3300" dirty="0" err="1">
                <a:solidFill>
                  <a:srgbClr val="FF0000"/>
                </a:solidFill>
              </a:rPr>
              <a:t>tìm</a:t>
            </a:r>
            <a:r>
              <a:rPr lang="en-US" sz="3300" dirty="0">
                <a:solidFill>
                  <a:srgbClr val="FF0000"/>
                </a:solidFill>
              </a:rPr>
              <a:t> </a:t>
            </a:r>
            <a:r>
              <a:rPr lang="en-US" sz="3300" dirty="0" err="1">
                <a:solidFill>
                  <a:srgbClr val="FF0000"/>
                </a:solidFill>
              </a:rPr>
              <a:t>hiểu</a:t>
            </a:r>
            <a:r>
              <a:rPr lang="en-US" sz="3300" dirty="0"/>
              <a:t>, </a:t>
            </a:r>
            <a:r>
              <a:rPr lang="en-US" sz="3300" dirty="0" err="1"/>
              <a:t>khám</a:t>
            </a:r>
            <a:r>
              <a:rPr lang="en-US" sz="3300" dirty="0"/>
              <a:t> </a:t>
            </a:r>
            <a:r>
              <a:rPr lang="en-US" sz="3300" dirty="0" err="1"/>
              <a:t>phá</a:t>
            </a:r>
            <a:endParaRPr lang="en-US" sz="3300" dirty="0"/>
          </a:p>
          <a:p>
            <a:pPr lvl="1">
              <a:lnSpc>
                <a:spcPct val="200000"/>
              </a:lnSpc>
              <a:buFont typeface="Wingdings" panose="05000000000000000000" pitchFamily="2" charset="2"/>
              <a:buChar char="ü"/>
            </a:pPr>
            <a:r>
              <a:rPr lang="en-US" sz="3300" dirty="0"/>
              <a:t> </a:t>
            </a:r>
            <a:r>
              <a:rPr lang="en-US" sz="3300" dirty="0" err="1"/>
              <a:t>Các</a:t>
            </a:r>
            <a:r>
              <a:rPr lang="en-US" sz="3300" dirty="0"/>
              <a:t> PPDH </a:t>
            </a:r>
            <a:r>
              <a:rPr lang="en-US" sz="3300" dirty="0" err="1">
                <a:solidFill>
                  <a:srgbClr val="FF0000"/>
                </a:solidFill>
              </a:rPr>
              <a:t>tích</a:t>
            </a:r>
            <a:r>
              <a:rPr lang="en-US" sz="3300" dirty="0">
                <a:solidFill>
                  <a:srgbClr val="FF0000"/>
                </a:solidFill>
              </a:rPr>
              <a:t> </a:t>
            </a:r>
            <a:r>
              <a:rPr lang="en-US" sz="3300" dirty="0" err="1">
                <a:solidFill>
                  <a:srgbClr val="FF0000"/>
                </a:solidFill>
              </a:rPr>
              <a:t>cực</a:t>
            </a:r>
            <a:r>
              <a:rPr lang="en-US" sz="3300" dirty="0">
                <a:solidFill>
                  <a:srgbClr val="FF0000"/>
                </a:solidFill>
              </a:rPr>
              <a:t>, HS </a:t>
            </a:r>
            <a:r>
              <a:rPr lang="en-US" sz="3300" dirty="0" err="1">
                <a:solidFill>
                  <a:srgbClr val="FF0000"/>
                </a:solidFill>
              </a:rPr>
              <a:t>khám</a:t>
            </a:r>
            <a:r>
              <a:rPr lang="en-US" sz="3300" dirty="0">
                <a:solidFill>
                  <a:srgbClr val="FF0000"/>
                </a:solidFill>
              </a:rPr>
              <a:t> </a:t>
            </a:r>
            <a:r>
              <a:rPr lang="en-US" sz="3300" dirty="0" err="1">
                <a:solidFill>
                  <a:srgbClr val="FF0000"/>
                </a:solidFill>
              </a:rPr>
              <a:t>phá</a:t>
            </a:r>
            <a:r>
              <a:rPr lang="en-US" sz="3300" dirty="0">
                <a:solidFill>
                  <a:srgbClr val="FF0000"/>
                </a:solidFill>
              </a:rPr>
              <a:t> và </a:t>
            </a:r>
            <a:r>
              <a:rPr lang="en-US" sz="3300" dirty="0" err="1">
                <a:solidFill>
                  <a:srgbClr val="FF0000"/>
                </a:solidFill>
              </a:rPr>
              <a:t>liên</a:t>
            </a:r>
            <a:r>
              <a:rPr lang="en-US" sz="3300" dirty="0">
                <a:solidFill>
                  <a:srgbClr val="FF0000"/>
                </a:solidFill>
              </a:rPr>
              <a:t> </a:t>
            </a:r>
            <a:r>
              <a:rPr lang="en-US" sz="3300" dirty="0" err="1">
                <a:solidFill>
                  <a:srgbClr val="FF0000"/>
                </a:solidFill>
              </a:rPr>
              <a:t>hệ</a:t>
            </a:r>
            <a:r>
              <a:rPr lang="en-US" sz="3300" dirty="0">
                <a:solidFill>
                  <a:srgbClr val="FF0000"/>
                </a:solidFill>
              </a:rPr>
              <a:t> </a:t>
            </a:r>
            <a:r>
              <a:rPr lang="en-US" sz="3300" dirty="0" err="1">
                <a:solidFill>
                  <a:srgbClr val="FF0000"/>
                </a:solidFill>
              </a:rPr>
              <a:t>với</a:t>
            </a:r>
            <a:r>
              <a:rPr lang="en-US" sz="3300" dirty="0">
                <a:solidFill>
                  <a:srgbClr val="FF0000"/>
                </a:solidFill>
              </a:rPr>
              <a:t> </a:t>
            </a:r>
            <a:r>
              <a:rPr lang="en-US" sz="3300" dirty="0" err="1">
                <a:solidFill>
                  <a:srgbClr val="FF0000"/>
                </a:solidFill>
              </a:rPr>
              <a:t>thực</a:t>
            </a:r>
            <a:r>
              <a:rPr lang="en-US" sz="3300" dirty="0">
                <a:solidFill>
                  <a:srgbClr val="FF0000"/>
                </a:solidFill>
              </a:rPr>
              <a:t> </a:t>
            </a:r>
            <a:r>
              <a:rPr lang="en-US" sz="3300" dirty="0" err="1">
                <a:solidFill>
                  <a:srgbClr val="FF0000"/>
                </a:solidFill>
              </a:rPr>
              <a:t>tế</a:t>
            </a:r>
            <a:r>
              <a:rPr lang="en-US" sz="3300" dirty="0">
                <a:solidFill>
                  <a:srgbClr val="FF0000"/>
                </a:solidFill>
              </a:rPr>
              <a:t>, HS </a:t>
            </a:r>
            <a:r>
              <a:rPr lang="en-US" sz="3300" dirty="0" err="1">
                <a:solidFill>
                  <a:srgbClr val="FF0000"/>
                </a:solidFill>
              </a:rPr>
              <a:t>thực</a:t>
            </a:r>
            <a:r>
              <a:rPr lang="en-US" sz="3300" dirty="0">
                <a:solidFill>
                  <a:srgbClr val="FF0000"/>
                </a:solidFill>
              </a:rPr>
              <a:t> </a:t>
            </a:r>
            <a:r>
              <a:rPr lang="en-US" sz="3300" dirty="0" err="1">
                <a:solidFill>
                  <a:srgbClr val="FF0000"/>
                </a:solidFill>
              </a:rPr>
              <a:t>hành</a:t>
            </a:r>
            <a:endParaRPr lang="en-US" sz="3300" dirty="0">
              <a:solidFill>
                <a:srgbClr val="FF0000"/>
              </a:solidFill>
            </a:endParaRPr>
          </a:p>
          <a:p>
            <a:pPr lvl="1">
              <a:lnSpc>
                <a:spcPct val="200000"/>
              </a:lnSpc>
              <a:buFont typeface="Wingdings" panose="05000000000000000000" pitchFamily="2" charset="2"/>
              <a:buChar char="ü"/>
            </a:pPr>
            <a:r>
              <a:rPr lang="en-US" sz="3300" dirty="0"/>
              <a:t>Quan </a:t>
            </a:r>
            <a:r>
              <a:rPr lang="en-US" sz="3300" dirty="0" err="1"/>
              <a:t>trọng</a:t>
            </a:r>
            <a:r>
              <a:rPr lang="en-US" sz="3300" dirty="0"/>
              <a:t> là HS có ý </a:t>
            </a:r>
            <a:r>
              <a:rPr lang="en-US" sz="3300" dirty="0" err="1"/>
              <a:t>thức</a:t>
            </a:r>
            <a:r>
              <a:rPr lang="en-US" sz="3300" dirty="0"/>
              <a:t> </a:t>
            </a:r>
            <a:r>
              <a:rPr lang="en-US" sz="3300" dirty="0" err="1">
                <a:solidFill>
                  <a:srgbClr val="FF0000"/>
                </a:solidFill>
              </a:rPr>
              <a:t>vận</a:t>
            </a:r>
            <a:r>
              <a:rPr lang="en-US" sz="3300" dirty="0">
                <a:solidFill>
                  <a:srgbClr val="FF0000"/>
                </a:solidFill>
              </a:rPr>
              <a:t> </a:t>
            </a:r>
            <a:r>
              <a:rPr lang="en-US" sz="3300" dirty="0" err="1">
                <a:solidFill>
                  <a:srgbClr val="FF0000"/>
                </a:solidFill>
              </a:rPr>
              <a:t>dụng</a:t>
            </a:r>
            <a:endParaRPr lang="en-US" sz="3300" dirty="0">
              <a:solidFill>
                <a:srgbClr val="FF0000"/>
              </a:solidFill>
            </a:endParaRPr>
          </a:p>
          <a:p>
            <a:pPr marL="0" indent="0">
              <a:buNone/>
            </a:pPr>
            <a:r>
              <a:rPr lang="en-US" sz="2000" dirty="0">
                <a:sym typeface="Wingdings" panose="05000000000000000000" pitchFamily="2" charset="2"/>
              </a:rPr>
              <a:t> </a:t>
            </a:r>
            <a:r>
              <a:rPr lang="en-US" sz="2000" dirty="0"/>
              <a:t>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13</a:t>
            </a:fld>
            <a:endParaRPr lang="vi-VN" dirty="0"/>
          </a:p>
        </p:txBody>
      </p:sp>
    </p:spTree>
    <p:extLst>
      <p:ext uri="{BB962C8B-B14F-4D97-AF65-F5344CB8AC3E}">
        <p14:creationId xmlns:p14="http://schemas.microsoft.com/office/powerpoint/2010/main" val="169111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C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775" y="348475"/>
            <a:ext cx="10348400" cy="568325"/>
          </a:xfrm>
        </p:spPr>
        <p:txBody>
          <a:bodyPr>
            <a:noAutofit/>
          </a:bodyPr>
          <a:lstStyle/>
          <a:p>
            <a:r>
              <a:rPr lang="en-US" sz="3600" b="1" dirty="0" err="1">
                <a:solidFill>
                  <a:schemeClr val="bg1">
                    <a:lumMod val="95000"/>
                  </a:schemeClr>
                </a:solidFill>
              </a:rPr>
              <a:t>Chủ</a:t>
            </a:r>
            <a:r>
              <a:rPr lang="en-US" sz="3600" b="1" dirty="0">
                <a:solidFill>
                  <a:schemeClr val="bg1">
                    <a:lumMod val="95000"/>
                  </a:schemeClr>
                </a:solidFill>
              </a:rPr>
              <a:t> </a:t>
            </a:r>
            <a:r>
              <a:rPr lang="en-US" sz="3600" b="1" dirty="0" err="1">
                <a:solidFill>
                  <a:schemeClr val="bg1">
                    <a:lumMod val="95000"/>
                  </a:schemeClr>
                </a:solidFill>
              </a:rPr>
              <a:t>đề</a:t>
            </a:r>
            <a:r>
              <a:rPr lang="en-US" sz="3600" b="1" dirty="0">
                <a:solidFill>
                  <a:schemeClr val="bg1">
                    <a:lumMod val="95000"/>
                  </a:schemeClr>
                </a:solidFill>
              </a:rPr>
              <a:t> C – </a:t>
            </a:r>
            <a:r>
              <a:rPr lang="en-US" sz="3600" b="1" dirty="0" err="1">
                <a:solidFill>
                  <a:schemeClr val="bg1">
                    <a:lumMod val="95000"/>
                  </a:schemeClr>
                </a:solidFill>
              </a:rPr>
              <a:t>Câu</a:t>
            </a:r>
            <a:r>
              <a:rPr lang="en-US" sz="3600" b="1" dirty="0">
                <a:solidFill>
                  <a:schemeClr val="bg1">
                    <a:lumMod val="95000"/>
                  </a:schemeClr>
                </a:solidFill>
              </a:rPr>
              <a:t> </a:t>
            </a:r>
            <a:r>
              <a:rPr lang="en-US" sz="3600" b="1" dirty="0" err="1">
                <a:solidFill>
                  <a:schemeClr val="bg1">
                    <a:lumMod val="95000"/>
                  </a:schemeClr>
                </a:solidFill>
              </a:rPr>
              <a:t>hỏi</a:t>
            </a:r>
            <a:r>
              <a:rPr lang="en-US" sz="3600" b="1" dirty="0">
                <a:solidFill>
                  <a:schemeClr val="bg1">
                    <a:lumMod val="95000"/>
                  </a:schemeClr>
                </a:solidFill>
              </a:rPr>
              <a:t> và ý </a:t>
            </a:r>
            <a:r>
              <a:rPr lang="en-US" sz="3600" b="1" dirty="0" err="1">
                <a:solidFill>
                  <a:schemeClr val="bg1">
                    <a:lumMod val="95000"/>
                  </a:schemeClr>
                </a:solidFill>
              </a:rPr>
              <a:t>kiến</a:t>
            </a:r>
            <a:r>
              <a:rPr lang="en-US" sz="3600" b="1" dirty="0">
                <a:solidFill>
                  <a:schemeClr val="bg1">
                    <a:lumMod val="95000"/>
                  </a:schemeClr>
                </a:solidFill>
              </a:rPr>
              <a:t> </a:t>
            </a:r>
            <a:r>
              <a:rPr lang="en-US" sz="3600" b="1" dirty="0" err="1">
                <a:solidFill>
                  <a:schemeClr val="bg1">
                    <a:lumMod val="95000"/>
                  </a:schemeClr>
                </a:solidFill>
              </a:rPr>
              <a:t>thảo</a:t>
            </a:r>
            <a:r>
              <a:rPr lang="en-US" sz="3600" b="1" dirty="0">
                <a:solidFill>
                  <a:schemeClr val="bg1">
                    <a:lumMod val="95000"/>
                  </a:schemeClr>
                </a:solidFill>
              </a:rPr>
              <a:t> </a:t>
            </a:r>
            <a:r>
              <a:rPr lang="en-US" sz="3600" b="1" dirty="0" err="1">
                <a:solidFill>
                  <a:schemeClr val="bg1">
                    <a:lumMod val="95000"/>
                  </a:schemeClr>
                </a:solidFill>
              </a:rPr>
              <a:t>luận</a:t>
            </a:r>
            <a:endParaRPr lang="en-US" sz="3600" b="1" dirty="0">
              <a:solidFill>
                <a:schemeClr val="bg1">
                  <a:lumMod val="95000"/>
                </a:schemeClr>
              </a:solidFill>
            </a:endParaRPr>
          </a:p>
        </p:txBody>
      </p:sp>
      <p:sp>
        <p:nvSpPr>
          <p:cNvPr id="6" name="Content Placeholder 5">
            <a:extLst>
              <a:ext uri="{FF2B5EF4-FFF2-40B4-BE49-F238E27FC236}">
                <a16:creationId xmlns:a16="http://schemas.microsoft.com/office/drawing/2014/main" id="{11D8CC7C-7F86-4D5F-814D-A03548AD7A27}"/>
              </a:ext>
            </a:extLst>
          </p:cNvPr>
          <p:cNvSpPr>
            <a:spLocks noGrp="1"/>
          </p:cNvSpPr>
          <p:nvPr>
            <p:ph idx="1"/>
          </p:nvPr>
        </p:nvSpPr>
        <p:spPr>
          <a:xfrm>
            <a:off x="756458" y="1654233"/>
            <a:ext cx="10825423" cy="4845515"/>
          </a:xfrm>
        </p:spPr>
        <p:txBody>
          <a:bodyPr>
            <a:normAutofit/>
          </a:bodyPr>
          <a:lstStyle/>
          <a:p>
            <a:pPr marL="0" indent="0">
              <a:buNone/>
            </a:pPr>
            <a:endParaRPr lang="en-SG" sz="2400"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14</a:t>
            </a:fld>
            <a:endParaRPr lang="vi-VN" dirty="0"/>
          </a:p>
        </p:txBody>
      </p:sp>
    </p:spTree>
    <p:extLst>
      <p:ext uri="{BB962C8B-B14F-4D97-AF65-F5344CB8AC3E}">
        <p14:creationId xmlns:p14="http://schemas.microsoft.com/office/powerpoint/2010/main" val="326699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CEE75F-ACDF-FA9E-0641-F8AC6799D0D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9C2E8613-6A03-4F09-C9CD-6691B1777968}"/>
              </a:ext>
            </a:extLst>
          </p:cNvPr>
          <p:cNvSpPr>
            <a:spLocks noGrp="1"/>
          </p:cNvSpPr>
          <p:nvPr>
            <p:ph type="sldNum" sz="quarter" idx="12"/>
          </p:nvPr>
        </p:nvSpPr>
        <p:spPr/>
        <p:txBody>
          <a:bodyPr/>
          <a:lstStyle/>
          <a:p>
            <a:fld id="{D47896BC-590F-41E2-AE69-29568EAD1C22}" type="slidenum">
              <a:rPr lang="en-US" smtClean="0"/>
              <a:t>15</a:t>
            </a:fld>
            <a:endParaRPr lang="en-US"/>
          </a:p>
        </p:txBody>
      </p:sp>
      <p:pic>
        <p:nvPicPr>
          <p:cNvPr id="6" name="Content Placeholder 5">
            <a:extLst>
              <a:ext uri="{FF2B5EF4-FFF2-40B4-BE49-F238E27FC236}">
                <a16:creationId xmlns:a16="http://schemas.microsoft.com/office/drawing/2014/main" id="{A2287105-20D7-C82B-7DCB-C804D51BB2CE}"/>
              </a:ext>
            </a:extLst>
          </p:cNvPr>
          <p:cNvPicPr>
            <a:picLocks noGrp="1" noChangeAspect="1"/>
          </p:cNvPicPr>
          <p:nvPr>
            <p:ph sz="half" idx="1"/>
          </p:nvPr>
        </p:nvPicPr>
        <p:blipFill>
          <a:blip r:embed="rId2"/>
          <a:stretch>
            <a:fillRect/>
          </a:stretch>
        </p:blipFill>
        <p:spPr>
          <a:xfrm>
            <a:off x="4771277" y="1690688"/>
            <a:ext cx="6454775" cy="2762744"/>
          </a:xfrm>
        </p:spPr>
      </p:pic>
      <p:pic>
        <p:nvPicPr>
          <p:cNvPr id="2" name="Picture 1">
            <a:extLst>
              <a:ext uri="{FF2B5EF4-FFF2-40B4-BE49-F238E27FC236}">
                <a16:creationId xmlns:a16="http://schemas.microsoft.com/office/drawing/2014/main" id="{B43FD7A1-8B89-5845-7239-8CD9E498E883}"/>
              </a:ext>
            </a:extLst>
          </p:cNvPr>
          <p:cNvPicPr>
            <a:picLocks noChangeAspect="1"/>
          </p:cNvPicPr>
          <p:nvPr/>
        </p:nvPicPr>
        <p:blipFill>
          <a:blip r:embed="rId3"/>
          <a:stretch>
            <a:fillRect/>
          </a:stretch>
        </p:blipFill>
        <p:spPr>
          <a:xfrm>
            <a:off x="624189" y="637676"/>
            <a:ext cx="3825723" cy="5674659"/>
          </a:xfrm>
          <a:prstGeom prst="rect">
            <a:avLst/>
          </a:prstGeom>
        </p:spPr>
      </p:pic>
    </p:spTree>
    <p:extLst>
      <p:ext uri="{BB962C8B-B14F-4D97-AF65-F5344CB8AC3E}">
        <p14:creationId xmlns:p14="http://schemas.microsoft.com/office/powerpoint/2010/main" val="40295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C46E9F-0919-B8D8-B061-7E6CB3B24A49}"/>
              </a:ext>
            </a:extLst>
          </p:cNvPr>
          <p:cNvSpPr>
            <a:spLocks noGrp="1"/>
          </p:cNvSpPr>
          <p:nvPr>
            <p:ph type="sldNum" sz="quarter" idx="12"/>
          </p:nvPr>
        </p:nvSpPr>
        <p:spPr/>
        <p:txBody>
          <a:bodyPr/>
          <a:lstStyle/>
          <a:p>
            <a:fld id="{D47896BC-590F-41E2-AE69-29568EAD1C22}" type="slidenum">
              <a:rPr lang="en-US" smtClean="0"/>
              <a:t>16</a:t>
            </a:fld>
            <a:endParaRPr lang="en-US"/>
          </a:p>
        </p:txBody>
      </p:sp>
      <p:sp>
        <p:nvSpPr>
          <p:cNvPr id="23" name="Content Placeholder 22">
            <a:extLst>
              <a:ext uri="{FF2B5EF4-FFF2-40B4-BE49-F238E27FC236}">
                <a16:creationId xmlns:a16="http://schemas.microsoft.com/office/drawing/2014/main" id="{0AF2CD96-8868-9213-C6F0-48CEFBEC6FEA}"/>
              </a:ext>
            </a:extLst>
          </p:cNvPr>
          <p:cNvSpPr>
            <a:spLocks noGrp="1"/>
          </p:cNvSpPr>
          <p:nvPr>
            <p:ph idx="1"/>
          </p:nvPr>
        </p:nvSpPr>
        <p:spPr>
          <a:xfrm>
            <a:off x="532015" y="1775012"/>
            <a:ext cx="10685184" cy="4655518"/>
          </a:xfrm>
        </p:spPr>
        <p:txBody>
          <a:bodyPr>
            <a:normAutofit/>
          </a:bodyPr>
          <a:lstStyle/>
          <a:p>
            <a:pPr>
              <a:lnSpc>
                <a:spcPct val="130000"/>
              </a:lnSpc>
              <a:buFont typeface="Arial" panose="020B0604020202020204" pitchFamily="34" charset="0"/>
              <a:buChar char="‒"/>
            </a:pPr>
            <a:r>
              <a:rPr lang="en-US" dirty="0"/>
              <a:t> </a:t>
            </a:r>
            <a:r>
              <a:rPr lang="en-US" dirty="0" err="1"/>
              <a:t>Nhận</a:t>
            </a:r>
            <a:r>
              <a:rPr lang="en-US" dirty="0"/>
              <a:t> </a:t>
            </a:r>
            <a:r>
              <a:rPr lang="en-US" dirty="0" err="1"/>
              <a:t>biết</a:t>
            </a:r>
            <a:r>
              <a:rPr lang="en-US" dirty="0"/>
              <a:t> và </a:t>
            </a:r>
            <a:r>
              <a:rPr lang="en-US" dirty="0" err="1"/>
              <a:t>giải</a:t>
            </a:r>
            <a:r>
              <a:rPr lang="en-US" dirty="0"/>
              <a:t> </a:t>
            </a:r>
            <a:r>
              <a:rPr lang="en-US" dirty="0" err="1"/>
              <a:t>thích</a:t>
            </a:r>
            <a:r>
              <a:rPr lang="en-US" dirty="0"/>
              <a:t> được một </a:t>
            </a:r>
            <a:r>
              <a:rPr lang="en-US" dirty="0" err="1"/>
              <a:t>số</a:t>
            </a:r>
            <a:r>
              <a:rPr lang="en-US" dirty="0"/>
              <a:t> </a:t>
            </a:r>
            <a:r>
              <a:rPr lang="en-US" dirty="0" err="1"/>
              <a:t>biểu</a:t>
            </a:r>
            <a:r>
              <a:rPr lang="en-US" dirty="0"/>
              <a:t> </a:t>
            </a:r>
            <a:r>
              <a:rPr lang="en-US" dirty="0" err="1"/>
              <a:t>hiện</a:t>
            </a:r>
            <a:r>
              <a:rPr lang="en-US" dirty="0"/>
              <a:t> vi </a:t>
            </a:r>
            <a:r>
              <a:rPr lang="en-US" dirty="0" err="1"/>
              <a:t>phạm</a:t>
            </a:r>
            <a:r>
              <a:rPr lang="en-US" dirty="0"/>
              <a:t> </a:t>
            </a:r>
            <a:r>
              <a:rPr lang="en-US" dirty="0" err="1"/>
              <a:t>đạo</a:t>
            </a:r>
            <a:r>
              <a:rPr lang="en-US" dirty="0"/>
              <a:t> </a:t>
            </a:r>
            <a:r>
              <a:rPr lang="en-US" dirty="0" err="1"/>
              <a:t>đức</a:t>
            </a:r>
            <a:r>
              <a:rPr lang="en-US" dirty="0"/>
              <a:t> và </a:t>
            </a:r>
            <a:r>
              <a:rPr lang="en-US" dirty="0" err="1"/>
              <a:t>pháp</a:t>
            </a:r>
            <a:r>
              <a:rPr lang="en-US" dirty="0"/>
              <a:t> </a:t>
            </a:r>
            <a:r>
              <a:rPr lang="en-US" dirty="0" err="1"/>
              <a:t>luật</a:t>
            </a:r>
            <a:r>
              <a:rPr lang="en-US" dirty="0"/>
              <a:t>, </a:t>
            </a:r>
            <a:r>
              <a:rPr lang="en-US" dirty="0" err="1"/>
              <a:t>biểu</a:t>
            </a:r>
            <a:r>
              <a:rPr lang="en-US" dirty="0"/>
              <a:t> </a:t>
            </a:r>
            <a:r>
              <a:rPr lang="en-US" dirty="0" err="1"/>
              <a:t>hiện</a:t>
            </a:r>
            <a:r>
              <a:rPr lang="en-US" dirty="0"/>
              <a:t> </a:t>
            </a:r>
            <a:r>
              <a:rPr lang="en-US" dirty="0" err="1"/>
              <a:t>thiếu</a:t>
            </a:r>
            <a:r>
              <a:rPr lang="en-US" dirty="0"/>
              <a:t> </a:t>
            </a:r>
            <a:r>
              <a:rPr lang="en-US" dirty="0" err="1"/>
              <a:t>văn</a:t>
            </a:r>
            <a:r>
              <a:rPr lang="en-US" dirty="0"/>
              <a:t> </a:t>
            </a:r>
            <a:r>
              <a:rPr lang="en-US" dirty="0" err="1"/>
              <a:t>hóa</a:t>
            </a:r>
            <a:r>
              <a:rPr lang="en-US" dirty="0"/>
              <a:t> </a:t>
            </a:r>
            <a:r>
              <a:rPr lang="en-US" dirty="0" err="1"/>
              <a:t>khi</a:t>
            </a:r>
            <a:r>
              <a:rPr lang="en-US" dirty="0"/>
              <a:t> </a:t>
            </a:r>
            <a:r>
              <a:rPr lang="en-US" dirty="0" err="1"/>
              <a:t>sử</a:t>
            </a:r>
            <a:r>
              <a:rPr lang="en-US" dirty="0"/>
              <a:t> </a:t>
            </a:r>
            <a:r>
              <a:rPr lang="en-US" dirty="0" err="1"/>
              <a:t>dụng</a:t>
            </a:r>
            <a:r>
              <a:rPr lang="en-US" dirty="0"/>
              <a:t> </a:t>
            </a:r>
            <a:r>
              <a:rPr lang="en-US" dirty="0" err="1"/>
              <a:t>công</a:t>
            </a:r>
            <a:r>
              <a:rPr lang="en-US" dirty="0"/>
              <a:t> </a:t>
            </a:r>
            <a:r>
              <a:rPr lang="en-US" dirty="0" err="1"/>
              <a:t>nghệ</a:t>
            </a:r>
            <a:r>
              <a:rPr lang="en-US" dirty="0"/>
              <a:t> </a:t>
            </a:r>
            <a:r>
              <a:rPr lang="en-US" dirty="0" err="1"/>
              <a:t>kỹ</a:t>
            </a:r>
            <a:r>
              <a:rPr lang="en-US" dirty="0"/>
              <a:t> </a:t>
            </a:r>
            <a:r>
              <a:rPr lang="en-US" dirty="0" err="1"/>
              <a:t>thuật</a:t>
            </a:r>
            <a:r>
              <a:rPr lang="en-US" dirty="0"/>
              <a:t> </a:t>
            </a:r>
            <a:r>
              <a:rPr lang="en-US" dirty="0" err="1"/>
              <a:t>số</a:t>
            </a:r>
            <a:r>
              <a:rPr lang="vi-VN" dirty="0"/>
              <a:t>.</a:t>
            </a:r>
            <a:r>
              <a:rPr lang="en-US" dirty="0"/>
              <a:t> </a:t>
            </a:r>
            <a:r>
              <a:rPr lang="en-US" dirty="0" err="1"/>
              <a:t>Ví</a:t>
            </a:r>
            <a:r>
              <a:rPr lang="en-US" dirty="0"/>
              <a:t> </a:t>
            </a:r>
            <a:r>
              <a:rPr lang="en-US" dirty="0" err="1"/>
              <a:t>dụ</a:t>
            </a:r>
            <a:r>
              <a:rPr lang="en-US" dirty="0"/>
              <a:t>: </a:t>
            </a:r>
            <a:r>
              <a:rPr lang="en-US" dirty="0" err="1"/>
              <a:t>thu</a:t>
            </a:r>
            <a:r>
              <a:rPr lang="en-US" dirty="0"/>
              <a:t> </a:t>
            </a:r>
            <a:r>
              <a:rPr lang="en-US" dirty="0" err="1"/>
              <a:t>âm</a:t>
            </a:r>
            <a:r>
              <a:rPr lang="en-US" dirty="0"/>
              <a:t>, quay </a:t>
            </a:r>
            <a:r>
              <a:rPr lang="en-US" dirty="0" err="1"/>
              <a:t>phim</a:t>
            </a:r>
            <a:r>
              <a:rPr lang="en-US" dirty="0"/>
              <a:t>, </a:t>
            </a:r>
            <a:r>
              <a:rPr lang="en-US" dirty="0" err="1"/>
              <a:t>chụp</a:t>
            </a:r>
            <a:r>
              <a:rPr lang="en-US" dirty="0"/>
              <a:t> </a:t>
            </a:r>
            <a:r>
              <a:rPr lang="en-US" dirty="0" err="1"/>
              <a:t>ảnh</a:t>
            </a:r>
            <a:r>
              <a:rPr lang="en-US" dirty="0"/>
              <a:t> </a:t>
            </a:r>
            <a:r>
              <a:rPr lang="en-US" dirty="0" err="1"/>
              <a:t>khi</a:t>
            </a:r>
            <a:r>
              <a:rPr lang="en-US" dirty="0"/>
              <a:t> </a:t>
            </a:r>
            <a:r>
              <a:rPr lang="en-US" dirty="0" err="1"/>
              <a:t>không</a:t>
            </a:r>
            <a:r>
              <a:rPr lang="en-US" dirty="0"/>
              <a:t> được </a:t>
            </a:r>
            <a:r>
              <a:rPr lang="en-US" dirty="0" err="1"/>
              <a:t>phép</a:t>
            </a:r>
            <a:r>
              <a:rPr lang="en-US" dirty="0"/>
              <a:t>, dung </a:t>
            </a:r>
            <a:r>
              <a:rPr lang="en-US" dirty="0" err="1"/>
              <a:t>các</a:t>
            </a:r>
            <a:r>
              <a:rPr lang="en-US" dirty="0"/>
              <a:t> </a:t>
            </a:r>
            <a:r>
              <a:rPr lang="en-US" dirty="0" err="1"/>
              <a:t>sản</a:t>
            </a:r>
            <a:r>
              <a:rPr lang="en-US" dirty="0"/>
              <a:t> </a:t>
            </a:r>
            <a:r>
              <a:rPr lang="en-US" dirty="0" err="1"/>
              <a:t>phẩm</a:t>
            </a:r>
            <a:r>
              <a:rPr lang="en-US" dirty="0"/>
              <a:t> </a:t>
            </a:r>
            <a:r>
              <a:rPr lang="en-US" dirty="0" err="1"/>
              <a:t>văn</a:t>
            </a:r>
            <a:r>
              <a:rPr lang="en-US" dirty="0"/>
              <a:t> </a:t>
            </a:r>
            <a:r>
              <a:rPr lang="en-US" dirty="0" err="1"/>
              <a:t>hóa</a:t>
            </a:r>
            <a:r>
              <a:rPr lang="en-US" dirty="0"/>
              <a:t> vi </a:t>
            </a:r>
            <a:r>
              <a:rPr lang="en-US" dirty="0" err="1"/>
              <a:t>phạm</a:t>
            </a:r>
            <a:r>
              <a:rPr lang="en-US" dirty="0"/>
              <a:t> </a:t>
            </a:r>
            <a:r>
              <a:rPr lang="en-US" dirty="0" err="1"/>
              <a:t>bản</a:t>
            </a:r>
            <a:r>
              <a:rPr lang="en-US" dirty="0"/>
              <a:t> </a:t>
            </a:r>
            <a:r>
              <a:rPr lang="en-US" dirty="0" err="1"/>
              <a:t>quyền</a:t>
            </a:r>
            <a:r>
              <a:rPr lang="en-US" dirty="0"/>
              <a:t>,…   </a:t>
            </a:r>
          </a:p>
          <a:p>
            <a:pPr>
              <a:lnSpc>
                <a:spcPct val="130000"/>
              </a:lnSpc>
              <a:buFont typeface="Arial" panose="020B0604020202020204" pitchFamily="34" charset="0"/>
              <a:buChar char="‒"/>
            </a:pPr>
            <a:r>
              <a:rPr lang="en-US" dirty="0"/>
              <a:t> </a:t>
            </a:r>
            <a:r>
              <a:rPr lang="en-US" dirty="0" err="1"/>
              <a:t>Bảo</a:t>
            </a:r>
            <a:r>
              <a:rPr lang="en-US" dirty="0"/>
              <a:t> </a:t>
            </a:r>
            <a:r>
              <a:rPr lang="en-US" dirty="0" err="1"/>
              <a:t>đảm</a:t>
            </a:r>
            <a:r>
              <a:rPr lang="en-US" dirty="0"/>
              <a:t> được </a:t>
            </a:r>
            <a:r>
              <a:rPr lang="en-US" dirty="0" err="1"/>
              <a:t>các</a:t>
            </a:r>
            <a:r>
              <a:rPr lang="en-US" dirty="0"/>
              <a:t> </a:t>
            </a:r>
            <a:r>
              <a:rPr lang="en-US" dirty="0" err="1"/>
              <a:t>sản</a:t>
            </a:r>
            <a:r>
              <a:rPr lang="en-US" dirty="0"/>
              <a:t> </a:t>
            </a:r>
            <a:r>
              <a:rPr lang="en-US" dirty="0" err="1"/>
              <a:t>phẩm</a:t>
            </a:r>
            <a:r>
              <a:rPr lang="en-US" dirty="0"/>
              <a:t> </a:t>
            </a:r>
            <a:r>
              <a:rPr lang="en-US" dirty="0" err="1"/>
              <a:t>số</a:t>
            </a:r>
            <a:r>
              <a:rPr lang="en-US" dirty="0"/>
              <a:t> do </a:t>
            </a:r>
            <a:r>
              <a:rPr lang="en-US" dirty="0" err="1"/>
              <a:t>bản</a:t>
            </a:r>
            <a:r>
              <a:rPr lang="en-US" dirty="0"/>
              <a:t> </a:t>
            </a:r>
            <a:r>
              <a:rPr lang="en-US" dirty="0" err="1"/>
              <a:t>thân</a:t>
            </a:r>
            <a:r>
              <a:rPr lang="en-US" dirty="0"/>
              <a:t> </a:t>
            </a:r>
            <a:r>
              <a:rPr lang="en-US" dirty="0" err="1"/>
              <a:t>tạo</a:t>
            </a:r>
            <a:r>
              <a:rPr lang="en-US" dirty="0"/>
              <a:t> </a:t>
            </a:r>
            <a:r>
              <a:rPr lang="en-US" dirty="0" err="1"/>
              <a:t>ra</a:t>
            </a:r>
            <a:r>
              <a:rPr lang="en-US" dirty="0"/>
              <a:t> </a:t>
            </a:r>
            <a:r>
              <a:rPr lang="en-US" dirty="0" err="1"/>
              <a:t>thể</a:t>
            </a:r>
            <a:r>
              <a:rPr lang="en-US" dirty="0"/>
              <a:t> </a:t>
            </a:r>
            <a:r>
              <a:rPr lang="en-US" dirty="0" err="1"/>
              <a:t>hiện</a:t>
            </a:r>
            <a:r>
              <a:rPr lang="en-US" dirty="0"/>
              <a:t> được </a:t>
            </a:r>
            <a:r>
              <a:rPr lang="en-US" dirty="0" err="1"/>
              <a:t>tính</a:t>
            </a:r>
            <a:r>
              <a:rPr lang="en-US" dirty="0"/>
              <a:t> </a:t>
            </a:r>
            <a:r>
              <a:rPr lang="en-US" dirty="0" err="1"/>
              <a:t>đạo</a:t>
            </a:r>
            <a:r>
              <a:rPr lang="en-US" dirty="0"/>
              <a:t> </a:t>
            </a:r>
            <a:r>
              <a:rPr lang="en-US" dirty="0" err="1"/>
              <a:t>đức</a:t>
            </a:r>
            <a:r>
              <a:rPr lang="en-US" dirty="0"/>
              <a:t>, </a:t>
            </a:r>
            <a:r>
              <a:rPr lang="en-US" dirty="0" err="1"/>
              <a:t>tính</a:t>
            </a:r>
            <a:r>
              <a:rPr lang="en-US" dirty="0"/>
              <a:t> </a:t>
            </a:r>
            <a:r>
              <a:rPr lang="en-US" dirty="0" err="1"/>
              <a:t>văn</a:t>
            </a:r>
            <a:r>
              <a:rPr lang="en-US" dirty="0"/>
              <a:t> </a:t>
            </a:r>
            <a:r>
              <a:rPr lang="en-US" dirty="0" err="1"/>
              <a:t>hóa</a:t>
            </a:r>
            <a:r>
              <a:rPr lang="en-US" dirty="0"/>
              <a:t> và </a:t>
            </a:r>
            <a:r>
              <a:rPr lang="en-US" dirty="0" err="1"/>
              <a:t>không</a:t>
            </a:r>
            <a:r>
              <a:rPr lang="en-US" dirty="0"/>
              <a:t> vi </a:t>
            </a:r>
            <a:r>
              <a:rPr lang="en-US" dirty="0" err="1"/>
              <a:t>phạm</a:t>
            </a:r>
            <a:r>
              <a:rPr lang="en-US" dirty="0"/>
              <a:t> </a:t>
            </a:r>
            <a:r>
              <a:rPr lang="en-US" dirty="0" err="1"/>
              <a:t>pháp</a:t>
            </a:r>
            <a:r>
              <a:rPr lang="en-US" dirty="0"/>
              <a:t> </a:t>
            </a:r>
            <a:r>
              <a:rPr lang="en-US" dirty="0" err="1"/>
              <a:t>luật</a:t>
            </a:r>
            <a:r>
              <a:rPr lang="en-US" dirty="0"/>
              <a:t>. </a:t>
            </a:r>
            <a:endParaRPr lang="vi-VN" dirty="0"/>
          </a:p>
        </p:txBody>
      </p:sp>
      <p:sp>
        <p:nvSpPr>
          <p:cNvPr id="2" name="Title 1">
            <a:extLst>
              <a:ext uri="{FF2B5EF4-FFF2-40B4-BE49-F238E27FC236}">
                <a16:creationId xmlns:a16="http://schemas.microsoft.com/office/drawing/2014/main" id="{5165C8BB-7010-727E-846E-DDE44362F374}"/>
              </a:ext>
            </a:extLst>
          </p:cNvPr>
          <p:cNvSpPr>
            <a:spLocks noGrp="1"/>
          </p:cNvSpPr>
          <p:nvPr>
            <p:ph type="title"/>
          </p:nvPr>
        </p:nvSpPr>
        <p:spPr>
          <a:xfrm>
            <a:off x="517712" y="136525"/>
            <a:ext cx="10574663" cy="1042295"/>
          </a:xfrm>
        </p:spPr>
        <p:txBody>
          <a:bodyPr>
            <a:normAutofit/>
          </a:bodyPr>
          <a:lstStyle/>
          <a:p>
            <a:r>
              <a:rPr lang="en-US" sz="4000" b="1" dirty="0">
                <a:solidFill>
                  <a:schemeClr val="bg1"/>
                </a:solidFill>
              </a:rPr>
              <a:t>D.1 </a:t>
            </a:r>
            <a:r>
              <a:rPr lang="en-US" sz="4000" b="1" dirty="0" err="1">
                <a:solidFill>
                  <a:schemeClr val="bg1"/>
                </a:solidFill>
              </a:rPr>
              <a:t>Yêu</a:t>
            </a:r>
            <a:r>
              <a:rPr lang="en-US" sz="4000" b="1" dirty="0">
                <a:solidFill>
                  <a:schemeClr val="bg1"/>
                </a:solidFill>
              </a:rPr>
              <a:t> </a:t>
            </a:r>
            <a:r>
              <a:rPr lang="en-US" sz="4000" b="1" dirty="0" err="1">
                <a:solidFill>
                  <a:schemeClr val="bg1"/>
                </a:solidFill>
              </a:rPr>
              <a:t>cầu</a:t>
            </a:r>
            <a:r>
              <a:rPr lang="en-US" sz="4000" b="1" dirty="0">
                <a:solidFill>
                  <a:schemeClr val="bg1"/>
                </a:solidFill>
              </a:rPr>
              <a:t> </a:t>
            </a:r>
            <a:r>
              <a:rPr lang="en-US" sz="4000" b="1" dirty="0" err="1">
                <a:solidFill>
                  <a:schemeClr val="bg1"/>
                </a:solidFill>
              </a:rPr>
              <a:t>cần</a:t>
            </a:r>
            <a:r>
              <a:rPr lang="en-US" sz="4000" b="1" dirty="0">
                <a:solidFill>
                  <a:schemeClr val="bg1"/>
                </a:solidFill>
              </a:rPr>
              <a:t> </a:t>
            </a:r>
            <a:r>
              <a:rPr lang="en-US" sz="4000" b="1" dirty="0" err="1">
                <a:solidFill>
                  <a:schemeClr val="bg1"/>
                </a:solidFill>
              </a:rPr>
              <a:t>đạt</a:t>
            </a:r>
            <a:endParaRPr lang="en-US" sz="4000" b="1" dirty="0">
              <a:solidFill>
                <a:schemeClr val="bg1"/>
              </a:solidFill>
            </a:endParaRPr>
          </a:p>
        </p:txBody>
      </p:sp>
    </p:spTree>
    <p:extLst>
      <p:ext uri="{BB962C8B-B14F-4D97-AF65-F5344CB8AC3E}">
        <p14:creationId xmlns:p14="http://schemas.microsoft.com/office/powerpoint/2010/main" val="78932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 y="199506"/>
            <a:ext cx="10515600" cy="1133735"/>
          </a:xfrm>
        </p:spPr>
        <p:txBody>
          <a:bodyPr>
            <a:normAutofit/>
          </a:bodyPr>
          <a:lstStyle/>
          <a:p>
            <a:r>
              <a:rPr lang="en-US" sz="4000" b="1" dirty="0">
                <a:solidFill>
                  <a:schemeClr val="bg1"/>
                </a:solidFill>
              </a:rPr>
              <a:t>D.2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43523" y="1667435"/>
            <a:ext cx="10456985" cy="4688915"/>
          </a:xfrm>
        </p:spPr>
        <p:txBody>
          <a:bodyPr>
            <a:normAutofit fontScale="92500"/>
          </a:bodyPr>
          <a:lstStyle/>
          <a:p>
            <a:pPr>
              <a:lnSpc>
                <a:spcPct val="120000"/>
              </a:lnSpc>
              <a:buFont typeface="Arial" panose="020B0604020202020204" pitchFamily="34" charset="0"/>
              <a:buChar char="‒"/>
            </a:pPr>
            <a:r>
              <a:rPr lang="en-US" sz="2400" dirty="0" err="1">
                <a:solidFill>
                  <a:srgbClr val="C00000"/>
                </a:solidFill>
                <a:latin typeface="Times New Roman" panose="02020603050405020304" pitchFamily="18" charset="0"/>
                <a:cs typeface="Times New Roman" panose="02020603050405020304" pitchFamily="18" charset="0"/>
              </a:rPr>
              <a:t>Nội</a:t>
            </a:r>
            <a:r>
              <a:rPr lang="en-US" sz="2400" dirty="0">
                <a:solidFill>
                  <a:srgbClr val="C00000"/>
                </a:solidFill>
                <a:latin typeface="Times New Roman" panose="02020603050405020304" pitchFamily="18" charset="0"/>
                <a:cs typeface="Times New Roman" panose="02020603050405020304" pitchFamily="18" charset="0"/>
              </a:rPr>
              <a:t> dung </a:t>
            </a:r>
            <a:r>
              <a:rPr lang="en-US" sz="2400" dirty="0" err="1">
                <a:solidFill>
                  <a:srgbClr val="C00000"/>
                </a:solidFill>
                <a:latin typeface="Times New Roman" panose="02020603050405020304" pitchFamily="18" charset="0"/>
                <a:cs typeface="Times New Roman" panose="02020603050405020304" pitchFamily="18" charset="0"/>
              </a:rPr>
              <a:t>này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hoàn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toàn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mới</a:t>
            </a:r>
            <a:r>
              <a:rPr lang="en-US" sz="2400" dirty="0">
                <a:solidFill>
                  <a:srgbClr val="C00000"/>
                </a:solidFill>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nhằm làm HS sử dụng công nghệ kĩ thuật số tuân theo các nguyên tắc đạo đức, có văn hoá (như vậy cũng là đồng thời không vi phạm pháp luật).</a:t>
            </a:r>
            <a:endParaRPr lang="en-US" sz="24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không 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một định nghĩa về công nghệ kĩ thuật số</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chỉ cần HS nhận biết: việc sử dụng các thiết bị thu thập, lưu trữ, xử lí, trao đổi dữ liệu số, tạo ra sản phẩm số là sử dụng công nghệ kĩ thuật số.</a:t>
            </a:r>
            <a:r>
              <a:rPr lang="en-US" sz="2400" dirty="0">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Các sản phẩm số rất dễ dàng bị sao chép, thay đổi, tức là sản phẩm số dễ bị vi phạm bản quyền. Xã hội có nhiều hiện tượng vi phạm bản quyền sản phẩm số là một xã hội chưa văn minh.</a:t>
            </a:r>
            <a:endParaRPr lang="en-US" sz="24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Ở</a:t>
            </a:r>
            <a:r>
              <a:rPr lang="vi-VN" sz="2400" dirty="0">
                <a:latin typeface="Times New Roman" panose="02020603050405020304" pitchFamily="18" charset="0"/>
                <a:cs typeface="Times New Roman" panose="02020603050405020304" pitchFamily="18" charset="0"/>
              </a:rPr>
              <a:t> THCS</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hủ đề D chỉ tập trung vào chuẩn mực đạo đức, tính văn hoá, đến cấp THPT một số điều luật cơ bản mới được giới thiệu với HS. </a:t>
            </a:r>
            <a:r>
              <a:rPr lang="vi-VN" sz="2000" dirty="0"/>
              <a:t> </a:t>
            </a:r>
            <a:endParaRPr lang="en-US" sz="2000"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17</a:t>
            </a:fld>
            <a:endParaRPr lang="vi-VN" dirty="0"/>
          </a:p>
        </p:txBody>
      </p:sp>
    </p:spTree>
    <p:extLst>
      <p:ext uri="{BB962C8B-B14F-4D97-AF65-F5344CB8AC3E}">
        <p14:creationId xmlns:p14="http://schemas.microsoft.com/office/powerpoint/2010/main" val="31162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 y="199506"/>
            <a:ext cx="10515600" cy="1133735"/>
          </a:xfrm>
        </p:spPr>
        <p:txBody>
          <a:bodyPr>
            <a:normAutofit/>
          </a:bodyPr>
          <a:lstStyle/>
          <a:p>
            <a:r>
              <a:rPr lang="en-US" sz="4000" b="1" dirty="0">
                <a:solidFill>
                  <a:schemeClr val="bg1"/>
                </a:solidFill>
              </a:rPr>
              <a:t>D.3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543523" y="1875866"/>
            <a:ext cx="10456985" cy="3684494"/>
          </a:xfrm>
        </p:spPr>
        <p:txBody>
          <a:bodyPr>
            <a:normAutofit/>
          </a:bodyPr>
          <a:lstStyle/>
          <a:p>
            <a:pPr>
              <a:lnSpc>
                <a:spcPct val="120000"/>
              </a:lnSpc>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Không nên dùng phương pháp truyền thống “thầy giảng, trò chép”, nên gợi ý và tổ chức cho HS trao đổi, thể hiện hiểu biết và nhận thức cá nhân, từ đó phân tích để HS có nhận thức đúng đắn</a:t>
            </a:r>
            <a:endParaRPr lang="en-US" sz="24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GV nên </a:t>
            </a:r>
            <a:r>
              <a:rPr lang="en-US" sz="2400" dirty="0" err="1">
                <a:latin typeface="Times New Roman" panose="02020603050405020304" pitchFamily="18" charset="0"/>
                <a:cs typeface="Times New Roman" panose="02020603050405020304" pitchFamily="18" charset="0"/>
              </a:rPr>
              <a:t>đưa</a:t>
            </a:r>
            <a:r>
              <a:rPr lang="vi-VN" sz="2400" dirty="0">
                <a:latin typeface="Times New Roman" panose="02020603050405020304" pitchFamily="18" charset="0"/>
                <a:cs typeface="Times New Roman" panose="02020603050405020304" pitchFamily="18" charset="0"/>
              </a:rPr>
              <a:t> thêm tư liệu như tranh ảnh từ báo chí, ti vi, video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vi-VN" sz="2400" dirty="0">
                <a:latin typeface="Times New Roman" panose="02020603050405020304" pitchFamily="18" charset="0"/>
                <a:cs typeface="Times New Roman" panose="02020603050405020304" pitchFamily="18" charset="0"/>
              </a:rPr>
              <a:t> xét nhiều tình huống khác nhau</a:t>
            </a:r>
            <a:endParaRPr lang="en-US" sz="24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vi-VN" sz="2400" dirty="0">
                <a:latin typeface="Times New Roman" panose="02020603050405020304" pitchFamily="18" charset="0"/>
                <a:cs typeface="Times New Roman" panose="02020603050405020304" pitchFamily="18" charset="0"/>
              </a:rPr>
              <a:t> </a:t>
            </a:r>
            <a:endParaRPr lang="en-US" sz="2000"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18</a:t>
            </a:fld>
            <a:endParaRPr lang="vi-VN" dirty="0"/>
          </a:p>
        </p:txBody>
      </p:sp>
    </p:spTree>
    <p:extLst>
      <p:ext uri="{BB962C8B-B14F-4D97-AF65-F5344CB8AC3E}">
        <p14:creationId xmlns:p14="http://schemas.microsoft.com/office/powerpoint/2010/main" val="282880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 y="199506"/>
            <a:ext cx="10515600" cy="1133735"/>
          </a:xfrm>
        </p:spPr>
        <p:txBody>
          <a:bodyPr>
            <a:normAutofit/>
          </a:bodyPr>
          <a:lstStyle/>
          <a:p>
            <a:r>
              <a:rPr lang="en-US" sz="4000" b="1" dirty="0">
                <a:solidFill>
                  <a:schemeClr val="bg1"/>
                </a:solidFill>
              </a:rPr>
              <a:t>D.3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về</a:t>
            </a:r>
            <a:r>
              <a:rPr lang="en-US" sz="4000" b="1" dirty="0">
                <a:solidFill>
                  <a:schemeClr val="bg1"/>
                </a:solidFill>
              </a:rPr>
              <a:t> </a:t>
            </a:r>
            <a:r>
              <a:rPr lang="en-US" sz="4000" b="1" dirty="0" err="1">
                <a:solidFill>
                  <a:schemeClr val="bg1"/>
                </a:solidFill>
              </a:rPr>
              <a:t>kiểm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đánh</a:t>
            </a:r>
            <a:r>
              <a:rPr lang="en-US" sz="4000" b="1" dirty="0">
                <a:solidFill>
                  <a:schemeClr val="bg1"/>
                </a:solidFill>
              </a:rPr>
              <a:t> </a:t>
            </a:r>
            <a:r>
              <a:rPr lang="en-US" sz="4000" b="1" dirty="0" err="1">
                <a:solidFill>
                  <a:schemeClr val="bg1"/>
                </a:solidFill>
              </a:rPr>
              <a:t>giá</a:t>
            </a:r>
            <a:endParaRPr lang="en-US" sz="4000" b="1" dirty="0">
              <a:solidFill>
                <a:schemeClr val="bg1"/>
              </a:solidFill>
            </a:endParaRPr>
          </a:p>
        </p:txBody>
      </p:sp>
      <p:sp>
        <p:nvSpPr>
          <p:cNvPr id="3" name="Content Placeholder 2"/>
          <p:cNvSpPr>
            <a:spLocks noGrp="1"/>
          </p:cNvSpPr>
          <p:nvPr>
            <p:ph idx="1"/>
          </p:nvPr>
        </p:nvSpPr>
        <p:spPr>
          <a:xfrm>
            <a:off x="1008529" y="2077571"/>
            <a:ext cx="9933364" cy="3052481"/>
          </a:xfrm>
        </p:spPr>
        <p:txBody>
          <a:bodyPr>
            <a:normAutofit/>
          </a:bodyPr>
          <a:lstStyle/>
          <a:p>
            <a:pPr>
              <a:lnSpc>
                <a:spcPct val="150000"/>
              </a:lnSpc>
              <a:buFont typeface="Arial" panose="020B0604020202020204" pitchFamily="34" charset="0"/>
              <a:buChar char="‒"/>
            </a:pPr>
            <a:r>
              <a:rPr lang="en-US" sz="2400" dirty="0">
                <a:solidFill>
                  <a:srgbClr val="242021"/>
                </a:solidFill>
                <a:latin typeface="TimesNewRomanPSMT"/>
              </a:rPr>
              <a:t> </a:t>
            </a:r>
            <a:r>
              <a:rPr lang="en-150" sz="2400" dirty="0">
                <a:solidFill>
                  <a:srgbClr val="242021"/>
                </a:solidFill>
                <a:latin typeface="Times New Roman" panose="02020603050405020304" pitchFamily="18" charset="0"/>
                <a:cs typeface="Times New Roman" panose="02020603050405020304" pitchFamily="18" charset="0"/>
              </a:rPr>
              <a:t>C</a:t>
            </a:r>
            <a:r>
              <a:rPr lang="vi-VN" sz="2400" dirty="0">
                <a:solidFill>
                  <a:srgbClr val="242021"/>
                </a:solidFill>
                <a:latin typeface="Times New Roman" panose="02020603050405020304" pitchFamily="18" charset="0"/>
                <a:cs typeface="Times New Roman" panose="02020603050405020304" pitchFamily="18" charset="0"/>
              </a:rPr>
              <a:t>âu hỏi trắc nghiệm</a:t>
            </a:r>
            <a:r>
              <a:rPr lang="en-150" sz="2400" dirty="0">
                <a:solidFill>
                  <a:srgbClr val="242021"/>
                </a:solidFill>
                <a:latin typeface="Times New Roman" panose="02020603050405020304" pitchFamily="18" charset="0"/>
                <a:cs typeface="Times New Roman" panose="02020603050405020304" pitchFamily="18" charset="0"/>
              </a:rPr>
              <a:t>: </a:t>
            </a:r>
            <a:r>
              <a:rPr lang="vi-VN" sz="2400" dirty="0">
                <a:solidFill>
                  <a:srgbClr val="242021"/>
                </a:solidFill>
                <a:latin typeface="Times New Roman" panose="02020603050405020304" pitchFamily="18" charset="0"/>
                <a:cs typeface="Times New Roman" panose="02020603050405020304" pitchFamily="18" charset="0"/>
              </a:rPr>
              <a:t>HS đã nhận biết đúng vấn đề</a:t>
            </a:r>
            <a:r>
              <a:rPr lang="en-150" sz="2400" dirty="0">
                <a:solidFill>
                  <a:srgbClr val="242021"/>
                </a:solidFill>
                <a:latin typeface="Times New Roman" panose="02020603050405020304" pitchFamily="18" charset="0"/>
                <a:cs typeface="Times New Roman" panose="02020603050405020304" pitchFamily="18" charset="0"/>
              </a:rPr>
              <a:t>,</a:t>
            </a:r>
            <a:r>
              <a:rPr lang="vi-VN" sz="2400" dirty="0">
                <a:solidFill>
                  <a:srgbClr val="242021"/>
                </a:solidFill>
                <a:latin typeface="Times New Roman" panose="02020603050405020304" pitchFamily="18" charset="0"/>
                <a:cs typeface="Times New Roman" panose="02020603050405020304" pitchFamily="18" charset="0"/>
              </a:rPr>
              <a:t> </a:t>
            </a:r>
            <a:endParaRPr lang="en-150" sz="2400" dirty="0">
              <a:solidFill>
                <a:srgbClr val="242021"/>
              </a:solidFill>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150" sz="2400" dirty="0">
                <a:solidFill>
                  <a:srgbClr val="242021"/>
                </a:solidFill>
                <a:latin typeface="Times New Roman" panose="02020603050405020304" pitchFamily="18" charset="0"/>
                <a:cs typeface="Times New Roman" panose="02020603050405020304" pitchFamily="18" charset="0"/>
              </a:rPr>
              <a:t> Câu hỏi tình huống: </a:t>
            </a:r>
            <a:r>
              <a:rPr lang="en-US" sz="2400" dirty="0">
                <a:solidFill>
                  <a:srgbClr val="242021"/>
                </a:solidFill>
                <a:latin typeface="Times New Roman" panose="02020603050405020304" pitchFamily="18" charset="0"/>
                <a:cs typeface="Times New Roman" panose="02020603050405020304" pitchFamily="18" charset="0"/>
              </a:rPr>
              <a:t>c</a:t>
            </a:r>
            <a:r>
              <a:rPr lang="vi-VN" sz="2400" dirty="0">
                <a:solidFill>
                  <a:srgbClr val="242021"/>
                </a:solidFill>
                <a:latin typeface="Times New Roman" panose="02020603050405020304" pitchFamily="18" charset="0"/>
                <a:cs typeface="Times New Roman" panose="02020603050405020304" pitchFamily="18" charset="0"/>
              </a:rPr>
              <a:t>ách ứng xử </a:t>
            </a:r>
            <a:r>
              <a:rPr lang="en-150" sz="2400" dirty="0">
                <a:solidFill>
                  <a:srgbClr val="242021"/>
                </a:solidFill>
                <a:latin typeface="Times New Roman" panose="02020603050405020304" pitchFamily="18" charset="0"/>
                <a:cs typeface="Times New Roman" panose="02020603050405020304" pitchFamily="18" charset="0"/>
              </a:rPr>
              <a:t>đúng</a:t>
            </a:r>
          </a:p>
          <a:p>
            <a:pPr>
              <a:lnSpc>
                <a:spcPct val="150000"/>
              </a:lnSpc>
              <a:buFont typeface="Arial" panose="020B0604020202020204" pitchFamily="34" charset="0"/>
              <a:buChar char="‒"/>
            </a:pPr>
            <a:r>
              <a:rPr lang="en-150" sz="2400" dirty="0">
                <a:solidFill>
                  <a:srgbClr val="242021"/>
                </a:solidFill>
                <a:latin typeface="Times New Roman" panose="02020603050405020304" pitchFamily="18" charset="0"/>
                <a:cs typeface="Times New Roman" panose="02020603050405020304" pitchFamily="18" charset="0"/>
              </a:rPr>
              <a:t> Chú trọng liên hệ bản thân HS</a:t>
            </a:r>
            <a:endParaRPr lang="en-US" sz="2400" dirty="0">
              <a:solidFill>
                <a:srgbClr val="242021"/>
              </a:solidFill>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US" sz="2400" dirty="0">
                <a:solidFill>
                  <a:srgbClr val="242021"/>
                </a:solidFill>
                <a:latin typeface="Times New Roman" panose="02020603050405020304" pitchFamily="18" charset="0"/>
                <a:cs typeface="Times New Roman" panose="02020603050405020304" pitchFamily="18" charset="0"/>
              </a:rPr>
              <a:t> Có </a:t>
            </a:r>
            <a:r>
              <a:rPr lang="en-US" sz="2400" dirty="0" err="1">
                <a:solidFill>
                  <a:srgbClr val="242021"/>
                </a:solidFill>
                <a:latin typeface="Times New Roman" panose="02020603050405020304" pitchFamily="18" charset="0"/>
                <a:cs typeface="Times New Roman" panose="02020603050405020304" pitchFamily="18" charset="0"/>
              </a:rPr>
              <a:t>thể</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lồng</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ghép</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với</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đánh</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giá</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sản</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phẩm</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của</a:t>
            </a:r>
            <a:r>
              <a:rPr lang="en-US" sz="2400" dirty="0">
                <a:solidFill>
                  <a:srgbClr val="242021"/>
                </a:solidFill>
                <a:latin typeface="Times New Roman" panose="02020603050405020304" pitchFamily="18" charset="0"/>
                <a:cs typeface="Times New Roman" panose="02020603050405020304" pitchFamily="18" charset="0"/>
              </a:rPr>
              <a:t> HS ở </a:t>
            </a:r>
            <a:r>
              <a:rPr lang="en-US" sz="2400" dirty="0" err="1">
                <a:solidFill>
                  <a:srgbClr val="242021"/>
                </a:solidFill>
                <a:latin typeface="Times New Roman" panose="02020603050405020304" pitchFamily="18" charset="0"/>
                <a:cs typeface="Times New Roman" panose="02020603050405020304" pitchFamily="18" charset="0"/>
              </a:rPr>
              <a:t>các</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chủ</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đề</a:t>
            </a:r>
            <a:r>
              <a:rPr lang="en-US" sz="2400" dirty="0">
                <a:solidFill>
                  <a:srgbClr val="242021"/>
                </a:solidFill>
                <a:latin typeface="Times New Roman" panose="02020603050405020304" pitchFamily="18" charset="0"/>
                <a:cs typeface="Times New Roman" panose="02020603050405020304" pitchFamily="18" charset="0"/>
              </a:rPr>
              <a:t> </a:t>
            </a:r>
            <a:r>
              <a:rPr lang="en-US" sz="2400" dirty="0" err="1">
                <a:solidFill>
                  <a:srgbClr val="242021"/>
                </a:solidFill>
                <a:latin typeface="Times New Roman" panose="02020603050405020304" pitchFamily="18" charset="0"/>
                <a:cs typeface="Times New Roman" panose="02020603050405020304" pitchFamily="18" charset="0"/>
              </a:rPr>
              <a:t>khác</a:t>
            </a: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19</a:t>
            </a:fld>
            <a:endParaRPr lang="vi-VN" dirty="0"/>
          </a:p>
        </p:txBody>
      </p:sp>
    </p:spTree>
    <p:extLst>
      <p:ext uri="{BB962C8B-B14F-4D97-AF65-F5344CB8AC3E}">
        <p14:creationId xmlns:p14="http://schemas.microsoft.com/office/powerpoint/2010/main" val="23481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NỘI DUNG GIỚI THIỆU</a:t>
            </a:r>
          </a:p>
        </p:txBody>
      </p:sp>
      <p:sp>
        <p:nvSpPr>
          <p:cNvPr id="3" name="Content Placeholder 2"/>
          <p:cNvSpPr>
            <a:spLocks noGrp="1"/>
          </p:cNvSpPr>
          <p:nvPr>
            <p:ph idx="1"/>
          </p:nvPr>
        </p:nvSpPr>
        <p:spPr>
          <a:xfrm>
            <a:off x="838200" y="2226029"/>
            <a:ext cx="10515600" cy="2677886"/>
          </a:xfrm>
        </p:spPr>
        <p:txBody>
          <a:bodyPr>
            <a:normAutofit/>
          </a:bodyPr>
          <a:lstStyle/>
          <a:p>
            <a:pPr marL="514350" indent="-514350">
              <a:lnSpc>
                <a:spcPct val="100000"/>
              </a:lnSpc>
              <a:buAutoNum type="arabicPeriod"/>
            </a:pP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pháp</a:t>
            </a:r>
            <a:endParaRPr lang="en-US" sz="30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3000" dirty="0">
                <a:solidFill>
                  <a:srgbClr val="000000"/>
                </a:solidFill>
                <a:latin typeface="Times New Roman" panose="02020603050405020304" pitchFamily="18" charset="0"/>
              </a:rPr>
              <a:t>YCCĐ =&gt; </a:t>
            </a:r>
            <a:r>
              <a:rPr lang="en-US" sz="3000" b="0" dirty="0" err="1">
                <a:solidFill>
                  <a:srgbClr val="000000"/>
                </a:solidFill>
                <a:latin typeface="Times New Roman" panose="02020603050405020304" pitchFamily="18" charset="0"/>
              </a:rPr>
              <a:t>các</a:t>
            </a:r>
            <a:r>
              <a:rPr lang="en-US" sz="3000" b="0" dirty="0">
                <a:solidFill>
                  <a:srgbClr val="000000"/>
                </a:solidFill>
                <a:latin typeface="Times New Roman" panose="02020603050405020304" pitchFamily="18" charset="0"/>
              </a:rPr>
              <a:t> </a:t>
            </a:r>
            <a:r>
              <a:rPr lang="en-US" sz="3000" b="0" dirty="0" err="1">
                <a:solidFill>
                  <a:srgbClr val="000000"/>
                </a:solidFill>
                <a:latin typeface="Times New Roman" panose="02020603050405020304" pitchFamily="18" charset="0"/>
              </a:rPr>
              <a:t>bài</a:t>
            </a:r>
            <a:r>
              <a:rPr lang="en-US" sz="3000" b="0" dirty="0">
                <a:solidFill>
                  <a:srgbClr val="000000"/>
                </a:solidFill>
                <a:latin typeface="Times New Roman" panose="02020603050405020304" pitchFamily="18" charset="0"/>
              </a:rPr>
              <a:t> </a:t>
            </a:r>
            <a:r>
              <a:rPr lang="en-US" sz="3000" b="0" dirty="0" err="1">
                <a:solidFill>
                  <a:srgbClr val="000000"/>
                </a:solidFill>
                <a:latin typeface="Times New Roman" panose="02020603050405020304" pitchFamily="18" charset="0"/>
              </a:rPr>
              <a:t>học</a:t>
            </a:r>
            <a:endParaRPr lang="en-US" sz="3000" b="0" dirty="0">
              <a:solidFill>
                <a:srgbClr val="000000"/>
              </a:solidFill>
              <a:latin typeface="Times New Roman" panose="02020603050405020304" pitchFamily="18" charset="0"/>
            </a:endParaRPr>
          </a:p>
          <a:p>
            <a:pPr marL="514350" indent="-514350">
              <a:lnSpc>
                <a:spcPct val="100000"/>
              </a:lnSpc>
              <a:buFont typeface="Arial" panose="020B0604020202020204" pitchFamily="34" charset="0"/>
              <a:buAutoNum type="arabicPeriod"/>
            </a:pP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lựu</a:t>
            </a:r>
            <a:r>
              <a:rPr lang="en-US" sz="3000" dirty="0">
                <a:latin typeface="Times New Roman" panose="02020603050405020304" pitchFamily="18" charset="0"/>
                <a:cs typeface="Times New Roman" panose="02020603050405020304" pitchFamily="18" charset="0"/>
              </a:rPr>
              <a:t> ý              4.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kiểm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endParaRPr lang="en-US" sz="3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47896BC-590F-41E2-AE69-29568EAD1C22}" type="slidenum">
              <a:rPr lang="en-US" smtClean="0"/>
              <a:t>2</a:t>
            </a:fld>
            <a:endParaRPr lang="en-US"/>
          </a:p>
        </p:txBody>
      </p:sp>
    </p:spTree>
    <p:extLst>
      <p:ext uri="{BB962C8B-B14F-4D97-AF65-F5344CB8AC3E}">
        <p14:creationId xmlns:p14="http://schemas.microsoft.com/office/powerpoint/2010/main" val="1441340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2E8613-6A03-4F09-C9CD-6691B1777968}"/>
              </a:ext>
            </a:extLst>
          </p:cNvPr>
          <p:cNvSpPr>
            <a:spLocks noGrp="1"/>
          </p:cNvSpPr>
          <p:nvPr>
            <p:ph type="sldNum" sz="quarter" idx="12"/>
          </p:nvPr>
        </p:nvSpPr>
        <p:spPr/>
        <p:txBody>
          <a:bodyPr/>
          <a:lstStyle/>
          <a:p>
            <a:fld id="{D47896BC-590F-41E2-AE69-29568EAD1C22}" type="slidenum">
              <a:rPr lang="en-US" smtClean="0"/>
              <a:t>20</a:t>
            </a:fld>
            <a:endParaRPr lang="en-US"/>
          </a:p>
        </p:txBody>
      </p:sp>
      <p:pic>
        <p:nvPicPr>
          <p:cNvPr id="2" name="Picture 1">
            <a:extLst>
              <a:ext uri="{FF2B5EF4-FFF2-40B4-BE49-F238E27FC236}">
                <a16:creationId xmlns:a16="http://schemas.microsoft.com/office/drawing/2014/main" id="{B7854121-2483-0807-0E34-588D39F321E8}"/>
              </a:ext>
            </a:extLst>
          </p:cNvPr>
          <p:cNvPicPr>
            <a:picLocks noChangeAspect="1"/>
          </p:cNvPicPr>
          <p:nvPr/>
        </p:nvPicPr>
        <p:blipFill>
          <a:blip r:embed="rId2"/>
          <a:stretch>
            <a:fillRect/>
          </a:stretch>
        </p:blipFill>
        <p:spPr>
          <a:xfrm>
            <a:off x="624189" y="637676"/>
            <a:ext cx="3825723" cy="5674659"/>
          </a:xfrm>
          <a:prstGeom prst="rect">
            <a:avLst/>
          </a:prstGeom>
        </p:spPr>
      </p:pic>
      <p:pic>
        <p:nvPicPr>
          <p:cNvPr id="5" name="Picture 4">
            <a:extLst>
              <a:ext uri="{FF2B5EF4-FFF2-40B4-BE49-F238E27FC236}">
                <a16:creationId xmlns:a16="http://schemas.microsoft.com/office/drawing/2014/main" id="{BC61FDB7-64C9-AAB3-EA2E-BD9CFB136EB3}"/>
              </a:ext>
            </a:extLst>
          </p:cNvPr>
          <p:cNvPicPr>
            <a:picLocks noChangeAspect="1"/>
          </p:cNvPicPr>
          <p:nvPr/>
        </p:nvPicPr>
        <p:blipFill>
          <a:blip r:embed="rId3"/>
          <a:stretch>
            <a:fillRect/>
          </a:stretch>
        </p:blipFill>
        <p:spPr>
          <a:xfrm>
            <a:off x="4676811" y="846271"/>
            <a:ext cx="6265372" cy="2134598"/>
          </a:xfrm>
          <a:prstGeom prst="rect">
            <a:avLst/>
          </a:prstGeom>
        </p:spPr>
      </p:pic>
      <p:pic>
        <p:nvPicPr>
          <p:cNvPr id="8" name="Picture 7">
            <a:extLst>
              <a:ext uri="{FF2B5EF4-FFF2-40B4-BE49-F238E27FC236}">
                <a16:creationId xmlns:a16="http://schemas.microsoft.com/office/drawing/2014/main" id="{BCFB266D-3950-0C89-354F-EF5BF3627262}"/>
              </a:ext>
            </a:extLst>
          </p:cNvPr>
          <p:cNvPicPr>
            <a:picLocks noChangeAspect="1"/>
          </p:cNvPicPr>
          <p:nvPr/>
        </p:nvPicPr>
        <p:blipFill>
          <a:blip r:embed="rId4"/>
          <a:stretch>
            <a:fillRect/>
          </a:stretch>
        </p:blipFill>
        <p:spPr>
          <a:xfrm>
            <a:off x="4676811" y="3024012"/>
            <a:ext cx="6265372" cy="3080599"/>
          </a:xfrm>
          <a:prstGeom prst="rect">
            <a:avLst/>
          </a:prstGeom>
        </p:spPr>
      </p:pic>
    </p:spTree>
    <p:extLst>
      <p:ext uri="{BB962C8B-B14F-4D97-AF65-F5344CB8AC3E}">
        <p14:creationId xmlns:p14="http://schemas.microsoft.com/office/powerpoint/2010/main" val="90415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C46E9F-0919-B8D8-B061-7E6CB3B24A49}"/>
              </a:ext>
            </a:extLst>
          </p:cNvPr>
          <p:cNvSpPr>
            <a:spLocks noGrp="1"/>
          </p:cNvSpPr>
          <p:nvPr>
            <p:ph type="sldNum" sz="quarter" idx="12"/>
          </p:nvPr>
        </p:nvSpPr>
        <p:spPr/>
        <p:txBody>
          <a:bodyPr/>
          <a:lstStyle/>
          <a:p>
            <a:fld id="{D47896BC-590F-41E2-AE69-29568EAD1C22}" type="slidenum">
              <a:rPr lang="en-US" smtClean="0"/>
              <a:t>21</a:t>
            </a:fld>
            <a:endParaRPr lang="en-US"/>
          </a:p>
        </p:txBody>
      </p:sp>
      <p:sp>
        <p:nvSpPr>
          <p:cNvPr id="23" name="Content Placeholder 22">
            <a:extLst>
              <a:ext uri="{FF2B5EF4-FFF2-40B4-BE49-F238E27FC236}">
                <a16:creationId xmlns:a16="http://schemas.microsoft.com/office/drawing/2014/main" id="{0AF2CD96-8868-9213-C6F0-48CEFBEC6FEA}"/>
              </a:ext>
            </a:extLst>
          </p:cNvPr>
          <p:cNvSpPr>
            <a:spLocks noGrp="1"/>
          </p:cNvSpPr>
          <p:nvPr>
            <p:ph idx="1"/>
          </p:nvPr>
        </p:nvSpPr>
        <p:spPr>
          <a:xfrm>
            <a:off x="532015" y="1775012"/>
            <a:ext cx="10685184" cy="4655518"/>
          </a:xfrm>
        </p:spPr>
        <p:txBody>
          <a:bodyPr>
            <a:normAutofit fontScale="92500" lnSpcReduction="20000"/>
          </a:bodyPr>
          <a:lstStyle/>
          <a:p>
            <a:pPr>
              <a:lnSpc>
                <a:spcPct val="130000"/>
              </a:lnSpc>
              <a:buFont typeface="Arial" panose="020B0604020202020204" pitchFamily="34" charset="0"/>
              <a:buChar char="‒"/>
            </a:pPr>
            <a:r>
              <a:rPr lang="en-US" dirty="0"/>
              <a:t> </a:t>
            </a:r>
            <a:r>
              <a:rPr lang="en-US" dirty="0" err="1"/>
              <a:t>Thực</a:t>
            </a:r>
            <a:r>
              <a:rPr lang="en-US" dirty="0"/>
              <a:t> </a:t>
            </a:r>
            <a:r>
              <a:rPr lang="en-US" dirty="0" err="1"/>
              <a:t>hiện</a:t>
            </a:r>
            <a:r>
              <a:rPr lang="en-US" dirty="0"/>
              <a:t> được </a:t>
            </a:r>
            <a:r>
              <a:rPr lang="en-US" dirty="0" err="1"/>
              <a:t>các</a:t>
            </a:r>
            <a:r>
              <a:rPr lang="en-US" dirty="0"/>
              <a:t> </a:t>
            </a:r>
            <a:r>
              <a:rPr lang="en-US" dirty="0" err="1"/>
              <a:t>thao</a:t>
            </a:r>
            <a:r>
              <a:rPr lang="en-US" dirty="0"/>
              <a:t> </a:t>
            </a:r>
            <a:r>
              <a:rPr lang="en-US" dirty="0" err="1"/>
              <a:t>tác</a:t>
            </a:r>
            <a:r>
              <a:rPr lang="en-US" dirty="0"/>
              <a:t> </a:t>
            </a:r>
            <a:r>
              <a:rPr lang="en-US" dirty="0" err="1"/>
              <a:t>tạo</a:t>
            </a:r>
            <a:r>
              <a:rPr lang="en-US" dirty="0"/>
              <a:t> </a:t>
            </a:r>
            <a:r>
              <a:rPr lang="en-US" dirty="0" err="1"/>
              <a:t>biểu</a:t>
            </a:r>
            <a:r>
              <a:rPr lang="en-US" dirty="0"/>
              <a:t> </a:t>
            </a:r>
            <a:r>
              <a:rPr lang="en-US" dirty="0" err="1"/>
              <a:t>đồ</a:t>
            </a:r>
            <a:r>
              <a:rPr lang="en-US" dirty="0"/>
              <a:t>, </a:t>
            </a:r>
            <a:r>
              <a:rPr lang="en-US" dirty="0" err="1"/>
              <a:t>lọc</a:t>
            </a:r>
            <a:r>
              <a:rPr lang="en-US" dirty="0"/>
              <a:t> và </a:t>
            </a:r>
            <a:r>
              <a:rPr lang="en-US" dirty="0" err="1"/>
              <a:t>sắp</a:t>
            </a:r>
            <a:r>
              <a:rPr lang="en-US" dirty="0"/>
              <a:t> </a:t>
            </a:r>
            <a:r>
              <a:rPr lang="en-US" dirty="0" err="1"/>
              <a:t>xếp</a:t>
            </a:r>
            <a:r>
              <a:rPr lang="en-US" dirty="0"/>
              <a:t> </a:t>
            </a:r>
            <a:r>
              <a:rPr lang="en-US" dirty="0" err="1"/>
              <a:t>dữ</a:t>
            </a:r>
            <a:r>
              <a:rPr lang="en-US" dirty="0"/>
              <a:t> </a:t>
            </a:r>
            <a:r>
              <a:rPr lang="en-US" dirty="0" err="1"/>
              <a:t>liệu</a:t>
            </a:r>
            <a:r>
              <a:rPr lang="en-US" dirty="0"/>
              <a:t>. </a:t>
            </a:r>
            <a:r>
              <a:rPr lang="en-US" dirty="0" err="1"/>
              <a:t>Nêu</a:t>
            </a:r>
            <a:r>
              <a:rPr lang="en-US" dirty="0"/>
              <a:t> được một </a:t>
            </a:r>
            <a:r>
              <a:rPr lang="en-US" dirty="0" err="1"/>
              <a:t>số</a:t>
            </a:r>
            <a:r>
              <a:rPr lang="en-US" dirty="0"/>
              <a:t> </a:t>
            </a:r>
            <a:r>
              <a:rPr lang="en-US" dirty="0" err="1"/>
              <a:t>tình</a:t>
            </a:r>
            <a:r>
              <a:rPr lang="en-US" dirty="0"/>
              <a:t> </a:t>
            </a:r>
            <a:r>
              <a:rPr lang="en-US" dirty="0" err="1"/>
              <a:t>huống</a:t>
            </a:r>
            <a:r>
              <a:rPr lang="en-US" dirty="0"/>
              <a:t> </a:t>
            </a:r>
            <a:r>
              <a:rPr lang="en-US" dirty="0" err="1"/>
              <a:t>thực</a:t>
            </a:r>
            <a:r>
              <a:rPr lang="en-US" dirty="0"/>
              <a:t> </a:t>
            </a:r>
            <a:r>
              <a:rPr lang="en-US" dirty="0" err="1"/>
              <a:t>tế</a:t>
            </a:r>
            <a:r>
              <a:rPr lang="en-US" dirty="0"/>
              <a:t> </a:t>
            </a:r>
            <a:r>
              <a:rPr lang="en-US" dirty="0" err="1"/>
              <a:t>cần</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chức</a:t>
            </a:r>
            <a:r>
              <a:rPr lang="en-US" dirty="0"/>
              <a:t> </a:t>
            </a:r>
            <a:r>
              <a:rPr lang="en-US" dirty="0" err="1"/>
              <a:t>năng</a:t>
            </a:r>
            <a:r>
              <a:rPr lang="en-US" dirty="0"/>
              <a:t> </a:t>
            </a:r>
            <a:r>
              <a:rPr lang="en-US" dirty="0" err="1"/>
              <a:t>đó</a:t>
            </a:r>
            <a:r>
              <a:rPr lang="en-US" dirty="0"/>
              <a:t> </a:t>
            </a:r>
            <a:r>
              <a:rPr lang="en-US" dirty="0" err="1"/>
              <a:t>của</a:t>
            </a:r>
            <a:r>
              <a:rPr lang="en-US" dirty="0"/>
              <a:t> </a:t>
            </a:r>
            <a:r>
              <a:rPr lang="en-US" dirty="0" err="1"/>
              <a:t>phần</a:t>
            </a:r>
            <a:r>
              <a:rPr lang="en-US" dirty="0"/>
              <a:t> </a:t>
            </a:r>
            <a:r>
              <a:rPr lang="en-US" dirty="0" err="1"/>
              <a:t>mềm</a:t>
            </a:r>
            <a:r>
              <a:rPr lang="en-US" dirty="0"/>
              <a:t> </a:t>
            </a:r>
            <a:r>
              <a:rPr lang="en-US" dirty="0" err="1"/>
              <a:t>bảng</a:t>
            </a:r>
            <a:r>
              <a:rPr lang="en-US" dirty="0"/>
              <a:t> </a:t>
            </a:r>
            <a:r>
              <a:rPr lang="en-US" dirty="0" err="1"/>
              <a:t>tính</a:t>
            </a:r>
            <a:r>
              <a:rPr lang="en-US" dirty="0"/>
              <a:t>.   </a:t>
            </a:r>
          </a:p>
          <a:p>
            <a:pPr>
              <a:lnSpc>
                <a:spcPct val="130000"/>
              </a:lnSpc>
              <a:buFont typeface="Arial" panose="020B0604020202020204" pitchFamily="34" charset="0"/>
              <a:buChar char="‒"/>
            </a:pPr>
            <a:r>
              <a:rPr lang="en-US" dirty="0"/>
              <a:t> </a:t>
            </a:r>
            <a:r>
              <a:rPr lang="en-US" dirty="0" err="1"/>
              <a:t>Giải</a:t>
            </a:r>
            <a:r>
              <a:rPr lang="en-US" dirty="0"/>
              <a:t> </a:t>
            </a:r>
            <a:r>
              <a:rPr lang="en-US" dirty="0" err="1"/>
              <a:t>thích</a:t>
            </a:r>
            <a:r>
              <a:rPr lang="en-US" dirty="0"/>
              <a:t> được </a:t>
            </a:r>
            <a:r>
              <a:rPr lang="en-US" dirty="0" err="1"/>
              <a:t>sự</a:t>
            </a:r>
            <a:r>
              <a:rPr lang="en-US" dirty="0"/>
              <a:t> </a:t>
            </a:r>
            <a:r>
              <a:rPr lang="en-US" dirty="0" err="1"/>
              <a:t>khác</a:t>
            </a:r>
            <a:r>
              <a:rPr lang="en-US" dirty="0"/>
              <a:t> </a:t>
            </a:r>
            <a:r>
              <a:rPr lang="en-US" dirty="0" err="1"/>
              <a:t>nhau</a:t>
            </a:r>
            <a:r>
              <a:rPr lang="en-US" dirty="0"/>
              <a:t> </a:t>
            </a:r>
            <a:r>
              <a:rPr lang="en-US" dirty="0" err="1"/>
              <a:t>giữa</a:t>
            </a:r>
            <a:r>
              <a:rPr lang="en-US" dirty="0"/>
              <a:t> </a:t>
            </a:r>
            <a:r>
              <a:rPr lang="en-US" dirty="0" err="1"/>
              <a:t>địa</a:t>
            </a:r>
            <a:r>
              <a:rPr lang="en-US" dirty="0"/>
              <a:t> </a:t>
            </a:r>
            <a:r>
              <a:rPr lang="en-US" dirty="0" err="1"/>
              <a:t>chỉ</a:t>
            </a:r>
            <a:r>
              <a:rPr lang="en-US" dirty="0"/>
              <a:t> </a:t>
            </a:r>
            <a:r>
              <a:rPr lang="en-US" dirty="0" err="1"/>
              <a:t>tương</a:t>
            </a:r>
            <a:r>
              <a:rPr lang="en-US" dirty="0"/>
              <a:t> </a:t>
            </a:r>
            <a:r>
              <a:rPr lang="en-US" dirty="0" err="1"/>
              <a:t>đối</a:t>
            </a:r>
            <a:r>
              <a:rPr lang="en-US" dirty="0"/>
              <a:t> và </a:t>
            </a:r>
            <a:r>
              <a:rPr lang="en-US" dirty="0" err="1"/>
              <a:t>địa</a:t>
            </a:r>
            <a:r>
              <a:rPr lang="en-US" dirty="0"/>
              <a:t> </a:t>
            </a:r>
            <a:r>
              <a:rPr lang="en-US" dirty="0" err="1"/>
              <a:t>chỉ</a:t>
            </a:r>
            <a:r>
              <a:rPr lang="en-US" dirty="0"/>
              <a:t> </a:t>
            </a:r>
            <a:r>
              <a:rPr lang="en-US" dirty="0" err="1"/>
              <a:t>tuyệt</a:t>
            </a:r>
            <a:r>
              <a:rPr lang="en-US" dirty="0"/>
              <a:t> </a:t>
            </a:r>
            <a:r>
              <a:rPr lang="en-US" dirty="0" err="1"/>
              <a:t>đối</a:t>
            </a:r>
            <a:r>
              <a:rPr lang="en-US" dirty="0"/>
              <a:t> </a:t>
            </a:r>
            <a:r>
              <a:rPr lang="en-US" dirty="0" err="1"/>
              <a:t>của</a:t>
            </a:r>
            <a:r>
              <a:rPr lang="en-US" dirty="0"/>
              <a:t> một ô </a:t>
            </a:r>
            <a:r>
              <a:rPr lang="en-US" dirty="0" err="1"/>
              <a:t>tính</a:t>
            </a:r>
            <a:r>
              <a:rPr lang="en-US" dirty="0"/>
              <a:t>.</a:t>
            </a:r>
          </a:p>
          <a:p>
            <a:pPr>
              <a:lnSpc>
                <a:spcPct val="130000"/>
              </a:lnSpc>
              <a:buFont typeface="Arial" panose="020B0604020202020204" pitchFamily="34" charset="0"/>
              <a:buChar char="‒"/>
            </a:pPr>
            <a:r>
              <a:rPr lang="en-US" dirty="0"/>
              <a:t> </a:t>
            </a:r>
            <a:r>
              <a:rPr lang="en-US" dirty="0" err="1"/>
              <a:t>Giải</a:t>
            </a:r>
            <a:r>
              <a:rPr lang="en-US" dirty="0"/>
              <a:t> </a:t>
            </a:r>
            <a:r>
              <a:rPr lang="en-US" dirty="0" err="1"/>
              <a:t>thích</a:t>
            </a:r>
            <a:r>
              <a:rPr lang="en-US" dirty="0"/>
              <a:t> được </a:t>
            </a:r>
            <a:r>
              <a:rPr lang="en-US" dirty="0" err="1"/>
              <a:t>sự</a:t>
            </a:r>
            <a:r>
              <a:rPr lang="en-US" dirty="0"/>
              <a:t> </a:t>
            </a:r>
            <a:r>
              <a:rPr lang="en-US" dirty="0" err="1"/>
              <a:t>thay</a:t>
            </a:r>
            <a:r>
              <a:rPr lang="en-US" dirty="0"/>
              <a:t> </a:t>
            </a:r>
            <a:r>
              <a:rPr lang="en-US" dirty="0" err="1"/>
              <a:t>đổi</a:t>
            </a:r>
            <a:r>
              <a:rPr lang="en-US" dirty="0"/>
              <a:t> </a:t>
            </a:r>
            <a:r>
              <a:rPr lang="en-US" dirty="0" err="1"/>
              <a:t>địa</a:t>
            </a:r>
            <a:r>
              <a:rPr lang="en-US" dirty="0"/>
              <a:t> </a:t>
            </a:r>
            <a:r>
              <a:rPr lang="en-US" dirty="0" err="1"/>
              <a:t>chỉ</a:t>
            </a:r>
            <a:r>
              <a:rPr lang="en-US" dirty="0"/>
              <a:t> </a:t>
            </a:r>
            <a:r>
              <a:rPr lang="en-US" dirty="0" err="1"/>
              <a:t>tương</a:t>
            </a:r>
            <a:r>
              <a:rPr lang="en-US" dirty="0"/>
              <a:t> </a:t>
            </a:r>
            <a:r>
              <a:rPr lang="en-US" dirty="0" err="1"/>
              <a:t>đối</a:t>
            </a:r>
            <a:r>
              <a:rPr lang="en-US" dirty="0"/>
              <a:t> </a:t>
            </a:r>
            <a:r>
              <a:rPr lang="en-US" dirty="0" err="1"/>
              <a:t>trong</a:t>
            </a:r>
            <a:r>
              <a:rPr lang="en-US" dirty="0"/>
              <a:t> </a:t>
            </a:r>
            <a:r>
              <a:rPr lang="en-US" dirty="0" err="1"/>
              <a:t>công</a:t>
            </a:r>
            <a:r>
              <a:rPr lang="en-US" dirty="0"/>
              <a:t> </a:t>
            </a:r>
            <a:r>
              <a:rPr lang="en-US" dirty="0" err="1"/>
              <a:t>thức</a:t>
            </a:r>
            <a:r>
              <a:rPr lang="en-US" dirty="0"/>
              <a:t> </a:t>
            </a:r>
            <a:r>
              <a:rPr lang="en-US" dirty="0" err="1"/>
              <a:t>khi</a:t>
            </a:r>
            <a:r>
              <a:rPr lang="en-US" dirty="0"/>
              <a:t> </a:t>
            </a:r>
            <a:r>
              <a:rPr lang="en-US" dirty="0" err="1"/>
              <a:t>sao</a:t>
            </a:r>
            <a:r>
              <a:rPr lang="en-US" dirty="0"/>
              <a:t> </a:t>
            </a:r>
            <a:r>
              <a:rPr lang="en-US" dirty="0" err="1"/>
              <a:t>chép</a:t>
            </a:r>
            <a:r>
              <a:rPr lang="en-US" dirty="0"/>
              <a:t> </a:t>
            </a:r>
            <a:r>
              <a:rPr lang="en-US" dirty="0" err="1"/>
              <a:t>công</a:t>
            </a:r>
            <a:r>
              <a:rPr lang="en-US" dirty="0"/>
              <a:t> </a:t>
            </a:r>
            <a:r>
              <a:rPr lang="en-US" dirty="0" err="1"/>
              <a:t>thức</a:t>
            </a:r>
            <a:endParaRPr lang="en-US" dirty="0"/>
          </a:p>
          <a:p>
            <a:pPr>
              <a:lnSpc>
                <a:spcPct val="130000"/>
              </a:lnSpc>
              <a:buFont typeface="Arial" panose="020B0604020202020204" pitchFamily="34" charset="0"/>
              <a:buChar char="‒"/>
            </a:pPr>
            <a:r>
              <a:rPr lang="en-US" dirty="0"/>
              <a:t> Sao </a:t>
            </a:r>
            <a:r>
              <a:rPr lang="en-US" dirty="0" err="1"/>
              <a:t>chép</a:t>
            </a:r>
            <a:r>
              <a:rPr lang="en-US" dirty="0"/>
              <a:t> được </a:t>
            </a:r>
            <a:r>
              <a:rPr lang="en-US" dirty="0" err="1"/>
              <a:t>dữ</a:t>
            </a:r>
            <a:r>
              <a:rPr lang="en-US" dirty="0"/>
              <a:t> </a:t>
            </a:r>
            <a:r>
              <a:rPr lang="en-US" dirty="0" err="1"/>
              <a:t>liệu</a:t>
            </a:r>
            <a:r>
              <a:rPr lang="en-US" dirty="0"/>
              <a:t> </a:t>
            </a:r>
            <a:r>
              <a:rPr lang="en-US" dirty="0" err="1"/>
              <a:t>từ</a:t>
            </a:r>
            <a:r>
              <a:rPr lang="en-US" dirty="0"/>
              <a:t> </a:t>
            </a:r>
            <a:r>
              <a:rPr lang="en-US" dirty="0" err="1"/>
              <a:t>các</a:t>
            </a:r>
            <a:r>
              <a:rPr lang="en-US" dirty="0"/>
              <a:t> </a:t>
            </a:r>
            <a:r>
              <a:rPr lang="en-US" dirty="0" err="1"/>
              <a:t>tệp</a:t>
            </a:r>
            <a:r>
              <a:rPr lang="en-US" dirty="0"/>
              <a:t> </a:t>
            </a:r>
            <a:r>
              <a:rPr lang="en-US" dirty="0" err="1"/>
              <a:t>văn</a:t>
            </a:r>
            <a:r>
              <a:rPr lang="en-US" dirty="0"/>
              <a:t> </a:t>
            </a:r>
            <a:r>
              <a:rPr lang="en-US" dirty="0" err="1"/>
              <a:t>bản</a:t>
            </a:r>
            <a:r>
              <a:rPr lang="en-US" dirty="0"/>
              <a:t>, </a:t>
            </a:r>
            <a:r>
              <a:rPr lang="en-US" dirty="0" err="1"/>
              <a:t>trang</a:t>
            </a:r>
            <a:r>
              <a:rPr lang="en-US" dirty="0"/>
              <a:t> </a:t>
            </a:r>
            <a:r>
              <a:rPr lang="en-US" dirty="0" err="1"/>
              <a:t>trình</a:t>
            </a:r>
            <a:r>
              <a:rPr lang="en-US" dirty="0"/>
              <a:t> </a:t>
            </a:r>
            <a:r>
              <a:rPr lang="en-US" dirty="0" err="1"/>
              <a:t>chiếu</a:t>
            </a:r>
            <a:r>
              <a:rPr lang="en-US" dirty="0"/>
              <a:t> sang </a:t>
            </a:r>
            <a:r>
              <a:rPr lang="en-US" dirty="0" err="1"/>
              <a:t>trang</a:t>
            </a:r>
            <a:r>
              <a:rPr lang="en-US" dirty="0"/>
              <a:t> </a:t>
            </a:r>
            <a:r>
              <a:rPr lang="en-US" dirty="0" err="1"/>
              <a:t>tính</a:t>
            </a:r>
            <a:endParaRPr lang="en-US" dirty="0"/>
          </a:p>
          <a:p>
            <a:pPr>
              <a:lnSpc>
                <a:spcPct val="130000"/>
              </a:lnSpc>
              <a:buFont typeface="Arial" panose="020B0604020202020204" pitchFamily="34" charset="0"/>
              <a:buChar char="‒"/>
            </a:pPr>
            <a:r>
              <a:rPr lang="en-US" dirty="0"/>
              <a:t> </a:t>
            </a:r>
            <a:r>
              <a:rPr lang="en-US" dirty="0" err="1"/>
              <a:t>Sử</a:t>
            </a:r>
            <a:r>
              <a:rPr lang="en-US" dirty="0"/>
              <a:t> </a:t>
            </a:r>
            <a:r>
              <a:rPr lang="en-US" dirty="0" err="1"/>
              <a:t>dụng</a:t>
            </a:r>
            <a:r>
              <a:rPr lang="en-US" dirty="0"/>
              <a:t> được </a:t>
            </a:r>
            <a:r>
              <a:rPr lang="en-US" dirty="0" err="1"/>
              <a:t>phần</a:t>
            </a:r>
            <a:r>
              <a:rPr lang="en-US" dirty="0"/>
              <a:t> </a:t>
            </a:r>
            <a:r>
              <a:rPr lang="en-US" dirty="0" err="1"/>
              <a:t>mềm</a:t>
            </a:r>
            <a:r>
              <a:rPr lang="en-US" dirty="0"/>
              <a:t> </a:t>
            </a:r>
            <a:r>
              <a:rPr lang="en-US" dirty="0" err="1"/>
              <a:t>bảng</a:t>
            </a:r>
            <a:r>
              <a:rPr lang="en-US" dirty="0"/>
              <a:t> </a:t>
            </a:r>
            <a:r>
              <a:rPr lang="en-US" dirty="0" err="1"/>
              <a:t>tính</a:t>
            </a:r>
            <a:r>
              <a:rPr lang="en-US" dirty="0"/>
              <a:t> </a:t>
            </a:r>
            <a:r>
              <a:rPr lang="en-US" dirty="0" err="1"/>
              <a:t>trợ</a:t>
            </a:r>
            <a:r>
              <a:rPr lang="en-US" dirty="0"/>
              <a:t> </a:t>
            </a:r>
            <a:r>
              <a:rPr lang="en-US" dirty="0" err="1"/>
              <a:t>giúp</a:t>
            </a:r>
            <a:r>
              <a:rPr lang="en-US" dirty="0"/>
              <a:t> </a:t>
            </a:r>
            <a:r>
              <a:rPr lang="en-US" dirty="0" err="1"/>
              <a:t>giải</a:t>
            </a:r>
            <a:r>
              <a:rPr lang="en-US" dirty="0"/>
              <a:t> </a:t>
            </a:r>
            <a:r>
              <a:rPr lang="en-US" dirty="0" err="1"/>
              <a:t>quyết</a:t>
            </a:r>
            <a:r>
              <a:rPr lang="en-US" dirty="0"/>
              <a:t> </a:t>
            </a:r>
            <a:r>
              <a:rPr lang="en-US" dirty="0" err="1"/>
              <a:t>bài</a:t>
            </a:r>
            <a:r>
              <a:rPr lang="en-US" dirty="0"/>
              <a:t> </a:t>
            </a:r>
            <a:r>
              <a:rPr lang="en-US" dirty="0" err="1"/>
              <a:t>toán</a:t>
            </a:r>
            <a:r>
              <a:rPr lang="en-US" dirty="0"/>
              <a:t> </a:t>
            </a:r>
            <a:r>
              <a:rPr lang="en-US" dirty="0" err="1"/>
              <a:t>thực</a:t>
            </a:r>
            <a:r>
              <a:rPr lang="en-US" dirty="0"/>
              <a:t> </a:t>
            </a:r>
            <a:r>
              <a:rPr lang="en-US" dirty="0" err="1"/>
              <a:t>tế</a:t>
            </a:r>
            <a:r>
              <a:rPr lang="en-US" dirty="0"/>
              <a:t>  </a:t>
            </a:r>
            <a:endParaRPr lang="vi-VN" dirty="0"/>
          </a:p>
        </p:txBody>
      </p:sp>
      <p:sp>
        <p:nvSpPr>
          <p:cNvPr id="2" name="Title 1">
            <a:extLst>
              <a:ext uri="{FF2B5EF4-FFF2-40B4-BE49-F238E27FC236}">
                <a16:creationId xmlns:a16="http://schemas.microsoft.com/office/drawing/2014/main" id="{5165C8BB-7010-727E-846E-DDE44362F374}"/>
              </a:ext>
            </a:extLst>
          </p:cNvPr>
          <p:cNvSpPr>
            <a:spLocks noGrp="1"/>
          </p:cNvSpPr>
          <p:nvPr>
            <p:ph type="title"/>
          </p:nvPr>
        </p:nvSpPr>
        <p:spPr>
          <a:xfrm>
            <a:off x="517712" y="136525"/>
            <a:ext cx="10574663" cy="1042295"/>
          </a:xfrm>
        </p:spPr>
        <p:txBody>
          <a:bodyPr>
            <a:normAutofit/>
          </a:bodyPr>
          <a:lstStyle/>
          <a:p>
            <a:r>
              <a:rPr lang="en-US" sz="4000" b="1" dirty="0">
                <a:solidFill>
                  <a:schemeClr val="bg1"/>
                </a:solidFill>
              </a:rPr>
              <a:t>E.1 </a:t>
            </a:r>
            <a:r>
              <a:rPr lang="en-US" sz="4000" b="1" dirty="0" err="1">
                <a:solidFill>
                  <a:schemeClr val="bg1"/>
                </a:solidFill>
              </a:rPr>
              <a:t>Yêu</a:t>
            </a:r>
            <a:r>
              <a:rPr lang="en-US" sz="4000" b="1" dirty="0">
                <a:solidFill>
                  <a:schemeClr val="bg1"/>
                </a:solidFill>
              </a:rPr>
              <a:t> </a:t>
            </a:r>
            <a:r>
              <a:rPr lang="en-US" sz="4000" b="1" dirty="0" err="1">
                <a:solidFill>
                  <a:schemeClr val="bg1"/>
                </a:solidFill>
              </a:rPr>
              <a:t>cầu</a:t>
            </a:r>
            <a:r>
              <a:rPr lang="en-US" sz="4000" b="1" dirty="0">
                <a:solidFill>
                  <a:schemeClr val="bg1"/>
                </a:solidFill>
              </a:rPr>
              <a:t> </a:t>
            </a:r>
            <a:r>
              <a:rPr lang="en-US" sz="4000" b="1" dirty="0" err="1">
                <a:solidFill>
                  <a:schemeClr val="bg1"/>
                </a:solidFill>
              </a:rPr>
              <a:t>cần</a:t>
            </a:r>
            <a:r>
              <a:rPr lang="en-US" sz="4000" b="1" dirty="0">
                <a:solidFill>
                  <a:schemeClr val="bg1"/>
                </a:solidFill>
              </a:rPr>
              <a:t> </a:t>
            </a:r>
            <a:r>
              <a:rPr lang="en-US" sz="4000" b="1" dirty="0" err="1">
                <a:solidFill>
                  <a:schemeClr val="bg1"/>
                </a:solidFill>
              </a:rPr>
              <a:t>đạt</a:t>
            </a:r>
            <a:endParaRPr lang="en-US" sz="4000" b="1" dirty="0">
              <a:solidFill>
                <a:schemeClr val="bg1"/>
              </a:solidFill>
            </a:endParaRPr>
          </a:p>
        </p:txBody>
      </p:sp>
    </p:spTree>
    <p:extLst>
      <p:ext uri="{BB962C8B-B14F-4D97-AF65-F5344CB8AC3E}">
        <p14:creationId xmlns:p14="http://schemas.microsoft.com/office/powerpoint/2010/main" val="252648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 y="199506"/>
            <a:ext cx="10515600" cy="1133735"/>
          </a:xfrm>
        </p:spPr>
        <p:txBody>
          <a:bodyPr>
            <a:normAutofit/>
          </a:bodyPr>
          <a:lstStyle/>
          <a:p>
            <a:r>
              <a:rPr lang="en-US" sz="4000" b="1" dirty="0">
                <a:solidFill>
                  <a:schemeClr val="bg1"/>
                </a:solidFill>
              </a:rPr>
              <a:t>E1.2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43523" y="1667435"/>
            <a:ext cx="10456985" cy="4688915"/>
          </a:xfrm>
        </p:spPr>
        <p:txBody>
          <a:bodyPr>
            <a:normAutofit lnSpcReduction="10000"/>
          </a:bodyPr>
          <a:lstStyle/>
          <a:p>
            <a:pPr marL="0" indent="0">
              <a:lnSpc>
                <a:spcPct val="120000"/>
              </a:lnSpc>
              <a:buNone/>
            </a:pPr>
            <a:r>
              <a:rPr lang="en-US" sz="3100" dirty="0" err="1">
                <a:solidFill>
                  <a:srgbClr val="C00000"/>
                </a:solidFill>
                <a:latin typeface="Times New Roman" panose="02020603050405020304" pitchFamily="18" charset="0"/>
                <a:cs typeface="Times New Roman" panose="02020603050405020304" pitchFamily="18" charset="0"/>
              </a:rPr>
              <a:t>Nội</a:t>
            </a:r>
            <a:r>
              <a:rPr lang="en-US" sz="3100" dirty="0">
                <a:solidFill>
                  <a:srgbClr val="C00000"/>
                </a:solidFill>
                <a:latin typeface="Times New Roman" panose="02020603050405020304" pitchFamily="18" charset="0"/>
                <a:cs typeface="Times New Roman" panose="02020603050405020304" pitchFamily="18" charset="0"/>
              </a:rPr>
              <a:t> dung </a:t>
            </a:r>
            <a:r>
              <a:rPr lang="en-US" sz="3100" dirty="0" err="1">
                <a:solidFill>
                  <a:srgbClr val="C00000"/>
                </a:solidFill>
                <a:latin typeface="Times New Roman" panose="02020603050405020304" pitchFamily="18" charset="0"/>
                <a:cs typeface="Times New Roman" panose="02020603050405020304" pitchFamily="18" charset="0"/>
              </a:rPr>
              <a:t>này</a:t>
            </a:r>
            <a:r>
              <a:rPr lang="en-US" sz="3100" dirty="0">
                <a:solidFill>
                  <a:srgbClr val="C00000"/>
                </a:solidFill>
                <a:latin typeface="Times New Roman" panose="02020603050405020304" pitchFamily="18" charset="0"/>
                <a:cs typeface="Times New Roman" panose="02020603050405020304" pitchFamily="18" charset="0"/>
              </a:rPr>
              <a:t> </a:t>
            </a:r>
            <a:r>
              <a:rPr lang="en-US" sz="3100" dirty="0" err="1">
                <a:solidFill>
                  <a:srgbClr val="C00000"/>
                </a:solidFill>
                <a:latin typeface="Times New Roman" panose="02020603050405020304" pitchFamily="18" charset="0"/>
                <a:cs typeface="Times New Roman" panose="02020603050405020304" pitchFamily="18" charset="0"/>
              </a:rPr>
              <a:t>không</a:t>
            </a:r>
            <a:r>
              <a:rPr lang="en-US" sz="3100" dirty="0">
                <a:solidFill>
                  <a:srgbClr val="C00000"/>
                </a:solidFill>
                <a:latin typeface="Times New Roman" panose="02020603050405020304" pitchFamily="18" charset="0"/>
                <a:cs typeface="Times New Roman" panose="02020603050405020304" pitchFamily="18" charset="0"/>
              </a:rPr>
              <a:t> </a:t>
            </a:r>
            <a:r>
              <a:rPr lang="en-US" sz="3100" dirty="0" err="1">
                <a:solidFill>
                  <a:srgbClr val="C00000"/>
                </a:solidFill>
                <a:latin typeface="Times New Roman" panose="02020603050405020304" pitchFamily="18" charset="0"/>
                <a:cs typeface="Times New Roman" panose="02020603050405020304" pitchFamily="18" charset="0"/>
              </a:rPr>
              <a:t>mới</a:t>
            </a:r>
            <a:r>
              <a:rPr lang="en-US" sz="3100" dirty="0">
                <a:solidFill>
                  <a:srgbClr val="C00000"/>
                </a:solidFill>
                <a:latin typeface="Times New Roman" panose="02020603050405020304" pitchFamily="18" charset="0"/>
                <a:cs typeface="Times New Roman" panose="02020603050405020304" pitchFamily="18" charset="0"/>
              </a:rPr>
              <a:t>, </a:t>
            </a:r>
            <a:r>
              <a:rPr lang="en-US" sz="3100" dirty="0" err="1">
                <a:solidFill>
                  <a:srgbClr val="C00000"/>
                </a:solidFill>
                <a:latin typeface="Times New Roman" panose="02020603050405020304" pitchFamily="18" charset="0"/>
                <a:cs typeface="Times New Roman" panose="02020603050405020304" pitchFamily="18" charset="0"/>
              </a:rPr>
              <a:t>nhưng</a:t>
            </a:r>
            <a:r>
              <a:rPr lang="en-US" sz="3100" dirty="0">
                <a:solidFill>
                  <a:srgbClr val="C00000"/>
                </a:solidFill>
                <a:latin typeface="Times New Roman" panose="02020603050405020304" pitchFamily="18" charset="0"/>
                <a:cs typeface="Times New Roman" panose="02020603050405020304" pitchFamily="18" charset="0"/>
              </a:rPr>
              <a:t> </a:t>
            </a:r>
            <a:r>
              <a:rPr lang="en-US" sz="3100" dirty="0" err="1">
                <a:solidFill>
                  <a:srgbClr val="C00000"/>
                </a:solidFill>
                <a:latin typeface="Times New Roman" panose="02020603050405020304" pitchFamily="18" charset="0"/>
                <a:cs typeface="Times New Roman" panose="02020603050405020304" pitchFamily="18" charset="0"/>
              </a:rPr>
              <a:t>cách</a:t>
            </a:r>
            <a:r>
              <a:rPr lang="en-US" sz="3100" dirty="0">
                <a:solidFill>
                  <a:srgbClr val="C00000"/>
                </a:solidFill>
                <a:latin typeface="Times New Roman" panose="02020603050405020304" pitchFamily="18" charset="0"/>
                <a:cs typeface="Times New Roman" panose="02020603050405020304" pitchFamily="18" charset="0"/>
              </a:rPr>
              <a:t> </a:t>
            </a:r>
            <a:r>
              <a:rPr lang="en-US" sz="3100" dirty="0" err="1">
                <a:solidFill>
                  <a:srgbClr val="C00000"/>
                </a:solidFill>
                <a:latin typeface="Times New Roman" panose="02020603050405020304" pitchFamily="18" charset="0"/>
                <a:cs typeface="Times New Roman" panose="02020603050405020304" pitchFamily="18" charset="0"/>
              </a:rPr>
              <a:t>tiếp</a:t>
            </a:r>
            <a:r>
              <a:rPr lang="en-US" sz="3100" dirty="0">
                <a:solidFill>
                  <a:srgbClr val="C00000"/>
                </a:solidFill>
                <a:latin typeface="Times New Roman" panose="02020603050405020304" pitchFamily="18" charset="0"/>
                <a:cs typeface="Times New Roman" panose="02020603050405020304" pitchFamily="18" charset="0"/>
              </a:rPr>
              <a:t> </a:t>
            </a:r>
            <a:r>
              <a:rPr lang="en-US" sz="3100" dirty="0" err="1">
                <a:solidFill>
                  <a:srgbClr val="C00000"/>
                </a:solidFill>
                <a:latin typeface="Times New Roman" panose="02020603050405020304" pitchFamily="18" charset="0"/>
                <a:cs typeface="Times New Roman" panose="02020603050405020304" pitchFamily="18" charset="0"/>
              </a:rPr>
              <a:t>cận</a:t>
            </a:r>
            <a:r>
              <a:rPr lang="en-US" sz="3100" dirty="0">
                <a:solidFill>
                  <a:srgbClr val="C00000"/>
                </a:solidFill>
                <a:latin typeface="Times New Roman" panose="02020603050405020304" pitchFamily="18" charset="0"/>
                <a:cs typeface="Times New Roman" panose="02020603050405020304" pitchFamily="18" charset="0"/>
              </a:rPr>
              <a:t> </a:t>
            </a:r>
            <a:r>
              <a:rPr lang="en-US" sz="3100" dirty="0" err="1">
                <a:solidFill>
                  <a:srgbClr val="C00000"/>
                </a:solidFill>
                <a:latin typeface="Times New Roman" panose="02020603050405020304" pitchFamily="18" charset="0"/>
                <a:cs typeface="Times New Roman" panose="02020603050405020304" pitchFamily="18" charset="0"/>
              </a:rPr>
              <a:t>mới</a:t>
            </a:r>
            <a:r>
              <a:rPr lang="en-US" sz="3100" dirty="0">
                <a:solidFill>
                  <a:srgbClr val="C00000"/>
                </a:solidFill>
                <a:latin typeface="Times New Roman" panose="02020603050405020304" pitchFamily="18" charset="0"/>
                <a:cs typeface="Times New Roman" panose="02020603050405020304" pitchFamily="18" charset="0"/>
              </a:rPr>
              <a:t>: </a:t>
            </a:r>
          </a:p>
          <a:p>
            <a:pPr marL="0" indent="0">
              <a:lnSpc>
                <a:spcPct val="120000"/>
              </a:lnSpc>
              <a:buNone/>
            </a:pPr>
            <a:r>
              <a:rPr lang="en-US" sz="2600" dirty="0">
                <a:latin typeface="Times New Roman" panose="02020603050405020304" pitchFamily="18" charset="0"/>
                <a:cs typeface="Times New Roman" panose="02020603050405020304" pitchFamily="18" charset="0"/>
              </a:rPr>
              <a:t>(1)</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cs typeface="Times New Roman" panose="02020603050405020304" pitchFamily="18" charset="0"/>
              </a:rPr>
              <a:t>bảng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được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dồn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1 lớp </a:t>
            </a:r>
            <a:r>
              <a:rPr lang="en-US" sz="2600" dirty="0">
                <a:latin typeface="Times New Roman" panose="02020603050405020304" pitchFamily="18" charset="0"/>
                <a:cs typeface="Times New Roman" panose="02020603050405020304" pitchFamily="18" charset="0"/>
                <a:sym typeface="Wingdings" panose="05000000000000000000" pitchFamily="2" charset="2"/>
              </a:rPr>
              <a:t> HS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vận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dụng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tốt</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hơn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mà</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quá</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tải</a:t>
            </a:r>
            <a:r>
              <a:rPr lang="en-US" sz="2600" dirty="0">
                <a:latin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Lớp 7: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về</a:t>
            </a:r>
            <a:r>
              <a:rPr lang="en-US" sz="2100" dirty="0">
                <a:latin typeface="Times New Roman" panose="02020603050405020304" pitchFamily="18" charset="0"/>
                <a:cs typeface="Times New Roman" panose="02020603050405020304" pitchFamily="18" charset="0"/>
              </a:rPr>
              <a:t> excel</a:t>
            </a:r>
          </a:p>
          <a:p>
            <a:pPr lvl="2">
              <a:buFont typeface="Wingdings" panose="05000000000000000000" pitchFamily="2" charset="2"/>
              <a:buChar char="§"/>
            </a:pPr>
            <a:r>
              <a:rPr lang="en-US" sz="2100" dirty="0">
                <a:solidFill>
                  <a:srgbClr val="FF0000"/>
                </a:solidFill>
                <a:latin typeface="Times New Roman" panose="02020603050405020304" pitchFamily="18" charset="0"/>
                <a:cs typeface="Times New Roman" panose="02020603050405020304" pitchFamily="18" charset="0"/>
              </a:rPr>
              <a:t>Lớp 8: </a:t>
            </a:r>
            <a:r>
              <a:rPr lang="en-US" sz="2100" dirty="0" err="1">
                <a:solidFill>
                  <a:srgbClr val="FF0000"/>
                </a:solidFill>
                <a:latin typeface="Times New Roman" panose="02020603050405020304" pitchFamily="18" charset="0"/>
                <a:cs typeface="Times New Roman" panose="02020603050405020304" pitchFamily="18" charset="0"/>
              </a:rPr>
              <a:t>xử</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lí</a:t>
            </a:r>
            <a:r>
              <a:rPr lang="en-US" sz="2100" dirty="0">
                <a:solidFill>
                  <a:srgbClr val="FF0000"/>
                </a:solidFill>
                <a:latin typeface="Times New Roman" panose="02020603050405020304" pitchFamily="18" charset="0"/>
                <a:cs typeface="Times New Roman" panose="02020603050405020304" pitchFamily="18" charset="0"/>
              </a:rPr>
              <a:t> và </a:t>
            </a:r>
            <a:r>
              <a:rPr lang="en-US" sz="2100" dirty="0" err="1">
                <a:solidFill>
                  <a:srgbClr val="FF0000"/>
                </a:solidFill>
                <a:latin typeface="Times New Roman" panose="02020603050405020304" pitchFamily="18" charset="0"/>
                <a:cs typeface="Times New Roman" panose="02020603050405020304" pitchFamily="18" charset="0"/>
              </a:rPr>
              <a:t>trực</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quan</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hóa</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dữ</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err="1">
                <a:solidFill>
                  <a:srgbClr val="FF0000"/>
                </a:solidFill>
                <a:latin typeface="Times New Roman" panose="02020603050405020304" pitchFamily="18" charset="0"/>
                <a:cs typeface="Times New Roman" panose="02020603050405020304" pitchFamily="18" charset="0"/>
              </a:rPr>
              <a:t>liệu</a:t>
            </a:r>
            <a:r>
              <a:rPr lang="en-US" sz="2100" dirty="0">
                <a:solidFill>
                  <a:srgbClr val="FF0000"/>
                </a:solidFill>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biểu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đồ</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sắp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xếp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kiến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loại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a:t>
            </a:r>
            <a:endParaRPr lang="en-US" sz="21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Lớp 9: </a:t>
            </a:r>
            <a:r>
              <a:rPr lang="en-US" sz="2100" dirty="0" err="1">
                <a:latin typeface="Times New Roman" panose="02020603050405020304" pitchFamily="18" charset="0"/>
                <a:cs typeface="Times New Roman" panose="02020603050405020304" pitchFamily="18" charset="0"/>
              </a:rPr>
              <a:t>sử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nâng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cao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đề</a:t>
            </a:r>
            <a:r>
              <a:rPr lang="en-US" sz="2100" dirty="0">
                <a:latin typeface="Times New Roman" panose="02020603050405020304" pitchFamily="18" charset="0"/>
                <a:cs typeface="Times New Roman" panose="02020603050405020304" pitchFamily="18" charset="0"/>
              </a:rPr>
              <a:t> </a:t>
            </a:r>
            <a:r>
              <a:rPr lang="en-US" sz="2100" b="1" dirty="0" err="1">
                <a:solidFill>
                  <a:srgbClr val="0000FF"/>
                </a:solidFill>
                <a:latin typeface="Times New Roman" panose="02020603050405020304" pitchFamily="18" charset="0"/>
                <a:cs typeface="Times New Roman" panose="02020603050405020304" pitchFamily="18" charset="0"/>
              </a:rPr>
              <a:t>tùy</a:t>
            </a:r>
            <a:r>
              <a:rPr lang="en-US" sz="2100" b="1" dirty="0">
                <a:solidFill>
                  <a:srgbClr val="0000FF"/>
                </a:solidFill>
                <a:latin typeface="Times New Roman" panose="02020603050405020304" pitchFamily="18" charset="0"/>
                <a:cs typeface="Times New Roman" panose="02020603050405020304" pitchFamily="18" charset="0"/>
              </a:rPr>
              <a:t> </a:t>
            </a:r>
            <a:r>
              <a:rPr lang="en-US" sz="2100" b="1" dirty="0" err="1">
                <a:solidFill>
                  <a:srgbClr val="0000FF"/>
                </a:solidFill>
                <a:latin typeface="Times New Roman" panose="02020603050405020304" pitchFamily="18" charset="0"/>
                <a:cs typeface="Times New Roman" panose="02020603050405020304" pitchFamily="18" charset="0"/>
              </a:rPr>
              <a:t>chọn</a:t>
            </a:r>
            <a:r>
              <a:rPr lang="en-US" sz="2100" dirty="0">
                <a:latin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Lớp 10: </a:t>
            </a:r>
            <a:r>
              <a:rPr lang="en-US" sz="2100" dirty="0" err="1">
                <a:latin typeface="Times New Roman" panose="02020603050405020304" pitchFamily="18" charset="0"/>
                <a:cs typeface="Times New Roman" panose="02020603050405020304" pitchFamily="18" charset="0"/>
              </a:rPr>
              <a:t>Chuyên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đề</a:t>
            </a:r>
            <a:r>
              <a:rPr lang="en-US" sz="2100" dirty="0">
                <a:latin typeface="Times New Roman" panose="02020603050405020304" pitchFamily="18" charset="0"/>
                <a:cs typeface="Times New Roman" panose="02020603050405020304" pitchFamily="18" charset="0"/>
              </a:rPr>
              <a:t> 10.3: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mềm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tế</a:t>
            </a:r>
            <a:r>
              <a:rPr lang="en-US" sz="2100" dirty="0">
                <a:latin typeface="Times New Roman" panose="02020603050405020304" pitchFamily="18" charset="0"/>
                <a:cs typeface="Times New Roman" panose="02020603050405020304" pitchFamily="18" charset="0"/>
              </a:rPr>
              <a:t>)</a:t>
            </a:r>
          </a:p>
          <a:p>
            <a:pPr marL="0" indent="0">
              <a:lnSpc>
                <a:spcPct val="120000"/>
              </a:lnSpc>
              <a:buNone/>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có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quả</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ngay</a:t>
            </a:r>
            <a:endParaRPr lang="en-US" sz="2400" dirty="0">
              <a:latin typeface="Times New Roman" panose="02020603050405020304" pitchFamily="18" charset="0"/>
              <a:cs typeface="Times New Roman" panose="02020603050405020304" pitchFamily="18" charset="0"/>
            </a:endParaRPr>
          </a:p>
          <a:p>
            <a:pPr marL="0" indent="0">
              <a:lnSpc>
                <a:spcPct val="120000"/>
              </a:lnSpc>
              <a:buNone/>
            </a:pP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vi-VN" sz="2400" dirty="0">
                <a:latin typeface="Times New Roman" panose="02020603050405020304" pitchFamily="18" charset="0"/>
                <a:cs typeface="Times New Roman" panose="02020603050405020304" pitchFamily="18" charset="0"/>
              </a:rPr>
              <a:t> </a:t>
            </a:r>
            <a:r>
              <a:rPr lang="vi-VN" sz="2000" dirty="0"/>
              <a:t> </a:t>
            </a:r>
            <a:endParaRPr lang="en-US" sz="2000"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22</a:t>
            </a:fld>
            <a:endParaRPr lang="vi-VN" dirty="0"/>
          </a:p>
        </p:txBody>
      </p:sp>
    </p:spTree>
    <p:extLst>
      <p:ext uri="{BB962C8B-B14F-4D97-AF65-F5344CB8AC3E}">
        <p14:creationId xmlns:p14="http://schemas.microsoft.com/office/powerpoint/2010/main" val="18016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 y="199506"/>
            <a:ext cx="10515600" cy="1133735"/>
          </a:xfrm>
        </p:spPr>
        <p:txBody>
          <a:bodyPr>
            <a:normAutofit/>
          </a:bodyPr>
          <a:lstStyle/>
          <a:p>
            <a:r>
              <a:rPr lang="en-US" sz="4000" b="1" dirty="0">
                <a:solidFill>
                  <a:schemeClr val="bg1"/>
                </a:solidFill>
              </a:rPr>
              <a:t>E1.2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50246" y="1943101"/>
            <a:ext cx="10456985" cy="3664324"/>
          </a:xfrm>
        </p:spPr>
        <p:txBody>
          <a:bodyPr>
            <a:normAutofit/>
          </a:bodyPr>
          <a:lstStyle/>
          <a:p>
            <a:pPr>
              <a:lnSpc>
                <a:spcPct val="120000"/>
              </a:lnSpc>
              <a:buFont typeface="Arial" panose="020B0604020202020204" pitchFamily="34" charset="0"/>
              <a:buChar char="‒"/>
            </a:pPr>
            <a:r>
              <a:rPr lang="en-US" sz="2400" dirty="0"/>
              <a:t> </a:t>
            </a:r>
            <a:r>
              <a:rPr lang="en-US" sz="2400" dirty="0">
                <a:latin typeface="Times New Roman" panose="02020603050405020304" pitchFamily="18" charset="0"/>
                <a:cs typeface="Times New Roman" panose="02020603050405020304" pitchFamily="18" charset="0"/>
              </a:rPr>
              <a:t>Có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a:t>
            </a:r>
          </a:p>
          <a:p>
            <a:pPr>
              <a:lnSpc>
                <a:spcPct val="120000"/>
              </a:lnSpc>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Bảng dữ liệu minh hoạ có ít các dòng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tế bảng dữ liệu có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hàng trăm dòng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2400" dirty="0">
                <a:latin typeface="Times New Roman" panose="02020603050405020304" pitchFamily="18" charset="0"/>
                <a:cs typeface="Times New Roman" panose="02020603050405020304" pitchFamily="18" charset="0"/>
                <a:sym typeface="Wingdings" panose="05000000000000000000" pitchFamily="2" charset="2"/>
              </a:rPr>
              <a:t> HS </a:t>
            </a:r>
            <a:r>
              <a:rPr lang="vi-VN" sz="2400" dirty="0">
                <a:solidFill>
                  <a:srgbClr val="FF0000"/>
                </a:solidFill>
                <a:latin typeface="Times New Roman" panose="02020603050405020304" pitchFamily="18" charset="0"/>
                <a:cs typeface="Times New Roman" panose="02020603050405020304" pitchFamily="18" charset="0"/>
              </a:rPr>
              <a:t>theo đúng hướng dẫn</a:t>
            </a:r>
            <a:r>
              <a:rPr lang="vi-VN" sz="2400" dirty="0">
                <a:latin typeface="Times New Roman" panose="02020603050405020304" pitchFamily="18" charset="0"/>
                <a:cs typeface="Times New Roman" panose="02020603050405020304" pitchFamily="18" charset="0"/>
              </a:rPr>
              <a:t> trong các bài học.</a:t>
            </a:r>
            <a:r>
              <a:rPr lang="en-US" sz="2400" dirty="0">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HS giải thích được sự khác nhau trong các kiểu địa chỉ và sự thay đổi của chúng khi sao chép công thức.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HS có thể vẫn gặp khó khăn khi tự xác định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dạng địa chỉ 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có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23</a:t>
            </a:fld>
            <a:endParaRPr lang="vi-VN" dirty="0"/>
          </a:p>
        </p:txBody>
      </p:sp>
    </p:spTree>
    <p:extLst>
      <p:ext uri="{BB962C8B-B14F-4D97-AF65-F5344CB8AC3E}">
        <p14:creationId xmlns:p14="http://schemas.microsoft.com/office/powerpoint/2010/main" val="372299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6525"/>
            <a:ext cx="10515600" cy="1125423"/>
          </a:xfrm>
        </p:spPr>
        <p:txBody>
          <a:bodyPr>
            <a:normAutofit/>
          </a:bodyPr>
          <a:lstStyle/>
          <a:p>
            <a:r>
              <a:rPr lang="en-US" sz="4000" b="1" dirty="0">
                <a:solidFill>
                  <a:schemeClr val="bg1"/>
                </a:solidFill>
              </a:rPr>
              <a:t>E1.2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892791" y="1480782"/>
            <a:ext cx="10156209" cy="4875568"/>
          </a:xfrm>
        </p:spPr>
        <p:txBody>
          <a:bodyPr>
            <a:normAutofit/>
          </a:bodyPr>
          <a:lstStyle/>
          <a:p>
            <a:pPr marL="0" indent="0">
              <a:buNone/>
            </a:pPr>
            <a:r>
              <a:rPr lang="en-US" sz="3200" b="1" i="0" u="none" strike="noStrike" baseline="0" dirty="0" err="1">
                <a:solidFill>
                  <a:srgbClr val="000000"/>
                </a:solidFill>
                <a:latin typeface="Times New Roman" panose="02020603050405020304" pitchFamily="18" charset="0"/>
              </a:rPr>
              <a:t>Bài</a:t>
            </a:r>
            <a:r>
              <a:rPr lang="en-US" sz="3200" b="1" i="0" u="none" strike="noStrike" baseline="0" dirty="0">
                <a:solidFill>
                  <a:srgbClr val="000000"/>
                </a:solidFill>
                <a:latin typeface="Times New Roman" panose="02020603050405020304" pitchFamily="18" charset="0"/>
              </a:rPr>
              <a:t> 1 </a:t>
            </a:r>
            <a:r>
              <a:rPr lang="en-US" b="1" i="0" dirty="0">
                <a:solidFill>
                  <a:srgbClr val="F05923"/>
                </a:solidFill>
                <a:effectLst/>
                <a:latin typeface="Times New Roman" panose="02020603050405020304" pitchFamily="18" charset="0"/>
                <a:cs typeface="Times New Roman" panose="02020603050405020304" pitchFamily="18" charset="0"/>
              </a:rPr>
              <a:t>LỌC DỮ LIỆU</a:t>
            </a:r>
            <a:r>
              <a:rPr lang="en-US" sz="3200" dirty="0">
                <a:latin typeface="Times New Roman" panose="02020603050405020304" pitchFamily="18" charset="0"/>
                <a:cs typeface="Times New Roman" panose="02020603050405020304" pitchFamily="18" charset="0"/>
              </a:rPr>
              <a:t> </a:t>
            </a:r>
            <a:br>
              <a:rPr lang="en-US" sz="2000" dirty="0"/>
            </a:br>
            <a:endParaRPr lang="en-US" sz="2200" dirty="0">
              <a:solidFill>
                <a:srgbClr val="000000"/>
              </a:solidFill>
              <a:latin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a:t>
            </a:r>
            <a:r>
              <a:rPr lang="vi-VN" b="0" i="0" dirty="0">
                <a:solidFill>
                  <a:srgbClr val="242021"/>
                </a:solidFill>
                <a:effectLst/>
                <a:latin typeface="Times New Roman" panose="02020603050405020304" pitchFamily="18" charset="0"/>
                <a:cs typeface="Times New Roman" panose="02020603050405020304" pitchFamily="18" charset="0"/>
              </a:rPr>
              <a:t> </a:t>
            </a:r>
            <a:endParaRPr lang="en-US" b="0" i="0" dirty="0">
              <a:solidFill>
                <a:srgbClr val="242021"/>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Khi </a:t>
            </a:r>
            <a:r>
              <a:rPr lang="vi-VN" dirty="0">
                <a:latin typeface="Times New Roman" panose="02020603050405020304" pitchFamily="18" charset="0"/>
                <a:cs typeface="Times New Roman" panose="02020603050405020304" pitchFamily="18" charset="0"/>
              </a:rPr>
              <a:t>sao chép</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các dòng bị ẩn đi không được sao chép</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vi-VN" dirty="0">
                <a:latin typeface="Times New Roman" panose="02020603050405020304" pitchFamily="18" charset="0"/>
                <a:cs typeface="Times New Roman" panose="02020603050405020304" pitchFamily="18" charset="0"/>
              </a:rPr>
              <a:t> kết quả lọc nên được sao chép sang một vị trí khác để lưu lại.</a:t>
            </a:r>
            <a:r>
              <a:rPr lang="vi-VN" b="0" i="0" dirty="0">
                <a:solidFill>
                  <a:srgbClr val="242021"/>
                </a:solidFill>
                <a:effectLst/>
                <a:latin typeface="Times New Roman" panose="02020603050405020304" pitchFamily="18" charset="0"/>
                <a:cs typeface="Times New Roman" panose="02020603050405020304" pitchFamily="18" charset="0"/>
              </a:rPr>
              <a:t> </a:t>
            </a:r>
            <a:endParaRPr lang="en-US" b="0" i="0" dirty="0">
              <a:solidFill>
                <a:srgbClr val="242021"/>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Cách lọc theo điều kiện tổng quát hơn và sẽ nhanh hơn khi dữ liệu có nhiều giá trị thoả mãn điều kiện.</a:t>
            </a:r>
            <a:r>
              <a:rPr lang="vi-VN" dirty="0"/>
              <a:t> </a:t>
            </a:r>
            <a:endParaRPr lang="en-US" dirty="0"/>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D47896BC-590F-41E2-AE69-29568EAD1C22}" type="slidenum">
              <a:rPr lang="en-US" smtClean="0"/>
              <a:t>24</a:t>
            </a:fld>
            <a:endParaRPr lang="en-US"/>
          </a:p>
        </p:txBody>
      </p:sp>
    </p:spTree>
    <p:extLst>
      <p:ext uri="{BB962C8B-B14F-4D97-AF65-F5344CB8AC3E}">
        <p14:creationId xmlns:p14="http://schemas.microsoft.com/office/powerpoint/2010/main" val="208842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791" y="1480782"/>
            <a:ext cx="10156209" cy="4660711"/>
          </a:xfrm>
        </p:spPr>
        <p:txBody>
          <a:bodyPr>
            <a:normAutofit/>
          </a:bodyPr>
          <a:lstStyle/>
          <a:p>
            <a:pPr marL="0" indent="0">
              <a:buNone/>
            </a:pPr>
            <a:r>
              <a:rPr lang="en-US" sz="3200" b="1" i="0" u="none" strike="noStrike" baseline="0" dirty="0" err="1">
                <a:solidFill>
                  <a:srgbClr val="000000"/>
                </a:solidFill>
                <a:latin typeface="Times New Roman" panose="02020603050405020304" pitchFamily="18" charset="0"/>
              </a:rPr>
              <a:t>Bài</a:t>
            </a:r>
            <a:r>
              <a:rPr lang="en-US" sz="3200" b="1" i="0" u="none" strike="noStrike" baseline="0" dirty="0">
                <a:solidFill>
                  <a:srgbClr val="000000"/>
                </a:solidFill>
                <a:latin typeface="Times New Roman" panose="02020603050405020304" pitchFamily="18" charset="0"/>
              </a:rPr>
              <a:t> 2 </a:t>
            </a:r>
            <a:r>
              <a:rPr lang="en-US" sz="3200" b="1" u="none" strike="noStrike" baseline="0" dirty="0">
                <a:solidFill>
                  <a:srgbClr val="F05923"/>
                </a:solidFill>
                <a:latin typeface="Times New Roman" panose="02020603050405020304" pitchFamily="18" charset="0"/>
                <a:cs typeface="Times New Roman" panose="02020603050405020304" pitchFamily="18" charset="0"/>
              </a:rPr>
              <a:t>SẮP XẾP D</a:t>
            </a:r>
            <a:r>
              <a:rPr lang="en-US" sz="3200" b="1" dirty="0">
                <a:solidFill>
                  <a:srgbClr val="F05923"/>
                </a:solidFill>
                <a:latin typeface="Times New Roman" panose="02020603050405020304" pitchFamily="18" charset="0"/>
                <a:cs typeface="Times New Roman" panose="02020603050405020304" pitchFamily="18" charset="0"/>
              </a:rPr>
              <a:t>Ữ LIỆU</a:t>
            </a:r>
            <a:r>
              <a:rPr lang="en-US" dirty="0">
                <a:latin typeface="Times New Roman" panose="02020603050405020304" pitchFamily="18" charset="0"/>
                <a:cs typeface="Times New Roman" panose="02020603050405020304" pitchFamily="18" charset="0"/>
              </a:rPr>
              <a:t> </a:t>
            </a:r>
            <a:br>
              <a:rPr lang="en-US" sz="2000" dirty="0"/>
            </a:br>
            <a:endParaRPr lang="en-US" b="0" i="0" dirty="0">
              <a:solidFill>
                <a:srgbClr val="242021"/>
              </a:solidFill>
              <a:effectLst/>
              <a:latin typeface="ArialMT"/>
            </a:endParaRPr>
          </a:p>
          <a:p>
            <a:pPr>
              <a:lnSpc>
                <a:spcPct val="130000"/>
              </a:lnSpc>
              <a:buFont typeface="Arial" panose="020B0604020202020204" pitchFamily="34" charset="0"/>
              <a:buChar char="‒"/>
            </a:pPr>
            <a:r>
              <a:rPr lang="en-US" b="0" i="0" dirty="0">
                <a:solidFill>
                  <a:srgbClr val="242021"/>
                </a:solidFill>
                <a:effectLst/>
                <a:latin typeface="TimesNewRomanPSMT"/>
              </a:rPr>
              <a:t> </a:t>
            </a:r>
            <a:r>
              <a:rPr lang="en-US" dirty="0" err="1">
                <a:solidFill>
                  <a:srgbClr val="242021"/>
                </a:solidFill>
                <a:latin typeface="Times New Roman" panose="02020603050405020304" pitchFamily="18" charset="0"/>
                <a:cs typeface="Times New Roman" panose="02020603050405020304" pitchFamily="18" charset="0"/>
              </a:rPr>
              <a:t>Cần</a:t>
            </a:r>
            <a:r>
              <a:rPr lang="en-US" dirty="0">
                <a:solidFill>
                  <a:srgbClr val="242021"/>
                </a:solidFill>
                <a:latin typeface="Times New Roman" panose="02020603050405020304" pitchFamily="18" charset="0"/>
                <a:cs typeface="Times New Roman" panose="02020603050405020304" pitchFamily="18" charset="0"/>
              </a:rPr>
              <a:t> </a:t>
            </a:r>
            <a:r>
              <a:rPr lang="en-US" dirty="0" err="1">
                <a:solidFill>
                  <a:srgbClr val="242021"/>
                </a:solidFill>
                <a:latin typeface="Times New Roman" panose="02020603050405020304" pitchFamily="18" charset="0"/>
                <a:cs typeface="Times New Roman" panose="02020603050405020304" pitchFamily="18" charset="0"/>
              </a:rPr>
              <a:t>làm</a:t>
            </a:r>
            <a:r>
              <a:rPr lang="en-US" dirty="0">
                <a:solidFill>
                  <a:srgbClr val="242021"/>
                </a:solidFill>
                <a:latin typeface="Times New Roman" panose="02020603050405020304" pitchFamily="18" charset="0"/>
                <a:cs typeface="Times New Roman" panose="02020603050405020304" pitchFamily="18" charset="0"/>
              </a:rPr>
              <a:t> </a:t>
            </a:r>
            <a:r>
              <a:rPr lang="en-US" dirty="0" err="1">
                <a:solidFill>
                  <a:srgbClr val="242021"/>
                </a:solidFill>
                <a:latin typeface="Times New Roman" panose="02020603050405020304" pitchFamily="18" charset="0"/>
                <a:cs typeface="Times New Roman" panose="02020603050405020304" pitchFamily="18" charset="0"/>
              </a:rPr>
              <a:t>rõ</a:t>
            </a:r>
            <a:r>
              <a:rPr lang="en-US" dirty="0">
                <a:solidFill>
                  <a:srgbClr val="24202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Khi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một </a:t>
            </a:r>
            <a:r>
              <a:rPr lang="en-US" dirty="0" err="1">
                <a:latin typeface="Times New Roman" panose="02020603050405020304" pitchFamily="18" charset="0"/>
                <a:cs typeface="Times New Roman" panose="02020603050405020304" pitchFamily="18" charset="0"/>
              </a:rPr>
              <a:t>cột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một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sánh</a:t>
            </a:r>
            <a:r>
              <a:rPr lang="en-US" dirty="0">
                <a:latin typeface="Times New Roman" panose="02020603050405020304" pitchFamily="18" charset="0"/>
                <a:cs typeface="Times New Roman" panose="02020603050405020304" pitchFamily="18" charset="0"/>
              </a:rPr>
              <a:t>.</a:t>
            </a:r>
          </a:p>
          <a:p>
            <a:pPr>
              <a:lnSpc>
                <a:spcPct val="130000"/>
              </a:lnSpc>
              <a:buFont typeface="Arial" panose="020B0604020202020204" pitchFamily="34" charset="0"/>
              <a:buChar char="‒"/>
            </a:pPr>
            <a:r>
              <a:rPr lang="en-US" dirty="0">
                <a:solidFill>
                  <a:srgbClr val="24202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Có 2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a:solidFill>
                  <a:srgbClr val="242021"/>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Sort</a:t>
            </a:r>
          </a:p>
          <a:p>
            <a:pPr>
              <a:lnSpc>
                <a:spcPct val="130000"/>
              </a:lnSpc>
              <a:buFont typeface="Arial" panose="020B0604020202020204" pitchFamily="34" charset="0"/>
              <a:buChar char="‒"/>
            </a:pPr>
            <a:r>
              <a:rPr lang="en-US" b="0" i="0" dirty="0">
                <a:solidFill>
                  <a:srgbClr val="242021"/>
                </a:solidFill>
                <a:effectLst/>
                <a:latin typeface="Times New Roman" panose="02020603050405020304" pitchFamily="18" charset="0"/>
                <a:cs typeface="Times New Roman" panose="02020603050405020304" pitchFamily="18" charset="0"/>
              </a:rPr>
              <a:t> </a:t>
            </a:r>
            <a:r>
              <a:rPr lang="en-US" b="0" i="0" dirty="0" err="1">
                <a:solidFill>
                  <a:srgbClr val="242021"/>
                </a:solidFill>
                <a:effectLst/>
                <a:latin typeface="Times New Roman" panose="02020603050405020304" pitchFamily="18" charset="0"/>
                <a:cs typeface="Times New Roman" panose="02020603050405020304" pitchFamily="18" charset="0"/>
              </a:rPr>
              <a:t>Hoạt</a:t>
            </a:r>
            <a:r>
              <a:rPr lang="en-US" b="0" i="0" dirty="0">
                <a:solidFill>
                  <a:srgbClr val="242021"/>
                </a:solidFill>
                <a:effectLst/>
                <a:latin typeface="Times New Roman" panose="02020603050405020304" pitchFamily="18" charset="0"/>
                <a:cs typeface="Times New Roman" panose="02020603050405020304" pitchFamily="18" charset="0"/>
              </a:rPr>
              <a:t> </a:t>
            </a:r>
            <a:r>
              <a:rPr lang="en-US" b="0" i="0" dirty="0" err="1">
                <a:solidFill>
                  <a:srgbClr val="242021"/>
                </a:solidFill>
                <a:effectLst/>
                <a:latin typeface="Times New Roman" panose="02020603050405020304" pitchFamily="18" charset="0"/>
                <a:cs typeface="Times New Roman" panose="02020603050405020304" pitchFamily="18" charset="0"/>
              </a:rPr>
              <a:t>động</a:t>
            </a:r>
            <a:r>
              <a:rPr lang="en-US" b="0" i="0" dirty="0">
                <a:solidFill>
                  <a:srgbClr val="242021"/>
                </a:solidFill>
                <a:effectLst/>
                <a:latin typeface="Times New Roman" panose="02020603050405020304" pitchFamily="18" charset="0"/>
                <a:cs typeface="Times New Roman" panose="02020603050405020304" pitchFamily="18" charset="0"/>
              </a:rPr>
              <a:t> 2 </a:t>
            </a:r>
            <a:r>
              <a:rPr lang="en-US" b="0" i="0" dirty="0">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b="0" i="0" dirty="0" err="1">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thực</a:t>
            </a:r>
            <a:r>
              <a:rPr lang="en-US" b="0" i="0" dirty="0">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b="0" i="0" dirty="0" err="1">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hành</a:t>
            </a:r>
            <a:r>
              <a:rPr lang="en-US" b="0" i="0" dirty="0">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b="0" i="0" dirty="0" err="1">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để</a:t>
            </a:r>
            <a:r>
              <a:rPr lang="en-US" b="0" i="0" dirty="0">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b="0" i="0" dirty="0" err="1">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khám</a:t>
            </a:r>
            <a:r>
              <a:rPr lang="en-US" b="0" i="0" dirty="0">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b="0" i="0" dirty="0" err="1">
                <a:solidFill>
                  <a:srgbClr val="242021"/>
                </a:solidFill>
                <a:effectLst/>
                <a:latin typeface="Times New Roman" panose="02020603050405020304" pitchFamily="18" charset="0"/>
                <a:cs typeface="Times New Roman" panose="02020603050405020304" pitchFamily="18" charset="0"/>
                <a:sym typeface="Wingdings" panose="05000000000000000000" pitchFamily="2" charset="2"/>
              </a:rPr>
              <a:t>phá</a:t>
            </a:r>
            <a:endParaRPr lang="en-US" b="0" i="0" dirty="0">
              <a:solidFill>
                <a:srgbClr val="24202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47896BC-590F-41E2-AE69-29568EAD1C22}" type="slidenum">
              <a:rPr lang="en-US" smtClean="0"/>
              <a:t>25</a:t>
            </a:fld>
            <a:endParaRPr lang="en-US"/>
          </a:p>
        </p:txBody>
      </p:sp>
      <p:sp>
        <p:nvSpPr>
          <p:cNvPr id="7" name="Title 1">
            <a:extLst>
              <a:ext uri="{FF2B5EF4-FFF2-40B4-BE49-F238E27FC236}">
                <a16:creationId xmlns:a16="http://schemas.microsoft.com/office/drawing/2014/main" id="{B7B2143A-D75A-2213-9DDB-9FA7D57A2037}"/>
              </a:ext>
            </a:extLst>
          </p:cNvPr>
          <p:cNvSpPr>
            <a:spLocks noGrp="1"/>
          </p:cNvSpPr>
          <p:nvPr>
            <p:ph type="title"/>
          </p:nvPr>
        </p:nvSpPr>
        <p:spPr>
          <a:xfrm>
            <a:off x="533400" y="136525"/>
            <a:ext cx="10515600" cy="1125423"/>
          </a:xfrm>
        </p:spPr>
        <p:txBody>
          <a:bodyPr>
            <a:normAutofit/>
          </a:bodyPr>
          <a:lstStyle/>
          <a:p>
            <a:r>
              <a:rPr lang="en-US" sz="4000" b="1" dirty="0">
                <a:solidFill>
                  <a:schemeClr val="bg1"/>
                </a:solidFill>
              </a:rPr>
              <a:t>E1.2.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Tree>
    <p:extLst>
      <p:ext uri="{BB962C8B-B14F-4D97-AF65-F5344CB8AC3E}">
        <p14:creationId xmlns:p14="http://schemas.microsoft.com/office/powerpoint/2010/main" val="402259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791" y="1480782"/>
            <a:ext cx="10156209" cy="5027594"/>
          </a:xfrm>
        </p:spPr>
        <p:txBody>
          <a:bodyPr>
            <a:normAutofit fontScale="92500"/>
          </a:bodyPr>
          <a:lstStyle/>
          <a:p>
            <a:pPr marL="0" indent="0">
              <a:buNone/>
            </a:pPr>
            <a:r>
              <a:rPr lang="en-US" sz="3200" b="1" i="0" u="none" strike="noStrike" baseline="0" dirty="0" err="1">
                <a:solidFill>
                  <a:srgbClr val="000000"/>
                </a:solidFill>
                <a:latin typeface="Times New Roman" panose="02020603050405020304" pitchFamily="18" charset="0"/>
              </a:rPr>
              <a:t>Bài</a:t>
            </a:r>
            <a:r>
              <a:rPr lang="en-US" sz="3200" b="1" i="0" u="none" strike="noStrike" baseline="0" dirty="0">
                <a:solidFill>
                  <a:srgbClr val="000000"/>
                </a:solidFill>
                <a:latin typeface="Times New Roman" panose="02020603050405020304" pitchFamily="18" charset="0"/>
              </a:rPr>
              <a:t> </a:t>
            </a:r>
            <a:r>
              <a:rPr lang="en-US" sz="3200" b="1" dirty="0">
                <a:solidFill>
                  <a:srgbClr val="000000"/>
                </a:solidFill>
                <a:latin typeface="Times New Roman" panose="02020603050405020304" pitchFamily="18" charset="0"/>
              </a:rPr>
              <a:t>3</a:t>
            </a:r>
            <a:r>
              <a:rPr lang="en-US" sz="3200" b="1" i="0" u="none" strike="noStrike" baseline="0" dirty="0">
                <a:solidFill>
                  <a:srgbClr val="000000"/>
                </a:solidFill>
                <a:latin typeface="Times New Roman" panose="02020603050405020304" pitchFamily="18" charset="0"/>
              </a:rPr>
              <a:t> </a:t>
            </a:r>
            <a:r>
              <a:rPr lang="en-US" b="1" i="0" dirty="0">
                <a:solidFill>
                  <a:srgbClr val="F05923"/>
                </a:solidFill>
                <a:effectLst/>
                <a:latin typeface="Futura-Bold"/>
              </a:rPr>
              <a:t>BIỂU ĐỒ TRONG PHẦN MỀM BẢNG TÍNH</a:t>
            </a:r>
            <a:r>
              <a:rPr lang="en-US" sz="1400" dirty="0"/>
              <a:t> </a:t>
            </a:r>
            <a:r>
              <a:rPr lang="en-US" sz="3200" dirty="0"/>
              <a:t> </a:t>
            </a:r>
            <a:endParaRPr lang="en-US" sz="2400" dirty="0"/>
          </a:p>
          <a:p>
            <a:pPr>
              <a:lnSpc>
                <a:spcPct val="130000"/>
              </a:lnSpc>
              <a:buFont typeface="Arial" panose="020B0604020202020204" pitchFamily="34" charset="0"/>
              <a:buChar char="‒"/>
            </a:pPr>
            <a:r>
              <a:rPr lang="en-US" dirty="0"/>
              <a:t> </a:t>
            </a:r>
            <a:r>
              <a:rPr lang="en-US" dirty="0">
                <a:latin typeface="Times New Roman" panose="02020603050405020304" pitchFamily="18" charset="0"/>
                <a:cs typeface="Times New Roman" panose="02020603050405020304" pitchFamily="18" charset="0"/>
              </a:rPr>
              <a:t>HS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biểu đồ là một dạng biểu diễn dữ liệu bằng hình ảnh</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trực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quan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hơn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khi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cần</a:t>
            </a:r>
            <a:r>
              <a:rPr lang="en-US" dirty="0">
                <a:latin typeface="Times New Roman" panose="02020603050405020304" pitchFamily="18" charset="0"/>
                <a:cs typeface="Times New Roman" panose="02020603050405020304" pitchFamily="18" charset="0"/>
                <a:sym typeface="Wingdings" panose="05000000000000000000" pitchFamily="2" charset="2"/>
              </a:rPr>
              <a:t> so </a:t>
            </a:r>
            <a:r>
              <a:rPr lang="en-US" dirty="0" err="1">
                <a:latin typeface="Times New Roman" panose="02020603050405020304" pitchFamily="18" charset="0"/>
                <a:cs typeface="Times New Roman" panose="02020603050405020304" pitchFamily="18" charset="0"/>
                <a:sym typeface="Wingdings" panose="05000000000000000000" pitchFamily="2" charset="2"/>
              </a:rPr>
              <a:t>sánh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tìm</a:t>
            </a:r>
            <a:r>
              <a:rPr lang="en-US" dirty="0">
                <a:latin typeface="Times New Roman" panose="02020603050405020304" pitchFamily="18" charset="0"/>
                <a:cs typeface="Times New Roman" panose="02020603050405020304" pitchFamily="18" charset="0"/>
                <a:sym typeface="Wingdings" panose="05000000000000000000" pitchFamily="2" charset="2"/>
              </a:rPr>
              <a:t> xu </a:t>
            </a:r>
            <a:r>
              <a:rPr lang="en-US" dirty="0" err="1">
                <a:latin typeface="Times New Roman" panose="02020603050405020304" pitchFamily="18" charset="0"/>
                <a:cs typeface="Times New Roman" panose="02020603050405020304" pitchFamily="18" charset="0"/>
                <a:sym typeface="Wingdings" panose="05000000000000000000" pitchFamily="2" charset="2"/>
              </a:rPr>
              <a:t>hướng</a:t>
            </a:r>
            <a:r>
              <a:rPr lang="en-US" dirty="0">
                <a:latin typeface="Times New Roman" panose="02020603050405020304" pitchFamily="18" charset="0"/>
                <a:cs typeface="Times New Roman" panose="02020603050405020304" pitchFamily="18" charset="0"/>
                <a:sym typeface="Wingdings" panose="05000000000000000000" pitchFamily="2" charset="2"/>
              </a:rPr>
              <a:t>  </a:t>
            </a:r>
            <a:r>
              <a:rPr lang="en-US"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đạt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thông</a:t>
            </a:r>
            <a:r>
              <a:rPr lang="en-US" dirty="0">
                <a:latin typeface="Times New Roman" panose="02020603050405020304" pitchFamily="18" charset="0"/>
                <a:cs typeface="Times New Roman" panose="02020603050405020304" pitchFamily="18" charset="0"/>
                <a:sym typeface="Wingdings" panose="05000000000000000000" pitchFamily="2" charset="2"/>
              </a:rPr>
              <a:t> tin </a:t>
            </a:r>
            <a:r>
              <a:rPr lang="en-US" dirty="0" err="1">
                <a:latin typeface="Times New Roman" panose="02020603050405020304" pitchFamily="18" charset="0"/>
                <a:cs typeface="Times New Roman" panose="02020603050405020304" pitchFamily="18" charset="0"/>
                <a:sym typeface="Wingdings" panose="05000000000000000000" pitchFamily="2" charset="2"/>
              </a:rPr>
              <a:t>tốt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hơn</a:t>
            </a:r>
            <a:endParaRPr lang="en-US" dirty="0">
              <a:solidFill>
                <a:srgbClr val="242021"/>
              </a:solidFill>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HS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nhận biết được sự phù hợp của </a:t>
            </a:r>
            <a:r>
              <a:rPr lang="en-US" dirty="0" err="1">
                <a:latin typeface="Times New Roman" panose="02020603050405020304" pitchFamily="18" charset="0"/>
                <a:cs typeface="Times New Roman" panose="02020603050405020304" pitchFamily="18" charset="0"/>
              </a:rPr>
              <a:t>mỗi</a:t>
            </a:r>
            <a:r>
              <a:rPr lang="vi-VN" dirty="0">
                <a:latin typeface="Times New Roman" panose="02020603050405020304" pitchFamily="18" charset="0"/>
                <a:cs typeface="Times New Roman" panose="02020603050405020304" pitchFamily="18" charset="0"/>
              </a:rPr>
              <a:t> dạng biểu đồ thông dụng với mục đích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C</a:t>
            </a:r>
            <a:r>
              <a:rPr lang="vi-VN" dirty="0">
                <a:latin typeface="Times New Roman" panose="02020603050405020304" pitchFamily="18" charset="0"/>
                <a:cs typeface="Times New Roman" panose="02020603050405020304" pitchFamily="18" charset="0"/>
              </a:rPr>
              <a:t>ác thành phần cơ bản phải xuất hiện trong một biểu đồ để giúp người xem hiểu được nội dung, ý nghĩa của biểu đồ.</a:t>
            </a:r>
            <a:endParaRPr lang="en-US"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p>
          <a:p>
            <a:pPr>
              <a:lnSpc>
                <a:spcPct val="13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47896BC-590F-41E2-AE69-29568EAD1C22}" type="slidenum">
              <a:rPr lang="en-US" smtClean="0"/>
              <a:t>26</a:t>
            </a:fld>
            <a:endParaRPr lang="en-US"/>
          </a:p>
        </p:txBody>
      </p:sp>
      <p:sp>
        <p:nvSpPr>
          <p:cNvPr id="7" name="Title 1">
            <a:extLst>
              <a:ext uri="{FF2B5EF4-FFF2-40B4-BE49-F238E27FC236}">
                <a16:creationId xmlns:a16="http://schemas.microsoft.com/office/drawing/2014/main" id="{82F83A51-6F4E-3D76-8F2C-42595DB07F51}"/>
              </a:ext>
            </a:extLst>
          </p:cNvPr>
          <p:cNvSpPr>
            <a:spLocks noGrp="1"/>
          </p:cNvSpPr>
          <p:nvPr>
            <p:ph type="title"/>
          </p:nvPr>
        </p:nvSpPr>
        <p:spPr>
          <a:xfrm>
            <a:off x="533400" y="136525"/>
            <a:ext cx="10515600" cy="1125423"/>
          </a:xfrm>
        </p:spPr>
        <p:txBody>
          <a:bodyPr>
            <a:normAutofit/>
          </a:bodyPr>
          <a:lstStyle/>
          <a:p>
            <a:r>
              <a:rPr lang="en-US" sz="4000" b="1" dirty="0">
                <a:solidFill>
                  <a:schemeClr val="bg1"/>
                </a:solidFill>
              </a:rPr>
              <a:t>E1.2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Tree>
    <p:extLst>
      <p:ext uri="{BB962C8B-B14F-4D97-AF65-F5344CB8AC3E}">
        <p14:creationId xmlns:p14="http://schemas.microsoft.com/office/powerpoint/2010/main" val="2880448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791" y="1480782"/>
            <a:ext cx="10156209" cy="4660711"/>
          </a:xfrm>
        </p:spPr>
        <p:txBody>
          <a:bodyPr>
            <a:normAutofit/>
          </a:bodyPr>
          <a:lstStyle/>
          <a:p>
            <a:pPr marL="0" indent="0">
              <a:buNone/>
            </a:pPr>
            <a:r>
              <a:rPr lang="en-US" sz="3200" b="1" i="0" u="none" strike="noStrike" baseline="0" dirty="0" err="1">
                <a:solidFill>
                  <a:srgbClr val="000000"/>
                </a:solidFill>
                <a:latin typeface="Times New Roman" panose="02020603050405020304" pitchFamily="18" charset="0"/>
              </a:rPr>
              <a:t>Bài</a:t>
            </a:r>
            <a:r>
              <a:rPr lang="en-US" sz="3200" b="1" i="0" u="none" strike="noStrike" baseline="0" dirty="0">
                <a:solidFill>
                  <a:srgbClr val="000000"/>
                </a:solidFill>
                <a:latin typeface="Times New Roman" panose="02020603050405020304" pitchFamily="18" charset="0"/>
              </a:rPr>
              <a:t> 4</a:t>
            </a:r>
            <a:r>
              <a:rPr lang="en-US" sz="3200" b="1" dirty="0">
                <a:solidFill>
                  <a:srgbClr val="000000"/>
                </a:solidFill>
                <a:latin typeface="Times New Roman" panose="02020603050405020304" pitchFamily="18" charset="0"/>
              </a:rPr>
              <a:t> </a:t>
            </a:r>
            <a:r>
              <a:rPr lang="en-US" sz="3200" b="1" dirty="0">
                <a:solidFill>
                  <a:srgbClr val="F05923"/>
                </a:solidFill>
                <a:latin typeface="Times New Roman" panose="02020603050405020304" pitchFamily="18" charset="0"/>
                <a:cs typeface="Times New Roman" panose="02020603050405020304" pitchFamily="18" charset="0"/>
              </a:rPr>
              <a:t>THỰC HÀNH TẠO BIỂU ĐỒ</a:t>
            </a:r>
            <a:br>
              <a:rPr lang="en-US" sz="2000" dirty="0"/>
            </a:br>
            <a:endParaRPr lang="en-US" dirty="0"/>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HS cần tạo sản phẩm tương tự như minh hoạ trong Hình 2</a:t>
            </a:r>
            <a:r>
              <a:rPr lang="en-US" dirty="0">
                <a:latin typeface="Times New Roman" panose="02020603050405020304" pitchFamily="18" charset="0"/>
                <a:cs typeface="Times New Roman" panose="02020603050405020304" pitchFamily="18" charset="0"/>
              </a:rPr>
              <a:t> (SGK)</a:t>
            </a:r>
            <a:r>
              <a:rPr lang="en-US" dirty="0">
                <a:solidFill>
                  <a:srgbClr val="242021"/>
                </a:solidFill>
                <a:latin typeface="Times New Roman" panose="02020603050405020304" pitchFamily="18" charset="0"/>
                <a:cs typeface="Times New Roman" panose="02020603050405020304" pitchFamily="18" charset="0"/>
              </a:rPr>
              <a:t> </a:t>
            </a: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K</a:t>
            </a:r>
            <a:r>
              <a:rPr lang="vi-VN" dirty="0">
                <a:latin typeface="Times New Roman" panose="02020603050405020304" pitchFamily="18" charset="0"/>
                <a:cs typeface="Times New Roman" panose="02020603050405020304" pitchFamily="18" charset="0"/>
              </a:rPr>
              <a:t>hông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buộc</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thực hiện đúng thứ tự các bước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hướng dẫn</a:t>
            </a:r>
            <a:endParaRPr lang="en-US"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HS 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tuỳ</a:t>
            </a:r>
            <a:r>
              <a:rPr lang="en-US" dirty="0">
                <a:latin typeface="Times New Roman" panose="02020603050405020304" pitchFamily="18" charset="0"/>
                <a:cs typeface="Times New Roman" panose="02020603050405020304" pitchFamily="18" charset="0"/>
              </a:rPr>
              <a:t> ý; 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Chart Tools)</a:t>
            </a: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a:t>
            </a: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47896BC-590F-41E2-AE69-29568EAD1C22}" type="slidenum">
              <a:rPr lang="en-US" smtClean="0"/>
              <a:t>27</a:t>
            </a:fld>
            <a:endParaRPr lang="en-US"/>
          </a:p>
        </p:txBody>
      </p:sp>
      <p:sp>
        <p:nvSpPr>
          <p:cNvPr id="7" name="Title 1">
            <a:extLst>
              <a:ext uri="{FF2B5EF4-FFF2-40B4-BE49-F238E27FC236}">
                <a16:creationId xmlns:a16="http://schemas.microsoft.com/office/drawing/2014/main" id="{3F69D87F-4CB3-230A-61CC-A549A55B2459}"/>
              </a:ext>
            </a:extLst>
          </p:cNvPr>
          <p:cNvSpPr>
            <a:spLocks noGrp="1"/>
          </p:cNvSpPr>
          <p:nvPr>
            <p:ph type="title"/>
          </p:nvPr>
        </p:nvSpPr>
        <p:spPr>
          <a:xfrm>
            <a:off x="533400" y="136525"/>
            <a:ext cx="10515600" cy="1125423"/>
          </a:xfrm>
        </p:spPr>
        <p:txBody>
          <a:bodyPr>
            <a:normAutofit/>
          </a:bodyPr>
          <a:lstStyle/>
          <a:p>
            <a:r>
              <a:rPr lang="en-US" sz="4000" b="1" dirty="0">
                <a:solidFill>
                  <a:schemeClr val="bg1"/>
                </a:solidFill>
              </a:rPr>
              <a:t>E1.2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Tree>
    <p:extLst>
      <p:ext uri="{BB962C8B-B14F-4D97-AF65-F5344CB8AC3E}">
        <p14:creationId xmlns:p14="http://schemas.microsoft.com/office/powerpoint/2010/main" val="3093571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791" y="1480782"/>
            <a:ext cx="10156209" cy="4660711"/>
          </a:xfrm>
        </p:spPr>
        <p:txBody>
          <a:bodyPr>
            <a:normAutofit fontScale="92500" lnSpcReduction="10000"/>
          </a:bodyPr>
          <a:lstStyle/>
          <a:p>
            <a:pPr marL="0" indent="0">
              <a:buNone/>
            </a:pPr>
            <a:r>
              <a:rPr lang="en-US" sz="3200" b="1" i="0" u="none" strike="noStrike" baseline="0" dirty="0" err="1">
                <a:solidFill>
                  <a:srgbClr val="000000"/>
                </a:solidFill>
                <a:latin typeface="Times New Roman" panose="02020603050405020304" pitchFamily="18" charset="0"/>
              </a:rPr>
              <a:t>Bài</a:t>
            </a:r>
            <a:r>
              <a:rPr lang="en-US" sz="3200" b="1" i="0" u="none" strike="noStrike" baseline="0" dirty="0">
                <a:solidFill>
                  <a:srgbClr val="000000"/>
                </a:solidFill>
                <a:latin typeface="Times New Roman" panose="02020603050405020304" pitchFamily="18" charset="0"/>
              </a:rPr>
              <a:t> </a:t>
            </a:r>
            <a:r>
              <a:rPr lang="en-US" sz="3200" b="1" dirty="0">
                <a:solidFill>
                  <a:srgbClr val="000000"/>
                </a:solidFill>
                <a:latin typeface="Times New Roman" panose="02020603050405020304" pitchFamily="18" charset="0"/>
              </a:rPr>
              <a:t>5 </a:t>
            </a:r>
            <a:r>
              <a:rPr lang="en-US" b="1" i="0" dirty="0">
                <a:solidFill>
                  <a:srgbClr val="F05923"/>
                </a:solidFill>
                <a:effectLst/>
                <a:latin typeface="Times New Roman" panose="02020603050405020304" pitchFamily="18" charset="0"/>
                <a:cs typeface="Times New Roman" panose="02020603050405020304" pitchFamily="18" charset="0"/>
              </a:rPr>
              <a:t>CÁC KIỂU ĐỊA CHỈ TRONG EXCEL</a:t>
            </a:r>
            <a:br>
              <a:rPr lang="en-US" dirty="0"/>
            </a:br>
            <a:r>
              <a:rPr lang="en-US" dirty="0"/>
              <a:t> </a:t>
            </a:r>
            <a:endParaRPr lang="en-US" sz="2400" dirty="0"/>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Lớp 7: </a:t>
            </a:r>
            <a:r>
              <a:rPr lang="vi-VN" dirty="0">
                <a:latin typeface="Times New Roman" panose="02020603050405020304" pitchFamily="18" charset="0"/>
                <a:cs typeface="Times New Roman" panose="02020603050405020304" pitchFamily="18" charset="0"/>
              </a:rPr>
              <a:t>Địa chỉ ô trong các công thức tính toán đều gồm có tên cột và chỉ số dòng. Các địa chỉ ô này đang ở dạng địa chỉ tương đối.</a:t>
            </a:r>
            <a:r>
              <a:rPr lang="en-US" dirty="0">
                <a:solidFill>
                  <a:srgbClr val="242021"/>
                </a:solidFill>
                <a:latin typeface="Times New Roman" panose="02020603050405020304" pitchFamily="18" charset="0"/>
                <a:cs typeface="Times New Roman" panose="02020603050405020304" pitchFamily="18" charset="0"/>
              </a:rPr>
              <a:t> </a:t>
            </a: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L</a:t>
            </a:r>
            <a:r>
              <a:rPr lang="vi-VN" dirty="0">
                <a:latin typeface="Times New Roman" panose="02020603050405020304" pitchFamily="18" charset="0"/>
                <a:cs typeface="Times New Roman" panose="02020603050405020304" pitchFamily="18" charset="0"/>
              </a:rPr>
              <a:t>ớp 8, HS biết thêm các kiểu địa chỉ ô khác </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địa chỉ tuyệt đối, địa chỉ hỗn hợp</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và giải thích được sự thay đổi khác nhau của các kiểu địa chỉ khi sao chép công thức tính</a:t>
            </a:r>
            <a:endParaRPr lang="en-US"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p</a:t>
            </a:r>
            <a:r>
              <a:rPr lang="vi-VN" dirty="0">
                <a:latin typeface="Times New Roman" panose="02020603050405020304" pitchFamily="18" charset="0"/>
                <a:cs typeface="Times New Roman" panose="02020603050405020304" pitchFamily="18" charset="0"/>
              </a:rPr>
              <a:t>hần địa chỉ ở dạng tuyệt đối sẽ không thay đổi, phần địa chỉ ở dạng tương đối sẽ thay đổi</a:t>
            </a: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47896BC-590F-41E2-AE69-29568EAD1C22}" type="slidenum">
              <a:rPr lang="en-US" smtClean="0"/>
              <a:t>28</a:t>
            </a:fld>
            <a:endParaRPr lang="en-US"/>
          </a:p>
        </p:txBody>
      </p:sp>
      <p:sp>
        <p:nvSpPr>
          <p:cNvPr id="7" name="Title 1">
            <a:extLst>
              <a:ext uri="{FF2B5EF4-FFF2-40B4-BE49-F238E27FC236}">
                <a16:creationId xmlns:a16="http://schemas.microsoft.com/office/drawing/2014/main" id="{BBC14CCC-8E20-A5D1-3EF9-9FD2576D1CD4}"/>
              </a:ext>
            </a:extLst>
          </p:cNvPr>
          <p:cNvSpPr>
            <a:spLocks noGrp="1"/>
          </p:cNvSpPr>
          <p:nvPr>
            <p:ph type="title"/>
          </p:nvPr>
        </p:nvSpPr>
        <p:spPr>
          <a:xfrm>
            <a:off x="533400" y="136525"/>
            <a:ext cx="10515600" cy="1125423"/>
          </a:xfrm>
        </p:spPr>
        <p:txBody>
          <a:bodyPr>
            <a:normAutofit/>
          </a:bodyPr>
          <a:lstStyle/>
          <a:p>
            <a:r>
              <a:rPr lang="en-US" sz="4000" b="1" dirty="0">
                <a:solidFill>
                  <a:schemeClr val="bg1"/>
                </a:solidFill>
              </a:rPr>
              <a:t>E1.2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Tree>
    <p:extLst>
      <p:ext uri="{BB962C8B-B14F-4D97-AF65-F5344CB8AC3E}">
        <p14:creationId xmlns:p14="http://schemas.microsoft.com/office/powerpoint/2010/main" val="50348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791" y="1261948"/>
            <a:ext cx="10156209" cy="5192640"/>
          </a:xfrm>
        </p:spPr>
        <p:txBody>
          <a:bodyPr>
            <a:normAutofit fontScale="70000" lnSpcReduction="20000"/>
          </a:bodyPr>
          <a:lstStyle/>
          <a:p>
            <a:pPr marL="0" indent="0">
              <a:buNone/>
            </a:pPr>
            <a:r>
              <a:rPr lang="en-US" sz="4000" b="1" i="0" u="none" strike="noStrike" baseline="0" dirty="0" err="1">
                <a:solidFill>
                  <a:srgbClr val="000000"/>
                </a:solidFill>
                <a:latin typeface="Times New Roman" panose="02020603050405020304" pitchFamily="18" charset="0"/>
                <a:cs typeface="Times New Roman" panose="02020603050405020304" pitchFamily="18" charset="0"/>
              </a:rPr>
              <a:t>Bài</a:t>
            </a:r>
            <a:r>
              <a:rPr lang="en-US" sz="4000" b="1" i="0" u="none" strike="noStrike" baseline="0" dirty="0">
                <a:solidFill>
                  <a:srgbClr val="000000"/>
                </a:solidFill>
                <a:latin typeface="Times New Roman" panose="02020603050405020304" pitchFamily="18" charset="0"/>
                <a:cs typeface="Times New Roman" panose="02020603050405020304" pitchFamily="18" charset="0"/>
              </a:rPr>
              <a:t> 6</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i="0" dirty="0">
                <a:solidFill>
                  <a:srgbClr val="F05923"/>
                </a:solidFill>
                <a:effectLst/>
                <a:latin typeface="Times New Roman" panose="02020603050405020304" pitchFamily="18" charset="0"/>
                <a:cs typeface="Times New Roman" panose="02020603050405020304" pitchFamily="18" charset="0"/>
              </a:rPr>
              <a:t>THỰC HÀNH TỔNG HỢP</a:t>
            </a:r>
            <a:br>
              <a:rPr lang="en-US" dirty="0"/>
            </a:br>
            <a:r>
              <a:rPr lang="en-US" dirty="0"/>
              <a:t> </a:t>
            </a:r>
            <a:endParaRPr lang="en-US" sz="3000" b="0" i="0" dirty="0">
              <a:solidFill>
                <a:srgbClr val="242021"/>
              </a:solidFill>
              <a:effectLst/>
              <a:latin typeface="ArialMT"/>
            </a:endParaRPr>
          </a:p>
          <a:p>
            <a:pPr>
              <a:lnSpc>
                <a:spcPct val="150000"/>
              </a:lnSpc>
              <a:buFont typeface="Arial" panose="020B0604020202020204" pitchFamily="34" charset="0"/>
              <a:buChar char="‒"/>
            </a:pPr>
            <a:r>
              <a:rPr lang="vi-VN" sz="3600" dirty="0">
                <a:latin typeface="Times New Roman" panose="02020603050405020304" pitchFamily="18" charset="0"/>
                <a:cs typeface="Times New Roman" panose="02020603050405020304" pitchFamily="18" charset="0"/>
              </a:rPr>
              <a:t>HS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và </a:t>
            </a:r>
            <a:r>
              <a:rPr lang="en-US" sz="3600" dirty="0" err="1">
                <a:latin typeface="Times New Roman" panose="02020603050405020304" pitchFamily="18" charset="0"/>
                <a:cs typeface="Times New Roman" panose="02020603050405020304" pitchFamily="18" charset="0"/>
              </a:rPr>
              <a:t>kỹ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vi-VN"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sổ</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hang </a:t>
            </a:r>
            <a:r>
              <a:rPr lang="en-US" sz="3600" dirty="0" err="1">
                <a:latin typeface="Times New Roman" panose="02020603050405020304" pitchFamily="18" charset="0"/>
                <a:cs typeface="Times New Roman" panose="02020603050405020304" pitchFamily="18" charset="0"/>
              </a:rPr>
              <a:t>tháng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giải</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quyết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một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thực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tế</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phù</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hợp</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lứa</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tuổi</a:t>
            </a:r>
            <a:endParaRPr lang="en-US" sz="3600" dirty="0">
              <a:latin typeface="Times New Roman" panose="02020603050405020304" pitchFamily="18" charset="0"/>
              <a:cs typeface="Times New Roman" panose="02020603050405020304" pitchFamily="18" charset="0"/>
              <a:sym typeface="Wingdings" panose="05000000000000000000" pitchFamily="2" charset="2"/>
            </a:endParaRPr>
          </a:p>
          <a:p>
            <a:pPr>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endParaRPr lang="en-US" sz="36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HS thực hiện sao chép một bảng dữ liệu từ tệp văn bản sang tệp bảng tính.</a:t>
            </a:r>
            <a:endParaRPr lang="en-US" sz="36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GV có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endParaRPr lang="en-US" sz="36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Có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một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HS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mẫu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lý</a:t>
            </a:r>
            <a:r>
              <a:rPr lang="en-US" sz="3600" dirty="0">
                <a:latin typeface="Times New Roman" panose="02020603050405020304" pitchFamily="18" charset="0"/>
                <a:cs typeface="Times New Roman" panose="02020603050405020304" pitchFamily="18" charset="0"/>
              </a:rPr>
              <a:t>. </a:t>
            </a:r>
            <a:endParaRPr lang="en-US" sz="3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47896BC-590F-41E2-AE69-29568EAD1C22}" type="slidenum">
              <a:rPr lang="en-US" smtClean="0"/>
              <a:t>29</a:t>
            </a:fld>
            <a:endParaRPr lang="en-US"/>
          </a:p>
        </p:txBody>
      </p:sp>
      <p:sp>
        <p:nvSpPr>
          <p:cNvPr id="7" name="Title 1">
            <a:extLst>
              <a:ext uri="{FF2B5EF4-FFF2-40B4-BE49-F238E27FC236}">
                <a16:creationId xmlns:a16="http://schemas.microsoft.com/office/drawing/2014/main" id="{637BE379-2E7B-43A2-3A00-1E58CE98EA93}"/>
              </a:ext>
            </a:extLst>
          </p:cNvPr>
          <p:cNvSpPr>
            <a:spLocks noGrp="1"/>
          </p:cNvSpPr>
          <p:nvPr>
            <p:ph type="title"/>
          </p:nvPr>
        </p:nvSpPr>
        <p:spPr>
          <a:xfrm>
            <a:off x="533400" y="136525"/>
            <a:ext cx="10515600" cy="1125423"/>
          </a:xfrm>
        </p:spPr>
        <p:txBody>
          <a:bodyPr>
            <a:normAutofit/>
          </a:bodyPr>
          <a:lstStyle/>
          <a:p>
            <a:r>
              <a:rPr lang="en-US" sz="4000" b="1" dirty="0">
                <a:solidFill>
                  <a:schemeClr val="bg1"/>
                </a:solidFill>
              </a:rPr>
              <a:t>E1.2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Tree>
    <p:extLst>
      <p:ext uri="{BB962C8B-B14F-4D97-AF65-F5344CB8AC3E}">
        <p14:creationId xmlns:p14="http://schemas.microsoft.com/office/powerpoint/2010/main" val="229831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2" y="357930"/>
            <a:ext cx="10515600" cy="884403"/>
          </a:xfrm>
        </p:spPr>
        <p:txBody>
          <a:bodyPr/>
          <a:lstStyle/>
          <a:p>
            <a:r>
              <a:rPr lang="en-US" dirty="0"/>
              <a:t>A.1 </a:t>
            </a:r>
            <a:r>
              <a:rPr lang="en-US" dirty="0" err="1"/>
              <a:t>Nội</a:t>
            </a:r>
            <a:r>
              <a:rPr lang="en-US" dirty="0"/>
              <a:t> dung </a:t>
            </a:r>
            <a:r>
              <a:rPr lang="en-US" dirty="0" err="1"/>
              <a:t>chủ</a:t>
            </a:r>
            <a:r>
              <a:rPr lang="en-US" dirty="0"/>
              <a:t> </a:t>
            </a:r>
            <a:r>
              <a:rPr lang="en-US" dirty="0" err="1"/>
              <a:t>đề</a:t>
            </a:r>
            <a:r>
              <a:rPr lang="en-US" dirty="0"/>
              <a:t> (</a:t>
            </a:r>
            <a:r>
              <a:rPr lang="en-US" dirty="0" err="1"/>
              <a:t>yccđ</a:t>
            </a:r>
            <a:r>
              <a:rPr lang="en-US" dirty="0"/>
              <a:t>)</a:t>
            </a:r>
          </a:p>
        </p:txBody>
      </p:sp>
      <p:sp>
        <p:nvSpPr>
          <p:cNvPr id="3" name="Text Placeholder 2"/>
          <p:cNvSpPr>
            <a:spLocks noGrp="1"/>
          </p:cNvSpPr>
          <p:nvPr>
            <p:ph type="body" idx="1"/>
          </p:nvPr>
        </p:nvSpPr>
        <p:spPr>
          <a:xfrm>
            <a:off x="584947" y="2007452"/>
            <a:ext cx="10675097" cy="3842019"/>
          </a:xfrm>
        </p:spPr>
        <p:txBody>
          <a:bodyPr>
            <a:normAutofit lnSpcReduction="10000"/>
          </a:bodyPr>
          <a:lstStyle/>
          <a:p>
            <a:pPr marL="0" indent="0">
              <a:buNone/>
            </a:pPr>
            <a:r>
              <a:rPr lang="en-US" sz="3000" dirty="0">
                <a:solidFill>
                  <a:srgbClr val="C00000"/>
                </a:solidFill>
                <a:latin typeface="Times New Roman" panose="02020603050405020304" pitchFamily="18" charset="0"/>
                <a:cs typeface="Times New Roman" panose="02020603050405020304" pitchFamily="18" charset="0"/>
              </a:rPr>
              <a:t>A1. </a:t>
            </a:r>
            <a:r>
              <a:rPr lang="en-US" sz="3000" dirty="0" err="1">
                <a:solidFill>
                  <a:srgbClr val="C00000"/>
                </a:solidFill>
                <a:latin typeface="Times New Roman" panose="02020603050405020304" pitchFamily="18" charset="0"/>
                <a:cs typeface="Times New Roman" panose="02020603050405020304" pitchFamily="18" charset="0"/>
              </a:rPr>
              <a:t>Vài</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nét</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về</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lịch</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sử</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phát</a:t>
            </a:r>
            <a:r>
              <a:rPr lang="en-US" sz="3000" dirty="0">
                <a:solidFill>
                  <a:srgbClr val="C00000"/>
                </a:solidFill>
                <a:latin typeface="Times New Roman" panose="02020603050405020304" pitchFamily="18" charset="0"/>
                <a:cs typeface="Times New Roman" panose="02020603050405020304" pitchFamily="18" charset="0"/>
              </a:rPr>
              <a:t> </a:t>
            </a:r>
            <a:r>
              <a:rPr lang="en-US" sz="3000" dirty="0" err="1">
                <a:solidFill>
                  <a:srgbClr val="C00000"/>
                </a:solidFill>
                <a:latin typeface="Times New Roman" panose="02020603050405020304" pitchFamily="18" charset="0"/>
                <a:cs typeface="Times New Roman" panose="02020603050405020304" pitchFamily="18" charset="0"/>
              </a:rPr>
              <a:t>triển</a:t>
            </a:r>
            <a:r>
              <a:rPr lang="en-US" sz="3000" dirty="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rPr>
              <a:t>máy tính</a:t>
            </a:r>
          </a:p>
          <a:p>
            <a:pPr marL="0" indent="0">
              <a:lnSpc>
                <a:spcPct val="100000"/>
              </a:lnSpc>
              <a:buNone/>
            </a:pPr>
            <a:r>
              <a:rPr lang="vi-VN" sz="2800" b="0" dirty="0">
                <a:solidFill>
                  <a:schemeClr val="tx1"/>
                </a:solidFill>
              </a:rPr>
              <a:t>– </a:t>
            </a:r>
            <a:r>
              <a:rPr lang="vi-VN" sz="2800" b="0" dirty="0">
                <a:solidFill>
                  <a:schemeClr val="tx1"/>
                </a:solidFill>
                <a:latin typeface="Times New Roman" panose="02020603050405020304" pitchFamily="18" charset="0"/>
                <a:cs typeface="Times New Roman" panose="02020603050405020304" pitchFamily="18" charset="0"/>
              </a:rPr>
              <a:t>Trình bày được sơ lược lịch sử phát triển máy tính.</a:t>
            </a:r>
            <a:endParaRPr lang="vi-VN" sz="2800" b="0" dirty="0">
              <a:solidFill>
                <a:schemeClr val="tx1"/>
              </a:solidFill>
            </a:endParaRPr>
          </a:p>
          <a:p>
            <a:pPr marL="0" indent="0">
              <a:lnSpc>
                <a:spcPct val="150000"/>
              </a:lnSpc>
              <a:buNone/>
            </a:pPr>
            <a:r>
              <a:rPr lang="en-US" sz="3100" dirty="0">
                <a:solidFill>
                  <a:srgbClr val="C00000"/>
                </a:solidFill>
                <a:latin typeface="Times New Roman" panose="02020603050405020304" pitchFamily="18" charset="0"/>
                <a:cs typeface="Times New Roman" panose="02020603050405020304" pitchFamily="18" charset="0"/>
              </a:rPr>
              <a:t>A2</a:t>
            </a:r>
            <a:r>
              <a:rPr lang="en-US" sz="3100" dirty="0">
                <a:solidFill>
                  <a:srgbClr val="C00000"/>
                </a:solidFill>
              </a:rPr>
              <a:t> - </a:t>
            </a:r>
            <a:r>
              <a:rPr lang="en-US" sz="3200" dirty="0" err="1">
                <a:solidFill>
                  <a:srgbClr val="C00000"/>
                </a:solidFill>
                <a:latin typeface="Times New Roman" panose="02020603050405020304" pitchFamily="18" charset="0"/>
                <a:cs typeface="Times New Roman" panose="02020603050405020304" pitchFamily="18" charset="0"/>
              </a:rPr>
              <a:t>Vài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nét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về</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lịch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sử</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phát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triển</a:t>
            </a:r>
            <a:r>
              <a:rPr lang="en-US" sz="3200" dirty="0">
                <a:solidFill>
                  <a:srgbClr val="C00000"/>
                </a:solidFill>
                <a:latin typeface="Times New Roman" panose="02020603050405020304" pitchFamily="18" charset="0"/>
                <a:cs typeface="Times New Roman" panose="02020603050405020304" pitchFamily="18" charset="0"/>
              </a:rPr>
              <a:t> </a:t>
            </a:r>
            <a:r>
              <a:rPr lang="vi-VN" sz="3200" dirty="0">
                <a:solidFill>
                  <a:srgbClr val="C00000"/>
                </a:solidFill>
              </a:rPr>
              <a:t>máy tính</a:t>
            </a:r>
            <a:r>
              <a:rPr lang="en-US" sz="3200" dirty="0">
                <a:solidFill>
                  <a:srgbClr val="C00000"/>
                </a:solidFill>
              </a:rPr>
              <a:t> (</a:t>
            </a:r>
            <a:r>
              <a:rPr lang="en-US" sz="3200" dirty="0" err="1">
                <a:solidFill>
                  <a:srgbClr val="C00000"/>
                </a:solidFill>
              </a:rPr>
              <a:t>tiếp</a:t>
            </a:r>
            <a:r>
              <a:rPr lang="en-US" sz="3200" dirty="0">
                <a:solidFill>
                  <a:srgbClr val="C00000"/>
                </a:solidFill>
              </a:rPr>
              <a:t> </a:t>
            </a:r>
            <a:r>
              <a:rPr lang="en-US" sz="3200" dirty="0" err="1">
                <a:solidFill>
                  <a:srgbClr val="C00000"/>
                </a:solidFill>
              </a:rPr>
              <a:t>theo</a:t>
            </a:r>
            <a:r>
              <a:rPr lang="en-US" sz="3200" dirty="0">
                <a:solidFill>
                  <a:srgbClr val="C00000"/>
                </a:solidFill>
              </a:rPr>
              <a:t>)</a:t>
            </a:r>
            <a:br>
              <a:rPr lang="vi-VN" sz="1200" dirty="0"/>
            </a:br>
            <a:r>
              <a:rPr lang="vi-VN" sz="2800" b="0" dirty="0">
                <a:solidFill>
                  <a:schemeClr val="tx1"/>
                </a:solidFill>
              </a:rPr>
              <a:t>– </a:t>
            </a:r>
            <a:r>
              <a:rPr lang="vi-VN" sz="2800" b="0" dirty="0">
                <a:solidFill>
                  <a:schemeClr val="tx1"/>
                </a:solidFill>
                <a:latin typeface="Times New Roman" panose="02020603050405020304" pitchFamily="18" charset="0"/>
                <a:cs typeface="Times New Roman" panose="02020603050405020304" pitchFamily="18" charset="0"/>
              </a:rPr>
              <a:t>Nêu được một số thành tựu phát triển của giao tiếp người – máy tính. </a:t>
            </a:r>
            <a:endParaRPr lang="en-US" sz="2800" b="0" dirty="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r>
              <a:rPr lang="vi-VN" sz="2800" b="0" dirty="0">
                <a:solidFill>
                  <a:schemeClr val="tx1"/>
                </a:solidFill>
              </a:rPr>
              <a:t>– </a:t>
            </a:r>
            <a:r>
              <a:rPr lang="vi-VN" sz="2800" b="0" dirty="0">
                <a:solidFill>
                  <a:schemeClr val="tx1"/>
                </a:solidFill>
                <a:latin typeface="Times New Roman" panose="02020603050405020304" pitchFamily="18" charset="0"/>
                <a:cs typeface="Times New Roman" panose="02020603050405020304" pitchFamily="18" charset="0"/>
              </a:rPr>
              <a:t>Nêu được ví dụ về sự phát triển máy tính đã đem đến những thay đổi lớn lao cho xã hội loài người.</a:t>
            </a:r>
            <a:endParaRPr lang="en-US" sz="2800" b="0" i="0" u="none" strike="noStrike" baseline="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47896BC-590F-41E2-AE69-29568EAD1C22}" type="slidenum">
              <a:rPr lang="en-US" smtClean="0"/>
              <a:t>3</a:t>
            </a:fld>
            <a:endParaRPr lang="en-US"/>
          </a:p>
        </p:txBody>
      </p:sp>
    </p:spTree>
    <p:extLst>
      <p:ext uri="{BB962C8B-B14F-4D97-AF65-F5344CB8AC3E}">
        <p14:creationId xmlns:p14="http://schemas.microsoft.com/office/powerpoint/2010/main" val="2633765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6" y="441325"/>
            <a:ext cx="10348400" cy="568325"/>
          </a:xfrm>
        </p:spPr>
        <p:txBody>
          <a:bodyPr>
            <a:noAutofit/>
          </a:bodyPr>
          <a:lstStyle/>
          <a:p>
            <a:r>
              <a:rPr lang="en-US" sz="4000" b="1" dirty="0">
                <a:solidFill>
                  <a:schemeClr val="bg1"/>
                </a:solidFill>
              </a:rPr>
              <a:t>E1.3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576775" y="1551093"/>
            <a:ext cx="10348400" cy="4805257"/>
          </a:xfrm>
        </p:spPr>
        <p:txBody>
          <a:bodyPr>
            <a:normAutofit/>
          </a:bodyPr>
          <a:lstStyle/>
          <a:p>
            <a:pPr>
              <a:lnSpc>
                <a:spcPct val="130000"/>
              </a:lnSpc>
              <a:buFont typeface="Arial" panose="020B0604020202020204" pitchFamily="34" charset="0"/>
              <a:buChar char="‒"/>
            </a:pPr>
            <a:r>
              <a:rPr lang="en-US" sz="2200" dirty="0" err="1"/>
              <a:t>Chú</a:t>
            </a:r>
            <a:r>
              <a:rPr lang="en-US" sz="2200" dirty="0"/>
              <a:t> ý </a:t>
            </a:r>
            <a:r>
              <a:rPr lang="en-US" sz="2200" dirty="0" err="1"/>
              <a:t>triệu</a:t>
            </a:r>
            <a:r>
              <a:rPr lang="en-US" sz="2200" dirty="0"/>
              <a:t> </a:t>
            </a:r>
            <a:r>
              <a:rPr lang="en-US" sz="2200" dirty="0" err="1"/>
              <a:t>hồi</a:t>
            </a:r>
            <a:r>
              <a:rPr lang="en-US" sz="2200" dirty="0"/>
              <a:t>, </a:t>
            </a:r>
            <a:r>
              <a:rPr lang="en-US" sz="2200" dirty="0" err="1"/>
              <a:t>kế</a:t>
            </a:r>
            <a:r>
              <a:rPr lang="en-US" sz="2200" dirty="0"/>
              <a:t> </a:t>
            </a:r>
            <a:r>
              <a:rPr lang="en-US" sz="2200" dirty="0" err="1"/>
              <a:t>thừa</a:t>
            </a:r>
            <a:r>
              <a:rPr lang="en-US" sz="2200" dirty="0"/>
              <a:t> </a:t>
            </a:r>
            <a:r>
              <a:rPr lang="en-US" sz="2200" dirty="0" err="1"/>
              <a:t>kiến</a:t>
            </a:r>
            <a:r>
              <a:rPr lang="en-US" sz="2200" dirty="0"/>
              <a:t> </a:t>
            </a:r>
            <a:r>
              <a:rPr lang="en-US" sz="2200" dirty="0" err="1"/>
              <a:t>thức</a:t>
            </a:r>
            <a:r>
              <a:rPr lang="en-US" sz="2200" dirty="0"/>
              <a:t>, </a:t>
            </a:r>
            <a:r>
              <a:rPr lang="en-US" sz="2200" dirty="0" err="1"/>
              <a:t>kỹ</a:t>
            </a:r>
            <a:r>
              <a:rPr lang="en-US" sz="2200" dirty="0"/>
              <a:t> </a:t>
            </a:r>
            <a:r>
              <a:rPr lang="en-US" sz="2200" dirty="0" err="1"/>
              <a:t>năng</a:t>
            </a:r>
            <a:r>
              <a:rPr lang="en-US" sz="2200" dirty="0"/>
              <a:t> HS </a:t>
            </a:r>
            <a:r>
              <a:rPr lang="en-US" sz="2200" dirty="0" err="1"/>
              <a:t>đã</a:t>
            </a:r>
            <a:r>
              <a:rPr lang="en-US" sz="2200" dirty="0"/>
              <a:t> có ở lớp 7</a:t>
            </a:r>
          </a:p>
          <a:p>
            <a:pPr>
              <a:lnSpc>
                <a:spcPct val="130000"/>
              </a:lnSpc>
              <a:buFont typeface="Arial" panose="020B0604020202020204" pitchFamily="34" charset="0"/>
              <a:buChar char="‒"/>
            </a:pPr>
            <a:r>
              <a:rPr lang="en-US" sz="2200" dirty="0" err="1"/>
              <a:t>Coi</a:t>
            </a:r>
            <a:r>
              <a:rPr lang="en-US" sz="2200" dirty="0"/>
              <a:t> </a:t>
            </a:r>
            <a:r>
              <a:rPr lang="en-US" sz="2200" dirty="0" err="1"/>
              <a:t>trọng</a:t>
            </a:r>
            <a:r>
              <a:rPr lang="en-US" sz="2200" dirty="0"/>
              <a:t> </a:t>
            </a:r>
            <a:r>
              <a:rPr lang="en-US" sz="2200" dirty="0" err="1"/>
              <a:t>phương</a:t>
            </a:r>
            <a:r>
              <a:rPr lang="en-US" sz="2200" dirty="0"/>
              <a:t> </a:t>
            </a:r>
            <a:r>
              <a:rPr lang="en-US" sz="2200" dirty="0" err="1"/>
              <a:t>pháp</a:t>
            </a:r>
            <a:r>
              <a:rPr lang="en-US" sz="2200" dirty="0"/>
              <a:t> </a:t>
            </a:r>
            <a:r>
              <a:rPr lang="en-US" sz="2200" dirty="0" err="1"/>
              <a:t>dạy</a:t>
            </a:r>
            <a:r>
              <a:rPr lang="en-US" sz="2200" dirty="0"/>
              <a:t> </a:t>
            </a:r>
            <a:r>
              <a:rPr lang="en-US" sz="2200" dirty="0" err="1"/>
              <a:t>học</a:t>
            </a:r>
            <a:r>
              <a:rPr lang="en-US" sz="2200" dirty="0"/>
              <a:t> </a:t>
            </a:r>
            <a:r>
              <a:rPr lang="en-US" sz="2200" dirty="0" err="1"/>
              <a:t>trực</a:t>
            </a:r>
            <a:r>
              <a:rPr lang="en-US" sz="2200" dirty="0"/>
              <a:t> </a:t>
            </a:r>
            <a:r>
              <a:rPr lang="en-US" sz="2200" dirty="0" err="1"/>
              <a:t>quan</a:t>
            </a:r>
            <a:r>
              <a:rPr lang="en-US" sz="2200" dirty="0"/>
              <a:t>; </a:t>
            </a:r>
            <a:r>
              <a:rPr lang="en-US" sz="2200" dirty="0" err="1"/>
              <a:t>yêu</a:t>
            </a:r>
            <a:r>
              <a:rPr lang="en-US" sz="2200" dirty="0"/>
              <a:t> </a:t>
            </a:r>
            <a:r>
              <a:rPr lang="en-US" sz="2200" dirty="0" err="1"/>
              <a:t>cầu</a:t>
            </a:r>
            <a:r>
              <a:rPr lang="en-US" sz="2200" dirty="0"/>
              <a:t> HS </a:t>
            </a:r>
            <a:r>
              <a:rPr lang="en-US" sz="2200" dirty="0" err="1"/>
              <a:t>quan</a:t>
            </a:r>
            <a:r>
              <a:rPr lang="en-US" sz="2200" dirty="0"/>
              <a:t> </a:t>
            </a:r>
            <a:r>
              <a:rPr lang="en-US" sz="2200" dirty="0" err="1"/>
              <a:t>sát</a:t>
            </a:r>
            <a:r>
              <a:rPr lang="en-US" sz="2200" dirty="0"/>
              <a:t>, </a:t>
            </a:r>
            <a:r>
              <a:rPr lang="en-US" sz="2200" dirty="0" err="1"/>
              <a:t>nêu</a:t>
            </a:r>
            <a:r>
              <a:rPr lang="en-US" sz="2200" dirty="0"/>
              <a:t> </a:t>
            </a:r>
            <a:r>
              <a:rPr lang="en-US" sz="2200" dirty="0" err="1"/>
              <a:t>nhận</a:t>
            </a:r>
            <a:r>
              <a:rPr lang="en-US" sz="2200" dirty="0"/>
              <a:t> </a:t>
            </a:r>
            <a:r>
              <a:rPr lang="en-US" sz="2200" dirty="0" err="1"/>
              <a:t>xét</a:t>
            </a:r>
            <a:r>
              <a:rPr lang="en-US" sz="2200" dirty="0"/>
              <a:t>, </a:t>
            </a:r>
            <a:r>
              <a:rPr lang="en-US" sz="2200" dirty="0" err="1"/>
              <a:t>thảo</a:t>
            </a:r>
            <a:r>
              <a:rPr lang="en-US" sz="2200" dirty="0"/>
              <a:t> </a:t>
            </a:r>
            <a:r>
              <a:rPr lang="en-US" sz="2200" dirty="0" err="1"/>
              <a:t>luận</a:t>
            </a:r>
            <a:r>
              <a:rPr lang="en-US" sz="2200" dirty="0"/>
              <a:t> </a:t>
            </a:r>
            <a:r>
              <a:rPr lang="en-US" sz="2200" dirty="0" err="1"/>
              <a:t>nhóm</a:t>
            </a:r>
            <a:r>
              <a:rPr lang="en-US" sz="2200" dirty="0"/>
              <a:t> (</a:t>
            </a:r>
            <a:r>
              <a:rPr lang="en-US" sz="2200" dirty="0" err="1"/>
              <a:t>cặp</a:t>
            </a:r>
            <a:r>
              <a:rPr lang="en-US" sz="2200" dirty="0"/>
              <a:t> </a:t>
            </a:r>
            <a:r>
              <a:rPr lang="en-US" sz="2200" dirty="0" err="1"/>
              <a:t>đôi</a:t>
            </a:r>
            <a:r>
              <a:rPr lang="en-US" sz="2200" dirty="0"/>
              <a:t>)</a:t>
            </a:r>
          </a:p>
          <a:p>
            <a:pPr>
              <a:lnSpc>
                <a:spcPct val="130000"/>
              </a:lnSpc>
              <a:buFont typeface="Arial" panose="020B0604020202020204" pitchFamily="34" charset="0"/>
              <a:buChar char="‒"/>
            </a:pPr>
            <a:r>
              <a:rPr lang="en-US" sz="2200" dirty="0" err="1"/>
              <a:t>Thực</a:t>
            </a:r>
            <a:r>
              <a:rPr lang="en-US" sz="2200" dirty="0"/>
              <a:t> </a:t>
            </a:r>
            <a:r>
              <a:rPr lang="en-US" sz="2200" dirty="0" err="1"/>
              <a:t>hành</a:t>
            </a:r>
            <a:r>
              <a:rPr lang="en-US" sz="2200" dirty="0"/>
              <a:t> </a:t>
            </a:r>
            <a:r>
              <a:rPr lang="en-US" sz="2200" dirty="0" err="1"/>
              <a:t>tại</a:t>
            </a:r>
            <a:r>
              <a:rPr lang="en-US" sz="2200" dirty="0"/>
              <a:t> </a:t>
            </a:r>
            <a:r>
              <a:rPr lang="en-US" sz="2200" dirty="0" err="1"/>
              <a:t>chỗ</a:t>
            </a:r>
            <a:r>
              <a:rPr lang="en-US" sz="2200" dirty="0"/>
              <a:t> </a:t>
            </a:r>
            <a:r>
              <a:rPr lang="en-US" sz="2200" dirty="0" err="1"/>
              <a:t>để</a:t>
            </a:r>
            <a:r>
              <a:rPr lang="en-US" sz="2200" dirty="0"/>
              <a:t> </a:t>
            </a:r>
            <a:r>
              <a:rPr lang="en-US" sz="2200" dirty="0" err="1"/>
              <a:t>hình</a:t>
            </a:r>
            <a:r>
              <a:rPr lang="en-US" sz="2200" dirty="0"/>
              <a:t> </a:t>
            </a:r>
            <a:r>
              <a:rPr lang="en-US" sz="2200" dirty="0" err="1"/>
              <a:t>thành</a:t>
            </a:r>
            <a:r>
              <a:rPr lang="en-US" sz="2200" dirty="0"/>
              <a:t> </a:t>
            </a:r>
            <a:r>
              <a:rPr lang="en-US" sz="2200" dirty="0" err="1"/>
              <a:t>kĩ</a:t>
            </a:r>
            <a:r>
              <a:rPr lang="en-US" sz="2200" dirty="0"/>
              <a:t> </a:t>
            </a:r>
            <a:r>
              <a:rPr lang="en-US" sz="2200" dirty="0" err="1"/>
              <a:t>năng</a:t>
            </a:r>
            <a:r>
              <a:rPr lang="en-US" sz="2200" dirty="0"/>
              <a:t>, </a:t>
            </a:r>
            <a:r>
              <a:rPr lang="en-US" sz="2200" dirty="0" err="1"/>
              <a:t>củng</a:t>
            </a:r>
            <a:r>
              <a:rPr lang="en-US" sz="2200" dirty="0"/>
              <a:t> </a:t>
            </a:r>
            <a:r>
              <a:rPr lang="en-US" sz="2200" dirty="0" err="1"/>
              <a:t>cố</a:t>
            </a:r>
            <a:r>
              <a:rPr lang="en-US" sz="2200" dirty="0"/>
              <a:t> </a:t>
            </a:r>
            <a:r>
              <a:rPr lang="en-US" sz="2200" dirty="0" err="1"/>
              <a:t>kiến</a:t>
            </a:r>
            <a:r>
              <a:rPr lang="en-US" sz="2200" dirty="0"/>
              <a:t> </a:t>
            </a:r>
            <a:r>
              <a:rPr lang="en-US" sz="2200" dirty="0" err="1"/>
              <a:t>thức</a:t>
            </a:r>
            <a:r>
              <a:rPr lang="en-US" sz="2200" dirty="0"/>
              <a:t> và </a:t>
            </a:r>
            <a:r>
              <a:rPr lang="en-US" sz="2200" dirty="0" err="1"/>
              <a:t>khám</a:t>
            </a:r>
            <a:r>
              <a:rPr lang="en-US" sz="2200" dirty="0"/>
              <a:t> </a:t>
            </a:r>
            <a:r>
              <a:rPr lang="en-US" sz="2200" dirty="0" err="1"/>
              <a:t>phá</a:t>
            </a:r>
            <a:r>
              <a:rPr lang="en-US" sz="2200" dirty="0"/>
              <a:t> </a:t>
            </a:r>
            <a:r>
              <a:rPr lang="en-US" sz="2200" dirty="0" err="1"/>
              <a:t>kiến</a:t>
            </a:r>
            <a:r>
              <a:rPr lang="en-US" sz="2200" dirty="0"/>
              <a:t> </a:t>
            </a:r>
            <a:r>
              <a:rPr lang="en-US" sz="2200" dirty="0" err="1"/>
              <a:t>thức</a:t>
            </a:r>
            <a:r>
              <a:rPr lang="en-US" sz="2200" dirty="0"/>
              <a:t> </a:t>
            </a:r>
            <a:r>
              <a:rPr lang="en-US" sz="2200" dirty="0" err="1"/>
              <a:t>mới</a:t>
            </a:r>
            <a:endParaRPr lang="en-US" sz="2200" dirty="0"/>
          </a:p>
          <a:p>
            <a:pPr>
              <a:lnSpc>
                <a:spcPct val="130000"/>
              </a:lnSpc>
              <a:buFont typeface="Arial" panose="020B0604020202020204" pitchFamily="34" charset="0"/>
              <a:buChar char="‒"/>
            </a:pPr>
            <a:r>
              <a:rPr lang="en-US" sz="2200" dirty="0" err="1"/>
              <a:t>Tự</a:t>
            </a:r>
            <a:r>
              <a:rPr lang="en-US" sz="2200" dirty="0"/>
              <a:t> </a:t>
            </a:r>
            <a:r>
              <a:rPr lang="en-US" sz="2200" dirty="0" err="1"/>
              <a:t>thực</a:t>
            </a:r>
            <a:r>
              <a:rPr lang="en-US" sz="2200" dirty="0"/>
              <a:t> </a:t>
            </a:r>
            <a:r>
              <a:rPr lang="en-US" sz="2200" dirty="0" err="1"/>
              <a:t>hành</a:t>
            </a:r>
            <a:r>
              <a:rPr lang="en-US" sz="2200" dirty="0"/>
              <a:t> </a:t>
            </a:r>
            <a:r>
              <a:rPr lang="en-US" sz="2200" dirty="0" err="1"/>
              <a:t>theo</a:t>
            </a:r>
            <a:r>
              <a:rPr lang="en-US" sz="2200" dirty="0"/>
              <a:t> </a:t>
            </a:r>
            <a:r>
              <a:rPr lang="en-US" sz="2200" dirty="0" err="1"/>
              <a:t>hướng</a:t>
            </a:r>
            <a:r>
              <a:rPr lang="en-US" sz="2200" dirty="0"/>
              <a:t> </a:t>
            </a:r>
            <a:r>
              <a:rPr lang="en-US" sz="2200" dirty="0" err="1"/>
              <a:t>dẫn</a:t>
            </a:r>
            <a:r>
              <a:rPr lang="en-US" sz="2200" dirty="0"/>
              <a:t> (SGK) </a:t>
            </a:r>
            <a:r>
              <a:rPr lang="en-US" sz="2200" dirty="0">
                <a:sym typeface="Wingdings" panose="05000000000000000000" pitchFamily="2" charset="2"/>
              </a:rPr>
              <a:t> </a:t>
            </a:r>
            <a:r>
              <a:rPr lang="en-US" sz="2200" dirty="0" err="1">
                <a:sym typeface="Wingdings" panose="05000000000000000000" pitchFamily="2" charset="2"/>
              </a:rPr>
              <a:t>phát</a:t>
            </a:r>
            <a:r>
              <a:rPr lang="en-US" sz="2200" dirty="0">
                <a:sym typeface="Wingdings" panose="05000000000000000000" pitchFamily="2" charset="2"/>
              </a:rPr>
              <a:t> </a:t>
            </a:r>
            <a:r>
              <a:rPr lang="en-US" sz="2200" dirty="0" err="1">
                <a:sym typeface="Wingdings" panose="05000000000000000000" pitchFamily="2" charset="2"/>
              </a:rPr>
              <a:t>triển</a:t>
            </a:r>
            <a:r>
              <a:rPr lang="en-US" sz="2200" dirty="0">
                <a:sym typeface="Wingdings" panose="05000000000000000000" pitchFamily="2" charset="2"/>
              </a:rPr>
              <a:t> </a:t>
            </a:r>
            <a:r>
              <a:rPr lang="en-US" sz="2200" dirty="0" err="1">
                <a:sym typeface="Wingdings" panose="05000000000000000000" pitchFamily="2" charset="2"/>
              </a:rPr>
              <a:t>khả</a:t>
            </a:r>
            <a:r>
              <a:rPr lang="en-US" sz="2200" dirty="0">
                <a:sym typeface="Wingdings" panose="05000000000000000000" pitchFamily="2" charset="2"/>
              </a:rPr>
              <a:t> </a:t>
            </a:r>
            <a:r>
              <a:rPr lang="en-US" sz="2200" dirty="0" err="1">
                <a:sym typeface="Wingdings" panose="05000000000000000000" pitchFamily="2" charset="2"/>
              </a:rPr>
              <a:t>năng</a:t>
            </a:r>
            <a:r>
              <a:rPr lang="en-US" sz="2200" dirty="0">
                <a:sym typeface="Wingdings" panose="05000000000000000000" pitchFamily="2" charset="2"/>
              </a:rPr>
              <a:t> </a:t>
            </a:r>
            <a:r>
              <a:rPr lang="en-US" sz="2200" dirty="0" err="1">
                <a:sym typeface="Wingdings" panose="05000000000000000000" pitchFamily="2" charset="2"/>
              </a:rPr>
              <a:t>tự</a:t>
            </a:r>
            <a:r>
              <a:rPr lang="en-US" sz="2200" dirty="0">
                <a:sym typeface="Wingdings" panose="05000000000000000000" pitchFamily="2" charset="2"/>
              </a:rPr>
              <a:t> </a:t>
            </a:r>
            <a:r>
              <a:rPr lang="en-US" sz="2200" dirty="0" err="1">
                <a:sym typeface="Wingdings" panose="05000000000000000000" pitchFamily="2" charset="2"/>
              </a:rPr>
              <a:t>học</a:t>
            </a:r>
            <a:endParaRPr lang="en-US" sz="2200" dirty="0"/>
          </a:p>
          <a:p>
            <a:pPr>
              <a:lnSpc>
                <a:spcPct val="130000"/>
              </a:lnSpc>
              <a:buFont typeface="Arial" panose="020B0604020202020204" pitchFamily="34" charset="0"/>
              <a:buChar char="‒"/>
            </a:pPr>
            <a:r>
              <a:rPr lang="en-US" sz="2200" dirty="0" err="1"/>
              <a:t>Dạy</a:t>
            </a:r>
            <a:r>
              <a:rPr lang="en-US" sz="2200" dirty="0"/>
              <a:t> </a:t>
            </a:r>
            <a:r>
              <a:rPr lang="en-US" sz="2200" dirty="0" err="1"/>
              <a:t>học</a:t>
            </a:r>
            <a:r>
              <a:rPr lang="en-US" sz="2200" dirty="0"/>
              <a:t> </a:t>
            </a:r>
            <a:r>
              <a:rPr lang="en-US" sz="2200" dirty="0" err="1"/>
              <a:t>tình</a:t>
            </a:r>
            <a:r>
              <a:rPr lang="en-US" sz="2200" dirty="0"/>
              <a:t> </a:t>
            </a:r>
            <a:r>
              <a:rPr lang="en-US" sz="2200" dirty="0" err="1"/>
              <a:t>huống</a:t>
            </a:r>
            <a:r>
              <a:rPr lang="en-US" sz="2200" dirty="0"/>
              <a:t>: </a:t>
            </a:r>
            <a:r>
              <a:rPr lang="en-US" sz="2200" dirty="0" err="1"/>
              <a:t>đặt</a:t>
            </a:r>
            <a:r>
              <a:rPr lang="en-US" sz="2200" dirty="0"/>
              <a:t> </a:t>
            </a:r>
            <a:r>
              <a:rPr lang="en-US" sz="2200" dirty="0" err="1"/>
              <a:t>ra</a:t>
            </a:r>
            <a:r>
              <a:rPr lang="en-US" sz="2200" dirty="0"/>
              <a:t> một </a:t>
            </a:r>
            <a:r>
              <a:rPr lang="en-US" sz="2200" dirty="0" err="1"/>
              <a:t>số</a:t>
            </a:r>
            <a:r>
              <a:rPr lang="en-US" sz="2200" dirty="0"/>
              <a:t> </a:t>
            </a:r>
            <a:r>
              <a:rPr lang="en-US" sz="2200" dirty="0" err="1"/>
              <a:t>tình</a:t>
            </a:r>
            <a:r>
              <a:rPr lang="en-US" sz="2200" dirty="0"/>
              <a:t> </a:t>
            </a:r>
            <a:r>
              <a:rPr lang="en-US" sz="2200" dirty="0" err="1"/>
              <a:t>huống</a:t>
            </a:r>
            <a:r>
              <a:rPr lang="en-US" sz="2200" dirty="0"/>
              <a:t> </a:t>
            </a:r>
            <a:r>
              <a:rPr lang="en-US" sz="2200" dirty="0" err="1"/>
              <a:t>khác</a:t>
            </a:r>
            <a:r>
              <a:rPr lang="en-US" sz="2200" dirty="0"/>
              <a:t> </a:t>
            </a:r>
            <a:r>
              <a:rPr lang="en-US" sz="2200" dirty="0" err="1"/>
              <a:t>nhau</a:t>
            </a:r>
            <a:r>
              <a:rPr lang="en-US" sz="2200" dirty="0"/>
              <a:t> </a:t>
            </a:r>
            <a:r>
              <a:rPr lang="en-US" sz="2200" dirty="0" err="1"/>
              <a:t>để</a:t>
            </a:r>
            <a:r>
              <a:rPr lang="en-US" sz="2200" dirty="0"/>
              <a:t> HS </a:t>
            </a:r>
            <a:r>
              <a:rPr lang="en-US" sz="2200" dirty="0" err="1"/>
              <a:t>thử</a:t>
            </a:r>
            <a:r>
              <a:rPr lang="en-US" sz="2200" dirty="0"/>
              <a:t> </a:t>
            </a:r>
            <a:r>
              <a:rPr lang="en-US" sz="2200" dirty="0" err="1"/>
              <a:t>giải</a:t>
            </a:r>
            <a:r>
              <a:rPr lang="en-US" sz="2200" dirty="0"/>
              <a:t> </a:t>
            </a:r>
            <a:r>
              <a:rPr lang="en-US" sz="2200" dirty="0" err="1"/>
              <a:t>quyết</a:t>
            </a:r>
            <a:r>
              <a:rPr lang="en-US" sz="2200" dirty="0"/>
              <a:t> </a:t>
            </a:r>
            <a:r>
              <a:rPr lang="en-US" sz="2200" dirty="0" err="1"/>
              <a:t>rồi</a:t>
            </a:r>
            <a:r>
              <a:rPr lang="en-US" sz="2200" dirty="0"/>
              <a:t> </a:t>
            </a:r>
            <a:r>
              <a:rPr lang="en-US" sz="2200" dirty="0" err="1"/>
              <a:t>nhận</a:t>
            </a:r>
            <a:r>
              <a:rPr lang="en-US" sz="2200" dirty="0"/>
              <a:t> </a:t>
            </a:r>
            <a:r>
              <a:rPr lang="en-US" sz="2200" dirty="0" err="1"/>
              <a:t>xét</a:t>
            </a:r>
            <a:r>
              <a:rPr lang="en-US" sz="2200" dirty="0"/>
              <a:t> và </a:t>
            </a:r>
            <a:r>
              <a:rPr lang="en-US" sz="2200" dirty="0" err="1"/>
              <a:t>giải</a:t>
            </a:r>
            <a:r>
              <a:rPr lang="en-US" sz="2200" dirty="0"/>
              <a:t> </a:t>
            </a:r>
            <a:r>
              <a:rPr lang="en-US" sz="2200" dirty="0" err="1"/>
              <a:t>thích</a:t>
            </a:r>
            <a:endParaRPr lang="en-US" sz="2200" dirty="0"/>
          </a:p>
          <a:p>
            <a:pPr>
              <a:lnSpc>
                <a:spcPct val="130000"/>
              </a:lnSpc>
              <a:buFont typeface="Arial" panose="020B0604020202020204" pitchFamily="34" charset="0"/>
              <a:buChar char="‒"/>
            </a:pPr>
            <a:r>
              <a:rPr lang="en-US" sz="2200" dirty="0" err="1"/>
              <a:t>Khuyến</a:t>
            </a:r>
            <a:r>
              <a:rPr lang="en-US" sz="2200" dirty="0"/>
              <a:t> </a:t>
            </a:r>
            <a:r>
              <a:rPr lang="en-US" sz="2200" dirty="0" err="1"/>
              <a:t>khích</a:t>
            </a:r>
            <a:r>
              <a:rPr lang="en-US" sz="2200" dirty="0"/>
              <a:t> HS </a:t>
            </a:r>
            <a:r>
              <a:rPr lang="en-US" sz="2200" dirty="0" err="1"/>
              <a:t>hỗ</a:t>
            </a:r>
            <a:r>
              <a:rPr lang="en-US" sz="2200" dirty="0"/>
              <a:t> </a:t>
            </a:r>
            <a:r>
              <a:rPr lang="en-US" sz="2200" dirty="0" err="1"/>
              <a:t>trợ</a:t>
            </a:r>
            <a:r>
              <a:rPr lang="en-US" sz="2200" dirty="0"/>
              <a:t> bạn </a:t>
            </a:r>
            <a:r>
              <a:rPr lang="en-US" sz="2200" dirty="0" err="1"/>
              <a:t>thực</a:t>
            </a:r>
            <a:r>
              <a:rPr lang="en-US" sz="2200" dirty="0"/>
              <a:t> </a:t>
            </a:r>
            <a:r>
              <a:rPr lang="en-US" sz="2200" dirty="0" err="1"/>
              <a:t>hành</a:t>
            </a:r>
            <a:r>
              <a:rPr lang="en-US" sz="2200" dirty="0"/>
              <a:t> (ở </a:t>
            </a:r>
            <a:r>
              <a:rPr lang="en-US" sz="2200" dirty="0" err="1"/>
              <a:t>thời</a:t>
            </a:r>
            <a:r>
              <a:rPr lang="en-US" sz="2200" dirty="0"/>
              <a:t> </a:t>
            </a:r>
            <a:r>
              <a:rPr lang="en-US" sz="2200" dirty="0" err="1"/>
              <a:t>điểm</a:t>
            </a:r>
            <a:r>
              <a:rPr lang="en-US" sz="2200" dirty="0"/>
              <a:t> </a:t>
            </a:r>
            <a:r>
              <a:rPr lang="en-US" sz="2200" dirty="0" err="1"/>
              <a:t>phù</a:t>
            </a:r>
            <a:r>
              <a:rPr lang="en-US" sz="2200" dirty="0"/>
              <a:t> </a:t>
            </a:r>
            <a:r>
              <a:rPr lang="en-US" sz="2200" dirty="0" err="1"/>
              <a:t>hợp</a:t>
            </a:r>
            <a:r>
              <a:rPr lang="en-US" sz="2200" dirty="0"/>
              <a:t>)</a:t>
            </a:r>
          </a:p>
          <a:p>
            <a:pPr>
              <a:lnSpc>
                <a:spcPct val="130000"/>
              </a:lnSpc>
              <a:buFont typeface="Arial" panose="020B0604020202020204" pitchFamily="34" charset="0"/>
              <a:buChar char="‒"/>
            </a:pPr>
            <a:r>
              <a:rPr lang="en-US" sz="2200" dirty="0" err="1"/>
              <a:t>Rèn</a:t>
            </a:r>
            <a:r>
              <a:rPr lang="en-US" sz="2200" dirty="0"/>
              <a:t> </a:t>
            </a:r>
            <a:r>
              <a:rPr lang="en-US" sz="2200" dirty="0" err="1"/>
              <a:t>luyện</a:t>
            </a:r>
            <a:r>
              <a:rPr lang="en-US" sz="2200" dirty="0"/>
              <a:t> </a:t>
            </a:r>
            <a:r>
              <a:rPr lang="en-US" sz="2200" dirty="0" err="1"/>
              <a:t>tính</a:t>
            </a:r>
            <a:r>
              <a:rPr lang="en-US" sz="2200" dirty="0"/>
              <a:t> </a:t>
            </a:r>
            <a:r>
              <a:rPr lang="en-US" sz="2200" dirty="0" err="1"/>
              <a:t>cẩn</a:t>
            </a:r>
            <a:r>
              <a:rPr lang="en-US" sz="2200" dirty="0"/>
              <a:t> </a:t>
            </a:r>
            <a:r>
              <a:rPr lang="en-US" sz="2200" dirty="0" err="1"/>
              <a:t>thận</a:t>
            </a:r>
            <a:r>
              <a:rPr lang="en-US" sz="2200" dirty="0"/>
              <a:t>, </a:t>
            </a:r>
            <a:r>
              <a:rPr lang="en-US" sz="2200" dirty="0" err="1"/>
              <a:t>kiên</a:t>
            </a:r>
            <a:r>
              <a:rPr lang="en-US" sz="2200" dirty="0"/>
              <a:t> </a:t>
            </a:r>
            <a:r>
              <a:rPr lang="en-US" sz="2200" dirty="0" err="1"/>
              <a:t>nhẫn</a:t>
            </a:r>
            <a:r>
              <a:rPr lang="en-US" sz="2200" dirty="0"/>
              <a:t> </a:t>
            </a:r>
          </a:p>
        </p:txBody>
      </p:sp>
      <p:sp>
        <p:nvSpPr>
          <p:cNvPr id="4" name="Slide Number Placeholder 3"/>
          <p:cNvSpPr>
            <a:spLocks noGrp="1"/>
          </p:cNvSpPr>
          <p:nvPr>
            <p:ph type="sldNum" sz="quarter" idx="12"/>
          </p:nvPr>
        </p:nvSpPr>
        <p:spPr/>
        <p:txBody>
          <a:bodyPr/>
          <a:lstStyle/>
          <a:p>
            <a:fld id="{05C2D176-BDDD-4308-9A3E-DBFC2B3B23A7}" type="slidenum">
              <a:rPr lang="vi-VN" smtClean="0"/>
              <a:pPr/>
              <a:t>30</a:t>
            </a:fld>
            <a:endParaRPr lang="vi-VN" dirty="0"/>
          </a:p>
        </p:txBody>
      </p:sp>
    </p:spTree>
    <p:extLst>
      <p:ext uri="{BB962C8B-B14F-4D97-AF65-F5344CB8AC3E}">
        <p14:creationId xmlns:p14="http://schemas.microsoft.com/office/powerpoint/2010/main" val="312199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6" y="441325"/>
            <a:ext cx="10348400" cy="568325"/>
          </a:xfrm>
        </p:spPr>
        <p:txBody>
          <a:bodyPr>
            <a:noAutofit/>
          </a:bodyPr>
          <a:lstStyle/>
          <a:p>
            <a:r>
              <a:rPr lang="en-US" sz="4000" b="1" dirty="0">
                <a:solidFill>
                  <a:schemeClr val="bg1"/>
                </a:solidFill>
              </a:rPr>
              <a:t>E1.4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về</a:t>
            </a:r>
            <a:r>
              <a:rPr lang="en-US" sz="4000" b="1" dirty="0">
                <a:solidFill>
                  <a:schemeClr val="bg1"/>
                </a:solidFill>
              </a:rPr>
              <a:t> </a:t>
            </a:r>
            <a:r>
              <a:rPr lang="en-US" sz="4000" b="1" dirty="0" err="1">
                <a:solidFill>
                  <a:schemeClr val="bg1"/>
                </a:solidFill>
              </a:rPr>
              <a:t>kiểm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đánh</a:t>
            </a:r>
            <a:r>
              <a:rPr lang="en-US" sz="4000" b="1" dirty="0">
                <a:solidFill>
                  <a:schemeClr val="bg1"/>
                </a:solidFill>
              </a:rPr>
              <a:t> </a:t>
            </a:r>
            <a:r>
              <a:rPr lang="en-US" sz="4000" b="1" dirty="0" err="1">
                <a:solidFill>
                  <a:schemeClr val="bg1"/>
                </a:solidFill>
              </a:rPr>
              <a:t>giá</a:t>
            </a:r>
            <a:endParaRPr lang="en-US" sz="4000" b="1" dirty="0">
              <a:solidFill>
                <a:schemeClr val="bg1"/>
              </a:solidFill>
            </a:endParaRPr>
          </a:p>
        </p:txBody>
      </p:sp>
      <p:sp>
        <p:nvSpPr>
          <p:cNvPr id="3" name="Content Placeholder 2"/>
          <p:cNvSpPr>
            <a:spLocks noGrp="1"/>
          </p:cNvSpPr>
          <p:nvPr>
            <p:ph idx="1"/>
          </p:nvPr>
        </p:nvSpPr>
        <p:spPr>
          <a:xfrm>
            <a:off x="576775" y="1432113"/>
            <a:ext cx="10348400" cy="5069540"/>
          </a:xfrm>
        </p:spPr>
        <p:txBody>
          <a:bodyPr>
            <a:normAutofit fontScale="62500" lnSpcReduction="20000"/>
          </a:bodyPr>
          <a:lstStyle/>
          <a:p>
            <a:pPr>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GV có thể đưa sẵn biểu đồ, kết quả lọc và sắp xếp, HS thực hiện theo chỉ dẫn để tạo được kết quả giống mẫu sẵn. </a:t>
            </a:r>
            <a:endParaRPr lang="en-US"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HS thực hiện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vi-VN" dirty="0">
                <a:latin typeface="Times New Roman" panose="02020603050405020304" pitchFamily="18" charset="0"/>
                <a:cs typeface="Times New Roman" panose="02020603050405020304" pitchFamily="18" charset="0"/>
              </a:rPr>
              <a:t> cụ thể trên bảng dữ liệu đã có.</a:t>
            </a:r>
            <a:endParaRPr lang="en-US"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Trong một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 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HS </a:t>
            </a:r>
            <a:r>
              <a:rPr lang="en-US" dirty="0">
                <a:latin typeface="Times New Roman" panose="02020603050405020304" pitchFamily="18" charset="0"/>
                <a:cs typeface="Times New Roman" panose="02020603050405020304" pitchFamily="18" charset="0"/>
              </a:rPr>
              <a:t>có</a:t>
            </a:r>
            <a:r>
              <a:rPr lang="vi-VN" dirty="0">
                <a:latin typeface="Times New Roman" panose="02020603050405020304" pitchFamily="18" charset="0"/>
                <a:cs typeface="Times New Roman" panose="02020603050405020304" pitchFamily="18" charset="0"/>
              </a:rPr>
              <a:t> xác định được </a:t>
            </a:r>
            <a:r>
              <a:rPr lang="en-US" dirty="0" err="1">
                <a:latin typeface="Times New Roman" panose="02020603050405020304" pitchFamily="18" charset="0"/>
                <a:cs typeface="Times New Roman" panose="02020603050405020304" pitchFamily="18" charset="0"/>
              </a:rPr>
              <a:t>nên</a:t>
            </a:r>
            <a:r>
              <a:rPr lang="vi-VN" dirty="0">
                <a:latin typeface="Times New Roman" panose="02020603050405020304" pitchFamily="18" charset="0"/>
                <a:cs typeface="Times New Roman" panose="02020603050405020304" pitchFamily="18" charset="0"/>
              </a:rPr>
              <a:t> dùng loại biểu đồ nào</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cần lọc theo điều kiện nào</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sắp xếp theo tiêu chí nào</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không</a:t>
            </a:r>
            <a:endParaRPr lang="en-US"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TNKQ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đánh giá HS </a:t>
            </a:r>
            <a:r>
              <a:rPr lang="en-US" dirty="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phân biệt được sự khác nhau giữa các kiểu địa chỉ ô và sự thay đổi các kiểu địa chỉ này khi sao chép công thức trong bảng tính</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endParaRPr lang="en-US"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endParaRPr lang="en-US" sz="1600"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31</a:t>
            </a:fld>
            <a:endParaRPr lang="vi-VN" dirty="0"/>
          </a:p>
        </p:txBody>
      </p:sp>
    </p:spTree>
    <p:extLst>
      <p:ext uri="{BB962C8B-B14F-4D97-AF65-F5344CB8AC3E}">
        <p14:creationId xmlns:p14="http://schemas.microsoft.com/office/powerpoint/2010/main" val="133269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2E8613-6A03-4F09-C9CD-6691B1777968}"/>
              </a:ext>
            </a:extLst>
          </p:cNvPr>
          <p:cNvSpPr>
            <a:spLocks noGrp="1"/>
          </p:cNvSpPr>
          <p:nvPr>
            <p:ph type="sldNum" sz="quarter" idx="12"/>
          </p:nvPr>
        </p:nvSpPr>
        <p:spPr/>
        <p:txBody>
          <a:bodyPr/>
          <a:lstStyle/>
          <a:p>
            <a:fld id="{D47896BC-590F-41E2-AE69-29568EAD1C22}" type="slidenum">
              <a:rPr lang="en-US" smtClean="0"/>
              <a:t>32</a:t>
            </a:fld>
            <a:endParaRPr lang="en-US"/>
          </a:p>
        </p:txBody>
      </p:sp>
      <p:pic>
        <p:nvPicPr>
          <p:cNvPr id="2" name="Picture 1">
            <a:extLst>
              <a:ext uri="{FF2B5EF4-FFF2-40B4-BE49-F238E27FC236}">
                <a16:creationId xmlns:a16="http://schemas.microsoft.com/office/drawing/2014/main" id="{B7854121-2483-0807-0E34-588D39F321E8}"/>
              </a:ext>
            </a:extLst>
          </p:cNvPr>
          <p:cNvPicPr>
            <a:picLocks noChangeAspect="1"/>
          </p:cNvPicPr>
          <p:nvPr/>
        </p:nvPicPr>
        <p:blipFill>
          <a:blip r:embed="rId2"/>
          <a:stretch>
            <a:fillRect/>
          </a:stretch>
        </p:blipFill>
        <p:spPr>
          <a:xfrm>
            <a:off x="391432" y="305167"/>
            <a:ext cx="3825723" cy="5674659"/>
          </a:xfrm>
          <a:prstGeom prst="rect">
            <a:avLst/>
          </a:prstGeom>
        </p:spPr>
      </p:pic>
      <p:pic>
        <p:nvPicPr>
          <p:cNvPr id="6" name="Picture 5">
            <a:extLst>
              <a:ext uri="{FF2B5EF4-FFF2-40B4-BE49-F238E27FC236}">
                <a16:creationId xmlns:a16="http://schemas.microsoft.com/office/drawing/2014/main" id="{9A353BB8-F142-62D4-7314-4E61E46609DA}"/>
              </a:ext>
            </a:extLst>
          </p:cNvPr>
          <p:cNvPicPr>
            <a:picLocks noChangeAspect="1"/>
          </p:cNvPicPr>
          <p:nvPr/>
        </p:nvPicPr>
        <p:blipFill>
          <a:blip r:embed="rId3"/>
          <a:stretch>
            <a:fillRect/>
          </a:stretch>
        </p:blipFill>
        <p:spPr>
          <a:xfrm>
            <a:off x="4679547" y="319088"/>
            <a:ext cx="4705522" cy="1207264"/>
          </a:xfrm>
          <a:prstGeom prst="rect">
            <a:avLst/>
          </a:prstGeom>
        </p:spPr>
      </p:pic>
      <p:pic>
        <p:nvPicPr>
          <p:cNvPr id="9" name="Picture 8">
            <a:extLst>
              <a:ext uri="{FF2B5EF4-FFF2-40B4-BE49-F238E27FC236}">
                <a16:creationId xmlns:a16="http://schemas.microsoft.com/office/drawing/2014/main" id="{C18C52FF-9D38-0CF7-D465-227FB366A3B2}"/>
              </a:ext>
            </a:extLst>
          </p:cNvPr>
          <p:cNvPicPr>
            <a:picLocks noChangeAspect="1"/>
          </p:cNvPicPr>
          <p:nvPr/>
        </p:nvPicPr>
        <p:blipFill>
          <a:blip r:embed="rId4"/>
          <a:stretch>
            <a:fillRect/>
          </a:stretch>
        </p:blipFill>
        <p:spPr>
          <a:xfrm>
            <a:off x="4679547" y="1590621"/>
            <a:ext cx="4739558" cy="2100230"/>
          </a:xfrm>
          <a:prstGeom prst="rect">
            <a:avLst/>
          </a:prstGeom>
        </p:spPr>
      </p:pic>
      <p:pic>
        <p:nvPicPr>
          <p:cNvPr id="11" name="Picture 10">
            <a:extLst>
              <a:ext uri="{FF2B5EF4-FFF2-40B4-BE49-F238E27FC236}">
                <a16:creationId xmlns:a16="http://schemas.microsoft.com/office/drawing/2014/main" id="{B344D0CD-6FED-B09C-B21D-CBD4B477EBE1}"/>
              </a:ext>
            </a:extLst>
          </p:cNvPr>
          <p:cNvPicPr>
            <a:picLocks noChangeAspect="1"/>
          </p:cNvPicPr>
          <p:nvPr/>
        </p:nvPicPr>
        <p:blipFill>
          <a:blip r:embed="rId5"/>
          <a:stretch>
            <a:fillRect/>
          </a:stretch>
        </p:blipFill>
        <p:spPr>
          <a:xfrm>
            <a:off x="4712798" y="3632055"/>
            <a:ext cx="4705522" cy="2632852"/>
          </a:xfrm>
          <a:prstGeom prst="rect">
            <a:avLst/>
          </a:prstGeom>
        </p:spPr>
      </p:pic>
      <p:sp>
        <p:nvSpPr>
          <p:cNvPr id="13" name="Flowchart: Punched Tape 12">
            <a:extLst>
              <a:ext uri="{FF2B5EF4-FFF2-40B4-BE49-F238E27FC236}">
                <a16:creationId xmlns:a16="http://schemas.microsoft.com/office/drawing/2014/main" id="{041B6DC9-44E5-176E-B87B-3CF1AEB76B47}"/>
              </a:ext>
            </a:extLst>
          </p:cNvPr>
          <p:cNvSpPr/>
          <p:nvPr/>
        </p:nvSpPr>
        <p:spPr>
          <a:xfrm>
            <a:off x="9501447" y="432262"/>
            <a:ext cx="1429789" cy="997527"/>
          </a:xfrm>
          <a:prstGeom prst="flowChartPunchedTape">
            <a:avLst/>
          </a:prstGeom>
          <a:solidFill>
            <a:schemeClr val="accent2">
              <a:lumMod val="20000"/>
              <a:lumOff val="8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solidFill>
                  <a:srgbClr val="C00000"/>
                </a:solidFill>
              </a:rPr>
              <a:t>Tùy</a:t>
            </a:r>
            <a:r>
              <a:rPr lang="en-US" b="1" dirty="0">
                <a:solidFill>
                  <a:srgbClr val="C00000"/>
                </a:solidFill>
              </a:rPr>
              <a:t> </a:t>
            </a:r>
            <a:r>
              <a:rPr lang="en-US" b="1" dirty="0" err="1">
                <a:solidFill>
                  <a:srgbClr val="C00000"/>
                </a:solidFill>
              </a:rPr>
              <a:t>chọn</a:t>
            </a:r>
            <a:endParaRPr lang="en-US" b="1" dirty="0">
              <a:solidFill>
                <a:srgbClr val="C00000"/>
              </a:solidFill>
            </a:endParaRPr>
          </a:p>
        </p:txBody>
      </p:sp>
    </p:spTree>
    <p:extLst>
      <p:ext uri="{BB962C8B-B14F-4D97-AF65-F5344CB8AC3E}">
        <p14:creationId xmlns:p14="http://schemas.microsoft.com/office/powerpoint/2010/main" val="2362611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2388"/>
            <a:ext cx="10515600" cy="991441"/>
          </a:xfrm>
        </p:spPr>
        <p:txBody>
          <a:bodyPr>
            <a:normAutofit/>
          </a:bodyPr>
          <a:lstStyle/>
          <a:p>
            <a:r>
              <a:rPr lang="en-US" sz="4000" b="1" dirty="0">
                <a:solidFill>
                  <a:schemeClr val="bg1"/>
                </a:solidFill>
              </a:rPr>
              <a:t>E2.1 - </a:t>
            </a:r>
            <a:r>
              <a:rPr lang="en-US" sz="4000" b="1" dirty="0" err="1">
                <a:solidFill>
                  <a:schemeClr val="bg1"/>
                </a:solidFill>
              </a:rPr>
              <a:t>Yêu</a:t>
            </a:r>
            <a:r>
              <a:rPr lang="en-US" sz="4000" b="1" dirty="0">
                <a:solidFill>
                  <a:schemeClr val="bg1"/>
                </a:solidFill>
              </a:rPr>
              <a:t> </a:t>
            </a:r>
            <a:r>
              <a:rPr lang="en-US" sz="4000" b="1" dirty="0" err="1">
                <a:solidFill>
                  <a:schemeClr val="bg1"/>
                </a:solidFill>
              </a:rPr>
              <a:t>cầu</a:t>
            </a:r>
            <a:r>
              <a:rPr lang="en-US" sz="4000" b="1" dirty="0">
                <a:solidFill>
                  <a:schemeClr val="bg1"/>
                </a:solidFill>
              </a:rPr>
              <a:t> </a:t>
            </a:r>
            <a:r>
              <a:rPr lang="en-US" sz="4000" b="1" dirty="0" err="1">
                <a:solidFill>
                  <a:schemeClr val="bg1"/>
                </a:solidFill>
              </a:rPr>
              <a:t>cần</a:t>
            </a:r>
            <a:r>
              <a:rPr lang="en-US" sz="4000" b="1" dirty="0">
                <a:solidFill>
                  <a:schemeClr val="bg1"/>
                </a:solidFill>
              </a:rPr>
              <a:t> </a:t>
            </a:r>
            <a:r>
              <a:rPr lang="en-US" sz="4000" b="1" dirty="0" err="1">
                <a:solidFill>
                  <a:schemeClr val="bg1"/>
                </a:solidFill>
              </a:rPr>
              <a:t>đạt</a:t>
            </a:r>
            <a:endParaRPr lang="en-US" sz="4000" b="1" dirty="0">
              <a:solidFill>
                <a:schemeClr val="bg1"/>
              </a:solidFill>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33</a:t>
            </a:fld>
            <a:endParaRPr lang="vi-VN" dirty="0"/>
          </a:p>
        </p:txBody>
      </p:sp>
      <p:sp>
        <p:nvSpPr>
          <p:cNvPr id="4" name="Content Placeholder 3">
            <a:extLst>
              <a:ext uri="{FF2B5EF4-FFF2-40B4-BE49-F238E27FC236}">
                <a16:creationId xmlns:a16="http://schemas.microsoft.com/office/drawing/2014/main" id="{A89C6F9E-52F6-13C6-3E28-E37AAF2D3290}"/>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F6B261E-D179-9F3E-0EDE-2FB40AE2C95B}"/>
              </a:ext>
            </a:extLst>
          </p:cNvPr>
          <p:cNvPicPr>
            <a:picLocks noChangeAspect="1"/>
          </p:cNvPicPr>
          <p:nvPr/>
        </p:nvPicPr>
        <p:blipFill>
          <a:blip r:embed="rId2"/>
          <a:stretch>
            <a:fillRect/>
          </a:stretch>
        </p:blipFill>
        <p:spPr>
          <a:xfrm>
            <a:off x="337334" y="1318917"/>
            <a:ext cx="11517332" cy="4858045"/>
          </a:xfrm>
          <a:prstGeom prst="rect">
            <a:avLst/>
          </a:prstGeom>
        </p:spPr>
      </p:pic>
    </p:spTree>
    <p:extLst>
      <p:ext uri="{BB962C8B-B14F-4D97-AF65-F5344CB8AC3E}">
        <p14:creationId xmlns:p14="http://schemas.microsoft.com/office/powerpoint/2010/main" val="2891477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E2.2 -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922930"/>
            <a:ext cx="10456985" cy="3886200"/>
          </a:xfrm>
        </p:spPr>
        <p:txBody>
          <a:bodyPr>
            <a:normAutofit/>
          </a:bodyPr>
          <a:lstStyle/>
          <a:p>
            <a:pPr>
              <a:lnSpc>
                <a:spcPct val="120000"/>
              </a:lnSpc>
              <a:buFont typeface="Arial" panose="020B0604020202020204" pitchFamily="34" charset="0"/>
              <a:buChar char="‒"/>
            </a:pPr>
            <a:r>
              <a:rPr lang="en-US" dirty="0" err="1">
                <a:solidFill>
                  <a:srgbClr val="C00000"/>
                </a:solidFill>
              </a:rPr>
              <a:t>Tùy</a:t>
            </a:r>
            <a:r>
              <a:rPr lang="en-US" dirty="0">
                <a:solidFill>
                  <a:srgbClr val="C00000"/>
                </a:solidFill>
              </a:rPr>
              <a:t> </a:t>
            </a:r>
            <a:r>
              <a:rPr lang="en-US" dirty="0" err="1">
                <a:solidFill>
                  <a:srgbClr val="C00000"/>
                </a:solidFill>
              </a:rPr>
              <a:t>chọn</a:t>
            </a:r>
            <a:r>
              <a:rPr lang="en-US" dirty="0">
                <a:solidFill>
                  <a:srgbClr val="C00000"/>
                </a:solidFill>
              </a:rPr>
              <a:t> – </a:t>
            </a:r>
            <a:r>
              <a:rPr lang="en-US" dirty="0" err="1">
                <a:solidFill>
                  <a:srgbClr val="C00000"/>
                </a:solidFill>
              </a:rPr>
              <a:t>nâng</a:t>
            </a:r>
            <a:r>
              <a:rPr lang="en-US" dirty="0">
                <a:solidFill>
                  <a:srgbClr val="C00000"/>
                </a:solidFill>
              </a:rPr>
              <a:t> </a:t>
            </a:r>
            <a:r>
              <a:rPr lang="en-US" dirty="0" err="1">
                <a:solidFill>
                  <a:srgbClr val="C00000"/>
                </a:solidFill>
              </a:rPr>
              <a:t>cao</a:t>
            </a:r>
            <a:r>
              <a:rPr lang="en-SG" dirty="0"/>
              <a:t> </a:t>
            </a:r>
            <a:endParaRPr lang="en-US" dirty="0"/>
          </a:p>
          <a:p>
            <a:pPr>
              <a:lnSpc>
                <a:spcPct val="120000"/>
              </a:lnSpc>
              <a:buFont typeface="Arial" panose="020B0604020202020204" pitchFamily="34" charset="0"/>
              <a:buChar char="‒"/>
            </a:pPr>
            <a:r>
              <a:rPr lang="en-US" dirty="0" err="1">
                <a:solidFill>
                  <a:srgbClr val="C00000"/>
                </a:solidFill>
              </a:rPr>
              <a:t>Kế</a:t>
            </a:r>
            <a:r>
              <a:rPr lang="en-US" dirty="0">
                <a:solidFill>
                  <a:srgbClr val="C00000"/>
                </a:solidFill>
              </a:rPr>
              <a:t> </a:t>
            </a:r>
            <a:r>
              <a:rPr lang="en-US" dirty="0" err="1">
                <a:solidFill>
                  <a:srgbClr val="C00000"/>
                </a:solidFill>
              </a:rPr>
              <a:t>thừa</a:t>
            </a:r>
            <a:r>
              <a:rPr lang="en-US" dirty="0">
                <a:solidFill>
                  <a:srgbClr val="C00000"/>
                </a:solidFill>
              </a:rPr>
              <a:t> </a:t>
            </a:r>
            <a:r>
              <a:rPr lang="en-US" dirty="0">
                <a:solidFill>
                  <a:srgbClr val="0C0000"/>
                </a:solidFill>
              </a:rPr>
              <a:t>lớp 6 (PMST), lớp 7 (PMTC), </a:t>
            </a:r>
            <a:r>
              <a:rPr lang="en-US" dirty="0" err="1">
                <a:solidFill>
                  <a:srgbClr val="0C0000"/>
                </a:solidFill>
              </a:rPr>
              <a:t>phần</a:t>
            </a:r>
            <a:r>
              <a:rPr lang="en-US" dirty="0">
                <a:solidFill>
                  <a:srgbClr val="0C0000"/>
                </a:solidFill>
              </a:rPr>
              <a:t> </a:t>
            </a:r>
            <a:r>
              <a:rPr lang="en-US" dirty="0" err="1">
                <a:solidFill>
                  <a:srgbClr val="0C0000"/>
                </a:solidFill>
              </a:rPr>
              <a:t>nâng</a:t>
            </a:r>
            <a:r>
              <a:rPr lang="en-US" dirty="0">
                <a:solidFill>
                  <a:srgbClr val="0C0000"/>
                </a:solidFill>
              </a:rPr>
              <a:t> </a:t>
            </a:r>
            <a:r>
              <a:rPr lang="en-US" dirty="0" err="1">
                <a:solidFill>
                  <a:srgbClr val="0C0000"/>
                </a:solidFill>
              </a:rPr>
              <a:t>cao</a:t>
            </a:r>
            <a:r>
              <a:rPr lang="en-US" dirty="0">
                <a:solidFill>
                  <a:srgbClr val="0C0000"/>
                </a:solidFill>
              </a:rPr>
              <a:t> </a:t>
            </a:r>
            <a:r>
              <a:rPr lang="en-US" dirty="0" err="1">
                <a:solidFill>
                  <a:srgbClr val="0C0000"/>
                </a:solidFill>
              </a:rPr>
              <a:t>sẽ</a:t>
            </a:r>
            <a:r>
              <a:rPr lang="en-US" dirty="0">
                <a:solidFill>
                  <a:srgbClr val="0C0000"/>
                </a:solidFill>
              </a:rPr>
              <a:t> </a:t>
            </a:r>
            <a:r>
              <a:rPr lang="en-US" dirty="0" err="1">
                <a:solidFill>
                  <a:srgbClr val="0C0000"/>
                </a:solidFill>
              </a:rPr>
              <a:t>khuyến</a:t>
            </a:r>
            <a:r>
              <a:rPr lang="en-US" dirty="0">
                <a:solidFill>
                  <a:srgbClr val="0C0000"/>
                </a:solidFill>
              </a:rPr>
              <a:t> </a:t>
            </a:r>
            <a:r>
              <a:rPr lang="en-US" dirty="0" err="1">
                <a:solidFill>
                  <a:srgbClr val="0C0000"/>
                </a:solidFill>
              </a:rPr>
              <a:t>khích</a:t>
            </a:r>
            <a:r>
              <a:rPr lang="en-US" dirty="0">
                <a:solidFill>
                  <a:srgbClr val="0C0000"/>
                </a:solidFill>
              </a:rPr>
              <a:t> </a:t>
            </a:r>
            <a:r>
              <a:rPr lang="en-US" dirty="0" err="1">
                <a:solidFill>
                  <a:srgbClr val="0C0000"/>
                </a:solidFill>
              </a:rPr>
              <a:t>hơn</a:t>
            </a:r>
            <a:r>
              <a:rPr lang="en-US" dirty="0">
                <a:solidFill>
                  <a:srgbClr val="0C0000"/>
                </a:solidFill>
              </a:rPr>
              <a:t> </a:t>
            </a:r>
            <a:r>
              <a:rPr lang="en-US" dirty="0" err="1">
                <a:solidFill>
                  <a:srgbClr val="0C0000"/>
                </a:solidFill>
              </a:rPr>
              <a:t>việc</a:t>
            </a:r>
            <a:r>
              <a:rPr lang="en-US" dirty="0">
                <a:solidFill>
                  <a:srgbClr val="0C0000"/>
                </a:solidFill>
              </a:rPr>
              <a:t> </a:t>
            </a:r>
            <a:r>
              <a:rPr lang="en-US" dirty="0" err="1">
                <a:solidFill>
                  <a:srgbClr val="0C0000"/>
                </a:solidFill>
              </a:rPr>
              <a:t>khám</a:t>
            </a:r>
            <a:r>
              <a:rPr lang="en-US" dirty="0">
                <a:solidFill>
                  <a:srgbClr val="0C0000"/>
                </a:solidFill>
              </a:rPr>
              <a:t> </a:t>
            </a:r>
            <a:r>
              <a:rPr lang="en-US" dirty="0" err="1">
                <a:solidFill>
                  <a:srgbClr val="0C0000"/>
                </a:solidFill>
              </a:rPr>
              <a:t>phá</a:t>
            </a:r>
            <a:r>
              <a:rPr lang="en-US" dirty="0">
                <a:solidFill>
                  <a:srgbClr val="0C0000"/>
                </a:solidFill>
              </a:rPr>
              <a:t>, </a:t>
            </a:r>
            <a:r>
              <a:rPr lang="en-US" dirty="0" err="1">
                <a:solidFill>
                  <a:srgbClr val="0C0000"/>
                </a:solidFill>
              </a:rPr>
              <a:t>tự</a:t>
            </a:r>
            <a:r>
              <a:rPr lang="en-US" dirty="0">
                <a:solidFill>
                  <a:srgbClr val="0C0000"/>
                </a:solidFill>
              </a:rPr>
              <a:t> </a:t>
            </a:r>
            <a:r>
              <a:rPr lang="en-US" dirty="0" err="1">
                <a:solidFill>
                  <a:srgbClr val="0C0000"/>
                </a:solidFill>
              </a:rPr>
              <a:t>học</a:t>
            </a:r>
            <a:r>
              <a:rPr lang="en-US" dirty="0">
                <a:solidFill>
                  <a:srgbClr val="0C0000"/>
                </a:solidFill>
              </a:rPr>
              <a:t> và </a:t>
            </a:r>
            <a:r>
              <a:rPr lang="en-US" dirty="0" err="1">
                <a:solidFill>
                  <a:srgbClr val="0C0000"/>
                </a:solidFill>
              </a:rPr>
              <a:t>sáng</a:t>
            </a:r>
            <a:r>
              <a:rPr lang="en-US" dirty="0">
                <a:solidFill>
                  <a:srgbClr val="0C0000"/>
                </a:solidFill>
              </a:rPr>
              <a:t> </a:t>
            </a:r>
            <a:r>
              <a:rPr lang="en-US" dirty="0" err="1">
                <a:solidFill>
                  <a:srgbClr val="0C0000"/>
                </a:solidFill>
              </a:rPr>
              <a:t>tạo</a:t>
            </a:r>
            <a:endParaRPr lang="en-US" dirty="0">
              <a:solidFill>
                <a:srgbClr val="0C0000"/>
              </a:solidFill>
            </a:endParaRPr>
          </a:p>
          <a:p>
            <a:pPr>
              <a:lnSpc>
                <a:spcPct val="120000"/>
              </a:lnSpc>
              <a:buFont typeface="Arial" panose="020B0604020202020204" pitchFamily="34" charset="0"/>
              <a:buChar char="‒"/>
            </a:pPr>
            <a:r>
              <a:rPr lang="en-US" dirty="0" err="1"/>
              <a:t>Củng</a:t>
            </a:r>
            <a:r>
              <a:rPr lang="en-US" dirty="0"/>
              <a:t> </a:t>
            </a:r>
            <a:r>
              <a:rPr lang="en-US" dirty="0" err="1"/>
              <a:t>cố</a:t>
            </a:r>
            <a:r>
              <a:rPr lang="en-US" dirty="0"/>
              <a:t> và </a:t>
            </a:r>
            <a:r>
              <a:rPr lang="en-US" dirty="0" err="1"/>
              <a:t>hoàn</a:t>
            </a:r>
            <a:r>
              <a:rPr lang="en-US" dirty="0"/>
              <a:t> </a:t>
            </a:r>
            <a:r>
              <a:rPr lang="en-US" dirty="0" err="1"/>
              <a:t>thiện</a:t>
            </a:r>
            <a:r>
              <a:rPr lang="en-US" dirty="0"/>
              <a:t> một </a:t>
            </a:r>
            <a:r>
              <a:rPr lang="en-US" dirty="0" err="1"/>
              <a:t>số</a:t>
            </a:r>
            <a:r>
              <a:rPr lang="en-US" dirty="0"/>
              <a:t> </a:t>
            </a:r>
            <a:r>
              <a:rPr lang="en-US" dirty="0" err="1"/>
              <a:t>tư</a:t>
            </a:r>
            <a:r>
              <a:rPr lang="en-US" dirty="0"/>
              <a:t> </a:t>
            </a:r>
            <a:r>
              <a:rPr lang="en-US" dirty="0" err="1"/>
              <a:t>duy</a:t>
            </a:r>
            <a:r>
              <a:rPr lang="en-US" dirty="0"/>
              <a:t> </a:t>
            </a:r>
            <a:r>
              <a:rPr lang="en-US" dirty="0" err="1"/>
              <a:t>khi</a:t>
            </a:r>
            <a:r>
              <a:rPr lang="en-US" dirty="0"/>
              <a:t> </a:t>
            </a:r>
            <a:r>
              <a:rPr lang="en-US" dirty="0" err="1">
                <a:solidFill>
                  <a:srgbClr val="C00000"/>
                </a:solidFill>
              </a:rPr>
              <a:t>khai</a:t>
            </a:r>
            <a:r>
              <a:rPr lang="en-US" dirty="0">
                <a:solidFill>
                  <a:srgbClr val="C00000"/>
                </a:solidFill>
              </a:rPr>
              <a:t> </a:t>
            </a:r>
            <a:r>
              <a:rPr lang="en-US" dirty="0" err="1">
                <a:solidFill>
                  <a:srgbClr val="C00000"/>
                </a:solidFill>
              </a:rPr>
              <a:t>thác</a:t>
            </a:r>
            <a:r>
              <a:rPr lang="en-US" dirty="0">
                <a:solidFill>
                  <a:srgbClr val="C00000"/>
                </a:solidFill>
              </a:rPr>
              <a:t> một </a:t>
            </a:r>
            <a:r>
              <a:rPr lang="en-US" dirty="0" err="1">
                <a:solidFill>
                  <a:srgbClr val="C00000"/>
                </a:solidFill>
              </a:rPr>
              <a:t>phần</a:t>
            </a:r>
            <a:r>
              <a:rPr lang="en-US" dirty="0">
                <a:solidFill>
                  <a:srgbClr val="C00000"/>
                </a:solidFill>
              </a:rPr>
              <a:t> </a:t>
            </a:r>
            <a:r>
              <a:rPr lang="en-US" dirty="0" err="1">
                <a:solidFill>
                  <a:srgbClr val="C00000"/>
                </a:solidFill>
              </a:rPr>
              <a:t>mềm</a:t>
            </a:r>
            <a:r>
              <a:rPr lang="en-US" dirty="0">
                <a:solidFill>
                  <a:srgbClr val="C00000"/>
                </a:solidFill>
              </a:rPr>
              <a:t> </a:t>
            </a:r>
            <a:r>
              <a:rPr lang="en-US" dirty="0" err="1">
                <a:solidFill>
                  <a:srgbClr val="C00000"/>
                </a:solidFill>
              </a:rPr>
              <a:t>thông</a:t>
            </a:r>
            <a:r>
              <a:rPr lang="en-US" dirty="0">
                <a:solidFill>
                  <a:srgbClr val="C00000"/>
                </a:solidFill>
              </a:rPr>
              <a:t> </a:t>
            </a:r>
            <a:r>
              <a:rPr lang="en-US" dirty="0" err="1">
                <a:solidFill>
                  <a:srgbClr val="C00000"/>
                </a:solidFill>
              </a:rPr>
              <a:t>dụng</a:t>
            </a:r>
            <a:r>
              <a:rPr lang="en-US" dirty="0">
                <a:solidFill>
                  <a:srgbClr val="C00000"/>
                </a:solidFill>
              </a:rPr>
              <a:t> </a:t>
            </a:r>
            <a:r>
              <a:rPr lang="en-US" dirty="0" err="1"/>
              <a:t>để</a:t>
            </a:r>
            <a:r>
              <a:rPr lang="en-US" dirty="0"/>
              <a:t> </a:t>
            </a:r>
            <a:r>
              <a:rPr lang="en-US" dirty="0" err="1"/>
              <a:t>tạo</a:t>
            </a:r>
            <a:r>
              <a:rPr lang="en-US" dirty="0"/>
              <a:t> </a:t>
            </a:r>
            <a:r>
              <a:rPr lang="en-US" dirty="0" err="1"/>
              <a:t>loại</a:t>
            </a:r>
            <a:r>
              <a:rPr lang="en-US" dirty="0"/>
              <a:t> </a:t>
            </a:r>
            <a:r>
              <a:rPr lang="en-US" dirty="0" err="1"/>
              <a:t>sản</a:t>
            </a:r>
            <a:r>
              <a:rPr lang="en-US" dirty="0"/>
              <a:t> </a:t>
            </a:r>
            <a:r>
              <a:rPr lang="en-US" dirty="0" err="1"/>
              <a:t>phẩm</a:t>
            </a:r>
            <a:r>
              <a:rPr lang="en-US" dirty="0"/>
              <a:t> </a:t>
            </a:r>
            <a:r>
              <a:rPr lang="en-US" dirty="0" err="1"/>
              <a:t>phổ</a:t>
            </a:r>
            <a:r>
              <a:rPr lang="en-US" dirty="0"/>
              <a:t> </a:t>
            </a:r>
            <a:r>
              <a:rPr lang="en-US" dirty="0" err="1"/>
              <a:t>biến</a:t>
            </a:r>
            <a:r>
              <a:rPr lang="en-US" dirty="0"/>
              <a:t> </a:t>
            </a:r>
            <a:r>
              <a:rPr lang="en-US" dirty="0">
                <a:solidFill>
                  <a:srgbClr val="C00000"/>
                </a:solidFill>
              </a:rPr>
              <a:t> </a:t>
            </a:r>
            <a:r>
              <a:rPr lang="en-US" dirty="0"/>
              <a:t> </a:t>
            </a:r>
          </a:p>
          <a:p>
            <a:pPr>
              <a:lnSpc>
                <a:spcPct val="120000"/>
              </a:lnSpc>
              <a:buFont typeface="Arial" panose="020B0604020202020204" pitchFamily="34" charset="0"/>
              <a:buChar char="‒"/>
            </a:pPr>
            <a:r>
              <a:rPr lang="en-US" dirty="0"/>
              <a:t>Có </a:t>
            </a:r>
            <a:r>
              <a:rPr lang="en-US" dirty="0" err="1"/>
              <a:t>thể</a:t>
            </a:r>
            <a:r>
              <a:rPr lang="en-US" dirty="0"/>
              <a:t> </a:t>
            </a:r>
            <a:r>
              <a:rPr lang="en-US" dirty="0" err="1"/>
              <a:t>đổi</a:t>
            </a:r>
            <a:r>
              <a:rPr lang="en-US" dirty="0"/>
              <a:t> </a:t>
            </a:r>
            <a:r>
              <a:rPr lang="en-US" dirty="0" err="1"/>
              <a:t>thứ</a:t>
            </a:r>
            <a:r>
              <a:rPr lang="en-US" dirty="0"/>
              <a:t> </a:t>
            </a:r>
            <a:r>
              <a:rPr lang="en-US" dirty="0" err="1"/>
              <a:t>tự</a:t>
            </a:r>
            <a:r>
              <a:rPr lang="en-US" dirty="0"/>
              <a:t> </a:t>
            </a:r>
            <a:r>
              <a:rPr lang="en-US" dirty="0" err="1"/>
              <a:t>giữa</a:t>
            </a:r>
            <a:r>
              <a:rPr lang="en-US" dirty="0"/>
              <a:t> </a:t>
            </a:r>
            <a:r>
              <a:rPr lang="en-US" dirty="0" err="1"/>
              <a:t>nội</a:t>
            </a:r>
            <a:r>
              <a:rPr lang="en-US" dirty="0"/>
              <a:t> dung PMST và PMTC.</a:t>
            </a:r>
          </a:p>
        </p:txBody>
      </p:sp>
      <p:sp>
        <p:nvSpPr>
          <p:cNvPr id="5" name="Slide Number Placeholder 4"/>
          <p:cNvSpPr>
            <a:spLocks noGrp="1"/>
          </p:cNvSpPr>
          <p:nvPr>
            <p:ph type="sldNum" sz="quarter" idx="12"/>
          </p:nvPr>
        </p:nvSpPr>
        <p:spPr/>
        <p:txBody>
          <a:bodyPr/>
          <a:lstStyle/>
          <a:p>
            <a:fld id="{05C2D176-BDDD-4308-9A3E-DBFC2B3B23A7}" type="slidenum">
              <a:rPr lang="vi-VN" smtClean="0"/>
              <a:pPr/>
              <a:t>34</a:t>
            </a:fld>
            <a:endParaRPr lang="vi-VN" dirty="0"/>
          </a:p>
        </p:txBody>
      </p:sp>
    </p:spTree>
    <p:extLst>
      <p:ext uri="{BB962C8B-B14F-4D97-AF65-F5344CB8AC3E}">
        <p14:creationId xmlns:p14="http://schemas.microsoft.com/office/powerpoint/2010/main" val="2737113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E2.2 -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196788"/>
            <a:ext cx="10456985" cy="5311588"/>
          </a:xfrm>
        </p:spPr>
        <p:txBody>
          <a:bodyPr>
            <a:noAutofit/>
          </a:bodyPr>
          <a:lstStyle/>
          <a:p>
            <a:pPr>
              <a:lnSpc>
                <a:spcPct val="120000"/>
              </a:lnSpc>
              <a:buFont typeface="Arial" panose="020B0604020202020204" pitchFamily="34" charset="0"/>
              <a:buChar char="‒"/>
            </a:pPr>
            <a:r>
              <a:rPr lang="en-US" sz="1800" dirty="0">
                <a:solidFill>
                  <a:srgbClr val="C00000"/>
                </a:solidFill>
              </a:rPr>
              <a:t>STVB :</a:t>
            </a:r>
          </a:p>
          <a:p>
            <a:pPr lvl="1">
              <a:lnSpc>
                <a:spcPct val="120000"/>
              </a:lnSpc>
              <a:buFont typeface="Arial" panose="020B0604020202020204" pitchFamily="34" charset="0"/>
              <a:buChar char="‒"/>
            </a:pPr>
            <a:r>
              <a:rPr lang="vi-VN" sz="1800" dirty="0"/>
              <a:t>Bài 1</a:t>
            </a:r>
            <a:r>
              <a:rPr lang="en-US" sz="1800" dirty="0"/>
              <a:t>: </a:t>
            </a:r>
            <a:r>
              <a:rPr lang="vi-VN" sz="1800" dirty="0"/>
              <a:t>quy tắc chung để xử lí với hai đối tượng hình ảnh và hình vẽ</a:t>
            </a:r>
            <a:endParaRPr lang="en-US" sz="1800" dirty="0"/>
          </a:p>
          <a:p>
            <a:pPr lvl="1">
              <a:lnSpc>
                <a:spcPct val="120000"/>
              </a:lnSpc>
              <a:buFont typeface="Arial" panose="020B0604020202020204" pitchFamily="34" charset="0"/>
              <a:buChar char="‒"/>
            </a:pPr>
            <a:r>
              <a:rPr lang="vi-VN" sz="1800" dirty="0"/>
              <a:t>Bài 2</a:t>
            </a:r>
            <a:r>
              <a:rPr lang="en-US" sz="1800" dirty="0"/>
              <a:t>:</a:t>
            </a:r>
            <a:r>
              <a:rPr lang="vi-VN" sz="1800" dirty="0"/>
              <a:t> thực hành sử dụng đối tượng hình ảnh, hình vẽ tạo các ứng dụng minh hoạ đơn giản. </a:t>
            </a:r>
            <a:endParaRPr lang="en-US" sz="1800" dirty="0"/>
          </a:p>
          <a:p>
            <a:pPr lvl="1">
              <a:lnSpc>
                <a:spcPct val="120000"/>
              </a:lnSpc>
              <a:buFont typeface="Arial" panose="020B0604020202020204" pitchFamily="34" charset="0"/>
              <a:buChar char="‒"/>
            </a:pPr>
            <a:r>
              <a:rPr lang="vi-VN" sz="1800" dirty="0"/>
              <a:t>Bài 3</a:t>
            </a:r>
            <a:r>
              <a:rPr lang="en-US" sz="1800" dirty="0"/>
              <a:t>:</a:t>
            </a:r>
            <a:r>
              <a:rPr lang="vi-VN" sz="1800" dirty="0"/>
              <a:t> ý nghĩa, quy tắc, quy trình chung trình bày các đoạn dạng liệt kê và thêm tiêu đề đầu trang, chân trang.</a:t>
            </a:r>
            <a:r>
              <a:rPr lang="en-US" sz="1800" dirty="0"/>
              <a:t> </a:t>
            </a:r>
          </a:p>
          <a:p>
            <a:pPr lvl="1">
              <a:lnSpc>
                <a:spcPct val="120000"/>
              </a:lnSpc>
              <a:buFont typeface="Arial" panose="020B0604020202020204" pitchFamily="34" charset="0"/>
              <a:buChar char="‒"/>
            </a:pPr>
            <a:r>
              <a:rPr lang="vi-VN" sz="1800" dirty="0"/>
              <a:t>Bài 4</a:t>
            </a:r>
            <a:r>
              <a:rPr lang="en-US" sz="1800" dirty="0"/>
              <a:t>:</a:t>
            </a:r>
            <a:r>
              <a:rPr lang="vi-VN" sz="1800" dirty="0"/>
              <a:t> thực hành</a:t>
            </a:r>
            <a:r>
              <a:rPr lang="en-US" sz="1800" dirty="0"/>
              <a:t>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dung</a:t>
            </a:r>
            <a:r>
              <a:rPr lang="vi-VN" sz="1800" dirty="0">
                <a:latin typeface="Arial" panose="020B0604020202020204" pitchFamily="34" charset="0"/>
                <a:cs typeface="Arial" panose="020B0604020202020204" pitchFamily="34" charset="0"/>
              </a:rPr>
              <a:t> </a:t>
            </a:r>
            <a:r>
              <a:rPr lang="vi-VN" sz="1800" dirty="0"/>
              <a:t>Bài 3. </a:t>
            </a:r>
            <a:endParaRPr lang="en-US" sz="1800" dirty="0"/>
          </a:p>
          <a:p>
            <a:pPr lvl="1">
              <a:lnSpc>
                <a:spcPct val="120000"/>
              </a:lnSpc>
              <a:buFont typeface="Arial" panose="020B0604020202020204" pitchFamily="34" charset="0"/>
              <a:buChar char="‒"/>
            </a:pPr>
            <a:r>
              <a:rPr lang="vi-VN" sz="1800" dirty="0"/>
              <a:t>Bài 5</a:t>
            </a:r>
            <a:r>
              <a:rPr lang="en-US" sz="1800" dirty="0"/>
              <a:t>:</a:t>
            </a:r>
            <a:r>
              <a:rPr lang="vi-VN" sz="1800" dirty="0"/>
              <a:t> thực hành tổng hợp tạo</a:t>
            </a:r>
            <a:r>
              <a:rPr lang="vi-VN"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phẩm</a:t>
            </a:r>
            <a:r>
              <a:rPr lang="en-US" sz="1800" dirty="0">
                <a:latin typeface="Arial" panose="020B0604020202020204" pitchFamily="34" charset="0"/>
                <a:cs typeface="Arial" panose="020B0604020202020204" pitchFamily="34" charset="0"/>
              </a:rPr>
              <a:t> là </a:t>
            </a:r>
            <a:r>
              <a:rPr lang="vi-VN" sz="1800" dirty="0"/>
              <a:t>văn bản có tính thẩm mĩ phục vụ nhu cầu thực tế.</a:t>
            </a:r>
            <a:endParaRPr lang="en-US" sz="1800" dirty="0"/>
          </a:p>
          <a:p>
            <a:pPr>
              <a:lnSpc>
                <a:spcPct val="120000"/>
              </a:lnSpc>
              <a:buFont typeface="Arial" panose="020B0604020202020204" pitchFamily="34" charset="0"/>
              <a:buChar char="‒"/>
            </a:pPr>
            <a:r>
              <a:rPr lang="en-US" sz="1800" dirty="0">
                <a:solidFill>
                  <a:srgbClr val="C00000"/>
                </a:solidFill>
              </a:rPr>
              <a:t>PMTC:</a:t>
            </a:r>
            <a:endParaRPr lang="en-US" sz="1800" dirty="0">
              <a:solidFill>
                <a:srgbClr val="0C0000"/>
              </a:solidFill>
            </a:endParaRPr>
          </a:p>
          <a:p>
            <a:pPr lvl="1">
              <a:lnSpc>
                <a:spcPct val="120000"/>
              </a:lnSpc>
              <a:buFont typeface="Arial" panose="020B0604020202020204" pitchFamily="34" charset="0"/>
              <a:buChar char="‒"/>
            </a:pPr>
            <a:r>
              <a:rPr lang="vi-VN" sz="1800" dirty="0"/>
              <a:t>Bài 6</a:t>
            </a:r>
            <a:r>
              <a:rPr lang="en-US" sz="1800" dirty="0"/>
              <a:t>:</a:t>
            </a:r>
            <a:r>
              <a:rPr lang="vi-VN" sz="1800" dirty="0"/>
              <a:t> cách sử dụng các bản mẫu có sẵn (template)</a:t>
            </a:r>
            <a:r>
              <a:rPr lang="en-US" sz="1800" dirty="0"/>
              <a:t>,</a:t>
            </a:r>
            <a:r>
              <a:rPr lang="vi-VN" sz="1800" dirty="0"/>
              <a:t> hiệu chỉnh bản mẫu, mẫu định dạng (theme).</a:t>
            </a:r>
            <a:endParaRPr lang="en-US" sz="1800" dirty="0"/>
          </a:p>
          <a:p>
            <a:pPr lvl="1">
              <a:lnSpc>
                <a:spcPct val="120000"/>
              </a:lnSpc>
              <a:buFont typeface="Arial" panose="020B0604020202020204" pitchFamily="34" charset="0"/>
              <a:buChar char="‒"/>
            </a:pPr>
            <a:r>
              <a:rPr lang="vi-VN" sz="1800" dirty="0"/>
              <a:t>Bài 7</a:t>
            </a:r>
            <a:r>
              <a:rPr lang="en-US" sz="1800" dirty="0"/>
              <a:t>:</a:t>
            </a:r>
            <a:r>
              <a:rPr lang="vi-VN" sz="1800" dirty="0"/>
              <a:t> thực hành tạo bài trình chiếu từ các bản mẫu, định dạng thống nhất qua mẫu định dạng. </a:t>
            </a:r>
            <a:endParaRPr lang="en-US" sz="1800" dirty="0"/>
          </a:p>
          <a:p>
            <a:pPr lvl="1">
              <a:lnSpc>
                <a:spcPct val="120000"/>
              </a:lnSpc>
              <a:buFont typeface="Arial" panose="020B0604020202020204" pitchFamily="34" charset="0"/>
              <a:buChar char="‒"/>
            </a:pPr>
            <a:r>
              <a:rPr lang="vi-VN" sz="1800" dirty="0"/>
              <a:t>Bài 8</a:t>
            </a:r>
            <a:r>
              <a:rPr lang="en-US" sz="1800" dirty="0"/>
              <a:t>:</a:t>
            </a:r>
            <a:r>
              <a:rPr lang="vi-VN" sz="1800" dirty="0"/>
              <a:t> cách sử dụng siêu liên kết trong bài trình chiếu</a:t>
            </a:r>
            <a:r>
              <a:rPr lang="en-US" sz="1800" dirty="0"/>
              <a:t>,</a:t>
            </a:r>
            <a:r>
              <a:rPr lang="vi-VN" sz="1800" dirty="0"/>
              <a:t> </a:t>
            </a:r>
            <a:r>
              <a:rPr lang="en-US" sz="1800" dirty="0" err="1"/>
              <a:t>thêm</a:t>
            </a:r>
            <a:r>
              <a:rPr lang="vi-VN" sz="1800" dirty="0"/>
              <a:t> nội dung tiêu đề đầu trang, chân trang và số trang chiếu. </a:t>
            </a:r>
            <a:endParaRPr lang="en-US" sz="1800" dirty="0"/>
          </a:p>
          <a:p>
            <a:pPr lvl="1">
              <a:lnSpc>
                <a:spcPct val="120000"/>
              </a:lnSpc>
              <a:buFont typeface="Arial" panose="020B0604020202020204" pitchFamily="34" charset="0"/>
              <a:buChar char="‒"/>
            </a:pPr>
            <a:r>
              <a:rPr lang="vi-VN" sz="1800" dirty="0"/>
              <a:t>Bài 9</a:t>
            </a:r>
            <a:r>
              <a:rPr lang="en-US" sz="1800" dirty="0"/>
              <a:t>:</a:t>
            </a:r>
            <a:r>
              <a:rPr lang="vi-VN" sz="1800" dirty="0"/>
              <a:t> thực hành tổng hợp </a:t>
            </a:r>
            <a:r>
              <a:rPr lang="en-US" sz="1800" dirty="0" err="1">
                <a:latin typeface="Arial" panose="020B0604020202020204" pitchFamily="34" charset="0"/>
                <a:cs typeface="Arial" panose="020B0604020202020204" pitchFamily="34" charset="0"/>
              </a:rPr>
              <a:t>tạo</a:t>
            </a:r>
            <a:r>
              <a:rPr lang="vi-VN" sz="1800" dirty="0"/>
              <a:t> </a:t>
            </a:r>
            <a:r>
              <a:rPr lang="en-US" sz="1800" dirty="0">
                <a:latin typeface="Arial" panose="020B0604020202020204" pitchFamily="34" charset="0"/>
                <a:cs typeface="Arial" panose="020B0604020202020204" pitchFamily="34" charset="0"/>
              </a:rPr>
              <a:t>s</a:t>
            </a:r>
            <a:r>
              <a:rPr lang="vi-VN" sz="1800" dirty="0">
                <a:latin typeface="Arial" panose="020B0604020202020204" pitchFamily="34" charset="0"/>
                <a:cs typeface="Arial" panose="020B0604020202020204" pitchFamily="34" charset="0"/>
              </a:rPr>
              <a:t>ản</a:t>
            </a:r>
            <a:r>
              <a:rPr lang="vi-VN" sz="1800" dirty="0"/>
              <a:t> phẩm số phục vụ nhu cầu thực tế.</a:t>
            </a:r>
            <a:r>
              <a:rPr lang="en-US" sz="1800" dirty="0"/>
              <a:t> </a:t>
            </a:r>
          </a:p>
        </p:txBody>
      </p:sp>
      <p:sp>
        <p:nvSpPr>
          <p:cNvPr id="5" name="Slide Number Placeholder 4"/>
          <p:cNvSpPr>
            <a:spLocks noGrp="1"/>
          </p:cNvSpPr>
          <p:nvPr>
            <p:ph type="sldNum" sz="quarter" idx="12"/>
          </p:nvPr>
        </p:nvSpPr>
        <p:spPr/>
        <p:txBody>
          <a:bodyPr/>
          <a:lstStyle/>
          <a:p>
            <a:fld id="{05C2D176-BDDD-4308-9A3E-DBFC2B3B23A7}" type="slidenum">
              <a:rPr lang="vi-VN" smtClean="0"/>
              <a:pPr/>
              <a:t>35</a:t>
            </a:fld>
            <a:endParaRPr lang="vi-VN" dirty="0"/>
          </a:p>
        </p:txBody>
      </p:sp>
    </p:spTree>
    <p:extLst>
      <p:ext uri="{BB962C8B-B14F-4D97-AF65-F5344CB8AC3E}">
        <p14:creationId xmlns:p14="http://schemas.microsoft.com/office/powerpoint/2010/main" val="2804183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E2.2 -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727946"/>
            <a:ext cx="10456985" cy="4390465"/>
          </a:xfrm>
        </p:spPr>
        <p:txBody>
          <a:bodyPr>
            <a:normAutofit fontScale="85000" lnSpcReduction="20000"/>
          </a:bodyPr>
          <a:lstStyle/>
          <a:p>
            <a:pPr>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
            </a:r>
            <a:r>
              <a:rPr lang="vi-VN" dirty="0">
                <a:latin typeface="Times New Roman" panose="02020603050405020304" pitchFamily="18" charset="0"/>
                <a:cs typeface="Times New Roman" panose="02020603050405020304" pitchFamily="18" charset="0"/>
              </a:rPr>
              <a:t>goài cách </a:t>
            </a:r>
            <a:r>
              <a:rPr lang="en-US" dirty="0">
                <a:latin typeface="Times New Roman" panose="02020603050405020304" pitchFamily="18" charset="0"/>
                <a:cs typeface="Times New Roman" panose="02020603050405020304" pitchFamily="18" charset="0"/>
              </a:rPr>
              <a:t>SGK </a:t>
            </a:r>
            <a:r>
              <a:rPr lang="vi-VN" dirty="0">
                <a:latin typeface="Times New Roman" panose="02020603050405020304" pitchFamily="18" charset="0"/>
                <a:cs typeface="Times New Roman" panose="02020603050405020304" pitchFamily="18" charset="0"/>
              </a:rPr>
              <a:t>hướng dẫn, nên tạo cơ hội cho HS </a:t>
            </a:r>
            <a:r>
              <a:rPr lang="vi-VN" dirty="0">
                <a:solidFill>
                  <a:srgbClr val="C00000"/>
                </a:solidFill>
                <a:latin typeface="Times New Roman" panose="02020603050405020304" pitchFamily="18" charset="0"/>
                <a:cs typeface="Times New Roman" panose="02020603050405020304" pitchFamily="18" charset="0"/>
              </a:rPr>
              <a:t>khám phá </a:t>
            </a:r>
            <a:r>
              <a:rPr lang="vi-VN" dirty="0">
                <a:latin typeface="Times New Roman" panose="02020603050405020304" pitchFamily="18" charset="0"/>
                <a:cs typeface="Times New Roman" panose="02020603050405020304" pitchFamily="18" charset="0"/>
              </a:rPr>
              <a:t>và sử dụng cách thực hiện khác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sử</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dụng</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tổ</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hợp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phím</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tắt</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hoặc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nút</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lệnh</a:t>
            </a:r>
            <a:r>
              <a:rPr lang="en-SG"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
            </a:r>
            <a:r>
              <a:rPr lang="vi-VN" dirty="0">
                <a:latin typeface="Times New Roman" panose="02020603050405020304" pitchFamily="18" charset="0"/>
                <a:cs typeface="Times New Roman" panose="02020603050405020304" pitchFamily="18" charset="0"/>
              </a:rPr>
              <a:t>ên lưu ý phân tích những điểm chưa hợp lí về định dạng nội dung văn bản, hình ảnh, màu sắc trên sản phẩm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quan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tâm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tính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thẩm</a:t>
            </a: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mỹ</a:t>
            </a:r>
            <a:endParaRPr lang="en-US" dirty="0">
              <a:solidFill>
                <a:srgbClr val="C00000"/>
              </a:solidFill>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PMST</a:t>
            </a:r>
            <a:r>
              <a:rPr lang="vi-VN" dirty="0">
                <a:latin typeface="Times New Roman" panose="02020603050405020304" pitchFamily="18" charset="0"/>
                <a:cs typeface="Times New Roman" panose="02020603050405020304" pitchFamily="18" charset="0"/>
              </a:rPr>
              <a:t> và </a:t>
            </a:r>
            <a:r>
              <a:rPr lang="en-US" dirty="0">
                <a:latin typeface="Times New Roman" panose="02020603050405020304" pitchFamily="18" charset="0"/>
                <a:cs typeface="Times New Roman" panose="02020603050405020304" pitchFamily="18" charset="0"/>
              </a:rPr>
              <a:t>PMTC</a:t>
            </a:r>
            <a:r>
              <a:rPr lang="vi-VN" dirty="0">
                <a:latin typeface="Times New Roman" panose="02020603050405020304" pitchFamily="18" charset="0"/>
                <a:cs typeface="Times New Roman" panose="02020603050405020304" pitchFamily="18" charset="0"/>
              </a:rPr>
              <a:t> có </a:t>
            </a:r>
            <a:r>
              <a:rPr lang="en-US" dirty="0">
                <a:latin typeface="Times New Roman" panose="02020603050405020304" pitchFamily="18" charset="0"/>
                <a:cs typeface="Times New Roman" panose="02020603050405020304" pitchFamily="18" charset="0"/>
              </a:rPr>
              <a:t>một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điểm chung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vi-VN" dirty="0">
                <a:latin typeface="Times New Roman" panose="02020603050405020304" pitchFamily="18" charset="0"/>
                <a:cs typeface="Times New Roman" panose="02020603050405020304" pitchFamily="18" charset="0"/>
              </a:rPr>
              <a:t> liên hệ </a:t>
            </a:r>
            <a:r>
              <a:rPr lang="en-US" dirty="0" err="1">
                <a:latin typeface="Times New Roman" panose="02020603050405020304" pitchFamily="18" charset="0"/>
                <a:cs typeface="Times New Roman" panose="02020603050405020304" pitchFamily="18" charset="0"/>
              </a:rPr>
              <a:t>để</a:t>
            </a:r>
            <a:r>
              <a:rPr lang="vi-VN" dirty="0">
                <a:latin typeface="Times New Roman" panose="02020603050405020304" pitchFamily="18" charset="0"/>
                <a:cs typeface="Times New Roman" panose="02020603050405020304" pitchFamily="18" charset="0"/>
              </a:rPr>
              <a:t> sử dụng lại một số kiến thức</a:t>
            </a:r>
            <a:r>
              <a:rPr lang="en-US" dirty="0">
                <a:latin typeface="Times New Roman" panose="02020603050405020304" pitchFamily="18" charset="0"/>
                <a:cs typeface="Times New Roman" panose="02020603050405020304" pitchFamily="18" charset="0"/>
              </a:rPr>
              <a:t> và một </a:t>
            </a:r>
            <a:r>
              <a:rPr lang="en-US" dirty="0" err="1">
                <a:latin typeface="Times New Roman" panose="02020603050405020304" pitchFamily="18" charset="0"/>
                <a:cs typeface="Times New Roman" panose="02020603050405020304" pitchFamily="18" charset="0"/>
              </a:rPr>
              <a:t>số</a:t>
            </a:r>
            <a:r>
              <a:rPr lang="vi-VN" dirty="0">
                <a:latin typeface="Times New Roman" panose="02020603050405020304" pitchFamily="18" charset="0"/>
                <a:cs typeface="Times New Roman" panose="02020603050405020304" pitchFamily="18" charset="0"/>
              </a:rPr>
              <a:t> thao tác </a:t>
            </a:r>
            <a:r>
              <a:rPr lang="vi-VN" dirty="0">
                <a:solidFill>
                  <a:srgbClr val="C00000"/>
                </a:solidFill>
                <a:latin typeface="Times New Roman" panose="02020603050405020304" pitchFamily="18" charset="0"/>
                <a:cs typeface="Times New Roman" panose="02020603050405020304" pitchFamily="18" charset="0"/>
              </a:rPr>
              <a:t>tương tự</a:t>
            </a:r>
            <a:r>
              <a:rPr lang="vi-V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Có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xoá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yccđ</a:t>
            </a:r>
            <a:r>
              <a:rPr lang="en-US" dirty="0">
                <a:latin typeface="Times New Roman" panose="02020603050405020304" pitchFamily="18" charset="0"/>
                <a:cs typeface="Times New Roman" panose="02020603050405020304" pitchFamily="18" charset="0"/>
              </a:rPr>
              <a:t>.</a:t>
            </a:r>
          </a:p>
          <a:p>
            <a:pPr>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(themes)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Internet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36</a:t>
            </a:fld>
            <a:endParaRPr lang="vi-VN" dirty="0"/>
          </a:p>
        </p:txBody>
      </p:sp>
    </p:spTree>
    <p:extLst>
      <p:ext uri="{BB962C8B-B14F-4D97-AF65-F5344CB8AC3E}">
        <p14:creationId xmlns:p14="http://schemas.microsoft.com/office/powerpoint/2010/main" val="1798078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E2.3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576775" y="1848972"/>
            <a:ext cx="10348400" cy="3939988"/>
          </a:xfrm>
        </p:spPr>
        <p:txBody>
          <a:bodyPr>
            <a:normAutofit/>
          </a:bodyPr>
          <a:lstStyle/>
          <a:p>
            <a:pPr>
              <a:lnSpc>
                <a:spcPct val="13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PPDH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endParaRPr lang="en-US" sz="24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thao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một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p>
          <a:p>
            <a:pPr>
              <a:lnSpc>
                <a:spcPct val="13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a:t>
            </a:r>
            <a:r>
              <a:rPr lang="en-SG" sz="2400" dirty="0" err="1">
                <a:latin typeface="Times New Roman" panose="02020603050405020304" pitchFamily="18" charset="0"/>
                <a:cs typeface="Times New Roman" panose="02020603050405020304" pitchFamily="18" charset="0"/>
              </a:rPr>
              <a:t>ớng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sản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phẩm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đánh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giá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chéo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giữa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nhóm</a:t>
            </a:r>
            <a:r>
              <a:rPr lang="en-SG" sz="2400" dirty="0">
                <a:latin typeface="Times New Roman" panose="02020603050405020304" pitchFamily="18" charset="0"/>
                <a:cs typeface="Times New Roman" panose="02020603050405020304" pitchFamily="18" charset="0"/>
              </a:rPr>
              <a:t> (GV </a:t>
            </a:r>
            <a:r>
              <a:rPr lang="en-SG" sz="2400" dirty="0" err="1">
                <a:latin typeface="Times New Roman" panose="02020603050405020304" pitchFamily="18" charset="0"/>
                <a:cs typeface="Times New Roman" panose="02020603050405020304" pitchFamily="18" charset="0"/>
              </a:rPr>
              <a:t>tạo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phiếu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đánh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giá</a:t>
            </a:r>
            <a:r>
              <a:rPr lang="en-SG" sz="2400" dirty="0">
                <a:latin typeface="Times New Roman" panose="02020603050405020304" pitchFamily="18" charset="0"/>
                <a:cs typeface="Times New Roman" panose="02020603050405020304" pitchFamily="18" charset="0"/>
              </a:rPr>
              <a:t>) </a:t>
            </a:r>
          </a:p>
          <a:p>
            <a:pPr>
              <a:lnSpc>
                <a:spcPct val="130000"/>
              </a:lnSpc>
              <a:buFont typeface="Arial" panose="020B0604020202020204" pitchFamily="34" charset="0"/>
              <a:buChar char="‒"/>
            </a:pPr>
            <a:r>
              <a:rPr lang="en-SG" sz="2400" dirty="0" err="1">
                <a:latin typeface="Times New Roman" panose="02020603050405020304" pitchFamily="18" charset="0"/>
                <a:cs typeface="Times New Roman" panose="02020603050405020304" pitchFamily="18" charset="0"/>
              </a:rPr>
              <a:t>Chú</a:t>
            </a:r>
            <a:r>
              <a:rPr lang="en-SG" sz="2400" dirty="0">
                <a:latin typeface="Times New Roman" panose="02020603050405020304" pitchFamily="18" charset="0"/>
                <a:cs typeface="Times New Roman" panose="02020603050405020304" pitchFamily="18" charset="0"/>
              </a:rPr>
              <a:t> ý </a:t>
            </a:r>
            <a:r>
              <a:rPr lang="en-SG" sz="2400" dirty="0" err="1">
                <a:latin typeface="Times New Roman" panose="02020603050405020304" pitchFamily="18" charset="0"/>
                <a:cs typeface="Times New Roman" panose="02020603050405020304" pitchFamily="18" charset="0"/>
              </a:rPr>
              <a:t>dạy</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nguyên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lý</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khai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phần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mềm</a:t>
            </a:r>
            <a:r>
              <a:rPr lang="en-SG" sz="2400" dirty="0">
                <a:latin typeface="Times New Roman" panose="02020603050405020304" pitchFamily="18" charset="0"/>
                <a:cs typeface="Times New Roman" panose="02020603050405020304" pitchFamily="18" charset="0"/>
              </a:rPr>
              <a:t>(</a:t>
            </a:r>
            <a:r>
              <a:rPr lang="en-SG" sz="2400" dirty="0" err="1">
                <a:latin typeface="Times New Roman" panose="02020603050405020304" pitchFamily="18" charset="0"/>
                <a:cs typeface="Times New Roman" panose="02020603050405020304" pitchFamily="18" charset="0"/>
              </a:rPr>
              <a:t>Khai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hệ</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thống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bảng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chọn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cứu</a:t>
            </a:r>
            <a:r>
              <a:rPr lang="en-SG" sz="2400" dirty="0">
                <a:latin typeface="Times New Roman" panose="02020603050405020304" pitchFamily="18" charset="0"/>
                <a:cs typeface="Times New Roman" panose="02020603050405020304" pitchFamily="18" charset="0"/>
              </a:rPr>
              <a:t>)</a:t>
            </a:r>
          </a:p>
          <a:p>
            <a:pPr>
              <a:lnSpc>
                <a:spcPct val="130000"/>
              </a:lnSpc>
              <a:buFont typeface="Arial" panose="020B0604020202020204" pitchFamily="34" charset="0"/>
              <a:buChar char="‒"/>
            </a:pPr>
            <a:r>
              <a:rPr lang="en-SG" sz="2400" dirty="0" err="1">
                <a:latin typeface="Times New Roman" panose="02020603050405020304" pitchFamily="18" charset="0"/>
                <a:cs typeface="Times New Roman" panose="02020603050405020304" pitchFamily="18" charset="0"/>
              </a:rPr>
              <a:t>Khuyến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khích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sử</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dụng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thảo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luận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nhanh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nhóm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cặp</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đôi</a:t>
            </a:r>
            <a:r>
              <a:rPr lang="en-SG"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37</a:t>
            </a:fld>
            <a:endParaRPr lang="vi-VN" dirty="0"/>
          </a:p>
        </p:txBody>
      </p:sp>
    </p:spTree>
    <p:extLst>
      <p:ext uri="{BB962C8B-B14F-4D97-AF65-F5344CB8AC3E}">
        <p14:creationId xmlns:p14="http://schemas.microsoft.com/office/powerpoint/2010/main" val="228698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75" y="268014"/>
            <a:ext cx="10515600" cy="964547"/>
          </a:xfrm>
        </p:spPr>
        <p:txBody>
          <a:bodyPr>
            <a:normAutofit/>
          </a:bodyPr>
          <a:lstStyle/>
          <a:p>
            <a:r>
              <a:rPr lang="en-US" sz="4000" b="1" dirty="0">
                <a:solidFill>
                  <a:schemeClr val="bg1"/>
                </a:solidFill>
              </a:rPr>
              <a:t>E2.4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về</a:t>
            </a:r>
            <a:r>
              <a:rPr lang="en-US" sz="4000" b="1" dirty="0">
                <a:solidFill>
                  <a:schemeClr val="bg1"/>
                </a:solidFill>
              </a:rPr>
              <a:t> </a:t>
            </a:r>
            <a:r>
              <a:rPr lang="en-US" sz="4000" b="1" dirty="0" err="1">
                <a:solidFill>
                  <a:schemeClr val="bg1"/>
                </a:solidFill>
              </a:rPr>
              <a:t>kiểm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đánh</a:t>
            </a:r>
            <a:r>
              <a:rPr lang="en-US" sz="4000" b="1" dirty="0">
                <a:solidFill>
                  <a:schemeClr val="bg1"/>
                </a:solidFill>
              </a:rPr>
              <a:t> </a:t>
            </a:r>
            <a:r>
              <a:rPr lang="en-US" sz="4000" b="1" dirty="0" err="1">
                <a:solidFill>
                  <a:schemeClr val="bg1"/>
                </a:solidFill>
              </a:rPr>
              <a:t>giá</a:t>
            </a:r>
            <a:endParaRPr lang="en-US" sz="4000" b="1" dirty="0">
              <a:solidFill>
                <a:schemeClr val="bg1"/>
              </a:solidFill>
            </a:endParaRPr>
          </a:p>
        </p:txBody>
      </p:sp>
      <p:sp>
        <p:nvSpPr>
          <p:cNvPr id="3" name="Content Placeholder 2"/>
          <p:cNvSpPr>
            <a:spLocks noGrp="1"/>
          </p:cNvSpPr>
          <p:nvPr>
            <p:ph idx="1"/>
          </p:nvPr>
        </p:nvSpPr>
        <p:spPr>
          <a:xfrm>
            <a:off x="576775" y="1232561"/>
            <a:ext cx="10348400" cy="5357425"/>
          </a:xfrm>
        </p:spPr>
        <p:txBody>
          <a:bodyPr>
            <a:normAutofit/>
          </a:bodyPr>
          <a:lstStyle/>
          <a:p>
            <a:pPr>
              <a:lnSpc>
                <a:spcPct val="120000"/>
              </a:lnSpc>
              <a:buFont typeface="Arial" panose="020B0604020202020204" pitchFamily="34" charset="0"/>
              <a:buChar char="‒"/>
            </a:pP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Quan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 và </a:t>
            </a:r>
            <a:r>
              <a:rPr lang="en-US" sz="2600" b="1" dirty="0" err="1">
                <a:latin typeface="Times New Roman" panose="02020603050405020304" pitchFamily="18" charset="0"/>
                <a:cs typeface="Times New Roman" panose="02020603050405020304" pitchFamily="18" charset="0"/>
              </a:rPr>
              <a:t>kết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quả</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a:t>
            </a:r>
          </a:p>
          <a:p>
            <a:pPr lvl="1">
              <a:lnSpc>
                <a:spcPct val="12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p>
          <a:p>
            <a:pPr lvl="1">
              <a:lnSpc>
                <a:spcPct val="12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HS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chéo</a:t>
            </a:r>
            <a:endParaRPr lang="en-US" sz="22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mỹ</a:t>
            </a:r>
            <a:r>
              <a:rPr lang="en-US" sz="2200" dirty="0">
                <a:latin typeface="Times New Roman" panose="02020603050405020304" pitchFamily="18" charset="0"/>
                <a:cs typeface="Times New Roman" panose="02020603050405020304" pitchFamily="18" charset="0"/>
              </a:rPr>
              <a:t> và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a:t>
            </a:r>
          </a:p>
          <a:p>
            <a:pPr lvl="1">
              <a:lnSpc>
                <a:spcPct val="12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Khuyến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khích</a:t>
            </a:r>
            <a:r>
              <a:rPr lang="en-US" sz="2200" dirty="0">
                <a:latin typeface="Times New Roman" panose="02020603050405020304" pitchFamily="18" charset="0"/>
                <a:cs typeface="Times New Roman" panose="02020603050405020304" pitchFamily="18" charset="0"/>
              </a:rPr>
              <a:t> HS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endParaRPr lang="en-US" sz="22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SG" sz="2600" dirty="0" err="1">
                <a:latin typeface="Times New Roman" panose="02020603050405020304" pitchFamily="18" charset="0"/>
                <a:cs typeface="Times New Roman" panose="02020603050405020304" pitchFamily="18" charset="0"/>
              </a:rPr>
              <a:t>Có</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thể</a:t>
            </a:r>
            <a:r>
              <a:rPr lang="en-SG"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trắc nghiệm (lựa chọn, ghép</a:t>
            </a:r>
            <a:r>
              <a:rPr lang="en-SG"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cặp, điền khuyết,…) để đánh giá hiểu biết của HS về </a:t>
            </a:r>
            <a:r>
              <a:rPr lang="en-US" sz="2600" dirty="0">
                <a:latin typeface="Times New Roman" panose="02020603050405020304" pitchFamily="18" charset="0"/>
                <a:cs typeface="Times New Roman" panose="02020603050405020304" pitchFamily="18" charset="0"/>
              </a:rPr>
              <a:t>PMST, PMTC,</a:t>
            </a:r>
            <a:r>
              <a:rPr lang="en-SG" sz="2600" dirty="0">
                <a:latin typeface="Times New Roman" panose="02020603050405020304" pitchFamily="18" charset="0"/>
                <a:cs typeface="Times New Roman" panose="02020603050405020304" pitchFamily="18" charset="0"/>
              </a:rPr>
              <a:t> so </a:t>
            </a:r>
            <a:r>
              <a:rPr lang="en-SG" sz="2600" dirty="0" err="1">
                <a:latin typeface="Times New Roman" panose="02020603050405020304" pitchFamily="18" charset="0"/>
                <a:cs typeface="Times New Roman" panose="02020603050405020304" pitchFamily="18" charset="0"/>
              </a:rPr>
              <a:t>sánh</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giao</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diện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chức</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năng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và</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cách</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thao</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tác</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giữa</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hai</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loại</a:t>
            </a:r>
            <a:r>
              <a:rPr lang="en-SG" sz="2600" dirty="0">
                <a:latin typeface="Times New Roman" panose="02020603050405020304" pitchFamily="18" charset="0"/>
                <a:cs typeface="Times New Roman" panose="02020603050405020304" pitchFamily="18" charset="0"/>
              </a:rPr>
              <a:t> PM </a:t>
            </a:r>
            <a:r>
              <a:rPr lang="en-SG" sz="2600" dirty="0" err="1">
                <a:latin typeface="Times New Roman" panose="02020603050405020304" pitchFamily="18" charset="0"/>
                <a:cs typeface="Times New Roman" panose="02020603050405020304" pitchFamily="18" charset="0"/>
              </a:rPr>
              <a:t>này</a:t>
            </a:r>
            <a:r>
              <a:rPr lang="en-SG" sz="2600" dirty="0">
                <a:latin typeface="Times New Roman" panose="02020603050405020304" pitchFamily="18" charset="0"/>
                <a:cs typeface="Times New Roman" panose="02020603050405020304" pitchFamily="18" charset="0"/>
              </a:rPr>
              <a:t> </a:t>
            </a:r>
          </a:p>
          <a:p>
            <a:pPr marL="0" indent="0">
              <a:lnSpc>
                <a:spcPct val="120000"/>
              </a:lnSpc>
              <a:buNone/>
            </a:pPr>
            <a:r>
              <a:rPr lang="vi-VN" sz="2600" dirty="0">
                <a:latin typeface="Times New Roman" panose="02020603050405020304" pitchFamily="18" charset="0"/>
                <a:cs typeface="Times New Roman" panose="02020603050405020304" pitchFamily="18" charset="0"/>
              </a:rPr>
              <a:t> </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38</a:t>
            </a:fld>
            <a:endParaRPr lang="vi-VN" dirty="0"/>
          </a:p>
        </p:txBody>
      </p:sp>
    </p:spTree>
    <p:extLst>
      <p:ext uri="{BB962C8B-B14F-4D97-AF65-F5344CB8AC3E}">
        <p14:creationId xmlns:p14="http://schemas.microsoft.com/office/powerpoint/2010/main" val="936862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8EC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775" y="258575"/>
            <a:ext cx="10669449" cy="1015254"/>
          </a:xfrm>
        </p:spPr>
        <p:txBody>
          <a:bodyPr>
            <a:normAutofit/>
          </a:bodyPr>
          <a:lstStyle/>
          <a:p>
            <a:r>
              <a:rPr lang="en-US" sz="4000" b="1" dirty="0" err="1">
                <a:solidFill>
                  <a:schemeClr val="bg1"/>
                </a:solidFill>
              </a:rPr>
              <a:t>Chủ</a:t>
            </a:r>
            <a:r>
              <a:rPr lang="en-US" sz="4000" b="1" dirty="0">
                <a:solidFill>
                  <a:schemeClr val="bg1"/>
                </a:solidFill>
              </a:rPr>
              <a:t> </a:t>
            </a:r>
            <a:r>
              <a:rPr lang="en-US" sz="4000" b="1" dirty="0" err="1">
                <a:solidFill>
                  <a:schemeClr val="bg1"/>
                </a:solidFill>
              </a:rPr>
              <a:t>đề</a:t>
            </a:r>
            <a:r>
              <a:rPr lang="en-US" sz="4000" b="1" dirty="0">
                <a:solidFill>
                  <a:schemeClr val="bg1"/>
                </a:solidFill>
              </a:rPr>
              <a:t> E2 – </a:t>
            </a:r>
            <a:r>
              <a:rPr lang="en-US" sz="4000" b="1" dirty="0" err="1">
                <a:solidFill>
                  <a:schemeClr val="bg1"/>
                </a:solidFill>
              </a:rPr>
              <a:t>Câu</a:t>
            </a:r>
            <a:r>
              <a:rPr lang="en-US" sz="4000" b="1" dirty="0">
                <a:solidFill>
                  <a:schemeClr val="bg1"/>
                </a:solidFill>
              </a:rPr>
              <a:t> </a:t>
            </a:r>
            <a:r>
              <a:rPr lang="en-US" sz="4000" b="1" dirty="0" err="1">
                <a:solidFill>
                  <a:schemeClr val="bg1"/>
                </a:solidFill>
              </a:rPr>
              <a:t>hỏi</a:t>
            </a:r>
            <a:r>
              <a:rPr lang="en-US" sz="4000" b="1" dirty="0">
                <a:solidFill>
                  <a:schemeClr val="bg1"/>
                </a:solidFill>
              </a:rPr>
              <a:t> </a:t>
            </a:r>
            <a:r>
              <a:rPr lang="en-US" sz="4000" b="1" dirty="0" err="1">
                <a:solidFill>
                  <a:schemeClr val="bg1"/>
                </a:solidFill>
              </a:rPr>
              <a:t>thảo</a:t>
            </a:r>
            <a:r>
              <a:rPr lang="en-US" sz="4000" b="1" dirty="0">
                <a:solidFill>
                  <a:schemeClr val="bg1"/>
                </a:solidFill>
              </a:rPr>
              <a:t> </a:t>
            </a:r>
            <a:r>
              <a:rPr lang="en-US" sz="4000" b="1" dirty="0" err="1">
                <a:solidFill>
                  <a:schemeClr val="bg1"/>
                </a:solidFill>
              </a:rPr>
              <a:t>luận</a:t>
            </a:r>
            <a:endParaRPr lang="en-US" sz="4000" b="1" dirty="0">
              <a:solidFill>
                <a:schemeClr val="bg1"/>
              </a:solidFill>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39</a:t>
            </a:fld>
            <a:endParaRPr lang="vi-VN" dirty="0"/>
          </a:p>
        </p:txBody>
      </p:sp>
      <p:sp>
        <p:nvSpPr>
          <p:cNvPr id="4" name="Content Placeholder 3">
            <a:extLst>
              <a:ext uri="{FF2B5EF4-FFF2-40B4-BE49-F238E27FC236}">
                <a16:creationId xmlns:a16="http://schemas.microsoft.com/office/drawing/2014/main" id="{2F6F7013-9809-4A77-A7BE-8A9F6A5BF0C9}"/>
              </a:ext>
            </a:extLst>
          </p:cNvPr>
          <p:cNvSpPr>
            <a:spLocks noGrp="1"/>
          </p:cNvSpPr>
          <p:nvPr>
            <p:ph idx="1"/>
          </p:nvPr>
        </p:nvSpPr>
        <p:spPr>
          <a:xfrm>
            <a:off x="462475" y="1884828"/>
            <a:ext cx="10492278" cy="2209801"/>
          </a:xfrm>
        </p:spPr>
        <p:txBody>
          <a:bodyPr/>
          <a:lstStyle/>
          <a:p>
            <a:endParaRPr lang="en-SG" dirty="0"/>
          </a:p>
        </p:txBody>
      </p:sp>
    </p:spTree>
    <p:extLst>
      <p:ext uri="{BB962C8B-B14F-4D97-AF65-F5344CB8AC3E}">
        <p14:creationId xmlns:p14="http://schemas.microsoft.com/office/powerpoint/2010/main" val="13432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102F-5E76-50AB-1B69-A51293E2C115}"/>
              </a:ext>
            </a:extLst>
          </p:cNvPr>
          <p:cNvSpPr>
            <a:spLocks noGrp="1"/>
          </p:cNvSpPr>
          <p:nvPr>
            <p:ph type="title"/>
          </p:nvPr>
        </p:nvSpPr>
        <p:spPr>
          <a:xfrm>
            <a:off x="374650" y="204669"/>
            <a:ext cx="10515600" cy="884403"/>
          </a:xfrm>
        </p:spPr>
        <p:txBody>
          <a:bodyPr/>
          <a:lstStyle/>
          <a:p>
            <a:r>
              <a:rPr lang="en-US" dirty="0"/>
              <a:t>A2. </a:t>
            </a:r>
            <a:r>
              <a:rPr lang="en-US" dirty="0" err="1"/>
              <a:t>Những</a:t>
            </a:r>
            <a:r>
              <a:rPr lang="en-US" dirty="0"/>
              <a:t> </a:t>
            </a:r>
            <a:r>
              <a:rPr lang="en-US" dirty="0" err="1"/>
              <a:t>điểm</a:t>
            </a:r>
            <a:r>
              <a:rPr lang="en-US" dirty="0"/>
              <a:t> </a:t>
            </a:r>
            <a:r>
              <a:rPr lang="en-US" dirty="0" err="1"/>
              <a:t>mới</a:t>
            </a:r>
            <a:r>
              <a:rPr lang="en-US" dirty="0"/>
              <a:t>, </a:t>
            </a:r>
            <a:r>
              <a:rPr lang="en-US" dirty="0" err="1"/>
              <a:t>điểm</a:t>
            </a:r>
            <a:r>
              <a:rPr lang="en-US" dirty="0"/>
              <a:t> </a:t>
            </a:r>
            <a:r>
              <a:rPr lang="en-US" dirty="0" err="1"/>
              <a:t>chú</a:t>
            </a:r>
            <a:r>
              <a:rPr lang="en-US" dirty="0"/>
              <a:t> ý</a:t>
            </a:r>
          </a:p>
        </p:txBody>
      </p:sp>
      <p:sp>
        <p:nvSpPr>
          <p:cNvPr id="4" name="Slide Number Placeholder 3">
            <a:extLst>
              <a:ext uri="{FF2B5EF4-FFF2-40B4-BE49-F238E27FC236}">
                <a16:creationId xmlns:a16="http://schemas.microsoft.com/office/drawing/2014/main" id="{35499D0F-81FE-35B5-E21C-0E7D4A86123E}"/>
              </a:ext>
            </a:extLst>
          </p:cNvPr>
          <p:cNvSpPr>
            <a:spLocks noGrp="1"/>
          </p:cNvSpPr>
          <p:nvPr>
            <p:ph type="sldNum" sz="quarter" idx="12"/>
          </p:nvPr>
        </p:nvSpPr>
        <p:spPr/>
        <p:txBody>
          <a:bodyPr/>
          <a:lstStyle/>
          <a:p>
            <a:fld id="{D47896BC-590F-41E2-AE69-29568EAD1C22}" type="slidenum">
              <a:rPr lang="en-US" smtClean="0"/>
              <a:t>4</a:t>
            </a:fld>
            <a:endParaRPr lang="en-US"/>
          </a:p>
        </p:txBody>
      </p:sp>
      <p:sp>
        <p:nvSpPr>
          <p:cNvPr id="5" name="Content Placeholder 2">
            <a:extLst>
              <a:ext uri="{FF2B5EF4-FFF2-40B4-BE49-F238E27FC236}">
                <a16:creationId xmlns:a16="http://schemas.microsoft.com/office/drawing/2014/main" id="{504F72AC-576B-72D4-955D-2DEC9C5908C9}"/>
              </a:ext>
            </a:extLst>
          </p:cNvPr>
          <p:cNvSpPr txBox="1">
            <a:spLocks/>
          </p:cNvSpPr>
          <p:nvPr/>
        </p:nvSpPr>
        <p:spPr>
          <a:xfrm>
            <a:off x="620059" y="1392354"/>
            <a:ext cx="9895542" cy="2561081"/>
          </a:xfrm>
          <a:prstGeom prst="rect">
            <a:avLst/>
          </a:prstGeom>
          <a:solidFill>
            <a:schemeClr val="lt1"/>
          </a:solidFill>
          <a:ln w="12700" cap="flat" cmpd="sng" algn="ctr">
            <a:noFill/>
            <a:prstDash val="solid"/>
            <a:miter lim="800000"/>
          </a:ln>
          <a:effectLst/>
        </p:spPr>
        <p:txBody>
          <a:bodyPr vert="horz" lIns="91440" tIns="45720" rIns="91440" bIns="45720" rtlCol="0" anchor="b">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3200" b="1" kern="1200">
                <a:solidFill>
                  <a:srgbClr val="00B050"/>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dirty="0">
                <a:solidFill>
                  <a:srgbClr val="000000"/>
                </a:solidFill>
                <a:latin typeface="Times New Roman" panose="02020603050405020304" pitchFamily="18" charset="0"/>
              </a:rPr>
              <a:t>Bài 1 </a:t>
            </a:r>
            <a:r>
              <a:rPr lang="vi-VN" b="0" dirty="0">
                <a:solidFill>
                  <a:srgbClr val="000000"/>
                </a:solidFill>
                <a:latin typeface="Times New Roman" panose="02020603050405020304" pitchFamily="18" charset="0"/>
              </a:rPr>
              <a:t>: </a:t>
            </a:r>
          </a:p>
          <a:p>
            <a:pPr lvl="1">
              <a:lnSpc>
                <a:spcPct val="130000"/>
              </a:lnSpc>
            </a:pPr>
            <a:r>
              <a:rPr lang="en-US" sz="2000" dirty="0"/>
              <a:t>Đ</a:t>
            </a:r>
            <a:r>
              <a:rPr lang="vi-VN" sz="2000" dirty="0"/>
              <a:t>iểm qua các thế hệ máy tính. Mỗi thế hệ chỉ giới thiệu một số thông tin cơ bản: khoảng thời gian, nền tảng của công nghệ phần cứng, một số đặc tính,… </a:t>
            </a:r>
            <a:endParaRPr lang="en-US" sz="2000" dirty="0"/>
          </a:p>
          <a:p>
            <a:pPr lvl="1">
              <a:lnSpc>
                <a:spcPct val="130000"/>
              </a:lnSpc>
            </a:pPr>
            <a:r>
              <a:rPr lang="vi-VN" sz="2000" dirty="0"/>
              <a:t>Một số thuật ngữ kĩ thuật về công nghệ phần cứng là mới và khó với HS THCS. </a:t>
            </a:r>
            <a:r>
              <a:rPr lang="vi-VN" sz="2000" dirty="0">
                <a:solidFill>
                  <a:srgbClr val="FF0000"/>
                </a:solidFill>
              </a:rPr>
              <a:t>Lưu ý</a:t>
            </a:r>
            <a:r>
              <a:rPr lang="en-US" sz="2000" dirty="0"/>
              <a:t>:</a:t>
            </a:r>
            <a:r>
              <a:rPr lang="vi-VN" sz="2000" dirty="0"/>
              <a:t> chỉ trình bày ở mức sơ lược, </a:t>
            </a:r>
            <a:r>
              <a:rPr lang="vi-VN" sz="2000" dirty="0">
                <a:solidFill>
                  <a:srgbClr val="C00000"/>
                </a:solidFill>
              </a:rPr>
              <a:t>không giải thích về kĩ thuật chuyên ngành</a:t>
            </a:r>
            <a:r>
              <a:rPr lang="vi-VN" sz="2000" dirty="0"/>
              <a:t>.</a:t>
            </a:r>
            <a:r>
              <a:rPr lang="vi-VN" sz="2800" dirty="0"/>
              <a:t> </a:t>
            </a:r>
            <a:endParaRPr lang="en-US" sz="2800" dirty="0"/>
          </a:p>
          <a:p>
            <a:pPr lvl="1">
              <a:lnSpc>
                <a:spcPct val="130000"/>
              </a:lnSpc>
            </a:pPr>
            <a:r>
              <a:rPr lang="vi-VN" sz="2000" dirty="0"/>
              <a:t>Nguyên lí Von Neumann đặt </a:t>
            </a:r>
            <a:r>
              <a:rPr lang="vi-VN" sz="2000" dirty="0">
                <a:solidFill>
                  <a:srgbClr val="C00000"/>
                </a:solidFill>
              </a:rPr>
              <a:t>nền móng</a:t>
            </a:r>
            <a:r>
              <a:rPr lang="vi-VN" sz="2000" dirty="0"/>
              <a:t> cho sự phát triển máy tính điện tử. </a:t>
            </a:r>
            <a:endParaRPr lang="en-US" sz="2800" dirty="0">
              <a:solidFill>
                <a:srgbClr val="000000"/>
              </a:solidFill>
              <a:latin typeface="Times New Roman" panose="02020603050405020304" pitchFamily="18" charset="0"/>
            </a:endParaRPr>
          </a:p>
        </p:txBody>
      </p:sp>
      <p:sp>
        <p:nvSpPr>
          <p:cNvPr id="6" name="Content Placeholder 2">
            <a:extLst>
              <a:ext uri="{FF2B5EF4-FFF2-40B4-BE49-F238E27FC236}">
                <a16:creationId xmlns:a16="http://schemas.microsoft.com/office/drawing/2014/main" id="{3C5A044D-BD70-E01A-62D0-3F60025075CF}"/>
              </a:ext>
            </a:extLst>
          </p:cNvPr>
          <p:cNvSpPr txBox="1">
            <a:spLocks/>
          </p:cNvSpPr>
          <p:nvPr/>
        </p:nvSpPr>
        <p:spPr>
          <a:xfrm>
            <a:off x="620058" y="4336618"/>
            <a:ext cx="9925797" cy="1922987"/>
          </a:xfrm>
          <a:prstGeom prst="rect">
            <a:avLst/>
          </a:prstGeom>
          <a:solidFill>
            <a:schemeClr val="lt1"/>
          </a:solidFill>
          <a:ln w="12700" cap="flat" cmpd="sng" algn="ctr">
            <a:noFill/>
            <a:prstDash val="solid"/>
            <a:miter lim="800000"/>
          </a:ln>
          <a:effectLst/>
        </p:spPr>
        <p:txBody>
          <a:bodyPr vert="horz" lIns="91440" tIns="45720" rIns="91440" bIns="45720" rtlCol="0" anchor="b">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3200" b="1" kern="1200">
                <a:solidFill>
                  <a:srgbClr val="00B050"/>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dirty="0">
                <a:solidFill>
                  <a:srgbClr val="000000"/>
                </a:solidFill>
                <a:latin typeface="Times New Roman" panose="02020603050405020304" pitchFamily="18" charset="0"/>
              </a:rPr>
              <a:t>Bài </a:t>
            </a:r>
            <a:r>
              <a:rPr lang="en-US" dirty="0">
                <a:solidFill>
                  <a:srgbClr val="000000"/>
                </a:solidFill>
                <a:latin typeface="Times New Roman" panose="02020603050405020304" pitchFamily="18" charset="0"/>
              </a:rPr>
              <a:t>2</a:t>
            </a:r>
            <a:r>
              <a:rPr lang="vi-VN" dirty="0">
                <a:solidFill>
                  <a:srgbClr val="000000"/>
                </a:solidFill>
                <a:latin typeface="Times New Roman" panose="02020603050405020304" pitchFamily="18" charset="0"/>
              </a:rPr>
              <a:t> </a:t>
            </a:r>
            <a:r>
              <a:rPr lang="vi-VN" b="0" dirty="0">
                <a:solidFill>
                  <a:srgbClr val="000000"/>
                </a:solidFill>
                <a:latin typeface="Times New Roman" panose="02020603050405020304" pitchFamily="18" charset="0"/>
              </a:rPr>
              <a:t>: </a:t>
            </a:r>
          </a:p>
          <a:p>
            <a:pPr lvl="1">
              <a:lnSpc>
                <a:spcPct val="140000"/>
              </a:lnSpc>
            </a:pPr>
            <a:r>
              <a:rPr lang="en-US" sz="2500" dirty="0"/>
              <a:t>T</a:t>
            </a:r>
            <a:r>
              <a:rPr lang="vi-VN" sz="2500" dirty="0"/>
              <a:t>rình bày một số thành tựu phát triển của giao tiếp người – máy tính. </a:t>
            </a:r>
            <a:endParaRPr lang="en-US" sz="2500" dirty="0"/>
          </a:p>
          <a:p>
            <a:pPr lvl="1">
              <a:lnSpc>
                <a:spcPct val="140000"/>
              </a:lnSpc>
            </a:pPr>
            <a:r>
              <a:rPr lang="en-US" sz="2500" dirty="0" err="1"/>
              <a:t>Góc</a:t>
            </a:r>
            <a:r>
              <a:rPr lang="en-US" sz="2500" dirty="0"/>
              <a:t> </a:t>
            </a:r>
            <a:r>
              <a:rPr lang="en-US" sz="2500" dirty="0" err="1"/>
              <a:t>nhìn</a:t>
            </a:r>
            <a:r>
              <a:rPr lang="en-US" sz="2500" dirty="0"/>
              <a:t> </a:t>
            </a:r>
            <a:r>
              <a:rPr lang="en-US" sz="2500" dirty="0" err="1"/>
              <a:t>trực</a:t>
            </a:r>
            <a:r>
              <a:rPr lang="en-US" sz="2500" dirty="0"/>
              <a:t> </a:t>
            </a:r>
            <a:r>
              <a:rPr lang="en-US" sz="2500" dirty="0" err="1"/>
              <a:t>quan</a:t>
            </a:r>
            <a:r>
              <a:rPr lang="en-US" sz="2500" dirty="0"/>
              <a:t>, </a:t>
            </a:r>
            <a:r>
              <a:rPr lang="en-US" sz="2500" dirty="0" err="1"/>
              <a:t>dễ</a:t>
            </a:r>
            <a:r>
              <a:rPr lang="en-US" sz="2500" dirty="0"/>
              <a:t> </a:t>
            </a:r>
            <a:r>
              <a:rPr lang="en-US" sz="2500" dirty="0" err="1"/>
              <a:t>hiểu</a:t>
            </a:r>
            <a:endParaRPr lang="en-US" sz="2500" dirty="0"/>
          </a:p>
          <a:p>
            <a:pPr lvl="1">
              <a:lnSpc>
                <a:spcPct val="140000"/>
              </a:lnSpc>
            </a:pPr>
            <a:r>
              <a:rPr lang="en-US" sz="2500" dirty="0">
                <a:solidFill>
                  <a:srgbClr val="C00000"/>
                </a:solidFill>
              </a:rPr>
              <a:t>Một </a:t>
            </a:r>
            <a:r>
              <a:rPr lang="vi-VN" sz="2500" dirty="0">
                <a:solidFill>
                  <a:srgbClr val="C00000"/>
                </a:solidFill>
              </a:rPr>
              <a:t>minh chứng</a:t>
            </a:r>
            <a:r>
              <a:rPr lang="vi-VN" sz="2500" dirty="0"/>
              <a:t> rõ nhất cho việc máy tính đã tạo ra những thay đổi lớn lao cho xã hội loài người.</a:t>
            </a:r>
            <a:endParaRPr lang="en-US" sz="2500" dirty="0"/>
          </a:p>
        </p:txBody>
      </p:sp>
    </p:spTree>
    <p:extLst>
      <p:ext uri="{BB962C8B-B14F-4D97-AF65-F5344CB8AC3E}">
        <p14:creationId xmlns:p14="http://schemas.microsoft.com/office/powerpoint/2010/main" val="3237352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2E8613-6A03-4F09-C9CD-6691B1777968}"/>
              </a:ext>
            </a:extLst>
          </p:cNvPr>
          <p:cNvSpPr>
            <a:spLocks noGrp="1"/>
          </p:cNvSpPr>
          <p:nvPr>
            <p:ph type="sldNum" sz="quarter" idx="12"/>
          </p:nvPr>
        </p:nvSpPr>
        <p:spPr/>
        <p:txBody>
          <a:bodyPr/>
          <a:lstStyle/>
          <a:p>
            <a:fld id="{D47896BC-590F-41E2-AE69-29568EAD1C22}" type="slidenum">
              <a:rPr lang="en-US" smtClean="0"/>
              <a:t>40</a:t>
            </a:fld>
            <a:endParaRPr lang="en-US"/>
          </a:p>
        </p:txBody>
      </p:sp>
      <p:pic>
        <p:nvPicPr>
          <p:cNvPr id="2" name="Picture 1">
            <a:extLst>
              <a:ext uri="{FF2B5EF4-FFF2-40B4-BE49-F238E27FC236}">
                <a16:creationId xmlns:a16="http://schemas.microsoft.com/office/drawing/2014/main" id="{B7854121-2483-0807-0E34-588D39F321E8}"/>
              </a:ext>
            </a:extLst>
          </p:cNvPr>
          <p:cNvPicPr>
            <a:picLocks noChangeAspect="1"/>
          </p:cNvPicPr>
          <p:nvPr/>
        </p:nvPicPr>
        <p:blipFill>
          <a:blip r:embed="rId2"/>
          <a:stretch>
            <a:fillRect/>
          </a:stretch>
        </p:blipFill>
        <p:spPr>
          <a:xfrm>
            <a:off x="391432" y="305167"/>
            <a:ext cx="3825723" cy="5674659"/>
          </a:xfrm>
          <a:prstGeom prst="rect">
            <a:avLst/>
          </a:prstGeom>
        </p:spPr>
      </p:pic>
      <p:sp>
        <p:nvSpPr>
          <p:cNvPr id="13" name="Flowchart: Punched Tape 12">
            <a:extLst>
              <a:ext uri="{FF2B5EF4-FFF2-40B4-BE49-F238E27FC236}">
                <a16:creationId xmlns:a16="http://schemas.microsoft.com/office/drawing/2014/main" id="{041B6DC9-44E5-176E-B87B-3CF1AEB76B47}"/>
              </a:ext>
            </a:extLst>
          </p:cNvPr>
          <p:cNvSpPr/>
          <p:nvPr/>
        </p:nvSpPr>
        <p:spPr>
          <a:xfrm>
            <a:off x="9440935" y="741545"/>
            <a:ext cx="1429789" cy="997527"/>
          </a:xfrm>
          <a:prstGeom prst="flowChartPunchedTape">
            <a:avLst/>
          </a:prstGeom>
          <a:solidFill>
            <a:schemeClr val="accent2">
              <a:lumMod val="20000"/>
              <a:lumOff val="8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solidFill>
                  <a:srgbClr val="C00000"/>
                </a:solidFill>
              </a:rPr>
              <a:t>Tùy</a:t>
            </a:r>
            <a:r>
              <a:rPr lang="en-US" b="1" dirty="0">
                <a:solidFill>
                  <a:srgbClr val="C00000"/>
                </a:solidFill>
              </a:rPr>
              <a:t> </a:t>
            </a:r>
            <a:r>
              <a:rPr lang="en-US" b="1" dirty="0" err="1">
                <a:solidFill>
                  <a:srgbClr val="C00000"/>
                </a:solidFill>
              </a:rPr>
              <a:t>chọn</a:t>
            </a:r>
            <a:endParaRPr lang="en-US" b="1" dirty="0">
              <a:solidFill>
                <a:srgbClr val="C00000"/>
              </a:solidFill>
            </a:endParaRPr>
          </a:p>
        </p:txBody>
      </p:sp>
      <p:pic>
        <p:nvPicPr>
          <p:cNvPr id="5" name="Picture 4">
            <a:extLst>
              <a:ext uri="{FF2B5EF4-FFF2-40B4-BE49-F238E27FC236}">
                <a16:creationId xmlns:a16="http://schemas.microsoft.com/office/drawing/2014/main" id="{6766D950-5B85-9D62-BAB4-DF474E99799C}"/>
              </a:ext>
            </a:extLst>
          </p:cNvPr>
          <p:cNvPicPr>
            <a:picLocks noChangeAspect="1"/>
          </p:cNvPicPr>
          <p:nvPr/>
        </p:nvPicPr>
        <p:blipFill>
          <a:blip r:embed="rId3"/>
          <a:stretch>
            <a:fillRect/>
          </a:stretch>
        </p:blipFill>
        <p:spPr>
          <a:xfrm>
            <a:off x="4491807" y="1916309"/>
            <a:ext cx="4811469" cy="3763995"/>
          </a:xfrm>
          <a:prstGeom prst="rect">
            <a:avLst/>
          </a:prstGeom>
        </p:spPr>
      </p:pic>
      <p:pic>
        <p:nvPicPr>
          <p:cNvPr id="8" name="Picture 7">
            <a:extLst>
              <a:ext uri="{FF2B5EF4-FFF2-40B4-BE49-F238E27FC236}">
                <a16:creationId xmlns:a16="http://schemas.microsoft.com/office/drawing/2014/main" id="{8B508BD3-C4BA-B6F1-1186-B5CC2C56D7C7}"/>
              </a:ext>
            </a:extLst>
          </p:cNvPr>
          <p:cNvPicPr>
            <a:picLocks noChangeAspect="1"/>
          </p:cNvPicPr>
          <p:nvPr/>
        </p:nvPicPr>
        <p:blipFill>
          <a:blip r:embed="rId4"/>
          <a:stretch>
            <a:fillRect/>
          </a:stretch>
        </p:blipFill>
        <p:spPr>
          <a:xfrm>
            <a:off x="4505713" y="464773"/>
            <a:ext cx="4797563" cy="1396257"/>
          </a:xfrm>
          <a:prstGeom prst="rect">
            <a:avLst/>
          </a:prstGeom>
        </p:spPr>
      </p:pic>
    </p:spTree>
    <p:extLst>
      <p:ext uri="{BB962C8B-B14F-4D97-AF65-F5344CB8AC3E}">
        <p14:creationId xmlns:p14="http://schemas.microsoft.com/office/powerpoint/2010/main" val="42831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2388"/>
            <a:ext cx="10515600" cy="991441"/>
          </a:xfrm>
        </p:spPr>
        <p:txBody>
          <a:bodyPr>
            <a:normAutofit/>
          </a:bodyPr>
          <a:lstStyle/>
          <a:p>
            <a:r>
              <a:rPr lang="en-US" sz="4000" b="1" dirty="0">
                <a:solidFill>
                  <a:schemeClr val="bg1"/>
                </a:solidFill>
              </a:rPr>
              <a:t>E3.1 - </a:t>
            </a:r>
            <a:r>
              <a:rPr lang="en-US" sz="4000" b="1" dirty="0" err="1">
                <a:solidFill>
                  <a:schemeClr val="bg1"/>
                </a:solidFill>
              </a:rPr>
              <a:t>Yêu</a:t>
            </a:r>
            <a:r>
              <a:rPr lang="en-US" sz="4000" b="1" dirty="0">
                <a:solidFill>
                  <a:schemeClr val="bg1"/>
                </a:solidFill>
              </a:rPr>
              <a:t> </a:t>
            </a:r>
            <a:r>
              <a:rPr lang="en-US" sz="4000" b="1" dirty="0" err="1">
                <a:solidFill>
                  <a:schemeClr val="bg1"/>
                </a:solidFill>
              </a:rPr>
              <a:t>cầu</a:t>
            </a:r>
            <a:r>
              <a:rPr lang="en-US" sz="4000" b="1" dirty="0">
                <a:solidFill>
                  <a:schemeClr val="bg1"/>
                </a:solidFill>
              </a:rPr>
              <a:t> </a:t>
            </a:r>
            <a:r>
              <a:rPr lang="en-US" sz="4000" b="1" dirty="0" err="1">
                <a:solidFill>
                  <a:schemeClr val="bg1"/>
                </a:solidFill>
              </a:rPr>
              <a:t>cần</a:t>
            </a:r>
            <a:r>
              <a:rPr lang="en-US" sz="4000" b="1" dirty="0">
                <a:solidFill>
                  <a:schemeClr val="bg1"/>
                </a:solidFill>
              </a:rPr>
              <a:t> </a:t>
            </a:r>
            <a:r>
              <a:rPr lang="en-US" sz="4000" b="1" dirty="0" err="1">
                <a:solidFill>
                  <a:schemeClr val="bg1"/>
                </a:solidFill>
              </a:rPr>
              <a:t>đạt</a:t>
            </a:r>
            <a:endParaRPr lang="en-US" sz="4000" b="1" dirty="0">
              <a:solidFill>
                <a:schemeClr val="bg1"/>
              </a:solidFill>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41</a:t>
            </a:fld>
            <a:endParaRPr lang="vi-VN" dirty="0"/>
          </a:p>
        </p:txBody>
      </p:sp>
      <p:graphicFrame>
        <p:nvGraphicFramePr>
          <p:cNvPr id="7" name="Content Placeholder 3">
            <a:extLst>
              <a:ext uri="{FF2B5EF4-FFF2-40B4-BE49-F238E27FC236}">
                <a16:creationId xmlns:a16="http://schemas.microsoft.com/office/drawing/2014/main" id="{2AE2A087-DB26-1A29-7957-4A82F1263F8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815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E3.2 -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512794"/>
            <a:ext cx="10456985" cy="4457700"/>
          </a:xfrm>
        </p:spPr>
        <p:txBody>
          <a:bodyPr>
            <a:normAutofit fontScale="70000" lnSpcReduction="20000"/>
          </a:bodyPr>
          <a:lstStyle/>
          <a:p>
            <a:pPr>
              <a:lnSpc>
                <a:spcPct val="120000"/>
              </a:lnSpc>
              <a:buFont typeface="Arial" panose="020B0604020202020204" pitchFamily="34" charset="0"/>
              <a:buChar char="‒"/>
            </a:pPr>
            <a:r>
              <a:rPr lang="en-US" dirty="0" err="1">
                <a:solidFill>
                  <a:srgbClr val="C00000"/>
                </a:solidFill>
                <a:latin typeface="Times New Roman" panose="02020603050405020304" pitchFamily="18" charset="0"/>
                <a:cs typeface="Times New Roman" panose="02020603050405020304" pitchFamily="18" charset="0"/>
              </a:rPr>
              <a:t>Tùy</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chọn</a:t>
            </a:r>
            <a:r>
              <a:rPr lang="en-US" dirty="0">
                <a:solidFill>
                  <a:srgbClr val="C00000"/>
                </a:solidFill>
                <a:latin typeface="Times New Roman" panose="02020603050405020304" pitchFamily="18" charset="0"/>
                <a:cs typeface="Times New Roman" panose="02020603050405020304" pitchFamily="18" charset="0"/>
              </a:rPr>
              <a:t> – </a:t>
            </a:r>
            <a:r>
              <a:rPr lang="en-US" dirty="0" err="1">
                <a:solidFill>
                  <a:srgbClr val="C00000"/>
                </a:solidFill>
                <a:latin typeface="Times New Roman" panose="02020603050405020304" pitchFamily="18" charset="0"/>
                <a:cs typeface="Times New Roman" panose="02020603050405020304" pitchFamily="18" charset="0"/>
              </a:rPr>
              <a:t>nâng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cao</a:t>
            </a:r>
            <a:r>
              <a:rPr lang="en-SG"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HS lần đầu tiên được làm quen với phần mềm chỉnh sửa ảnh </a:t>
            </a:r>
            <a:endParaRPr lang="en-US"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HS bước đầu tự khám phá sự yêu thích và khả năng của bản thân trong một hướng ứng dụng tin học tạo sản phẩm.</a:t>
            </a:r>
            <a:endParaRPr lang="en-US"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Không yêu cầu mọi HS phải thao tác được nhanh, không yêu cầu sản phẩm phải đẹp, hoàn hảo</a:t>
            </a:r>
            <a:r>
              <a:rPr lang="en-US" dirty="0">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ơ sở để những HS tiếp tục tự tìm hiểu thêm hoặc tiếp tục chọn học chuyên đề này khi lên học THPT. </a:t>
            </a:r>
            <a:endParaRPr lang="en-US" dirty="0">
              <a:solidFill>
                <a:srgbClr val="0C0000"/>
              </a:solidFill>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CD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PM GIMP ở lớp 8, 10, 11 </a:t>
            </a:r>
          </a:p>
          <a:p>
            <a:pPr>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Có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SGK có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một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GV và HS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2"/>
              </a:rPr>
              <a:t>www.hoc10.vn</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en-US"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42</a:t>
            </a:fld>
            <a:endParaRPr lang="vi-VN" dirty="0"/>
          </a:p>
        </p:txBody>
      </p:sp>
    </p:spTree>
    <p:extLst>
      <p:ext uri="{BB962C8B-B14F-4D97-AF65-F5344CB8AC3E}">
        <p14:creationId xmlns:p14="http://schemas.microsoft.com/office/powerpoint/2010/main" val="2343511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E3.2 -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280552"/>
            <a:ext cx="10456985" cy="5227824"/>
          </a:xfrm>
        </p:spPr>
        <p:txBody>
          <a:bodyPr>
            <a:noAutofit/>
          </a:bodyPr>
          <a:lstStyle/>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1</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HS làm quen với giao diện GIMP và nhanh chóng thực hiện cắt ảnh, quay ảnh, lật ảnh và điều chỉnh màu sắc, độ sáng tối của ảnh.</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2</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khái niệm vùng chọn, sử dụng công cụ Paths để tạo vùng chọn</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thực hiện một số điều chỉnh cho phần ảnh đã chọn (ảnh trong vùng chọn) và cắt ghép phần ảnh này vào một ảnh khác. </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3</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một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một </a:t>
            </a:r>
            <a:r>
              <a:rPr lang="en-US" sz="2000" dirty="0" err="1">
                <a:latin typeface="Times New Roman" panose="02020603050405020304" pitchFamily="18" charset="0"/>
                <a:cs typeface="Times New Roman" panose="02020603050405020304" pitchFamily="18" charset="0"/>
              </a:rPr>
              <a:t>vài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có </a:t>
            </a:r>
            <a:r>
              <a:rPr lang="en-US" sz="2000" dirty="0" err="1">
                <a:latin typeface="Times New Roman" panose="02020603050405020304" pitchFamily="18" charset="0"/>
                <a:cs typeface="Times New Roman" panose="02020603050405020304" pitchFamily="18" charset="0"/>
              </a:rPr>
              <a:t>sẵn</a:t>
            </a:r>
            <a:r>
              <a:rPr lang="vi-V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4</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niệm</a:t>
            </a:r>
            <a:r>
              <a:rPr lang="en-US" sz="2000" dirty="0">
                <a:latin typeface="Times New Roman" panose="02020603050405020304" pitchFamily="18" charset="0"/>
                <a:cs typeface="Times New Roman" panose="02020603050405020304" pitchFamily="18" charset="0"/>
              </a:rPr>
              <a:t> lớp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(layer)</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5</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6</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đưa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vào ảnh, tuỳ chỉnh kiểu, kích thước, màu và căn lề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cho đoạn văn bản trong ảnh</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7</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thực hành tổng 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có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8</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một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457200" lvl="1" indent="0">
              <a:lnSpc>
                <a:spcPct val="120000"/>
              </a:lnSpc>
              <a:buNone/>
            </a:pPr>
            <a:r>
              <a:rPr lang="en-US" sz="1800" dirty="0"/>
              <a:t> </a:t>
            </a:r>
          </a:p>
        </p:txBody>
      </p:sp>
      <p:sp>
        <p:nvSpPr>
          <p:cNvPr id="5" name="Slide Number Placeholder 4"/>
          <p:cNvSpPr>
            <a:spLocks noGrp="1"/>
          </p:cNvSpPr>
          <p:nvPr>
            <p:ph type="sldNum" sz="quarter" idx="12"/>
          </p:nvPr>
        </p:nvSpPr>
        <p:spPr/>
        <p:txBody>
          <a:bodyPr/>
          <a:lstStyle/>
          <a:p>
            <a:fld id="{05C2D176-BDDD-4308-9A3E-DBFC2B3B23A7}" type="slidenum">
              <a:rPr lang="vi-VN" smtClean="0"/>
              <a:pPr/>
              <a:t>43</a:t>
            </a:fld>
            <a:endParaRPr lang="vi-VN" dirty="0"/>
          </a:p>
        </p:txBody>
      </p:sp>
    </p:spTree>
    <p:extLst>
      <p:ext uri="{BB962C8B-B14F-4D97-AF65-F5344CB8AC3E}">
        <p14:creationId xmlns:p14="http://schemas.microsoft.com/office/powerpoint/2010/main" val="552590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E3.3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576775" y="1606924"/>
            <a:ext cx="10348400" cy="4182036"/>
          </a:xfrm>
        </p:spPr>
        <p:txBody>
          <a:bodyPr>
            <a:normAutofit fontScale="92500" lnSpcReduction="10000"/>
          </a:bodyPr>
          <a:lstStyle/>
          <a:p>
            <a:pPr>
              <a:lnSpc>
                <a:spcPct val="13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PPDH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endParaRPr lang="en-US" sz="24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thao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một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p>
          <a:p>
            <a:pPr>
              <a:lnSpc>
                <a:spcPct val="13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ư</a:t>
            </a:r>
            <a:r>
              <a:rPr lang="en-SG" sz="2400" dirty="0" err="1">
                <a:latin typeface="Times New Roman" panose="02020603050405020304" pitchFamily="18" charset="0"/>
                <a:cs typeface="Times New Roman" panose="02020603050405020304" pitchFamily="18" charset="0"/>
              </a:rPr>
              <a:t>ớng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sản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phẩm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đánh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giá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chéo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giữa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nhóm</a:t>
            </a:r>
            <a:endParaRPr lang="en-SG" sz="24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SG" sz="2400" dirty="0" err="1">
                <a:latin typeface="Times New Roman" panose="02020603050405020304" pitchFamily="18" charset="0"/>
                <a:cs typeface="Times New Roman" panose="02020603050405020304" pitchFamily="18" charset="0"/>
              </a:rPr>
              <a:t>Chú</a:t>
            </a:r>
            <a:r>
              <a:rPr lang="en-SG" sz="2400" dirty="0">
                <a:latin typeface="Times New Roman" panose="02020603050405020304" pitchFamily="18" charset="0"/>
                <a:cs typeface="Times New Roman" panose="02020603050405020304" pitchFamily="18" charset="0"/>
              </a:rPr>
              <a:t> ý </a:t>
            </a:r>
            <a:r>
              <a:rPr lang="en-SG" sz="2400" dirty="0" err="1">
                <a:latin typeface="Times New Roman" panose="02020603050405020304" pitchFamily="18" charset="0"/>
                <a:cs typeface="Times New Roman" panose="02020603050405020304" pitchFamily="18" charset="0"/>
              </a:rPr>
              <a:t>dạy</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nguyên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lý</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khai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phần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mềm</a:t>
            </a:r>
            <a:r>
              <a:rPr lang="en-SG" sz="2400" dirty="0">
                <a:latin typeface="Times New Roman" panose="02020603050405020304" pitchFamily="18" charset="0"/>
                <a:cs typeface="Times New Roman" panose="02020603050405020304" pitchFamily="18" charset="0"/>
              </a:rPr>
              <a:t>(</a:t>
            </a:r>
            <a:r>
              <a:rPr lang="en-SG" sz="2400" dirty="0" err="1">
                <a:latin typeface="Times New Roman" panose="02020603050405020304" pitchFamily="18" charset="0"/>
                <a:cs typeface="Times New Roman" panose="02020603050405020304" pitchFamily="18" charset="0"/>
              </a:rPr>
              <a:t>Khai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hệ</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thống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bảng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chọn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cứu</a:t>
            </a:r>
            <a:r>
              <a:rPr lang="en-SG" sz="2400" dirty="0">
                <a:latin typeface="Times New Roman" panose="02020603050405020304" pitchFamily="18" charset="0"/>
                <a:cs typeface="Times New Roman" panose="02020603050405020304" pitchFamily="18" charset="0"/>
              </a:rPr>
              <a:t>)</a:t>
            </a:r>
          </a:p>
          <a:p>
            <a:pPr>
              <a:lnSpc>
                <a:spcPct val="130000"/>
              </a:lnSpc>
              <a:buFont typeface="Arial" panose="020B0604020202020204" pitchFamily="34" charset="0"/>
              <a:buChar char="‒"/>
            </a:pPr>
            <a:r>
              <a:rPr lang="en-SG" sz="2400" dirty="0" err="1">
                <a:latin typeface="Times New Roman" panose="02020603050405020304" pitchFamily="18" charset="0"/>
                <a:cs typeface="Times New Roman" panose="02020603050405020304" pitchFamily="18" charset="0"/>
              </a:rPr>
              <a:t>Khuyến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khích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tìm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hiểu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cứu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sử</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dụng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trên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ảnh</a:t>
            </a:r>
            <a:r>
              <a:rPr lang="en-SG" sz="2400" dirty="0">
                <a:latin typeface="Times New Roman" panose="02020603050405020304" pitchFamily="18" charset="0"/>
                <a:cs typeface="Times New Roman" panose="02020603050405020304" pitchFamily="18" charset="0"/>
              </a:rPr>
              <a:t> HS </a:t>
            </a:r>
            <a:r>
              <a:rPr lang="en-SG" sz="2400" dirty="0" err="1">
                <a:latin typeface="Times New Roman" panose="02020603050405020304" pitchFamily="18" charset="0"/>
                <a:cs typeface="Times New Roman" panose="02020603050405020304" pitchFamily="18" charset="0"/>
              </a:rPr>
              <a:t>có</a:t>
            </a:r>
            <a:endParaRPr lang="en-SG" sz="24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SG" sz="2400" dirty="0">
                <a:latin typeface="Times New Roman" panose="02020603050405020304" pitchFamily="18" charset="0"/>
                <a:cs typeface="Times New Roman" panose="02020603050405020304" pitchFamily="18" charset="0"/>
              </a:rPr>
              <a:t>GV </a:t>
            </a:r>
            <a:r>
              <a:rPr lang="en-SG" sz="2400" dirty="0" err="1">
                <a:latin typeface="Times New Roman" panose="02020603050405020304" pitchFamily="18" charset="0"/>
                <a:cs typeface="Times New Roman" panose="02020603050405020304" pitchFamily="18" charset="0"/>
              </a:rPr>
              <a:t>cần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cài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đặt</a:t>
            </a:r>
            <a:r>
              <a:rPr lang="en-SG" sz="2400" dirty="0">
                <a:latin typeface="Times New Roman" panose="02020603050405020304" pitchFamily="18" charset="0"/>
                <a:cs typeface="Times New Roman" panose="02020603050405020304" pitchFamily="18" charset="0"/>
              </a:rPr>
              <a:t> GIMP </a:t>
            </a:r>
            <a:r>
              <a:rPr lang="en-SG" sz="2400" dirty="0" err="1">
                <a:latin typeface="Times New Roman" panose="02020603050405020304" pitchFamily="18" charset="0"/>
                <a:cs typeface="Times New Roman" panose="02020603050405020304" pitchFamily="18" charset="0"/>
              </a:rPr>
              <a:t>cho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máy</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thực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cần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đưa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ảnh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học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liệu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vào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thư</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mục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như</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sẽ</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chỉ</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dẫn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cho</a:t>
            </a:r>
            <a:r>
              <a:rPr lang="en-SG" sz="2400" dirty="0">
                <a:latin typeface="Times New Roman" panose="02020603050405020304" pitchFamily="18" charset="0"/>
                <a:cs typeface="Times New Roman" panose="02020603050405020304" pitchFamily="18" charset="0"/>
              </a:rPr>
              <a:t> HS</a:t>
            </a:r>
          </a:p>
          <a:p>
            <a:pPr>
              <a:lnSpc>
                <a:spcPct val="130000"/>
              </a:lnSpc>
              <a:buFont typeface="Arial" panose="020B0604020202020204" pitchFamily="34" charset="0"/>
              <a:buChar char="‒"/>
            </a:pPr>
            <a:r>
              <a:rPr lang="en-SG" sz="2400" dirty="0" err="1">
                <a:latin typeface="Times New Roman" panose="02020603050405020304" pitchFamily="18" charset="0"/>
                <a:cs typeface="Times New Roman" panose="02020603050405020304" pitchFamily="18" charset="0"/>
              </a:rPr>
              <a:t>Chú</a:t>
            </a:r>
            <a:r>
              <a:rPr lang="en-SG" sz="2400" dirty="0">
                <a:latin typeface="Times New Roman" panose="02020603050405020304" pitchFamily="18" charset="0"/>
                <a:cs typeface="Times New Roman" panose="02020603050405020304" pitchFamily="18" charset="0"/>
              </a:rPr>
              <a:t> ý </a:t>
            </a:r>
            <a:r>
              <a:rPr lang="en-SG" sz="2400" dirty="0" err="1">
                <a:latin typeface="Times New Roman" panose="02020603050405020304" pitchFamily="18" charset="0"/>
                <a:cs typeface="Times New Roman" panose="02020603050405020304" pitchFamily="18" charset="0"/>
              </a:rPr>
              <a:t>nhắc</a:t>
            </a:r>
            <a:r>
              <a:rPr lang="en-SG" sz="2400" dirty="0">
                <a:latin typeface="Times New Roman" panose="02020603050405020304" pitchFamily="18" charset="0"/>
                <a:cs typeface="Times New Roman" panose="02020603050405020304" pitchFamily="18" charset="0"/>
              </a:rPr>
              <a:t> HS </a:t>
            </a:r>
            <a:r>
              <a:rPr lang="en-SG" sz="2400" dirty="0" err="1">
                <a:latin typeface="Times New Roman" panose="02020603050405020304" pitchFamily="18" charset="0"/>
                <a:cs typeface="Times New Roman" panose="02020603050405020304" pitchFamily="18" charset="0"/>
              </a:rPr>
              <a:t>tôn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trọng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bản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quyền</a:t>
            </a:r>
            <a:r>
              <a:rPr lang="en-SG"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44</a:t>
            </a:fld>
            <a:endParaRPr lang="vi-VN" dirty="0"/>
          </a:p>
        </p:txBody>
      </p:sp>
    </p:spTree>
    <p:extLst>
      <p:ext uri="{BB962C8B-B14F-4D97-AF65-F5344CB8AC3E}">
        <p14:creationId xmlns:p14="http://schemas.microsoft.com/office/powerpoint/2010/main" val="4165486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75" y="268014"/>
            <a:ext cx="10515600" cy="964547"/>
          </a:xfrm>
        </p:spPr>
        <p:txBody>
          <a:bodyPr>
            <a:normAutofit/>
          </a:bodyPr>
          <a:lstStyle/>
          <a:p>
            <a:r>
              <a:rPr lang="en-US" sz="4000" b="1" dirty="0">
                <a:solidFill>
                  <a:schemeClr val="bg1"/>
                </a:solidFill>
              </a:rPr>
              <a:t>E3.4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về</a:t>
            </a:r>
            <a:r>
              <a:rPr lang="en-US" sz="4000" b="1" dirty="0">
                <a:solidFill>
                  <a:schemeClr val="bg1"/>
                </a:solidFill>
              </a:rPr>
              <a:t> </a:t>
            </a:r>
            <a:r>
              <a:rPr lang="en-US" sz="4000" b="1" dirty="0" err="1">
                <a:solidFill>
                  <a:schemeClr val="bg1"/>
                </a:solidFill>
              </a:rPr>
              <a:t>kiểm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đánh</a:t>
            </a:r>
            <a:r>
              <a:rPr lang="en-US" sz="4000" b="1" dirty="0">
                <a:solidFill>
                  <a:schemeClr val="bg1"/>
                </a:solidFill>
              </a:rPr>
              <a:t> </a:t>
            </a:r>
            <a:r>
              <a:rPr lang="en-US" sz="4000" b="1" dirty="0" err="1">
                <a:solidFill>
                  <a:schemeClr val="bg1"/>
                </a:solidFill>
              </a:rPr>
              <a:t>giá</a:t>
            </a:r>
            <a:r>
              <a:rPr lang="en-US" sz="4000" b="1" dirty="0">
                <a:solidFill>
                  <a:schemeClr val="bg1"/>
                </a:solidFill>
              </a:rPr>
              <a:t> (</a:t>
            </a:r>
            <a:r>
              <a:rPr lang="en-US" sz="4000" b="1" dirty="0" err="1">
                <a:solidFill>
                  <a:schemeClr val="bg1"/>
                </a:solidFill>
              </a:rPr>
              <a:t>Như</a:t>
            </a:r>
            <a:r>
              <a:rPr lang="en-US" sz="4000" b="1" dirty="0">
                <a:solidFill>
                  <a:schemeClr val="bg1"/>
                </a:solidFill>
              </a:rPr>
              <a:t> E1, E2)</a:t>
            </a:r>
          </a:p>
        </p:txBody>
      </p:sp>
      <p:sp>
        <p:nvSpPr>
          <p:cNvPr id="3" name="Content Placeholder 2"/>
          <p:cNvSpPr>
            <a:spLocks noGrp="1"/>
          </p:cNvSpPr>
          <p:nvPr>
            <p:ph idx="1"/>
          </p:nvPr>
        </p:nvSpPr>
        <p:spPr>
          <a:xfrm>
            <a:off x="576775" y="1232561"/>
            <a:ext cx="10348400" cy="5357425"/>
          </a:xfrm>
        </p:spPr>
        <p:txBody>
          <a:bodyPr>
            <a:normAutofit fontScale="92500" lnSpcReduction="20000"/>
          </a:bodyPr>
          <a:lstStyle/>
          <a:p>
            <a:pPr>
              <a:lnSpc>
                <a:spcPct val="120000"/>
              </a:lnSpc>
              <a:buFont typeface="Arial" panose="020B0604020202020204" pitchFamily="34" charset="0"/>
              <a:buChar char="‒"/>
            </a:pP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qua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Quan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 và </a:t>
            </a:r>
            <a:r>
              <a:rPr lang="en-US" sz="2600" b="1" dirty="0" err="1">
                <a:latin typeface="Times New Roman" panose="02020603050405020304" pitchFamily="18" charset="0"/>
                <a:cs typeface="Times New Roman" panose="02020603050405020304" pitchFamily="18" charset="0"/>
              </a:rPr>
              <a:t>kết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quả</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a:t>
            </a:r>
          </a:p>
          <a:p>
            <a:pPr lvl="1">
              <a:lnSpc>
                <a:spcPct val="120000"/>
              </a:lnSpc>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Có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gian</a:t>
            </a:r>
            <a:r>
              <a:rPr lang="en-US" sz="2300" dirty="0">
                <a:latin typeface="Times New Roman" panose="02020603050405020304" pitchFamily="18" charset="0"/>
                <a:cs typeface="Times New Roman" panose="02020603050405020304" pitchFamily="18" charset="0"/>
              </a:rPr>
              <a:t> hay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cuối</a:t>
            </a:r>
            <a:r>
              <a:rPr lang="en-US" sz="2300" dirty="0">
                <a:latin typeface="Times New Roman" panose="02020603050405020304" pitchFamily="18" charset="0"/>
                <a:cs typeface="Times New Roman" panose="02020603050405020304" pitchFamily="18" charset="0"/>
              </a:rPr>
              <a:t> </a:t>
            </a:r>
          </a:p>
          <a:p>
            <a:pPr lvl="1">
              <a:lnSpc>
                <a:spcPct val="120000"/>
              </a:lnSpc>
              <a:buFont typeface="Arial" panose="020B0604020202020204" pitchFamily="34" charset="0"/>
              <a:buChar char="+"/>
            </a:pPr>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cuối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trước</a:t>
            </a:r>
            <a:r>
              <a:rPr lang="en-US" sz="2300" dirty="0">
                <a:latin typeface="Times New Roman" panose="02020603050405020304" pitchFamily="18" charset="0"/>
                <a:cs typeface="Times New Roman" panose="02020603050405020304" pitchFamily="18" charset="0"/>
              </a:rPr>
              <a:t>, </a:t>
            </a:r>
          </a:p>
          <a:p>
            <a:pPr lvl="1">
              <a:lnSpc>
                <a:spcPct val="120000"/>
              </a:lnSpc>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điều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kiện</a:t>
            </a:r>
            <a:r>
              <a:rPr lang="en-US" sz="2300" dirty="0">
                <a:latin typeface="Times New Roman" panose="02020603050405020304" pitchFamily="18" charset="0"/>
                <a:cs typeface="Times New Roman" panose="02020603050405020304" pitchFamily="18" charset="0"/>
              </a:rPr>
              <a:t> HS </a:t>
            </a:r>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chéo</a:t>
            </a:r>
            <a:endParaRPr lang="en-US" sz="23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tính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mỹ</a:t>
            </a:r>
            <a:r>
              <a:rPr lang="en-US" sz="2300" dirty="0">
                <a:latin typeface="Times New Roman" panose="02020603050405020304" pitchFamily="18" charset="0"/>
                <a:cs typeface="Times New Roman" panose="02020603050405020304" pitchFamily="18" charset="0"/>
              </a:rPr>
              <a:t> và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nội</a:t>
            </a:r>
            <a:r>
              <a:rPr lang="en-US" sz="2300" dirty="0">
                <a:latin typeface="Times New Roman" panose="02020603050405020304" pitchFamily="18" charset="0"/>
                <a:cs typeface="Times New Roman" panose="02020603050405020304" pitchFamily="18" charset="0"/>
              </a:rPr>
              <a:t> dung</a:t>
            </a:r>
          </a:p>
          <a:p>
            <a:pPr lvl="1">
              <a:lnSpc>
                <a:spcPct val="120000"/>
              </a:lnSpc>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Khuyến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khích</a:t>
            </a:r>
            <a:r>
              <a:rPr lang="en-US" sz="2300" dirty="0">
                <a:latin typeface="Times New Roman" panose="02020603050405020304" pitchFamily="18" charset="0"/>
                <a:cs typeface="Times New Roman" panose="02020603050405020304" pitchFamily="18" charset="0"/>
              </a:rPr>
              <a:t> HS </a:t>
            </a:r>
            <a:r>
              <a:rPr lang="en-US" sz="2300" dirty="0" err="1">
                <a:latin typeface="Times New Roman" panose="02020603050405020304" pitchFamily="18" charset="0"/>
                <a:cs typeface="Times New Roman" panose="02020603050405020304" pitchFamily="18" charset="0"/>
              </a:rPr>
              <a:t>sáng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tạo</a:t>
            </a:r>
            <a:endParaRPr lang="en-US" sz="23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vi-VN" sz="2600" dirty="0">
                <a:latin typeface="Times New Roman" panose="02020603050405020304" pitchFamily="18" charset="0"/>
                <a:cs typeface="Times New Roman" panose="02020603050405020304" pitchFamily="18" charset="0"/>
              </a:rPr>
              <a:t>Trắc nghiệm</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câu hỏi tự luận có thể được sử dụng để đánh giá nhanh hiểu biết của HS về khái niệm (vùng chọn, lớp ảnh) cùng ý nghĩa vận dụng những khái niệm này trong chỉnh sửa ảnh.</a:t>
            </a:r>
            <a:r>
              <a:rPr lang="en-SG" sz="2600" dirty="0">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K</a:t>
            </a:r>
            <a:r>
              <a:rPr lang="vi-VN" sz="2600" dirty="0">
                <a:latin typeface="Times New Roman" panose="02020603050405020304" pitchFamily="18" charset="0"/>
                <a:cs typeface="Times New Roman" panose="02020603050405020304" pitchFamily="18" charset="0"/>
              </a:rPr>
              <a:t>huyến khích HS sáng tạo và chủ động tìm hiểu thêm công cụ của </a:t>
            </a:r>
            <a:r>
              <a:rPr lang="en-US" sz="2600" dirty="0">
                <a:latin typeface="Times New Roman" panose="02020603050405020304" pitchFamily="18" charset="0"/>
                <a:cs typeface="Times New Roman" panose="02020603050405020304" pitchFamily="18" charset="0"/>
              </a:rPr>
              <a:t>PM</a:t>
            </a:r>
          </a:p>
          <a:p>
            <a:pPr>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K</a:t>
            </a:r>
            <a:r>
              <a:rPr lang="vi-VN" sz="2600" dirty="0">
                <a:latin typeface="Times New Roman" panose="02020603050405020304" pitchFamily="18" charset="0"/>
                <a:cs typeface="Times New Roman" panose="02020603050405020304" pitchFamily="18" charset="0"/>
              </a:rPr>
              <a:t>huyến khích HS giải thích ý tưởng của sản phẩm. </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45</a:t>
            </a:fld>
            <a:endParaRPr lang="vi-VN" dirty="0"/>
          </a:p>
        </p:txBody>
      </p:sp>
    </p:spTree>
    <p:extLst>
      <p:ext uri="{BB962C8B-B14F-4D97-AF65-F5344CB8AC3E}">
        <p14:creationId xmlns:p14="http://schemas.microsoft.com/office/powerpoint/2010/main" val="698760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8EC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428" y="275665"/>
            <a:ext cx="10515600" cy="984717"/>
          </a:xfrm>
        </p:spPr>
        <p:txBody>
          <a:bodyPr>
            <a:normAutofit/>
          </a:bodyPr>
          <a:lstStyle/>
          <a:p>
            <a:r>
              <a:rPr lang="en-US" sz="4000" b="1" dirty="0" err="1">
                <a:solidFill>
                  <a:schemeClr val="bg1"/>
                </a:solidFill>
              </a:rPr>
              <a:t>Chủ</a:t>
            </a:r>
            <a:r>
              <a:rPr lang="en-US" sz="4000" b="1" dirty="0">
                <a:solidFill>
                  <a:schemeClr val="bg1"/>
                </a:solidFill>
              </a:rPr>
              <a:t> </a:t>
            </a:r>
            <a:r>
              <a:rPr lang="en-US" sz="4000" b="1" dirty="0" err="1">
                <a:solidFill>
                  <a:schemeClr val="bg1"/>
                </a:solidFill>
              </a:rPr>
              <a:t>đề</a:t>
            </a:r>
            <a:r>
              <a:rPr lang="en-US" sz="4000" b="1" dirty="0">
                <a:solidFill>
                  <a:schemeClr val="bg1"/>
                </a:solidFill>
              </a:rPr>
              <a:t> E3 – </a:t>
            </a:r>
            <a:r>
              <a:rPr lang="en-US" sz="4000" b="1" dirty="0" err="1">
                <a:solidFill>
                  <a:schemeClr val="bg1"/>
                </a:solidFill>
              </a:rPr>
              <a:t>Câu</a:t>
            </a:r>
            <a:r>
              <a:rPr lang="en-US" sz="4000" b="1" dirty="0">
                <a:solidFill>
                  <a:schemeClr val="bg1"/>
                </a:solidFill>
              </a:rPr>
              <a:t> </a:t>
            </a:r>
            <a:r>
              <a:rPr lang="en-US" sz="4000" b="1" dirty="0" err="1">
                <a:solidFill>
                  <a:schemeClr val="bg1"/>
                </a:solidFill>
              </a:rPr>
              <a:t>hỏi</a:t>
            </a:r>
            <a:r>
              <a:rPr lang="en-US" sz="4000" b="1" dirty="0">
                <a:solidFill>
                  <a:schemeClr val="bg1"/>
                </a:solidFill>
              </a:rPr>
              <a:t> và </a:t>
            </a:r>
            <a:r>
              <a:rPr lang="en-US" sz="4000" b="1" dirty="0" err="1">
                <a:solidFill>
                  <a:schemeClr val="bg1"/>
                </a:solidFill>
              </a:rPr>
              <a:t>thảo</a:t>
            </a:r>
            <a:r>
              <a:rPr lang="en-US" sz="4000" b="1" dirty="0">
                <a:solidFill>
                  <a:schemeClr val="bg1"/>
                </a:solidFill>
              </a:rPr>
              <a:t> </a:t>
            </a:r>
            <a:r>
              <a:rPr lang="en-US" sz="4000" b="1" dirty="0" err="1">
                <a:solidFill>
                  <a:schemeClr val="bg1"/>
                </a:solidFill>
              </a:rPr>
              <a:t>luận</a:t>
            </a:r>
            <a:r>
              <a:rPr lang="en-US" sz="4000" b="1" dirty="0">
                <a:solidFill>
                  <a:schemeClr val="bg1"/>
                </a:solidFill>
              </a:rPr>
              <a:t> </a:t>
            </a:r>
          </a:p>
        </p:txBody>
      </p:sp>
      <p:sp>
        <p:nvSpPr>
          <p:cNvPr id="5" name="Slide Number Placeholder 4"/>
          <p:cNvSpPr>
            <a:spLocks noGrp="1"/>
          </p:cNvSpPr>
          <p:nvPr>
            <p:ph type="sldNum" sz="quarter" idx="12"/>
          </p:nvPr>
        </p:nvSpPr>
        <p:spPr/>
        <p:txBody>
          <a:bodyPr/>
          <a:lstStyle/>
          <a:p>
            <a:fld id="{05C2D176-BDDD-4308-9A3E-DBFC2B3B23A7}" type="slidenum">
              <a:rPr lang="vi-VN" smtClean="0"/>
              <a:pPr/>
              <a:t>46</a:t>
            </a:fld>
            <a:endParaRPr lang="vi-VN" dirty="0"/>
          </a:p>
        </p:txBody>
      </p:sp>
      <p:sp>
        <p:nvSpPr>
          <p:cNvPr id="4" name="Content Placeholder 3">
            <a:extLst>
              <a:ext uri="{FF2B5EF4-FFF2-40B4-BE49-F238E27FC236}">
                <a16:creationId xmlns:a16="http://schemas.microsoft.com/office/drawing/2014/main" id="{767F468D-7C20-EF12-8D4D-B0DE6CD2F75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5762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2E8613-6A03-4F09-C9CD-6691B1777968}"/>
              </a:ext>
            </a:extLst>
          </p:cNvPr>
          <p:cNvSpPr>
            <a:spLocks noGrp="1"/>
          </p:cNvSpPr>
          <p:nvPr>
            <p:ph type="sldNum" sz="quarter" idx="12"/>
          </p:nvPr>
        </p:nvSpPr>
        <p:spPr/>
        <p:txBody>
          <a:bodyPr/>
          <a:lstStyle/>
          <a:p>
            <a:fld id="{D47896BC-590F-41E2-AE69-29568EAD1C22}" type="slidenum">
              <a:rPr lang="en-US" smtClean="0"/>
              <a:t>47</a:t>
            </a:fld>
            <a:endParaRPr lang="en-US"/>
          </a:p>
        </p:txBody>
      </p:sp>
      <p:pic>
        <p:nvPicPr>
          <p:cNvPr id="2" name="Picture 1">
            <a:extLst>
              <a:ext uri="{FF2B5EF4-FFF2-40B4-BE49-F238E27FC236}">
                <a16:creationId xmlns:a16="http://schemas.microsoft.com/office/drawing/2014/main" id="{B7854121-2483-0807-0E34-588D39F321E8}"/>
              </a:ext>
            </a:extLst>
          </p:cNvPr>
          <p:cNvPicPr>
            <a:picLocks noChangeAspect="1"/>
          </p:cNvPicPr>
          <p:nvPr/>
        </p:nvPicPr>
        <p:blipFill>
          <a:blip r:embed="rId2"/>
          <a:stretch>
            <a:fillRect/>
          </a:stretch>
        </p:blipFill>
        <p:spPr>
          <a:xfrm>
            <a:off x="391432" y="527043"/>
            <a:ext cx="3825723" cy="5674659"/>
          </a:xfrm>
          <a:prstGeom prst="rect">
            <a:avLst/>
          </a:prstGeom>
        </p:spPr>
      </p:pic>
      <p:pic>
        <p:nvPicPr>
          <p:cNvPr id="6" name="Picture 5">
            <a:extLst>
              <a:ext uri="{FF2B5EF4-FFF2-40B4-BE49-F238E27FC236}">
                <a16:creationId xmlns:a16="http://schemas.microsoft.com/office/drawing/2014/main" id="{D911083D-3D23-43B6-284B-6F09D8310825}"/>
              </a:ext>
            </a:extLst>
          </p:cNvPr>
          <p:cNvPicPr>
            <a:picLocks noChangeAspect="1"/>
          </p:cNvPicPr>
          <p:nvPr/>
        </p:nvPicPr>
        <p:blipFill>
          <a:blip r:embed="rId3"/>
          <a:stretch>
            <a:fillRect/>
          </a:stretch>
        </p:blipFill>
        <p:spPr>
          <a:xfrm>
            <a:off x="5504859" y="305167"/>
            <a:ext cx="4978479" cy="1564325"/>
          </a:xfrm>
          <a:prstGeom prst="rect">
            <a:avLst/>
          </a:prstGeom>
        </p:spPr>
      </p:pic>
      <p:pic>
        <p:nvPicPr>
          <p:cNvPr id="9" name="Picture 8">
            <a:extLst>
              <a:ext uri="{FF2B5EF4-FFF2-40B4-BE49-F238E27FC236}">
                <a16:creationId xmlns:a16="http://schemas.microsoft.com/office/drawing/2014/main" id="{5EA3813D-2EE6-7C90-D8A9-74B45EF1C286}"/>
              </a:ext>
            </a:extLst>
          </p:cNvPr>
          <p:cNvPicPr>
            <a:picLocks noChangeAspect="1"/>
          </p:cNvPicPr>
          <p:nvPr/>
        </p:nvPicPr>
        <p:blipFill>
          <a:blip r:embed="rId4"/>
          <a:stretch>
            <a:fillRect/>
          </a:stretch>
        </p:blipFill>
        <p:spPr>
          <a:xfrm>
            <a:off x="5469780" y="1942863"/>
            <a:ext cx="5075523" cy="4340115"/>
          </a:xfrm>
          <a:prstGeom prst="rect">
            <a:avLst/>
          </a:prstGeom>
        </p:spPr>
      </p:pic>
    </p:spTree>
    <p:extLst>
      <p:ext uri="{BB962C8B-B14F-4D97-AF65-F5344CB8AC3E}">
        <p14:creationId xmlns:p14="http://schemas.microsoft.com/office/powerpoint/2010/main" val="3592804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2388"/>
            <a:ext cx="10515600" cy="991441"/>
          </a:xfrm>
        </p:spPr>
        <p:txBody>
          <a:bodyPr>
            <a:normAutofit/>
          </a:bodyPr>
          <a:lstStyle/>
          <a:p>
            <a:r>
              <a:rPr lang="en-US" sz="4000" b="1" dirty="0">
                <a:solidFill>
                  <a:schemeClr val="bg1"/>
                </a:solidFill>
              </a:rPr>
              <a:t>F.1 - </a:t>
            </a:r>
            <a:r>
              <a:rPr lang="en-US" sz="4000" b="1" dirty="0" err="1">
                <a:solidFill>
                  <a:schemeClr val="bg1"/>
                </a:solidFill>
              </a:rPr>
              <a:t>Yêu</a:t>
            </a:r>
            <a:r>
              <a:rPr lang="en-US" sz="4000" b="1" dirty="0">
                <a:solidFill>
                  <a:schemeClr val="bg1"/>
                </a:solidFill>
              </a:rPr>
              <a:t> </a:t>
            </a:r>
            <a:r>
              <a:rPr lang="en-US" sz="4000" b="1" dirty="0" err="1">
                <a:solidFill>
                  <a:schemeClr val="bg1"/>
                </a:solidFill>
              </a:rPr>
              <a:t>cầu</a:t>
            </a:r>
            <a:r>
              <a:rPr lang="en-US" sz="4000" b="1" dirty="0">
                <a:solidFill>
                  <a:schemeClr val="bg1"/>
                </a:solidFill>
              </a:rPr>
              <a:t> </a:t>
            </a:r>
            <a:r>
              <a:rPr lang="en-US" sz="4000" b="1" dirty="0" err="1">
                <a:solidFill>
                  <a:schemeClr val="bg1"/>
                </a:solidFill>
              </a:rPr>
              <a:t>cần</a:t>
            </a:r>
            <a:r>
              <a:rPr lang="en-US" sz="4000" b="1" dirty="0">
                <a:solidFill>
                  <a:schemeClr val="bg1"/>
                </a:solidFill>
              </a:rPr>
              <a:t> </a:t>
            </a:r>
            <a:r>
              <a:rPr lang="en-US" sz="4000" b="1" dirty="0" err="1">
                <a:solidFill>
                  <a:schemeClr val="bg1"/>
                </a:solidFill>
              </a:rPr>
              <a:t>đạt</a:t>
            </a:r>
            <a:endParaRPr lang="en-US" sz="4000" b="1" dirty="0">
              <a:solidFill>
                <a:schemeClr val="bg1"/>
              </a:solidFill>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48</a:t>
            </a:fld>
            <a:endParaRPr lang="vi-VN" dirty="0"/>
          </a:p>
        </p:txBody>
      </p:sp>
      <p:graphicFrame>
        <p:nvGraphicFramePr>
          <p:cNvPr id="10" name="Content Placeholder 3">
            <a:extLst>
              <a:ext uri="{FF2B5EF4-FFF2-40B4-BE49-F238E27FC236}">
                <a16:creationId xmlns:a16="http://schemas.microsoft.com/office/drawing/2014/main" id="{7D0D66A9-E7DA-D28F-1C07-B9A6C4C727F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0106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F.2 -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280552"/>
            <a:ext cx="10456985" cy="4689942"/>
          </a:xfrm>
        </p:spPr>
        <p:txBody>
          <a:bodyPr>
            <a:normAutofit fontScale="92500"/>
          </a:bodyPr>
          <a:lstStyle/>
          <a:p>
            <a:pPr>
              <a:lnSpc>
                <a:spcPct val="120000"/>
              </a:lnSpc>
              <a:buFont typeface="Arial" panose="020B0604020202020204" pitchFamily="34" charset="0"/>
              <a:buChar char="‒"/>
            </a:pPr>
            <a:r>
              <a:rPr lang="en-US" dirty="0">
                <a:solidFill>
                  <a:srgbClr val="C00000"/>
                </a:solidFill>
                <a:latin typeface="Times New Roman" panose="02020603050405020304" pitchFamily="18" charset="0"/>
                <a:cs typeface="Times New Roman" panose="02020603050405020304" pitchFamily="18" charset="0"/>
              </a:rPr>
              <a:t>Quan </a:t>
            </a:r>
            <a:r>
              <a:rPr lang="en-US" dirty="0" err="1">
                <a:solidFill>
                  <a:srgbClr val="C00000"/>
                </a:solidFill>
                <a:latin typeface="Times New Roman" panose="02020603050405020304" pitchFamily="18" charset="0"/>
                <a:cs typeface="Times New Roman" panose="02020603050405020304" pitchFamily="18" charset="0"/>
              </a:rPr>
              <a:t>điểm</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dạy</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thuật</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toán</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và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lập</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trình</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của</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CT 2018</a:t>
            </a:r>
            <a:r>
              <a:rPr lang="en-SG"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Giai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trưởng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toán</a:t>
            </a:r>
            <a:endParaRPr lang="en-US" dirty="0">
              <a:solidFill>
                <a:srgbClr val="FF0000"/>
              </a:solidFill>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chơi</a:t>
            </a:r>
            <a:r>
              <a:rPr lang="en-US" dirty="0">
                <a:solidFill>
                  <a:srgbClr val="FF0000"/>
                </a:solidFill>
                <a:latin typeface="Times New Roman" panose="02020603050405020304" pitchFamily="18" charset="0"/>
                <a:cs typeface="Times New Roman" panose="02020603050405020304" pitchFamily="18" charset="0"/>
              </a:rPr>
              <a:t> và </a:t>
            </a:r>
            <a:r>
              <a:rPr lang="en-US" dirty="0" err="1">
                <a:solidFill>
                  <a:srgbClr val="FF0000"/>
                </a:solidFill>
                <a:latin typeface="Times New Roman" panose="02020603050405020304" pitchFamily="18" charset="0"/>
                <a:cs typeface="Times New Roman" panose="02020603050405020304" pitchFamily="18" charset="0"/>
              </a:rPr>
              <a:t>khám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a:t>
            </a:r>
            <a:r>
              <a:rPr lang="vi-V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THCS: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đọc-hiểu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-lớp 6 và 7, </a:t>
            </a:r>
            <a:r>
              <a:rPr lang="en-US" dirty="0" err="1">
                <a:solidFill>
                  <a:srgbClr val="FF0000"/>
                </a:solidFill>
                <a:latin typeface="Times New Roman" panose="02020603050405020304" pitchFamily="18" charset="0"/>
                <a:cs typeface="Times New Roman" panose="02020603050405020304" pitchFamily="18" charset="0"/>
              </a:rPr>
              <a:t>hệ</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thống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hóa</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NNLT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)-lớp 8,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-lớp 9 </a:t>
            </a:r>
          </a:p>
          <a:p>
            <a:pPr>
              <a:lnSpc>
                <a:spcPct val="120000"/>
              </a:lnSpc>
              <a:buFont typeface="Arial" panose="020B0604020202020204" pitchFamily="34" charset="0"/>
              <a:buChar char="‒"/>
            </a:pPr>
            <a:r>
              <a:rPr lang="en-US" dirty="0" err="1">
                <a:solidFill>
                  <a:srgbClr val="C00000"/>
                </a:solidFill>
                <a:latin typeface="Times New Roman" panose="02020603050405020304" pitchFamily="18" charset="0"/>
                <a:cs typeface="Times New Roman" panose="02020603050405020304" pitchFamily="18" charset="0"/>
              </a:rPr>
              <a:t>Kế</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Scratch ở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ở lớp 6, 7 </a:t>
            </a:r>
          </a:p>
          <a:p>
            <a:pPr>
              <a:lnSpc>
                <a:spcPct val="12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Scratch ở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a:t>
            </a:r>
            <a:r>
              <a:rPr lang="en-US" dirty="0">
                <a:latin typeface="Times New Roman" panose="02020603050405020304" pitchFamily="18" charset="0"/>
                <a:cs typeface="Times New Roman" panose="02020603050405020304" pitchFamily="18" charset="0"/>
              </a:rPr>
              <a:t> có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chậm</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hơn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nhưng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sẽ</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vượt</a:t>
            </a:r>
            <a:r>
              <a:rPr lang="en-US" dirty="0">
                <a:solidFill>
                  <a:srgbClr val="C00000"/>
                </a:solidFill>
                <a:latin typeface="Times New Roman" panose="02020603050405020304" pitchFamily="18" charset="0"/>
                <a:cs typeface="Times New Roman" panose="02020603050405020304" pitchFamily="18" charset="0"/>
              </a:rPr>
              <a:t> qua được</a:t>
            </a:r>
            <a:r>
              <a:rPr lang="vi-VN" dirty="0">
                <a:latin typeface="Times New Roman" panose="02020603050405020304" pitchFamily="18" charset="0"/>
                <a:cs typeface="Times New Roman" panose="02020603050405020304" pitchFamily="18" charset="0"/>
              </a:rPr>
              <a:t>. </a:t>
            </a:r>
            <a:endParaRPr lang="en-US" dirty="0">
              <a:solidFill>
                <a:srgbClr val="0C0000"/>
              </a:solidFill>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49</a:t>
            </a:fld>
            <a:endParaRPr lang="vi-VN" dirty="0"/>
          </a:p>
        </p:txBody>
      </p:sp>
    </p:spTree>
    <p:extLst>
      <p:ext uri="{BB962C8B-B14F-4D97-AF65-F5344CB8AC3E}">
        <p14:creationId xmlns:p14="http://schemas.microsoft.com/office/powerpoint/2010/main" val="161698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2" y="357930"/>
            <a:ext cx="10515600" cy="884403"/>
          </a:xfrm>
        </p:spPr>
        <p:txBody>
          <a:bodyPr>
            <a:normAutofit/>
          </a:bodyPr>
          <a:lstStyle/>
          <a:p>
            <a:r>
              <a:rPr lang="en-US" dirty="0"/>
              <a:t>A.3 </a:t>
            </a:r>
            <a:r>
              <a:rPr lang="en-US" dirty="0" err="1"/>
              <a:t>Gợi</a:t>
            </a:r>
            <a:r>
              <a:rPr lang="en-US" dirty="0"/>
              <a:t> ý </a:t>
            </a:r>
            <a:r>
              <a:rPr lang="en-US" dirty="0" err="1"/>
              <a:t>về</a:t>
            </a:r>
            <a:r>
              <a:rPr lang="en-US" dirty="0"/>
              <a:t> pp </a:t>
            </a:r>
            <a:r>
              <a:rPr lang="en-US" dirty="0" err="1"/>
              <a:t>giảng</a:t>
            </a:r>
            <a:r>
              <a:rPr lang="en-US" dirty="0"/>
              <a:t> </a:t>
            </a:r>
            <a:r>
              <a:rPr lang="en-US" dirty="0" err="1"/>
              <a:t>dạy</a:t>
            </a:r>
            <a:r>
              <a:rPr lang="en-US" dirty="0"/>
              <a:t> – </a:t>
            </a:r>
            <a:r>
              <a:rPr lang="en-US" dirty="0" err="1"/>
              <a:t>Bài</a:t>
            </a:r>
            <a:r>
              <a:rPr lang="en-US" dirty="0"/>
              <a:t> 1,2 </a:t>
            </a:r>
            <a:r>
              <a:rPr lang="en-US" sz="3100" dirty="0"/>
              <a:t>(</a:t>
            </a:r>
            <a:r>
              <a:rPr lang="en-US" sz="3100" dirty="0" err="1"/>
              <a:t>lí</a:t>
            </a:r>
            <a:r>
              <a:rPr lang="en-US" sz="3100" dirty="0"/>
              <a:t> </a:t>
            </a:r>
            <a:r>
              <a:rPr lang="en-US" sz="3100" dirty="0" err="1"/>
              <a:t>thuyết</a:t>
            </a:r>
            <a:r>
              <a:rPr lang="en-US" sz="3100" dirty="0"/>
              <a:t>)</a:t>
            </a:r>
          </a:p>
        </p:txBody>
      </p:sp>
      <p:sp>
        <p:nvSpPr>
          <p:cNvPr id="3" name="Text Placeholder 2"/>
          <p:cNvSpPr>
            <a:spLocks noGrp="1"/>
          </p:cNvSpPr>
          <p:nvPr>
            <p:ph type="body" idx="1"/>
          </p:nvPr>
        </p:nvSpPr>
        <p:spPr>
          <a:xfrm>
            <a:off x="831850" y="1872343"/>
            <a:ext cx="10515600" cy="3990575"/>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92500" lnSpcReduction="10000"/>
          </a:bodyPr>
          <a:lstStyle/>
          <a:p>
            <a:pPr marL="0" indent="0">
              <a:lnSpc>
                <a:spcPct val="110000"/>
              </a:lnSpc>
              <a:spcBef>
                <a:spcPts val="600"/>
              </a:spcBef>
              <a:buNone/>
            </a:pPr>
            <a:r>
              <a:rPr lang="en-US" sz="2800" i="0" dirty="0">
                <a:solidFill>
                  <a:srgbClr val="C00000"/>
                </a:solidFill>
                <a:effectLst/>
                <a:latin typeface="TimesNewRomanPSMT"/>
              </a:rPr>
              <a:t>PPDH </a:t>
            </a:r>
            <a:r>
              <a:rPr lang="en-US" sz="2800" i="0" dirty="0" err="1">
                <a:solidFill>
                  <a:srgbClr val="C00000"/>
                </a:solidFill>
                <a:effectLst/>
                <a:latin typeface="TimesNewRomanPSMT"/>
              </a:rPr>
              <a:t>trực</a:t>
            </a:r>
            <a:r>
              <a:rPr lang="en-US" sz="2800" i="0" dirty="0">
                <a:solidFill>
                  <a:srgbClr val="C00000"/>
                </a:solidFill>
                <a:effectLst/>
                <a:latin typeface="TimesNewRomanPSMT"/>
              </a:rPr>
              <a:t> </a:t>
            </a:r>
            <a:r>
              <a:rPr lang="en-US" sz="2800" i="0" dirty="0" err="1">
                <a:solidFill>
                  <a:srgbClr val="C00000"/>
                </a:solidFill>
                <a:effectLst/>
                <a:latin typeface="TimesNewRomanPSMT"/>
              </a:rPr>
              <a:t>quan</a:t>
            </a:r>
            <a:r>
              <a:rPr lang="en-US" sz="2800" i="0" dirty="0">
                <a:solidFill>
                  <a:srgbClr val="C00000"/>
                </a:solidFill>
                <a:effectLst/>
                <a:latin typeface="TimesNewRomanPSMT"/>
              </a:rPr>
              <a:t> </a:t>
            </a:r>
          </a:p>
          <a:p>
            <a:pPr>
              <a:lnSpc>
                <a:spcPct val="110000"/>
              </a:lnSpc>
              <a:spcBef>
                <a:spcPts val="600"/>
              </a:spcBef>
            </a:pPr>
            <a:r>
              <a:rPr lang="en-US" b="0" i="0" dirty="0" err="1">
                <a:solidFill>
                  <a:srgbClr val="242021"/>
                </a:solidFill>
                <a:effectLst/>
                <a:latin typeface="TimesNewRomanPSMT"/>
              </a:rPr>
              <a:t>Nên</a:t>
            </a:r>
            <a:r>
              <a:rPr lang="en-US" b="0" i="0" dirty="0">
                <a:solidFill>
                  <a:srgbClr val="242021"/>
                </a:solidFill>
                <a:effectLst/>
                <a:latin typeface="TimesNewRomanPSMT"/>
              </a:rPr>
              <a:t> </a:t>
            </a:r>
            <a:r>
              <a:rPr lang="en-US" b="0" i="0" dirty="0" err="1">
                <a:solidFill>
                  <a:srgbClr val="242021"/>
                </a:solidFill>
                <a:effectLst/>
                <a:latin typeface="TimesNewRomanPSMT"/>
              </a:rPr>
              <a:t>dùng</a:t>
            </a:r>
            <a:r>
              <a:rPr lang="en-US" b="0" i="0" dirty="0">
                <a:solidFill>
                  <a:srgbClr val="242021"/>
                </a:solidFill>
                <a:effectLst/>
                <a:latin typeface="TimesNewRomanPSMT"/>
              </a:rPr>
              <a:t> </a:t>
            </a:r>
            <a:r>
              <a:rPr lang="en-US" b="0" i="0" dirty="0" err="1">
                <a:solidFill>
                  <a:srgbClr val="242021"/>
                </a:solidFill>
                <a:effectLst/>
                <a:latin typeface="TimesNewRomanPSMT"/>
              </a:rPr>
              <a:t>hình</a:t>
            </a:r>
            <a:r>
              <a:rPr lang="en-US" b="0" i="0" dirty="0">
                <a:solidFill>
                  <a:srgbClr val="242021"/>
                </a:solidFill>
                <a:effectLst/>
                <a:latin typeface="TimesNewRomanPSMT"/>
              </a:rPr>
              <a:t> </a:t>
            </a:r>
            <a:r>
              <a:rPr lang="en-US" b="0" i="0" dirty="0" err="1">
                <a:solidFill>
                  <a:srgbClr val="242021"/>
                </a:solidFill>
                <a:effectLst/>
                <a:latin typeface="TimesNewRomanPSMT"/>
              </a:rPr>
              <a:t>ảnh</a:t>
            </a:r>
            <a:r>
              <a:rPr lang="en-US" b="0" i="0" dirty="0">
                <a:solidFill>
                  <a:srgbClr val="242021"/>
                </a:solidFill>
                <a:effectLst/>
                <a:latin typeface="TimesNewRomanPSMT"/>
              </a:rPr>
              <a:t> và </a:t>
            </a:r>
            <a:r>
              <a:rPr lang="en-US" b="0" i="0" dirty="0" err="1">
                <a:solidFill>
                  <a:srgbClr val="242021"/>
                </a:solidFill>
                <a:effectLst/>
                <a:latin typeface="TimesNewRomanPSMT"/>
              </a:rPr>
              <a:t>hiện</a:t>
            </a:r>
            <a:r>
              <a:rPr lang="en-US" b="0" i="0" dirty="0">
                <a:solidFill>
                  <a:srgbClr val="242021"/>
                </a:solidFill>
                <a:effectLst/>
                <a:latin typeface="TimesNewRomanPSMT"/>
              </a:rPr>
              <a:t> </a:t>
            </a:r>
            <a:r>
              <a:rPr lang="en-US" b="0" i="0" dirty="0" err="1">
                <a:solidFill>
                  <a:srgbClr val="242021"/>
                </a:solidFill>
                <a:effectLst/>
                <a:latin typeface="TimesNewRomanPSMT"/>
              </a:rPr>
              <a:t>vật</a:t>
            </a:r>
            <a:r>
              <a:rPr lang="en-US" b="0" i="0" dirty="0">
                <a:solidFill>
                  <a:srgbClr val="242021"/>
                </a:solidFill>
                <a:effectLst/>
                <a:latin typeface="TimesNewRomanPSMT"/>
              </a:rPr>
              <a:t> </a:t>
            </a:r>
            <a:r>
              <a:rPr lang="en-US" b="0" i="0" dirty="0" err="1">
                <a:solidFill>
                  <a:srgbClr val="242021"/>
                </a:solidFill>
                <a:effectLst/>
                <a:latin typeface="TimesNewRomanPSMT"/>
              </a:rPr>
              <a:t>cụ</a:t>
            </a:r>
            <a:r>
              <a:rPr lang="en-US" b="0" i="0" dirty="0">
                <a:solidFill>
                  <a:srgbClr val="242021"/>
                </a:solidFill>
                <a:effectLst/>
                <a:latin typeface="TimesNewRomanPSMT"/>
              </a:rPr>
              <a:t> </a:t>
            </a:r>
            <a:r>
              <a:rPr lang="en-US" b="0" i="0" dirty="0" err="1">
                <a:solidFill>
                  <a:srgbClr val="242021"/>
                </a:solidFill>
                <a:effectLst/>
                <a:latin typeface="TimesNewRomanPSMT"/>
              </a:rPr>
              <a:t>thể</a:t>
            </a:r>
            <a:r>
              <a:rPr lang="en-US" b="0" dirty="0">
                <a:solidFill>
                  <a:srgbClr val="242021"/>
                </a:solidFill>
                <a:latin typeface="TimesNewRomanPSMT"/>
              </a:rPr>
              <a:t> </a:t>
            </a:r>
            <a:r>
              <a:rPr lang="en-US" b="0" dirty="0" err="1">
                <a:solidFill>
                  <a:srgbClr val="242021"/>
                </a:solidFill>
                <a:latin typeface="TimesNewRomanPSMT"/>
              </a:rPr>
              <a:t>làm</a:t>
            </a:r>
            <a:r>
              <a:rPr lang="en-US" b="0" dirty="0">
                <a:solidFill>
                  <a:srgbClr val="242021"/>
                </a:solidFill>
                <a:latin typeface="TimesNewRomanPSMT"/>
              </a:rPr>
              <a:t> </a:t>
            </a:r>
            <a:r>
              <a:rPr lang="en-US" b="0" dirty="0" err="1">
                <a:solidFill>
                  <a:srgbClr val="242021"/>
                </a:solidFill>
                <a:latin typeface="TimesNewRomanPSMT"/>
              </a:rPr>
              <a:t>giáo</a:t>
            </a:r>
            <a:r>
              <a:rPr lang="en-US" b="0" dirty="0">
                <a:solidFill>
                  <a:srgbClr val="242021"/>
                </a:solidFill>
                <a:latin typeface="TimesNewRomanPSMT"/>
              </a:rPr>
              <a:t> </a:t>
            </a:r>
            <a:r>
              <a:rPr lang="en-US" b="0" dirty="0" err="1">
                <a:solidFill>
                  <a:srgbClr val="242021"/>
                </a:solidFill>
                <a:latin typeface="TimesNewRomanPSMT"/>
              </a:rPr>
              <a:t>cụ</a:t>
            </a:r>
            <a:r>
              <a:rPr lang="en-US" b="0" dirty="0">
                <a:solidFill>
                  <a:srgbClr val="242021"/>
                </a:solidFill>
                <a:latin typeface="TimesNewRomanPSMT"/>
              </a:rPr>
              <a:t> </a:t>
            </a:r>
            <a:r>
              <a:rPr lang="en-US" b="0" dirty="0" err="1">
                <a:solidFill>
                  <a:srgbClr val="242021"/>
                </a:solidFill>
                <a:latin typeface="TimesNewRomanPSMT"/>
              </a:rPr>
              <a:t>trực</a:t>
            </a:r>
            <a:r>
              <a:rPr lang="en-US" b="0" dirty="0">
                <a:solidFill>
                  <a:srgbClr val="242021"/>
                </a:solidFill>
                <a:latin typeface="TimesNewRomanPSMT"/>
              </a:rPr>
              <a:t> </a:t>
            </a:r>
            <a:r>
              <a:rPr lang="en-US" b="0" dirty="0" err="1">
                <a:solidFill>
                  <a:srgbClr val="242021"/>
                </a:solidFill>
                <a:latin typeface="TimesNewRomanPSMT"/>
              </a:rPr>
              <a:t>quan</a:t>
            </a:r>
            <a:r>
              <a:rPr lang="en-US" b="0" dirty="0">
                <a:solidFill>
                  <a:srgbClr val="242021"/>
                </a:solidFill>
                <a:latin typeface="TimesNewRomanPSMT"/>
              </a:rPr>
              <a:t> (</a:t>
            </a:r>
            <a:r>
              <a:rPr lang="en-US" b="0" i="0" dirty="0" err="1">
                <a:solidFill>
                  <a:srgbClr val="242021"/>
                </a:solidFill>
                <a:effectLst/>
                <a:latin typeface="TimesNewRomanPSMT"/>
              </a:rPr>
              <a:t>nếu</a:t>
            </a:r>
            <a:r>
              <a:rPr lang="en-US" b="0" i="0" dirty="0">
                <a:solidFill>
                  <a:srgbClr val="242021"/>
                </a:solidFill>
                <a:effectLst/>
                <a:latin typeface="TimesNewRomanPSMT"/>
              </a:rPr>
              <a:t> có </a:t>
            </a:r>
            <a:r>
              <a:rPr lang="en-US" b="0" i="0" dirty="0" err="1">
                <a:solidFill>
                  <a:srgbClr val="242021"/>
                </a:solidFill>
                <a:effectLst/>
                <a:latin typeface="TimesNewRomanPSMT"/>
              </a:rPr>
              <a:t>thể</a:t>
            </a:r>
            <a:r>
              <a:rPr lang="en-US" b="0" i="0" dirty="0">
                <a:solidFill>
                  <a:srgbClr val="242021"/>
                </a:solidFill>
                <a:effectLst/>
                <a:latin typeface="TimesNewRomanPSMT"/>
              </a:rPr>
              <a:t>) =&gt; </a:t>
            </a:r>
            <a:r>
              <a:rPr lang="en-US" b="0" dirty="0" err="1">
                <a:solidFill>
                  <a:srgbClr val="242021"/>
                </a:solidFill>
                <a:latin typeface="TimesNewRomanPSMT"/>
              </a:rPr>
              <a:t>trình</a:t>
            </a:r>
            <a:r>
              <a:rPr lang="en-US" b="0" dirty="0">
                <a:solidFill>
                  <a:srgbClr val="242021"/>
                </a:solidFill>
                <a:latin typeface="TimesNewRomanPSMT"/>
              </a:rPr>
              <a:t> </a:t>
            </a:r>
            <a:r>
              <a:rPr lang="en-US" b="0" dirty="0" err="1">
                <a:solidFill>
                  <a:srgbClr val="242021"/>
                </a:solidFill>
                <a:latin typeface="TimesNewRomanPSMT"/>
              </a:rPr>
              <a:t>diễn</a:t>
            </a:r>
            <a:r>
              <a:rPr lang="en-US" b="0" dirty="0">
                <a:solidFill>
                  <a:srgbClr val="242021"/>
                </a:solidFill>
                <a:latin typeface="TimesNewRomanPSMT"/>
              </a:rPr>
              <a:t> </a:t>
            </a:r>
            <a:r>
              <a:rPr lang="en-US" b="0" dirty="0" err="1">
                <a:solidFill>
                  <a:srgbClr val="242021"/>
                </a:solidFill>
                <a:latin typeface="TimesNewRomanPSMT"/>
              </a:rPr>
              <a:t>cho</a:t>
            </a:r>
            <a:r>
              <a:rPr lang="en-US" b="0" dirty="0">
                <a:solidFill>
                  <a:srgbClr val="242021"/>
                </a:solidFill>
                <a:latin typeface="TimesNewRomanPSMT"/>
              </a:rPr>
              <a:t> HS </a:t>
            </a:r>
            <a:r>
              <a:rPr lang="en-US" b="0" i="0" dirty="0">
                <a:solidFill>
                  <a:srgbClr val="242021"/>
                </a:solidFill>
                <a:effectLst/>
                <a:latin typeface="TimesNewRomanPSMT"/>
              </a:rPr>
              <a:t>=&gt;</a:t>
            </a:r>
            <a:r>
              <a:rPr lang="en-US" b="0" dirty="0">
                <a:solidFill>
                  <a:srgbClr val="242021"/>
                </a:solidFill>
                <a:latin typeface="TimesNewRomanPSMT"/>
              </a:rPr>
              <a:t> </a:t>
            </a:r>
            <a:r>
              <a:rPr lang="en-US" b="0" dirty="0" err="1">
                <a:solidFill>
                  <a:srgbClr val="242021"/>
                </a:solidFill>
                <a:latin typeface="TimesNewRomanPSMT"/>
              </a:rPr>
              <a:t>bài</a:t>
            </a:r>
            <a:r>
              <a:rPr lang="en-US" b="0" dirty="0">
                <a:solidFill>
                  <a:srgbClr val="242021"/>
                </a:solidFill>
                <a:latin typeface="TimesNewRomanPSMT"/>
              </a:rPr>
              <a:t> </a:t>
            </a:r>
            <a:r>
              <a:rPr lang="en-US" b="0" dirty="0" err="1">
                <a:solidFill>
                  <a:srgbClr val="242021"/>
                </a:solidFill>
                <a:latin typeface="TimesNewRomanPSMT"/>
              </a:rPr>
              <a:t>học</a:t>
            </a:r>
            <a:r>
              <a:rPr lang="en-US" b="0" dirty="0">
                <a:solidFill>
                  <a:srgbClr val="242021"/>
                </a:solidFill>
                <a:latin typeface="TimesNewRomanPSMT"/>
              </a:rPr>
              <a:t> </a:t>
            </a:r>
            <a:r>
              <a:rPr lang="en-US" b="0" dirty="0" err="1">
                <a:solidFill>
                  <a:srgbClr val="242021"/>
                </a:solidFill>
                <a:latin typeface="TimesNewRomanPSMT"/>
              </a:rPr>
              <a:t>hấp</a:t>
            </a:r>
            <a:r>
              <a:rPr lang="en-US" b="0" dirty="0">
                <a:solidFill>
                  <a:srgbClr val="242021"/>
                </a:solidFill>
                <a:latin typeface="TimesNewRomanPSMT"/>
              </a:rPr>
              <a:t> </a:t>
            </a:r>
            <a:r>
              <a:rPr lang="en-US" b="0" dirty="0" err="1">
                <a:solidFill>
                  <a:srgbClr val="242021"/>
                </a:solidFill>
                <a:latin typeface="TimesNewRomanPSMT"/>
              </a:rPr>
              <a:t>dẫn</a:t>
            </a:r>
            <a:r>
              <a:rPr lang="en-US" b="0" dirty="0">
                <a:solidFill>
                  <a:srgbClr val="242021"/>
                </a:solidFill>
                <a:latin typeface="TimesNewRomanPSMT"/>
              </a:rPr>
              <a:t>, </a:t>
            </a:r>
            <a:r>
              <a:rPr lang="en-US" b="0" dirty="0" err="1">
                <a:solidFill>
                  <a:srgbClr val="242021"/>
                </a:solidFill>
                <a:latin typeface="TimesNewRomanPSMT"/>
              </a:rPr>
              <a:t>sinh</a:t>
            </a:r>
            <a:r>
              <a:rPr lang="en-US" b="0" dirty="0">
                <a:solidFill>
                  <a:srgbClr val="242021"/>
                </a:solidFill>
                <a:latin typeface="TimesNewRomanPSMT"/>
              </a:rPr>
              <a:t> động </a:t>
            </a:r>
            <a:r>
              <a:rPr lang="en-US" b="0" dirty="0" err="1">
                <a:solidFill>
                  <a:srgbClr val="242021"/>
                </a:solidFill>
                <a:latin typeface="TimesNewRomanPSMT"/>
              </a:rPr>
              <a:t>hơn</a:t>
            </a:r>
            <a:r>
              <a:rPr lang="en-US" b="0" dirty="0">
                <a:solidFill>
                  <a:srgbClr val="242021"/>
                </a:solidFill>
                <a:latin typeface="TimesNewRomanPSMT"/>
              </a:rPr>
              <a:t>. </a:t>
            </a:r>
          </a:p>
          <a:p>
            <a:pPr>
              <a:lnSpc>
                <a:spcPct val="110000"/>
              </a:lnSpc>
              <a:spcBef>
                <a:spcPts val="600"/>
              </a:spcBef>
            </a:pPr>
            <a:r>
              <a:rPr lang="en-US" b="0" i="0" dirty="0" err="1">
                <a:solidFill>
                  <a:srgbClr val="242021"/>
                </a:solidFill>
                <a:effectLst/>
                <a:latin typeface="TimesNewRomanPSMT"/>
              </a:rPr>
              <a:t>Hiện</a:t>
            </a:r>
            <a:r>
              <a:rPr lang="en-US" b="0" i="0" dirty="0">
                <a:solidFill>
                  <a:srgbClr val="242021"/>
                </a:solidFill>
                <a:effectLst/>
                <a:latin typeface="TimesNewRomanPSMT"/>
              </a:rPr>
              <a:t> </a:t>
            </a:r>
            <a:r>
              <a:rPr lang="en-US" b="0" i="0" dirty="0" err="1">
                <a:solidFill>
                  <a:srgbClr val="242021"/>
                </a:solidFill>
                <a:effectLst/>
                <a:latin typeface="TimesNewRomanPSMT"/>
              </a:rPr>
              <a:t>vật</a:t>
            </a:r>
            <a:r>
              <a:rPr lang="en-US" b="0" i="0" dirty="0">
                <a:solidFill>
                  <a:srgbClr val="242021"/>
                </a:solidFill>
                <a:effectLst/>
                <a:latin typeface="TimesNewRomanPSMT"/>
              </a:rPr>
              <a:t> </a:t>
            </a:r>
            <a:r>
              <a:rPr lang="en-US" b="0" i="0" dirty="0" err="1">
                <a:solidFill>
                  <a:srgbClr val="242021"/>
                </a:solidFill>
                <a:effectLst/>
                <a:latin typeface="TimesNewRomanPSMT"/>
              </a:rPr>
              <a:t>không</a:t>
            </a:r>
            <a:r>
              <a:rPr lang="en-US" b="0" i="0" dirty="0">
                <a:solidFill>
                  <a:srgbClr val="242021"/>
                </a:solidFill>
                <a:effectLst/>
                <a:latin typeface="TimesNewRomanPSMT"/>
              </a:rPr>
              <a:t> có </a:t>
            </a:r>
            <a:r>
              <a:rPr lang="en-US" b="0" i="0" dirty="0">
                <a:solidFill>
                  <a:srgbClr val="242021"/>
                </a:solidFill>
                <a:effectLst/>
                <a:latin typeface="TimesNewRomanPSMT"/>
                <a:sym typeface="Wingdings" panose="05000000000000000000" pitchFamily="2" charset="2"/>
              </a:rPr>
              <a:t></a:t>
            </a:r>
            <a:r>
              <a:rPr lang="en-US" b="0" i="0" dirty="0">
                <a:solidFill>
                  <a:srgbClr val="242021"/>
                </a:solidFill>
                <a:effectLst/>
                <a:latin typeface="TimesNewRomanPSMT"/>
              </a:rPr>
              <a:t> </a:t>
            </a:r>
            <a:r>
              <a:rPr lang="en-US" b="0" i="0" dirty="0" err="1">
                <a:solidFill>
                  <a:srgbClr val="242021"/>
                </a:solidFill>
                <a:effectLst/>
                <a:latin typeface="TimesNewRomanPSMT"/>
              </a:rPr>
              <a:t>thay</a:t>
            </a:r>
            <a:r>
              <a:rPr lang="en-US" b="0" i="0" dirty="0">
                <a:solidFill>
                  <a:srgbClr val="242021"/>
                </a:solidFill>
                <a:effectLst/>
                <a:latin typeface="TimesNewRomanPSMT"/>
              </a:rPr>
              <a:t> </a:t>
            </a:r>
            <a:r>
              <a:rPr lang="en-US" b="0" i="0" dirty="0" err="1">
                <a:solidFill>
                  <a:srgbClr val="242021"/>
                </a:solidFill>
                <a:effectLst/>
                <a:latin typeface="TimesNewRomanPSMT"/>
              </a:rPr>
              <a:t>thế</a:t>
            </a:r>
            <a:r>
              <a:rPr lang="en-US" b="0" i="0" dirty="0">
                <a:solidFill>
                  <a:srgbClr val="242021"/>
                </a:solidFill>
                <a:effectLst/>
                <a:latin typeface="TimesNewRomanPSMT"/>
              </a:rPr>
              <a:t> </a:t>
            </a:r>
            <a:r>
              <a:rPr lang="en-US" b="0" i="0" dirty="0" err="1">
                <a:solidFill>
                  <a:srgbClr val="242021"/>
                </a:solidFill>
                <a:effectLst/>
                <a:latin typeface="TimesNewRomanPSMT"/>
              </a:rPr>
              <a:t>bằng</a:t>
            </a:r>
            <a:r>
              <a:rPr lang="en-US" b="0" i="0" dirty="0">
                <a:solidFill>
                  <a:srgbClr val="242021"/>
                </a:solidFill>
                <a:effectLst/>
                <a:latin typeface="TimesNewRomanPSMT"/>
              </a:rPr>
              <a:t> </a:t>
            </a:r>
            <a:r>
              <a:rPr lang="en-US" b="0" i="0" dirty="0" err="1">
                <a:solidFill>
                  <a:srgbClr val="242021"/>
                </a:solidFill>
                <a:effectLst/>
                <a:latin typeface="TimesNewRomanPSMT"/>
              </a:rPr>
              <a:t>hình</a:t>
            </a:r>
            <a:r>
              <a:rPr lang="en-US" b="0" i="0" dirty="0">
                <a:solidFill>
                  <a:srgbClr val="242021"/>
                </a:solidFill>
                <a:effectLst/>
                <a:latin typeface="TimesNewRomanPSMT"/>
              </a:rPr>
              <a:t> </a:t>
            </a:r>
            <a:r>
              <a:rPr lang="en-US" b="0" i="0" dirty="0" err="1">
                <a:solidFill>
                  <a:srgbClr val="242021"/>
                </a:solidFill>
                <a:effectLst/>
                <a:latin typeface="TimesNewRomanPSMT"/>
              </a:rPr>
              <a:t>ảnh</a:t>
            </a:r>
            <a:r>
              <a:rPr lang="en-US" b="0" i="0" dirty="0">
                <a:solidFill>
                  <a:srgbClr val="242021"/>
                </a:solidFill>
                <a:effectLst/>
                <a:latin typeface="TimesNewRomanPSMT"/>
              </a:rPr>
              <a:t> </a:t>
            </a:r>
            <a:r>
              <a:rPr lang="en-US" b="0" i="0" dirty="0" err="1">
                <a:solidFill>
                  <a:srgbClr val="242021"/>
                </a:solidFill>
                <a:effectLst/>
                <a:latin typeface="TimesNewRomanPSMT"/>
              </a:rPr>
              <a:t>minh</a:t>
            </a:r>
            <a:r>
              <a:rPr lang="en-US" b="0" i="0" dirty="0">
                <a:solidFill>
                  <a:srgbClr val="242021"/>
                </a:solidFill>
                <a:effectLst/>
                <a:latin typeface="TimesNewRomanPSMT"/>
              </a:rPr>
              <a:t> </a:t>
            </a:r>
            <a:r>
              <a:rPr lang="en-US" b="0" i="0" dirty="0" err="1">
                <a:solidFill>
                  <a:srgbClr val="242021"/>
                </a:solidFill>
                <a:effectLst/>
                <a:latin typeface="TimesNewRomanPSMT"/>
              </a:rPr>
              <a:t>hoạ</a:t>
            </a:r>
            <a:r>
              <a:rPr lang="en-US" b="0" i="0" dirty="0">
                <a:solidFill>
                  <a:srgbClr val="242021"/>
                </a:solidFill>
                <a:effectLst/>
                <a:latin typeface="TimesNewRomanPSMT"/>
              </a:rPr>
              <a:t> (slide </a:t>
            </a:r>
            <a:r>
              <a:rPr lang="en-US" b="0" i="0" dirty="0" err="1">
                <a:solidFill>
                  <a:srgbClr val="242021"/>
                </a:solidFill>
                <a:effectLst/>
                <a:latin typeface="TimesNewRomanPSMT"/>
              </a:rPr>
              <a:t>trình</a:t>
            </a:r>
            <a:r>
              <a:rPr lang="en-US" b="0" i="0" dirty="0">
                <a:solidFill>
                  <a:srgbClr val="242021"/>
                </a:solidFill>
                <a:effectLst/>
                <a:latin typeface="TimesNewRomanPSMT"/>
              </a:rPr>
              <a:t> </a:t>
            </a:r>
            <a:r>
              <a:rPr lang="en-US" b="0" i="0" dirty="0" err="1">
                <a:solidFill>
                  <a:srgbClr val="242021"/>
                </a:solidFill>
                <a:effectLst/>
                <a:latin typeface="TimesNewRomanPSMT"/>
              </a:rPr>
              <a:t>chiếu</a:t>
            </a:r>
            <a:r>
              <a:rPr lang="en-US" b="0" i="0" dirty="0">
                <a:solidFill>
                  <a:srgbClr val="242021"/>
                </a:solidFill>
                <a:effectLst/>
                <a:latin typeface="TimesNewRomanPSMT"/>
              </a:rPr>
              <a:t>). </a:t>
            </a:r>
          </a:p>
          <a:p>
            <a:pPr marL="0" indent="0">
              <a:lnSpc>
                <a:spcPct val="110000"/>
              </a:lnSpc>
              <a:spcBef>
                <a:spcPts val="600"/>
              </a:spcBef>
              <a:buNone/>
            </a:pPr>
            <a:r>
              <a:rPr lang="en-US" sz="2800" i="0" dirty="0">
                <a:solidFill>
                  <a:srgbClr val="C00000"/>
                </a:solidFill>
                <a:effectLst/>
                <a:latin typeface="TimesNewRomanPSMT"/>
              </a:rPr>
              <a:t>PPDH </a:t>
            </a:r>
            <a:r>
              <a:rPr lang="en-US" sz="2800" i="0" dirty="0" err="1">
                <a:solidFill>
                  <a:srgbClr val="C00000"/>
                </a:solidFill>
                <a:effectLst/>
                <a:latin typeface="TimesNewRomanPSMT"/>
              </a:rPr>
              <a:t>vấn</a:t>
            </a:r>
            <a:r>
              <a:rPr lang="en-US" sz="2800" i="0" dirty="0">
                <a:solidFill>
                  <a:srgbClr val="C00000"/>
                </a:solidFill>
                <a:effectLst/>
                <a:latin typeface="TimesNewRomanPSMT"/>
              </a:rPr>
              <a:t> </a:t>
            </a:r>
            <a:r>
              <a:rPr lang="en-US" sz="2800" i="0" dirty="0" err="1">
                <a:solidFill>
                  <a:srgbClr val="C00000"/>
                </a:solidFill>
                <a:effectLst/>
                <a:latin typeface="TimesNewRomanPSMT"/>
              </a:rPr>
              <a:t>đáp</a:t>
            </a:r>
            <a:endParaRPr lang="en-US" sz="2800" b="0" i="0" dirty="0">
              <a:solidFill>
                <a:srgbClr val="242021"/>
              </a:solidFill>
              <a:effectLst/>
              <a:latin typeface="TimesNewRomanPSMT"/>
            </a:endParaRPr>
          </a:p>
          <a:p>
            <a:pPr>
              <a:lnSpc>
                <a:spcPct val="110000"/>
              </a:lnSpc>
              <a:spcBef>
                <a:spcPts val="600"/>
              </a:spcBef>
            </a:pPr>
            <a:r>
              <a:rPr lang="en-US" b="0" dirty="0">
                <a:solidFill>
                  <a:srgbClr val="242021"/>
                </a:solidFill>
                <a:latin typeface="TimesNewRomanPSMT"/>
              </a:rPr>
              <a:t>HS </a:t>
            </a:r>
            <a:r>
              <a:rPr lang="en-US" b="0" dirty="0" err="1">
                <a:solidFill>
                  <a:srgbClr val="242021"/>
                </a:solidFill>
                <a:latin typeface="TimesNewRomanPSMT"/>
              </a:rPr>
              <a:t>tự</a:t>
            </a:r>
            <a:r>
              <a:rPr lang="en-US" b="0" dirty="0">
                <a:solidFill>
                  <a:srgbClr val="242021"/>
                </a:solidFill>
                <a:latin typeface="TimesNewRomanPSMT"/>
              </a:rPr>
              <a:t> </a:t>
            </a:r>
            <a:r>
              <a:rPr lang="en-US" b="0" dirty="0" err="1">
                <a:solidFill>
                  <a:srgbClr val="242021"/>
                </a:solidFill>
                <a:latin typeface="TimesNewRomanPSMT"/>
              </a:rPr>
              <a:t>đọc</a:t>
            </a:r>
            <a:r>
              <a:rPr lang="en-US" b="0" dirty="0">
                <a:solidFill>
                  <a:srgbClr val="242021"/>
                </a:solidFill>
                <a:latin typeface="TimesNewRomanPSMT"/>
              </a:rPr>
              <a:t> </a:t>
            </a:r>
            <a:r>
              <a:rPr lang="en-US" b="0" dirty="0" err="1">
                <a:solidFill>
                  <a:srgbClr val="242021"/>
                </a:solidFill>
                <a:latin typeface="TimesNewRomanPSMT"/>
              </a:rPr>
              <a:t>sgk</a:t>
            </a:r>
            <a:r>
              <a:rPr lang="en-US" b="0" dirty="0">
                <a:solidFill>
                  <a:srgbClr val="242021"/>
                </a:solidFill>
                <a:latin typeface="TimesNewRomanPSMT"/>
              </a:rPr>
              <a:t> </a:t>
            </a:r>
            <a:r>
              <a:rPr lang="en-US" b="0" dirty="0">
                <a:solidFill>
                  <a:srgbClr val="242021"/>
                </a:solidFill>
                <a:latin typeface="TimesNewRomanPSMT"/>
                <a:sym typeface="Wingdings" panose="05000000000000000000" pitchFamily="2" charset="2"/>
              </a:rPr>
              <a:t> </a:t>
            </a:r>
            <a:r>
              <a:rPr lang="en-US" b="0" dirty="0" err="1">
                <a:solidFill>
                  <a:srgbClr val="242021"/>
                </a:solidFill>
                <a:latin typeface="TimesNewRomanPSMT"/>
                <a:sym typeface="Wingdings" panose="05000000000000000000" pitchFamily="2" charset="2"/>
              </a:rPr>
              <a:t>trả</a:t>
            </a:r>
            <a:r>
              <a:rPr lang="en-US" b="0" dirty="0">
                <a:solidFill>
                  <a:srgbClr val="242021"/>
                </a:solidFill>
                <a:latin typeface="TimesNewRomanPSMT"/>
                <a:sym typeface="Wingdings" panose="05000000000000000000" pitchFamily="2" charset="2"/>
              </a:rPr>
              <a:t> </a:t>
            </a:r>
            <a:r>
              <a:rPr lang="en-US" b="0" dirty="0" err="1">
                <a:solidFill>
                  <a:srgbClr val="242021"/>
                </a:solidFill>
                <a:latin typeface="TimesNewRomanPSMT"/>
                <a:sym typeface="Wingdings" panose="05000000000000000000" pitchFamily="2" charset="2"/>
              </a:rPr>
              <a:t>lời</a:t>
            </a:r>
            <a:r>
              <a:rPr lang="en-US" b="0" dirty="0">
                <a:solidFill>
                  <a:srgbClr val="242021"/>
                </a:solidFill>
                <a:latin typeface="TimesNewRomanPSMT"/>
                <a:sym typeface="Wingdings" panose="05000000000000000000" pitchFamily="2" charset="2"/>
              </a:rPr>
              <a:t> </a:t>
            </a:r>
            <a:r>
              <a:rPr lang="en-US" b="0" dirty="0" err="1">
                <a:solidFill>
                  <a:srgbClr val="242021"/>
                </a:solidFill>
                <a:latin typeface="TimesNewRomanPSMT"/>
                <a:sym typeface="Wingdings" panose="05000000000000000000" pitchFamily="2" charset="2"/>
              </a:rPr>
              <a:t>câu</a:t>
            </a:r>
            <a:r>
              <a:rPr lang="en-US" b="0" dirty="0">
                <a:solidFill>
                  <a:srgbClr val="242021"/>
                </a:solidFill>
                <a:latin typeface="TimesNewRomanPSMT"/>
                <a:sym typeface="Wingdings" panose="05000000000000000000" pitchFamily="2" charset="2"/>
              </a:rPr>
              <a:t> </a:t>
            </a:r>
            <a:r>
              <a:rPr lang="en-US" b="0" dirty="0" err="1">
                <a:solidFill>
                  <a:srgbClr val="242021"/>
                </a:solidFill>
                <a:latin typeface="TimesNewRomanPSMT"/>
                <a:sym typeface="Wingdings" panose="05000000000000000000" pitchFamily="2" charset="2"/>
              </a:rPr>
              <a:t>hỏi</a:t>
            </a:r>
            <a:br>
              <a:rPr lang="en-US" dirty="0"/>
            </a:br>
            <a:endParaRPr lang="en-US" b="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47896BC-590F-41E2-AE69-29568EAD1C22}" type="slidenum">
              <a:rPr lang="en-US" smtClean="0"/>
              <a:t>5</a:t>
            </a:fld>
            <a:endParaRPr lang="en-US"/>
          </a:p>
        </p:txBody>
      </p:sp>
    </p:spTree>
    <p:extLst>
      <p:ext uri="{BB962C8B-B14F-4D97-AF65-F5344CB8AC3E}">
        <p14:creationId xmlns:p14="http://schemas.microsoft.com/office/powerpoint/2010/main" val="3180954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F.2 -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653988"/>
            <a:ext cx="10456985" cy="4316506"/>
          </a:xfrm>
        </p:spPr>
        <p:txBody>
          <a:bodyPr>
            <a:normAutofit/>
          </a:bodyPr>
          <a:lstStyle/>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huật toán trong các bài học </a:t>
            </a:r>
            <a:r>
              <a:rPr lang="vi-VN" dirty="0">
                <a:solidFill>
                  <a:srgbClr val="FF0000"/>
                </a:solidFill>
                <a:latin typeface="Times New Roman" panose="02020603050405020304" pitchFamily="18" charset="0"/>
                <a:cs typeface="Times New Roman" panose="02020603050405020304" pitchFamily="18" charset="0"/>
              </a:rPr>
              <a:t>không khó </a:t>
            </a:r>
            <a:r>
              <a:rPr lang="vi-VN" dirty="0">
                <a:latin typeface="Times New Roman" panose="02020603050405020304" pitchFamily="18" charset="0"/>
                <a:cs typeface="Times New Roman" panose="02020603050405020304" pitchFamily="18" charset="0"/>
              </a:rPr>
              <a:t>đối với HS, phần lớn đã được chuẩn bị ở các lớp dưới, ví dụ: nhân vật di chuyển, một số tính toán số học đơn giản, tính tổng theo kiểu cộng dồn, tìm kiếm nhị phân,…</a:t>
            </a:r>
            <a:r>
              <a:rPr lang="en-US" dirty="0">
                <a:latin typeface="Times New Roman" panose="02020603050405020304" pitchFamily="18" charset="0"/>
                <a:cs typeface="Times New Roman" panose="02020603050405020304" pitchFamily="18" charset="0"/>
              </a:rPr>
              <a:t> </a:t>
            </a: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hỉ yêu cầu HS trải nghiệm </a:t>
            </a:r>
            <a:r>
              <a:rPr lang="en-US" dirty="0" err="1">
                <a:latin typeface="Times New Roman" panose="02020603050405020304" pitchFamily="18" charset="0"/>
                <a:cs typeface="Times New Roman" panose="02020603050405020304" pitchFamily="18" charset="0"/>
              </a:rPr>
              <a:t>gỡ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một ví dụ cụ thể.</a:t>
            </a:r>
            <a:r>
              <a:rPr lang="en-US" dirty="0">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Không yêu cầu kĩ năng tốt về gỡ lỗi </a:t>
            </a:r>
            <a:r>
              <a:rPr lang="vi-VN" dirty="0">
                <a:latin typeface="Times New Roman" panose="02020603050405020304" pitchFamily="18" charset="0"/>
                <a:cs typeface="Times New Roman" panose="02020603050405020304" pitchFamily="18" charset="0"/>
              </a:rPr>
              <a:t>vì HS chỉ tạo những chương trình đơn giản.</a:t>
            </a:r>
            <a:r>
              <a:rPr lang="en-US" dirty="0">
                <a:latin typeface="Times New Roman" panose="02020603050405020304" pitchFamily="18" charset="0"/>
                <a:cs typeface="Times New Roman" panose="02020603050405020304" pitchFamily="18" charset="0"/>
              </a:rPr>
              <a:t> </a:t>
            </a:r>
          </a:p>
          <a:p>
            <a:pPr>
              <a:lnSpc>
                <a:spcPct val="13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ạo sản phẩm (Trò chơi mê cung) được </a:t>
            </a:r>
            <a:r>
              <a:rPr lang="vi-VN" dirty="0">
                <a:solidFill>
                  <a:srgbClr val="FF0000"/>
                </a:solidFill>
                <a:latin typeface="Times New Roman" panose="02020603050405020304" pitchFamily="18" charset="0"/>
                <a:cs typeface="Times New Roman" panose="02020603050405020304" pitchFamily="18" charset="0"/>
              </a:rPr>
              <a:t>chuẩn bị dần </a:t>
            </a:r>
            <a:r>
              <a:rPr lang="vi-VN" dirty="0">
                <a:latin typeface="Times New Roman" panose="02020603050405020304" pitchFamily="18" charset="0"/>
                <a:cs typeface="Times New Roman" panose="02020603050405020304" pitchFamily="18" charset="0"/>
              </a:rPr>
              <a:t>từng phần nhỏ</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50</a:t>
            </a:fld>
            <a:endParaRPr lang="vi-VN" dirty="0"/>
          </a:p>
        </p:txBody>
      </p:sp>
    </p:spTree>
    <p:extLst>
      <p:ext uri="{BB962C8B-B14F-4D97-AF65-F5344CB8AC3E}">
        <p14:creationId xmlns:p14="http://schemas.microsoft.com/office/powerpoint/2010/main" val="1555070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F.2 -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279400" y="1653988"/>
            <a:ext cx="3649133" cy="4316506"/>
          </a:xfrm>
        </p:spPr>
        <p:txBody>
          <a:bodyPr>
            <a:normAutofit/>
          </a:bodyPr>
          <a:lstStyle/>
          <a:p>
            <a:pPr marL="0" indent="0">
              <a:lnSpc>
                <a:spcPct val="130000"/>
              </a:lnSpc>
              <a:buNone/>
            </a:pP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có 3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p>
          <a:p>
            <a:pPr marL="0" indent="0">
              <a:lnSpc>
                <a:spcPct val="130000"/>
              </a:lnSpc>
              <a:buNone/>
            </a:pPr>
            <a:r>
              <a:rPr lang="en-US" dirty="0">
                <a:latin typeface="Times New Roman" panose="02020603050405020304" pitchFamily="18" charset="0"/>
                <a:cs typeface="Times New Roman" panose="02020603050405020304" pitchFamily="18" charset="0"/>
                <a:sym typeface="Wingdings" panose="05000000000000000000" pitchFamily="2" charset="2"/>
              </a:rPr>
              <a:t> DH </a:t>
            </a:r>
            <a:r>
              <a:rPr lang="en-US" dirty="0" err="1">
                <a:latin typeface="Times New Roman" panose="02020603050405020304" pitchFamily="18" charset="0"/>
                <a:cs typeface="Times New Roman" panose="02020603050405020304" pitchFamily="18" charset="0"/>
                <a:sym typeface="Wingdings" panose="05000000000000000000" pitchFamily="2" charset="2"/>
              </a:rPr>
              <a:t>phân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hóa</a:t>
            </a:r>
            <a:r>
              <a:rPr lang="en-US"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nSpc>
                <a:spcPct val="130000"/>
              </a:lnSpc>
              <a:buNone/>
            </a:pPr>
            <a:r>
              <a:rPr lang="en-US" dirty="0" err="1">
                <a:latin typeface="Times New Roman" panose="02020603050405020304" pitchFamily="18" charset="0"/>
                <a:cs typeface="Times New Roman" panose="02020603050405020304" pitchFamily="18" charset="0"/>
                <a:sym typeface="Wingdings" panose="05000000000000000000" pitchFamily="2" charset="2"/>
              </a:rPr>
              <a:t>Khuyến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khích</a:t>
            </a:r>
            <a:r>
              <a:rPr lang="en-US" dirty="0">
                <a:latin typeface="Times New Roman" panose="02020603050405020304" pitchFamily="18" charset="0"/>
                <a:cs typeface="Times New Roman" panose="02020603050405020304" pitchFamily="18" charset="0"/>
                <a:sym typeface="Wingdings" panose="05000000000000000000" pitchFamily="2" charset="2"/>
              </a:rPr>
              <a:t> HS </a:t>
            </a:r>
            <a:r>
              <a:rPr lang="en-US" dirty="0" err="1">
                <a:latin typeface="Times New Roman" panose="02020603050405020304" pitchFamily="18" charset="0"/>
                <a:cs typeface="Times New Roman" panose="02020603050405020304" pitchFamily="18" charset="0"/>
                <a:sym typeface="Wingdings" panose="05000000000000000000" pitchFamily="2" charset="2"/>
              </a:rPr>
              <a:t>thích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lập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Khuyến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khích</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tự</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học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giải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đáp</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thắc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mắc</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của</a:t>
            </a:r>
            <a:r>
              <a:rPr lang="en-US" dirty="0">
                <a:latin typeface="Times New Roman" panose="02020603050405020304" pitchFamily="18" charset="0"/>
                <a:cs typeface="Times New Roman" panose="02020603050405020304" pitchFamily="18" charset="0"/>
                <a:sym typeface="Wingdings" panose="05000000000000000000" pitchFamily="2" charset="2"/>
              </a:rPr>
              <a:t> HS </a:t>
            </a:r>
            <a:r>
              <a:rPr lang="en-US" dirty="0" err="1">
                <a:latin typeface="Times New Roman" panose="02020603050405020304" pitchFamily="18" charset="0"/>
                <a:cs typeface="Times New Roman" panose="02020603050405020304" pitchFamily="18" charset="0"/>
                <a:sym typeface="Wingdings" panose="05000000000000000000" pitchFamily="2" charset="2"/>
              </a:rPr>
              <a:t>khá</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giỏi</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51</a:t>
            </a:fld>
            <a:endParaRPr lang="vi-VN" dirty="0"/>
          </a:p>
        </p:txBody>
      </p:sp>
      <p:pic>
        <p:nvPicPr>
          <p:cNvPr id="6" name="Picture 5">
            <a:extLst>
              <a:ext uri="{FF2B5EF4-FFF2-40B4-BE49-F238E27FC236}">
                <a16:creationId xmlns:a16="http://schemas.microsoft.com/office/drawing/2014/main" id="{BF428394-B4D3-1EFA-43D9-BA819578DEEA}"/>
              </a:ext>
            </a:extLst>
          </p:cNvPr>
          <p:cNvPicPr>
            <a:picLocks noChangeAspect="1"/>
          </p:cNvPicPr>
          <p:nvPr/>
        </p:nvPicPr>
        <p:blipFill>
          <a:blip r:embed="rId2"/>
          <a:stretch>
            <a:fillRect/>
          </a:stretch>
        </p:blipFill>
        <p:spPr>
          <a:xfrm>
            <a:off x="3675461" y="1350888"/>
            <a:ext cx="8516539" cy="1057423"/>
          </a:xfrm>
          <a:custGeom>
            <a:avLst/>
            <a:gdLst>
              <a:gd name="connsiteX0" fmla="*/ 0 w 8516539"/>
              <a:gd name="connsiteY0" fmla="*/ 0 h 1057423"/>
              <a:gd name="connsiteX1" fmla="*/ 652935 w 8516539"/>
              <a:gd name="connsiteY1" fmla="*/ 0 h 1057423"/>
              <a:gd name="connsiteX2" fmla="*/ 1391035 w 8516539"/>
              <a:gd name="connsiteY2" fmla="*/ 0 h 1057423"/>
              <a:gd name="connsiteX3" fmla="*/ 1873639 w 8516539"/>
              <a:gd name="connsiteY3" fmla="*/ 0 h 1057423"/>
              <a:gd name="connsiteX4" fmla="*/ 2441408 w 8516539"/>
              <a:gd name="connsiteY4" fmla="*/ 0 h 1057423"/>
              <a:gd name="connsiteX5" fmla="*/ 2753681 w 8516539"/>
              <a:gd name="connsiteY5" fmla="*/ 0 h 1057423"/>
              <a:gd name="connsiteX6" fmla="*/ 3151119 w 8516539"/>
              <a:gd name="connsiteY6" fmla="*/ 0 h 1057423"/>
              <a:gd name="connsiteX7" fmla="*/ 3633723 w 8516539"/>
              <a:gd name="connsiteY7" fmla="*/ 0 h 1057423"/>
              <a:gd name="connsiteX8" fmla="*/ 4201493 w 8516539"/>
              <a:gd name="connsiteY8" fmla="*/ 0 h 1057423"/>
              <a:gd name="connsiteX9" fmla="*/ 4854427 w 8516539"/>
              <a:gd name="connsiteY9" fmla="*/ 0 h 1057423"/>
              <a:gd name="connsiteX10" fmla="*/ 5251866 w 8516539"/>
              <a:gd name="connsiteY10" fmla="*/ 0 h 1057423"/>
              <a:gd name="connsiteX11" fmla="*/ 5904800 w 8516539"/>
              <a:gd name="connsiteY11" fmla="*/ 0 h 1057423"/>
              <a:gd name="connsiteX12" fmla="*/ 6217073 w 8516539"/>
              <a:gd name="connsiteY12" fmla="*/ 0 h 1057423"/>
              <a:gd name="connsiteX13" fmla="*/ 6870008 w 8516539"/>
              <a:gd name="connsiteY13" fmla="*/ 0 h 1057423"/>
              <a:gd name="connsiteX14" fmla="*/ 7522943 w 8516539"/>
              <a:gd name="connsiteY14" fmla="*/ 0 h 1057423"/>
              <a:gd name="connsiteX15" fmla="*/ 8516539 w 8516539"/>
              <a:gd name="connsiteY15" fmla="*/ 0 h 1057423"/>
              <a:gd name="connsiteX16" fmla="*/ 8516539 w 8516539"/>
              <a:gd name="connsiteY16" fmla="*/ 549860 h 1057423"/>
              <a:gd name="connsiteX17" fmla="*/ 8516539 w 8516539"/>
              <a:gd name="connsiteY17" fmla="*/ 1057423 h 1057423"/>
              <a:gd name="connsiteX18" fmla="*/ 8204266 w 8516539"/>
              <a:gd name="connsiteY18" fmla="*/ 1057423 h 1057423"/>
              <a:gd name="connsiteX19" fmla="*/ 7891993 w 8516539"/>
              <a:gd name="connsiteY19" fmla="*/ 1057423 h 1057423"/>
              <a:gd name="connsiteX20" fmla="*/ 7153893 w 8516539"/>
              <a:gd name="connsiteY20" fmla="*/ 1057423 h 1057423"/>
              <a:gd name="connsiteX21" fmla="*/ 6841620 w 8516539"/>
              <a:gd name="connsiteY21" fmla="*/ 1057423 h 1057423"/>
              <a:gd name="connsiteX22" fmla="*/ 6529347 w 8516539"/>
              <a:gd name="connsiteY22" fmla="*/ 1057423 h 1057423"/>
              <a:gd name="connsiteX23" fmla="*/ 6046743 w 8516539"/>
              <a:gd name="connsiteY23" fmla="*/ 1057423 h 1057423"/>
              <a:gd name="connsiteX24" fmla="*/ 5393808 w 8516539"/>
              <a:gd name="connsiteY24" fmla="*/ 1057423 h 1057423"/>
              <a:gd name="connsiteX25" fmla="*/ 4740873 w 8516539"/>
              <a:gd name="connsiteY25" fmla="*/ 1057423 h 1057423"/>
              <a:gd name="connsiteX26" fmla="*/ 4258270 w 8516539"/>
              <a:gd name="connsiteY26" fmla="*/ 1057423 h 1057423"/>
              <a:gd name="connsiteX27" fmla="*/ 3775666 w 8516539"/>
              <a:gd name="connsiteY27" fmla="*/ 1057423 h 1057423"/>
              <a:gd name="connsiteX28" fmla="*/ 3122731 w 8516539"/>
              <a:gd name="connsiteY28" fmla="*/ 1057423 h 1057423"/>
              <a:gd name="connsiteX29" fmla="*/ 2640127 w 8516539"/>
              <a:gd name="connsiteY29" fmla="*/ 1057423 h 1057423"/>
              <a:gd name="connsiteX30" fmla="*/ 1902027 w 8516539"/>
              <a:gd name="connsiteY30" fmla="*/ 1057423 h 1057423"/>
              <a:gd name="connsiteX31" fmla="*/ 1334258 w 8516539"/>
              <a:gd name="connsiteY31" fmla="*/ 1057423 h 1057423"/>
              <a:gd name="connsiteX32" fmla="*/ 936819 w 8516539"/>
              <a:gd name="connsiteY32" fmla="*/ 1057423 h 1057423"/>
              <a:gd name="connsiteX33" fmla="*/ 0 w 8516539"/>
              <a:gd name="connsiteY33" fmla="*/ 1057423 h 1057423"/>
              <a:gd name="connsiteX34" fmla="*/ 0 w 8516539"/>
              <a:gd name="connsiteY34" fmla="*/ 539286 h 1057423"/>
              <a:gd name="connsiteX35" fmla="*/ 0 w 8516539"/>
              <a:gd name="connsiteY35" fmla="*/ 0 h 105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16539" h="1057423" fill="none" extrusionOk="0">
                <a:moveTo>
                  <a:pt x="0" y="0"/>
                </a:moveTo>
                <a:cubicBezTo>
                  <a:pt x="320902" y="-10517"/>
                  <a:pt x="405807" y="59303"/>
                  <a:pt x="652935" y="0"/>
                </a:cubicBezTo>
                <a:cubicBezTo>
                  <a:pt x="900063" y="-59303"/>
                  <a:pt x="1024272" y="44709"/>
                  <a:pt x="1391035" y="0"/>
                </a:cubicBezTo>
                <a:cubicBezTo>
                  <a:pt x="1757798" y="-44709"/>
                  <a:pt x="1681820" y="48837"/>
                  <a:pt x="1873639" y="0"/>
                </a:cubicBezTo>
                <a:cubicBezTo>
                  <a:pt x="2065458" y="-48837"/>
                  <a:pt x="2219970" y="44620"/>
                  <a:pt x="2441408" y="0"/>
                </a:cubicBezTo>
                <a:cubicBezTo>
                  <a:pt x="2662846" y="-44620"/>
                  <a:pt x="2651640" y="9417"/>
                  <a:pt x="2753681" y="0"/>
                </a:cubicBezTo>
                <a:cubicBezTo>
                  <a:pt x="2855722" y="-9417"/>
                  <a:pt x="3006470" y="11332"/>
                  <a:pt x="3151119" y="0"/>
                </a:cubicBezTo>
                <a:cubicBezTo>
                  <a:pt x="3295768" y="-11332"/>
                  <a:pt x="3467486" y="15208"/>
                  <a:pt x="3633723" y="0"/>
                </a:cubicBezTo>
                <a:cubicBezTo>
                  <a:pt x="3799960" y="-15208"/>
                  <a:pt x="4004167" y="14642"/>
                  <a:pt x="4201493" y="0"/>
                </a:cubicBezTo>
                <a:cubicBezTo>
                  <a:pt x="4398819" y="-14642"/>
                  <a:pt x="4623983" y="18381"/>
                  <a:pt x="4854427" y="0"/>
                </a:cubicBezTo>
                <a:cubicBezTo>
                  <a:pt x="5084871" y="-18381"/>
                  <a:pt x="5080190" y="10713"/>
                  <a:pt x="5251866" y="0"/>
                </a:cubicBezTo>
                <a:cubicBezTo>
                  <a:pt x="5423542" y="-10713"/>
                  <a:pt x="5596248" y="44231"/>
                  <a:pt x="5904800" y="0"/>
                </a:cubicBezTo>
                <a:cubicBezTo>
                  <a:pt x="6213352" y="-44231"/>
                  <a:pt x="6116301" y="32176"/>
                  <a:pt x="6217073" y="0"/>
                </a:cubicBezTo>
                <a:cubicBezTo>
                  <a:pt x="6317845" y="-32176"/>
                  <a:pt x="6622411" y="8111"/>
                  <a:pt x="6870008" y="0"/>
                </a:cubicBezTo>
                <a:cubicBezTo>
                  <a:pt x="7117606" y="-8111"/>
                  <a:pt x="7364234" y="70105"/>
                  <a:pt x="7522943" y="0"/>
                </a:cubicBezTo>
                <a:cubicBezTo>
                  <a:pt x="7681652" y="-70105"/>
                  <a:pt x="8035243" y="96409"/>
                  <a:pt x="8516539" y="0"/>
                </a:cubicBezTo>
                <a:cubicBezTo>
                  <a:pt x="8579519" y="272674"/>
                  <a:pt x="8473858" y="421618"/>
                  <a:pt x="8516539" y="549860"/>
                </a:cubicBezTo>
                <a:cubicBezTo>
                  <a:pt x="8559220" y="678102"/>
                  <a:pt x="8498419" y="902929"/>
                  <a:pt x="8516539" y="1057423"/>
                </a:cubicBezTo>
                <a:cubicBezTo>
                  <a:pt x="8429646" y="1085828"/>
                  <a:pt x="8317520" y="1051286"/>
                  <a:pt x="8204266" y="1057423"/>
                </a:cubicBezTo>
                <a:cubicBezTo>
                  <a:pt x="8091012" y="1063560"/>
                  <a:pt x="8046303" y="1030303"/>
                  <a:pt x="7891993" y="1057423"/>
                </a:cubicBezTo>
                <a:cubicBezTo>
                  <a:pt x="7737683" y="1084543"/>
                  <a:pt x="7486860" y="990826"/>
                  <a:pt x="7153893" y="1057423"/>
                </a:cubicBezTo>
                <a:cubicBezTo>
                  <a:pt x="6820926" y="1124020"/>
                  <a:pt x="6980236" y="1038094"/>
                  <a:pt x="6841620" y="1057423"/>
                </a:cubicBezTo>
                <a:cubicBezTo>
                  <a:pt x="6703004" y="1076752"/>
                  <a:pt x="6683183" y="1054331"/>
                  <a:pt x="6529347" y="1057423"/>
                </a:cubicBezTo>
                <a:cubicBezTo>
                  <a:pt x="6375511" y="1060515"/>
                  <a:pt x="6175802" y="1017213"/>
                  <a:pt x="6046743" y="1057423"/>
                </a:cubicBezTo>
                <a:cubicBezTo>
                  <a:pt x="5917684" y="1097633"/>
                  <a:pt x="5574722" y="992450"/>
                  <a:pt x="5393808" y="1057423"/>
                </a:cubicBezTo>
                <a:cubicBezTo>
                  <a:pt x="5212895" y="1122396"/>
                  <a:pt x="5055948" y="1008443"/>
                  <a:pt x="4740873" y="1057423"/>
                </a:cubicBezTo>
                <a:cubicBezTo>
                  <a:pt x="4425799" y="1106403"/>
                  <a:pt x="4466173" y="1001994"/>
                  <a:pt x="4258270" y="1057423"/>
                </a:cubicBezTo>
                <a:cubicBezTo>
                  <a:pt x="4050367" y="1112852"/>
                  <a:pt x="3968009" y="1045461"/>
                  <a:pt x="3775666" y="1057423"/>
                </a:cubicBezTo>
                <a:cubicBezTo>
                  <a:pt x="3583323" y="1069385"/>
                  <a:pt x="3416190" y="1047257"/>
                  <a:pt x="3122731" y="1057423"/>
                </a:cubicBezTo>
                <a:cubicBezTo>
                  <a:pt x="2829272" y="1067589"/>
                  <a:pt x="2800014" y="1013534"/>
                  <a:pt x="2640127" y="1057423"/>
                </a:cubicBezTo>
                <a:cubicBezTo>
                  <a:pt x="2480240" y="1101312"/>
                  <a:pt x="2086016" y="971354"/>
                  <a:pt x="1902027" y="1057423"/>
                </a:cubicBezTo>
                <a:cubicBezTo>
                  <a:pt x="1718038" y="1143492"/>
                  <a:pt x="1548390" y="1011593"/>
                  <a:pt x="1334258" y="1057423"/>
                </a:cubicBezTo>
                <a:cubicBezTo>
                  <a:pt x="1120126" y="1103253"/>
                  <a:pt x="1057125" y="1046491"/>
                  <a:pt x="936819" y="1057423"/>
                </a:cubicBezTo>
                <a:cubicBezTo>
                  <a:pt x="816513" y="1068355"/>
                  <a:pt x="372632" y="961980"/>
                  <a:pt x="0" y="1057423"/>
                </a:cubicBezTo>
                <a:cubicBezTo>
                  <a:pt x="-35648" y="852919"/>
                  <a:pt x="42431" y="722418"/>
                  <a:pt x="0" y="539286"/>
                </a:cubicBezTo>
                <a:cubicBezTo>
                  <a:pt x="-42431" y="356154"/>
                  <a:pt x="59171" y="225137"/>
                  <a:pt x="0" y="0"/>
                </a:cubicBezTo>
                <a:close/>
              </a:path>
              <a:path w="8516539" h="1057423" stroke="0" extrusionOk="0">
                <a:moveTo>
                  <a:pt x="0" y="0"/>
                </a:moveTo>
                <a:cubicBezTo>
                  <a:pt x="270044" y="-25286"/>
                  <a:pt x="396863" y="57904"/>
                  <a:pt x="567769" y="0"/>
                </a:cubicBezTo>
                <a:cubicBezTo>
                  <a:pt x="738675" y="-57904"/>
                  <a:pt x="992364" y="66029"/>
                  <a:pt x="1135539" y="0"/>
                </a:cubicBezTo>
                <a:cubicBezTo>
                  <a:pt x="1278714" y="-66029"/>
                  <a:pt x="1508064" y="5123"/>
                  <a:pt x="1703308" y="0"/>
                </a:cubicBezTo>
                <a:cubicBezTo>
                  <a:pt x="1898552" y="-5123"/>
                  <a:pt x="2055853" y="54882"/>
                  <a:pt x="2271077" y="0"/>
                </a:cubicBezTo>
                <a:cubicBezTo>
                  <a:pt x="2486301" y="-54882"/>
                  <a:pt x="2722835" y="39548"/>
                  <a:pt x="2924012" y="0"/>
                </a:cubicBezTo>
                <a:cubicBezTo>
                  <a:pt x="3125190" y="-39548"/>
                  <a:pt x="3305924" y="63334"/>
                  <a:pt x="3576946" y="0"/>
                </a:cubicBezTo>
                <a:cubicBezTo>
                  <a:pt x="3847968" y="-63334"/>
                  <a:pt x="3805140" y="27378"/>
                  <a:pt x="3889219" y="0"/>
                </a:cubicBezTo>
                <a:cubicBezTo>
                  <a:pt x="3973298" y="-27378"/>
                  <a:pt x="4366605" y="79939"/>
                  <a:pt x="4627320" y="0"/>
                </a:cubicBezTo>
                <a:cubicBezTo>
                  <a:pt x="4888035" y="-79939"/>
                  <a:pt x="4849745" y="18672"/>
                  <a:pt x="4939593" y="0"/>
                </a:cubicBezTo>
                <a:cubicBezTo>
                  <a:pt x="5029441" y="-18672"/>
                  <a:pt x="5346447" y="14434"/>
                  <a:pt x="5592527" y="0"/>
                </a:cubicBezTo>
                <a:cubicBezTo>
                  <a:pt x="5838607" y="-14434"/>
                  <a:pt x="5945529" y="67861"/>
                  <a:pt x="6245462" y="0"/>
                </a:cubicBezTo>
                <a:cubicBezTo>
                  <a:pt x="6545395" y="-67861"/>
                  <a:pt x="6675001" y="6444"/>
                  <a:pt x="6813231" y="0"/>
                </a:cubicBezTo>
                <a:cubicBezTo>
                  <a:pt x="6951461" y="-6444"/>
                  <a:pt x="7199817" y="58533"/>
                  <a:pt x="7551331" y="0"/>
                </a:cubicBezTo>
                <a:cubicBezTo>
                  <a:pt x="7902845" y="-58533"/>
                  <a:pt x="8227689" y="81854"/>
                  <a:pt x="8516539" y="0"/>
                </a:cubicBezTo>
                <a:cubicBezTo>
                  <a:pt x="8543576" y="188470"/>
                  <a:pt x="8510495" y="325031"/>
                  <a:pt x="8516539" y="496989"/>
                </a:cubicBezTo>
                <a:cubicBezTo>
                  <a:pt x="8522583" y="668947"/>
                  <a:pt x="8455352" y="849157"/>
                  <a:pt x="8516539" y="1057423"/>
                </a:cubicBezTo>
                <a:cubicBezTo>
                  <a:pt x="8413074" y="1111915"/>
                  <a:pt x="8245989" y="1028213"/>
                  <a:pt x="8033935" y="1057423"/>
                </a:cubicBezTo>
                <a:cubicBezTo>
                  <a:pt x="7821881" y="1086633"/>
                  <a:pt x="7731896" y="1015696"/>
                  <a:pt x="7551331" y="1057423"/>
                </a:cubicBezTo>
                <a:cubicBezTo>
                  <a:pt x="7370766" y="1099150"/>
                  <a:pt x="7262018" y="1035510"/>
                  <a:pt x="7068727" y="1057423"/>
                </a:cubicBezTo>
                <a:cubicBezTo>
                  <a:pt x="6875436" y="1079336"/>
                  <a:pt x="6793643" y="1054930"/>
                  <a:pt x="6671289" y="1057423"/>
                </a:cubicBezTo>
                <a:cubicBezTo>
                  <a:pt x="6548935" y="1059916"/>
                  <a:pt x="6491293" y="1041266"/>
                  <a:pt x="6359016" y="1057423"/>
                </a:cubicBezTo>
                <a:cubicBezTo>
                  <a:pt x="6226739" y="1073580"/>
                  <a:pt x="5971926" y="991952"/>
                  <a:pt x="5791247" y="1057423"/>
                </a:cubicBezTo>
                <a:cubicBezTo>
                  <a:pt x="5610568" y="1122894"/>
                  <a:pt x="5308698" y="982882"/>
                  <a:pt x="5138312" y="1057423"/>
                </a:cubicBezTo>
                <a:cubicBezTo>
                  <a:pt x="4967926" y="1131964"/>
                  <a:pt x="4922365" y="1035793"/>
                  <a:pt x="4826039" y="1057423"/>
                </a:cubicBezTo>
                <a:cubicBezTo>
                  <a:pt x="4729713" y="1079053"/>
                  <a:pt x="4507455" y="1050054"/>
                  <a:pt x="4343435" y="1057423"/>
                </a:cubicBezTo>
                <a:cubicBezTo>
                  <a:pt x="4179415" y="1064792"/>
                  <a:pt x="4052408" y="1011220"/>
                  <a:pt x="3945996" y="1057423"/>
                </a:cubicBezTo>
                <a:cubicBezTo>
                  <a:pt x="3839584" y="1103626"/>
                  <a:pt x="3480465" y="1004444"/>
                  <a:pt x="3207896" y="1057423"/>
                </a:cubicBezTo>
                <a:cubicBezTo>
                  <a:pt x="2935327" y="1110402"/>
                  <a:pt x="2978307" y="1011686"/>
                  <a:pt x="2810458" y="1057423"/>
                </a:cubicBezTo>
                <a:cubicBezTo>
                  <a:pt x="2642609" y="1103160"/>
                  <a:pt x="2333333" y="971749"/>
                  <a:pt x="2072358" y="1057423"/>
                </a:cubicBezTo>
                <a:cubicBezTo>
                  <a:pt x="1811383" y="1143097"/>
                  <a:pt x="1756570" y="1018181"/>
                  <a:pt x="1674919" y="1057423"/>
                </a:cubicBezTo>
                <a:cubicBezTo>
                  <a:pt x="1593268" y="1096665"/>
                  <a:pt x="1468819" y="1037371"/>
                  <a:pt x="1362646" y="1057423"/>
                </a:cubicBezTo>
                <a:cubicBezTo>
                  <a:pt x="1256473" y="1077475"/>
                  <a:pt x="878148" y="1033363"/>
                  <a:pt x="624546" y="1057423"/>
                </a:cubicBezTo>
                <a:cubicBezTo>
                  <a:pt x="370944" y="1081483"/>
                  <a:pt x="269919" y="1024860"/>
                  <a:pt x="0" y="1057423"/>
                </a:cubicBezTo>
                <a:cubicBezTo>
                  <a:pt x="-57938" y="815385"/>
                  <a:pt x="54039" y="770845"/>
                  <a:pt x="0" y="549860"/>
                </a:cubicBezTo>
                <a:cubicBezTo>
                  <a:pt x="-54039" y="328875"/>
                  <a:pt x="16083" y="273790"/>
                  <a:pt x="0" y="0"/>
                </a:cubicBezTo>
                <a:close/>
              </a:path>
            </a:pathLst>
          </a:custGeom>
          <a:ln w="12700">
            <a:noFill/>
            <a:extLst>
              <a:ext uri="{C807C97D-BFC1-408E-A445-0C87EB9F89A2}">
                <ask:lineSketchStyleProps xmlns:ask="http://schemas.microsoft.com/office/drawing/2018/sketchyshapes" sd="3785378957">
                  <a:prstGeom prst="rect">
                    <a:avLst/>
                  </a:prstGeom>
                  <ask:type>
                    <ask:lineSketchScribble/>
                  </ask:type>
                </ask:lineSketchStyleProps>
              </a:ext>
            </a:extLst>
          </a:ln>
        </p:spPr>
      </p:pic>
      <p:pic>
        <p:nvPicPr>
          <p:cNvPr id="8" name="Picture 7">
            <a:extLst>
              <a:ext uri="{FF2B5EF4-FFF2-40B4-BE49-F238E27FC236}">
                <a16:creationId xmlns:a16="http://schemas.microsoft.com/office/drawing/2014/main" id="{06F78584-9054-3B77-3C4A-27CF0C9EAAFE}"/>
              </a:ext>
            </a:extLst>
          </p:cNvPr>
          <p:cNvPicPr>
            <a:picLocks noChangeAspect="1"/>
          </p:cNvPicPr>
          <p:nvPr/>
        </p:nvPicPr>
        <p:blipFill>
          <a:blip r:embed="rId3"/>
          <a:stretch>
            <a:fillRect/>
          </a:stretch>
        </p:blipFill>
        <p:spPr>
          <a:xfrm>
            <a:off x="3777061" y="2781747"/>
            <a:ext cx="8237139" cy="1139672"/>
          </a:xfrm>
          <a:prstGeom prst="rect">
            <a:avLst/>
          </a:prstGeom>
        </p:spPr>
      </p:pic>
      <p:pic>
        <p:nvPicPr>
          <p:cNvPr id="10" name="Picture 9">
            <a:extLst>
              <a:ext uri="{FF2B5EF4-FFF2-40B4-BE49-F238E27FC236}">
                <a16:creationId xmlns:a16="http://schemas.microsoft.com/office/drawing/2014/main" id="{AE46F08D-A178-A6DE-D22F-51883AF8A913}"/>
              </a:ext>
            </a:extLst>
          </p:cNvPr>
          <p:cNvPicPr>
            <a:picLocks noChangeAspect="1"/>
          </p:cNvPicPr>
          <p:nvPr/>
        </p:nvPicPr>
        <p:blipFill>
          <a:blip r:embed="rId4"/>
          <a:stretch>
            <a:fillRect/>
          </a:stretch>
        </p:blipFill>
        <p:spPr>
          <a:xfrm>
            <a:off x="3839573" y="4263243"/>
            <a:ext cx="8267760" cy="1053277"/>
          </a:xfrm>
          <a:prstGeom prst="rect">
            <a:avLst/>
          </a:prstGeom>
        </p:spPr>
      </p:pic>
    </p:spTree>
    <p:extLst>
      <p:ext uri="{BB962C8B-B14F-4D97-AF65-F5344CB8AC3E}">
        <p14:creationId xmlns:p14="http://schemas.microsoft.com/office/powerpoint/2010/main" val="2718505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F.2 -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196788"/>
            <a:ext cx="10456985" cy="5311588"/>
          </a:xfrm>
        </p:spPr>
        <p:txBody>
          <a:bodyPr>
            <a:noAutofit/>
          </a:bodyPr>
          <a:lstStyle/>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1</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giúp HS nhận biết rõ mối quan hệ giữa thuật toán và chương trình, tính tuần tự của thuật toán và thể hiện </a:t>
            </a:r>
            <a:r>
              <a:rPr lang="vi-VN" sz="2000" dirty="0">
                <a:solidFill>
                  <a:srgbClr val="FF0000"/>
                </a:solidFill>
                <a:latin typeface="Times New Roman" panose="02020603050405020304" pitchFamily="18" charset="0"/>
                <a:cs typeface="Times New Roman" panose="02020603050405020304" pitchFamily="18" charset="0"/>
              </a:rPr>
              <a:t>tính tuần tự trong chương trình</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2</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và </a:t>
            </a:r>
            <a:r>
              <a:rPr lang="en-US" sz="2000" dirty="0" err="1">
                <a:solidFill>
                  <a:srgbClr val="FF0000"/>
                </a:solidFill>
                <a:latin typeface="Times New Roman" panose="02020603050405020304" pitchFamily="18" charset="0"/>
                <a:cs typeface="Times New Roman" panose="02020603050405020304" pitchFamily="18" charset="0"/>
              </a:rPr>
              <a:t>sử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Scratch;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logic, </a:t>
            </a:r>
            <a:r>
              <a:rPr lang="en-US" sz="2000" dirty="0" err="1">
                <a:latin typeface="Times New Roman" panose="02020603050405020304" pitchFamily="18" charset="0"/>
                <a:cs typeface="Times New Roman" panose="02020603050405020304" pitchFamily="18" charset="0"/>
              </a:rPr>
              <a:t>xâu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Scratch.</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3</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giúp HS nhận biết được các biểu thức thuộc kiểu số, kiểu logic, kiểu xâu kí tự</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một số phép toán thông dụng tạo ra mỗi loại biểu thức đó; rèn luyện thêm việc </a:t>
            </a:r>
            <a:r>
              <a:rPr lang="vi-VN" sz="2000" dirty="0">
                <a:solidFill>
                  <a:srgbClr val="FF0000"/>
                </a:solidFill>
                <a:latin typeface="Times New Roman" panose="02020603050405020304" pitchFamily="18" charset="0"/>
                <a:cs typeface="Times New Roman" panose="02020603050405020304" pitchFamily="18" charset="0"/>
              </a:rPr>
              <a:t>sử dụng biểu thức </a:t>
            </a:r>
            <a:r>
              <a:rPr lang="vi-VN" sz="2000" dirty="0">
                <a:latin typeface="Times New Roman" panose="02020603050405020304" pitchFamily="18" charset="0"/>
                <a:cs typeface="Times New Roman" panose="02020603050405020304" pitchFamily="18" charset="0"/>
              </a:rPr>
              <a:t>trong một chương trình Scratch.</a:t>
            </a:r>
            <a:r>
              <a:rPr lang="en-US" sz="2000" dirty="0">
                <a:latin typeface="Times New Roman" panose="02020603050405020304" pitchFamily="18" charset="0"/>
                <a:cs typeface="Times New Roman" panose="02020603050405020304" pitchFamily="18" charset="0"/>
              </a:rPr>
              <a:t> </a:t>
            </a: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4</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nhánh</a:t>
            </a:r>
            <a:r>
              <a:rPr lang="en-US" sz="2000" dirty="0">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cấu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rẽ</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Scratch.</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Bài 5</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cấu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lặp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Scratch</a:t>
            </a:r>
          </a:p>
          <a:p>
            <a:pPr lvl="1">
              <a:lnSpc>
                <a:spcPct val="120000"/>
              </a:lnSpc>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6: </a:t>
            </a:r>
            <a:r>
              <a:rPr lang="vi-VN" sz="2000" dirty="0">
                <a:latin typeface="Times New Roman" panose="02020603050405020304" pitchFamily="18" charset="0"/>
                <a:cs typeface="Times New Roman" panose="02020603050405020304" pitchFamily="18" charset="0"/>
              </a:rPr>
              <a:t>giúp HS nhận biết </a:t>
            </a:r>
            <a:r>
              <a:rPr lang="vi-VN" sz="2000" dirty="0">
                <a:solidFill>
                  <a:srgbClr val="FF0000"/>
                </a:solidFill>
                <a:latin typeface="Times New Roman" panose="02020603050405020304" pitchFamily="18" charset="0"/>
                <a:cs typeface="Times New Roman" panose="02020603050405020304" pitchFamily="18" charset="0"/>
              </a:rPr>
              <a:t>cần tìm lỗi và sửa lỗi </a:t>
            </a:r>
            <a:r>
              <a:rPr lang="vi-VN" sz="2000" dirty="0">
                <a:latin typeface="Times New Roman" panose="02020603050405020304" pitchFamily="18" charset="0"/>
                <a:cs typeface="Times New Roman" panose="02020603050405020304" pitchFamily="18" charset="0"/>
              </a:rPr>
              <a:t>cho chương trình và một vài cách thường dùng để tìm lỗi trong Scratch.</a:t>
            </a:r>
            <a:endParaRPr lang="en-US" sz="2000" dirty="0">
              <a:latin typeface="Times New Roman" panose="02020603050405020304" pitchFamily="18" charset="0"/>
              <a:cs typeface="Times New Roman" panose="02020603050405020304" pitchFamily="18" charset="0"/>
            </a:endParaRPr>
          </a:p>
          <a:p>
            <a:pPr lvl="1">
              <a:lnSpc>
                <a:spcPct val="120000"/>
              </a:lnSpc>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7: </a:t>
            </a:r>
            <a:r>
              <a:rPr lang="vi-VN" sz="2000" dirty="0">
                <a:latin typeface="Times New Roman" panose="02020603050405020304" pitchFamily="18" charset="0"/>
                <a:cs typeface="Times New Roman" panose="02020603050405020304" pitchFamily="18" charset="0"/>
              </a:rPr>
              <a:t>thực hành tổng hợp, </a:t>
            </a:r>
            <a:r>
              <a:rPr lang="vi-VN" sz="2000" dirty="0">
                <a:solidFill>
                  <a:srgbClr val="FF0000"/>
                </a:solidFill>
                <a:latin typeface="Times New Roman" panose="02020603050405020304" pitchFamily="18" charset="0"/>
                <a:cs typeface="Times New Roman" panose="02020603050405020304" pitchFamily="18" charset="0"/>
              </a:rPr>
              <a:t>tạo sản phẩm là một chương trình trò chơi</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52</a:t>
            </a:fld>
            <a:endParaRPr lang="vi-VN" dirty="0"/>
          </a:p>
        </p:txBody>
      </p:sp>
    </p:spTree>
    <p:extLst>
      <p:ext uri="{BB962C8B-B14F-4D97-AF65-F5344CB8AC3E}">
        <p14:creationId xmlns:p14="http://schemas.microsoft.com/office/powerpoint/2010/main" val="372171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F.3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576775" y="1499347"/>
            <a:ext cx="10348400" cy="4289613"/>
          </a:xfrm>
        </p:spPr>
        <p:txBody>
          <a:bodyPr>
            <a:noAutofit/>
          </a:bodyPr>
          <a:lstStyle/>
          <a:p>
            <a:pPr>
              <a:lnSpc>
                <a:spcPct val="130000"/>
              </a:lnSpc>
              <a:buFont typeface="Arial" panose="020B0604020202020204" pitchFamily="34" charset="0"/>
              <a:buChar char="‒"/>
            </a:pP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chặt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chẽ</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lớp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hồi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và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có</a:t>
            </a:r>
          </a:p>
          <a:p>
            <a:pPr>
              <a:lnSpc>
                <a:spcPct val="130000"/>
              </a:lnSpc>
              <a:buFont typeface="Arial" panose="020B0604020202020204" pitchFamily="34" charset="0"/>
              <a:buChar char="‒"/>
            </a:pP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Coi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PP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dần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trừu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thể</a:t>
            </a:r>
            <a:endParaRPr lang="en-US" sz="22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Coi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PP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nêu</a:t>
            </a:r>
            <a:r>
              <a:rPr lang="en-US" sz="2200" dirty="0">
                <a:solidFill>
                  <a:srgbClr val="FF0000"/>
                </a:solidFill>
                <a:latin typeface="Times New Roman" panose="02020603050405020304" pitchFamily="18" charset="0"/>
                <a:cs typeface="Times New Roman" panose="02020603050405020304" pitchFamily="18" charset="0"/>
              </a:rPr>
              <a:t> và </a:t>
            </a:r>
            <a:r>
              <a:rPr lang="en-US" sz="2200" dirty="0" err="1">
                <a:solidFill>
                  <a:srgbClr val="FF0000"/>
                </a:solidFill>
                <a:latin typeface="Times New Roman" panose="02020603050405020304" pitchFamily="18" charset="0"/>
                <a:cs typeface="Times New Roman" panose="02020603050405020304" pitchFamily="18" charset="0"/>
              </a:rPr>
              <a:t>giải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quyết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vấn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đề</a:t>
            </a:r>
            <a:endParaRPr lang="en-US" sz="2200" dirty="0">
              <a:solidFill>
                <a:srgbClr val="FF0000"/>
              </a:solidFill>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HS </a:t>
            </a:r>
            <a:r>
              <a:rPr lang="en-US" sz="2200" dirty="0" err="1">
                <a:latin typeface="Times New Roman" panose="02020603050405020304" pitchFamily="18" charset="0"/>
                <a:cs typeface="Times New Roman" panose="02020603050405020304" pitchFamily="18" charset="0"/>
              </a:rPr>
              <a:t>thao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và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khám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phá</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một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p>
          <a:p>
            <a:pPr>
              <a:lnSpc>
                <a:spcPct val="130000"/>
              </a:lnSpc>
              <a:buFont typeface="Arial" panose="020B0604020202020204" pitchFamily="34" charset="0"/>
              <a:buChar char="‒"/>
            </a:pPr>
            <a:r>
              <a:rPr lang="en-SG" sz="2200" dirty="0" err="1">
                <a:latin typeface="Times New Roman" panose="02020603050405020304" pitchFamily="18" charset="0"/>
                <a:cs typeface="Times New Roman" panose="02020603050405020304" pitchFamily="18" charset="0"/>
              </a:rPr>
              <a:t>Chú</a:t>
            </a:r>
            <a:r>
              <a:rPr lang="en-SG" sz="2200" dirty="0">
                <a:latin typeface="Times New Roman" panose="02020603050405020304" pitchFamily="18" charset="0"/>
                <a:cs typeface="Times New Roman" panose="02020603050405020304" pitchFamily="18" charset="0"/>
              </a:rPr>
              <a:t> ý </a:t>
            </a:r>
            <a:r>
              <a:rPr lang="en-SG" sz="2200" dirty="0" err="1">
                <a:solidFill>
                  <a:srgbClr val="FF0000"/>
                </a:solidFill>
                <a:latin typeface="Times New Roman" panose="02020603050405020304" pitchFamily="18" charset="0"/>
                <a:cs typeface="Times New Roman" panose="02020603050405020304" pitchFamily="18" charset="0"/>
              </a:rPr>
              <a:t>phát</a:t>
            </a:r>
            <a:r>
              <a:rPr lang="en-SG" sz="2200" dirty="0">
                <a:solidFill>
                  <a:srgbClr val="FF0000"/>
                </a:solidFill>
                <a:latin typeface="Times New Roman" panose="02020603050405020304" pitchFamily="18" charset="0"/>
                <a:cs typeface="Times New Roman" panose="02020603050405020304" pitchFamily="18" charset="0"/>
              </a:rPr>
              <a:t> </a:t>
            </a:r>
            <a:r>
              <a:rPr lang="en-SG" sz="2200" dirty="0" err="1">
                <a:solidFill>
                  <a:srgbClr val="FF0000"/>
                </a:solidFill>
                <a:latin typeface="Times New Roman" panose="02020603050405020304" pitchFamily="18" charset="0"/>
                <a:cs typeface="Times New Roman" panose="02020603050405020304" pitchFamily="18" charset="0"/>
              </a:rPr>
              <a:t>triển</a:t>
            </a:r>
            <a:r>
              <a:rPr lang="en-SG" sz="2200" dirty="0">
                <a:solidFill>
                  <a:srgbClr val="FF0000"/>
                </a:solidFill>
                <a:latin typeface="Times New Roman" panose="02020603050405020304" pitchFamily="18" charset="0"/>
                <a:cs typeface="Times New Roman" panose="02020603050405020304" pitchFamily="18" charset="0"/>
              </a:rPr>
              <a:t> </a:t>
            </a:r>
            <a:r>
              <a:rPr lang="en-SG" sz="2200" dirty="0" err="1">
                <a:solidFill>
                  <a:srgbClr val="FF0000"/>
                </a:solidFill>
                <a:latin typeface="Times New Roman" panose="02020603050405020304" pitchFamily="18" charset="0"/>
                <a:cs typeface="Times New Roman" panose="02020603050405020304" pitchFamily="18" charset="0"/>
              </a:rPr>
              <a:t>tư</a:t>
            </a:r>
            <a:r>
              <a:rPr lang="en-SG" sz="2200" dirty="0">
                <a:solidFill>
                  <a:srgbClr val="FF0000"/>
                </a:solidFill>
                <a:latin typeface="Times New Roman" panose="02020603050405020304" pitchFamily="18" charset="0"/>
                <a:cs typeface="Times New Roman" panose="02020603050405020304" pitchFamily="18" charset="0"/>
              </a:rPr>
              <a:t> </a:t>
            </a:r>
            <a:r>
              <a:rPr lang="en-SG" sz="2200" dirty="0" err="1">
                <a:solidFill>
                  <a:srgbClr val="FF0000"/>
                </a:solidFill>
                <a:latin typeface="Times New Roman" panose="02020603050405020304" pitchFamily="18" charset="0"/>
                <a:cs typeface="Times New Roman" panose="02020603050405020304" pitchFamily="18" charset="0"/>
              </a:rPr>
              <a:t>duy</a:t>
            </a:r>
            <a:r>
              <a:rPr lang="en-SG" sz="2200" dirty="0">
                <a:solidFill>
                  <a:srgbClr val="FF0000"/>
                </a:solidFill>
                <a:latin typeface="Times New Roman" panose="02020603050405020304" pitchFamily="18" charset="0"/>
                <a:cs typeface="Times New Roman" panose="02020603050405020304" pitchFamily="18" charset="0"/>
              </a:rPr>
              <a:t> </a:t>
            </a:r>
            <a:r>
              <a:rPr lang="en-SG" sz="2200" dirty="0" err="1">
                <a:solidFill>
                  <a:srgbClr val="FF0000"/>
                </a:solidFill>
                <a:latin typeface="Times New Roman" panose="02020603050405020304" pitchFamily="18" charset="0"/>
                <a:cs typeface="Times New Roman" panose="02020603050405020304" pitchFamily="18" charset="0"/>
              </a:rPr>
              <a:t>máy</a:t>
            </a:r>
            <a:r>
              <a:rPr lang="en-SG" sz="2200" dirty="0">
                <a:solidFill>
                  <a:srgbClr val="FF0000"/>
                </a:solidFill>
                <a:latin typeface="Times New Roman" panose="02020603050405020304" pitchFamily="18" charset="0"/>
                <a:cs typeface="Times New Roman" panose="02020603050405020304" pitchFamily="18" charset="0"/>
              </a:rPr>
              <a:t> </a:t>
            </a:r>
            <a:r>
              <a:rPr lang="en-SG" sz="2200" dirty="0" err="1">
                <a:solidFill>
                  <a:srgbClr val="FF0000"/>
                </a:solidFill>
                <a:latin typeface="Times New Roman" panose="02020603050405020304" pitchFamily="18" charset="0"/>
                <a:cs typeface="Times New Roman" panose="02020603050405020304" pitchFamily="18" charset="0"/>
              </a:rPr>
              <a:t>tính</a:t>
            </a:r>
            <a:r>
              <a:rPr lang="en-SG" sz="2200" dirty="0">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bồi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và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rã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và chia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và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Trừu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53</a:t>
            </a:fld>
            <a:endParaRPr lang="vi-VN" dirty="0"/>
          </a:p>
        </p:txBody>
      </p:sp>
    </p:spTree>
    <p:extLst>
      <p:ext uri="{BB962C8B-B14F-4D97-AF65-F5344CB8AC3E}">
        <p14:creationId xmlns:p14="http://schemas.microsoft.com/office/powerpoint/2010/main" val="1630860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F.3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166255" y="1499347"/>
            <a:ext cx="5929745" cy="5011457"/>
          </a:xfrm>
        </p:spPr>
        <p:txBody>
          <a:bodyPr>
            <a:noAutofit/>
          </a:bodyPr>
          <a:lstStyle/>
          <a:p>
            <a:pPr marL="0" indent="0">
              <a:lnSpc>
                <a:spcPct val="130000"/>
              </a:lnSpc>
              <a:buNone/>
            </a:pP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30000"/>
              </a:lnSpc>
              <a:buFont typeface="Arial" panose="020B0604020202020204" pitchFamily="34" charset="0"/>
              <a:buChar char="‒"/>
            </a:pP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lvl="1">
              <a:lnSpc>
                <a:spcPct val="130000"/>
              </a:lnSpc>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và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và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lvl="1">
              <a:lnSpc>
                <a:spcPct val="13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Tuần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toán</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tuần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tự</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chương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trình</a:t>
            </a:r>
            <a:endParaRPr lang="en-US" sz="1800" dirty="0">
              <a:latin typeface="Times New Roman" panose="02020603050405020304" pitchFamily="18" charset="0"/>
              <a:cs typeface="Times New Roman" panose="02020603050405020304" pitchFamily="18" charset="0"/>
              <a:sym typeface="Wingdings" panose="05000000000000000000" pitchFamily="2" charset="2"/>
            </a:endParaRPr>
          </a:p>
          <a:p>
            <a:pPr lvl="1">
              <a:lnSpc>
                <a:spcPct val="13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sym typeface="Wingdings" panose="05000000000000000000" pitchFamily="2" charset="2"/>
              </a:rPr>
              <a:t>Cho </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HS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khám</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phá</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và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thử</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nghiệm</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để</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rút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ra</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luận</a:t>
            </a:r>
            <a:endParaRPr lang="en-US" sz="1800" dirty="0">
              <a:latin typeface="Times New Roman" panose="02020603050405020304" pitchFamily="18" charset="0"/>
              <a:cs typeface="Times New Roman" panose="02020603050405020304" pitchFamily="18" charset="0"/>
              <a:sym typeface="Wingdings" panose="05000000000000000000" pitchFamily="2" charset="2"/>
            </a:endParaRPr>
          </a:p>
          <a:p>
            <a:pPr lvl="1">
              <a:lnSpc>
                <a:spcPct val="13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sym typeface="Wingdings" panose="05000000000000000000" pitchFamily="2" charset="2"/>
              </a:rPr>
              <a:t>Chú</a:t>
            </a:r>
            <a:r>
              <a:rPr lang="en-US" sz="1800" dirty="0">
                <a:latin typeface="Times New Roman" panose="02020603050405020304" pitchFamily="18" charset="0"/>
                <a:cs typeface="Times New Roman" panose="02020603050405020304" pitchFamily="18" charset="0"/>
                <a:sym typeface="Wingdings" panose="05000000000000000000" pitchFamily="2" charset="2"/>
              </a:rPr>
              <a:t> ý: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mỗi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1800" dirty="0">
                <a:latin typeface="Times New Roman" panose="02020603050405020304" pitchFamily="18" charset="0"/>
                <a:cs typeface="Times New Roman" panose="02020603050405020304" pitchFamily="18" charset="0"/>
                <a:sym typeface="Wingdings" panose="05000000000000000000" pitchFamily="2" charset="2"/>
              </a:rPr>
              <a:t> có một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chương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điều</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khiển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riêng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khi</a:t>
            </a:r>
            <a:r>
              <a:rPr lang="en-US" sz="1800" dirty="0">
                <a:latin typeface="Times New Roman" panose="02020603050405020304" pitchFamily="18" charset="0"/>
                <a:cs typeface="Times New Roman" panose="02020603050405020304" pitchFamily="18" charset="0"/>
                <a:sym typeface="Wingdings" panose="05000000000000000000" pitchFamily="2" charset="2"/>
              </a:rPr>
              <a:t> có 2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đồng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xuất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hiện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tại</a:t>
            </a:r>
            <a:r>
              <a:rPr lang="en-US" sz="1800" dirty="0">
                <a:latin typeface="Times New Roman" panose="02020603050405020304" pitchFamily="18" charset="0"/>
                <a:cs typeface="Times New Roman" panose="02020603050405020304" pitchFamily="18" charset="0"/>
                <a:sym typeface="Wingdings" panose="05000000000000000000" pitchFamily="2" charset="2"/>
              </a:rPr>
              <a:t> một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điểm</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kịch</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bản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thì</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cần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phối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hợp</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lý</a:t>
            </a:r>
            <a:r>
              <a:rPr lang="en-US" sz="1800" dirty="0">
                <a:latin typeface="Times New Roman" panose="02020603050405020304" pitchFamily="18" charset="0"/>
                <a:cs typeface="Times New Roman" panose="02020603050405020304" pitchFamily="18" charset="0"/>
                <a:sym typeface="Wingdings" panose="05000000000000000000" pitchFamily="2" charset="2"/>
              </a:rPr>
              <a:t> 2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chương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điều</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khiển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mặt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gian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xảy</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ra</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thao</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tác</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p>
          <a:p>
            <a:pPr lvl="1">
              <a:lnSpc>
                <a:spcPct val="13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sym typeface="Wingdings" panose="05000000000000000000" pitchFamily="2" charset="2"/>
              </a:rPr>
              <a:t>Có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thể</a:t>
            </a:r>
            <a:r>
              <a:rPr lang="en-US" sz="1800" dirty="0">
                <a:latin typeface="Times New Roman" panose="02020603050405020304" pitchFamily="18" charset="0"/>
                <a:cs typeface="Times New Roman" panose="02020603050405020304" pitchFamily="18" charset="0"/>
                <a:sym typeface="Wingdings" panose="05000000000000000000" pitchFamily="2" charset="2"/>
              </a:rPr>
              <a:t> DH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nêu</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và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giải</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quyết</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vấn</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đề</a:t>
            </a:r>
            <a:r>
              <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54</a:t>
            </a:fld>
            <a:endParaRPr lang="vi-VN" dirty="0"/>
          </a:p>
        </p:txBody>
      </p:sp>
      <p:pic>
        <p:nvPicPr>
          <p:cNvPr id="6" name="Picture 5">
            <a:extLst>
              <a:ext uri="{FF2B5EF4-FFF2-40B4-BE49-F238E27FC236}">
                <a16:creationId xmlns:a16="http://schemas.microsoft.com/office/drawing/2014/main" id="{8711B8A8-1AE5-F673-C87E-C9B02F1F01D6}"/>
              </a:ext>
            </a:extLst>
          </p:cNvPr>
          <p:cNvPicPr>
            <a:picLocks noChangeAspect="1"/>
          </p:cNvPicPr>
          <p:nvPr/>
        </p:nvPicPr>
        <p:blipFill>
          <a:blip r:embed="rId2"/>
          <a:stretch>
            <a:fillRect/>
          </a:stretch>
        </p:blipFill>
        <p:spPr>
          <a:xfrm>
            <a:off x="6508865" y="1412158"/>
            <a:ext cx="5516879" cy="4944192"/>
          </a:xfrm>
          <a:prstGeom prst="rect">
            <a:avLst/>
          </a:prstGeom>
        </p:spPr>
      </p:pic>
    </p:spTree>
    <p:extLst>
      <p:ext uri="{BB962C8B-B14F-4D97-AF65-F5344CB8AC3E}">
        <p14:creationId xmlns:p14="http://schemas.microsoft.com/office/powerpoint/2010/main" val="1891841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F.3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166255" y="1136277"/>
            <a:ext cx="5929745" cy="5374528"/>
          </a:xfrm>
        </p:spPr>
        <p:txBody>
          <a:bodyPr>
            <a:noAutofit/>
          </a:bodyPr>
          <a:lstStyle/>
          <a:p>
            <a:pPr marL="0" indent="0">
              <a:lnSpc>
                <a:spcPct val="13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Bài toán đưa ra cùng các câu hỏi nhằm để HS nhận thấy khi dùng Scratch giải một bài toán, HS đã dùng các đại lượng được đặt tên để lưu trữ dữ liệu chương trình xử lí, tính toán</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kiến</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tạo</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khái</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niệm</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biến</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chương</a:t>
            </a:r>
            <a:r>
              <a:rPr lang="en-US" sz="16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trình</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Phương pháp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vấn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vấn đáp có thể phù hợp để triển khai </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chuẩn</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bị</a:t>
            </a:r>
            <a:r>
              <a:rPr lang="vi-VN" sz="1600" dirty="0">
                <a:latin typeface="Times New Roman" panose="02020603050405020304" pitchFamily="18" charset="0"/>
                <a:cs typeface="Times New Roman" panose="02020603050405020304" pitchFamily="18" charset="0"/>
              </a:rPr>
              <a:t> </a:t>
            </a:r>
            <a:r>
              <a:rPr lang="vi-VN" sz="1600" dirty="0">
                <a:solidFill>
                  <a:srgbClr val="FF0000"/>
                </a:solidFill>
                <a:latin typeface="Times New Roman" panose="02020603050405020304" pitchFamily="18" charset="0"/>
                <a:cs typeface="Times New Roman" panose="02020603050405020304" pitchFamily="18" charset="0"/>
              </a:rPr>
              <a:t>hệ thống câu hỏi để tương tác với HS</a:t>
            </a:r>
            <a:endParaRPr lang="en-US" sz="1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3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PP </a:t>
            </a:r>
            <a:r>
              <a:rPr lang="en-US" sz="1600" dirty="0" err="1">
                <a:latin typeface="Times New Roman" panose="02020603050405020304" pitchFamily="18" charset="0"/>
                <a:cs typeface="Times New Roman" panose="02020603050405020304" pitchFamily="18" charset="0"/>
              </a:rPr>
              <a:t>trực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 vài ví dụ đơn giản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vi-VN" sz="1600" dirty="0">
                <a:latin typeface="Times New Roman" panose="02020603050405020304" pitchFamily="18" charset="0"/>
                <a:cs typeface="Times New Roman" panose="02020603050405020304" pitchFamily="18" charset="0"/>
              </a:rPr>
              <a:t> HS nhớ lại, dễ hiểu những câu có tính tổng kết về biến</a:t>
            </a:r>
            <a:endParaRPr lang="en-US" sz="1600" dirty="0">
              <a:latin typeface="Times New Roman" panose="02020603050405020304" pitchFamily="18" charset="0"/>
              <a:cs typeface="Times New Roman" panose="02020603050405020304" pitchFamily="18" charset="0"/>
            </a:endParaRPr>
          </a:p>
          <a:p>
            <a:pPr algn="just">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Chú</a:t>
            </a:r>
            <a:r>
              <a:rPr lang="en-US" sz="1600" dirty="0">
                <a:latin typeface="Times New Roman" panose="02020603050405020304" pitchFamily="18" charset="0"/>
                <a:cs typeface="Times New Roman" panose="02020603050405020304" pitchFamily="18" charset="0"/>
              </a:rPr>
              <a:t> ý: answer là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sẵn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Scratch </a:t>
            </a:r>
            <a:r>
              <a:rPr lang="en-US" sz="1600" dirty="0" err="1">
                <a:latin typeface="Times New Roman" panose="02020603050405020304" pitchFamily="18" charset="0"/>
                <a:cs typeface="Times New Roman" panose="02020603050405020304" pitchFamily="18" charset="0"/>
              </a:rPr>
              <a:t>dùng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liệu</a:t>
            </a:r>
            <a:endParaRPr lang="en-US" sz="1600" dirty="0">
              <a:latin typeface="Times New Roman" panose="02020603050405020304" pitchFamily="18" charset="0"/>
              <a:cs typeface="Times New Roman" panose="02020603050405020304" pitchFamily="18" charset="0"/>
            </a:endParaRPr>
          </a:p>
          <a:p>
            <a:pPr algn="just">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khái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niệm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chỉ</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cần</a:t>
            </a:r>
            <a:r>
              <a:rPr lang="en-US" sz="1600" dirty="0">
                <a:latin typeface="Times New Roman" panose="02020603050405020304" pitchFamily="18" charset="0"/>
                <a:cs typeface="Times New Roman" panose="02020603050405020304" pitchFamily="18" charset="0"/>
              </a:rPr>
              <a:t> GV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nhanh</a:t>
            </a:r>
            <a:r>
              <a:rPr lang="en-US" sz="1600" dirty="0">
                <a:latin typeface="Times New Roman" panose="02020603050405020304" pitchFamily="18" charset="0"/>
                <a:cs typeface="Times New Roman" panose="02020603050405020304" pitchFamily="18" charset="0"/>
              </a:rPr>
              <a:t> (Scratch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có </a:t>
            </a:r>
            <a:r>
              <a:rPr lang="en-US" sz="1600" dirty="0" err="1">
                <a:latin typeface="Times New Roman" panose="02020603050405020304" pitchFamily="18" charset="0"/>
                <a:cs typeface="Times New Roman" panose="02020603050405020304" pitchFamily="18" charset="0"/>
              </a:rPr>
              <a:t>hằng</a:t>
            </a:r>
            <a:r>
              <a:rPr lang="en-US" sz="1600" dirty="0">
                <a:latin typeface="Times New Roman" panose="02020603050405020304" pitchFamily="18" charset="0"/>
                <a:cs typeface="Times New Roman" panose="02020603050405020304" pitchFamily="18" charset="0"/>
              </a:rPr>
              <a:t>)</a:t>
            </a:r>
          </a:p>
          <a:p>
            <a:pPr>
              <a:lnSpc>
                <a:spcPct val="13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chú ý </a:t>
            </a:r>
            <a:r>
              <a:rPr lang="en-US" sz="1600" dirty="0" err="1">
                <a:latin typeface="Times New Roman" panose="02020603050405020304" pitchFamily="18" charset="0"/>
                <a:cs typeface="Times New Roman" panose="02020603050405020304" pitchFamily="18" charset="0"/>
              </a:rPr>
              <a:t>đến</a:t>
            </a:r>
            <a:r>
              <a:rPr lang="vi-VN" sz="1600" dirty="0">
                <a:latin typeface="Times New Roman" panose="02020603050405020304" pitchFamily="18" charset="0"/>
                <a:cs typeface="Times New Roman" panose="02020603050405020304" pitchFamily="18" charset="0"/>
              </a:rPr>
              <a:t> HS đã quên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lập trình Scratch</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55</a:t>
            </a:fld>
            <a:endParaRPr lang="vi-VN" dirty="0"/>
          </a:p>
        </p:txBody>
      </p:sp>
      <p:pic>
        <p:nvPicPr>
          <p:cNvPr id="7" name="Picture 6">
            <a:extLst>
              <a:ext uri="{FF2B5EF4-FFF2-40B4-BE49-F238E27FC236}">
                <a16:creationId xmlns:a16="http://schemas.microsoft.com/office/drawing/2014/main" id="{2D5869D1-EC19-8DCB-DE25-DFBF964BC13E}"/>
              </a:ext>
            </a:extLst>
          </p:cNvPr>
          <p:cNvPicPr>
            <a:picLocks noChangeAspect="1"/>
          </p:cNvPicPr>
          <p:nvPr/>
        </p:nvPicPr>
        <p:blipFill>
          <a:blip r:embed="rId2"/>
          <a:stretch>
            <a:fillRect/>
          </a:stretch>
        </p:blipFill>
        <p:spPr>
          <a:xfrm>
            <a:off x="6328497" y="2238935"/>
            <a:ext cx="5760680" cy="3025589"/>
          </a:xfrm>
          <a:prstGeom prst="rect">
            <a:avLst/>
          </a:prstGeom>
        </p:spPr>
      </p:pic>
    </p:spTree>
    <p:extLst>
      <p:ext uri="{BB962C8B-B14F-4D97-AF65-F5344CB8AC3E}">
        <p14:creationId xmlns:p14="http://schemas.microsoft.com/office/powerpoint/2010/main" val="4290538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F.3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166255" y="1250577"/>
            <a:ext cx="5929745" cy="5260228"/>
          </a:xfrm>
        </p:spPr>
        <p:txBody>
          <a:bodyPr>
            <a:noAutofit/>
          </a:bodyPr>
          <a:lstStyle/>
          <a:p>
            <a:pPr marL="0" indent="0">
              <a:lnSpc>
                <a:spcPct val="13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Thuận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nếu</a:t>
            </a:r>
            <a:r>
              <a:rPr lang="en-US" sz="1600" dirty="0">
                <a:latin typeface="Times New Roman" panose="02020603050405020304" pitchFamily="18" charset="0"/>
                <a:cs typeface="Times New Roman" panose="02020603050405020304" pitchFamily="18" charset="0"/>
              </a:rPr>
              <a:t> DH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phòng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máy</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HS </a:t>
            </a:r>
            <a:r>
              <a:rPr lang="en-US" sz="1600" dirty="0" err="1">
                <a:solidFill>
                  <a:srgbClr val="FF0000"/>
                </a:solidFill>
                <a:latin typeface="Times New Roman" panose="02020603050405020304" pitchFamily="18" charset="0"/>
                <a:cs typeface="Times New Roman" panose="02020603050405020304" pitchFamily="18" charset="0"/>
              </a:rPr>
              <a:t>thử</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nghiệm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phép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Scratch.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t>
            </a:r>
            <a:r>
              <a:rPr lang="vi-VN" sz="1600" dirty="0">
                <a:latin typeface="Times New Roman" panose="02020603050405020304" pitchFamily="18" charset="0"/>
                <a:cs typeface="Times New Roman" panose="02020603050405020304" pitchFamily="18" charset="0"/>
              </a:rPr>
              <a:t>oạt động </a:t>
            </a:r>
            <a:r>
              <a:rPr lang="en-US" sz="1600" dirty="0" err="1">
                <a:latin typeface="Times New Roman" panose="02020603050405020304" pitchFamily="18" charset="0"/>
                <a:cs typeface="Times New Roman" panose="02020603050405020304" pitchFamily="18" charset="0"/>
              </a:rPr>
              <a:t>khởi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vi-VN"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gợi</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những gì các em đã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vi-VN" sz="1600" dirty="0">
                <a:latin typeface="Times New Roman" panose="02020603050405020304" pitchFamily="18" charset="0"/>
                <a:cs typeface="Times New Roman" panose="02020603050405020304" pitchFamily="18" charset="0"/>
              </a:rPr>
              <a:t> hệ thống lại kiến thức về </a:t>
            </a:r>
            <a:r>
              <a:rPr lang="en-US" sz="1600" dirty="0">
                <a:latin typeface="Times New Roman" panose="02020603050405020304" pitchFamily="18" charset="0"/>
                <a:cs typeface="Times New Roman" panose="02020603050405020304" pitchFamily="18" charset="0"/>
              </a:rPr>
              <a:t>3</a:t>
            </a:r>
            <a:r>
              <a:rPr lang="vi-VN" sz="1600" dirty="0">
                <a:latin typeface="Times New Roman" panose="02020603050405020304" pitchFamily="18" charset="0"/>
                <a:cs typeface="Times New Roman" panose="02020603050405020304" pitchFamily="18" charset="0"/>
              </a:rPr>
              <a:t> loại biểu thức trong Scratch</a:t>
            </a:r>
            <a:endParaRPr lang="en-US" sz="1600" dirty="0">
              <a:latin typeface="Times New Roman" panose="02020603050405020304" pitchFamily="18" charset="0"/>
              <a:cs typeface="Times New Roman" panose="02020603050405020304" pitchFamily="18" charset="0"/>
              <a:sym typeface="Wingdings" panose="05000000000000000000" pitchFamily="2" charset="2"/>
            </a:endParaRPr>
          </a:p>
          <a:p>
            <a:pPr>
              <a:lnSpc>
                <a:spcPct val="130000"/>
              </a:lnSpc>
              <a:buFont typeface="Arial" panose="020B0604020202020204" pitchFamily="34" charset="0"/>
              <a:buChar char="‒"/>
            </a:pPr>
            <a:r>
              <a:rPr lang="en-US" sz="1600" dirty="0" err="1">
                <a:solidFill>
                  <a:srgbClr val="FF0000"/>
                </a:solidFill>
                <a:latin typeface="Times New Roman" panose="02020603050405020304" pitchFamily="18" charset="0"/>
                <a:cs typeface="Times New Roman" panose="02020603050405020304" pitchFamily="18" charset="0"/>
              </a:rPr>
              <a:t>khuyến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khích</a:t>
            </a:r>
            <a:r>
              <a:rPr lang="en-US" sz="1600" dirty="0">
                <a:solidFill>
                  <a:srgbClr val="FF0000"/>
                </a:solidFill>
                <a:latin typeface="Times New Roman" panose="02020603050405020304" pitchFamily="18" charset="0"/>
                <a:cs typeface="Times New Roman" panose="02020603050405020304" pitchFamily="18" charset="0"/>
              </a:rPr>
              <a:t> HS </a:t>
            </a:r>
            <a:r>
              <a:rPr lang="en-US" sz="1600" dirty="0" err="1">
                <a:solidFill>
                  <a:srgbClr val="FF0000"/>
                </a:solidFill>
                <a:latin typeface="Times New Roman" panose="02020603050405020304" pitchFamily="18" charset="0"/>
                <a:cs typeface="Times New Roman" panose="02020603050405020304" pitchFamily="18" charset="0"/>
              </a:rPr>
              <a:t>lấy</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ví</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dụ</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và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HS </a:t>
            </a:r>
            <a:r>
              <a:rPr lang="en-US" sz="1600" dirty="0" err="1">
                <a:latin typeface="Times New Roman" panose="02020603050405020304" pitchFamily="18" charset="0"/>
                <a:cs typeface="Times New Roman" panose="02020603050405020304" pitchFamily="18" charset="0"/>
              </a:rPr>
              <a:t>thao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PM Scratch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gồm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và có </a:t>
            </a:r>
            <a:r>
              <a:rPr lang="en-US" sz="1600" dirty="0" err="1">
                <a:latin typeface="Times New Roman" panose="02020603050405020304" pitchFamily="18" charset="0"/>
                <a:cs typeface="Times New Roman" panose="02020603050405020304" pitchFamily="18" charset="0"/>
              </a:rPr>
              <a:t>câu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lệnh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a:t>
            </a:r>
          </a:p>
          <a:p>
            <a:pPr>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Lưu</a:t>
            </a:r>
            <a:r>
              <a:rPr lang="en-US" sz="1600" dirty="0">
                <a:latin typeface="Times New Roman" panose="02020603050405020304" pitchFamily="18" charset="0"/>
                <a:cs typeface="Times New Roman" panose="02020603050405020304" pitchFamily="18" charset="0"/>
              </a:rPr>
              <a:t> ý</a:t>
            </a:r>
            <a:r>
              <a:rPr lang="vi-VN" sz="1600" dirty="0">
                <a:latin typeface="Times New Roman" panose="02020603050405020304" pitchFamily="18" charset="0"/>
                <a:cs typeface="Times New Roman" panose="02020603050405020304" pitchFamily="18" charset="0"/>
              </a:rPr>
              <a:t> cách ghép các hình khối cho sẵn để thể hiện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biểu thức</a:t>
            </a:r>
            <a:endParaRPr lang="en-US" sz="16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Chú</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HS </a:t>
            </a:r>
            <a:r>
              <a:rPr lang="en-US" sz="1600" dirty="0" err="1">
                <a:latin typeface="Times New Roman" panose="02020603050405020304" pitchFamily="18" charset="0"/>
                <a:cs typeface="Times New Roman" panose="02020603050405020304" pitchFamily="18" charset="0"/>
              </a:rPr>
              <a:t>tránh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nhầm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phím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được </a:t>
            </a:r>
            <a:r>
              <a:rPr lang="en-US" sz="1600" dirty="0" err="1">
                <a:latin typeface="Times New Roman" panose="02020603050405020304" pitchFamily="18" charset="0"/>
                <a:cs typeface="Times New Roman" panose="02020603050405020304" pitchFamily="18" charset="0"/>
              </a:rPr>
              <a:t>khai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rồi</a:t>
            </a:r>
            <a:r>
              <a:rPr lang="en-US" sz="1600" dirty="0">
                <a:latin typeface="Times New Roman" panose="02020603050405020304" pitchFamily="18" charset="0"/>
                <a:cs typeface="Times New Roman" panose="02020603050405020304" pitchFamily="18" charset="0"/>
              </a:rPr>
              <a:t>).</a:t>
            </a:r>
          </a:p>
          <a:p>
            <a:pPr>
              <a:lnSpc>
                <a:spcPct val="13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Có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khấu</a:t>
            </a:r>
            <a:endParaRPr lang="en-US" sz="16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56</a:t>
            </a:fld>
            <a:endParaRPr lang="vi-VN" dirty="0"/>
          </a:p>
        </p:txBody>
      </p:sp>
      <p:pic>
        <p:nvPicPr>
          <p:cNvPr id="7" name="Picture 6">
            <a:extLst>
              <a:ext uri="{FF2B5EF4-FFF2-40B4-BE49-F238E27FC236}">
                <a16:creationId xmlns:a16="http://schemas.microsoft.com/office/drawing/2014/main" id="{42810E5C-38FD-FB84-23A9-7547E1966C65}"/>
              </a:ext>
            </a:extLst>
          </p:cNvPr>
          <p:cNvPicPr>
            <a:picLocks noChangeAspect="1"/>
          </p:cNvPicPr>
          <p:nvPr/>
        </p:nvPicPr>
        <p:blipFill>
          <a:blip r:embed="rId3"/>
          <a:stretch>
            <a:fillRect/>
          </a:stretch>
        </p:blipFill>
        <p:spPr>
          <a:xfrm>
            <a:off x="6102927" y="1370247"/>
            <a:ext cx="5929746" cy="1891616"/>
          </a:xfrm>
          <a:prstGeom prst="rect">
            <a:avLst/>
          </a:prstGeom>
        </p:spPr>
      </p:pic>
      <p:pic>
        <p:nvPicPr>
          <p:cNvPr id="9" name="Picture 8">
            <a:extLst>
              <a:ext uri="{FF2B5EF4-FFF2-40B4-BE49-F238E27FC236}">
                <a16:creationId xmlns:a16="http://schemas.microsoft.com/office/drawing/2014/main" id="{F4F84981-9953-635E-CF13-187688B30173}"/>
              </a:ext>
            </a:extLst>
          </p:cNvPr>
          <p:cNvPicPr>
            <a:picLocks noChangeAspect="1"/>
          </p:cNvPicPr>
          <p:nvPr/>
        </p:nvPicPr>
        <p:blipFill>
          <a:blip r:embed="rId4"/>
          <a:stretch>
            <a:fillRect/>
          </a:stretch>
        </p:blipFill>
        <p:spPr>
          <a:xfrm>
            <a:off x="6102927" y="3373768"/>
            <a:ext cx="5922818" cy="1314691"/>
          </a:xfrm>
          <a:prstGeom prst="rect">
            <a:avLst/>
          </a:prstGeom>
        </p:spPr>
      </p:pic>
      <p:pic>
        <p:nvPicPr>
          <p:cNvPr id="11" name="Picture 10">
            <a:extLst>
              <a:ext uri="{FF2B5EF4-FFF2-40B4-BE49-F238E27FC236}">
                <a16:creationId xmlns:a16="http://schemas.microsoft.com/office/drawing/2014/main" id="{139C6364-BE3F-9579-1131-122A4C0F747F}"/>
              </a:ext>
            </a:extLst>
          </p:cNvPr>
          <p:cNvPicPr>
            <a:picLocks noChangeAspect="1"/>
          </p:cNvPicPr>
          <p:nvPr/>
        </p:nvPicPr>
        <p:blipFill>
          <a:blip r:embed="rId5"/>
          <a:stretch>
            <a:fillRect/>
          </a:stretch>
        </p:blipFill>
        <p:spPr>
          <a:xfrm>
            <a:off x="6089074" y="4724162"/>
            <a:ext cx="5936671" cy="1632418"/>
          </a:xfrm>
          <a:prstGeom prst="rect">
            <a:avLst/>
          </a:prstGeom>
        </p:spPr>
      </p:pic>
    </p:spTree>
    <p:extLst>
      <p:ext uri="{BB962C8B-B14F-4D97-AF65-F5344CB8AC3E}">
        <p14:creationId xmlns:p14="http://schemas.microsoft.com/office/powerpoint/2010/main" val="2833671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F.3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253661" y="1130207"/>
            <a:ext cx="5929745" cy="5226143"/>
          </a:xfrm>
        </p:spPr>
        <p:txBody>
          <a:bodyPr>
            <a:noAutofit/>
          </a:bodyPr>
          <a:lstStyle/>
          <a:p>
            <a:pPr marL="0" indent="0">
              <a:lnSpc>
                <a:spcPct val="13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Nên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phòng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máy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vì</a:t>
            </a:r>
            <a:r>
              <a:rPr lang="en-US" sz="1600" dirty="0">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phần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lớn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thời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gian</a:t>
            </a:r>
            <a:r>
              <a:rPr lang="en-US" sz="1600" dirty="0">
                <a:solidFill>
                  <a:srgbClr val="FF0000"/>
                </a:solidFill>
                <a:latin typeface="Times New Roman" panose="02020603050405020304" pitchFamily="18" charset="0"/>
                <a:cs typeface="Times New Roman" panose="02020603050405020304" pitchFamily="18" charset="0"/>
              </a:rPr>
              <a:t> HS </a:t>
            </a:r>
            <a:r>
              <a:rPr lang="en-US" sz="1600" dirty="0" err="1">
                <a:solidFill>
                  <a:srgbClr val="FF0000"/>
                </a:solidFill>
                <a:latin typeface="Times New Roman" panose="02020603050405020304" pitchFamily="18" charset="0"/>
                <a:cs typeface="Times New Roman" panose="02020603050405020304" pitchFamily="18" charset="0"/>
              </a:rPr>
              <a:t>sẽ</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thực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hành</a:t>
            </a:r>
            <a:endParaRPr lang="en-US" sz="1600" dirty="0">
              <a:solidFill>
                <a:srgbClr val="FF0000"/>
              </a:solidFill>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hoạt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a:latin typeface="Times New Roman" panose="02020603050405020304" pitchFamily="18" charset="0"/>
                <a:cs typeface="Times New Roman" panose="02020603050405020304" pitchFamily="18" charset="0"/>
              </a:rPr>
              <a:t>HS </a:t>
            </a:r>
            <a:r>
              <a:rPr lang="en-US" sz="1600" dirty="0" err="1">
                <a:latin typeface="Times New Roman" panose="02020603050405020304" pitchFamily="18" charset="0"/>
                <a:cs typeface="Times New Roman" panose="02020603050405020304" pitchFamily="18" charset="0"/>
              </a:rPr>
              <a:t>nhớ</a:t>
            </a:r>
            <a:r>
              <a:rPr lang="en-US" sz="1600" dirty="0">
                <a:latin typeface="Times New Roman" panose="02020603050405020304" pitchFamily="18" charset="0"/>
                <a:cs typeface="Times New Roman" panose="02020603050405020304" pitchFamily="18" charset="0"/>
              </a:rPr>
              <a:t> và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trúc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toán</a:t>
            </a:r>
            <a:endParaRPr lang="en-US" sz="16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1600" dirty="0" err="1">
                <a:solidFill>
                  <a:srgbClr val="FF0000"/>
                </a:solidFill>
                <a:latin typeface="Times New Roman" panose="02020603050405020304" pitchFamily="18" charset="0"/>
                <a:cs typeface="Times New Roman" panose="02020603050405020304" pitchFamily="18" charset="0"/>
              </a:rPr>
              <a:t>khuyến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khích</a:t>
            </a:r>
            <a:r>
              <a:rPr lang="en-US" sz="1600" dirty="0">
                <a:solidFill>
                  <a:srgbClr val="FF0000"/>
                </a:solidFill>
                <a:latin typeface="Times New Roman" panose="02020603050405020304" pitchFamily="18" charset="0"/>
                <a:cs typeface="Times New Roman" panose="02020603050405020304" pitchFamily="18" charset="0"/>
              </a:rPr>
              <a:t> HS </a:t>
            </a:r>
            <a:r>
              <a:rPr lang="en-US" sz="1600" dirty="0" err="1">
                <a:solidFill>
                  <a:srgbClr val="FF0000"/>
                </a:solidFill>
                <a:latin typeface="Times New Roman" panose="02020603050405020304" pitchFamily="18" charset="0"/>
                <a:cs typeface="Times New Roman" panose="02020603050405020304" pitchFamily="18" charset="0"/>
              </a:rPr>
              <a:t>lấy</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thêm</a:t>
            </a:r>
            <a:r>
              <a:rPr lang="en-US" sz="1600" dirty="0">
                <a:solidFill>
                  <a:srgbClr val="FF0000"/>
                </a:solidFill>
                <a:latin typeface="Times New Roman" panose="02020603050405020304" pitchFamily="18" charset="0"/>
                <a:cs typeface="Times New Roman" panose="02020603050405020304" pitchFamily="18" charset="0"/>
              </a:rPr>
              <a:t> một </a:t>
            </a:r>
            <a:r>
              <a:rPr lang="en-US" sz="1600" dirty="0" err="1">
                <a:solidFill>
                  <a:srgbClr val="FF0000"/>
                </a:solidFill>
                <a:latin typeface="Times New Roman" panose="02020603050405020304" pitchFamily="18" charset="0"/>
                <a:cs typeface="Times New Roman" panose="02020603050405020304" pitchFamily="18" charset="0"/>
              </a:rPr>
              <a:t>ví</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dụ</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mỗi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loại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khuyết</a:t>
            </a:r>
            <a:r>
              <a:rPr lang="en-US" sz="1600" dirty="0">
                <a:latin typeface="Times New Roman" panose="02020603050405020304" pitchFamily="18" charset="0"/>
                <a:cs typeface="Times New Roman" panose="02020603050405020304" pitchFamily="18" charset="0"/>
              </a:rPr>
              <a:t> và </a:t>
            </a:r>
            <a:r>
              <a:rPr lang="en-US" sz="1600" dirty="0" err="1">
                <a:latin typeface="Times New Roman" panose="02020603050405020304" pitchFamily="18" charset="0"/>
                <a:cs typeface="Times New Roman" panose="02020603050405020304" pitchFamily="18" charset="0"/>
              </a:rPr>
              <a:t>dạng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đủ</a:t>
            </a:r>
            <a:r>
              <a:rPr lang="en-US" sz="1600" dirty="0">
                <a:latin typeface="Times New Roman" panose="02020603050405020304" pitchFamily="18" charset="0"/>
                <a:cs typeface="Times New Roman" panose="02020603050405020304" pitchFamily="18" charset="0"/>
              </a:rPr>
              <a:t>) và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HS </a:t>
            </a:r>
            <a:r>
              <a:rPr lang="en-US" sz="1600" dirty="0" err="1">
                <a:latin typeface="Times New Roman" panose="02020603050405020304" pitchFamily="18" charset="0"/>
                <a:cs typeface="Times New Roman" panose="02020603050405020304" pitchFamily="18" charset="0"/>
              </a:rPr>
              <a:t>thử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ngay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máy</a:t>
            </a:r>
            <a:endParaRPr lang="en-US" sz="16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Hoạt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mục</a:t>
            </a:r>
            <a:r>
              <a:rPr lang="en-US" sz="1600" dirty="0">
                <a:latin typeface="Times New Roman" panose="02020603050405020304" pitchFamily="18" charset="0"/>
                <a:cs typeface="Times New Roman" panose="02020603050405020304" pitchFamily="18" charset="0"/>
              </a:rPr>
              <a:t> 2: </a:t>
            </a:r>
            <a:r>
              <a:rPr lang="vi-VN" sz="1600" dirty="0">
                <a:latin typeface="Times New Roman" panose="02020603050405020304" pitchFamily="18" charset="0"/>
                <a:cs typeface="Times New Roman" panose="02020603050405020304" pitchFamily="18" charset="0"/>
              </a:rPr>
              <a:t>tạo biến và nhập dữ liệu đã được HS thực hiện ở bài học 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HĐ là</a:t>
            </a:r>
            <a:r>
              <a:rPr lang="vi-VN" sz="1600" dirty="0">
                <a:latin typeface="Times New Roman" panose="02020603050405020304" pitchFamily="18" charset="0"/>
                <a:cs typeface="Times New Roman" panose="02020603050405020304" pitchFamily="18" charset="0"/>
              </a:rPr>
              <a:t> </a:t>
            </a:r>
            <a:r>
              <a:rPr lang="vi-VN" sz="1600" dirty="0">
                <a:solidFill>
                  <a:srgbClr val="FF0000"/>
                </a:solidFill>
                <a:latin typeface="Times New Roman" panose="02020603050405020304" pitchFamily="18" charset="0"/>
                <a:cs typeface="Times New Roman" panose="02020603050405020304" pitchFamily="18" charset="0"/>
              </a:rPr>
              <a:t>HS tự mình thể hiện </a:t>
            </a:r>
            <a:r>
              <a:rPr lang="vi-VN" sz="1600" dirty="0">
                <a:latin typeface="Times New Roman" panose="02020603050405020304" pitchFamily="18" charset="0"/>
                <a:cs typeface="Times New Roman" panose="02020603050405020304" pitchFamily="18" charset="0"/>
              </a:rPr>
              <a:t>được cấu trúc rẽ nhánh trong Scratch</a:t>
            </a:r>
            <a:r>
              <a:rPr lang="en-US" sz="1600" dirty="0">
                <a:latin typeface="Times New Roman" panose="02020603050405020304" pitchFamily="18" charset="0"/>
                <a:cs typeface="Times New Roman" panose="02020603050405020304" pitchFamily="18" charset="0"/>
              </a:rPr>
              <a:t>,</a:t>
            </a:r>
            <a:r>
              <a:rPr lang="vi-VN" sz="1600" dirty="0">
                <a:latin typeface="Times New Roman" panose="02020603050405020304" pitchFamily="18" charset="0"/>
                <a:cs typeface="Times New Roman" panose="02020603050405020304" pitchFamily="18" charset="0"/>
              </a:rPr>
              <a:t> </a:t>
            </a:r>
            <a:r>
              <a:rPr lang="vi-VN" sz="1600" dirty="0">
                <a:solidFill>
                  <a:srgbClr val="FF0000"/>
                </a:solidFill>
                <a:latin typeface="Times New Roman" panose="02020603050405020304" pitchFamily="18" charset="0"/>
                <a:cs typeface="Times New Roman" panose="02020603050405020304" pitchFamily="18" charset="0"/>
              </a:rPr>
              <a:t>tự tin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vào bài thực hành vận dụng nhiều hơn.</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p>
          <a:p>
            <a:pPr>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sym typeface="Wingdings" panose="05000000000000000000" pitchFamily="2" charset="2"/>
              </a:rPr>
              <a:t>Thực</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Cần</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vi-VN" sz="1600" dirty="0">
                <a:latin typeface="Times New Roman" panose="02020603050405020304" pitchFamily="18" charset="0"/>
                <a:cs typeface="Times New Roman" panose="02020603050405020304" pitchFamily="18" charset="0"/>
              </a:rPr>
              <a:t>HS hiểu rõ Trò chơi mê cung</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sử dụng và khai thác </a:t>
            </a:r>
            <a:r>
              <a:rPr lang="vi-VN" sz="1600" dirty="0">
                <a:solidFill>
                  <a:srgbClr val="FF0000"/>
                </a:solidFill>
                <a:latin typeface="Times New Roman" panose="02020603050405020304" pitchFamily="18" charset="0"/>
                <a:cs typeface="Times New Roman" panose="02020603050405020304" pitchFamily="18" charset="0"/>
              </a:rPr>
              <a:t>sơ đồ chia nhỏ công việc</a:t>
            </a:r>
            <a:endParaRPr lang="en-US" sz="1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nSpc>
                <a:spcPct val="130000"/>
              </a:lnSpc>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sym typeface="Wingdings" panose="05000000000000000000" pitchFamily="2" charset="2"/>
              </a:rPr>
              <a:t>Chú</a:t>
            </a:r>
            <a:r>
              <a:rPr lang="en-US" sz="1600" dirty="0">
                <a:latin typeface="Times New Roman" panose="02020603050405020304" pitchFamily="18" charset="0"/>
                <a:cs typeface="Times New Roman" panose="02020603050405020304" pitchFamily="18" charset="0"/>
                <a:sym typeface="Wingdings" panose="05000000000000000000" pitchFamily="2" charset="2"/>
              </a:rPr>
              <a:t> ý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phát</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triển</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tư</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duy</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máy</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latin typeface="Times New Roman" panose="02020603050405020304" pitchFamily="18" charset="0"/>
                <a:cs typeface="Times New Roman" panose="02020603050405020304" pitchFamily="18" charset="0"/>
                <a:sym typeface="Wingdings" panose="05000000000000000000" pitchFamily="2" charset="2"/>
              </a:rPr>
              <a:t>tính</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57</a:t>
            </a:fld>
            <a:endParaRPr lang="vi-VN" dirty="0"/>
          </a:p>
        </p:txBody>
      </p:sp>
      <p:pic>
        <p:nvPicPr>
          <p:cNvPr id="7" name="Picture 6">
            <a:extLst>
              <a:ext uri="{FF2B5EF4-FFF2-40B4-BE49-F238E27FC236}">
                <a16:creationId xmlns:a16="http://schemas.microsoft.com/office/drawing/2014/main" id="{B9DD6498-16FB-28B0-CCAE-CD32497CFF4F}"/>
              </a:ext>
            </a:extLst>
          </p:cNvPr>
          <p:cNvPicPr>
            <a:picLocks noChangeAspect="1"/>
          </p:cNvPicPr>
          <p:nvPr/>
        </p:nvPicPr>
        <p:blipFill>
          <a:blip r:embed="rId2"/>
          <a:stretch>
            <a:fillRect/>
          </a:stretch>
        </p:blipFill>
        <p:spPr>
          <a:xfrm>
            <a:off x="6256376" y="1717156"/>
            <a:ext cx="5097424" cy="2413733"/>
          </a:xfrm>
          <a:prstGeom prst="rect">
            <a:avLst/>
          </a:prstGeom>
          <a:ln>
            <a:solidFill>
              <a:schemeClr val="accent1"/>
            </a:solidFill>
          </a:ln>
        </p:spPr>
      </p:pic>
      <p:pic>
        <p:nvPicPr>
          <p:cNvPr id="9" name="Picture 8">
            <a:extLst>
              <a:ext uri="{FF2B5EF4-FFF2-40B4-BE49-F238E27FC236}">
                <a16:creationId xmlns:a16="http://schemas.microsoft.com/office/drawing/2014/main" id="{87F4B43F-5001-BD72-77AA-E6F9A9089040}"/>
              </a:ext>
            </a:extLst>
          </p:cNvPr>
          <p:cNvPicPr>
            <a:picLocks noChangeAspect="1"/>
          </p:cNvPicPr>
          <p:nvPr/>
        </p:nvPicPr>
        <p:blipFill>
          <a:blip r:embed="rId3"/>
          <a:stretch>
            <a:fillRect/>
          </a:stretch>
        </p:blipFill>
        <p:spPr>
          <a:xfrm>
            <a:off x="5091728" y="4641236"/>
            <a:ext cx="7037744" cy="2080239"/>
          </a:xfrm>
          <a:prstGeom prst="rect">
            <a:avLst/>
          </a:prstGeom>
        </p:spPr>
      </p:pic>
      <p:sp>
        <p:nvSpPr>
          <p:cNvPr id="10" name="Rectangle 9">
            <a:extLst>
              <a:ext uri="{FF2B5EF4-FFF2-40B4-BE49-F238E27FC236}">
                <a16:creationId xmlns:a16="http://schemas.microsoft.com/office/drawing/2014/main" id="{6B5A5E8D-F89A-7A98-8FAE-9372DBCBB97C}"/>
              </a:ext>
            </a:extLst>
          </p:cNvPr>
          <p:cNvSpPr/>
          <p:nvPr/>
        </p:nvSpPr>
        <p:spPr>
          <a:xfrm>
            <a:off x="5020887" y="4675922"/>
            <a:ext cx="1305098" cy="328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99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F.3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166255" y="1311089"/>
            <a:ext cx="5929745" cy="5199716"/>
          </a:xfrm>
        </p:spPr>
        <p:txBody>
          <a:bodyPr>
            <a:noAutofit/>
          </a:bodyPr>
          <a:lstStyle/>
          <a:p>
            <a:pPr marL="0" indent="0">
              <a:lnSpc>
                <a:spcPct val="130000"/>
              </a:lnSpc>
              <a:buNone/>
            </a:pP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5</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30000"/>
              </a:lnSpc>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có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4</a:t>
            </a:r>
          </a:p>
          <a:p>
            <a:pPr>
              <a:lnSpc>
                <a:spcPct val="13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a:t>
            </a:r>
            <a:r>
              <a:rPr lang="vi-VN" sz="1800" dirty="0">
                <a:latin typeface="Times New Roman" panose="02020603050405020304" pitchFamily="18" charset="0"/>
                <a:cs typeface="Times New Roman" panose="02020603050405020304" pitchFamily="18" charset="0"/>
              </a:rPr>
              <a:t>hể hiện cấu trúc lặp với số lần </a:t>
            </a:r>
            <a:r>
              <a:rPr lang="vi-VN" sz="1800" dirty="0">
                <a:solidFill>
                  <a:srgbClr val="C00000"/>
                </a:solidFill>
                <a:latin typeface="Times New Roman" panose="02020603050405020304" pitchFamily="18" charset="0"/>
                <a:cs typeface="Times New Roman" panose="02020603050405020304" pitchFamily="18" charset="0"/>
              </a:rPr>
              <a:t>lặp không biết</a:t>
            </a:r>
            <a:r>
              <a:rPr lang="vi-VN" sz="1800" dirty="0">
                <a:latin typeface="Times New Roman" panose="02020603050405020304" pitchFamily="18" charset="0"/>
                <a:cs typeface="Times New Roman" panose="02020603050405020304" pitchFamily="18" charset="0"/>
              </a:rPr>
              <a:t> trước trong Scratch cần </a:t>
            </a:r>
            <a:r>
              <a:rPr lang="vi-VN" sz="1800" dirty="0">
                <a:solidFill>
                  <a:srgbClr val="C00000"/>
                </a:solidFill>
                <a:latin typeface="Times New Roman" panose="02020603050405020304" pitchFamily="18" charset="0"/>
                <a:cs typeface="Times New Roman" panose="02020603050405020304" pitchFamily="18" charset="0"/>
              </a:rPr>
              <a:t>chú ý</a:t>
            </a:r>
            <a:r>
              <a:rPr lang="vi-VN" sz="1800" dirty="0">
                <a:latin typeface="Times New Roman" panose="02020603050405020304" pitchFamily="18" charset="0"/>
                <a:cs typeface="Times New Roman" panose="02020603050405020304" pitchFamily="18" charset="0"/>
              </a:rPr>
              <a:t> ở hai điểm</a:t>
            </a:r>
            <a:r>
              <a:rPr lang="en-US" sz="1800" dirty="0">
                <a:latin typeface="Times New Roman" panose="02020603050405020304" pitchFamily="18" charset="0"/>
                <a:cs typeface="Times New Roman" panose="02020603050405020304" pitchFamily="18" charset="0"/>
              </a:rPr>
              <a:t>: </a:t>
            </a:r>
          </a:p>
          <a:p>
            <a:pPr lvl="1">
              <a:lnSpc>
                <a:spcPct val="130000"/>
              </a:lnSpc>
              <a:buFont typeface="Wingdings" panose="05000000000000000000" pitchFamily="2" charset="2"/>
              <a:buChar char="Ø"/>
            </a:pP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lặp</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lặp</a:t>
            </a:r>
            <a:endParaRPr lang="en-US" sz="1600" dirty="0">
              <a:latin typeface="Times New Roman" panose="02020603050405020304" pitchFamily="18" charset="0"/>
              <a:cs typeface="Times New Roman" panose="02020603050405020304" pitchFamily="18" charset="0"/>
            </a:endParaRPr>
          </a:p>
          <a:p>
            <a:pPr lvl="1">
              <a:lnSpc>
                <a:spcPct val="130000"/>
              </a:lnSpc>
              <a:buFont typeface="Wingdings" panose="05000000000000000000" pitchFamily="2" charset="2"/>
              <a:buChar char="Ø"/>
            </a:pPr>
            <a:r>
              <a:rPr lang="en-US" sz="1600" dirty="0" err="1">
                <a:latin typeface="Times New Roman" panose="02020603050405020304" pitchFamily="18" charset="0"/>
                <a:cs typeface="Times New Roman" panose="02020603050405020304" pitchFamily="18" charset="0"/>
              </a:rPr>
              <a:t>khối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lệnh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lặp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gặp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lệnh</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stop this script</a:t>
            </a:r>
            <a:r>
              <a:rPr lang="en-US"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sym typeface="Wingdings" panose="05000000000000000000" pitchFamily="2" charset="2"/>
            </a:endParaRPr>
          </a:p>
          <a:p>
            <a:pPr>
              <a:lnSpc>
                <a:spcPct val="13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sym typeface="Wingdings" panose="05000000000000000000" pitchFamily="2" charset="2"/>
              </a:rPr>
              <a:t>Cho HS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khám</a:t>
            </a:r>
            <a:r>
              <a:rPr lang="en-US" sz="1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phá</a:t>
            </a:r>
            <a:r>
              <a:rPr lang="en-US" sz="1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và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thử</a:t>
            </a:r>
            <a:r>
              <a:rPr lang="en-US" sz="1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nghiệm</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để</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rút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ra</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luận</a:t>
            </a:r>
            <a:r>
              <a:rPr lang="en-US" sz="1800" dirty="0">
                <a:latin typeface="Times New Roman" panose="02020603050405020304" pitchFamily="18" charset="0"/>
                <a:cs typeface="Times New Roman" panose="02020603050405020304" pitchFamily="18" charset="0"/>
                <a:sym typeface="Wingdings" panose="05000000000000000000" pitchFamily="2" charset="2"/>
              </a:rPr>
              <a:t> (GV có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thể</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chuẩn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bị</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sẵn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vài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chương</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sz="1800" dirty="0">
                <a:latin typeface="Times New Roman" panose="02020603050405020304" pitchFamily="18" charset="0"/>
                <a:cs typeface="Times New Roman" panose="02020603050405020304" pitchFamily="18" charset="0"/>
                <a:sym typeface="Wingdings" panose="05000000000000000000" pitchFamily="2" charset="2"/>
              </a:rPr>
              <a:t>)</a:t>
            </a:r>
          </a:p>
          <a:p>
            <a:pPr>
              <a:lnSpc>
                <a:spcPct val="13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sym typeface="Wingdings" panose="05000000000000000000" pitchFamily="2" charset="2"/>
              </a:rPr>
              <a:t>Thực</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tục</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sử dụng và khai thác sơ đồ chia nhỏ công việc</a:t>
            </a:r>
            <a:r>
              <a:rPr lang="en-US" sz="1800" dirty="0">
                <a:latin typeface="Times New Roman" panose="02020603050405020304" pitchFamily="18" charset="0"/>
                <a:cs typeface="Times New Roman" panose="02020603050405020304" pitchFamily="18" charset="0"/>
              </a:rPr>
              <a:t>, </a:t>
            </a:r>
            <a:r>
              <a:rPr lang="en-US" sz="1800" dirty="0" err="1">
                <a:solidFill>
                  <a:srgbClr val="C00000"/>
                </a:solidFill>
                <a:latin typeface="Times New Roman" panose="02020603050405020304" pitchFamily="18" charset="0"/>
                <a:cs typeface="Times New Roman" panose="02020603050405020304" pitchFamily="18" charset="0"/>
              </a:rPr>
              <a:t>giải</a:t>
            </a:r>
            <a:r>
              <a:rPr lang="en-US" sz="1800" dirty="0">
                <a:solidFill>
                  <a:srgbClr val="C00000"/>
                </a:solidFill>
                <a:latin typeface="Times New Roman" panose="02020603050405020304" pitchFamily="18" charset="0"/>
                <a:cs typeface="Times New Roman" panose="02020603050405020304" pitchFamily="18" charset="0"/>
              </a:rPr>
              <a:t> </a:t>
            </a:r>
            <a:r>
              <a:rPr lang="en-US" sz="1800" dirty="0" err="1">
                <a:solidFill>
                  <a:srgbClr val="C00000"/>
                </a:solidFill>
                <a:latin typeface="Times New Roman" panose="02020603050405020304" pitchFamily="18" charset="0"/>
                <a:cs typeface="Times New Roman" panose="02020603050405020304" pitchFamily="18" charset="0"/>
              </a:rPr>
              <a:t>quyết</a:t>
            </a:r>
            <a:r>
              <a:rPr lang="en-US" sz="1800" dirty="0">
                <a:solidFill>
                  <a:srgbClr val="C00000"/>
                </a:solidFill>
                <a:latin typeface="Times New Roman" panose="02020603050405020304" pitchFamily="18" charset="0"/>
                <a:cs typeface="Times New Roman" panose="02020603050405020304" pitchFamily="18" charset="0"/>
              </a:rPr>
              <a:t> </a:t>
            </a:r>
            <a:r>
              <a:rPr lang="en-US" sz="1800" dirty="0" err="1">
                <a:solidFill>
                  <a:srgbClr val="C00000"/>
                </a:solidFill>
                <a:latin typeface="Times New Roman" panose="02020603050405020304" pitchFamily="18" charset="0"/>
                <a:cs typeface="Times New Roman" panose="02020603050405020304" pitchFamily="18" charset="0"/>
              </a:rPr>
              <a:t>từng</a:t>
            </a:r>
            <a:r>
              <a:rPr lang="en-US" sz="1800" dirty="0">
                <a:solidFill>
                  <a:srgbClr val="C00000"/>
                </a:solidFill>
                <a:latin typeface="Times New Roman" panose="02020603050405020304" pitchFamily="18" charset="0"/>
                <a:cs typeface="Times New Roman" panose="02020603050405020304" pitchFamily="18" charset="0"/>
              </a:rPr>
              <a:t> </a:t>
            </a:r>
            <a:r>
              <a:rPr lang="en-US" sz="1800" dirty="0" err="1">
                <a:solidFill>
                  <a:srgbClr val="C00000"/>
                </a:solidFill>
                <a:latin typeface="Times New Roman" panose="02020603050405020304" pitchFamily="18" charset="0"/>
                <a:cs typeface="Times New Roman" panose="02020603050405020304" pitchFamily="18" charset="0"/>
              </a:rPr>
              <a:t>bài</a:t>
            </a:r>
            <a:r>
              <a:rPr lang="en-US" sz="1800" dirty="0">
                <a:solidFill>
                  <a:srgbClr val="C00000"/>
                </a:solidFill>
                <a:latin typeface="Times New Roman" panose="02020603050405020304" pitchFamily="18" charset="0"/>
                <a:cs typeface="Times New Roman" panose="02020603050405020304" pitchFamily="18" charset="0"/>
              </a:rPr>
              <a:t> </a:t>
            </a:r>
            <a:r>
              <a:rPr lang="en-US" sz="1800" dirty="0" err="1">
                <a:solidFill>
                  <a:srgbClr val="C00000"/>
                </a:solidFill>
                <a:latin typeface="Times New Roman" panose="02020603050405020304" pitchFamily="18" charset="0"/>
                <a:cs typeface="Times New Roman" panose="02020603050405020304" pitchFamily="18" charset="0"/>
              </a:rPr>
              <a:t>toán</a:t>
            </a:r>
            <a:r>
              <a:rPr lang="en-US" sz="1800" dirty="0">
                <a:solidFill>
                  <a:srgbClr val="C00000"/>
                </a:solidFill>
                <a:latin typeface="Times New Roman" panose="02020603050405020304" pitchFamily="18" charset="0"/>
                <a:cs typeface="Times New Roman" panose="02020603050405020304" pitchFamily="18" charset="0"/>
              </a:rPr>
              <a:t> con</a:t>
            </a:r>
            <a:r>
              <a:rPr lang="en-US"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sym typeface="Wingdings" panose="05000000000000000000" pitchFamily="2" charset="2"/>
            </a:endParaRPr>
          </a:p>
          <a:p>
            <a:pPr>
              <a:lnSpc>
                <a:spcPct val="13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sym typeface="Wingdings" panose="05000000000000000000" pitchFamily="2" charset="2"/>
              </a:rPr>
              <a:t>Chú</a:t>
            </a:r>
            <a:r>
              <a:rPr lang="en-US" sz="1800" dirty="0">
                <a:latin typeface="Times New Roman" panose="02020603050405020304" pitchFamily="18" charset="0"/>
                <a:cs typeface="Times New Roman" panose="02020603050405020304" pitchFamily="18" charset="0"/>
                <a:sym typeface="Wingdings" panose="05000000000000000000" pitchFamily="2" charset="2"/>
              </a:rPr>
              <a:t> ý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phát</a:t>
            </a:r>
            <a:r>
              <a:rPr lang="en-US" sz="1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triển</a:t>
            </a:r>
            <a:r>
              <a:rPr lang="en-US" sz="1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tư</a:t>
            </a:r>
            <a:r>
              <a:rPr lang="en-US" sz="1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duy</a:t>
            </a:r>
            <a:r>
              <a:rPr lang="en-US" sz="1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máy</a:t>
            </a:r>
            <a:r>
              <a:rPr lang="en-US" sz="1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tính</a:t>
            </a:r>
            <a:endParaRPr lang="en-US" sz="1800" dirty="0">
              <a:solidFill>
                <a:srgbClr val="C00000"/>
              </a:solidFill>
              <a:latin typeface="Times New Roman" panose="02020603050405020304" pitchFamily="18" charset="0"/>
              <a:cs typeface="Times New Roman" panose="02020603050405020304" pitchFamily="18" charset="0"/>
            </a:endParaRPr>
          </a:p>
          <a:p>
            <a:pPr marL="457200" lvl="1" indent="0">
              <a:lnSpc>
                <a:spcPct val="130000"/>
              </a:lnSpc>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58</a:t>
            </a:fld>
            <a:endParaRPr lang="vi-VN" dirty="0"/>
          </a:p>
        </p:txBody>
      </p:sp>
      <p:pic>
        <p:nvPicPr>
          <p:cNvPr id="7" name="Picture 6">
            <a:extLst>
              <a:ext uri="{FF2B5EF4-FFF2-40B4-BE49-F238E27FC236}">
                <a16:creationId xmlns:a16="http://schemas.microsoft.com/office/drawing/2014/main" id="{82CF61EC-BC78-1002-5737-C85E716DF8F6}"/>
              </a:ext>
            </a:extLst>
          </p:cNvPr>
          <p:cNvPicPr>
            <a:picLocks noChangeAspect="1"/>
          </p:cNvPicPr>
          <p:nvPr/>
        </p:nvPicPr>
        <p:blipFill>
          <a:blip r:embed="rId2"/>
          <a:stretch>
            <a:fillRect/>
          </a:stretch>
        </p:blipFill>
        <p:spPr>
          <a:xfrm>
            <a:off x="5970333" y="3772861"/>
            <a:ext cx="2764146" cy="2429334"/>
          </a:xfrm>
          <a:prstGeom prst="rect">
            <a:avLst/>
          </a:prstGeom>
        </p:spPr>
      </p:pic>
      <p:pic>
        <p:nvPicPr>
          <p:cNvPr id="9" name="Picture 8">
            <a:extLst>
              <a:ext uri="{FF2B5EF4-FFF2-40B4-BE49-F238E27FC236}">
                <a16:creationId xmlns:a16="http://schemas.microsoft.com/office/drawing/2014/main" id="{395B5F85-C206-2AE4-A1FF-47896F393E92}"/>
              </a:ext>
            </a:extLst>
          </p:cNvPr>
          <p:cNvPicPr>
            <a:picLocks noChangeAspect="1"/>
          </p:cNvPicPr>
          <p:nvPr/>
        </p:nvPicPr>
        <p:blipFill>
          <a:blip r:embed="rId3"/>
          <a:stretch>
            <a:fillRect/>
          </a:stretch>
        </p:blipFill>
        <p:spPr>
          <a:xfrm>
            <a:off x="5970333" y="1120843"/>
            <a:ext cx="6221667" cy="2240081"/>
          </a:xfrm>
          <a:prstGeom prst="rect">
            <a:avLst/>
          </a:prstGeom>
        </p:spPr>
      </p:pic>
      <p:pic>
        <p:nvPicPr>
          <p:cNvPr id="13" name="Picture 12">
            <a:extLst>
              <a:ext uri="{FF2B5EF4-FFF2-40B4-BE49-F238E27FC236}">
                <a16:creationId xmlns:a16="http://schemas.microsoft.com/office/drawing/2014/main" id="{92BE36BE-341B-C535-E626-F441A84CBCF5}"/>
              </a:ext>
            </a:extLst>
          </p:cNvPr>
          <p:cNvPicPr>
            <a:picLocks noChangeAspect="1"/>
          </p:cNvPicPr>
          <p:nvPr/>
        </p:nvPicPr>
        <p:blipFill>
          <a:blip r:embed="rId4"/>
          <a:stretch>
            <a:fillRect/>
          </a:stretch>
        </p:blipFill>
        <p:spPr>
          <a:xfrm>
            <a:off x="8808664" y="3864304"/>
            <a:ext cx="3217081" cy="2240082"/>
          </a:xfrm>
          <a:prstGeom prst="rect">
            <a:avLst/>
          </a:prstGeom>
        </p:spPr>
      </p:pic>
    </p:spTree>
    <p:extLst>
      <p:ext uri="{BB962C8B-B14F-4D97-AF65-F5344CB8AC3E}">
        <p14:creationId xmlns:p14="http://schemas.microsoft.com/office/powerpoint/2010/main" val="2411616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F.3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166255" y="1243853"/>
            <a:ext cx="8077390" cy="5266951"/>
          </a:xfrm>
        </p:spPr>
        <p:txBody>
          <a:bodyPr>
            <a:noAutofit/>
          </a:bodyPr>
          <a:lstStyle/>
          <a:p>
            <a:pPr marL="0" indent="0">
              <a:lnSpc>
                <a:spcPct val="13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30000"/>
              </a:lnSpc>
              <a:buFont typeface="Arial" panose="020B0604020202020204" pitchFamily="34" charset="0"/>
              <a:buChar char="‒"/>
            </a:pPr>
            <a:r>
              <a:rPr lang="vi-VN" sz="1800" dirty="0">
                <a:latin typeface="Times New Roman" panose="02020603050405020304" pitchFamily="18" charset="0"/>
                <a:cs typeface="Times New Roman" panose="02020603050405020304" pitchFamily="18" charset="0"/>
              </a:rPr>
              <a:t>Đây là bài thực hành, </a:t>
            </a:r>
            <a:r>
              <a:rPr lang="vi-VN" sz="1800" dirty="0">
                <a:solidFill>
                  <a:srgbClr val="FF0000"/>
                </a:solidFill>
                <a:latin typeface="Times New Roman" panose="02020603050405020304" pitchFamily="18" charset="0"/>
                <a:cs typeface="Times New Roman" panose="02020603050405020304" pitchFamily="18" charset="0"/>
              </a:rPr>
              <a:t>HS được hướng dẫn</a:t>
            </a:r>
            <a:r>
              <a:rPr lang="vi-VN" sz="1800" dirty="0">
                <a:latin typeface="Times New Roman" panose="02020603050405020304" pitchFamily="18" charset="0"/>
                <a:cs typeface="Times New Roman" panose="02020603050405020304" pitchFamily="18" charset="0"/>
              </a:rPr>
              <a:t>, gợi ý và giải thích cho từng bước</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vi-VN" sz="1800" dirty="0">
                <a:latin typeface="Times New Roman" panose="02020603050405020304" pitchFamily="18" charset="0"/>
                <a:cs typeface="Times New Roman" panose="02020603050405020304" pitchFamily="18" charset="0"/>
              </a:rPr>
              <a:t> HS không gặp khó khăn để thao tác rồi tìm thấy lỗi.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buFont typeface="Arial" panose="020B0604020202020204" pitchFamily="34" charset="0"/>
              <a:buChar char="‒"/>
            </a:pPr>
            <a:r>
              <a:rPr lang="vi-VN" sz="1800" dirty="0">
                <a:latin typeface="Times New Roman" panose="02020603050405020304" pitchFamily="18" charset="0"/>
                <a:cs typeface="Times New Roman" panose="02020603050405020304" pitchFamily="18" charset="0"/>
              </a:rPr>
              <a:t>cần HS hiểu bài toán (tính tổng) yêu cầu gì và cần có chương trình (Hình 1a) cho HS chạy thử</a:t>
            </a:r>
            <a:endParaRPr lang="en-US" sz="18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vi-VN" sz="1800" dirty="0">
                <a:latin typeface="Times New Roman" panose="02020603050405020304" pitchFamily="18" charset="0"/>
                <a:cs typeface="Times New Roman" panose="02020603050405020304" pitchFamily="18" charset="0"/>
              </a:rPr>
              <a:t>HS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vi-VN" sz="1800" dirty="0">
                <a:solidFill>
                  <a:srgbClr val="FF0000"/>
                </a:solidFill>
                <a:latin typeface="Times New Roman" panose="02020603050405020304" pitchFamily="18" charset="0"/>
                <a:cs typeface="Times New Roman" panose="02020603050405020304" pitchFamily="18" charset="0"/>
              </a:rPr>
              <a:t>đọc hiểu chương trình </a:t>
            </a:r>
            <a:r>
              <a:rPr lang="vi-VN" sz="1800" dirty="0">
                <a:latin typeface="Times New Roman" panose="02020603050405020304" pitchFamily="18" charset="0"/>
                <a:cs typeface="Times New Roman" panose="02020603050405020304" pitchFamily="18" charset="0"/>
              </a:rPr>
              <a:t>và quan sát cửa sổ cho thấy giá trị biến thay đổi.</a:t>
            </a:r>
            <a:endParaRPr lang="en-US" sz="18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giúp</a:t>
            </a:r>
            <a:r>
              <a:rPr lang="en-US" sz="1800" dirty="0">
                <a:latin typeface="Times New Roman" panose="02020603050405020304" pitchFamily="18" charset="0"/>
                <a:cs typeface="Times New Roman" panose="02020603050405020304" pitchFamily="18" charset="0"/>
              </a:rPr>
              <a:t> HS </a:t>
            </a:r>
            <a:r>
              <a:rPr lang="en-US" sz="1800" dirty="0" err="1">
                <a:latin typeface="Times New Roman" panose="02020603050405020304" pitchFamily="18" charset="0"/>
                <a:cs typeface="Times New Roman" panose="02020603050405020304" pitchFamily="18" charset="0"/>
              </a:rPr>
              <a:t>thu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hẹp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phạm</a:t>
            </a:r>
            <a:r>
              <a:rPr lang="en-US" sz="1800" dirty="0">
                <a:latin typeface="Times New Roman" panose="02020603050405020304" pitchFamily="18" charset="0"/>
                <a:cs typeface="Times New Roman" panose="02020603050405020304" pitchFamily="18" charset="0"/>
              </a:rPr>
              <a:t> vi </a:t>
            </a:r>
            <a:r>
              <a:rPr lang="en-US" sz="1800" dirty="0" err="1">
                <a:latin typeface="Times New Roman" panose="02020603050405020304" pitchFamily="18" charset="0"/>
                <a:cs typeface="Times New Roman" panose="02020603050405020304" pitchFamily="18" charset="0"/>
              </a:rPr>
              <a:t>tìm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lỗi</a:t>
            </a:r>
            <a:endParaRPr lang="en-US" sz="18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vi-VN" sz="1800" dirty="0">
                <a:latin typeface="Times New Roman" panose="02020603050405020304" pitchFamily="18" charset="0"/>
                <a:cs typeface="Times New Roman" panose="02020603050405020304" pitchFamily="18" charset="0"/>
              </a:rPr>
              <a:t>Khi hoàn thành tìm lỗi cho chương trình, GV </a:t>
            </a:r>
            <a:r>
              <a:rPr lang="en-US" sz="1800" dirty="0" err="1">
                <a:latin typeface="Times New Roman" panose="02020603050405020304" pitchFamily="18" charset="0"/>
                <a:cs typeface="Times New Roman" panose="02020603050405020304" pitchFamily="18" charset="0"/>
              </a:rPr>
              <a:t>cần</a:t>
            </a:r>
            <a:r>
              <a:rPr lang="vi-VN" sz="1800" dirty="0">
                <a:latin typeface="Times New Roman" panose="02020603050405020304" pitchFamily="18" charset="0"/>
                <a:cs typeface="Times New Roman" panose="02020603050405020304" pitchFamily="18" charset="0"/>
              </a:rPr>
              <a:t> chốt lại những cách thường dùng (HS vừa làm) để tìm lỗi của chương trình. </a:t>
            </a:r>
            <a:endParaRPr lang="en-US" sz="18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vi-VN" sz="1800" dirty="0">
                <a:latin typeface="Times New Roman" panose="02020603050405020304" pitchFamily="18" charset="0"/>
                <a:cs typeface="Times New Roman" panose="02020603050405020304" pitchFamily="18" charset="0"/>
              </a:rPr>
              <a:t>Cần nói thêm với HS: Việc chạy thử với những dữ liệu đầu vào khác nhau cũng giúp ta có thể tìm ra được lỗi.</a:t>
            </a:r>
            <a:endParaRPr lang="en-US" sz="18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Có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DH </a:t>
            </a:r>
            <a:r>
              <a:rPr lang="en-US" sz="1800" dirty="0" err="1">
                <a:solidFill>
                  <a:srgbClr val="FF0000"/>
                </a:solidFill>
                <a:latin typeface="Times New Roman" panose="02020603050405020304" pitchFamily="18" charset="0"/>
                <a:cs typeface="Times New Roman" panose="02020603050405020304" pitchFamily="18" charset="0"/>
              </a:rPr>
              <a:t>nêu</a:t>
            </a:r>
            <a:r>
              <a:rPr lang="en-US" sz="1800" dirty="0">
                <a:solidFill>
                  <a:srgbClr val="FF0000"/>
                </a:solidFill>
                <a:latin typeface="Times New Roman" panose="02020603050405020304" pitchFamily="18" charset="0"/>
                <a:cs typeface="Times New Roman" panose="02020603050405020304" pitchFamily="18" charset="0"/>
              </a:rPr>
              <a:t> và </a:t>
            </a:r>
            <a:r>
              <a:rPr lang="en-US" sz="1800" dirty="0" err="1">
                <a:solidFill>
                  <a:srgbClr val="FF0000"/>
                </a:solidFill>
                <a:latin typeface="Times New Roman" panose="02020603050405020304" pitchFamily="18" charset="0"/>
                <a:cs typeface="Times New Roman" panose="02020603050405020304" pitchFamily="18" charset="0"/>
              </a:rPr>
              <a:t>giải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quyết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vấn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đề</a:t>
            </a:r>
            <a:endParaRPr lang="en-US" sz="1800" dirty="0">
              <a:solidFill>
                <a:srgbClr val="FF0000"/>
              </a:solidFill>
              <a:latin typeface="Times New Roman" panose="02020603050405020304" pitchFamily="18" charset="0"/>
              <a:cs typeface="Times New Roman" panose="02020603050405020304" pitchFamily="18" charset="0"/>
            </a:endParaRPr>
          </a:p>
          <a:p>
            <a:pPr marL="0" indent="0">
              <a:lnSpc>
                <a:spcPct val="130000"/>
              </a:lnSpc>
              <a:buNone/>
            </a:pPr>
            <a:endParaRPr lang="en-US" sz="22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59</a:t>
            </a:fld>
            <a:endParaRPr lang="vi-VN" dirty="0"/>
          </a:p>
        </p:txBody>
      </p:sp>
      <p:pic>
        <p:nvPicPr>
          <p:cNvPr id="7" name="Picture 6">
            <a:extLst>
              <a:ext uri="{FF2B5EF4-FFF2-40B4-BE49-F238E27FC236}">
                <a16:creationId xmlns:a16="http://schemas.microsoft.com/office/drawing/2014/main" id="{A0F5CFEE-7A44-A2F5-466C-846DFC282AF7}"/>
              </a:ext>
            </a:extLst>
          </p:cNvPr>
          <p:cNvPicPr>
            <a:picLocks noChangeAspect="1"/>
          </p:cNvPicPr>
          <p:nvPr/>
        </p:nvPicPr>
        <p:blipFill>
          <a:blip r:embed="rId2"/>
          <a:stretch>
            <a:fillRect/>
          </a:stretch>
        </p:blipFill>
        <p:spPr>
          <a:xfrm>
            <a:off x="8405009" y="2140604"/>
            <a:ext cx="3477110" cy="3581900"/>
          </a:xfrm>
          <a:prstGeom prst="rect">
            <a:avLst/>
          </a:prstGeom>
        </p:spPr>
      </p:pic>
    </p:spTree>
    <p:extLst>
      <p:ext uri="{BB962C8B-B14F-4D97-AF65-F5344CB8AC3E}">
        <p14:creationId xmlns:p14="http://schemas.microsoft.com/office/powerpoint/2010/main" val="364182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2" y="357930"/>
            <a:ext cx="10515600" cy="884403"/>
          </a:xfrm>
        </p:spPr>
        <p:txBody>
          <a:bodyPr/>
          <a:lstStyle/>
          <a:p>
            <a:r>
              <a:rPr lang="en-US" dirty="0"/>
              <a:t>A.4. </a:t>
            </a:r>
            <a:r>
              <a:rPr lang="en-US" dirty="0" err="1"/>
              <a:t>Kiểm</a:t>
            </a:r>
            <a:r>
              <a:rPr lang="en-US" dirty="0"/>
              <a:t> </a:t>
            </a:r>
            <a:r>
              <a:rPr lang="en-US" dirty="0" err="1"/>
              <a:t>tra</a:t>
            </a:r>
            <a:r>
              <a:rPr lang="en-US" dirty="0"/>
              <a:t> </a:t>
            </a:r>
            <a:r>
              <a:rPr lang="en-US" dirty="0" err="1"/>
              <a:t>đánh</a:t>
            </a:r>
            <a:r>
              <a:rPr lang="en-US" dirty="0"/>
              <a:t> </a:t>
            </a:r>
            <a:r>
              <a:rPr lang="en-US" dirty="0" err="1"/>
              <a:t>giá</a:t>
            </a:r>
            <a:endParaRPr lang="en-US" dirty="0"/>
          </a:p>
        </p:txBody>
      </p:sp>
      <p:sp>
        <p:nvSpPr>
          <p:cNvPr id="3" name="Text Placeholder 2"/>
          <p:cNvSpPr>
            <a:spLocks noGrp="1"/>
          </p:cNvSpPr>
          <p:nvPr>
            <p:ph type="body" idx="1"/>
          </p:nvPr>
        </p:nvSpPr>
        <p:spPr>
          <a:xfrm>
            <a:off x="603250" y="2136161"/>
            <a:ext cx="10604874" cy="3370410"/>
          </a:xfrm>
        </p:spPr>
        <p:txBody>
          <a:bodyPr>
            <a:normAutofit fontScale="92500" lnSpcReduction="10000"/>
          </a:bodyPr>
          <a:lstStyle/>
          <a:p>
            <a:pPr>
              <a:lnSpc>
                <a:spcPct val="130000"/>
              </a:lnSpc>
              <a:spcBef>
                <a:spcPts val="600"/>
              </a:spcBef>
              <a:spcAft>
                <a:spcPts val="600"/>
              </a:spcAft>
              <a:buFont typeface="Wingdings" panose="05000000000000000000" pitchFamily="2" charset="2"/>
              <a:buChar char="Ø"/>
            </a:pPr>
            <a:r>
              <a:rPr lang="en-US" sz="3300" b="0" dirty="0" err="1">
                <a:solidFill>
                  <a:schemeClr val="tx1"/>
                </a:solidFill>
                <a:latin typeface="Times New Roman" panose="02020603050405020304" pitchFamily="18" charset="0"/>
                <a:cs typeface="Times New Roman" panose="02020603050405020304" pitchFamily="18" charset="0"/>
              </a:rPr>
              <a:t>tiếp</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cận</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phát</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triển</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năng</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lực</a:t>
            </a:r>
            <a:r>
              <a:rPr lang="en-US" sz="3300" b="0" dirty="0">
                <a:solidFill>
                  <a:schemeClr val="tx1"/>
                </a:solidFill>
                <a:latin typeface="Times New Roman" panose="02020603050405020304" pitchFamily="18" charset="0"/>
                <a:cs typeface="Times New Roman" panose="02020603050405020304" pitchFamily="18" charset="0"/>
              </a:rPr>
              <a:t> </a:t>
            </a:r>
          </a:p>
          <a:p>
            <a:pPr>
              <a:lnSpc>
                <a:spcPct val="130000"/>
              </a:lnSpc>
              <a:spcBef>
                <a:spcPts val="600"/>
              </a:spcBef>
              <a:spcAft>
                <a:spcPts val="600"/>
              </a:spcAft>
              <a:buFont typeface="Wingdings" panose="05000000000000000000" pitchFamily="2" charset="2"/>
              <a:buChar char="Ø"/>
            </a:pPr>
            <a:r>
              <a:rPr lang="en-US" sz="3300" b="0" dirty="0">
                <a:solidFill>
                  <a:schemeClr val="tx1"/>
                </a:solidFill>
                <a:latin typeface="Times New Roman" panose="02020603050405020304" pitchFamily="18" charset="0"/>
                <a:cs typeface="Times New Roman" panose="02020603050405020304" pitchFamily="18" charset="0"/>
              </a:rPr>
              <a:t>có </a:t>
            </a:r>
            <a:r>
              <a:rPr lang="en-US" sz="3300" b="0" dirty="0" err="1">
                <a:solidFill>
                  <a:schemeClr val="tx1"/>
                </a:solidFill>
                <a:latin typeface="Times New Roman" panose="02020603050405020304" pitchFamily="18" charset="0"/>
                <a:cs typeface="Times New Roman" panose="02020603050405020304" pitchFamily="18" charset="0"/>
              </a:rPr>
              <a:t>thể</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dùng</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các</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câu</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hỏi</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kiểu</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tự</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luận</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kiểu</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trắc</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nghiệm</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lựa</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chọn</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ghép</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cặp</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điền</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khuyết</a:t>
            </a:r>
            <a:r>
              <a:rPr lang="en-US" sz="3300" b="0" dirty="0">
                <a:solidFill>
                  <a:schemeClr val="tx1"/>
                </a:solidFill>
                <a:latin typeface="Times New Roman" panose="02020603050405020304" pitchFamily="18" charset="0"/>
                <a:cs typeface="Times New Roman" panose="02020603050405020304" pitchFamily="18" charset="0"/>
              </a:rPr>
              <a:t>,…). </a:t>
            </a:r>
          </a:p>
          <a:p>
            <a:pPr>
              <a:lnSpc>
                <a:spcPct val="130000"/>
              </a:lnSpc>
              <a:spcBef>
                <a:spcPts val="600"/>
              </a:spcBef>
              <a:spcAft>
                <a:spcPts val="600"/>
              </a:spcAft>
              <a:buFont typeface="Wingdings" panose="05000000000000000000" pitchFamily="2" charset="2"/>
              <a:buChar char="Ø"/>
            </a:pPr>
            <a:r>
              <a:rPr lang="en-US" sz="3300" b="0" dirty="0" err="1">
                <a:solidFill>
                  <a:schemeClr val="tx1"/>
                </a:solidFill>
                <a:latin typeface="Times New Roman" panose="02020603050405020304" pitchFamily="18" charset="0"/>
                <a:cs typeface="Times New Roman" panose="02020603050405020304" pitchFamily="18" charset="0"/>
              </a:rPr>
              <a:t>Các</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câu</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hỏi</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bài</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tập</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nên</a:t>
            </a:r>
            <a:r>
              <a:rPr lang="en-US" sz="3300" b="0" dirty="0">
                <a:solidFill>
                  <a:schemeClr val="tx1"/>
                </a:solidFill>
                <a:latin typeface="Times New Roman" panose="02020603050405020304" pitchFamily="18" charset="0"/>
                <a:cs typeface="Times New Roman" panose="02020603050405020304" pitchFamily="18" charset="0"/>
              </a:rPr>
              <a:t> có </a:t>
            </a:r>
            <a:r>
              <a:rPr lang="en-US" sz="3300" b="0" dirty="0" err="1">
                <a:solidFill>
                  <a:schemeClr val="tx1"/>
                </a:solidFill>
                <a:latin typeface="Times New Roman" panose="02020603050405020304" pitchFamily="18" charset="0"/>
                <a:cs typeface="Times New Roman" panose="02020603050405020304" pitchFamily="18" charset="0"/>
              </a:rPr>
              <a:t>yêu</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cầu</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cụ</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thể</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rgbClr val="C00000"/>
                </a:solidFill>
                <a:latin typeface="Times New Roman" panose="02020603050405020304" pitchFamily="18" charset="0"/>
                <a:cs typeface="Times New Roman" panose="02020603050405020304" pitchFamily="18" charset="0"/>
              </a:rPr>
              <a:t>tránh</a:t>
            </a:r>
            <a:r>
              <a:rPr lang="en-US" sz="3300" b="0" dirty="0">
                <a:solidFill>
                  <a:srgbClr val="C00000"/>
                </a:solidFill>
                <a:latin typeface="Times New Roman" panose="02020603050405020304" pitchFamily="18" charset="0"/>
                <a:cs typeface="Times New Roman" panose="02020603050405020304" pitchFamily="18" charset="0"/>
              </a:rPr>
              <a:t> </a:t>
            </a:r>
            <a:r>
              <a:rPr lang="en-US" sz="3300" b="0" dirty="0" err="1">
                <a:solidFill>
                  <a:srgbClr val="C00000"/>
                </a:solidFill>
                <a:latin typeface="Times New Roman" panose="02020603050405020304" pitchFamily="18" charset="0"/>
                <a:cs typeface="Times New Roman" panose="02020603050405020304" pitchFamily="18" charset="0"/>
              </a:rPr>
              <a:t>học</a:t>
            </a:r>
            <a:r>
              <a:rPr lang="en-US" sz="3300" b="0" dirty="0">
                <a:solidFill>
                  <a:srgbClr val="C00000"/>
                </a:solidFill>
                <a:latin typeface="Times New Roman" panose="02020603050405020304" pitchFamily="18" charset="0"/>
                <a:cs typeface="Times New Roman" panose="02020603050405020304" pitchFamily="18" charset="0"/>
              </a:rPr>
              <a:t> </a:t>
            </a:r>
            <a:r>
              <a:rPr lang="en-US" sz="3300" b="0" dirty="0" err="1">
                <a:solidFill>
                  <a:srgbClr val="C00000"/>
                </a:solidFill>
                <a:latin typeface="Times New Roman" panose="02020603050405020304" pitchFamily="18" charset="0"/>
                <a:cs typeface="Times New Roman" panose="02020603050405020304" pitchFamily="18" charset="0"/>
              </a:rPr>
              <a:t>thuộc</a:t>
            </a:r>
            <a:r>
              <a:rPr lang="en-US" sz="3300" b="0" dirty="0">
                <a:solidFill>
                  <a:srgbClr val="C00000"/>
                </a:solidFill>
                <a:latin typeface="Times New Roman" panose="02020603050405020304" pitchFamily="18" charset="0"/>
                <a:cs typeface="Times New Roman" panose="02020603050405020304" pitchFamily="18" charset="0"/>
              </a:rPr>
              <a:t> </a:t>
            </a:r>
            <a:r>
              <a:rPr lang="en-US" sz="3300" b="0" dirty="0" err="1">
                <a:solidFill>
                  <a:srgbClr val="C00000"/>
                </a:solidFill>
                <a:latin typeface="Times New Roman" panose="02020603050405020304" pitchFamily="18" charset="0"/>
                <a:cs typeface="Times New Roman" panose="02020603050405020304" pitchFamily="18" charset="0"/>
              </a:rPr>
              <a:t>lòng</a:t>
            </a:r>
            <a:r>
              <a:rPr lang="en-US" sz="3300" b="0" dirty="0">
                <a:solidFill>
                  <a:schemeClr val="tx1"/>
                </a:solidFill>
                <a:latin typeface="Times New Roman" panose="02020603050405020304" pitchFamily="18" charset="0"/>
                <a:cs typeface="Times New Roman" panose="02020603050405020304" pitchFamily="18" charset="0"/>
              </a:rPr>
              <a:t> và </a:t>
            </a:r>
            <a:r>
              <a:rPr lang="en-US" sz="3300" b="0" dirty="0" err="1">
                <a:solidFill>
                  <a:schemeClr val="tx1"/>
                </a:solidFill>
                <a:latin typeface="Times New Roman" panose="02020603050405020304" pitchFamily="18" charset="0"/>
                <a:cs typeface="Times New Roman" panose="02020603050405020304" pitchFamily="18" charset="0"/>
              </a:rPr>
              <a:t>nhắc</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lại</a:t>
            </a:r>
            <a:r>
              <a:rPr lang="en-US" sz="3300" b="0" dirty="0">
                <a:solidFill>
                  <a:schemeClr val="tx1"/>
                </a:solidFill>
                <a:latin typeface="Times New Roman" panose="02020603050405020304" pitchFamily="18" charset="0"/>
                <a:cs typeface="Times New Roman" panose="02020603050405020304" pitchFamily="18" charset="0"/>
              </a:rPr>
              <a:t> một </a:t>
            </a:r>
            <a:r>
              <a:rPr lang="en-US" sz="3300" b="0" dirty="0" err="1">
                <a:solidFill>
                  <a:schemeClr val="tx1"/>
                </a:solidFill>
                <a:latin typeface="Times New Roman" panose="02020603050405020304" pitchFamily="18" charset="0"/>
                <a:cs typeface="Times New Roman" panose="02020603050405020304" pitchFamily="18" charset="0"/>
              </a:rPr>
              <a:t>đoạn</a:t>
            </a:r>
            <a:r>
              <a:rPr lang="en-US" sz="3300" b="0" dirty="0">
                <a:solidFill>
                  <a:schemeClr val="tx1"/>
                </a:solidFill>
                <a:latin typeface="Times New Roman" panose="02020603050405020304" pitchFamily="18" charset="0"/>
                <a:cs typeface="Times New Roman" panose="02020603050405020304" pitchFamily="18" charset="0"/>
              </a:rPr>
              <a:t> </a:t>
            </a:r>
            <a:r>
              <a:rPr lang="en-US" sz="3300" b="0" dirty="0" err="1">
                <a:solidFill>
                  <a:schemeClr val="tx1"/>
                </a:solidFill>
                <a:latin typeface="Times New Roman" panose="02020603050405020304" pitchFamily="18" charset="0"/>
                <a:cs typeface="Times New Roman" panose="02020603050405020304" pitchFamily="18" charset="0"/>
              </a:rPr>
              <a:t>trong</a:t>
            </a:r>
            <a:r>
              <a:rPr lang="en-US" sz="3300" b="0" dirty="0">
                <a:solidFill>
                  <a:schemeClr val="tx1"/>
                </a:solidFill>
                <a:latin typeface="Times New Roman" panose="02020603050405020304" pitchFamily="18" charset="0"/>
                <a:cs typeface="Times New Roman" panose="02020603050405020304" pitchFamily="18" charset="0"/>
              </a:rPr>
              <a:t> SGK.</a:t>
            </a:r>
          </a:p>
        </p:txBody>
      </p:sp>
      <p:sp>
        <p:nvSpPr>
          <p:cNvPr id="4" name="Slide Number Placeholder 3"/>
          <p:cNvSpPr>
            <a:spLocks noGrp="1"/>
          </p:cNvSpPr>
          <p:nvPr>
            <p:ph type="sldNum" sz="quarter" idx="12"/>
          </p:nvPr>
        </p:nvSpPr>
        <p:spPr/>
        <p:txBody>
          <a:bodyPr/>
          <a:lstStyle/>
          <a:p>
            <a:fld id="{D47896BC-590F-41E2-AE69-29568EAD1C22}" type="slidenum">
              <a:rPr lang="en-US" smtClean="0"/>
              <a:t>6</a:t>
            </a:fld>
            <a:endParaRPr lang="en-US"/>
          </a:p>
        </p:txBody>
      </p:sp>
    </p:spTree>
    <p:extLst>
      <p:ext uri="{BB962C8B-B14F-4D97-AF65-F5344CB8AC3E}">
        <p14:creationId xmlns:p14="http://schemas.microsoft.com/office/powerpoint/2010/main" val="3411499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347196"/>
            <a:ext cx="10072736" cy="568325"/>
          </a:xfrm>
        </p:spPr>
        <p:txBody>
          <a:bodyPr>
            <a:noAutofit/>
          </a:bodyPr>
          <a:lstStyle/>
          <a:p>
            <a:r>
              <a:rPr lang="en-US" sz="4000" b="1" dirty="0">
                <a:solidFill>
                  <a:schemeClr val="bg1"/>
                </a:solidFill>
              </a:rPr>
              <a:t>F.3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166255" y="1499347"/>
            <a:ext cx="5929745" cy="5011457"/>
          </a:xfrm>
        </p:spPr>
        <p:txBody>
          <a:bodyPr>
            <a:noAutofit/>
          </a:bodyPr>
          <a:lstStyle/>
          <a:p>
            <a:pPr marL="0" indent="0">
              <a:lnSpc>
                <a:spcPct val="13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30000"/>
              </a:lnSpc>
              <a:buFont typeface="Arial" panose="020B0604020202020204" pitchFamily="34" charset="0"/>
              <a:buChar char="‒"/>
            </a:pPr>
            <a:r>
              <a:rPr lang="vi-VN" sz="1800" dirty="0">
                <a:latin typeface="Times New Roman" panose="02020603050405020304" pitchFamily="18" charset="0"/>
                <a:cs typeface="Times New Roman" panose="02020603050405020304" pitchFamily="18" charset="0"/>
              </a:rPr>
              <a:t>Đây là bài thực hành, </a:t>
            </a:r>
            <a:r>
              <a:rPr lang="vi-VN" sz="1800" dirty="0">
                <a:solidFill>
                  <a:srgbClr val="FF0000"/>
                </a:solidFill>
                <a:latin typeface="Times New Roman" panose="02020603050405020304" pitchFamily="18" charset="0"/>
                <a:cs typeface="Times New Roman" panose="02020603050405020304" pitchFamily="18" charset="0"/>
              </a:rPr>
              <a:t>HS được hướng dẫn</a:t>
            </a:r>
            <a:r>
              <a:rPr lang="vi-VN" sz="1800" dirty="0">
                <a:latin typeface="Times New Roman" panose="02020603050405020304" pitchFamily="18" charset="0"/>
                <a:cs typeface="Times New Roman" panose="02020603050405020304" pitchFamily="18" charset="0"/>
              </a:rPr>
              <a:t>, gợi ý và giải thích </a:t>
            </a:r>
            <a:r>
              <a:rPr lang="en-US" sz="1800" dirty="0">
                <a:latin typeface="Times New Roman" panose="02020603050405020304" pitchFamily="18" charset="0"/>
                <a:cs typeface="Times New Roman" panose="02020603050405020304" pitchFamily="18" charset="0"/>
              </a:rPr>
              <a:t>ở</a:t>
            </a:r>
            <a:r>
              <a:rPr lang="vi-VN" sz="1800" dirty="0">
                <a:latin typeface="Times New Roman" panose="02020603050405020304" pitchFamily="18" charset="0"/>
                <a:cs typeface="Times New Roman" panose="02020603050405020304" pitchFamily="18" charset="0"/>
              </a:rPr>
              <a:t> từng bước để hoàn thành chương trình Trò chơi mê cung.</a:t>
            </a:r>
            <a:endParaRPr lang="en-US" sz="18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vi-VN" sz="1800" dirty="0">
                <a:solidFill>
                  <a:srgbClr val="FF0000"/>
                </a:solidFill>
                <a:latin typeface="Times New Roman" panose="02020603050405020304" pitchFamily="18" charset="0"/>
                <a:cs typeface="Times New Roman" panose="02020603050405020304" pitchFamily="18" charset="0"/>
              </a:rPr>
              <a:t>Đối chiếu với sơ đồ</a:t>
            </a:r>
            <a:r>
              <a:rPr lang="vi-VN" sz="1800" dirty="0">
                <a:latin typeface="Times New Roman" panose="02020603050405020304" pitchFamily="18" charset="0"/>
                <a:cs typeface="Times New Roman" panose="02020603050405020304" pitchFamily="18" charset="0"/>
              </a:rPr>
              <a:t> phân chia công việc (theo điều khiển từng nhân vật)</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còn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chưa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vi-VN" sz="1800" dirty="0">
                <a:latin typeface="Times New Roman" panose="02020603050405020304" pitchFamily="18" charset="0"/>
                <a:cs typeface="Times New Roman" panose="02020603050405020304" pitchFamily="18" charset="0"/>
              </a:rPr>
              <a:t> điều khiển nhân vật Bánh và ghép nối các phần </a:t>
            </a:r>
            <a:r>
              <a:rPr lang="en-US" sz="1800" dirty="0">
                <a:latin typeface="Times New Roman" panose="02020603050405020304" pitchFamily="18" charset="0"/>
                <a:cs typeface="Times New Roman" panose="02020603050405020304" pitchFamily="18" charset="0"/>
              </a:rPr>
              <a:t>+ (có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chỉnh sửa vài chỗ) để được trò chơi hoàn chỉnh. </a:t>
            </a:r>
            <a:endParaRPr lang="en-US" sz="1800" dirty="0">
              <a:latin typeface="Times New Roman" panose="02020603050405020304" pitchFamily="18" charset="0"/>
              <a:cs typeface="Times New Roman" panose="02020603050405020304" pitchFamily="18" charset="0"/>
              <a:sym typeface="Wingdings" panose="05000000000000000000" pitchFamily="2" charset="2"/>
            </a:endParaRPr>
          </a:p>
          <a:p>
            <a:pPr>
              <a:lnSpc>
                <a:spcPct val="13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sym typeface="Wingdings" panose="05000000000000000000" pitchFamily="2" charset="2"/>
              </a:rPr>
              <a:t>GV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chuẩn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bị</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sẵn</a:t>
            </a:r>
            <a:r>
              <a:rPr lang="en-US" sz="1800" dirty="0">
                <a:latin typeface="Times New Roman" panose="02020603050405020304" pitchFamily="18" charset="0"/>
                <a:cs typeface="Times New Roman" panose="02020603050405020304" pitchFamily="18" charset="0"/>
                <a:sym typeface="Wingdings" panose="05000000000000000000" pitchFamily="2" charset="2"/>
              </a:rPr>
              <a:t> một background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cho</a:t>
            </a:r>
            <a:r>
              <a:rPr lang="en-US" sz="1800" dirty="0">
                <a:latin typeface="Times New Roman" panose="02020603050405020304" pitchFamily="18" charset="0"/>
                <a:cs typeface="Times New Roman" panose="02020603050405020304" pitchFamily="18" charset="0"/>
                <a:sym typeface="Wingdings" panose="05000000000000000000" pitchFamily="2" charset="2"/>
              </a:rPr>
              <a:t> HS</a:t>
            </a:r>
          </a:p>
          <a:p>
            <a:pPr>
              <a:lnSpc>
                <a:spcPct val="13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Cuối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giờ</a:t>
            </a:r>
            <a:r>
              <a:rPr lang="en-US" sz="1800" dirty="0">
                <a:latin typeface="Times New Roman" panose="02020603050405020304" pitchFamily="18" charset="0"/>
                <a:cs typeface="Times New Roman" panose="02020603050405020304" pitchFamily="18" charset="0"/>
              </a:rPr>
              <a:t>, GV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xét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tạo</a:t>
            </a:r>
            <a:r>
              <a:rPr lang="en-US" sz="1800" dirty="0">
                <a:latin typeface="Times New Roman" panose="02020603050405020304" pitchFamily="18" charset="0"/>
                <a:cs typeface="Times New Roman" panose="02020603050405020304" pitchFamily="18" charset="0"/>
              </a:rPr>
              <a:t> được </a:t>
            </a:r>
            <a:r>
              <a:rPr lang="en-US" sz="1800" dirty="0" err="1">
                <a:latin typeface="Times New Roman" panose="02020603050405020304" pitchFamily="18" charset="0"/>
                <a:cs typeface="Times New Roman" panose="02020603050405020304" pitchFamily="18" charset="0"/>
              </a:rPr>
              <a:t>trò</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theo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hướng</a:t>
            </a:r>
            <a:r>
              <a:rPr lang="en-US" sz="1800" dirty="0">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phát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triển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tư</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duy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máy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p>
          <a:p>
            <a:pPr>
              <a:lnSpc>
                <a:spcPct val="13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sym typeface="Wingdings" panose="05000000000000000000" pitchFamily="2" charset="2"/>
              </a:rPr>
              <a:t>Có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thể</a:t>
            </a:r>
            <a:r>
              <a:rPr lang="en-US" sz="1800" dirty="0">
                <a:latin typeface="Times New Roman" panose="02020603050405020304" pitchFamily="18" charset="0"/>
                <a:cs typeface="Times New Roman" panose="02020603050405020304" pitchFamily="18" charset="0"/>
                <a:sym typeface="Wingdings" panose="05000000000000000000" pitchFamily="2" charset="2"/>
              </a:rPr>
              <a:t> DH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nêu</a:t>
            </a:r>
            <a:r>
              <a:rPr lang="en-US" sz="1800" dirty="0">
                <a:latin typeface="Times New Roman" panose="02020603050405020304" pitchFamily="18" charset="0"/>
                <a:cs typeface="Times New Roman" panose="02020603050405020304" pitchFamily="18" charset="0"/>
                <a:sym typeface="Wingdings" panose="05000000000000000000" pitchFamily="2" charset="2"/>
              </a:rPr>
              <a:t> và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giải</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quyết</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vấn</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latin typeface="Times New Roman" panose="02020603050405020304" pitchFamily="18" charset="0"/>
                <a:cs typeface="Times New Roman" panose="02020603050405020304" pitchFamily="18" charset="0"/>
                <a:sym typeface="Wingdings" panose="05000000000000000000" pitchFamily="2" charset="2"/>
              </a:rPr>
              <a:t>đề</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60</a:t>
            </a:fld>
            <a:endParaRPr lang="vi-VN" dirty="0"/>
          </a:p>
        </p:txBody>
      </p:sp>
      <p:pic>
        <p:nvPicPr>
          <p:cNvPr id="6" name="Picture 5">
            <a:extLst>
              <a:ext uri="{FF2B5EF4-FFF2-40B4-BE49-F238E27FC236}">
                <a16:creationId xmlns:a16="http://schemas.microsoft.com/office/drawing/2014/main" id="{E707B275-411A-B4EE-8945-C7B463A94C4E}"/>
              </a:ext>
            </a:extLst>
          </p:cNvPr>
          <p:cNvPicPr>
            <a:picLocks noChangeAspect="1"/>
          </p:cNvPicPr>
          <p:nvPr/>
        </p:nvPicPr>
        <p:blipFill>
          <a:blip r:embed="rId2"/>
          <a:stretch>
            <a:fillRect/>
          </a:stretch>
        </p:blipFill>
        <p:spPr>
          <a:xfrm>
            <a:off x="6225007" y="2084337"/>
            <a:ext cx="5620629" cy="4272013"/>
          </a:xfrm>
          <a:prstGeom prst="rect">
            <a:avLst/>
          </a:prstGeom>
        </p:spPr>
      </p:pic>
    </p:spTree>
    <p:extLst>
      <p:ext uri="{BB962C8B-B14F-4D97-AF65-F5344CB8AC3E}">
        <p14:creationId xmlns:p14="http://schemas.microsoft.com/office/powerpoint/2010/main" val="976645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75" y="268014"/>
            <a:ext cx="10515600" cy="964547"/>
          </a:xfrm>
        </p:spPr>
        <p:txBody>
          <a:bodyPr>
            <a:normAutofit/>
          </a:bodyPr>
          <a:lstStyle/>
          <a:p>
            <a:r>
              <a:rPr lang="en-US" sz="4000" b="1" dirty="0">
                <a:solidFill>
                  <a:schemeClr val="bg1"/>
                </a:solidFill>
              </a:rPr>
              <a:t>F.4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về</a:t>
            </a:r>
            <a:r>
              <a:rPr lang="en-US" sz="4000" b="1" dirty="0">
                <a:solidFill>
                  <a:schemeClr val="bg1"/>
                </a:solidFill>
              </a:rPr>
              <a:t> </a:t>
            </a:r>
            <a:r>
              <a:rPr lang="en-US" sz="4000" b="1" dirty="0" err="1">
                <a:solidFill>
                  <a:schemeClr val="bg1"/>
                </a:solidFill>
              </a:rPr>
              <a:t>kiểm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đánh</a:t>
            </a:r>
            <a:r>
              <a:rPr lang="en-US" sz="4000" b="1" dirty="0">
                <a:solidFill>
                  <a:schemeClr val="bg1"/>
                </a:solidFill>
              </a:rPr>
              <a:t> </a:t>
            </a:r>
            <a:r>
              <a:rPr lang="en-US" sz="4000" b="1" dirty="0" err="1">
                <a:solidFill>
                  <a:schemeClr val="bg1"/>
                </a:solidFill>
              </a:rPr>
              <a:t>giá</a:t>
            </a:r>
            <a:endParaRPr lang="en-US" sz="4000" b="1" dirty="0">
              <a:solidFill>
                <a:schemeClr val="bg1"/>
              </a:solidFill>
            </a:endParaRPr>
          </a:p>
        </p:txBody>
      </p:sp>
      <p:sp>
        <p:nvSpPr>
          <p:cNvPr id="3" name="Content Placeholder 2"/>
          <p:cNvSpPr>
            <a:spLocks noGrp="1"/>
          </p:cNvSpPr>
          <p:nvPr>
            <p:ph idx="1"/>
          </p:nvPr>
        </p:nvSpPr>
        <p:spPr>
          <a:xfrm>
            <a:off x="576775" y="1795182"/>
            <a:ext cx="10348400" cy="4794804"/>
          </a:xfrm>
        </p:spPr>
        <p:txBody>
          <a:bodyPr>
            <a:normAutofit fontScale="92500" lnSpcReduction="10000"/>
          </a:bodyPr>
          <a:lstStyle/>
          <a:p>
            <a:pPr marL="0" indent="0">
              <a:lnSpc>
                <a:spcPct val="120000"/>
              </a:lnSpc>
              <a:buNone/>
            </a:pPr>
            <a:r>
              <a:rPr lang="vi-VN" sz="1600" dirty="0"/>
              <a:t>− </a:t>
            </a:r>
            <a:r>
              <a:rPr lang="vi-VN" sz="2400" dirty="0">
                <a:latin typeface="Times New Roman" panose="02020603050405020304" pitchFamily="18" charset="0"/>
                <a:cs typeface="Times New Roman" panose="02020603050405020304" pitchFamily="18" charset="0"/>
              </a:rPr>
              <a:t>HS cần hiểu khái niệm biến trong chương trình, biết cách </a:t>
            </a:r>
            <a:r>
              <a:rPr lang="vi-VN" sz="2400" dirty="0">
                <a:solidFill>
                  <a:srgbClr val="FF0000"/>
                </a:solidFill>
                <a:latin typeface="Times New Roman" panose="02020603050405020304" pitchFamily="18" charset="0"/>
                <a:cs typeface="Times New Roman" panose="02020603050405020304" pitchFamily="18" charset="0"/>
              </a:rPr>
              <a:t>tạo biến</a:t>
            </a:r>
            <a:r>
              <a:rPr lang="vi-VN" sz="2400" dirty="0">
                <a:latin typeface="Times New Roman" panose="02020603050405020304" pitchFamily="18" charset="0"/>
                <a:cs typeface="Times New Roman" panose="02020603050405020304" pitchFamily="18" charset="0"/>
              </a:rPr>
              <a:t> và </a:t>
            </a:r>
            <a:r>
              <a:rPr lang="vi-VN" sz="2400" dirty="0">
                <a:solidFill>
                  <a:srgbClr val="FF0000"/>
                </a:solidFill>
                <a:latin typeface="Times New Roman" panose="02020603050405020304" pitchFamily="18" charset="0"/>
                <a:cs typeface="Times New Roman" panose="02020603050405020304" pitchFamily="18" charset="0"/>
              </a:rPr>
              <a:t>gán giá trị</a:t>
            </a:r>
            <a:r>
              <a:rPr lang="vi-VN" sz="2400" dirty="0">
                <a:latin typeface="Times New Roman" panose="02020603050405020304" pitchFamily="18" charset="0"/>
                <a:cs typeface="Times New Roman" panose="02020603050405020304" pitchFamily="18" charset="0"/>
              </a:rPr>
              <a:t> cho biến, </a:t>
            </a:r>
            <a:r>
              <a:rPr lang="vi-VN" sz="2400" dirty="0">
                <a:solidFill>
                  <a:srgbClr val="FF0000"/>
                </a:solidFill>
                <a:latin typeface="Times New Roman" panose="02020603050405020304" pitchFamily="18" charset="0"/>
                <a:cs typeface="Times New Roman" panose="02020603050405020304" pitchFamily="18" charset="0"/>
              </a:rPr>
              <a:t>thay đổi giá trị</a:t>
            </a:r>
            <a:r>
              <a:rPr lang="vi-VN" sz="2400" dirty="0">
                <a:latin typeface="Times New Roman" panose="02020603050405020304" pitchFamily="18" charset="0"/>
                <a:cs typeface="Times New Roman" panose="02020603050405020304" pitchFamily="18" charset="0"/>
              </a:rPr>
              <a:t> của biến trong Scratch. </a:t>
            </a:r>
            <a:endParaRPr lang="en-US" sz="2400" dirty="0">
              <a:latin typeface="Times New Roman" panose="02020603050405020304" pitchFamily="18" charset="0"/>
              <a:cs typeface="Times New Roman" panose="02020603050405020304" pitchFamily="18" charset="0"/>
            </a:endParaRPr>
          </a:p>
          <a:p>
            <a:pPr marL="0" indent="0">
              <a:lnSpc>
                <a:spcPct val="120000"/>
              </a:lnSpc>
              <a:buNone/>
            </a:pPr>
            <a:r>
              <a:rPr lang="vi-VN" sz="2400" dirty="0">
                <a:latin typeface="Times New Roman" panose="02020603050405020304" pitchFamily="18" charset="0"/>
                <a:cs typeface="Times New Roman" panose="02020603050405020304" pitchFamily="18" charset="0"/>
              </a:rPr>
              <a:t>− HS cần chuyển được một kịch bản đơn giản sang </a:t>
            </a:r>
            <a:r>
              <a:rPr lang="vi-VN" sz="2400" dirty="0">
                <a:solidFill>
                  <a:srgbClr val="FF0000"/>
                </a:solidFill>
                <a:latin typeface="Times New Roman" panose="02020603050405020304" pitchFamily="18" charset="0"/>
                <a:cs typeface="Times New Roman" panose="02020603050405020304" pitchFamily="18" charset="0"/>
              </a:rPr>
              <a:t>dạng mô tả thuật toán</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lnSpc>
                <a:spcPct val="120000"/>
              </a:lnSpc>
              <a:buNone/>
            </a:pPr>
            <a:r>
              <a:rPr lang="vi-VN" sz="2400" dirty="0">
                <a:latin typeface="Times New Roman" panose="02020603050405020304" pitchFamily="18" charset="0"/>
                <a:cs typeface="Times New Roman" panose="02020603050405020304" pitchFamily="18" charset="0"/>
              </a:rPr>
              <a:t>− HS cần </a:t>
            </a:r>
            <a:r>
              <a:rPr lang="vi-VN" sz="2400" dirty="0">
                <a:solidFill>
                  <a:srgbClr val="FF0000"/>
                </a:solidFill>
                <a:latin typeface="Times New Roman" panose="02020603050405020304" pitchFamily="18" charset="0"/>
                <a:cs typeface="Times New Roman" panose="02020603050405020304" pitchFamily="18" charset="0"/>
              </a:rPr>
              <a:t>thể hiện</a:t>
            </a:r>
            <a:r>
              <a:rPr lang="vi-VN" sz="2400" dirty="0">
                <a:latin typeface="Times New Roman" panose="02020603050405020304" pitchFamily="18" charset="0"/>
                <a:cs typeface="Times New Roman" panose="02020603050405020304" pitchFamily="18" charset="0"/>
              </a:rPr>
              <a:t> được biểu thức số học (đơn giản), biểu thức logic (để làm điều kiện cho cấu trúc lặp và rẽ nhánh), biểu thức xâu kí tự (thường là trong câu lệnh thông báo nhập dữ liệu hoặc đưa ra kết quả). </a:t>
            </a:r>
            <a:endParaRPr lang="en-US" sz="2400" dirty="0">
              <a:latin typeface="Times New Roman" panose="02020603050405020304" pitchFamily="18" charset="0"/>
              <a:cs typeface="Times New Roman" panose="02020603050405020304" pitchFamily="18" charset="0"/>
            </a:endParaRPr>
          </a:p>
          <a:p>
            <a:pPr marL="0" indent="0">
              <a:lnSpc>
                <a:spcPct val="120000"/>
              </a:lnSpc>
              <a:buNone/>
            </a:pPr>
            <a:r>
              <a:rPr lang="vi-VN" sz="2400" dirty="0">
                <a:latin typeface="Times New Roman" panose="02020603050405020304" pitchFamily="18" charset="0"/>
                <a:cs typeface="Times New Roman" panose="02020603050405020304" pitchFamily="18" charset="0"/>
              </a:rPr>
              <a:t>− HS cần </a:t>
            </a:r>
            <a:r>
              <a:rPr lang="vi-VN" sz="2400" dirty="0">
                <a:solidFill>
                  <a:srgbClr val="FF0000"/>
                </a:solidFill>
                <a:latin typeface="Times New Roman" panose="02020603050405020304" pitchFamily="18" charset="0"/>
                <a:cs typeface="Times New Roman" panose="02020603050405020304" pitchFamily="18" charset="0"/>
              </a:rPr>
              <a:t>thể hiện được cấu trúc tuần tự, rẽ nhánh, lặp</a:t>
            </a:r>
            <a:r>
              <a:rPr lang="vi-VN" sz="2400" dirty="0">
                <a:latin typeface="Times New Roman" panose="02020603050405020304" pitchFamily="18" charset="0"/>
                <a:cs typeface="Times New Roman" panose="02020603050405020304" pitchFamily="18" charset="0"/>
              </a:rPr>
              <a:t> trong Scratch. </a:t>
            </a:r>
            <a:endParaRPr lang="en-US" sz="2400" dirty="0">
              <a:latin typeface="Times New Roman" panose="02020603050405020304" pitchFamily="18" charset="0"/>
              <a:cs typeface="Times New Roman" panose="02020603050405020304" pitchFamily="18" charset="0"/>
            </a:endParaRPr>
          </a:p>
          <a:p>
            <a:pPr marL="0" indent="0">
              <a:lnSpc>
                <a:spcPct val="120000"/>
              </a:lnSpc>
              <a:buNone/>
            </a:pPr>
            <a:r>
              <a:rPr lang="vi-VN" sz="2400" dirty="0">
                <a:latin typeface="Times New Roman" panose="02020603050405020304" pitchFamily="18" charset="0"/>
                <a:cs typeface="Times New Roman" panose="02020603050405020304" pitchFamily="18" charset="0"/>
              </a:rPr>
              <a:t>− Có thể đánh giá qua </a:t>
            </a:r>
            <a:r>
              <a:rPr lang="vi-VN" sz="2400" dirty="0">
                <a:solidFill>
                  <a:srgbClr val="FF0000"/>
                </a:solidFill>
                <a:latin typeface="Times New Roman" panose="02020603050405020304" pitchFamily="18" charset="0"/>
                <a:cs typeface="Times New Roman" panose="02020603050405020304" pitchFamily="18" charset="0"/>
              </a:rPr>
              <a:t>nhiều hình thức</a:t>
            </a:r>
            <a:r>
              <a:rPr lang="vi-VN" sz="2400" dirty="0">
                <a:latin typeface="Times New Roman" panose="02020603050405020304" pitchFamily="18" charset="0"/>
                <a:cs typeface="Times New Roman" panose="02020603050405020304" pitchFamily="18" charset="0"/>
              </a:rPr>
              <a:t>: trắc nghiệm khách quan, vấn đáp, bài tập nhỏ hay bài tập nhóm (trên Scratch),… </a:t>
            </a:r>
            <a:r>
              <a:rPr lang="en-SG" sz="2600" dirty="0">
                <a:latin typeface="Times New Roman" panose="02020603050405020304" pitchFamily="18" charset="0"/>
                <a:cs typeface="Times New Roman" panose="02020603050405020304" pitchFamily="18" charset="0"/>
              </a:rPr>
              <a:t> </a:t>
            </a:r>
          </a:p>
          <a:p>
            <a:pPr marL="0" indent="0">
              <a:lnSpc>
                <a:spcPct val="120000"/>
              </a:lnSpc>
              <a:buNone/>
            </a:pPr>
            <a:r>
              <a:rPr lang="vi-VN" sz="2600" dirty="0">
                <a:latin typeface="Times New Roman" panose="02020603050405020304" pitchFamily="18" charset="0"/>
                <a:cs typeface="Times New Roman" panose="02020603050405020304" pitchFamily="18" charset="0"/>
              </a:rPr>
              <a:t> </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61</a:t>
            </a:fld>
            <a:endParaRPr lang="vi-VN" dirty="0"/>
          </a:p>
        </p:txBody>
      </p:sp>
    </p:spTree>
    <p:extLst>
      <p:ext uri="{BB962C8B-B14F-4D97-AF65-F5344CB8AC3E}">
        <p14:creationId xmlns:p14="http://schemas.microsoft.com/office/powerpoint/2010/main" val="1585408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2E8613-6A03-4F09-C9CD-6691B1777968}"/>
              </a:ext>
            </a:extLst>
          </p:cNvPr>
          <p:cNvSpPr>
            <a:spLocks noGrp="1"/>
          </p:cNvSpPr>
          <p:nvPr>
            <p:ph type="sldNum" sz="quarter" idx="12"/>
          </p:nvPr>
        </p:nvSpPr>
        <p:spPr/>
        <p:txBody>
          <a:bodyPr/>
          <a:lstStyle/>
          <a:p>
            <a:fld id="{D47896BC-590F-41E2-AE69-29568EAD1C22}" type="slidenum">
              <a:rPr lang="en-US" smtClean="0"/>
              <a:t>62</a:t>
            </a:fld>
            <a:endParaRPr lang="en-US"/>
          </a:p>
        </p:txBody>
      </p:sp>
      <p:pic>
        <p:nvPicPr>
          <p:cNvPr id="2" name="Picture 1">
            <a:extLst>
              <a:ext uri="{FF2B5EF4-FFF2-40B4-BE49-F238E27FC236}">
                <a16:creationId xmlns:a16="http://schemas.microsoft.com/office/drawing/2014/main" id="{B7854121-2483-0807-0E34-588D39F321E8}"/>
              </a:ext>
            </a:extLst>
          </p:cNvPr>
          <p:cNvPicPr>
            <a:picLocks noChangeAspect="1"/>
          </p:cNvPicPr>
          <p:nvPr/>
        </p:nvPicPr>
        <p:blipFill>
          <a:blip r:embed="rId2"/>
          <a:stretch>
            <a:fillRect/>
          </a:stretch>
        </p:blipFill>
        <p:spPr>
          <a:xfrm>
            <a:off x="391432" y="527043"/>
            <a:ext cx="3825723" cy="5674659"/>
          </a:xfrm>
          <a:prstGeom prst="rect">
            <a:avLst/>
          </a:prstGeom>
        </p:spPr>
      </p:pic>
      <p:pic>
        <p:nvPicPr>
          <p:cNvPr id="5" name="Picture 4">
            <a:extLst>
              <a:ext uri="{FF2B5EF4-FFF2-40B4-BE49-F238E27FC236}">
                <a16:creationId xmlns:a16="http://schemas.microsoft.com/office/drawing/2014/main" id="{6C814BE8-A021-FA12-AE57-615E201EEB9E}"/>
              </a:ext>
            </a:extLst>
          </p:cNvPr>
          <p:cNvPicPr>
            <a:picLocks noChangeAspect="1"/>
          </p:cNvPicPr>
          <p:nvPr/>
        </p:nvPicPr>
        <p:blipFill>
          <a:blip r:embed="rId3"/>
          <a:stretch>
            <a:fillRect/>
          </a:stretch>
        </p:blipFill>
        <p:spPr>
          <a:xfrm>
            <a:off x="4591506" y="1206387"/>
            <a:ext cx="7033227" cy="1917447"/>
          </a:xfrm>
          <a:prstGeom prst="rect">
            <a:avLst/>
          </a:prstGeom>
        </p:spPr>
      </p:pic>
      <p:pic>
        <p:nvPicPr>
          <p:cNvPr id="8" name="Picture 7">
            <a:extLst>
              <a:ext uri="{FF2B5EF4-FFF2-40B4-BE49-F238E27FC236}">
                <a16:creationId xmlns:a16="http://schemas.microsoft.com/office/drawing/2014/main" id="{C8A520DF-125B-59C0-BC09-1E33E41227C6}"/>
              </a:ext>
            </a:extLst>
          </p:cNvPr>
          <p:cNvPicPr>
            <a:picLocks noChangeAspect="1"/>
          </p:cNvPicPr>
          <p:nvPr/>
        </p:nvPicPr>
        <p:blipFill>
          <a:blip r:embed="rId4"/>
          <a:stretch>
            <a:fillRect/>
          </a:stretch>
        </p:blipFill>
        <p:spPr>
          <a:xfrm>
            <a:off x="4498373" y="3319639"/>
            <a:ext cx="7193092" cy="1421694"/>
          </a:xfrm>
          <a:prstGeom prst="rect">
            <a:avLst/>
          </a:prstGeom>
        </p:spPr>
      </p:pic>
    </p:spTree>
    <p:extLst>
      <p:ext uri="{BB962C8B-B14F-4D97-AF65-F5344CB8AC3E}">
        <p14:creationId xmlns:p14="http://schemas.microsoft.com/office/powerpoint/2010/main" val="3191748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2388"/>
            <a:ext cx="10515600" cy="991441"/>
          </a:xfrm>
        </p:spPr>
        <p:txBody>
          <a:bodyPr>
            <a:normAutofit/>
          </a:bodyPr>
          <a:lstStyle/>
          <a:p>
            <a:r>
              <a:rPr lang="en-US" sz="4000" b="1" dirty="0">
                <a:solidFill>
                  <a:schemeClr val="bg1"/>
                </a:solidFill>
              </a:rPr>
              <a:t>G.1 - </a:t>
            </a:r>
            <a:r>
              <a:rPr lang="en-US" sz="4000" b="1" dirty="0" err="1">
                <a:solidFill>
                  <a:schemeClr val="bg1"/>
                </a:solidFill>
              </a:rPr>
              <a:t>Yêu</a:t>
            </a:r>
            <a:r>
              <a:rPr lang="en-US" sz="4000" b="1" dirty="0">
                <a:solidFill>
                  <a:schemeClr val="bg1"/>
                </a:solidFill>
              </a:rPr>
              <a:t> </a:t>
            </a:r>
            <a:r>
              <a:rPr lang="en-US" sz="4000" b="1" dirty="0" err="1">
                <a:solidFill>
                  <a:schemeClr val="bg1"/>
                </a:solidFill>
              </a:rPr>
              <a:t>cầu</a:t>
            </a:r>
            <a:r>
              <a:rPr lang="en-US" sz="4000" b="1" dirty="0">
                <a:solidFill>
                  <a:schemeClr val="bg1"/>
                </a:solidFill>
              </a:rPr>
              <a:t> </a:t>
            </a:r>
            <a:r>
              <a:rPr lang="en-US" sz="4000" b="1" dirty="0" err="1">
                <a:solidFill>
                  <a:schemeClr val="bg1"/>
                </a:solidFill>
              </a:rPr>
              <a:t>cần</a:t>
            </a:r>
            <a:r>
              <a:rPr lang="en-US" sz="4000" b="1" dirty="0">
                <a:solidFill>
                  <a:schemeClr val="bg1"/>
                </a:solidFill>
              </a:rPr>
              <a:t> </a:t>
            </a:r>
            <a:r>
              <a:rPr lang="en-US" sz="4000" b="1" dirty="0" err="1">
                <a:solidFill>
                  <a:schemeClr val="bg1"/>
                </a:solidFill>
              </a:rPr>
              <a:t>đạt</a:t>
            </a:r>
            <a:endParaRPr lang="en-US" sz="4000" b="1" dirty="0">
              <a:solidFill>
                <a:schemeClr val="bg1"/>
              </a:solidFill>
            </a:endParaRPr>
          </a:p>
        </p:txBody>
      </p:sp>
      <p:sp>
        <p:nvSpPr>
          <p:cNvPr id="5" name="Slide Number Placeholder 4"/>
          <p:cNvSpPr>
            <a:spLocks noGrp="1"/>
          </p:cNvSpPr>
          <p:nvPr>
            <p:ph type="sldNum" sz="quarter" idx="12"/>
          </p:nvPr>
        </p:nvSpPr>
        <p:spPr/>
        <p:txBody>
          <a:bodyPr/>
          <a:lstStyle/>
          <a:p>
            <a:fld id="{05C2D176-BDDD-4308-9A3E-DBFC2B3B23A7}" type="slidenum">
              <a:rPr lang="vi-VN" smtClean="0"/>
              <a:pPr/>
              <a:t>63</a:t>
            </a:fld>
            <a:endParaRPr lang="vi-VN" dirty="0"/>
          </a:p>
        </p:txBody>
      </p:sp>
      <p:graphicFrame>
        <p:nvGraphicFramePr>
          <p:cNvPr id="9" name="Content Placeholder 3">
            <a:extLst>
              <a:ext uri="{FF2B5EF4-FFF2-40B4-BE49-F238E27FC236}">
                <a16:creationId xmlns:a16="http://schemas.microsoft.com/office/drawing/2014/main" id="{6DBECB16-1CED-3C93-FE54-507EAB703FB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7327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 y="282388"/>
            <a:ext cx="10515600" cy="998164"/>
          </a:xfrm>
        </p:spPr>
        <p:txBody>
          <a:bodyPr>
            <a:normAutofit/>
          </a:bodyPr>
          <a:lstStyle/>
          <a:p>
            <a:r>
              <a:rPr lang="en-US" sz="4000" b="1" dirty="0">
                <a:solidFill>
                  <a:schemeClr val="bg1"/>
                </a:solidFill>
              </a:rPr>
              <a:t>G.2 -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76774" y="1573306"/>
            <a:ext cx="10456985" cy="4706470"/>
          </a:xfrm>
        </p:spPr>
        <p:txBody>
          <a:bodyPr>
            <a:normAutofit fontScale="77500" lnSpcReduction="20000"/>
          </a:bodyPr>
          <a:lstStyle/>
          <a:p>
            <a:pPr>
              <a:lnSpc>
                <a:spcPct val="12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“Hướng nghiệp với tin học” bắt đầu ở lớp 8 và sẽ tiếp tục phát triển liên tục qua các lớp </a:t>
            </a:r>
            <a:r>
              <a:rPr lang="en-US" dirty="0">
                <a:latin typeface="Times New Roman" panose="02020603050405020304" pitchFamily="18" charset="0"/>
                <a:cs typeface="Times New Roman" panose="02020603050405020304" pitchFamily="18" charset="0"/>
              </a:rPr>
              <a:t>9 </a:t>
            </a:r>
            <a:r>
              <a:rPr lang="en-US" dirty="0" err="1">
                <a:latin typeface="Times New Roman" panose="02020603050405020304" pitchFamily="18" charset="0"/>
                <a:cs typeface="Times New Roman" panose="02020603050405020304" pitchFamily="18" charset="0"/>
              </a:rPr>
              <a:t>đến</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12, ở </a:t>
            </a:r>
            <a:r>
              <a:rPr lang="en-US" dirty="0" err="1">
                <a:solidFill>
                  <a:srgbClr val="FF0000"/>
                </a:solidFill>
                <a:latin typeface="Times New Roman" panose="02020603050405020304" pitchFamily="18" charset="0"/>
                <a:cs typeface="Times New Roman" panose="02020603050405020304" pitchFamily="18" charset="0"/>
              </a:rPr>
              <a:t>cấp</a:t>
            </a:r>
            <a:r>
              <a:rPr lang="en-US" dirty="0">
                <a:solidFill>
                  <a:srgbClr val="FF0000"/>
                </a:solidFill>
                <a:latin typeface="Times New Roman" panose="02020603050405020304" pitchFamily="18" charset="0"/>
                <a:cs typeface="Times New Roman" panose="02020603050405020304" pitchFamily="18" charset="0"/>
              </a:rPr>
              <a:t> THPT chia </a:t>
            </a:r>
            <a:r>
              <a:rPr lang="en-US" dirty="0" err="1">
                <a:solidFill>
                  <a:srgbClr val="FF0000"/>
                </a:solidFill>
                <a:latin typeface="Times New Roman" panose="02020603050405020304" pitchFamily="18" charset="0"/>
                <a:cs typeface="Times New Roman" panose="02020603050405020304" pitchFamily="18" charset="0"/>
              </a:rPr>
              <a:t>làm</a:t>
            </a:r>
            <a:r>
              <a:rPr lang="en-US" dirty="0">
                <a:solidFill>
                  <a:srgbClr val="FF0000"/>
                </a:solidFill>
                <a:latin typeface="Times New Roman" panose="02020603050405020304" pitchFamily="18" charset="0"/>
                <a:cs typeface="Times New Roman" panose="02020603050405020304" pitchFamily="18" charset="0"/>
              </a:rPr>
              <a:t> 2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a:t>
            </a:r>
          </a:p>
          <a:p>
            <a:pPr lvl="1">
              <a:lnSpc>
                <a:spcPct val="120000"/>
              </a:lnSpc>
              <a:buFont typeface="Arial" panose="020B0604020202020204" pitchFamily="34" charset="0"/>
              <a:buChar char="‒"/>
            </a:pPr>
            <a:r>
              <a:rPr lang="en-US" dirty="0"/>
              <a:t>Khoa </a:t>
            </a:r>
            <a:r>
              <a:rPr lang="en-US" dirty="0" err="1"/>
              <a:t>học</a:t>
            </a:r>
            <a:r>
              <a:rPr lang="en-US" dirty="0"/>
              <a:t> </a:t>
            </a:r>
            <a:r>
              <a:rPr lang="en-US" dirty="0" err="1"/>
              <a:t>máy</a:t>
            </a:r>
            <a:r>
              <a:rPr lang="en-US" dirty="0"/>
              <a:t> </a:t>
            </a:r>
            <a:r>
              <a:rPr lang="en-US" dirty="0" err="1"/>
              <a:t>tính</a:t>
            </a:r>
            <a:r>
              <a:rPr lang="en-US" dirty="0"/>
              <a:t> </a:t>
            </a:r>
          </a:p>
          <a:p>
            <a:pPr lvl="1">
              <a:lnSpc>
                <a:spcPct val="120000"/>
              </a:lnSpc>
              <a:buFont typeface="Arial" panose="020B0604020202020204" pitchFamily="34" charset="0"/>
              <a:buChar char="‒"/>
            </a:pPr>
            <a:r>
              <a:rPr lang="en-US" dirty="0"/>
              <a:t>Tin </a:t>
            </a:r>
            <a:r>
              <a:rPr lang="en-US" dirty="0" err="1"/>
              <a:t>học</a:t>
            </a:r>
            <a:r>
              <a:rPr lang="en-US" dirty="0"/>
              <a:t> </a:t>
            </a:r>
            <a:r>
              <a:rPr lang="en-US" dirty="0" err="1"/>
              <a:t>ứng</a:t>
            </a:r>
            <a:r>
              <a:rPr lang="en-US" dirty="0"/>
              <a:t> </a:t>
            </a:r>
            <a:r>
              <a:rPr lang="en-US" dirty="0" err="1"/>
              <a:t>dụng</a:t>
            </a:r>
            <a:r>
              <a:rPr lang="en-US" dirty="0"/>
              <a:t>. </a:t>
            </a:r>
          </a:p>
          <a:p>
            <a:pPr>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lớp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biệt</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c</a:t>
            </a:r>
            <a:r>
              <a:rPr lang="vi-VN" dirty="0">
                <a:latin typeface="Times New Roman" panose="02020603050405020304" pitchFamily="18" charset="0"/>
                <a:cs typeface="Times New Roman" panose="02020603050405020304" pitchFamily="18" charset="0"/>
              </a:rPr>
              <a:t>ác thuật ngữ như “ngành”, “nghề”, “ngành đào tạo”,…</a:t>
            </a:r>
            <a:endParaRPr lang="en-US"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nhằm mục tiêu hướng nghiệp, không phải là thuần tuý cung cấp kiến thức về nghề nghiệp. Ưu tiên </a:t>
            </a:r>
            <a:r>
              <a:rPr lang="vi-VN" dirty="0">
                <a:solidFill>
                  <a:srgbClr val="FF0000"/>
                </a:solidFill>
                <a:latin typeface="Times New Roman" panose="02020603050405020304" pitchFamily="18" charset="0"/>
                <a:cs typeface="Times New Roman" panose="02020603050405020304" pitchFamily="18" charset="0"/>
              </a:rPr>
              <a:t>gắn nội dung với thực tế, với hoàn cảnh</a:t>
            </a:r>
            <a:r>
              <a:rPr lang="vi-VN" dirty="0">
                <a:latin typeface="Times New Roman" panose="02020603050405020304" pitchFamily="18" charset="0"/>
                <a:cs typeface="Times New Roman" panose="02020603050405020304" pitchFamily="18" charset="0"/>
              </a:rPr>
              <a:t> cụ thể của địa phương.</a:t>
            </a:r>
            <a:endParaRPr lang="en-US"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ở lớp 8, HS chưa có đủ kiến thức nền để hiểu về các nghề thuộc lĩnh vực tin 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HS có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thiểu</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đó</a:t>
            </a:r>
            <a:r>
              <a:rPr lang="en-US" dirty="0">
                <a:solidFill>
                  <a:srgbClr val="FF0000"/>
                </a:solidFill>
                <a:latin typeface="Times New Roman" panose="02020603050405020304" pitchFamily="18" charset="0"/>
                <a:cs typeface="Times New Roman" panose="02020603050405020304" pitchFamily="18" charset="0"/>
              </a:rPr>
              <a:t> là </a:t>
            </a:r>
            <a:r>
              <a:rPr lang="en-US" dirty="0" err="1">
                <a:solidFill>
                  <a:srgbClr val="FF0000"/>
                </a:solidFill>
                <a:latin typeface="Times New Roman" panose="02020603050405020304" pitchFamily="18" charset="0"/>
                <a:cs typeface="Times New Roman" panose="02020603050405020304" pitchFamily="18" charset="0"/>
              </a:rPr>
              <a:t>nghề</a:t>
            </a:r>
            <a:r>
              <a:rPr lang="en-US" dirty="0">
                <a:solidFill>
                  <a:srgbClr val="FF0000"/>
                </a:solidFill>
                <a:latin typeface="Times New Roman" panose="02020603050405020304" pitchFamily="18" charset="0"/>
                <a:cs typeface="Times New Roman" panose="02020603050405020304" pitchFamily="18" charset="0"/>
              </a:rPr>
              <a:t> gì</a:t>
            </a:r>
          </a:p>
          <a:p>
            <a:pPr>
              <a:lnSpc>
                <a:spcPct val="12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phát triển thêm nội dung theo hướng chuyên sâu về tin học, HS sẽ khó tiếp thu. </a:t>
            </a:r>
            <a:endParaRPr lang="en-US" dirty="0">
              <a:solidFill>
                <a:srgbClr val="0C0000"/>
              </a:solidFill>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64</a:t>
            </a:fld>
            <a:endParaRPr lang="vi-VN" dirty="0"/>
          </a:p>
        </p:txBody>
      </p:sp>
    </p:spTree>
    <p:extLst>
      <p:ext uri="{BB962C8B-B14F-4D97-AF65-F5344CB8AC3E}">
        <p14:creationId xmlns:p14="http://schemas.microsoft.com/office/powerpoint/2010/main" val="2990784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65" y="347196"/>
            <a:ext cx="10145246" cy="568325"/>
          </a:xfrm>
        </p:spPr>
        <p:txBody>
          <a:bodyPr>
            <a:noAutofit/>
          </a:bodyPr>
          <a:lstStyle/>
          <a:p>
            <a:r>
              <a:rPr lang="en-US" sz="4000" b="1" dirty="0">
                <a:solidFill>
                  <a:schemeClr val="bg1"/>
                </a:solidFill>
              </a:rPr>
              <a:t>G.3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phương</a:t>
            </a:r>
            <a:r>
              <a:rPr lang="en-US" sz="4000" b="1" dirty="0">
                <a:solidFill>
                  <a:schemeClr val="bg1"/>
                </a:solidFill>
              </a:rPr>
              <a:t> </a:t>
            </a:r>
            <a:r>
              <a:rPr lang="en-US" sz="4000" b="1" dirty="0" err="1">
                <a:solidFill>
                  <a:schemeClr val="bg1"/>
                </a:solidFill>
              </a:rPr>
              <a:t>pháp</a:t>
            </a:r>
            <a:r>
              <a:rPr lang="en-US" sz="4000" b="1" dirty="0">
                <a:solidFill>
                  <a:schemeClr val="bg1"/>
                </a:solidFill>
              </a:rPr>
              <a:t> </a:t>
            </a:r>
            <a:r>
              <a:rPr lang="en-US" sz="4000" b="1" dirty="0" err="1">
                <a:solidFill>
                  <a:schemeClr val="bg1"/>
                </a:solidFill>
              </a:rPr>
              <a:t>giảng</a:t>
            </a:r>
            <a:r>
              <a:rPr lang="en-US" sz="4000" b="1" dirty="0">
                <a:solidFill>
                  <a:schemeClr val="bg1"/>
                </a:solidFill>
              </a:rPr>
              <a:t> </a:t>
            </a:r>
            <a:r>
              <a:rPr lang="en-US" sz="4000" b="1" dirty="0" err="1">
                <a:solidFill>
                  <a:schemeClr val="bg1"/>
                </a:solidFill>
              </a:rPr>
              <a:t>dạy</a:t>
            </a:r>
            <a:endParaRPr lang="en-US" sz="4000" b="1" dirty="0">
              <a:solidFill>
                <a:schemeClr val="bg1"/>
              </a:solidFill>
            </a:endParaRPr>
          </a:p>
        </p:txBody>
      </p:sp>
      <p:sp>
        <p:nvSpPr>
          <p:cNvPr id="3" name="Content Placeholder 2"/>
          <p:cNvSpPr>
            <a:spLocks noGrp="1"/>
          </p:cNvSpPr>
          <p:nvPr>
            <p:ph idx="1"/>
          </p:nvPr>
        </p:nvSpPr>
        <p:spPr>
          <a:xfrm>
            <a:off x="576775" y="1775012"/>
            <a:ext cx="10348400" cy="4013948"/>
          </a:xfrm>
        </p:spPr>
        <p:txBody>
          <a:bodyPr>
            <a:noAutofit/>
          </a:bodyPr>
          <a:lstStyle/>
          <a:p>
            <a:pPr>
              <a:lnSpc>
                <a:spcPct val="130000"/>
              </a:lnSpc>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Nếu điều kiện cho phép, có thể </a:t>
            </a:r>
            <a:r>
              <a:rPr lang="vi-VN" sz="2400" dirty="0">
                <a:solidFill>
                  <a:srgbClr val="FF0000"/>
                </a:solidFill>
                <a:latin typeface="Times New Roman" panose="02020603050405020304" pitchFamily="18" charset="0"/>
                <a:cs typeface="Times New Roman" panose="02020603050405020304" pitchFamily="18" charset="0"/>
              </a:rPr>
              <a:t>mời chuyên gia ngoài trường </a:t>
            </a:r>
            <a:r>
              <a:rPr lang="vi-VN" sz="2400" dirty="0">
                <a:latin typeface="Times New Roman" panose="02020603050405020304" pitchFamily="18" charset="0"/>
                <a:cs typeface="Times New Roman" panose="02020603050405020304" pitchFamily="18" charset="0"/>
              </a:rPr>
              <a:t>đến thuyết minh, cung cấp thêm các hiểu biết từ thực tiễn cuộc sống cho HS. </a:t>
            </a:r>
            <a:endParaRPr lang="en-US" sz="24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HS </a:t>
            </a:r>
            <a:r>
              <a:rPr lang="en-US" sz="2400" dirty="0" err="1">
                <a:solidFill>
                  <a:srgbClr val="FF0000"/>
                </a:solidFill>
                <a:latin typeface="Times New Roman" panose="02020603050405020304" pitchFamily="18" charset="0"/>
                <a:cs typeface="Times New Roman" panose="02020603050405020304" pitchFamily="18" charset="0"/>
              </a:rPr>
              <a:t>đọc</a:t>
            </a:r>
            <a:r>
              <a:rPr lang="en-US" sz="2400" dirty="0">
                <a:solidFill>
                  <a:srgbClr val="FF0000"/>
                </a:solidFill>
                <a:latin typeface="Times New Roman" panose="02020603050405020304" pitchFamily="18" charset="0"/>
                <a:cs typeface="Times New Roman" panose="02020603050405020304" pitchFamily="18" charset="0"/>
              </a:rPr>
              <a:t> SGK, </a:t>
            </a:r>
            <a:r>
              <a:rPr lang="vi-VN" sz="2400" dirty="0">
                <a:solidFill>
                  <a:srgbClr val="FF0000"/>
                </a:solidFill>
                <a:latin typeface="Times New Roman" panose="02020603050405020304" pitchFamily="18" charset="0"/>
                <a:cs typeface="Times New Roman" panose="02020603050405020304" pitchFamily="18" charset="0"/>
              </a:rPr>
              <a:t>tìm hiểu thêm thông tin </a:t>
            </a:r>
            <a:r>
              <a:rPr lang="vi-VN" sz="2400" dirty="0">
                <a:latin typeface="Times New Roman" panose="02020603050405020304" pitchFamily="18" charset="0"/>
                <a:cs typeface="Times New Roman" panose="02020603050405020304" pitchFamily="18" charset="0"/>
              </a:rPr>
              <a:t>qua Internet, qua những công ty, doanh nghiệp có nhân lực liên quan đến công nghệ thông tin. </a:t>
            </a:r>
            <a:endParaRPr lang="en-US" sz="2400" dirty="0">
              <a:latin typeface="Times New Roman" panose="02020603050405020304" pitchFamily="18" charset="0"/>
              <a:cs typeface="Times New Roman" panose="02020603050405020304" pitchFamily="18" charset="0"/>
            </a:endParaRPr>
          </a:p>
          <a:p>
            <a:pPr>
              <a:lnSpc>
                <a:spcPct val="13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Khuyến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khích</a:t>
            </a:r>
            <a:r>
              <a:rPr lang="en-US" sz="2400" dirty="0">
                <a:latin typeface="Times New Roman" panose="02020603050405020304" pitchFamily="18" charset="0"/>
                <a:cs typeface="Times New Roman" panose="02020603050405020304" pitchFamily="18" charset="0"/>
              </a:rPr>
              <a:t> HS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được</a:t>
            </a:r>
          </a:p>
          <a:p>
            <a:pPr>
              <a:lnSpc>
                <a:spcPct val="130000"/>
              </a:lnSpc>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Khuyến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khích</a:t>
            </a:r>
            <a:r>
              <a:rPr lang="en-US" sz="2400" dirty="0">
                <a:latin typeface="Times New Roman" panose="02020603050405020304" pitchFamily="18" charset="0"/>
                <a:cs typeface="Times New Roman" panose="02020603050405020304" pitchFamily="18" charset="0"/>
              </a:rPr>
              <a:t> HS </a:t>
            </a:r>
            <a:r>
              <a:rPr lang="en-US" sz="2400" dirty="0" err="1">
                <a:solidFill>
                  <a:srgbClr val="FF0000"/>
                </a:solidFill>
                <a:latin typeface="Times New Roman" panose="02020603050405020304" pitchFamily="18" charset="0"/>
                <a:cs typeface="Times New Roman" panose="02020603050405020304" pitchFamily="18" charset="0"/>
              </a:rPr>
              <a:t>bộc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endParaRPr lang="en-SG"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65</a:t>
            </a:fld>
            <a:endParaRPr lang="vi-VN" dirty="0"/>
          </a:p>
        </p:txBody>
      </p:sp>
    </p:spTree>
    <p:extLst>
      <p:ext uri="{BB962C8B-B14F-4D97-AF65-F5344CB8AC3E}">
        <p14:creationId xmlns:p14="http://schemas.microsoft.com/office/powerpoint/2010/main" val="4285604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75" y="268014"/>
            <a:ext cx="10515600" cy="964547"/>
          </a:xfrm>
        </p:spPr>
        <p:txBody>
          <a:bodyPr>
            <a:normAutofit/>
          </a:bodyPr>
          <a:lstStyle/>
          <a:p>
            <a:r>
              <a:rPr lang="en-US" sz="4000" b="1" dirty="0">
                <a:solidFill>
                  <a:schemeClr val="bg1"/>
                </a:solidFill>
              </a:rPr>
              <a:t>F.4 </a:t>
            </a:r>
            <a:r>
              <a:rPr lang="en-US" sz="4000" b="1" dirty="0" err="1">
                <a:solidFill>
                  <a:schemeClr val="bg1"/>
                </a:solidFill>
              </a:rPr>
              <a:t>Gợi</a:t>
            </a:r>
            <a:r>
              <a:rPr lang="en-US" sz="4000" b="1" dirty="0">
                <a:solidFill>
                  <a:schemeClr val="bg1"/>
                </a:solidFill>
              </a:rPr>
              <a:t> ý </a:t>
            </a:r>
            <a:r>
              <a:rPr lang="en-US" sz="4000" b="1" dirty="0" err="1">
                <a:solidFill>
                  <a:schemeClr val="bg1"/>
                </a:solidFill>
              </a:rPr>
              <a:t>về</a:t>
            </a:r>
            <a:r>
              <a:rPr lang="en-US" sz="4000" b="1" dirty="0">
                <a:solidFill>
                  <a:schemeClr val="bg1"/>
                </a:solidFill>
              </a:rPr>
              <a:t> </a:t>
            </a:r>
            <a:r>
              <a:rPr lang="en-US" sz="4000" b="1" dirty="0" err="1">
                <a:solidFill>
                  <a:schemeClr val="bg1"/>
                </a:solidFill>
              </a:rPr>
              <a:t>kiểm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đánh</a:t>
            </a:r>
            <a:r>
              <a:rPr lang="en-US" sz="4000" b="1" dirty="0">
                <a:solidFill>
                  <a:schemeClr val="bg1"/>
                </a:solidFill>
              </a:rPr>
              <a:t> </a:t>
            </a:r>
            <a:r>
              <a:rPr lang="en-US" sz="4000" b="1" dirty="0" err="1">
                <a:solidFill>
                  <a:schemeClr val="bg1"/>
                </a:solidFill>
              </a:rPr>
              <a:t>giá</a:t>
            </a:r>
            <a:endParaRPr lang="en-US" sz="4000" b="1" dirty="0">
              <a:solidFill>
                <a:schemeClr val="bg1"/>
              </a:solidFill>
            </a:endParaRPr>
          </a:p>
        </p:txBody>
      </p:sp>
      <p:sp>
        <p:nvSpPr>
          <p:cNvPr id="3" name="Content Placeholder 2"/>
          <p:cNvSpPr>
            <a:spLocks noGrp="1"/>
          </p:cNvSpPr>
          <p:nvPr>
            <p:ph idx="1"/>
          </p:nvPr>
        </p:nvSpPr>
        <p:spPr>
          <a:xfrm>
            <a:off x="576775" y="2043953"/>
            <a:ext cx="10348400" cy="2770094"/>
          </a:xfrm>
        </p:spPr>
        <p:txBody>
          <a:bodyPr>
            <a:normAutofit/>
          </a:bodyPr>
          <a:lstStyle/>
          <a:p>
            <a:pPr>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ó thể dùng các câu hỏi kiểu tự luận, kiểu trắc nghiệm. </a:t>
            </a:r>
            <a:endParaRPr lang="en-US" sz="24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vận dụng vào thực 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p>
          <a:p>
            <a:pPr>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GV có thể sáng tạo những cách kiểm tra đánh giá khác, thực hiện chủ trương phát triển năng lực của HS.  </a:t>
            </a: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66</a:t>
            </a:fld>
            <a:endParaRPr lang="vi-VN" dirty="0"/>
          </a:p>
        </p:txBody>
      </p:sp>
    </p:spTree>
    <p:extLst>
      <p:ext uri="{BB962C8B-B14F-4D97-AF65-F5344CB8AC3E}">
        <p14:creationId xmlns:p14="http://schemas.microsoft.com/office/powerpoint/2010/main" val="1322193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8EC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428" y="275665"/>
            <a:ext cx="10515600" cy="984717"/>
          </a:xfrm>
        </p:spPr>
        <p:txBody>
          <a:bodyPr>
            <a:normAutofit/>
          </a:bodyPr>
          <a:lstStyle/>
          <a:p>
            <a:r>
              <a:rPr lang="en-US" sz="4000" b="1" dirty="0" err="1">
                <a:solidFill>
                  <a:schemeClr val="bg1"/>
                </a:solidFill>
              </a:rPr>
              <a:t>Chủ</a:t>
            </a:r>
            <a:r>
              <a:rPr lang="en-US" sz="4000" b="1" dirty="0">
                <a:solidFill>
                  <a:schemeClr val="bg1"/>
                </a:solidFill>
              </a:rPr>
              <a:t> </a:t>
            </a:r>
            <a:r>
              <a:rPr lang="en-US" sz="4000" b="1" dirty="0" err="1">
                <a:solidFill>
                  <a:schemeClr val="bg1"/>
                </a:solidFill>
              </a:rPr>
              <a:t>đề</a:t>
            </a:r>
            <a:r>
              <a:rPr lang="en-US" sz="4000" b="1" dirty="0">
                <a:solidFill>
                  <a:schemeClr val="bg1"/>
                </a:solidFill>
              </a:rPr>
              <a:t> G – </a:t>
            </a:r>
            <a:r>
              <a:rPr lang="en-US" sz="4000" b="1" dirty="0" err="1">
                <a:solidFill>
                  <a:schemeClr val="bg1"/>
                </a:solidFill>
              </a:rPr>
              <a:t>Câu</a:t>
            </a:r>
            <a:r>
              <a:rPr lang="en-US" sz="4000" b="1" dirty="0">
                <a:solidFill>
                  <a:schemeClr val="bg1"/>
                </a:solidFill>
              </a:rPr>
              <a:t> </a:t>
            </a:r>
            <a:r>
              <a:rPr lang="en-US" sz="4000" b="1" dirty="0" err="1">
                <a:solidFill>
                  <a:schemeClr val="bg1"/>
                </a:solidFill>
              </a:rPr>
              <a:t>hỏi</a:t>
            </a:r>
            <a:r>
              <a:rPr lang="en-US" sz="4000" b="1" dirty="0">
                <a:solidFill>
                  <a:schemeClr val="bg1"/>
                </a:solidFill>
              </a:rPr>
              <a:t> và </a:t>
            </a:r>
            <a:r>
              <a:rPr lang="en-US" sz="4000" b="1" dirty="0" err="1">
                <a:solidFill>
                  <a:schemeClr val="bg1"/>
                </a:solidFill>
              </a:rPr>
              <a:t>thảo</a:t>
            </a:r>
            <a:r>
              <a:rPr lang="en-US" sz="4000" b="1" dirty="0">
                <a:solidFill>
                  <a:schemeClr val="bg1"/>
                </a:solidFill>
              </a:rPr>
              <a:t> </a:t>
            </a:r>
            <a:r>
              <a:rPr lang="en-US" sz="4000" b="1" dirty="0" err="1">
                <a:solidFill>
                  <a:schemeClr val="bg1"/>
                </a:solidFill>
              </a:rPr>
              <a:t>luận</a:t>
            </a:r>
            <a:r>
              <a:rPr lang="en-US" sz="4000" b="1" dirty="0">
                <a:solidFill>
                  <a:schemeClr val="bg1"/>
                </a:solidFill>
              </a:rPr>
              <a:t> </a:t>
            </a:r>
          </a:p>
        </p:txBody>
      </p:sp>
      <p:sp>
        <p:nvSpPr>
          <p:cNvPr id="5" name="Slide Number Placeholder 4"/>
          <p:cNvSpPr>
            <a:spLocks noGrp="1"/>
          </p:cNvSpPr>
          <p:nvPr>
            <p:ph type="sldNum" sz="quarter" idx="12"/>
          </p:nvPr>
        </p:nvSpPr>
        <p:spPr/>
        <p:txBody>
          <a:bodyPr/>
          <a:lstStyle/>
          <a:p>
            <a:fld id="{05C2D176-BDDD-4308-9A3E-DBFC2B3B23A7}" type="slidenum">
              <a:rPr lang="vi-VN" smtClean="0"/>
              <a:pPr/>
              <a:t>67</a:t>
            </a:fld>
            <a:endParaRPr lang="vi-VN" dirty="0"/>
          </a:p>
        </p:txBody>
      </p:sp>
      <p:sp>
        <p:nvSpPr>
          <p:cNvPr id="4" name="Content Placeholder 3">
            <a:extLst>
              <a:ext uri="{FF2B5EF4-FFF2-40B4-BE49-F238E27FC236}">
                <a16:creationId xmlns:a16="http://schemas.microsoft.com/office/drawing/2014/main" id="{767F468D-7C20-EF12-8D4D-B0DE6CD2F75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57862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F1F90-BFA8-4381-9BB2-C4F5F06D1EE6}"/>
              </a:ext>
            </a:extLst>
          </p:cNvPr>
          <p:cNvPicPr>
            <a:picLocks noChangeAspect="1"/>
          </p:cNvPicPr>
          <p:nvPr/>
        </p:nvPicPr>
        <p:blipFill>
          <a:blip r:embed="rId2"/>
          <a:stretch>
            <a:fillRect/>
          </a:stretch>
        </p:blipFill>
        <p:spPr>
          <a:xfrm>
            <a:off x="11636" y="0"/>
            <a:ext cx="12168727" cy="6858000"/>
          </a:xfrm>
          <a:prstGeom prst="rect">
            <a:avLst/>
          </a:prstGeom>
        </p:spPr>
      </p:pic>
    </p:spTree>
    <p:extLst>
      <p:ext uri="{BB962C8B-B14F-4D97-AF65-F5344CB8AC3E}">
        <p14:creationId xmlns:p14="http://schemas.microsoft.com/office/powerpoint/2010/main" val="123517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7"/>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C2ECE8-A92A-EA48-BECF-6A82474F5179}"/>
              </a:ext>
            </a:extLst>
          </p:cNvPr>
          <p:cNvSpPr>
            <a:spLocks noGrp="1"/>
          </p:cNvSpPr>
          <p:nvPr>
            <p:ph type="sldNum" sz="quarter" idx="12"/>
          </p:nvPr>
        </p:nvSpPr>
        <p:spPr>
          <a:xfrm>
            <a:off x="11225107" y="6038004"/>
            <a:ext cx="499533" cy="365125"/>
          </a:xfrm>
        </p:spPr>
        <p:txBody>
          <a:bodyPr/>
          <a:lstStyle/>
          <a:p>
            <a:fld id="{05C2D176-BDDD-4308-9A3E-DBFC2B3B23A7}" type="slidenum">
              <a:rPr lang="vi-VN" smtClean="0"/>
              <a:pPr/>
              <a:t>7</a:t>
            </a:fld>
            <a:endParaRPr lang="vi-VN" dirty="0"/>
          </a:p>
        </p:txBody>
      </p:sp>
      <p:pic>
        <p:nvPicPr>
          <p:cNvPr id="6" name="Picture 5">
            <a:extLst>
              <a:ext uri="{FF2B5EF4-FFF2-40B4-BE49-F238E27FC236}">
                <a16:creationId xmlns:a16="http://schemas.microsoft.com/office/drawing/2014/main" id="{84071C01-9CE4-72ED-15E6-318BA18CB941}"/>
              </a:ext>
            </a:extLst>
          </p:cNvPr>
          <p:cNvPicPr>
            <a:picLocks noChangeAspect="1"/>
          </p:cNvPicPr>
          <p:nvPr/>
        </p:nvPicPr>
        <p:blipFill>
          <a:blip r:embed="rId2"/>
          <a:stretch>
            <a:fillRect/>
          </a:stretch>
        </p:blipFill>
        <p:spPr>
          <a:xfrm>
            <a:off x="311524" y="545907"/>
            <a:ext cx="3825723" cy="5674659"/>
          </a:xfrm>
          <a:prstGeom prst="rect">
            <a:avLst/>
          </a:prstGeom>
        </p:spPr>
      </p:pic>
      <p:pic>
        <p:nvPicPr>
          <p:cNvPr id="3" name="Picture 2">
            <a:extLst>
              <a:ext uri="{FF2B5EF4-FFF2-40B4-BE49-F238E27FC236}">
                <a16:creationId xmlns:a16="http://schemas.microsoft.com/office/drawing/2014/main" id="{9552F01F-98FC-4D7E-8F3B-05E6C7737380}"/>
              </a:ext>
            </a:extLst>
          </p:cNvPr>
          <p:cNvPicPr>
            <a:picLocks noChangeAspect="1"/>
          </p:cNvPicPr>
          <p:nvPr/>
        </p:nvPicPr>
        <p:blipFill>
          <a:blip r:embed="rId3"/>
          <a:stretch>
            <a:fillRect/>
          </a:stretch>
        </p:blipFill>
        <p:spPr>
          <a:xfrm>
            <a:off x="4626817" y="3341595"/>
            <a:ext cx="6467214" cy="2423276"/>
          </a:xfrm>
          <a:prstGeom prst="rect">
            <a:avLst/>
          </a:prstGeom>
        </p:spPr>
      </p:pic>
      <p:pic>
        <p:nvPicPr>
          <p:cNvPr id="8" name="Picture 7">
            <a:extLst>
              <a:ext uri="{FF2B5EF4-FFF2-40B4-BE49-F238E27FC236}">
                <a16:creationId xmlns:a16="http://schemas.microsoft.com/office/drawing/2014/main" id="{F42EDF95-8838-A850-55F6-AA6F03E57642}"/>
              </a:ext>
            </a:extLst>
          </p:cNvPr>
          <p:cNvPicPr>
            <a:picLocks noChangeAspect="1"/>
          </p:cNvPicPr>
          <p:nvPr/>
        </p:nvPicPr>
        <p:blipFill>
          <a:blip r:embed="rId4"/>
          <a:stretch>
            <a:fillRect/>
          </a:stretch>
        </p:blipFill>
        <p:spPr>
          <a:xfrm>
            <a:off x="4626817" y="1429722"/>
            <a:ext cx="6391967" cy="1859101"/>
          </a:xfrm>
          <a:prstGeom prst="rect">
            <a:avLst/>
          </a:prstGeom>
        </p:spPr>
      </p:pic>
    </p:spTree>
    <p:extLst>
      <p:ext uri="{BB962C8B-B14F-4D97-AF65-F5344CB8AC3E}">
        <p14:creationId xmlns:p14="http://schemas.microsoft.com/office/powerpoint/2010/main" val="114925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99506"/>
            <a:ext cx="10515600" cy="1166986"/>
          </a:xfrm>
        </p:spPr>
        <p:txBody>
          <a:bodyPr>
            <a:normAutofit/>
          </a:bodyPr>
          <a:lstStyle/>
          <a:p>
            <a:r>
              <a:rPr lang="en-US" sz="4000" b="1" dirty="0">
                <a:solidFill>
                  <a:schemeClr val="bg1"/>
                </a:solidFill>
              </a:rPr>
              <a:t>C.1 </a:t>
            </a:r>
            <a:r>
              <a:rPr lang="en-US" sz="4000" b="1" dirty="0" err="1">
                <a:solidFill>
                  <a:schemeClr val="bg1"/>
                </a:solidFill>
              </a:rPr>
              <a:t>Yêu</a:t>
            </a:r>
            <a:r>
              <a:rPr lang="en-US" sz="4000" b="1" dirty="0">
                <a:solidFill>
                  <a:schemeClr val="bg1"/>
                </a:solidFill>
              </a:rPr>
              <a:t> </a:t>
            </a:r>
            <a:r>
              <a:rPr lang="en-US" sz="4000" b="1" dirty="0" err="1">
                <a:solidFill>
                  <a:schemeClr val="bg1"/>
                </a:solidFill>
              </a:rPr>
              <a:t>cầu</a:t>
            </a:r>
            <a:r>
              <a:rPr lang="en-US" sz="4000" b="1" dirty="0">
                <a:solidFill>
                  <a:schemeClr val="bg1"/>
                </a:solidFill>
              </a:rPr>
              <a:t> </a:t>
            </a:r>
            <a:r>
              <a:rPr lang="en-US" sz="4000" b="1" dirty="0" err="1">
                <a:solidFill>
                  <a:schemeClr val="bg1"/>
                </a:solidFill>
              </a:rPr>
              <a:t>cần</a:t>
            </a:r>
            <a:r>
              <a:rPr lang="en-US" sz="4000" b="1" dirty="0">
                <a:solidFill>
                  <a:schemeClr val="bg1"/>
                </a:solidFill>
              </a:rPr>
              <a:t> </a:t>
            </a:r>
            <a:r>
              <a:rPr lang="en-US" sz="4000" b="1" dirty="0" err="1">
                <a:solidFill>
                  <a:schemeClr val="bg1"/>
                </a:solidFill>
              </a:rPr>
              <a:t>đạt</a:t>
            </a:r>
            <a:endParaRPr lang="en-US" sz="4000" b="1" dirty="0">
              <a:solidFill>
                <a:schemeClr val="bg1"/>
              </a:solidFill>
            </a:endParaRPr>
          </a:p>
        </p:txBody>
      </p:sp>
      <p:graphicFrame>
        <p:nvGraphicFramePr>
          <p:cNvPr id="9" name="Content Placeholder 2">
            <a:extLst>
              <a:ext uri="{FF2B5EF4-FFF2-40B4-BE49-F238E27FC236}">
                <a16:creationId xmlns:a16="http://schemas.microsoft.com/office/drawing/2014/main" id="{A4536E5F-77C8-4AD5-87EB-34D3B126B92C}"/>
              </a:ext>
            </a:extLst>
          </p:cNvPr>
          <p:cNvGraphicFramePr>
            <a:graphicFrameLocks noGrp="1"/>
          </p:cNvGraphicFramePr>
          <p:nvPr>
            <p:ph idx="1"/>
            <p:extLst>
              <p:ext uri="{D42A27DB-BD31-4B8C-83A1-F6EECF244321}">
                <p14:modId xmlns:p14="http://schemas.microsoft.com/office/powerpoint/2010/main" val="4041320350"/>
              </p:ext>
            </p:extLst>
          </p:nvPr>
        </p:nvGraphicFramePr>
        <p:xfrm>
          <a:off x="576775" y="1219200"/>
          <a:ext cx="10348400" cy="473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5C2D176-BDDD-4308-9A3E-DBFC2B3B23A7}" type="slidenum">
              <a:rPr lang="vi-VN" smtClean="0"/>
              <a:pPr/>
              <a:t>8</a:t>
            </a:fld>
            <a:endParaRPr lang="vi-VN" dirty="0"/>
          </a:p>
        </p:txBody>
      </p:sp>
    </p:spTree>
    <p:extLst>
      <p:ext uri="{BB962C8B-B14F-4D97-AF65-F5344CB8AC3E}">
        <p14:creationId xmlns:p14="http://schemas.microsoft.com/office/powerpoint/2010/main" val="193976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 y="199506"/>
            <a:ext cx="10515600" cy="1133735"/>
          </a:xfrm>
        </p:spPr>
        <p:txBody>
          <a:bodyPr>
            <a:normAutofit/>
          </a:bodyPr>
          <a:lstStyle/>
          <a:p>
            <a:r>
              <a:rPr lang="en-US" sz="4000" b="1" dirty="0">
                <a:solidFill>
                  <a:schemeClr val="bg1"/>
                </a:solidFill>
              </a:rPr>
              <a:t>C.2 </a:t>
            </a:r>
            <a:r>
              <a:rPr lang="en-US" sz="4000" b="1" dirty="0" err="1">
                <a:solidFill>
                  <a:schemeClr val="bg1"/>
                </a:solidFill>
              </a:rPr>
              <a:t>Điểm</a:t>
            </a:r>
            <a:r>
              <a:rPr lang="en-US" sz="4000" b="1" dirty="0">
                <a:solidFill>
                  <a:schemeClr val="bg1"/>
                </a:solidFill>
              </a:rPr>
              <a:t> </a:t>
            </a:r>
            <a:r>
              <a:rPr lang="en-US" sz="4000" b="1" dirty="0" err="1">
                <a:solidFill>
                  <a:schemeClr val="bg1"/>
                </a:solidFill>
              </a:rPr>
              <a:t>mới</a:t>
            </a:r>
            <a:r>
              <a:rPr lang="en-US" sz="4000" b="1" dirty="0">
                <a:solidFill>
                  <a:schemeClr val="bg1"/>
                </a:solidFill>
              </a:rPr>
              <a:t> và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lưu</a:t>
            </a:r>
            <a:r>
              <a:rPr lang="en-US" sz="4000" b="1" dirty="0">
                <a:solidFill>
                  <a:schemeClr val="bg1"/>
                </a:solidFill>
              </a:rPr>
              <a:t> ý</a:t>
            </a:r>
          </a:p>
        </p:txBody>
      </p:sp>
      <p:sp>
        <p:nvSpPr>
          <p:cNvPr id="3" name="Content Placeholder 2"/>
          <p:cNvSpPr>
            <a:spLocks noGrp="1"/>
          </p:cNvSpPr>
          <p:nvPr>
            <p:ph idx="1"/>
          </p:nvPr>
        </p:nvSpPr>
        <p:spPr>
          <a:xfrm>
            <a:off x="543523" y="1333241"/>
            <a:ext cx="10456985" cy="5388235"/>
          </a:xfrm>
        </p:spPr>
        <p:txBody>
          <a:bodyPr>
            <a:normAutofit fontScale="92500" lnSpcReduction="10000"/>
          </a:bodyPr>
          <a:lstStyle/>
          <a:p>
            <a:pPr>
              <a:lnSpc>
                <a:spcPct val="120000"/>
              </a:lnSpc>
              <a:buFont typeface="Arial" panose="020B0604020202020204" pitchFamily="34" charset="0"/>
              <a:buChar char="‒"/>
            </a:pPr>
            <a:r>
              <a:rPr lang="en-US" sz="2400" dirty="0" err="1">
                <a:solidFill>
                  <a:srgbClr val="C00000"/>
                </a:solidFill>
              </a:rPr>
              <a:t>Nội</a:t>
            </a:r>
            <a:r>
              <a:rPr lang="en-US" sz="2400" dirty="0">
                <a:solidFill>
                  <a:srgbClr val="C00000"/>
                </a:solidFill>
              </a:rPr>
              <a:t> dung </a:t>
            </a:r>
            <a:r>
              <a:rPr lang="en-US" sz="2400" dirty="0" err="1">
                <a:solidFill>
                  <a:srgbClr val="C00000"/>
                </a:solidFill>
              </a:rPr>
              <a:t>này</a:t>
            </a:r>
            <a:r>
              <a:rPr lang="en-US" sz="2400" dirty="0">
                <a:solidFill>
                  <a:srgbClr val="C00000"/>
                </a:solidFill>
              </a:rPr>
              <a:t> </a:t>
            </a:r>
            <a:r>
              <a:rPr lang="en-US" sz="2400" dirty="0" err="1">
                <a:solidFill>
                  <a:srgbClr val="C00000"/>
                </a:solidFill>
              </a:rPr>
              <a:t>hoàn</a:t>
            </a:r>
            <a:r>
              <a:rPr lang="en-US" sz="2400" dirty="0">
                <a:solidFill>
                  <a:srgbClr val="C00000"/>
                </a:solidFill>
              </a:rPr>
              <a:t> </a:t>
            </a:r>
            <a:r>
              <a:rPr lang="en-US" sz="2400" dirty="0" err="1">
                <a:solidFill>
                  <a:srgbClr val="C00000"/>
                </a:solidFill>
              </a:rPr>
              <a:t>toàn</a:t>
            </a:r>
            <a:r>
              <a:rPr lang="en-US" sz="2400" dirty="0">
                <a:solidFill>
                  <a:srgbClr val="C00000"/>
                </a:solidFill>
              </a:rPr>
              <a:t> </a:t>
            </a:r>
            <a:r>
              <a:rPr lang="en-US" sz="2400" dirty="0" err="1">
                <a:solidFill>
                  <a:srgbClr val="C00000"/>
                </a:solidFill>
              </a:rPr>
              <a:t>mới</a:t>
            </a:r>
            <a:r>
              <a:rPr lang="en-US" sz="2400" dirty="0">
                <a:solidFill>
                  <a:srgbClr val="C00000"/>
                </a:solidFill>
              </a:rPr>
              <a:t>: </a:t>
            </a:r>
            <a:r>
              <a:rPr lang="vi-VN" sz="2400" dirty="0"/>
              <a:t>các đặc điểm của thông tin trong môi trường số được nêu ra, giúp các em có định hướng lựa chọn và sử dụng thông tin số hiệu quả hơn trong </a:t>
            </a:r>
            <a:r>
              <a:rPr lang="en-US" sz="2400" dirty="0"/>
              <a:t>GQVĐ</a:t>
            </a:r>
          </a:p>
          <a:p>
            <a:pPr>
              <a:lnSpc>
                <a:spcPct val="120000"/>
              </a:lnSpc>
              <a:buFont typeface="Arial" panose="020B0604020202020204" pitchFamily="34" charset="0"/>
              <a:buChar char="‒"/>
            </a:pPr>
            <a:r>
              <a:rPr lang="en-US" sz="2400" dirty="0" err="1">
                <a:solidFill>
                  <a:srgbClr val="C00000"/>
                </a:solidFill>
              </a:rPr>
              <a:t>Mới</a:t>
            </a:r>
            <a:r>
              <a:rPr lang="en-US" sz="2400" dirty="0">
                <a:solidFill>
                  <a:srgbClr val="C00000"/>
                </a:solidFill>
              </a:rPr>
              <a:t> </a:t>
            </a:r>
            <a:r>
              <a:rPr lang="en-US" sz="2400" dirty="0" err="1">
                <a:solidFill>
                  <a:srgbClr val="C00000"/>
                </a:solidFill>
              </a:rPr>
              <a:t>về</a:t>
            </a:r>
            <a:r>
              <a:rPr lang="en-US" sz="2400" dirty="0">
                <a:solidFill>
                  <a:srgbClr val="C00000"/>
                </a:solidFill>
              </a:rPr>
              <a:t> </a:t>
            </a:r>
            <a:r>
              <a:rPr lang="en-US" sz="2400" dirty="0" err="1">
                <a:solidFill>
                  <a:srgbClr val="C00000"/>
                </a:solidFill>
              </a:rPr>
              <a:t>cách</a:t>
            </a:r>
            <a:r>
              <a:rPr lang="en-US" sz="2400" dirty="0">
                <a:solidFill>
                  <a:srgbClr val="C00000"/>
                </a:solidFill>
              </a:rPr>
              <a:t> </a:t>
            </a:r>
            <a:r>
              <a:rPr lang="en-US" sz="2400" dirty="0" err="1">
                <a:solidFill>
                  <a:srgbClr val="C00000"/>
                </a:solidFill>
              </a:rPr>
              <a:t>tiếp</a:t>
            </a:r>
            <a:r>
              <a:rPr lang="en-US" sz="2400" dirty="0">
                <a:solidFill>
                  <a:srgbClr val="C00000"/>
                </a:solidFill>
              </a:rPr>
              <a:t> </a:t>
            </a:r>
            <a:r>
              <a:rPr lang="en-US" sz="2400" dirty="0" err="1">
                <a:solidFill>
                  <a:srgbClr val="C00000"/>
                </a:solidFill>
              </a:rPr>
              <a:t>cận</a:t>
            </a:r>
            <a:r>
              <a:rPr lang="en-US" sz="2400" dirty="0"/>
              <a:t>: </a:t>
            </a:r>
          </a:p>
          <a:p>
            <a:pPr lvl="1">
              <a:lnSpc>
                <a:spcPct val="120000"/>
              </a:lnSpc>
              <a:buFont typeface="Wingdings" panose="05000000000000000000" pitchFamily="2" charset="2"/>
              <a:buChar char="Ø"/>
            </a:pPr>
            <a:r>
              <a:rPr lang="vi-VN" sz="2200" dirty="0"/>
              <a:t>kế thừa nhận thức đã có của HS ở các lớp dưới về tầm quan trọng của thông tin và máy tính</a:t>
            </a:r>
            <a:r>
              <a:rPr lang="en-SG" sz="2200" dirty="0">
                <a:solidFill>
                  <a:srgbClr val="C00000"/>
                </a:solidFill>
              </a:rPr>
              <a:t> </a:t>
            </a:r>
            <a:endParaRPr lang="en-US" sz="2200" dirty="0">
              <a:solidFill>
                <a:srgbClr val="C00000"/>
              </a:solidFill>
            </a:endParaRPr>
          </a:p>
          <a:p>
            <a:pPr lvl="1">
              <a:lnSpc>
                <a:spcPct val="120000"/>
              </a:lnSpc>
              <a:buFont typeface="Wingdings" panose="05000000000000000000" pitchFamily="2" charset="2"/>
              <a:buChar char="Ø"/>
            </a:pPr>
            <a:r>
              <a:rPr lang="en-US" sz="2200" dirty="0" err="1"/>
              <a:t>Tiếp</a:t>
            </a:r>
            <a:r>
              <a:rPr lang="en-US" sz="2200" dirty="0"/>
              <a:t> </a:t>
            </a:r>
            <a:r>
              <a:rPr lang="en-US" sz="2200" dirty="0" err="1"/>
              <a:t>tục</a:t>
            </a:r>
            <a:r>
              <a:rPr lang="en-US" sz="2200" dirty="0"/>
              <a:t> </a:t>
            </a:r>
            <a:r>
              <a:rPr lang="en-US" sz="2200" dirty="0" err="1"/>
              <a:t>phát</a:t>
            </a:r>
            <a:r>
              <a:rPr lang="en-US" sz="2200" dirty="0"/>
              <a:t> </a:t>
            </a:r>
            <a:r>
              <a:rPr lang="en-US" sz="2200" dirty="0" err="1"/>
              <a:t>triển</a:t>
            </a:r>
            <a:r>
              <a:rPr lang="en-US" sz="2200" dirty="0"/>
              <a:t> ở Lớp 9 “</a:t>
            </a:r>
            <a:r>
              <a:rPr lang="en-US" sz="2200" dirty="0" err="1"/>
              <a:t>Đánh</a:t>
            </a:r>
            <a:r>
              <a:rPr lang="en-US" sz="2200" dirty="0"/>
              <a:t> </a:t>
            </a:r>
            <a:r>
              <a:rPr lang="en-US" sz="2200" dirty="0" err="1"/>
              <a:t>giá</a:t>
            </a:r>
            <a:r>
              <a:rPr lang="en-US" sz="2200" dirty="0"/>
              <a:t> </a:t>
            </a:r>
            <a:r>
              <a:rPr lang="en-US" sz="2200" dirty="0" err="1"/>
              <a:t>chất</a:t>
            </a:r>
            <a:r>
              <a:rPr lang="en-US" sz="2200" dirty="0"/>
              <a:t> </a:t>
            </a:r>
            <a:r>
              <a:rPr lang="en-US" sz="2200" dirty="0" err="1"/>
              <a:t>lượng</a:t>
            </a:r>
            <a:r>
              <a:rPr lang="en-US" sz="2200" dirty="0"/>
              <a:t> </a:t>
            </a:r>
            <a:r>
              <a:rPr lang="en-US" sz="2200" dirty="0" err="1"/>
              <a:t>thông</a:t>
            </a:r>
            <a:r>
              <a:rPr lang="en-US" sz="2200" dirty="0"/>
              <a:t> tin </a:t>
            </a:r>
            <a:r>
              <a:rPr lang="en-US" sz="2200" dirty="0" err="1"/>
              <a:t>trong</a:t>
            </a:r>
            <a:r>
              <a:rPr lang="en-US" sz="2200" dirty="0"/>
              <a:t> </a:t>
            </a:r>
            <a:r>
              <a:rPr lang="en-US" sz="2200" dirty="0" err="1"/>
              <a:t>trong</a:t>
            </a: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r>
              <a:rPr lang="en-US" sz="2200" dirty="0"/>
              <a:t>”</a:t>
            </a:r>
          </a:p>
          <a:p>
            <a:pPr lvl="1">
              <a:lnSpc>
                <a:spcPct val="120000"/>
              </a:lnSpc>
              <a:buFont typeface="Wingdings" panose="05000000000000000000" pitchFamily="2" charset="2"/>
              <a:buChar char="Ø"/>
            </a:pPr>
            <a:r>
              <a:rPr lang="en-US" sz="2000" dirty="0"/>
              <a:t>B</a:t>
            </a:r>
            <a:r>
              <a:rPr lang="vi-VN" sz="2000" dirty="0"/>
              <a:t>ài tập nhóm</a:t>
            </a:r>
            <a:r>
              <a:rPr lang="en-US" sz="2000" dirty="0"/>
              <a:t> </a:t>
            </a:r>
            <a:r>
              <a:rPr lang="en-US" sz="2000" dirty="0">
                <a:sym typeface="Wingdings" panose="05000000000000000000" pitchFamily="2" charset="2"/>
              </a:rPr>
              <a:t></a:t>
            </a:r>
            <a:r>
              <a:rPr lang="vi-VN" sz="2000" dirty="0"/>
              <a:t> HS phải </a:t>
            </a:r>
            <a:r>
              <a:rPr lang="vi-VN" sz="2000" dirty="0">
                <a:solidFill>
                  <a:srgbClr val="C00000"/>
                </a:solidFill>
              </a:rPr>
              <a:t>chủ động</a:t>
            </a:r>
            <a:r>
              <a:rPr lang="vi-VN" sz="2000" dirty="0"/>
              <a:t> trong tìm kiếm thông tin còn thiếu và </a:t>
            </a:r>
            <a:r>
              <a:rPr lang="vi-VN" sz="2000" dirty="0">
                <a:solidFill>
                  <a:srgbClr val="C00000"/>
                </a:solidFill>
              </a:rPr>
              <a:t>tự đánh giá</a:t>
            </a:r>
            <a:r>
              <a:rPr lang="vi-VN" sz="2000" dirty="0"/>
              <a:t> được lợi ích của thông tin trong việc giải quyết nhiệm vụ đó, </a:t>
            </a:r>
            <a:r>
              <a:rPr lang="vi-VN" sz="2000" dirty="0">
                <a:solidFill>
                  <a:srgbClr val="C00000"/>
                </a:solidFill>
              </a:rPr>
              <a:t>tự lựa chọn</a:t>
            </a:r>
            <a:r>
              <a:rPr lang="vi-VN" sz="2000" dirty="0"/>
              <a:t> được thông tin phù hợp</a:t>
            </a:r>
            <a:r>
              <a:rPr lang="en-SG" sz="2000" dirty="0"/>
              <a:t> </a:t>
            </a:r>
            <a:endParaRPr lang="en-US" sz="2000" dirty="0"/>
          </a:p>
          <a:p>
            <a:pPr lvl="1">
              <a:lnSpc>
                <a:spcPct val="120000"/>
              </a:lnSpc>
              <a:buFont typeface="Wingdings" panose="05000000000000000000" pitchFamily="2" charset="2"/>
              <a:buChar char="Ø"/>
            </a:pPr>
            <a:r>
              <a:rPr lang="vi-VN" sz="2000" dirty="0"/>
              <a:t>Bài thực hành này vừa là </a:t>
            </a:r>
            <a:r>
              <a:rPr lang="vi-VN" sz="2000" dirty="0">
                <a:solidFill>
                  <a:srgbClr val="C00000"/>
                </a:solidFill>
              </a:rPr>
              <a:t>tiếp nối</a:t>
            </a:r>
            <a:r>
              <a:rPr lang="vi-VN" sz="2000" dirty="0"/>
              <a:t>, </a:t>
            </a:r>
            <a:r>
              <a:rPr lang="vi-VN" sz="2000" dirty="0">
                <a:solidFill>
                  <a:srgbClr val="C00000"/>
                </a:solidFill>
              </a:rPr>
              <a:t>mở rộng</a:t>
            </a:r>
            <a:r>
              <a:rPr lang="vi-VN" sz="2000" dirty="0"/>
              <a:t> của chủ đề “Tìm kiếm thông tin trong giải quyết vấn đề” ở lớp 5, vừa là một </a:t>
            </a:r>
            <a:r>
              <a:rPr lang="vi-VN" sz="2000" dirty="0">
                <a:solidFill>
                  <a:srgbClr val="C00000"/>
                </a:solidFill>
              </a:rPr>
              <a:t>cơ hội vận dụng</a:t>
            </a:r>
            <a:r>
              <a:rPr lang="vi-VN" sz="2000" dirty="0"/>
              <a:t> những hiểu biết mới có về các đặc điểm của thông tin trong môi trường số</a:t>
            </a:r>
            <a:r>
              <a:rPr lang="en-US" sz="2000" dirty="0"/>
              <a:t> </a:t>
            </a:r>
          </a:p>
          <a:p>
            <a:pPr marL="457200" lvl="1" indent="0">
              <a:lnSpc>
                <a:spcPct val="120000"/>
              </a:lnSpc>
              <a:buNone/>
            </a:pPr>
            <a:r>
              <a:rPr lang="vi-VN" sz="2000" dirty="0"/>
              <a:t> </a:t>
            </a:r>
            <a:endParaRPr lang="en-US" sz="2000" dirty="0"/>
          </a:p>
        </p:txBody>
      </p:sp>
      <p:sp>
        <p:nvSpPr>
          <p:cNvPr id="5" name="Slide Number Placeholder 4"/>
          <p:cNvSpPr>
            <a:spLocks noGrp="1"/>
          </p:cNvSpPr>
          <p:nvPr>
            <p:ph type="sldNum" sz="quarter" idx="12"/>
          </p:nvPr>
        </p:nvSpPr>
        <p:spPr/>
        <p:txBody>
          <a:bodyPr/>
          <a:lstStyle/>
          <a:p>
            <a:fld id="{05C2D176-BDDD-4308-9A3E-DBFC2B3B23A7}" type="slidenum">
              <a:rPr lang="vi-VN" smtClean="0"/>
              <a:pPr/>
              <a:t>9</a:t>
            </a:fld>
            <a:endParaRPr lang="vi-VN" dirty="0"/>
          </a:p>
        </p:txBody>
      </p:sp>
    </p:spTree>
    <p:extLst>
      <p:ext uri="{BB962C8B-B14F-4D97-AF65-F5344CB8AC3E}">
        <p14:creationId xmlns:p14="http://schemas.microsoft.com/office/powerpoint/2010/main" val="41304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4244</TotalTime>
  <Words>6947</Words>
  <Application>Microsoft Office PowerPoint</Application>
  <PresentationFormat>Widescreen</PresentationFormat>
  <Paragraphs>427</Paragraphs>
  <Slides>68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Arial</vt:lpstr>
      <vt:lpstr>ArialMT</vt:lpstr>
      <vt:lpstr>Calibri</vt:lpstr>
      <vt:lpstr>Calibri Light</vt:lpstr>
      <vt:lpstr>Futura-Bold</vt:lpstr>
      <vt:lpstr>Times New Roman</vt:lpstr>
      <vt:lpstr>TimesNewRomanPSMT</vt:lpstr>
      <vt:lpstr>Wingdings</vt:lpstr>
      <vt:lpstr>Office Theme</vt:lpstr>
      <vt:lpstr>1_Office Theme</vt:lpstr>
      <vt:lpstr>PowerPoint Presentation</vt:lpstr>
      <vt:lpstr>NỘI DUNG GIỚI THIỆU</vt:lpstr>
      <vt:lpstr>A.1 Nội dung chủ đề (yccđ)</vt:lpstr>
      <vt:lpstr>A2. Những điểm mới, điểm chú ý</vt:lpstr>
      <vt:lpstr>A.3 Gợi ý về pp giảng dạy – Bài 1,2 (lí thuyết)</vt:lpstr>
      <vt:lpstr>A.4. Kiểm tra đánh giá</vt:lpstr>
      <vt:lpstr>PowerPoint Presentation</vt:lpstr>
      <vt:lpstr>C.1 Yêu cầu cần đạt</vt:lpstr>
      <vt:lpstr>C.2 Điểm mới và những lưu ý</vt:lpstr>
      <vt:lpstr>C.2 Điểm mới và những lưu ý</vt:lpstr>
      <vt:lpstr>C.3 Gợi ý phương pháp giảng dạy</vt:lpstr>
      <vt:lpstr>C.4 Gợi ý về kiểm tra đánh giá</vt:lpstr>
      <vt:lpstr>Chủ đề C – Tóm lại </vt:lpstr>
      <vt:lpstr>Chủ đề C – Câu hỏi và ý kiến thảo luận</vt:lpstr>
      <vt:lpstr>PowerPoint Presentation</vt:lpstr>
      <vt:lpstr>D.1 Yêu cầu cần đạt</vt:lpstr>
      <vt:lpstr>D.2 Điểm mới và những lưu ý</vt:lpstr>
      <vt:lpstr>D.3 Gợi ý phương pháp giảng dạy</vt:lpstr>
      <vt:lpstr>D.3 Gợi ý về kiểm tra đánh giá</vt:lpstr>
      <vt:lpstr>PowerPoint Presentation</vt:lpstr>
      <vt:lpstr>E.1 Yêu cầu cần đạt</vt:lpstr>
      <vt:lpstr>E1.2 Điểm mới và những lưu ý</vt:lpstr>
      <vt:lpstr>E1.2 Điểm mới và những lưu ý</vt:lpstr>
      <vt:lpstr>E1.2 Những điểm lưu ý</vt:lpstr>
      <vt:lpstr>E1.2. Những điểm lưu ý</vt:lpstr>
      <vt:lpstr>E1.2 Những điểm lưu ý</vt:lpstr>
      <vt:lpstr>E1.2 Những điểm lưu ý</vt:lpstr>
      <vt:lpstr>E1.2 Những điểm lưu ý</vt:lpstr>
      <vt:lpstr>E1.2 Những điểm lưu ý</vt:lpstr>
      <vt:lpstr>E1.3 Gợi ý phương pháp giảng dạy</vt:lpstr>
      <vt:lpstr>E1.4 Gợi ý về kiểm tra đánh giá</vt:lpstr>
      <vt:lpstr>PowerPoint Presentation</vt:lpstr>
      <vt:lpstr>E2.1 - Yêu cầu cần đạt</vt:lpstr>
      <vt:lpstr>E2.2 - Điểm mới và những lưu ý</vt:lpstr>
      <vt:lpstr>E2.2 - Điểm mới và những lưu ý</vt:lpstr>
      <vt:lpstr>E2.2 - Điểm mới và những lưu ý</vt:lpstr>
      <vt:lpstr>E2.3 Gợi ý phương pháp giảng dạy</vt:lpstr>
      <vt:lpstr>E2.4 Gợi ý về kiểm tra đánh giá</vt:lpstr>
      <vt:lpstr>Chủ đề E2 – Câu hỏi thảo luận</vt:lpstr>
      <vt:lpstr>PowerPoint Presentation</vt:lpstr>
      <vt:lpstr>E3.1 - Yêu cầu cần đạt</vt:lpstr>
      <vt:lpstr>E3.2 - Điểm mới và những lưu ý</vt:lpstr>
      <vt:lpstr>E3.2 - Điểm mới và những lưu ý</vt:lpstr>
      <vt:lpstr>E3.3 Gợi ý phương pháp giảng dạy</vt:lpstr>
      <vt:lpstr>E3.4 Gợi ý về kiểm tra đánh giá (Như E1, E2)</vt:lpstr>
      <vt:lpstr>Chủ đề E3 – Câu hỏi và thảo luận </vt:lpstr>
      <vt:lpstr>PowerPoint Presentation</vt:lpstr>
      <vt:lpstr>F.1 - Yêu cầu cần đạt</vt:lpstr>
      <vt:lpstr>F.2 - Điểm mới và những lưu ý</vt:lpstr>
      <vt:lpstr>F.2 - Điểm mới và những lưu ý</vt:lpstr>
      <vt:lpstr>F.2 - Điểm mới và những lưu ý</vt:lpstr>
      <vt:lpstr>F.2 - Điểm mới và những lưu ý</vt:lpstr>
      <vt:lpstr>F.3 Gợi ý phương pháp giảng dạy</vt:lpstr>
      <vt:lpstr>F.3 Gợi ý phương pháp giảng dạy</vt:lpstr>
      <vt:lpstr>F.3 Gợi ý phương pháp giảng dạy</vt:lpstr>
      <vt:lpstr>F.3 Gợi ý phương pháp giảng dạy</vt:lpstr>
      <vt:lpstr>F.3 Gợi ý phương pháp giảng dạy</vt:lpstr>
      <vt:lpstr>F.3 Gợi ý phương pháp giảng dạy</vt:lpstr>
      <vt:lpstr>F.3 Gợi ý phương pháp giảng dạy</vt:lpstr>
      <vt:lpstr>F.3 Gợi ý phương pháp giảng dạy</vt:lpstr>
      <vt:lpstr>F.4 Gợi ý về kiểm tra đánh giá</vt:lpstr>
      <vt:lpstr>PowerPoint Presentation</vt:lpstr>
      <vt:lpstr>G.1 - Yêu cầu cần đạt</vt:lpstr>
      <vt:lpstr>G.2 - Điểm mới và những lưu ý</vt:lpstr>
      <vt:lpstr>G.3 Gợi ý phương pháp giảng dạy</vt:lpstr>
      <vt:lpstr>F.4 Gợi ý về kiểm tra đánh giá</vt:lpstr>
      <vt:lpstr>Chủ đề G – Câu hỏi và thảo luận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 Ho Cam</cp:lastModifiedBy>
  <cp:revision>110</cp:revision>
  <dcterms:created xsi:type="dcterms:W3CDTF">2022-02-11T06:40:15Z</dcterms:created>
  <dcterms:modified xsi:type="dcterms:W3CDTF">2023-05-30T04:20:39Z</dcterms:modified>
</cp:coreProperties>
</file>