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4" r:id="rId1"/>
    <p:sldMasterId id="2147483708" r:id="rId2"/>
  </p:sldMasterIdLst>
  <p:notesMasterIdLst>
    <p:notesMasterId r:id="rId56"/>
  </p:notesMasterIdLst>
  <p:handoutMasterIdLst>
    <p:handoutMasterId r:id="rId57"/>
  </p:handoutMasterIdLst>
  <p:sldIdLst>
    <p:sldId id="572" r:id="rId3"/>
    <p:sldId id="486" r:id="rId4"/>
    <p:sldId id="569" r:id="rId5"/>
    <p:sldId id="511" r:id="rId6"/>
    <p:sldId id="571" r:id="rId7"/>
    <p:sldId id="512" r:id="rId8"/>
    <p:sldId id="570" r:id="rId9"/>
    <p:sldId id="516" r:id="rId10"/>
    <p:sldId id="488" r:id="rId11"/>
    <p:sldId id="531" r:id="rId12"/>
    <p:sldId id="544" r:id="rId13"/>
    <p:sldId id="573" r:id="rId14"/>
    <p:sldId id="546" r:id="rId15"/>
    <p:sldId id="574" r:id="rId16"/>
    <p:sldId id="543" r:id="rId17"/>
    <p:sldId id="575" r:id="rId18"/>
    <p:sldId id="576" r:id="rId19"/>
    <p:sldId id="577" r:id="rId20"/>
    <p:sldId id="578" r:id="rId21"/>
    <p:sldId id="579" r:id="rId22"/>
    <p:sldId id="580" r:id="rId23"/>
    <p:sldId id="558" r:id="rId24"/>
    <p:sldId id="559" r:id="rId25"/>
    <p:sldId id="581" r:id="rId26"/>
    <p:sldId id="458" r:id="rId27"/>
    <p:sldId id="582" r:id="rId28"/>
    <p:sldId id="583" r:id="rId29"/>
    <p:sldId id="584" r:id="rId30"/>
    <p:sldId id="564" r:id="rId31"/>
    <p:sldId id="565" r:id="rId32"/>
    <p:sldId id="567" r:id="rId33"/>
    <p:sldId id="566" r:id="rId34"/>
    <p:sldId id="522" r:id="rId35"/>
    <p:sldId id="523" r:id="rId36"/>
    <p:sldId id="585" r:id="rId37"/>
    <p:sldId id="586" r:id="rId38"/>
    <p:sldId id="587" r:id="rId39"/>
    <p:sldId id="588" r:id="rId40"/>
    <p:sldId id="589" r:id="rId41"/>
    <p:sldId id="590" r:id="rId42"/>
    <p:sldId id="591" r:id="rId43"/>
    <p:sldId id="592" r:id="rId44"/>
    <p:sldId id="267" r:id="rId45"/>
    <p:sldId id="256" r:id="rId46"/>
    <p:sldId id="460" r:id="rId47"/>
    <p:sldId id="269" r:id="rId48"/>
    <p:sldId id="461" r:id="rId49"/>
    <p:sldId id="270" r:id="rId50"/>
    <p:sldId id="462" r:id="rId51"/>
    <p:sldId id="464" r:id="rId52"/>
    <p:sldId id="463" r:id="rId53"/>
    <p:sldId id="465" r:id="rId54"/>
    <p:sldId id="258" r:id="rId55"/>
  </p:sldIdLst>
  <p:sldSz cx="12188825" cy="6858000"/>
  <p:notesSz cx="6858000" cy="9144000"/>
  <p:embeddedFontLst>
    <p:embeddedFont>
      <p:font typeface="#9Slide05 SVNVictoria" panose="020B0604020202020204" charset="0"/>
      <p:regular r:id="rId58"/>
    </p:embeddedFont>
    <p:embeddedFont>
      <p:font typeface="Calibri Light" panose="020F0302020204030204" pitchFamily="34" charset="0"/>
      <p:regular r:id="rId59"/>
      <p:italic r:id="rId60"/>
    </p:embeddedFont>
    <p:embeddedFont>
      <p:font typeface="#9Slide05 Braxton Regular" panose="020B0604020202020204" charset="0"/>
      <p:regular r:id="rId61"/>
    </p:embeddedFont>
    <p:embeddedFont>
      <p:font typeface="#9Slide05 HLT Boulevard" panose="020B0604020202020204" charset="0"/>
      <p:italic r:id="rId62"/>
    </p:embeddedFont>
    <p:embeddedFont>
      <p:font typeface="#9Slide03 Cabin Condensed Mediu" panose="020B0604020202020204" charset="0"/>
      <p:regular r:id="rId63"/>
    </p:embeddedFont>
    <p:embeddedFont>
      <p:font typeface="Haettenschweiler" panose="020B0706040902060204" pitchFamily="34" charset="0"/>
      <p:regular r:id="rId64"/>
    </p:embeddedFont>
    <p:embeddedFont>
      <p:font typeface="Verdana" panose="020B0604030504040204" pitchFamily="34" charset="0"/>
      <p:regular r:id="rId65"/>
      <p:bold r:id="rId66"/>
      <p:italic r:id="rId67"/>
      <p:boldItalic r:id="rId68"/>
    </p:embeddedFont>
    <p:embeddedFont>
      <p:font typeface="Tahoma" panose="020B0604030504040204" pitchFamily="34" charset="0"/>
      <p:regular r:id="rId69"/>
      <p:bold r:id="rId70"/>
    </p:embeddedFont>
    <p:embeddedFont>
      <p:font typeface="#9Slide03 Arima Madurai Black" panose="020B0604020202020204" charset="0"/>
      <p:bold r:id="rId71"/>
    </p:embeddedFont>
    <p:embeddedFont>
      <p:font typeface="Calibri" panose="020F0502020204030204" pitchFamily="34" charset="0"/>
      <p:regular r:id="rId72"/>
      <p:bold r:id="rId73"/>
      <p:italic r:id="rId74"/>
      <p:boldItalic r:id="rId75"/>
    </p:embeddedFont>
    <p:embeddedFont>
      <p:font typeface="Century Gothic" panose="020B0502020202020204" pitchFamily="34" charset="0"/>
      <p:regular r:id="rId76"/>
      <p:bold r:id="rId77"/>
      <p:italic r:id="rId78"/>
      <p:boldItalic r:id="rId79"/>
    </p:embeddedFont>
    <p:embeddedFont>
      <p:font typeface="#9Slide07 IcielNabila" panose="020B0604020202020204" charset="0"/>
      <p:regular r:id="rId80"/>
    </p:embeddedFont>
    <p:embeddedFont>
      <p:font typeface="宋体" panose="02010600030101010101" pitchFamily="2" charset="-122"/>
      <p:regular r:id="rId81"/>
    </p:embeddedFont>
    <p:embeddedFont>
      <p:font typeface="微软雅黑" panose="020B0503020204020204" pitchFamily="34" charset="-122"/>
      <p:regular r:id="rId82"/>
      <p:bold r:id="rId83"/>
    </p:embeddedFont>
    <p:embeddedFont>
      <p:font typeface=".VnTime" panose="020B7200000000000000" pitchFamily="34" charset="0"/>
      <p:regular r:id="rId84"/>
      <p:bold r:id="rId85"/>
      <p:italic r:id="rId86"/>
      <p:boldItalic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BE2F5"/>
    <a:srgbClr val="E6E6E6"/>
    <a:srgbClr val="FBF4EC"/>
    <a:srgbClr val="D9F9F4"/>
    <a:srgbClr val="616161"/>
    <a:srgbClr val="F2FBFA"/>
    <a:srgbClr val="F7F7F7"/>
    <a:srgbClr val="D4B46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71" autoAdjust="0"/>
    <p:restoredTop sz="94660"/>
  </p:normalViewPr>
  <p:slideViewPr>
    <p:cSldViewPr showGuides="1">
      <p:cViewPr varScale="1">
        <p:scale>
          <a:sx n="72" d="100"/>
          <a:sy n="72" d="100"/>
        </p:scale>
        <p:origin x="600" y="66"/>
      </p:cViewPr>
      <p:guideLst>
        <p:guide orient="horz" pos="2160"/>
        <p:guide orient="horz" pos="1008"/>
        <p:guide orient="horz" pos="3888"/>
        <p:guide orient="horz" pos="321"/>
        <p:guide pos="3839"/>
        <p:guide pos="1007"/>
        <p:guide pos="7173"/>
      </p:guideLst>
    </p:cSldViewPr>
  </p:slideViewPr>
  <p:notesTextViewPr>
    <p:cViewPr>
      <p:scale>
        <a:sx n="3" d="2"/>
        <a:sy n="3" d="2"/>
      </p:scale>
      <p:origin x="0" y="0"/>
    </p:cViewPr>
  </p:notesTextViewPr>
  <p:notesViewPr>
    <p:cSldViewPr showGuides="1">
      <p:cViewPr varScale="1">
        <p:scale>
          <a:sx n="76" d="100"/>
          <a:sy n="76" d="100"/>
        </p:scale>
        <p:origin x="32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84" Type="http://schemas.openxmlformats.org/officeDocument/2006/relationships/font" Target="fonts/font27.fntdata"/><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14.fntdata"/><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font" Target="fonts/font22.fntdata"/><Relationship Id="rId87" Type="http://schemas.openxmlformats.org/officeDocument/2006/relationships/font" Target="fonts/font30.fntdata"/><Relationship Id="rId5" Type="http://schemas.openxmlformats.org/officeDocument/2006/relationships/slide" Target="slides/slide3.xml"/><Relationship Id="rId61" Type="http://schemas.openxmlformats.org/officeDocument/2006/relationships/font" Target="fonts/font4.fntdata"/><Relationship Id="rId82" Type="http://schemas.openxmlformats.org/officeDocument/2006/relationships/font" Target="fonts/font25.fntdata"/><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font" Target="fonts/font2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ACDB46-06D7-465B-BBB6-151AFB41CDCA}" type="doc">
      <dgm:prSet loTypeId="urn:diagrams.loki3.com/BracketList+Icon" loCatId="list" qsTypeId="urn:microsoft.com/office/officeart/2005/8/quickstyle/simple1" qsCatId="simple" csTypeId="urn:microsoft.com/office/officeart/2005/8/colors/accent1_2" csCatId="accent1" phldr="1"/>
      <dgm:spPr/>
      <dgm:t>
        <a:bodyPr/>
        <a:lstStyle/>
        <a:p>
          <a:endParaRPr lang="en-US"/>
        </a:p>
      </dgm:t>
    </dgm:pt>
    <dgm:pt modelId="{CE58F98B-A52F-4166-A97B-033A4E1B9155}">
      <dgm:prSet phldrT="[Text]" custT="1"/>
      <dgm:spPr/>
      <dgm:t>
        <a:bodyPr/>
        <a:lstStyle/>
        <a:p>
          <a:pPr algn="l"/>
          <a:r>
            <a:rPr lang="en-US" sz="3200" b="1" smtClean="0">
              <a:solidFill>
                <a:srgbClr val="FF0000"/>
              </a:solidFill>
              <a:latin typeface="Times New Roman" panose="02020603050405020304" pitchFamily="18" charset="0"/>
              <a:cs typeface="Times New Roman" panose="02020603050405020304" pitchFamily="18" charset="0"/>
            </a:rPr>
            <a:t>Trước 1975</a:t>
          </a:r>
          <a:endParaRPr lang="en-US" sz="3200"/>
        </a:p>
      </dgm:t>
    </dgm:pt>
    <dgm:pt modelId="{ADC94CF4-9063-4E2D-9442-C20F86DCACB5}" type="parTrans" cxnId="{8FD58EF3-E29B-4267-82C2-22ACADDC338E}">
      <dgm:prSet/>
      <dgm:spPr/>
      <dgm:t>
        <a:bodyPr/>
        <a:lstStyle/>
        <a:p>
          <a:endParaRPr lang="en-US" sz="1200"/>
        </a:p>
      </dgm:t>
    </dgm:pt>
    <dgm:pt modelId="{C0604B97-7FF4-45E2-9AD6-DA5850655B23}" type="sibTrans" cxnId="{8FD58EF3-E29B-4267-82C2-22ACADDC338E}">
      <dgm:prSet/>
      <dgm:spPr/>
      <dgm:t>
        <a:bodyPr/>
        <a:lstStyle/>
        <a:p>
          <a:endParaRPr lang="en-US" sz="1200"/>
        </a:p>
      </dgm:t>
    </dgm:pt>
    <dgm:pt modelId="{73485F4C-008A-4F1D-8C1F-A2791F3620B8}">
      <dgm:prSet phldrT="[Text]" custT="1"/>
      <dgm:spPr/>
      <dgm:t>
        <a:bodyPr/>
        <a:lstStyle/>
        <a:p>
          <a:r>
            <a:rPr lang="en-US" sz="3200" smtClean="0">
              <a:solidFill>
                <a:schemeClr val="bg1"/>
              </a:solidFill>
              <a:latin typeface="Times New Roman" panose="02020603050405020304" pitchFamily="18" charset="0"/>
              <a:cs typeface="Times New Roman" panose="02020603050405020304" pitchFamily="18" charset="0"/>
            </a:rPr>
            <a:t>Viết về cuộc sống chiến đấu của TNXP, bộ đội trên đường Trường Sơn.</a:t>
          </a:r>
          <a:endParaRPr lang="en-US" sz="3200">
            <a:solidFill>
              <a:schemeClr val="bg1"/>
            </a:solidFill>
          </a:endParaRPr>
        </a:p>
      </dgm:t>
    </dgm:pt>
    <dgm:pt modelId="{45A34B6D-6780-4ADB-9234-07A0F95C4B00}" type="parTrans" cxnId="{C9418676-8616-4ED2-A660-CEEBF69E3B04}">
      <dgm:prSet/>
      <dgm:spPr/>
      <dgm:t>
        <a:bodyPr/>
        <a:lstStyle/>
        <a:p>
          <a:endParaRPr lang="en-US" sz="1200"/>
        </a:p>
      </dgm:t>
    </dgm:pt>
    <dgm:pt modelId="{972D6E52-F276-4FEE-A6D3-ECAEB82371DD}" type="sibTrans" cxnId="{C9418676-8616-4ED2-A660-CEEBF69E3B04}">
      <dgm:prSet/>
      <dgm:spPr/>
      <dgm:t>
        <a:bodyPr/>
        <a:lstStyle/>
        <a:p>
          <a:endParaRPr lang="en-US" sz="1200"/>
        </a:p>
      </dgm:t>
    </dgm:pt>
    <dgm:pt modelId="{4D7F9CCD-B2E0-41AE-8146-872B6BC9BF50}">
      <dgm:prSet phldrT="[Text]" custT="1"/>
      <dgm:spPr/>
      <dgm:t>
        <a:bodyPr/>
        <a:lstStyle/>
        <a:p>
          <a:pPr algn="l"/>
          <a:r>
            <a:rPr lang="en-US" sz="3200" b="1" smtClean="0">
              <a:solidFill>
                <a:srgbClr val="FF0000"/>
              </a:solidFill>
              <a:latin typeface="Times New Roman" panose="02020603050405020304" pitchFamily="18" charset="0"/>
              <a:cs typeface="Times New Roman" panose="02020603050405020304" pitchFamily="18" charset="0"/>
            </a:rPr>
            <a:t>Sau 1975 </a:t>
          </a:r>
          <a:endParaRPr lang="en-US" sz="3200"/>
        </a:p>
      </dgm:t>
    </dgm:pt>
    <dgm:pt modelId="{B951FBA8-C18C-409C-A251-A11A492D8236}" type="parTrans" cxnId="{7CD93F3E-D760-4C6E-AD55-011617E9BA4F}">
      <dgm:prSet/>
      <dgm:spPr/>
      <dgm:t>
        <a:bodyPr/>
        <a:lstStyle/>
        <a:p>
          <a:endParaRPr lang="en-US" sz="1200"/>
        </a:p>
      </dgm:t>
    </dgm:pt>
    <dgm:pt modelId="{FA9889E8-29FA-41CA-B8F4-FBEA1EDD7558}" type="sibTrans" cxnId="{7CD93F3E-D760-4C6E-AD55-011617E9BA4F}">
      <dgm:prSet/>
      <dgm:spPr/>
      <dgm:t>
        <a:bodyPr/>
        <a:lstStyle/>
        <a:p>
          <a:endParaRPr lang="en-US" sz="1200"/>
        </a:p>
      </dgm:t>
    </dgm:pt>
    <dgm:pt modelId="{5EB35129-D722-4041-A43C-B1052B32BC9F}">
      <dgm:prSet phldrT="[Text]" custT="1"/>
      <dgm:spPr/>
      <dgm:t>
        <a:bodyPr/>
        <a:lstStyle/>
        <a:p>
          <a:r>
            <a:rPr lang="en-US" sz="3200" smtClean="0">
              <a:solidFill>
                <a:schemeClr val="bg1"/>
              </a:solidFill>
              <a:latin typeface="Times New Roman" panose="02020603050405020304" pitchFamily="18" charset="0"/>
              <a:cs typeface="Times New Roman" panose="02020603050405020304" pitchFamily="18" charset="0"/>
            </a:rPr>
            <a:t>Viết về những chuyển biến xã hội và con người trên tinh thần đổi mới</a:t>
          </a:r>
          <a:endParaRPr lang="en-US" sz="3200">
            <a:solidFill>
              <a:schemeClr val="bg1"/>
            </a:solidFill>
          </a:endParaRPr>
        </a:p>
      </dgm:t>
    </dgm:pt>
    <dgm:pt modelId="{91AAD80B-D8D2-461C-A5D9-BF6301EBBA3F}" type="parTrans" cxnId="{2760E3F0-35C6-49C6-A2A0-41D46398E4D2}">
      <dgm:prSet/>
      <dgm:spPr/>
      <dgm:t>
        <a:bodyPr/>
        <a:lstStyle/>
        <a:p>
          <a:endParaRPr lang="en-US" sz="1200"/>
        </a:p>
      </dgm:t>
    </dgm:pt>
    <dgm:pt modelId="{976B58DB-8394-41AA-98B6-7BF2CA99033E}" type="sibTrans" cxnId="{2760E3F0-35C6-49C6-A2A0-41D46398E4D2}">
      <dgm:prSet/>
      <dgm:spPr/>
      <dgm:t>
        <a:bodyPr/>
        <a:lstStyle/>
        <a:p>
          <a:endParaRPr lang="en-US" sz="1200"/>
        </a:p>
      </dgm:t>
    </dgm:pt>
    <dgm:pt modelId="{F9DFA411-823E-4DAE-B988-F7C52652B1AF}" type="pres">
      <dgm:prSet presAssocID="{D8ACDB46-06D7-465B-BBB6-151AFB41CDCA}" presName="Name0" presStyleCnt="0">
        <dgm:presLayoutVars>
          <dgm:dir/>
          <dgm:animLvl val="lvl"/>
          <dgm:resizeHandles val="exact"/>
        </dgm:presLayoutVars>
      </dgm:prSet>
      <dgm:spPr/>
      <dgm:t>
        <a:bodyPr/>
        <a:lstStyle/>
        <a:p>
          <a:endParaRPr lang="en-US"/>
        </a:p>
      </dgm:t>
    </dgm:pt>
    <dgm:pt modelId="{6EBE52B9-F034-4A38-91C3-4A0F6BC1C21F}" type="pres">
      <dgm:prSet presAssocID="{CE58F98B-A52F-4166-A97B-033A4E1B9155}" presName="linNode" presStyleCnt="0"/>
      <dgm:spPr/>
    </dgm:pt>
    <dgm:pt modelId="{3050C172-3036-49BA-88FA-36474BB58118}" type="pres">
      <dgm:prSet presAssocID="{CE58F98B-A52F-4166-A97B-033A4E1B9155}" presName="parTx" presStyleLbl="revTx" presStyleIdx="0" presStyleCnt="2">
        <dgm:presLayoutVars>
          <dgm:chMax val="1"/>
          <dgm:bulletEnabled val="1"/>
        </dgm:presLayoutVars>
      </dgm:prSet>
      <dgm:spPr/>
      <dgm:t>
        <a:bodyPr/>
        <a:lstStyle/>
        <a:p>
          <a:endParaRPr lang="en-US"/>
        </a:p>
      </dgm:t>
    </dgm:pt>
    <dgm:pt modelId="{9B3DD593-C81D-4802-BB2D-E7049228F206}" type="pres">
      <dgm:prSet presAssocID="{CE58F98B-A52F-4166-A97B-033A4E1B9155}" presName="bracket" presStyleLbl="parChTrans1D1" presStyleIdx="0" presStyleCnt="2"/>
      <dgm:spPr/>
    </dgm:pt>
    <dgm:pt modelId="{51A838E9-B989-47F8-A988-2661D8F51E4D}" type="pres">
      <dgm:prSet presAssocID="{CE58F98B-A52F-4166-A97B-033A4E1B9155}" presName="spH" presStyleCnt="0"/>
      <dgm:spPr/>
    </dgm:pt>
    <dgm:pt modelId="{B5AE47C8-7C01-4643-8D16-A2C9E0BF78F5}" type="pres">
      <dgm:prSet presAssocID="{CE58F98B-A52F-4166-A97B-033A4E1B9155}" presName="desTx" presStyleLbl="node1" presStyleIdx="0" presStyleCnt="2">
        <dgm:presLayoutVars>
          <dgm:bulletEnabled val="1"/>
        </dgm:presLayoutVars>
      </dgm:prSet>
      <dgm:spPr/>
      <dgm:t>
        <a:bodyPr/>
        <a:lstStyle/>
        <a:p>
          <a:endParaRPr lang="en-US"/>
        </a:p>
      </dgm:t>
    </dgm:pt>
    <dgm:pt modelId="{3CDC6BB1-1335-4EF9-9EED-5189A5D1A1AE}" type="pres">
      <dgm:prSet presAssocID="{C0604B97-7FF4-45E2-9AD6-DA5850655B23}" presName="spV" presStyleCnt="0"/>
      <dgm:spPr/>
    </dgm:pt>
    <dgm:pt modelId="{7F44B164-A552-4D5F-9CA7-381AD9CBE9FE}" type="pres">
      <dgm:prSet presAssocID="{4D7F9CCD-B2E0-41AE-8146-872B6BC9BF50}" presName="linNode" presStyleCnt="0"/>
      <dgm:spPr/>
    </dgm:pt>
    <dgm:pt modelId="{C0892D73-45D6-4BE0-9A14-D816260A884A}" type="pres">
      <dgm:prSet presAssocID="{4D7F9CCD-B2E0-41AE-8146-872B6BC9BF50}" presName="parTx" presStyleLbl="revTx" presStyleIdx="1" presStyleCnt="2">
        <dgm:presLayoutVars>
          <dgm:chMax val="1"/>
          <dgm:bulletEnabled val="1"/>
        </dgm:presLayoutVars>
      </dgm:prSet>
      <dgm:spPr/>
      <dgm:t>
        <a:bodyPr/>
        <a:lstStyle/>
        <a:p>
          <a:endParaRPr lang="en-US"/>
        </a:p>
      </dgm:t>
    </dgm:pt>
    <dgm:pt modelId="{F15050B5-E457-4A10-AFD3-4DB36A5194D7}" type="pres">
      <dgm:prSet presAssocID="{4D7F9CCD-B2E0-41AE-8146-872B6BC9BF50}" presName="bracket" presStyleLbl="parChTrans1D1" presStyleIdx="1" presStyleCnt="2"/>
      <dgm:spPr/>
    </dgm:pt>
    <dgm:pt modelId="{71D1387F-F645-4370-8418-F17958A97A95}" type="pres">
      <dgm:prSet presAssocID="{4D7F9CCD-B2E0-41AE-8146-872B6BC9BF50}" presName="spH" presStyleCnt="0"/>
      <dgm:spPr/>
    </dgm:pt>
    <dgm:pt modelId="{BC4A9E60-E787-4DF1-A1DD-C5A31BB15DA4}" type="pres">
      <dgm:prSet presAssocID="{4D7F9CCD-B2E0-41AE-8146-872B6BC9BF50}" presName="desTx" presStyleLbl="node1" presStyleIdx="1" presStyleCnt="2">
        <dgm:presLayoutVars>
          <dgm:bulletEnabled val="1"/>
        </dgm:presLayoutVars>
      </dgm:prSet>
      <dgm:spPr/>
      <dgm:t>
        <a:bodyPr/>
        <a:lstStyle/>
        <a:p>
          <a:endParaRPr lang="en-US"/>
        </a:p>
      </dgm:t>
    </dgm:pt>
  </dgm:ptLst>
  <dgm:cxnLst>
    <dgm:cxn modelId="{7A54740E-A7C6-4BA0-9CA5-027C529E8665}" type="presOf" srcId="{4D7F9CCD-B2E0-41AE-8146-872B6BC9BF50}" destId="{C0892D73-45D6-4BE0-9A14-D816260A884A}" srcOrd="0" destOrd="0" presId="urn:diagrams.loki3.com/BracketList+Icon"/>
    <dgm:cxn modelId="{C4086210-EC9E-47C4-B590-201332F02624}" type="presOf" srcId="{CE58F98B-A52F-4166-A97B-033A4E1B9155}" destId="{3050C172-3036-49BA-88FA-36474BB58118}" srcOrd="0" destOrd="0" presId="urn:diagrams.loki3.com/BracketList+Icon"/>
    <dgm:cxn modelId="{7D1FB223-79E0-4B7D-9639-6C8DFF5E4534}" type="presOf" srcId="{D8ACDB46-06D7-465B-BBB6-151AFB41CDCA}" destId="{F9DFA411-823E-4DAE-B988-F7C52652B1AF}" srcOrd="0" destOrd="0" presId="urn:diagrams.loki3.com/BracketList+Icon"/>
    <dgm:cxn modelId="{C9418676-8616-4ED2-A660-CEEBF69E3B04}" srcId="{CE58F98B-A52F-4166-A97B-033A4E1B9155}" destId="{73485F4C-008A-4F1D-8C1F-A2791F3620B8}" srcOrd="0" destOrd="0" parTransId="{45A34B6D-6780-4ADB-9234-07A0F95C4B00}" sibTransId="{972D6E52-F276-4FEE-A6D3-ECAEB82371DD}"/>
    <dgm:cxn modelId="{8FD58EF3-E29B-4267-82C2-22ACADDC338E}" srcId="{D8ACDB46-06D7-465B-BBB6-151AFB41CDCA}" destId="{CE58F98B-A52F-4166-A97B-033A4E1B9155}" srcOrd="0" destOrd="0" parTransId="{ADC94CF4-9063-4E2D-9442-C20F86DCACB5}" sibTransId="{C0604B97-7FF4-45E2-9AD6-DA5850655B23}"/>
    <dgm:cxn modelId="{F04F5925-C23E-48C0-B616-D4E3EEB0FA64}" type="presOf" srcId="{73485F4C-008A-4F1D-8C1F-A2791F3620B8}" destId="{B5AE47C8-7C01-4643-8D16-A2C9E0BF78F5}" srcOrd="0" destOrd="0" presId="urn:diagrams.loki3.com/BracketList+Icon"/>
    <dgm:cxn modelId="{7202421E-24B7-4015-86DA-9671FB042196}" type="presOf" srcId="{5EB35129-D722-4041-A43C-B1052B32BC9F}" destId="{BC4A9E60-E787-4DF1-A1DD-C5A31BB15DA4}" srcOrd="0" destOrd="0" presId="urn:diagrams.loki3.com/BracketList+Icon"/>
    <dgm:cxn modelId="{7CD93F3E-D760-4C6E-AD55-011617E9BA4F}" srcId="{D8ACDB46-06D7-465B-BBB6-151AFB41CDCA}" destId="{4D7F9CCD-B2E0-41AE-8146-872B6BC9BF50}" srcOrd="1" destOrd="0" parTransId="{B951FBA8-C18C-409C-A251-A11A492D8236}" sibTransId="{FA9889E8-29FA-41CA-B8F4-FBEA1EDD7558}"/>
    <dgm:cxn modelId="{2760E3F0-35C6-49C6-A2A0-41D46398E4D2}" srcId="{4D7F9CCD-B2E0-41AE-8146-872B6BC9BF50}" destId="{5EB35129-D722-4041-A43C-B1052B32BC9F}" srcOrd="0" destOrd="0" parTransId="{91AAD80B-D8D2-461C-A5D9-BF6301EBBA3F}" sibTransId="{976B58DB-8394-41AA-98B6-7BF2CA99033E}"/>
    <dgm:cxn modelId="{807F1121-C1CC-4485-AE7E-673F788CE217}" type="presParOf" srcId="{F9DFA411-823E-4DAE-B988-F7C52652B1AF}" destId="{6EBE52B9-F034-4A38-91C3-4A0F6BC1C21F}" srcOrd="0" destOrd="0" presId="urn:diagrams.loki3.com/BracketList+Icon"/>
    <dgm:cxn modelId="{F95DC97B-4CFA-494C-9F8A-3A4E73BA0D64}" type="presParOf" srcId="{6EBE52B9-F034-4A38-91C3-4A0F6BC1C21F}" destId="{3050C172-3036-49BA-88FA-36474BB58118}" srcOrd="0" destOrd="0" presId="urn:diagrams.loki3.com/BracketList+Icon"/>
    <dgm:cxn modelId="{731F15E2-9776-4CE0-9FC8-5F43DB8146FF}" type="presParOf" srcId="{6EBE52B9-F034-4A38-91C3-4A0F6BC1C21F}" destId="{9B3DD593-C81D-4802-BB2D-E7049228F206}" srcOrd="1" destOrd="0" presId="urn:diagrams.loki3.com/BracketList+Icon"/>
    <dgm:cxn modelId="{06B3C0B2-C6A2-4F42-87FD-1F162DC937D1}" type="presParOf" srcId="{6EBE52B9-F034-4A38-91C3-4A0F6BC1C21F}" destId="{51A838E9-B989-47F8-A988-2661D8F51E4D}" srcOrd="2" destOrd="0" presId="urn:diagrams.loki3.com/BracketList+Icon"/>
    <dgm:cxn modelId="{1B94D81D-0C7A-4B21-B2AF-E4C80A27EE92}" type="presParOf" srcId="{6EBE52B9-F034-4A38-91C3-4A0F6BC1C21F}" destId="{B5AE47C8-7C01-4643-8D16-A2C9E0BF78F5}" srcOrd="3" destOrd="0" presId="urn:diagrams.loki3.com/BracketList+Icon"/>
    <dgm:cxn modelId="{6C737864-B43C-47B4-9977-0B08D42409F0}" type="presParOf" srcId="{F9DFA411-823E-4DAE-B988-F7C52652B1AF}" destId="{3CDC6BB1-1335-4EF9-9EED-5189A5D1A1AE}" srcOrd="1" destOrd="0" presId="urn:diagrams.loki3.com/BracketList+Icon"/>
    <dgm:cxn modelId="{6C690BE3-F03D-44EB-B098-713C08145531}" type="presParOf" srcId="{F9DFA411-823E-4DAE-B988-F7C52652B1AF}" destId="{7F44B164-A552-4D5F-9CA7-381AD9CBE9FE}" srcOrd="2" destOrd="0" presId="urn:diagrams.loki3.com/BracketList+Icon"/>
    <dgm:cxn modelId="{0D0CC2E4-2B8B-45C4-B09C-ED2816DE69F5}" type="presParOf" srcId="{7F44B164-A552-4D5F-9CA7-381AD9CBE9FE}" destId="{C0892D73-45D6-4BE0-9A14-D816260A884A}" srcOrd="0" destOrd="0" presId="urn:diagrams.loki3.com/BracketList+Icon"/>
    <dgm:cxn modelId="{57DC3419-30C7-4EC1-9ABB-5C21BED586A8}" type="presParOf" srcId="{7F44B164-A552-4D5F-9CA7-381AD9CBE9FE}" destId="{F15050B5-E457-4A10-AFD3-4DB36A5194D7}" srcOrd="1" destOrd="0" presId="urn:diagrams.loki3.com/BracketList+Icon"/>
    <dgm:cxn modelId="{22EE730F-7320-4647-A411-AA01ADD171A8}" type="presParOf" srcId="{7F44B164-A552-4D5F-9CA7-381AD9CBE9FE}" destId="{71D1387F-F645-4370-8418-F17958A97A95}" srcOrd="2" destOrd="0" presId="urn:diagrams.loki3.com/BracketList+Icon"/>
    <dgm:cxn modelId="{D8672018-BA31-4923-974F-01FA892207A7}" type="presParOf" srcId="{7F44B164-A552-4D5F-9CA7-381AD9CBE9FE}" destId="{BC4A9E60-E787-4DF1-A1DD-C5A31BB15DA4}"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2D8C61-DD61-4FB0-9F0D-9CC3EB5036D5}"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FE00F7B7-96A6-425B-B087-C6DBD136F4A7}">
      <dgm:prSet phldrT="[Text]" custT="1"/>
      <dgm:spPr/>
      <dgm:t>
        <a:bodyPr/>
        <a:lstStyle/>
        <a:p>
          <a:r>
            <a:rPr lang="en-SG" sz="2000" b="1" smtClean="0">
              <a:latin typeface="Times New Roman" panose="02020603050405020304" pitchFamily="18" charset="0"/>
              <a:cs typeface="Times New Roman" panose="02020603050405020304" pitchFamily="18" charset="0"/>
            </a:rPr>
            <a:t>TH1: </a:t>
          </a:r>
          <a:r>
            <a:rPr lang="en-SG" sz="2000" smtClean="0">
              <a:latin typeface="Times New Roman" panose="02020603050405020304" pitchFamily="18" charset="0"/>
              <a:cs typeface="Times New Roman" panose="02020603050405020304" pitchFamily="18" charset="0"/>
            </a:rPr>
            <a:t>Khi PĐ đi phá bom </a:t>
          </a:r>
          <a:r>
            <a:rPr lang="en-SG" sz="2000" smtClean="0">
              <a:latin typeface="Times New Roman" panose="02020603050405020304" pitchFamily="18" charset="0"/>
              <a:cs typeface="Times New Roman" panose="02020603050405020304" pitchFamily="18" charset="0"/>
              <a:sym typeface="Wingdings" panose="05000000000000000000" pitchFamily="2" charset="2"/>
            </a:rPr>
            <a:t> Bộc lộ tinh thần trách nhiệm, lòng dũng cảm</a:t>
          </a:r>
          <a:endParaRPr lang="en-US" sz="2000"/>
        </a:p>
      </dgm:t>
    </dgm:pt>
    <dgm:pt modelId="{600CDF94-568E-4550-A815-FA8271551C00}" type="parTrans" cxnId="{37EA8F96-B29D-4B38-90AE-C711987ADE4D}">
      <dgm:prSet/>
      <dgm:spPr/>
      <dgm:t>
        <a:bodyPr/>
        <a:lstStyle/>
        <a:p>
          <a:endParaRPr lang="en-US" sz="2000"/>
        </a:p>
      </dgm:t>
    </dgm:pt>
    <dgm:pt modelId="{6788B354-B605-48A1-A7DF-EC387FC54D07}" type="sibTrans" cxnId="{37EA8F96-B29D-4B38-90AE-C711987ADE4D}">
      <dgm:prSet/>
      <dgm:spPr/>
      <dgm:t>
        <a:bodyPr/>
        <a:lstStyle/>
        <a:p>
          <a:endParaRPr lang="en-US" sz="2000"/>
        </a:p>
      </dgm:t>
    </dgm:pt>
    <dgm:pt modelId="{C899EA2C-EC0D-4DC3-AC22-E63F18719F9F}">
      <dgm:prSet phldrT="[Text]" custT="1"/>
      <dgm:spPr/>
      <dgm:t>
        <a:bodyPr/>
        <a:lstStyle/>
        <a:p>
          <a:r>
            <a:rPr lang="en-SG" sz="2000" b="1" smtClean="0">
              <a:latin typeface="Times New Roman" panose="02020603050405020304" pitchFamily="18" charset="0"/>
              <a:cs typeface="Times New Roman" panose="02020603050405020304" pitchFamily="18" charset="0"/>
              <a:sym typeface="Wingdings" panose="05000000000000000000" pitchFamily="2" charset="2"/>
            </a:rPr>
            <a:t>TH2: </a:t>
          </a:r>
          <a:r>
            <a:rPr lang="en-SG" sz="2000" smtClean="0">
              <a:latin typeface="Times New Roman" panose="02020603050405020304" pitchFamily="18" charset="0"/>
              <a:cs typeface="Times New Roman" panose="02020603050405020304" pitchFamily="18" charset="0"/>
              <a:sym typeface="Wingdings" panose="05000000000000000000" pitchFamily="2" charset="2"/>
            </a:rPr>
            <a:t>Chi tiết c</a:t>
          </a:r>
          <a:r>
            <a:rPr lang="vi-VN" sz="2000" smtClean="0">
              <a:latin typeface="Times New Roman" panose="02020603050405020304" pitchFamily="18" charset="0"/>
              <a:cs typeface="Times New Roman" panose="02020603050405020304" pitchFamily="18" charset="0"/>
              <a:sym typeface="Wingdings" panose="05000000000000000000" pitchFamily="2" charset="2"/>
            </a:rPr>
            <a:t>ơ</a:t>
          </a:r>
          <a:r>
            <a:rPr lang="en-SG" sz="2000" smtClean="0">
              <a:latin typeface="Times New Roman" panose="02020603050405020304" pitchFamily="18" charset="0"/>
              <a:cs typeface="Times New Roman" panose="02020603050405020304" pitchFamily="18" charset="0"/>
              <a:sym typeface="Wingdings" panose="05000000000000000000" pitchFamily="2" charset="2"/>
            </a:rPr>
            <a:t>n m</a:t>
          </a:r>
          <a:r>
            <a:rPr lang="vi-VN" sz="2000" smtClean="0">
              <a:latin typeface="Times New Roman" panose="02020603050405020304" pitchFamily="18" charset="0"/>
              <a:cs typeface="Times New Roman" panose="02020603050405020304" pitchFamily="18" charset="0"/>
              <a:sym typeface="Wingdings" panose="05000000000000000000" pitchFamily="2" charset="2"/>
            </a:rPr>
            <a:t>ư</a:t>
          </a:r>
          <a:r>
            <a:rPr lang="en-SG" sz="2000" smtClean="0">
              <a:latin typeface="Times New Roman" panose="02020603050405020304" pitchFamily="18" charset="0"/>
              <a:cs typeface="Times New Roman" panose="02020603050405020304" pitchFamily="18" charset="0"/>
              <a:sym typeface="Wingdings" panose="05000000000000000000" pitchFamily="2" charset="2"/>
            </a:rPr>
            <a:t>a đá  Bộc lộ tâm hồn trong sáng, hồn nhiên, lạc quan, yêu đời</a:t>
          </a:r>
          <a:endParaRPr lang="en-US" sz="2000"/>
        </a:p>
      </dgm:t>
    </dgm:pt>
    <dgm:pt modelId="{64877DF5-9BAA-4059-888D-9F04C9BC6882}" type="parTrans" cxnId="{830DED6D-3073-4234-8803-1674044C4AB5}">
      <dgm:prSet/>
      <dgm:spPr/>
      <dgm:t>
        <a:bodyPr/>
        <a:lstStyle/>
        <a:p>
          <a:endParaRPr lang="en-US" sz="2000"/>
        </a:p>
      </dgm:t>
    </dgm:pt>
    <dgm:pt modelId="{AAD98730-4513-4F9F-9864-D55C50F003EC}" type="sibTrans" cxnId="{830DED6D-3073-4234-8803-1674044C4AB5}">
      <dgm:prSet/>
      <dgm:spPr/>
      <dgm:t>
        <a:bodyPr/>
        <a:lstStyle/>
        <a:p>
          <a:endParaRPr lang="en-US" sz="2000"/>
        </a:p>
      </dgm:t>
    </dgm:pt>
    <dgm:pt modelId="{5095EB1B-1D19-4970-BFE9-DD6BF8BC28FD}" type="pres">
      <dgm:prSet presAssocID="{052D8C61-DD61-4FB0-9F0D-9CC3EB5036D5}" presName="Name0" presStyleCnt="0">
        <dgm:presLayoutVars>
          <dgm:dir/>
          <dgm:resizeHandles val="exact"/>
        </dgm:presLayoutVars>
      </dgm:prSet>
      <dgm:spPr/>
    </dgm:pt>
    <dgm:pt modelId="{FEDAE1D5-60AB-45CC-B782-BD2460BBCBBA}" type="pres">
      <dgm:prSet presAssocID="{FE00F7B7-96A6-425B-B087-C6DBD136F4A7}" presName="composite" presStyleCnt="0"/>
      <dgm:spPr/>
    </dgm:pt>
    <dgm:pt modelId="{80451D3E-DD9D-4498-98D0-D461D9F34E5F}" type="pres">
      <dgm:prSet presAssocID="{FE00F7B7-96A6-425B-B087-C6DBD136F4A7}" presName="bgChev" presStyleLbl="node1" presStyleIdx="0" presStyleCnt="2"/>
      <dgm:spPr/>
    </dgm:pt>
    <dgm:pt modelId="{8D4039B7-D75F-4943-8C52-0D418AF2813A}" type="pres">
      <dgm:prSet presAssocID="{FE00F7B7-96A6-425B-B087-C6DBD136F4A7}" presName="txNode" presStyleLbl="fgAcc1" presStyleIdx="0" presStyleCnt="2">
        <dgm:presLayoutVars>
          <dgm:bulletEnabled val="1"/>
        </dgm:presLayoutVars>
      </dgm:prSet>
      <dgm:spPr/>
      <dgm:t>
        <a:bodyPr/>
        <a:lstStyle/>
        <a:p>
          <a:endParaRPr lang="en-US"/>
        </a:p>
      </dgm:t>
    </dgm:pt>
    <dgm:pt modelId="{3A1DF8C4-9411-4D1C-A34B-4C63A4599442}" type="pres">
      <dgm:prSet presAssocID="{6788B354-B605-48A1-A7DF-EC387FC54D07}" presName="compositeSpace" presStyleCnt="0"/>
      <dgm:spPr/>
    </dgm:pt>
    <dgm:pt modelId="{F21C46D4-30F1-49C2-8C2F-8FAF0FA14268}" type="pres">
      <dgm:prSet presAssocID="{C899EA2C-EC0D-4DC3-AC22-E63F18719F9F}" presName="composite" presStyleCnt="0"/>
      <dgm:spPr/>
    </dgm:pt>
    <dgm:pt modelId="{91C159D3-CE22-46AA-A5FA-D6C13040A0B0}" type="pres">
      <dgm:prSet presAssocID="{C899EA2C-EC0D-4DC3-AC22-E63F18719F9F}" presName="bgChev" presStyleLbl="node1" presStyleIdx="1" presStyleCnt="2"/>
      <dgm:spPr/>
    </dgm:pt>
    <dgm:pt modelId="{891CD404-5C60-4887-B5E4-9471C86C4268}" type="pres">
      <dgm:prSet presAssocID="{C899EA2C-EC0D-4DC3-AC22-E63F18719F9F}" presName="txNode" presStyleLbl="fgAcc1" presStyleIdx="1" presStyleCnt="2">
        <dgm:presLayoutVars>
          <dgm:bulletEnabled val="1"/>
        </dgm:presLayoutVars>
      </dgm:prSet>
      <dgm:spPr/>
      <dgm:t>
        <a:bodyPr/>
        <a:lstStyle/>
        <a:p>
          <a:endParaRPr lang="en-US"/>
        </a:p>
      </dgm:t>
    </dgm:pt>
  </dgm:ptLst>
  <dgm:cxnLst>
    <dgm:cxn modelId="{37EA8F96-B29D-4B38-90AE-C711987ADE4D}" srcId="{052D8C61-DD61-4FB0-9F0D-9CC3EB5036D5}" destId="{FE00F7B7-96A6-425B-B087-C6DBD136F4A7}" srcOrd="0" destOrd="0" parTransId="{600CDF94-568E-4550-A815-FA8271551C00}" sibTransId="{6788B354-B605-48A1-A7DF-EC387FC54D07}"/>
    <dgm:cxn modelId="{0EE1AEC1-C425-4DFA-AFD5-429AB5CDD68A}" type="presOf" srcId="{052D8C61-DD61-4FB0-9F0D-9CC3EB5036D5}" destId="{5095EB1B-1D19-4970-BFE9-DD6BF8BC28FD}" srcOrd="0" destOrd="0" presId="urn:microsoft.com/office/officeart/2005/8/layout/chevronAccent+Icon"/>
    <dgm:cxn modelId="{830DED6D-3073-4234-8803-1674044C4AB5}" srcId="{052D8C61-DD61-4FB0-9F0D-9CC3EB5036D5}" destId="{C899EA2C-EC0D-4DC3-AC22-E63F18719F9F}" srcOrd="1" destOrd="0" parTransId="{64877DF5-9BAA-4059-888D-9F04C9BC6882}" sibTransId="{AAD98730-4513-4F9F-9864-D55C50F003EC}"/>
    <dgm:cxn modelId="{943C6A5A-F42D-4E29-94E3-B8442601A8E5}" type="presOf" srcId="{C899EA2C-EC0D-4DC3-AC22-E63F18719F9F}" destId="{891CD404-5C60-4887-B5E4-9471C86C4268}" srcOrd="0" destOrd="0" presId="urn:microsoft.com/office/officeart/2005/8/layout/chevronAccent+Icon"/>
    <dgm:cxn modelId="{4B7F936E-BC06-4999-B507-37AFB8CF9AAA}" type="presOf" srcId="{FE00F7B7-96A6-425B-B087-C6DBD136F4A7}" destId="{8D4039B7-D75F-4943-8C52-0D418AF2813A}" srcOrd="0" destOrd="0" presId="urn:microsoft.com/office/officeart/2005/8/layout/chevronAccent+Icon"/>
    <dgm:cxn modelId="{1BB794FC-F19D-43AC-9A44-D7AF257B28B0}" type="presParOf" srcId="{5095EB1B-1D19-4970-BFE9-DD6BF8BC28FD}" destId="{FEDAE1D5-60AB-45CC-B782-BD2460BBCBBA}" srcOrd="0" destOrd="0" presId="urn:microsoft.com/office/officeart/2005/8/layout/chevronAccent+Icon"/>
    <dgm:cxn modelId="{BD31BA00-5D09-484A-808D-9FDE7384A71E}" type="presParOf" srcId="{FEDAE1D5-60AB-45CC-B782-BD2460BBCBBA}" destId="{80451D3E-DD9D-4498-98D0-D461D9F34E5F}" srcOrd="0" destOrd="0" presId="urn:microsoft.com/office/officeart/2005/8/layout/chevronAccent+Icon"/>
    <dgm:cxn modelId="{F57B1015-4B5A-4021-AB93-173D276FA833}" type="presParOf" srcId="{FEDAE1D5-60AB-45CC-B782-BD2460BBCBBA}" destId="{8D4039B7-D75F-4943-8C52-0D418AF2813A}" srcOrd="1" destOrd="0" presId="urn:microsoft.com/office/officeart/2005/8/layout/chevronAccent+Icon"/>
    <dgm:cxn modelId="{56EBCB54-CED5-409E-BAFE-B55D3887E183}" type="presParOf" srcId="{5095EB1B-1D19-4970-BFE9-DD6BF8BC28FD}" destId="{3A1DF8C4-9411-4D1C-A34B-4C63A4599442}" srcOrd="1" destOrd="0" presId="urn:microsoft.com/office/officeart/2005/8/layout/chevronAccent+Icon"/>
    <dgm:cxn modelId="{64CC8FC2-3AF8-4A2D-A117-78518824E28A}" type="presParOf" srcId="{5095EB1B-1D19-4970-BFE9-DD6BF8BC28FD}" destId="{F21C46D4-30F1-49C2-8C2F-8FAF0FA14268}" srcOrd="2" destOrd="0" presId="urn:microsoft.com/office/officeart/2005/8/layout/chevronAccent+Icon"/>
    <dgm:cxn modelId="{BB291208-6874-45E7-9C34-D3CC869EA420}" type="presParOf" srcId="{F21C46D4-30F1-49C2-8C2F-8FAF0FA14268}" destId="{91C159D3-CE22-46AA-A5FA-D6C13040A0B0}" srcOrd="0" destOrd="0" presId="urn:microsoft.com/office/officeart/2005/8/layout/chevronAccent+Icon"/>
    <dgm:cxn modelId="{F8489DA0-D215-419D-A3B4-187F8C0C7585}" type="presParOf" srcId="{F21C46D4-30F1-49C2-8C2F-8FAF0FA14268}" destId="{891CD404-5C60-4887-B5E4-9471C86C4268}"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D4F5FC-3A8B-44D2-814F-722CCEA16DA8}"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BZ"/>
        </a:p>
      </dgm:t>
    </dgm:pt>
    <dgm:pt modelId="{A27B6BAF-7F5B-4CD2-8685-54475168CFC1}">
      <dgm:prSet custT="1"/>
      <dgm:spPr/>
      <dgm:t>
        <a:bodyPr/>
        <a:lstStyle/>
        <a:p>
          <a:r>
            <a:rPr lang="en-US" sz="3200" b="0" smtClean="0">
              <a:latin typeface="#9Slide03 Cabin Condensed Mediu" panose="00000606000000000000" pitchFamily="2" charset="0"/>
            </a:rPr>
            <a:t>Chạy trên cao điểm giữa ban ngày. Quan sát máy bay Mĩ thả bom.</a:t>
          </a:r>
          <a:endParaRPr lang="en-BZ" sz="3200" b="0" dirty="0">
            <a:latin typeface="#9Slide03 Cabin Condensed Mediu" panose="00000606000000000000" pitchFamily="2" charset="0"/>
          </a:endParaRPr>
        </a:p>
      </dgm:t>
    </dgm:pt>
    <dgm:pt modelId="{4B4ED138-465C-4F3E-8DFF-D03DD4EF7954}" type="parTrans" cxnId="{C9C6F6CA-5239-4F83-A616-40013E219455}">
      <dgm:prSet/>
      <dgm:spPr/>
      <dgm:t>
        <a:bodyPr/>
        <a:lstStyle/>
        <a:p>
          <a:endParaRPr lang="en-BZ" sz="2400" b="0">
            <a:solidFill>
              <a:schemeClr val="tx1"/>
            </a:solidFill>
            <a:latin typeface="#9Slide03 Cabin Condensed Mediu" panose="00000606000000000000" pitchFamily="2" charset="0"/>
          </a:endParaRPr>
        </a:p>
      </dgm:t>
    </dgm:pt>
    <dgm:pt modelId="{5B180DE9-06EB-40BD-B79F-2BF014509E66}" type="sibTrans" cxnId="{C9C6F6CA-5239-4F83-A616-40013E219455}">
      <dgm:prSet custT="1"/>
      <dgm:spPr/>
      <dgm:t>
        <a:bodyPr/>
        <a:lstStyle/>
        <a:p>
          <a:endParaRPr lang="en-BZ" sz="2400" b="0">
            <a:solidFill>
              <a:schemeClr val="tx1"/>
            </a:solidFill>
            <a:latin typeface="#9Slide03 Cabin Condensed Mediu" panose="00000606000000000000" pitchFamily="2" charset="0"/>
          </a:endParaRPr>
        </a:p>
      </dgm:t>
    </dgm:pt>
    <dgm:pt modelId="{40460077-C4E7-4A92-9A98-275D519E2E62}">
      <dgm:prSet custT="1"/>
      <dgm:spPr/>
      <dgm:t>
        <a:bodyPr/>
        <a:lstStyle/>
        <a:p>
          <a:r>
            <a:rPr lang="en-US" sz="3200" b="0" smtClean="0">
              <a:latin typeface="#9Slide03 Cabin Condensed Mediu" panose="00000606000000000000" pitchFamily="2" charset="0"/>
            </a:rPr>
            <a:t>Đo khối lượng đất đá lấp vào hố bom.</a:t>
          </a:r>
          <a:endParaRPr lang="en-BZ" sz="3200" b="0" dirty="0">
            <a:latin typeface="#9Slide03 Cabin Condensed Mediu" panose="00000606000000000000" pitchFamily="2" charset="0"/>
          </a:endParaRPr>
        </a:p>
      </dgm:t>
    </dgm:pt>
    <dgm:pt modelId="{A1C29292-4AEF-48FE-A0C2-28D24DB4E74D}" type="parTrans" cxnId="{7998751A-FF5B-4025-89FD-05FD30DFE7D4}">
      <dgm:prSet/>
      <dgm:spPr/>
      <dgm:t>
        <a:bodyPr/>
        <a:lstStyle/>
        <a:p>
          <a:endParaRPr lang="en-BZ" sz="2400" b="0">
            <a:solidFill>
              <a:schemeClr val="tx1"/>
            </a:solidFill>
            <a:latin typeface="#9Slide03 Cabin Condensed Mediu" panose="00000606000000000000" pitchFamily="2" charset="0"/>
          </a:endParaRPr>
        </a:p>
      </dgm:t>
    </dgm:pt>
    <dgm:pt modelId="{0C6B393A-DC35-416F-9C2E-FD6E9CFBC588}" type="sibTrans" cxnId="{7998751A-FF5B-4025-89FD-05FD30DFE7D4}">
      <dgm:prSet custT="1"/>
      <dgm:spPr/>
      <dgm:t>
        <a:bodyPr/>
        <a:lstStyle/>
        <a:p>
          <a:endParaRPr lang="en-BZ" sz="2400" b="0">
            <a:solidFill>
              <a:schemeClr val="tx1"/>
            </a:solidFill>
            <a:latin typeface="#9Slide03 Cabin Condensed Mediu" panose="00000606000000000000" pitchFamily="2" charset="0"/>
          </a:endParaRPr>
        </a:p>
      </dgm:t>
    </dgm:pt>
    <dgm:pt modelId="{3D68303A-6D49-491A-9E64-6B9F806B7444}">
      <dgm:prSet custT="1"/>
      <dgm:spPr/>
      <dgm:t>
        <a:bodyPr/>
        <a:lstStyle/>
        <a:p>
          <a:r>
            <a:rPr lang="en-US" sz="3200" b="0" smtClean="0">
              <a:latin typeface="#9Slide03 Cabin Condensed Mediu" panose="00000606000000000000" pitchFamily="2" charset="0"/>
            </a:rPr>
            <a:t>Đếm và đánh dấu vị trí những quả bom chưa nổ, phá bom</a:t>
          </a:r>
          <a:endParaRPr lang="en-BZ" sz="3200" b="0" dirty="0">
            <a:latin typeface="#9Slide03 Cabin Condensed Mediu" panose="00000606000000000000" pitchFamily="2" charset="0"/>
          </a:endParaRPr>
        </a:p>
      </dgm:t>
    </dgm:pt>
    <dgm:pt modelId="{35850015-0892-4171-AB3D-1BED9581C06E}" type="parTrans" cxnId="{C820BE71-1FBB-4CEE-8C7C-C2FAC9086180}">
      <dgm:prSet/>
      <dgm:spPr/>
      <dgm:t>
        <a:bodyPr/>
        <a:lstStyle/>
        <a:p>
          <a:endParaRPr lang="en-BZ" sz="2400" b="0">
            <a:solidFill>
              <a:schemeClr val="tx1"/>
            </a:solidFill>
            <a:latin typeface="#9Slide03 Cabin Condensed Mediu" panose="00000606000000000000" pitchFamily="2" charset="0"/>
          </a:endParaRPr>
        </a:p>
      </dgm:t>
    </dgm:pt>
    <dgm:pt modelId="{3A01F47F-1154-40AF-BB81-17FDE15F0880}" type="sibTrans" cxnId="{C820BE71-1FBB-4CEE-8C7C-C2FAC9086180}">
      <dgm:prSet/>
      <dgm:spPr/>
      <dgm:t>
        <a:bodyPr/>
        <a:lstStyle/>
        <a:p>
          <a:endParaRPr lang="en-BZ" sz="2400" b="0">
            <a:solidFill>
              <a:schemeClr val="tx1"/>
            </a:solidFill>
            <a:latin typeface="#9Slide03 Cabin Condensed Mediu" panose="00000606000000000000" pitchFamily="2" charset="0"/>
          </a:endParaRPr>
        </a:p>
      </dgm:t>
    </dgm:pt>
    <dgm:pt modelId="{6DAC436D-1EE9-407E-8861-EC835B44A281}">
      <dgm:prSet custT="1"/>
      <dgm:spPr/>
      <dgm:t>
        <a:bodyPr/>
        <a:lstStyle/>
        <a:p>
          <a:r>
            <a:rPr lang="en-BZ" sz="3200" b="0" smtClean="0">
              <a:latin typeface="#9Slide03 Cabin Condensed Mediu" panose="00000606000000000000" pitchFamily="2" charset="0"/>
            </a:rPr>
            <a:t>Nhiệm vụ khó khăn, nguy hiểm, cận kề với cái chết</a:t>
          </a:r>
          <a:endParaRPr lang="en-BZ" sz="3200" b="0" dirty="0">
            <a:latin typeface="#9Slide03 Cabin Condensed Mediu" panose="00000606000000000000" pitchFamily="2" charset="0"/>
          </a:endParaRPr>
        </a:p>
      </dgm:t>
    </dgm:pt>
    <dgm:pt modelId="{76E0A3B4-1820-4DAC-902D-5A60B8FFB49F}" type="parTrans" cxnId="{DD9274FF-D08C-47A4-AF81-2C7B419AC9D0}">
      <dgm:prSet/>
      <dgm:spPr/>
      <dgm:t>
        <a:bodyPr/>
        <a:lstStyle/>
        <a:p>
          <a:endParaRPr lang="en-BZ" b="0">
            <a:latin typeface="#9Slide03 Cabin Condensed Mediu" panose="00000606000000000000" pitchFamily="2" charset="0"/>
          </a:endParaRPr>
        </a:p>
      </dgm:t>
    </dgm:pt>
    <dgm:pt modelId="{7F6FD4EE-8572-4D00-99F8-BDDF38ED7535}" type="sibTrans" cxnId="{DD9274FF-D08C-47A4-AF81-2C7B419AC9D0}">
      <dgm:prSet/>
      <dgm:spPr/>
      <dgm:t>
        <a:bodyPr/>
        <a:lstStyle/>
        <a:p>
          <a:endParaRPr lang="en-BZ" b="0">
            <a:latin typeface="#9Slide03 Cabin Condensed Mediu" panose="00000606000000000000" pitchFamily="2" charset="0"/>
          </a:endParaRPr>
        </a:p>
      </dgm:t>
    </dgm:pt>
    <dgm:pt modelId="{8F2E84C4-F552-4EA8-9816-3D1B08BD0378}" type="pres">
      <dgm:prSet presAssocID="{B1D4F5FC-3A8B-44D2-814F-722CCEA16DA8}" presName="linearFlow" presStyleCnt="0">
        <dgm:presLayoutVars>
          <dgm:resizeHandles val="exact"/>
        </dgm:presLayoutVars>
      </dgm:prSet>
      <dgm:spPr/>
      <dgm:t>
        <a:bodyPr/>
        <a:lstStyle/>
        <a:p>
          <a:endParaRPr lang="en-US"/>
        </a:p>
      </dgm:t>
    </dgm:pt>
    <dgm:pt modelId="{55802098-C732-4B85-9084-4918A51D2D18}" type="pres">
      <dgm:prSet presAssocID="{A27B6BAF-7F5B-4CD2-8685-54475168CFC1}" presName="node" presStyleLbl="node1" presStyleIdx="0" presStyleCnt="4" custScaleX="153373">
        <dgm:presLayoutVars>
          <dgm:bulletEnabled val="1"/>
        </dgm:presLayoutVars>
      </dgm:prSet>
      <dgm:spPr/>
      <dgm:t>
        <a:bodyPr/>
        <a:lstStyle/>
        <a:p>
          <a:endParaRPr lang="en-US"/>
        </a:p>
      </dgm:t>
    </dgm:pt>
    <dgm:pt modelId="{8838F331-C446-4094-9E5D-945158AEDAC8}" type="pres">
      <dgm:prSet presAssocID="{5B180DE9-06EB-40BD-B79F-2BF014509E66}" presName="sibTrans" presStyleLbl="sibTrans2D1" presStyleIdx="0" presStyleCnt="3"/>
      <dgm:spPr/>
      <dgm:t>
        <a:bodyPr/>
        <a:lstStyle/>
        <a:p>
          <a:endParaRPr lang="en-US"/>
        </a:p>
      </dgm:t>
    </dgm:pt>
    <dgm:pt modelId="{A9EF4679-16EA-4FDF-8B73-8F058CAE817B}" type="pres">
      <dgm:prSet presAssocID="{5B180DE9-06EB-40BD-B79F-2BF014509E66}" presName="connectorText" presStyleLbl="sibTrans2D1" presStyleIdx="0" presStyleCnt="3"/>
      <dgm:spPr/>
      <dgm:t>
        <a:bodyPr/>
        <a:lstStyle/>
        <a:p>
          <a:endParaRPr lang="en-US"/>
        </a:p>
      </dgm:t>
    </dgm:pt>
    <dgm:pt modelId="{14FF3B6F-0D47-4D0A-B6E8-2F9BED0E34B9}" type="pres">
      <dgm:prSet presAssocID="{40460077-C4E7-4A92-9A98-275D519E2E62}" presName="node" presStyleLbl="node1" presStyleIdx="1" presStyleCnt="4" custScaleX="153373">
        <dgm:presLayoutVars>
          <dgm:bulletEnabled val="1"/>
        </dgm:presLayoutVars>
      </dgm:prSet>
      <dgm:spPr/>
      <dgm:t>
        <a:bodyPr/>
        <a:lstStyle/>
        <a:p>
          <a:endParaRPr lang="en-US"/>
        </a:p>
      </dgm:t>
    </dgm:pt>
    <dgm:pt modelId="{CD4150D5-A935-48AF-9E50-E9C11E2A0424}" type="pres">
      <dgm:prSet presAssocID="{0C6B393A-DC35-416F-9C2E-FD6E9CFBC588}" presName="sibTrans" presStyleLbl="sibTrans2D1" presStyleIdx="1" presStyleCnt="3"/>
      <dgm:spPr/>
      <dgm:t>
        <a:bodyPr/>
        <a:lstStyle/>
        <a:p>
          <a:endParaRPr lang="en-US"/>
        </a:p>
      </dgm:t>
    </dgm:pt>
    <dgm:pt modelId="{5B0A1F65-F6CF-4070-9FC4-D609E991017E}" type="pres">
      <dgm:prSet presAssocID="{0C6B393A-DC35-416F-9C2E-FD6E9CFBC588}" presName="connectorText" presStyleLbl="sibTrans2D1" presStyleIdx="1" presStyleCnt="3"/>
      <dgm:spPr/>
      <dgm:t>
        <a:bodyPr/>
        <a:lstStyle/>
        <a:p>
          <a:endParaRPr lang="en-US"/>
        </a:p>
      </dgm:t>
    </dgm:pt>
    <dgm:pt modelId="{467C1AAA-D014-4D54-AEF5-9F1668C5058A}" type="pres">
      <dgm:prSet presAssocID="{3D68303A-6D49-491A-9E64-6B9F806B7444}" presName="node" presStyleLbl="node1" presStyleIdx="2" presStyleCnt="4" custScaleX="153373">
        <dgm:presLayoutVars>
          <dgm:bulletEnabled val="1"/>
        </dgm:presLayoutVars>
      </dgm:prSet>
      <dgm:spPr/>
      <dgm:t>
        <a:bodyPr/>
        <a:lstStyle/>
        <a:p>
          <a:endParaRPr lang="en-US"/>
        </a:p>
      </dgm:t>
    </dgm:pt>
    <dgm:pt modelId="{42F9C3D5-23F0-4AE6-9210-9C0E6A277E32}" type="pres">
      <dgm:prSet presAssocID="{3A01F47F-1154-40AF-BB81-17FDE15F0880}" presName="sibTrans" presStyleLbl="sibTrans2D1" presStyleIdx="2" presStyleCnt="3"/>
      <dgm:spPr/>
      <dgm:t>
        <a:bodyPr/>
        <a:lstStyle/>
        <a:p>
          <a:endParaRPr lang="en-US"/>
        </a:p>
      </dgm:t>
    </dgm:pt>
    <dgm:pt modelId="{7B2095A2-345A-4367-B32D-F9A1E4E62692}" type="pres">
      <dgm:prSet presAssocID="{3A01F47F-1154-40AF-BB81-17FDE15F0880}" presName="connectorText" presStyleLbl="sibTrans2D1" presStyleIdx="2" presStyleCnt="3"/>
      <dgm:spPr/>
      <dgm:t>
        <a:bodyPr/>
        <a:lstStyle/>
        <a:p>
          <a:endParaRPr lang="en-US"/>
        </a:p>
      </dgm:t>
    </dgm:pt>
    <dgm:pt modelId="{849436D9-67FA-4A20-AC13-14A179FD7024}" type="pres">
      <dgm:prSet presAssocID="{6DAC436D-1EE9-407E-8861-EC835B44A281}" presName="node" presStyleLbl="node1" presStyleIdx="3" presStyleCnt="4" custScaleX="153373">
        <dgm:presLayoutVars>
          <dgm:bulletEnabled val="1"/>
        </dgm:presLayoutVars>
      </dgm:prSet>
      <dgm:spPr/>
      <dgm:t>
        <a:bodyPr/>
        <a:lstStyle/>
        <a:p>
          <a:endParaRPr lang="en-US"/>
        </a:p>
      </dgm:t>
    </dgm:pt>
  </dgm:ptLst>
  <dgm:cxnLst>
    <dgm:cxn modelId="{DD9274FF-D08C-47A4-AF81-2C7B419AC9D0}" srcId="{B1D4F5FC-3A8B-44D2-814F-722CCEA16DA8}" destId="{6DAC436D-1EE9-407E-8861-EC835B44A281}" srcOrd="3" destOrd="0" parTransId="{76E0A3B4-1820-4DAC-902D-5A60B8FFB49F}" sibTransId="{7F6FD4EE-8572-4D00-99F8-BDDF38ED7535}"/>
    <dgm:cxn modelId="{67F819B7-DB4B-4101-A887-DFCC8884F5F7}" type="presOf" srcId="{A27B6BAF-7F5B-4CD2-8685-54475168CFC1}" destId="{55802098-C732-4B85-9084-4918A51D2D18}" srcOrd="0" destOrd="0" presId="urn:microsoft.com/office/officeart/2005/8/layout/process2"/>
    <dgm:cxn modelId="{F44E2526-6803-40E4-BD48-0B3C6E1BEC7A}" type="presOf" srcId="{5B180DE9-06EB-40BD-B79F-2BF014509E66}" destId="{A9EF4679-16EA-4FDF-8B73-8F058CAE817B}" srcOrd="1" destOrd="0" presId="urn:microsoft.com/office/officeart/2005/8/layout/process2"/>
    <dgm:cxn modelId="{D9374315-AFD1-49B6-B875-639BAB631736}" type="presOf" srcId="{5B180DE9-06EB-40BD-B79F-2BF014509E66}" destId="{8838F331-C446-4094-9E5D-945158AEDAC8}" srcOrd="0" destOrd="0" presId="urn:microsoft.com/office/officeart/2005/8/layout/process2"/>
    <dgm:cxn modelId="{6193C77C-3068-4659-85BB-9EDDAF40E84A}" type="presOf" srcId="{0C6B393A-DC35-416F-9C2E-FD6E9CFBC588}" destId="{CD4150D5-A935-48AF-9E50-E9C11E2A0424}" srcOrd="0" destOrd="0" presId="urn:microsoft.com/office/officeart/2005/8/layout/process2"/>
    <dgm:cxn modelId="{C9C6F6CA-5239-4F83-A616-40013E219455}" srcId="{B1D4F5FC-3A8B-44D2-814F-722CCEA16DA8}" destId="{A27B6BAF-7F5B-4CD2-8685-54475168CFC1}" srcOrd="0" destOrd="0" parTransId="{4B4ED138-465C-4F3E-8DFF-D03DD4EF7954}" sibTransId="{5B180DE9-06EB-40BD-B79F-2BF014509E66}"/>
    <dgm:cxn modelId="{BC6088CD-642E-48D9-9906-12E5698915A3}" type="presOf" srcId="{3A01F47F-1154-40AF-BB81-17FDE15F0880}" destId="{7B2095A2-345A-4367-B32D-F9A1E4E62692}" srcOrd="1" destOrd="0" presId="urn:microsoft.com/office/officeart/2005/8/layout/process2"/>
    <dgm:cxn modelId="{433F4A6A-E987-4DB5-ABA4-2FD128152CCA}" type="presOf" srcId="{3A01F47F-1154-40AF-BB81-17FDE15F0880}" destId="{42F9C3D5-23F0-4AE6-9210-9C0E6A277E32}" srcOrd="0" destOrd="0" presId="urn:microsoft.com/office/officeart/2005/8/layout/process2"/>
    <dgm:cxn modelId="{59FFD103-0BE5-4513-B70A-0F8EA2336BBE}" type="presOf" srcId="{6DAC436D-1EE9-407E-8861-EC835B44A281}" destId="{849436D9-67FA-4A20-AC13-14A179FD7024}" srcOrd="0" destOrd="0" presId="urn:microsoft.com/office/officeart/2005/8/layout/process2"/>
    <dgm:cxn modelId="{C820BE71-1FBB-4CEE-8C7C-C2FAC9086180}" srcId="{B1D4F5FC-3A8B-44D2-814F-722CCEA16DA8}" destId="{3D68303A-6D49-491A-9E64-6B9F806B7444}" srcOrd="2" destOrd="0" parTransId="{35850015-0892-4171-AB3D-1BED9581C06E}" sibTransId="{3A01F47F-1154-40AF-BB81-17FDE15F0880}"/>
    <dgm:cxn modelId="{1077FAB6-5106-4C0E-9F5E-7F867889D2D2}" type="presOf" srcId="{B1D4F5FC-3A8B-44D2-814F-722CCEA16DA8}" destId="{8F2E84C4-F552-4EA8-9816-3D1B08BD0378}" srcOrd="0" destOrd="0" presId="urn:microsoft.com/office/officeart/2005/8/layout/process2"/>
    <dgm:cxn modelId="{7998751A-FF5B-4025-89FD-05FD30DFE7D4}" srcId="{B1D4F5FC-3A8B-44D2-814F-722CCEA16DA8}" destId="{40460077-C4E7-4A92-9A98-275D519E2E62}" srcOrd="1" destOrd="0" parTransId="{A1C29292-4AEF-48FE-A0C2-28D24DB4E74D}" sibTransId="{0C6B393A-DC35-416F-9C2E-FD6E9CFBC588}"/>
    <dgm:cxn modelId="{49D0F8C5-6902-4CA4-AF1A-DE86E18B7210}" type="presOf" srcId="{3D68303A-6D49-491A-9E64-6B9F806B7444}" destId="{467C1AAA-D014-4D54-AEF5-9F1668C5058A}" srcOrd="0" destOrd="0" presId="urn:microsoft.com/office/officeart/2005/8/layout/process2"/>
    <dgm:cxn modelId="{4545A426-4C49-4736-AC6D-DF9C15B58784}" type="presOf" srcId="{40460077-C4E7-4A92-9A98-275D519E2E62}" destId="{14FF3B6F-0D47-4D0A-B6E8-2F9BED0E34B9}" srcOrd="0" destOrd="0" presId="urn:microsoft.com/office/officeart/2005/8/layout/process2"/>
    <dgm:cxn modelId="{69484B0A-F96B-4119-8B75-287301B26074}" type="presOf" srcId="{0C6B393A-DC35-416F-9C2E-FD6E9CFBC588}" destId="{5B0A1F65-F6CF-4070-9FC4-D609E991017E}" srcOrd="1" destOrd="0" presId="urn:microsoft.com/office/officeart/2005/8/layout/process2"/>
    <dgm:cxn modelId="{200D111A-740C-41A3-A65B-75479139AF4C}" type="presParOf" srcId="{8F2E84C4-F552-4EA8-9816-3D1B08BD0378}" destId="{55802098-C732-4B85-9084-4918A51D2D18}" srcOrd="0" destOrd="0" presId="urn:microsoft.com/office/officeart/2005/8/layout/process2"/>
    <dgm:cxn modelId="{DFEA0719-5EE5-4836-AF55-7E665C998ACC}" type="presParOf" srcId="{8F2E84C4-F552-4EA8-9816-3D1B08BD0378}" destId="{8838F331-C446-4094-9E5D-945158AEDAC8}" srcOrd="1" destOrd="0" presId="urn:microsoft.com/office/officeart/2005/8/layout/process2"/>
    <dgm:cxn modelId="{1FA9CC81-CD19-4EFF-8AB6-6AA9AF098F89}" type="presParOf" srcId="{8838F331-C446-4094-9E5D-945158AEDAC8}" destId="{A9EF4679-16EA-4FDF-8B73-8F058CAE817B}" srcOrd="0" destOrd="0" presId="urn:microsoft.com/office/officeart/2005/8/layout/process2"/>
    <dgm:cxn modelId="{36AA7C38-68C1-4176-B936-25B660893472}" type="presParOf" srcId="{8F2E84C4-F552-4EA8-9816-3D1B08BD0378}" destId="{14FF3B6F-0D47-4D0A-B6E8-2F9BED0E34B9}" srcOrd="2" destOrd="0" presId="urn:microsoft.com/office/officeart/2005/8/layout/process2"/>
    <dgm:cxn modelId="{75DF10FC-7D7D-4BF5-9D9F-E4A2F0D055C2}" type="presParOf" srcId="{8F2E84C4-F552-4EA8-9816-3D1B08BD0378}" destId="{CD4150D5-A935-48AF-9E50-E9C11E2A0424}" srcOrd="3" destOrd="0" presId="urn:microsoft.com/office/officeart/2005/8/layout/process2"/>
    <dgm:cxn modelId="{919A7A76-847C-4277-9C47-C1016AE0993C}" type="presParOf" srcId="{CD4150D5-A935-48AF-9E50-E9C11E2A0424}" destId="{5B0A1F65-F6CF-4070-9FC4-D609E991017E}" srcOrd="0" destOrd="0" presId="urn:microsoft.com/office/officeart/2005/8/layout/process2"/>
    <dgm:cxn modelId="{2A7FF22C-8A89-4812-B1DE-4010DA76444C}" type="presParOf" srcId="{8F2E84C4-F552-4EA8-9816-3D1B08BD0378}" destId="{467C1AAA-D014-4D54-AEF5-9F1668C5058A}" srcOrd="4" destOrd="0" presId="urn:microsoft.com/office/officeart/2005/8/layout/process2"/>
    <dgm:cxn modelId="{39E7F8F9-4599-447C-BF29-68E52A6E63A7}" type="presParOf" srcId="{8F2E84C4-F552-4EA8-9816-3D1B08BD0378}" destId="{42F9C3D5-23F0-4AE6-9210-9C0E6A277E32}" srcOrd="5" destOrd="0" presId="urn:microsoft.com/office/officeart/2005/8/layout/process2"/>
    <dgm:cxn modelId="{6DFFE2BC-B055-48EB-8C9B-54C7428E6884}" type="presParOf" srcId="{42F9C3D5-23F0-4AE6-9210-9C0E6A277E32}" destId="{7B2095A2-345A-4367-B32D-F9A1E4E62692}" srcOrd="0" destOrd="0" presId="urn:microsoft.com/office/officeart/2005/8/layout/process2"/>
    <dgm:cxn modelId="{E2AC5E0F-F150-4335-B085-9E1EFE95C8C0}" type="presParOf" srcId="{8F2E84C4-F552-4EA8-9816-3D1B08BD0378}" destId="{849436D9-67FA-4A20-AC13-14A179FD7024}"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0C172-3036-49BA-88FA-36474BB58118}">
      <dsp:nvSpPr>
        <dsp:cNvPr id="0" name=""/>
        <dsp:cNvSpPr/>
      </dsp:nvSpPr>
      <dsp:spPr>
        <a:xfrm>
          <a:off x="0" y="1163862"/>
          <a:ext cx="203147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lvl="0" algn="l" defTabSz="1422400">
            <a:lnSpc>
              <a:spcPct val="90000"/>
            </a:lnSpc>
            <a:spcBef>
              <a:spcPct val="0"/>
            </a:spcBef>
            <a:spcAft>
              <a:spcPct val="35000"/>
            </a:spcAft>
          </a:pPr>
          <a:r>
            <a:rPr lang="en-US" sz="3200" b="1" kern="1200" smtClean="0">
              <a:solidFill>
                <a:srgbClr val="FF0000"/>
              </a:solidFill>
              <a:latin typeface="Times New Roman" panose="02020603050405020304" pitchFamily="18" charset="0"/>
              <a:cs typeface="Times New Roman" panose="02020603050405020304" pitchFamily="18" charset="0"/>
            </a:rPr>
            <a:t>Trước 1975</a:t>
          </a:r>
          <a:endParaRPr lang="en-US" sz="3200" kern="1200"/>
        </a:p>
      </dsp:txBody>
      <dsp:txXfrm>
        <a:off x="0" y="1163862"/>
        <a:ext cx="2031470" cy="1287000"/>
      </dsp:txXfrm>
    </dsp:sp>
    <dsp:sp modelId="{9B3DD593-C81D-4802-BB2D-E7049228F206}">
      <dsp:nvSpPr>
        <dsp:cNvPr id="0" name=""/>
        <dsp:cNvSpPr/>
      </dsp:nvSpPr>
      <dsp:spPr>
        <a:xfrm>
          <a:off x="2031470" y="1023096"/>
          <a:ext cx="406294" cy="156853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AE47C8-7C01-4643-8D16-A2C9E0BF78F5}">
      <dsp:nvSpPr>
        <dsp:cNvPr id="0" name=""/>
        <dsp:cNvSpPr/>
      </dsp:nvSpPr>
      <dsp:spPr>
        <a:xfrm>
          <a:off x="2600282" y="1023096"/>
          <a:ext cx="5525600" cy="15685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n-US" sz="3200" kern="1200" smtClean="0">
              <a:solidFill>
                <a:schemeClr val="bg1"/>
              </a:solidFill>
              <a:latin typeface="Times New Roman" panose="02020603050405020304" pitchFamily="18" charset="0"/>
              <a:cs typeface="Times New Roman" panose="02020603050405020304" pitchFamily="18" charset="0"/>
            </a:rPr>
            <a:t>Viết về cuộc sống chiến đấu của TNXP, bộ đội trên đường Trường Sơn.</a:t>
          </a:r>
          <a:endParaRPr lang="en-US" sz="3200" kern="1200">
            <a:solidFill>
              <a:schemeClr val="bg1"/>
            </a:solidFill>
          </a:endParaRPr>
        </a:p>
      </dsp:txBody>
      <dsp:txXfrm>
        <a:off x="2600282" y="1023096"/>
        <a:ext cx="5525600" cy="1568531"/>
      </dsp:txXfrm>
    </dsp:sp>
    <dsp:sp modelId="{C0892D73-45D6-4BE0-9A14-D816260A884A}">
      <dsp:nvSpPr>
        <dsp:cNvPr id="0" name=""/>
        <dsp:cNvSpPr/>
      </dsp:nvSpPr>
      <dsp:spPr>
        <a:xfrm>
          <a:off x="0" y="2966393"/>
          <a:ext cx="203147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lvl="0" algn="l" defTabSz="1422400">
            <a:lnSpc>
              <a:spcPct val="90000"/>
            </a:lnSpc>
            <a:spcBef>
              <a:spcPct val="0"/>
            </a:spcBef>
            <a:spcAft>
              <a:spcPct val="35000"/>
            </a:spcAft>
          </a:pPr>
          <a:r>
            <a:rPr lang="en-US" sz="3200" b="1" kern="1200" smtClean="0">
              <a:solidFill>
                <a:srgbClr val="FF0000"/>
              </a:solidFill>
              <a:latin typeface="Times New Roman" panose="02020603050405020304" pitchFamily="18" charset="0"/>
              <a:cs typeface="Times New Roman" panose="02020603050405020304" pitchFamily="18" charset="0"/>
            </a:rPr>
            <a:t>Sau 1975 </a:t>
          </a:r>
          <a:endParaRPr lang="en-US" sz="3200" kern="1200"/>
        </a:p>
      </dsp:txBody>
      <dsp:txXfrm>
        <a:off x="0" y="2966393"/>
        <a:ext cx="2031470" cy="1287000"/>
      </dsp:txXfrm>
    </dsp:sp>
    <dsp:sp modelId="{F15050B5-E457-4A10-AFD3-4DB36A5194D7}">
      <dsp:nvSpPr>
        <dsp:cNvPr id="0" name=""/>
        <dsp:cNvSpPr/>
      </dsp:nvSpPr>
      <dsp:spPr>
        <a:xfrm>
          <a:off x="2031470" y="2825628"/>
          <a:ext cx="406294" cy="156853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4A9E60-E787-4DF1-A1DD-C5A31BB15DA4}">
      <dsp:nvSpPr>
        <dsp:cNvPr id="0" name=""/>
        <dsp:cNvSpPr/>
      </dsp:nvSpPr>
      <dsp:spPr>
        <a:xfrm>
          <a:off x="2600282" y="2825628"/>
          <a:ext cx="5525600" cy="15685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n-US" sz="3200" kern="1200" smtClean="0">
              <a:solidFill>
                <a:schemeClr val="bg1"/>
              </a:solidFill>
              <a:latin typeface="Times New Roman" panose="02020603050405020304" pitchFamily="18" charset="0"/>
              <a:cs typeface="Times New Roman" panose="02020603050405020304" pitchFamily="18" charset="0"/>
            </a:rPr>
            <a:t>Viết về những chuyển biến xã hội và con người trên tinh thần đổi mới</a:t>
          </a:r>
          <a:endParaRPr lang="en-US" sz="3200" kern="1200">
            <a:solidFill>
              <a:schemeClr val="bg1"/>
            </a:solidFill>
          </a:endParaRPr>
        </a:p>
      </dsp:txBody>
      <dsp:txXfrm>
        <a:off x="2600282" y="2825628"/>
        <a:ext cx="5525600" cy="15685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51D3E-DD9D-4498-98D0-D461D9F34E5F}">
      <dsp:nvSpPr>
        <dsp:cNvPr id="0" name=""/>
        <dsp:cNvSpPr/>
      </dsp:nvSpPr>
      <dsp:spPr>
        <a:xfrm>
          <a:off x="3467" y="1839384"/>
          <a:ext cx="3603083" cy="1390790"/>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4039B7-D75F-4943-8C52-0D418AF2813A}">
      <dsp:nvSpPr>
        <dsp:cNvPr id="0" name=""/>
        <dsp:cNvSpPr/>
      </dsp:nvSpPr>
      <dsp:spPr>
        <a:xfrm>
          <a:off x="964289" y="2187081"/>
          <a:ext cx="3042603" cy="13907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SG" sz="2000" b="1" kern="1200" smtClean="0">
              <a:latin typeface="Times New Roman" panose="02020603050405020304" pitchFamily="18" charset="0"/>
              <a:cs typeface="Times New Roman" panose="02020603050405020304" pitchFamily="18" charset="0"/>
            </a:rPr>
            <a:t>TH1: </a:t>
          </a:r>
          <a:r>
            <a:rPr lang="en-SG" sz="2000" kern="1200" smtClean="0">
              <a:latin typeface="Times New Roman" panose="02020603050405020304" pitchFamily="18" charset="0"/>
              <a:cs typeface="Times New Roman" panose="02020603050405020304" pitchFamily="18" charset="0"/>
            </a:rPr>
            <a:t>Khi PĐ đi phá bom </a:t>
          </a:r>
          <a:r>
            <a:rPr lang="en-SG" sz="2000" kern="1200" smtClean="0">
              <a:latin typeface="Times New Roman" panose="02020603050405020304" pitchFamily="18" charset="0"/>
              <a:cs typeface="Times New Roman" panose="02020603050405020304" pitchFamily="18" charset="0"/>
              <a:sym typeface="Wingdings" panose="05000000000000000000" pitchFamily="2" charset="2"/>
            </a:rPr>
            <a:t> Bộc lộ tinh thần trách nhiệm, lòng dũng cảm</a:t>
          </a:r>
          <a:endParaRPr lang="en-US" sz="2000" kern="1200"/>
        </a:p>
      </dsp:txBody>
      <dsp:txXfrm>
        <a:off x="1005024" y="2227816"/>
        <a:ext cx="2961133" cy="1309320"/>
      </dsp:txXfrm>
    </dsp:sp>
    <dsp:sp modelId="{91C159D3-CE22-46AA-A5FA-D6C13040A0B0}">
      <dsp:nvSpPr>
        <dsp:cNvPr id="0" name=""/>
        <dsp:cNvSpPr/>
      </dsp:nvSpPr>
      <dsp:spPr>
        <a:xfrm>
          <a:off x="4118989" y="1839384"/>
          <a:ext cx="3603083" cy="1390790"/>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1CD404-5C60-4887-B5E4-9471C86C4268}">
      <dsp:nvSpPr>
        <dsp:cNvPr id="0" name=""/>
        <dsp:cNvSpPr/>
      </dsp:nvSpPr>
      <dsp:spPr>
        <a:xfrm>
          <a:off x="5079811" y="2187081"/>
          <a:ext cx="3042603" cy="13907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SG" sz="2000" b="1" kern="1200" smtClean="0">
              <a:latin typeface="Times New Roman" panose="02020603050405020304" pitchFamily="18" charset="0"/>
              <a:cs typeface="Times New Roman" panose="02020603050405020304" pitchFamily="18" charset="0"/>
              <a:sym typeface="Wingdings" panose="05000000000000000000" pitchFamily="2" charset="2"/>
            </a:rPr>
            <a:t>TH2: </a:t>
          </a:r>
          <a:r>
            <a:rPr lang="en-SG" sz="2000" kern="1200" smtClean="0">
              <a:latin typeface="Times New Roman" panose="02020603050405020304" pitchFamily="18" charset="0"/>
              <a:cs typeface="Times New Roman" panose="02020603050405020304" pitchFamily="18" charset="0"/>
              <a:sym typeface="Wingdings" panose="05000000000000000000" pitchFamily="2" charset="2"/>
            </a:rPr>
            <a:t>Chi tiết c</a:t>
          </a:r>
          <a:r>
            <a:rPr lang="vi-VN" sz="2000" kern="1200" smtClean="0">
              <a:latin typeface="Times New Roman" panose="02020603050405020304" pitchFamily="18" charset="0"/>
              <a:cs typeface="Times New Roman" panose="02020603050405020304" pitchFamily="18" charset="0"/>
              <a:sym typeface="Wingdings" panose="05000000000000000000" pitchFamily="2" charset="2"/>
            </a:rPr>
            <a:t>ơ</a:t>
          </a:r>
          <a:r>
            <a:rPr lang="en-SG" sz="2000" kern="1200" smtClean="0">
              <a:latin typeface="Times New Roman" panose="02020603050405020304" pitchFamily="18" charset="0"/>
              <a:cs typeface="Times New Roman" panose="02020603050405020304" pitchFamily="18" charset="0"/>
              <a:sym typeface="Wingdings" panose="05000000000000000000" pitchFamily="2" charset="2"/>
            </a:rPr>
            <a:t>n m</a:t>
          </a:r>
          <a:r>
            <a:rPr lang="vi-VN" sz="2000" kern="1200" smtClean="0">
              <a:latin typeface="Times New Roman" panose="02020603050405020304" pitchFamily="18" charset="0"/>
              <a:cs typeface="Times New Roman" panose="02020603050405020304" pitchFamily="18" charset="0"/>
              <a:sym typeface="Wingdings" panose="05000000000000000000" pitchFamily="2" charset="2"/>
            </a:rPr>
            <a:t>ư</a:t>
          </a:r>
          <a:r>
            <a:rPr lang="en-SG" sz="2000" kern="1200" smtClean="0">
              <a:latin typeface="Times New Roman" panose="02020603050405020304" pitchFamily="18" charset="0"/>
              <a:cs typeface="Times New Roman" panose="02020603050405020304" pitchFamily="18" charset="0"/>
              <a:sym typeface="Wingdings" panose="05000000000000000000" pitchFamily="2" charset="2"/>
            </a:rPr>
            <a:t>a đá  Bộc lộ tâm hồn trong sáng, hồn nhiên, lạc quan, yêu đời</a:t>
          </a:r>
          <a:endParaRPr lang="en-US" sz="2000" kern="1200"/>
        </a:p>
      </dsp:txBody>
      <dsp:txXfrm>
        <a:off x="5120546" y="2227816"/>
        <a:ext cx="2961133" cy="13093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02098-C732-4B85-9084-4918A51D2D18}">
      <dsp:nvSpPr>
        <dsp:cNvPr id="0" name=""/>
        <dsp:cNvSpPr/>
      </dsp:nvSpPr>
      <dsp:spPr>
        <a:xfrm>
          <a:off x="2" y="5490"/>
          <a:ext cx="6262002" cy="10207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smtClean="0">
              <a:latin typeface="#9Slide03 Cabin Condensed Mediu" panose="00000606000000000000" pitchFamily="2" charset="0"/>
            </a:rPr>
            <a:t>Chạy trên cao điểm giữa ban ngày. Quan sát máy bay Mĩ thả bom.</a:t>
          </a:r>
          <a:endParaRPr lang="en-BZ" sz="3200" b="0" kern="1200" dirty="0">
            <a:latin typeface="#9Slide03 Cabin Condensed Mediu" panose="00000606000000000000" pitchFamily="2" charset="0"/>
          </a:endParaRPr>
        </a:p>
      </dsp:txBody>
      <dsp:txXfrm>
        <a:off x="29898" y="35386"/>
        <a:ext cx="6202210" cy="960922"/>
      </dsp:txXfrm>
    </dsp:sp>
    <dsp:sp modelId="{8838F331-C446-4094-9E5D-945158AEDAC8}">
      <dsp:nvSpPr>
        <dsp:cNvPr id="0" name=""/>
        <dsp:cNvSpPr/>
      </dsp:nvSpPr>
      <dsp:spPr>
        <a:xfrm rot="5400000">
          <a:off x="2939620" y="1051722"/>
          <a:ext cx="382767" cy="4593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BZ" sz="2400" b="0" kern="1200">
            <a:solidFill>
              <a:schemeClr val="tx1"/>
            </a:solidFill>
            <a:latin typeface="#9Slide03 Cabin Condensed Mediu" panose="00000606000000000000" pitchFamily="2" charset="0"/>
          </a:endParaRPr>
        </a:p>
      </dsp:txBody>
      <dsp:txXfrm rot="-5400000">
        <a:off x="2993207" y="1089999"/>
        <a:ext cx="275593" cy="267937"/>
      </dsp:txXfrm>
    </dsp:sp>
    <dsp:sp modelId="{14FF3B6F-0D47-4D0A-B6E8-2F9BED0E34B9}">
      <dsp:nvSpPr>
        <dsp:cNvPr id="0" name=""/>
        <dsp:cNvSpPr/>
      </dsp:nvSpPr>
      <dsp:spPr>
        <a:xfrm>
          <a:off x="2" y="1536562"/>
          <a:ext cx="6262002" cy="10207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smtClean="0">
              <a:latin typeface="#9Slide03 Cabin Condensed Mediu" panose="00000606000000000000" pitchFamily="2" charset="0"/>
            </a:rPr>
            <a:t>Đo khối lượng đất đá lấp vào hố bom.</a:t>
          </a:r>
          <a:endParaRPr lang="en-BZ" sz="3200" b="0" kern="1200" dirty="0">
            <a:latin typeface="#9Slide03 Cabin Condensed Mediu" panose="00000606000000000000" pitchFamily="2" charset="0"/>
          </a:endParaRPr>
        </a:p>
      </dsp:txBody>
      <dsp:txXfrm>
        <a:off x="29898" y="1566458"/>
        <a:ext cx="6202210" cy="960922"/>
      </dsp:txXfrm>
    </dsp:sp>
    <dsp:sp modelId="{CD4150D5-A935-48AF-9E50-E9C11E2A0424}">
      <dsp:nvSpPr>
        <dsp:cNvPr id="0" name=""/>
        <dsp:cNvSpPr/>
      </dsp:nvSpPr>
      <dsp:spPr>
        <a:xfrm rot="5400000">
          <a:off x="2939620" y="2582794"/>
          <a:ext cx="382767" cy="4593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BZ" sz="2400" b="0" kern="1200">
            <a:solidFill>
              <a:schemeClr val="tx1"/>
            </a:solidFill>
            <a:latin typeface="#9Slide03 Cabin Condensed Mediu" panose="00000606000000000000" pitchFamily="2" charset="0"/>
          </a:endParaRPr>
        </a:p>
      </dsp:txBody>
      <dsp:txXfrm rot="-5400000">
        <a:off x="2993207" y="2621071"/>
        <a:ext cx="275593" cy="267937"/>
      </dsp:txXfrm>
    </dsp:sp>
    <dsp:sp modelId="{467C1AAA-D014-4D54-AEF5-9F1668C5058A}">
      <dsp:nvSpPr>
        <dsp:cNvPr id="0" name=""/>
        <dsp:cNvSpPr/>
      </dsp:nvSpPr>
      <dsp:spPr>
        <a:xfrm>
          <a:off x="2" y="3067634"/>
          <a:ext cx="6262002" cy="10207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smtClean="0">
              <a:latin typeface="#9Slide03 Cabin Condensed Mediu" panose="00000606000000000000" pitchFamily="2" charset="0"/>
            </a:rPr>
            <a:t>Đếm và đánh dấu vị trí những quả bom chưa nổ, phá bom</a:t>
          </a:r>
          <a:endParaRPr lang="en-BZ" sz="3200" b="0" kern="1200" dirty="0">
            <a:latin typeface="#9Slide03 Cabin Condensed Mediu" panose="00000606000000000000" pitchFamily="2" charset="0"/>
          </a:endParaRPr>
        </a:p>
      </dsp:txBody>
      <dsp:txXfrm>
        <a:off x="29898" y="3097530"/>
        <a:ext cx="6202210" cy="960922"/>
      </dsp:txXfrm>
    </dsp:sp>
    <dsp:sp modelId="{42F9C3D5-23F0-4AE6-9210-9C0E6A277E32}">
      <dsp:nvSpPr>
        <dsp:cNvPr id="0" name=""/>
        <dsp:cNvSpPr/>
      </dsp:nvSpPr>
      <dsp:spPr>
        <a:xfrm rot="5400000">
          <a:off x="2939620" y="4113866"/>
          <a:ext cx="382767" cy="4593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BZ" sz="1600" b="0" kern="1200">
            <a:solidFill>
              <a:schemeClr val="tx1"/>
            </a:solidFill>
            <a:latin typeface="#9Slide03 Cabin Condensed Mediu" panose="00000606000000000000" pitchFamily="2" charset="0"/>
          </a:endParaRPr>
        </a:p>
      </dsp:txBody>
      <dsp:txXfrm rot="-5400000">
        <a:off x="2993207" y="4152143"/>
        <a:ext cx="275593" cy="267937"/>
      </dsp:txXfrm>
    </dsp:sp>
    <dsp:sp modelId="{849436D9-67FA-4A20-AC13-14A179FD7024}">
      <dsp:nvSpPr>
        <dsp:cNvPr id="0" name=""/>
        <dsp:cNvSpPr/>
      </dsp:nvSpPr>
      <dsp:spPr>
        <a:xfrm>
          <a:off x="2" y="4598706"/>
          <a:ext cx="6262002" cy="10207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BZ" sz="3200" b="0" kern="1200" smtClean="0">
              <a:latin typeface="#9Slide03 Cabin Condensed Mediu" panose="00000606000000000000" pitchFamily="2" charset="0"/>
            </a:rPr>
            <a:t>Nhiệm vụ khó khăn, nguy hiểm, cận kề với cái chết</a:t>
          </a:r>
          <a:endParaRPr lang="en-BZ" sz="3200" b="0" kern="1200" dirty="0">
            <a:latin typeface="#9Slide03 Cabin Condensed Mediu" panose="00000606000000000000" pitchFamily="2" charset="0"/>
          </a:endParaRPr>
        </a:p>
      </dsp:txBody>
      <dsp:txXfrm>
        <a:off x="29898" y="4628602"/>
        <a:ext cx="6202210" cy="960922"/>
      </dsp:txXfrm>
    </dsp:sp>
  </dsp:spTree>
</dsp:drawing>
</file>

<file path=ppt/diagrams/layout1.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8/9/2021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8/9/2021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solidFill>
                  <a:prstClr val="black"/>
                </a:solidFill>
                <a:latin typeface="等线"/>
              </a:rPr>
              <a:pPr/>
              <a:t>3</a:t>
            </a:fld>
            <a:endParaRPr lang="zh-CN" altLang="en-US">
              <a:solidFill>
                <a:prstClr val="black"/>
              </a:solidFill>
              <a:latin typeface="等线"/>
            </a:endParaRPr>
          </a:p>
        </p:txBody>
      </p:sp>
    </p:spTree>
    <p:extLst>
      <p:ext uri="{BB962C8B-B14F-4D97-AF65-F5344CB8AC3E}">
        <p14:creationId xmlns:p14="http://schemas.microsoft.com/office/powerpoint/2010/main" val="2739987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7CBB5C4-14C2-499E-A043-69C7360E23CB}"/>
              </a:ext>
            </a:extLst>
          </p:cNvPr>
          <p:cNvSpPr>
            <a:spLocks noGrp="1"/>
          </p:cNvSpPr>
          <p:nvPr>
            <p:ph type="ctrTitle"/>
          </p:nvPr>
        </p:nvSpPr>
        <p:spPr>
          <a:xfrm>
            <a:off x="1523603" y="1122363"/>
            <a:ext cx="9141619" cy="2387600"/>
          </a:xfrm>
        </p:spPr>
        <p:txBody>
          <a:bodyPr anchor="b"/>
          <a:lstStyle>
            <a:lvl1pPr algn="ctr">
              <a:defRPr sz="5998"/>
            </a:lvl1pPr>
          </a:lstStyle>
          <a:p>
            <a:r>
              <a:rPr lang="vi-VN"/>
              <a:t>Bấm để sửa kiểu tiêu đề Bản cái</a:t>
            </a:r>
            <a:endParaRPr lang="en-BZ"/>
          </a:p>
        </p:txBody>
      </p:sp>
      <p:sp>
        <p:nvSpPr>
          <p:cNvPr id="3" name="Tiêu đề phụ 2">
            <a:extLst>
              <a:ext uri="{FF2B5EF4-FFF2-40B4-BE49-F238E27FC236}">
                <a16:creationId xmlns="" xmlns:a16="http://schemas.microsoft.com/office/drawing/2014/main" id="{AD8F3715-C01B-45A0-AD0B-8D9414726964}"/>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 xmlns:a16="http://schemas.microsoft.com/office/drawing/2014/main" id="{B69A0D60-E403-417D-9B96-BA23D0007E3A}"/>
              </a:ext>
            </a:extLst>
          </p:cNvPr>
          <p:cNvSpPr>
            <a:spLocks noGrp="1"/>
          </p:cNvSpPr>
          <p:nvPr>
            <p:ph type="dt" sz="half" idx="10"/>
          </p:nvPr>
        </p:nvSpPr>
        <p:spPr/>
        <p:txBody>
          <a:bodyPr/>
          <a:lstStyle/>
          <a:p>
            <a:fld id="{5A4F0574-43A3-46A0-8870-1B2305CBE5B3}" type="datetime1">
              <a:rPr lang="en-US" smtClean="0"/>
              <a:pPr/>
              <a:t>8/9/2021</a:t>
            </a:fld>
            <a:endParaRPr lang="en-US" dirty="0"/>
          </a:p>
        </p:txBody>
      </p:sp>
      <p:sp>
        <p:nvSpPr>
          <p:cNvPr id="5" name="Chỗ dành sẵn cho Chân trang 4">
            <a:extLst>
              <a:ext uri="{FF2B5EF4-FFF2-40B4-BE49-F238E27FC236}">
                <a16:creationId xmlns="" xmlns:a16="http://schemas.microsoft.com/office/drawing/2014/main" id="{400E5541-95A4-4D23-9E64-FDD0E6A807DC}"/>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 xmlns:a16="http://schemas.microsoft.com/office/drawing/2014/main" id="{EEAE79EB-1468-4D45-A91B-438BE138922F}"/>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50574004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031598E-729B-4738-B819-EAE8204FEE8D}"/>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 xmlns:a16="http://schemas.microsoft.com/office/drawing/2014/main" id="{081EB335-2492-4F8F-AA0C-52D90026ED5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 xmlns:a16="http://schemas.microsoft.com/office/drawing/2014/main" id="{DE0F9157-8B95-4482-B020-AEED70BF9C94}"/>
              </a:ext>
            </a:extLst>
          </p:cNvPr>
          <p:cNvSpPr>
            <a:spLocks noGrp="1"/>
          </p:cNvSpPr>
          <p:nvPr>
            <p:ph type="dt" sz="half" idx="10"/>
          </p:nvPr>
        </p:nvSpPr>
        <p:spPr/>
        <p:txBody>
          <a:bodyPr/>
          <a:lstStyle/>
          <a:p>
            <a:fld id="{5A4F0574-43A3-46A0-8870-1B2305CBE5B3}" type="datetime1">
              <a:rPr lang="en-US" smtClean="0"/>
              <a:pPr/>
              <a:t>8/9/2021</a:t>
            </a:fld>
            <a:endParaRPr lang="en-US" dirty="0"/>
          </a:p>
        </p:txBody>
      </p:sp>
      <p:sp>
        <p:nvSpPr>
          <p:cNvPr id="5" name="Chỗ dành sẵn cho Chân trang 4">
            <a:extLst>
              <a:ext uri="{FF2B5EF4-FFF2-40B4-BE49-F238E27FC236}">
                <a16:creationId xmlns="" xmlns:a16="http://schemas.microsoft.com/office/drawing/2014/main" id="{043A70EA-6466-4B84-AF60-538CB3BEFB0A}"/>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 xmlns:a16="http://schemas.microsoft.com/office/drawing/2014/main" id="{F952DB77-3DF6-4550-BAF0-BA1C7E6D9C53}"/>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5977604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D6581701-39F3-4549-9352-501E02B8839F}"/>
              </a:ext>
            </a:extLst>
          </p:cNvPr>
          <p:cNvSpPr>
            <a:spLocks noGrp="1"/>
          </p:cNvSpPr>
          <p:nvPr>
            <p:ph type="title" orient="vert"/>
          </p:nvPr>
        </p:nvSpPr>
        <p:spPr>
          <a:xfrm>
            <a:off x="8722628" y="365125"/>
            <a:ext cx="2628215"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 xmlns:a16="http://schemas.microsoft.com/office/drawing/2014/main" id="{D0FEA86D-19D0-4F22-A5CA-E5289DF9A558}"/>
              </a:ext>
            </a:extLst>
          </p:cNvPr>
          <p:cNvSpPr>
            <a:spLocks noGrp="1"/>
          </p:cNvSpPr>
          <p:nvPr>
            <p:ph type="body" orient="vert" idx="1"/>
          </p:nvPr>
        </p:nvSpPr>
        <p:spPr>
          <a:xfrm>
            <a:off x="837982" y="365125"/>
            <a:ext cx="7732286"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 xmlns:a16="http://schemas.microsoft.com/office/drawing/2014/main" id="{57A46D04-F239-4F8F-B9FD-7A0EFB8FEAF0}"/>
              </a:ext>
            </a:extLst>
          </p:cNvPr>
          <p:cNvSpPr>
            <a:spLocks noGrp="1"/>
          </p:cNvSpPr>
          <p:nvPr>
            <p:ph type="dt" sz="half" idx="10"/>
          </p:nvPr>
        </p:nvSpPr>
        <p:spPr/>
        <p:txBody>
          <a:bodyPr/>
          <a:lstStyle/>
          <a:p>
            <a:fld id="{5A4F0574-43A3-46A0-8870-1B2305CBE5B3}" type="datetime1">
              <a:rPr lang="en-US" smtClean="0"/>
              <a:pPr/>
              <a:t>8/9/2021</a:t>
            </a:fld>
            <a:endParaRPr lang="en-US" dirty="0"/>
          </a:p>
        </p:txBody>
      </p:sp>
      <p:sp>
        <p:nvSpPr>
          <p:cNvPr id="5" name="Chỗ dành sẵn cho Chân trang 4">
            <a:extLst>
              <a:ext uri="{FF2B5EF4-FFF2-40B4-BE49-F238E27FC236}">
                <a16:creationId xmlns="" xmlns:a16="http://schemas.microsoft.com/office/drawing/2014/main" id="{38D24ABA-C881-42BB-9BFA-2F9501F76B3B}"/>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 xmlns:a16="http://schemas.microsoft.com/office/drawing/2014/main" id="{629DFE78-E7FC-44AC-83D9-C5F3374B5C12}"/>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30766504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4413" y="0"/>
            <a:ext cx="6094413"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00274748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87100-A6B2-43DE-8265-A7E5DEB4E57F}" type="datetimeFigureOut">
              <a:rPr lang="en-US" smtClean="0"/>
              <a:pPr/>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009318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pPr/>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407552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2"/>
            <a:ext cx="10360501"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87100-A6B2-43DE-8265-A7E5DEB4E57F}" type="datetimeFigureOut">
              <a:rPr lang="en-US" smtClean="0"/>
              <a:pPr/>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401397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87100-A6B2-43DE-8265-A7E5DEB4E57F}" type="datetimeFigureOut">
              <a:rPr lang="en-US" smtClean="0"/>
              <a:pPr/>
              <a:t>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164470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2" y="1535113"/>
            <a:ext cx="538551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2" y="2174875"/>
            <a:ext cx="538551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5" y="1535113"/>
            <a:ext cx="5387630"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174875"/>
            <a:ext cx="5387630"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87100-A6B2-43DE-8265-A7E5DEB4E57F}" type="datetimeFigureOut">
              <a:rPr lang="en-US" smtClean="0"/>
              <a:pPr/>
              <a:t>8/9/2021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859935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87100-A6B2-43DE-8265-A7E5DEB4E57F}" type="datetimeFigureOut">
              <a:rPr lang="en-US" smtClean="0"/>
              <a:pPr/>
              <a:t>8/9/2021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925390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87100-A6B2-43DE-8265-A7E5DEB4E57F}" type="datetimeFigureOut">
              <a:rPr lang="en-US" smtClean="0"/>
              <a:pPr/>
              <a:t>8/9/2021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416637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5111135-E81A-4A51-B2E0-F3EDA49DE62E}"/>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 xmlns:a16="http://schemas.microsoft.com/office/drawing/2014/main" id="{E89C86B4-43E1-443C-A753-47B02225379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 xmlns:a16="http://schemas.microsoft.com/office/drawing/2014/main" id="{1FCCE565-A3D8-46AD-9067-30AC14FBD604}"/>
              </a:ext>
            </a:extLst>
          </p:cNvPr>
          <p:cNvSpPr>
            <a:spLocks noGrp="1"/>
          </p:cNvSpPr>
          <p:nvPr>
            <p:ph type="dt" sz="half" idx="10"/>
          </p:nvPr>
        </p:nvSpPr>
        <p:spPr/>
        <p:txBody>
          <a:bodyPr/>
          <a:lstStyle/>
          <a:p>
            <a:fld id="{5A4F0574-43A3-46A0-8870-1B2305CBE5B3}" type="datetime1">
              <a:rPr lang="en-US" smtClean="0"/>
              <a:pPr/>
              <a:t>8/9/2021</a:t>
            </a:fld>
            <a:endParaRPr lang="en-US" dirty="0"/>
          </a:p>
        </p:txBody>
      </p:sp>
      <p:sp>
        <p:nvSpPr>
          <p:cNvPr id="5" name="Chỗ dành sẵn cho Chân trang 4">
            <a:extLst>
              <a:ext uri="{FF2B5EF4-FFF2-40B4-BE49-F238E27FC236}">
                <a16:creationId xmlns="" xmlns:a16="http://schemas.microsoft.com/office/drawing/2014/main" id="{AAE71925-58C3-44E4-96CD-6D69E08FFBB8}"/>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 xmlns:a16="http://schemas.microsoft.com/office/drawing/2014/main" id="{EDEFBDA2-1842-4EEA-830B-7D8E612431FA}"/>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76299954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2"/>
            <a:ext cx="4010039"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pPr/>
              <a:t>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1830059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pPr/>
              <a:t>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900400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pPr/>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1133095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pPr/>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206447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DBF8563-68DD-47AF-A2B5-82B36C8C1660}"/>
              </a:ext>
            </a:extLst>
          </p:cNvPr>
          <p:cNvSpPr>
            <a:spLocks noGrp="1"/>
          </p:cNvSpPr>
          <p:nvPr>
            <p:ph type="title"/>
          </p:nvPr>
        </p:nvSpPr>
        <p:spPr>
          <a:xfrm>
            <a:off x="831633" y="1709739"/>
            <a:ext cx="10512862" cy="2852737"/>
          </a:xfrm>
        </p:spPr>
        <p:txBody>
          <a:bodyPr anchor="b"/>
          <a:lstStyle>
            <a:lvl1pPr>
              <a:defRPr sz="5998"/>
            </a:lvl1pPr>
          </a:lstStyle>
          <a:p>
            <a:r>
              <a:rPr lang="vi-VN"/>
              <a:t>Bấm để sửa kiểu tiêu đề Bản cái</a:t>
            </a:r>
            <a:endParaRPr lang="en-BZ"/>
          </a:p>
        </p:txBody>
      </p:sp>
      <p:sp>
        <p:nvSpPr>
          <p:cNvPr id="3" name="Chỗ dành sẵn cho Văn bản 2">
            <a:extLst>
              <a:ext uri="{FF2B5EF4-FFF2-40B4-BE49-F238E27FC236}">
                <a16:creationId xmlns="" xmlns:a16="http://schemas.microsoft.com/office/drawing/2014/main" id="{6EF2583A-9D65-473B-A238-B95518A19B17}"/>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A1926CED-C2BD-4735-BF0C-58108034487E}"/>
              </a:ext>
            </a:extLst>
          </p:cNvPr>
          <p:cNvSpPr>
            <a:spLocks noGrp="1"/>
          </p:cNvSpPr>
          <p:nvPr>
            <p:ph type="dt" sz="half" idx="10"/>
          </p:nvPr>
        </p:nvSpPr>
        <p:spPr/>
        <p:txBody>
          <a:bodyPr/>
          <a:lstStyle/>
          <a:p>
            <a:fld id="{5A4F0574-43A3-46A0-8870-1B2305CBE5B3}" type="datetime1">
              <a:rPr lang="en-US" smtClean="0"/>
              <a:pPr/>
              <a:t>8/9/2021</a:t>
            </a:fld>
            <a:endParaRPr lang="en-US" dirty="0"/>
          </a:p>
        </p:txBody>
      </p:sp>
      <p:sp>
        <p:nvSpPr>
          <p:cNvPr id="5" name="Chỗ dành sẵn cho Chân trang 4">
            <a:extLst>
              <a:ext uri="{FF2B5EF4-FFF2-40B4-BE49-F238E27FC236}">
                <a16:creationId xmlns="" xmlns:a16="http://schemas.microsoft.com/office/drawing/2014/main" id="{1F0B8E61-5944-4E76-9F02-20C1DE70CCDC}"/>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 xmlns:a16="http://schemas.microsoft.com/office/drawing/2014/main" id="{B81E2BB7-AA8C-417E-A08F-11D8F3C7E99A}"/>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96396495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7CBDE64-0DD5-4FB3-9719-EE3023E88DF8}"/>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 xmlns:a16="http://schemas.microsoft.com/office/drawing/2014/main" id="{0004E438-8C4E-45F8-9C50-6FC9AAAA77FA}"/>
              </a:ext>
            </a:extLst>
          </p:cNvPr>
          <p:cNvSpPr>
            <a:spLocks noGrp="1"/>
          </p:cNvSpPr>
          <p:nvPr>
            <p:ph sz="half" idx="1"/>
          </p:nvPr>
        </p:nvSpPr>
        <p:spPr>
          <a:xfrm>
            <a:off x="837982" y="1825625"/>
            <a:ext cx="5180251"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 xmlns:a16="http://schemas.microsoft.com/office/drawing/2014/main" id="{10675270-E994-49F3-B319-FA0B06D97017}"/>
              </a:ext>
            </a:extLst>
          </p:cNvPr>
          <p:cNvSpPr>
            <a:spLocks noGrp="1"/>
          </p:cNvSpPr>
          <p:nvPr>
            <p:ph sz="half" idx="2"/>
          </p:nvPr>
        </p:nvSpPr>
        <p:spPr>
          <a:xfrm>
            <a:off x="6170592" y="1825625"/>
            <a:ext cx="5180251"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 xmlns:a16="http://schemas.microsoft.com/office/drawing/2014/main" id="{865B2AD1-7CAC-4989-8D9D-8227526629CF}"/>
              </a:ext>
            </a:extLst>
          </p:cNvPr>
          <p:cNvSpPr>
            <a:spLocks noGrp="1"/>
          </p:cNvSpPr>
          <p:nvPr>
            <p:ph type="dt" sz="half" idx="10"/>
          </p:nvPr>
        </p:nvSpPr>
        <p:spPr/>
        <p:txBody>
          <a:bodyPr/>
          <a:lstStyle/>
          <a:p>
            <a:fld id="{5A4F0574-43A3-46A0-8870-1B2305CBE5B3}" type="datetime1">
              <a:rPr lang="en-US" smtClean="0"/>
              <a:pPr/>
              <a:t>8/9/2021</a:t>
            </a:fld>
            <a:endParaRPr lang="en-US" dirty="0"/>
          </a:p>
        </p:txBody>
      </p:sp>
      <p:sp>
        <p:nvSpPr>
          <p:cNvPr id="6" name="Chỗ dành sẵn cho Chân trang 5">
            <a:extLst>
              <a:ext uri="{FF2B5EF4-FFF2-40B4-BE49-F238E27FC236}">
                <a16:creationId xmlns="" xmlns:a16="http://schemas.microsoft.com/office/drawing/2014/main" id="{7314C4FF-820F-4B8B-ACDC-9C5F9069D6A7}"/>
              </a:ext>
            </a:extLst>
          </p:cNvPr>
          <p:cNvSpPr>
            <a:spLocks noGrp="1"/>
          </p:cNvSpPr>
          <p:nvPr>
            <p:ph type="ftr" sz="quarter" idx="11"/>
          </p:nvPr>
        </p:nvSpPr>
        <p:spPr/>
        <p:txBody>
          <a:bodyPr/>
          <a:lstStyle/>
          <a:p>
            <a:r>
              <a:rPr lang="en-US"/>
              <a:t>Add a footer</a:t>
            </a:r>
            <a:endParaRPr lang="en-US" dirty="0"/>
          </a:p>
        </p:txBody>
      </p:sp>
      <p:sp>
        <p:nvSpPr>
          <p:cNvPr id="7" name="Chỗ dành sẵn cho Số hiệu Bản chiếu 6">
            <a:extLst>
              <a:ext uri="{FF2B5EF4-FFF2-40B4-BE49-F238E27FC236}">
                <a16:creationId xmlns="" xmlns:a16="http://schemas.microsoft.com/office/drawing/2014/main" id="{597AEBB5-0239-4924-93F5-37EBC8DF5C17}"/>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7413640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4EDDB8E-0130-457F-998A-D72B380BF331}"/>
              </a:ext>
            </a:extLst>
          </p:cNvPr>
          <p:cNvSpPr>
            <a:spLocks noGrp="1"/>
          </p:cNvSpPr>
          <p:nvPr>
            <p:ph type="title"/>
          </p:nvPr>
        </p:nvSpPr>
        <p:spPr>
          <a:xfrm>
            <a:off x="839569" y="365126"/>
            <a:ext cx="10512862" cy="1325563"/>
          </a:xfrm>
        </p:spPr>
        <p:txBody>
          <a:bodyPr/>
          <a:lstStyle/>
          <a:p>
            <a:r>
              <a:rPr lang="vi-VN"/>
              <a:t>Bấm để sửa kiểu tiêu đề Bản cái</a:t>
            </a:r>
            <a:endParaRPr lang="en-BZ"/>
          </a:p>
        </p:txBody>
      </p:sp>
      <p:sp>
        <p:nvSpPr>
          <p:cNvPr id="3" name="Chỗ dành sẵn cho Văn bản 2">
            <a:extLst>
              <a:ext uri="{FF2B5EF4-FFF2-40B4-BE49-F238E27FC236}">
                <a16:creationId xmlns="" xmlns:a16="http://schemas.microsoft.com/office/drawing/2014/main" id="{500F7AAA-2D5F-45FC-B124-416AD2E6B64E}"/>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D2C9FE8C-80E8-4629-BF8A-DF56BFC8AC6B}"/>
              </a:ext>
            </a:extLst>
          </p:cNvPr>
          <p:cNvSpPr>
            <a:spLocks noGrp="1"/>
          </p:cNvSpPr>
          <p:nvPr>
            <p:ph sz="half" idx="2"/>
          </p:nvPr>
        </p:nvSpPr>
        <p:spPr>
          <a:xfrm>
            <a:off x="839570" y="2505075"/>
            <a:ext cx="5156444"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 xmlns:a16="http://schemas.microsoft.com/office/drawing/2014/main" id="{7EE8B216-A104-4E63-9358-D896DAE3FBB4}"/>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96654920-B42A-40D1-AAEC-7DB1822DC03F}"/>
              </a:ext>
            </a:extLst>
          </p:cNvPr>
          <p:cNvSpPr>
            <a:spLocks noGrp="1"/>
          </p:cNvSpPr>
          <p:nvPr>
            <p:ph sz="quarter" idx="4"/>
          </p:nvPr>
        </p:nvSpPr>
        <p:spPr>
          <a:xfrm>
            <a:off x="6170593" y="2505075"/>
            <a:ext cx="518183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 xmlns:a16="http://schemas.microsoft.com/office/drawing/2014/main" id="{5F06D488-A98B-4CAA-A3FD-3F665821D49D}"/>
              </a:ext>
            </a:extLst>
          </p:cNvPr>
          <p:cNvSpPr>
            <a:spLocks noGrp="1"/>
          </p:cNvSpPr>
          <p:nvPr>
            <p:ph type="dt" sz="half" idx="10"/>
          </p:nvPr>
        </p:nvSpPr>
        <p:spPr/>
        <p:txBody>
          <a:bodyPr/>
          <a:lstStyle/>
          <a:p>
            <a:fld id="{5A4F0574-43A3-46A0-8870-1B2305CBE5B3}" type="datetime1">
              <a:rPr lang="en-US" smtClean="0"/>
              <a:pPr/>
              <a:t>8/9/2021</a:t>
            </a:fld>
            <a:endParaRPr lang="en-US" dirty="0"/>
          </a:p>
        </p:txBody>
      </p:sp>
      <p:sp>
        <p:nvSpPr>
          <p:cNvPr id="8" name="Chỗ dành sẵn cho Chân trang 7">
            <a:extLst>
              <a:ext uri="{FF2B5EF4-FFF2-40B4-BE49-F238E27FC236}">
                <a16:creationId xmlns="" xmlns:a16="http://schemas.microsoft.com/office/drawing/2014/main" id="{6E5312CD-323D-486D-82BB-BF9E5193EEFF}"/>
              </a:ext>
            </a:extLst>
          </p:cNvPr>
          <p:cNvSpPr>
            <a:spLocks noGrp="1"/>
          </p:cNvSpPr>
          <p:nvPr>
            <p:ph type="ftr" sz="quarter" idx="11"/>
          </p:nvPr>
        </p:nvSpPr>
        <p:spPr/>
        <p:txBody>
          <a:bodyPr/>
          <a:lstStyle/>
          <a:p>
            <a:r>
              <a:rPr lang="en-US"/>
              <a:t>Add a footer</a:t>
            </a:r>
            <a:endParaRPr lang="en-US" dirty="0"/>
          </a:p>
        </p:txBody>
      </p:sp>
      <p:sp>
        <p:nvSpPr>
          <p:cNvPr id="9" name="Chỗ dành sẵn cho Số hiệu Bản chiếu 8">
            <a:extLst>
              <a:ext uri="{FF2B5EF4-FFF2-40B4-BE49-F238E27FC236}">
                <a16:creationId xmlns="" xmlns:a16="http://schemas.microsoft.com/office/drawing/2014/main" id="{C88AA60D-DD02-48E0-ACB5-BF4ABFF0918E}"/>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3557868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95AB5D8-E0B4-4130-965F-AAD72E968F8E}"/>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 xmlns:a16="http://schemas.microsoft.com/office/drawing/2014/main" id="{A697F689-FADB-4F94-B955-A74F25BB3B2B}"/>
              </a:ext>
            </a:extLst>
          </p:cNvPr>
          <p:cNvSpPr>
            <a:spLocks noGrp="1"/>
          </p:cNvSpPr>
          <p:nvPr>
            <p:ph type="dt" sz="half" idx="10"/>
          </p:nvPr>
        </p:nvSpPr>
        <p:spPr/>
        <p:txBody>
          <a:bodyPr/>
          <a:lstStyle/>
          <a:p>
            <a:fld id="{5A4F0574-43A3-46A0-8870-1B2305CBE5B3}" type="datetime1">
              <a:rPr lang="en-US" smtClean="0"/>
              <a:pPr/>
              <a:t>8/9/2021</a:t>
            </a:fld>
            <a:endParaRPr lang="en-US" dirty="0"/>
          </a:p>
        </p:txBody>
      </p:sp>
      <p:sp>
        <p:nvSpPr>
          <p:cNvPr id="4" name="Chỗ dành sẵn cho Chân trang 3">
            <a:extLst>
              <a:ext uri="{FF2B5EF4-FFF2-40B4-BE49-F238E27FC236}">
                <a16:creationId xmlns="" xmlns:a16="http://schemas.microsoft.com/office/drawing/2014/main" id="{DEB9449D-57BD-41BC-98AD-7A8C248D0C67}"/>
              </a:ext>
            </a:extLst>
          </p:cNvPr>
          <p:cNvSpPr>
            <a:spLocks noGrp="1"/>
          </p:cNvSpPr>
          <p:nvPr>
            <p:ph type="ftr" sz="quarter" idx="11"/>
          </p:nvPr>
        </p:nvSpPr>
        <p:spPr/>
        <p:txBody>
          <a:bodyPr/>
          <a:lstStyle/>
          <a:p>
            <a:r>
              <a:rPr lang="en-US"/>
              <a:t>Add a footer</a:t>
            </a:r>
            <a:endParaRPr lang="en-US" dirty="0"/>
          </a:p>
        </p:txBody>
      </p:sp>
      <p:sp>
        <p:nvSpPr>
          <p:cNvPr id="5" name="Chỗ dành sẵn cho Số hiệu Bản chiếu 4">
            <a:extLst>
              <a:ext uri="{FF2B5EF4-FFF2-40B4-BE49-F238E27FC236}">
                <a16:creationId xmlns="" xmlns:a16="http://schemas.microsoft.com/office/drawing/2014/main" id="{C10D8E05-F90B-48E8-B4F8-1B55DA2DF27E}"/>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47252186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0C42327A-4E52-4DDA-B09B-6C2337B6C313}"/>
              </a:ext>
            </a:extLst>
          </p:cNvPr>
          <p:cNvSpPr>
            <a:spLocks noGrp="1"/>
          </p:cNvSpPr>
          <p:nvPr>
            <p:ph type="dt" sz="half" idx="10"/>
          </p:nvPr>
        </p:nvSpPr>
        <p:spPr/>
        <p:txBody>
          <a:bodyPr/>
          <a:lstStyle/>
          <a:p>
            <a:fld id="{5A4F0574-43A3-46A0-8870-1B2305CBE5B3}" type="datetime1">
              <a:rPr lang="en-US" smtClean="0"/>
              <a:pPr/>
              <a:t>8/9/2021</a:t>
            </a:fld>
            <a:endParaRPr lang="en-US" dirty="0"/>
          </a:p>
        </p:txBody>
      </p:sp>
      <p:sp>
        <p:nvSpPr>
          <p:cNvPr id="3" name="Chỗ dành sẵn cho Chân trang 2">
            <a:extLst>
              <a:ext uri="{FF2B5EF4-FFF2-40B4-BE49-F238E27FC236}">
                <a16:creationId xmlns="" xmlns:a16="http://schemas.microsoft.com/office/drawing/2014/main" id="{AA8BB808-52AD-4726-8E10-B9E1AEE03B72}"/>
              </a:ext>
            </a:extLst>
          </p:cNvPr>
          <p:cNvSpPr>
            <a:spLocks noGrp="1"/>
          </p:cNvSpPr>
          <p:nvPr>
            <p:ph type="ftr" sz="quarter" idx="11"/>
          </p:nvPr>
        </p:nvSpPr>
        <p:spPr/>
        <p:txBody>
          <a:bodyPr/>
          <a:lstStyle/>
          <a:p>
            <a:r>
              <a:rPr lang="en-US"/>
              <a:t>Add a footer</a:t>
            </a:r>
            <a:endParaRPr lang="en-US" dirty="0"/>
          </a:p>
        </p:txBody>
      </p:sp>
      <p:sp>
        <p:nvSpPr>
          <p:cNvPr id="4" name="Chỗ dành sẵn cho Số hiệu Bản chiếu 3">
            <a:extLst>
              <a:ext uri="{FF2B5EF4-FFF2-40B4-BE49-F238E27FC236}">
                <a16:creationId xmlns="" xmlns:a16="http://schemas.microsoft.com/office/drawing/2014/main" id="{958853F0-D092-4CF6-981F-8552D02A58FF}"/>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89234046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BE2F320-CED8-41A5-8DE5-1D1A5FE84C50}"/>
              </a:ext>
            </a:extLst>
          </p:cNvPr>
          <p:cNvSpPr>
            <a:spLocks noGrp="1"/>
          </p:cNvSpPr>
          <p:nvPr>
            <p:ph type="title"/>
          </p:nvPr>
        </p:nvSpPr>
        <p:spPr>
          <a:xfrm>
            <a:off x="839570" y="457200"/>
            <a:ext cx="3931213" cy="1600200"/>
          </a:xfrm>
        </p:spPr>
        <p:txBody>
          <a:bodyPr anchor="b"/>
          <a:lstStyle>
            <a:lvl1pPr>
              <a:defRPr sz="3199"/>
            </a:lvl1pPr>
          </a:lstStyle>
          <a:p>
            <a:r>
              <a:rPr lang="vi-VN"/>
              <a:t>Bấm để sửa kiểu tiêu đề Bản cái</a:t>
            </a:r>
            <a:endParaRPr lang="en-BZ"/>
          </a:p>
        </p:txBody>
      </p:sp>
      <p:sp>
        <p:nvSpPr>
          <p:cNvPr id="3" name="Chỗ dành sẵn cho Nội dung 2">
            <a:extLst>
              <a:ext uri="{FF2B5EF4-FFF2-40B4-BE49-F238E27FC236}">
                <a16:creationId xmlns="" xmlns:a16="http://schemas.microsoft.com/office/drawing/2014/main" id="{BB513C0F-1932-4226-A25C-6F4A3C6DD4CA}"/>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 xmlns:a16="http://schemas.microsoft.com/office/drawing/2014/main" id="{1BE15203-0939-47E9-B784-C3D69F2533D2}"/>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013CBBA7-978A-450B-A8ED-386AC02B3D0D}"/>
              </a:ext>
            </a:extLst>
          </p:cNvPr>
          <p:cNvSpPr>
            <a:spLocks noGrp="1"/>
          </p:cNvSpPr>
          <p:nvPr>
            <p:ph type="dt" sz="half" idx="10"/>
          </p:nvPr>
        </p:nvSpPr>
        <p:spPr/>
        <p:txBody>
          <a:bodyPr/>
          <a:lstStyle/>
          <a:p>
            <a:fld id="{5A4F0574-43A3-46A0-8870-1B2305CBE5B3}" type="datetime1">
              <a:rPr lang="en-US" smtClean="0"/>
              <a:pPr/>
              <a:t>8/9/2021</a:t>
            </a:fld>
            <a:endParaRPr lang="en-US" dirty="0"/>
          </a:p>
        </p:txBody>
      </p:sp>
      <p:sp>
        <p:nvSpPr>
          <p:cNvPr id="6" name="Chỗ dành sẵn cho Chân trang 5">
            <a:extLst>
              <a:ext uri="{FF2B5EF4-FFF2-40B4-BE49-F238E27FC236}">
                <a16:creationId xmlns="" xmlns:a16="http://schemas.microsoft.com/office/drawing/2014/main" id="{4E3B4B5D-5C54-468C-8983-C3A21BA43F26}"/>
              </a:ext>
            </a:extLst>
          </p:cNvPr>
          <p:cNvSpPr>
            <a:spLocks noGrp="1"/>
          </p:cNvSpPr>
          <p:nvPr>
            <p:ph type="ftr" sz="quarter" idx="11"/>
          </p:nvPr>
        </p:nvSpPr>
        <p:spPr/>
        <p:txBody>
          <a:bodyPr/>
          <a:lstStyle/>
          <a:p>
            <a:r>
              <a:rPr lang="en-US"/>
              <a:t>Add a footer</a:t>
            </a:r>
            <a:endParaRPr lang="en-US" dirty="0"/>
          </a:p>
        </p:txBody>
      </p:sp>
      <p:sp>
        <p:nvSpPr>
          <p:cNvPr id="7" name="Chỗ dành sẵn cho Số hiệu Bản chiếu 6">
            <a:extLst>
              <a:ext uri="{FF2B5EF4-FFF2-40B4-BE49-F238E27FC236}">
                <a16:creationId xmlns="" xmlns:a16="http://schemas.microsoft.com/office/drawing/2014/main" id="{F3128676-8D14-4FD3-B2ED-FCA43CE40A9A}"/>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62600225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214424D-FB6A-4CFB-B14B-B427C12C3BE0}"/>
              </a:ext>
            </a:extLst>
          </p:cNvPr>
          <p:cNvSpPr>
            <a:spLocks noGrp="1"/>
          </p:cNvSpPr>
          <p:nvPr>
            <p:ph type="title"/>
          </p:nvPr>
        </p:nvSpPr>
        <p:spPr>
          <a:xfrm>
            <a:off x="839570" y="457200"/>
            <a:ext cx="3931213" cy="1600200"/>
          </a:xfrm>
        </p:spPr>
        <p:txBody>
          <a:bodyPr anchor="b"/>
          <a:lstStyle>
            <a:lvl1pPr>
              <a:defRPr sz="3199"/>
            </a:lvl1pPr>
          </a:lstStyle>
          <a:p>
            <a:r>
              <a:rPr lang="vi-VN"/>
              <a:t>Bấm để sửa kiểu tiêu đề Bản cái</a:t>
            </a:r>
            <a:endParaRPr lang="en-BZ"/>
          </a:p>
        </p:txBody>
      </p:sp>
      <p:sp>
        <p:nvSpPr>
          <p:cNvPr id="3" name="Chỗ dành sẵn cho Hình ảnh 2">
            <a:extLst>
              <a:ext uri="{FF2B5EF4-FFF2-40B4-BE49-F238E27FC236}">
                <a16:creationId xmlns="" xmlns:a16="http://schemas.microsoft.com/office/drawing/2014/main" id="{B40131E6-5C49-4E68-B120-7F4A751C662C}"/>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BZ"/>
          </a:p>
        </p:txBody>
      </p:sp>
      <p:sp>
        <p:nvSpPr>
          <p:cNvPr id="4" name="Chỗ dành sẵn cho Văn bản 3">
            <a:extLst>
              <a:ext uri="{FF2B5EF4-FFF2-40B4-BE49-F238E27FC236}">
                <a16:creationId xmlns="" xmlns:a16="http://schemas.microsoft.com/office/drawing/2014/main" id="{78D8BDA7-0E9E-434D-8A89-4D85FC739ED9}"/>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922D27B7-31AE-479F-ADF1-92E3AEC46EAF}"/>
              </a:ext>
            </a:extLst>
          </p:cNvPr>
          <p:cNvSpPr>
            <a:spLocks noGrp="1"/>
          </p:cNvSpPr>
          <p:nvPr>
            <p:ph type="dt" sz="half" idx="10"/>
          </p:nvPr>
        </p:nvSpPr>
        <p:spPr/>
        <p:txBody>
          <a:bodyPr/>
          <a:lstStyle/>
          <a:p>
            <a:fld id="{5A4F0574-43A3-46A0-8870-1B2305CBE5B3}" type="datetime1">
              <a:rPr lang="en-US" smtClean="0"/>
              <a:pPr/>
              <a:t>8/9/2021</a:t>
            </a:fld>
            <a:endParaRPr lang="en-US" dirty="0"/>
          </a:p>
        </p:txBody>
      </p:sp>
      <p:sp>
        <p:nvSpPr>
          <p:cNvPr id="6" name="Chỗ dành sẵn cho Chân trang 5">
            <a:extLst>
              <a:ext uri="{FF2B5EF4-FFF2-40B4-BE49-F238E27FC236}">
                <a16:creationId xmlns="" xmlns:a16="http://schemas.microsoft.com/office/drawing/2014/main" id="{A721A90E-84BA-4A62-83D6-1CEEF5C018E4}"/>
              </a:ext>
            </a:extLst>
          </p:cNvPr>
          <p:cNvSpPr>
            <a:spLocks noGrp="1"/>
          </p:cNvSpPr>
          <p:nvPr>
            <p:ph type="ftr" sz="quarter" idx="11"/>
          </p:nvPr>
        </p:nvSpPr>
        <p:spPr/>
        <p:txBody>
          <a:bodyPr/>
          <a:lstStyle/>
          <a:p>
            <a:r>
              <a:rPr lang="en-US"/>
              <a:t>Add a footer</a:t>
            </a:r>
            <a:endParaRPr lang="en-US" dirty="0"/>
          </a:p>
        </p:txBody>
      </p:sp>
      <p:sp>
        <p:nvSpPr>
          <p:cNvPr id="7" name="Chỗ dành sẵn cho Số hiệu Bản chiếu 6">
            <a:extLst>
              <a:ext uri="{FF2B5EF4-FFF2-40B4-BE49-F238E27FC236}">
                <a16:creationId xmlns="" xmlns:a16="http://schemas.microsoft.com/office/drawing/2014/main" id="{B93724BB-DEC9-44F3-A0CB-FD0B75818934}"/>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91465357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6A0A25AE-056F-422E-BB67-43536EA8EF82}"/>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 xmlns:a16="http://schemas.microsoft.com/office/drawing/2014/main" id="{40BCE770-36AF-47DB-B701-6B083D8DBF07}"/>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 xmlns:a16="http://schemas.microsoft.com/office/drawing/2014/main" id="{F45529CC-0374-4990-86E3-EEFAD5D07533}"/>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F0574-43A3-46A0-8870-1B2305CBE5B3}" type="datetime1">
              <a:rPr lang="en-US" smtClean="0"/>
              <a:pPr/>
              <a:t>8/9/2021</a:t>
            </a:fld>
            <a:endParaRPr lang="en-US" dirty="0"/>
          </a:p>
        </p:txBody>
      </p:sp>
      <p:sp>
        <p:nvSpPr>
          <p:cNvPr id="5" name="Chỗ dành sẵn cho Chân trang 4">
            <a:extLst>
              <a:ext uri="{FF2B5EF4-FFF2-40B4-BE49-F238E27FC236}">
                <a16:creationId xmlns="" xmlns:a16="http://schemas.microsoft.com/office/drawing/2014/main" id="{0D8FC903-7F2B-4210-9796-D5E539FD90D6}"/>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Chỗ dành sẵn cho Số hiệu Bản chiếu 5">
            <a:extLst>
              <a:ext uri="{FF2B5EF4-FFF2-40B4-BE49-F238E27FC236}">
                <a16:creationId xmlns="" xmlns:a16="http://schemas.microsoft.com/office/drawing/2014/main" id="{A0B41E72-42A2-4C80-A540-C2010BEC41FA}"/>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5491054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2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guide id="3" pos="100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2"/>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2"/>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87100-A6B2-43DE-8265-A7E5DEB4E57F}" type="datetimeFigureOut">
              <a:rPr lang="en-US" smtClean="0"/>
              <a:pPr/>
              <a:t>8/9/2021</a:t>
            </a:fld>
            <a:endParaRPr lang="en-US"/>
          </a:p>
        </p:txBody>
      </p:sp>
      <p:sp>
        <p:nvSpPr>
          <p:cNvPr id="5" name="Footer Placeholder 4"/>
          <p:cNvSpPr>
            <a:spLocks noGrp="1"/>
          </p:cNvSpPr>
          <p:nvPr>
            <p:ph type="ftr" sz="quarter" idx="3"/>
          </p:nvPr>
        </p:nvSpPr>
        <p:spPr>
          <a:xfrm>
            <a:off x="4164515" y="6356352"/>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2"/>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41E0E-0F2F-4A46-BFEC-80478DF491B9}" type="slidenum">
              <a:rPr lang="en-US" smtClean="0"/>
              <a:pPr/>
              <a:t>‹#›</a:t>
            </a:fld>
            <a:endParaRPr lang="en-US"/>
          </a:p>
        </p:txBody>
      </p:sp>
    </p:spTree>
    <p:extLst>
      <p:ext uri="{BB962C8B-B14F-4D97-AF65-F5344CB8AC3E}">
        <p14:creationId xmlns:p14="http://schemas.microsoft.com/office/powerpoint/2010/main" val="33454303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5.png"/><Relationship Id="rId7" Type="http://schemas.openxmlformats.org/officeDocument/2006/relationships/diagramColors" Target="../diagrams/colors3.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1.jpe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30.emf"/><Relationship Id="rId17" Type="http://schemas.microsoft.com/office/2007/relationships/hdphoto" Target="../media/hdphoto3.wdp"/><Relationship Id="rId2" Type="http://schemas.microsoft.com/office/2007/relationships/media" Target="../media/media2.wav"/><Relationship Id="rId16" Type="http://schemas.openxmlformats.org/officeDocument/2006/relationships/image" Target="../media/image34.png"/><Relationship Id="rId1" Type="http://schemas.openxmlformats.org/officeDocument/2006/relationships/tags" Target="../tags/tag1.xml"/><Relationship Id="rId6" Type="http://schemas.openxmlformats.org/officeDocument/2006/relationships/slideLayout" Target="../slideLayouts/slideLayout19.xml"/><Relationship Id="rId11" Type="http://schemas.openxmlformats.org/officeDocument/2006/relationships/image" Target="../media/image29.png"/><Relationship Id="rId5" Type="http://schemas.openxmlformats.org/officeDocument/2006/relationships/audio" Target="../media/media3.wav"/><Relationship Id="rId15" Type="http://schemas.openxmlformats.org/officeDocument/2006/relationships/image" Target="../media/image33.png"/><Relationship Id="rId10" Type="http://schemas.openxmlformats.org/officeDocument/2006/relationships/image" Target="../media/image28.pn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32.png"/></Relationships>
</file>

<file path=ppt/slides/_rels/slide4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49.xml"/><Relationship Id="rId18" Type="http://schemas.openxmlformats.org/officeDocument/2006/relationships/image" Target="../media/image35.png"/><Relationship Id="rId3" Type="http://schemas.openxmlformats.org/officeDocument/2006/relationships/audio" Target="../media/media2.wav"/><Relationship Id="rId7" Type="http://schemas.openxmlformats.org/officeDocument/2006/relationships/notesSlide" Target="../notesSlides/notesSlide2.xml"/><Relationship Id="rId12" Type="http://schemas.openxmlformats.org/officeDocument/2006/relationships/image" Target="../media/image29.png"/><Relationship Id="rId17" Type="http://schemas.openxmlformats.org/officeDocument/2006/relationships/image" Target="../media/image33.png"/><Relationship Id="rId2" Type="http://schemas.microsoft.com/office/2007/relationships/media" Target="../media/media2.wav"/><Relationship Id="rId16" Type="http://schemas.openxmlformats.org/officeDocument/2006/relationships/image" Target="../media/image32.png"/><Relationship Id="rId1" Type="http://schemas.openxmlformats.org/officeDocument/2006/relationships/tags" Target="../tags/tag2.xml"/><Relationship Id="rId6" Type="http://schemas.openxmlformats.org/officeDocument/2006/relationships/slideLayout" Target="../slideLayouts/slideLayout19.xml"/><Relationship Id="rId11" Type="http://schemas.openxmlformats.org/officeDocument/2006/relationships/image" Target="../media/image28.png"/><Relationship Id="rId5" Type="http://schemas.openxmlformats.org/officeDocument/2006/relationships/audio" Target="../media/media3.wav"/><Relationship Id="rId15" Type="http://schemas.openxmlformats.org/officeDocument/2006/relationships/image" Target="../media/image31.jpeg"/><Relationship Id="rId10" Type="http://schemas.openxmlformats.org/officeDocument/2006/relationships/audio" Target="../media/audio3.wav"/><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30.emf"/></Relationships>
</file>

<file path=ppt/slides/_rels/slide4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1.jpe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30.emf"/><Relationship Id="rId17" Type="http://schemas.openxmlformats.org/officeDocument/2006/relationships/image" Target="../media/image36.png"/><Relationship Id="rId2" Type="http://schemas.microsoft.com/office/2007/relationships/media" Target="../media/media2.wav"/><Relationship Id="rId16" Type="http://schemas.openxmlformats.org/officeDocument/2006/relationships/slide" Target="slide46.xml"/><Relationship Id="rId1" Type="http://schemas.openxmlformats.org/officeDocument/2006/relationships/tags" Target="../tags/tag3.xml"/><Relationship Id="rId6" Type="http://schemas.openxmlformats.org/officeDocument/2006/relationships/slideLayout" Target="../slideLayouts/slideLayout19.xml"/><Relationship Id="rId11" Type="http://schemas.openxmlformats.org/officeDocument/2006/relationships/image" Target="../media/image29.png"/><Relationship Id="rId5" Type="http://schemas.openxmlformats.org/officeDocument/2006/relationships/audio" Target="../media/media3.wav"/><Relationship Id="rId15" Type="http://schemas.openxmlformats.org/officeDocument/2006/relationships/image" Target="../media/image33.png"/><Relationship Id="rId10" Type="http://schemas.openxmlformats.org/officeDocument/2006/relationships/image" Target="../media/image28.pn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32.png"/></Relationships>
</file>

<file path=ppt/slides/_rels/slide4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0.emf"/><Relationship Id="rId3" Type="http://schemas.openxmlformats.org/officeDocument/2006/relationships/audio" Target="../media/media2.wav"/><Relationship Id="rId7" Type="http://schemas.openxmlformats.org/officeDocument/2006/relationships/notesSlide" Target="../notesSlides/notesSlide3.xml"/><Relationship Id="rId12" Type="http://schemas.openxmlformats.org/officeDocument/2006/relationships/image" Target="../media/image29.png"/><Relationship Id="rId17" Type="http://schemas.openxmlformats.org/officeDocument/2006/relationships/image" Target="../media/image37.png"/><Relationship Id="rId2" Type="http://schemas.microsoft.com/office/2007/relationships/media" Target="../media/media2.wav"/><Relationship Id="rId16" Type="http://schemas.openxmlformats.org/officeDocument/2006/relationships/image" Target="../media/image33.png"/><Relationship Id="rId1" Type="http://schemas.openxmlformats.org/officeDocument/2006/relationships/tags" Target="../tags/tag4.xml"/><Relationship Id="rId6" Type="http://schemas.openxmlformats.org/officeDocument/2006/relationships/slideLayout" Target="../slideLayouts/slideLayout19.xml"/><Relationship Id="rId11" Type="http://schemas.openxmlformats.org/officeDocument/2006/relationships/image" Target="../media/image28.png"/><Relationship Id="rId5" Type="http://schemas.openxmlformats.org/officeDocument/2006/relationships/audio" Target="../media/media3.wav"/><Relationship Id="rId15" Type="http://schemas.openxmlformats.org/officeDocument/2006/relationships/image" Target="../media/image32.png"/><Relationship Id="rId10" Type="http://schemas.openxmlformats.org/officeDocument/2006/relationships/audio" Target="../media/audio3.wav"/><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31.jpeg"/></Relationships>
</file>

<file path=ppt/slides/_rels/slide4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0.emf"/><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slide" Target="slide46.xml"/><Relationship Id="rId2" Type="http://schemas.microsoft.com/office/2007/relationships/media" Target="../media/media2.wav"/><Relationship Id="rId16" Type="http://schemas.openxmlformats.org/officeDocument/2006/relationships/image" Target="../media/image33.png"/><Relationship Id="rId1" Type="http://schemas.openxmlformats.org/officeDocument/2006/relationships/tags" Target="../tags/tag5.xml"/><Relationship Id="rId6" Type="http://schemas.openxmlformats.org/officeDocument/2006/relationships/slideLayout" Target="../slideLayouts/slideLayout19.xml"/><Relationship Id="rId11" Type="http://schemas.openxmlformats.org/officeDocument/2006/relationships/image" Target="../media/image29.png"/><Relationship Id="rId5" Type="http://schemas.openxmlformats.org/officeDocument/2006/relationships/audio" Target="../media/media3.wav"/><Relationship Id="rId15" Type="http://schemas.openxmlformats.org/officeDocument/2006/relationships/image" Target="../media/image32.png"/><Relationship Id="rId10" Type="http://schemas.openxmlformats.org/officeDocument/2006/relationships/image" Target="../media/image28.pn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31.jpeg"/></Relationships>
</file>

<file path=ppt/slides/_rels/slide4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0.emf"/><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slide" Target="slide46.xml"/><Relationship Id="rId2" Type="http://schemas.microsoft.com/office/2007/relationships/media" Target="../media/media2.wav"/><Relationship Id="rId16" Type="http://schemas.openxmlformats.org/officeDocument/2006/relationships/image" Target="../media/image33.png"/><Relationship Id="rId1" Type="http://schemas.openxmlformats.org/officeDocument/2006/relationships/tags" Target="../tags/tag6.xml"/><Relationship Id="rId6" Type="http://schemas.openxmlformats.org/officeDocument/2006/relationships/slideLayout" Target="../slideLayouts/slideLayout19.xml"/><Relationship Id="rId11" Type="http://schemas.openxmlformats.org/officeDocument/2006/relationships/image" Target="../media/image29.png"/><Relationship Id="rId5" Type="http://schemas.openxmlformats.org/officeDocument/2006/relationships/audio" Target="../media/media3.wav"/><Relationship Id="rId15" Type="http://schemas.openxmlformats.org/officeDocument/2006/relationships/image" Target="../media/image32.png"/><Relationship Id="rId10" Type="http://schemas.openxmlformats.org/officeDocument/2006/relationships/image" Target="../media/image28.pn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31.jpeg"/></Relationships>
</file>

<file path=ppt/slides/_rels/slide4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0.emf"/><Relationship Id="rId3" Type="http://schemas.openxmlformats.org/officeDocument/2006/relationships/audio" Target="../media/media2.wav"/><Relationship Id="rId7" Type="http://schemas.openxmlformats.org/officeDocument/2006/relationships/notesSlide" Target="../notesSlides/notesSlide4.xml"/><Relationship Id="rId12" Type="http://schemas.openxmlformats.org/officeDocument/2006/relationships/image" Target="../media/image29.png"/><Relationship Id="rId2" Type="http://schemas.microsoft.com/office/2007/relationships/media" Target="../media/media2.wav"/><Relationship Id="rId16" Type="http://schemas.openxmlformats.org/officeDocument/2006/relationships/image" Target="../media/image33.png"/><Relationship Id="rId1" Type="http://schemas.openxmlformats.org/officeDocument/2006/relationships/tags" Target="../tags/tag7.xml"/><Relationship Id="rId6" Type="http://schemas.openxmlformats.org/officeDocument/2006/relationships/slideLayout" Target="../slideLayouts/slideLayout19.xml"/><Relationship Id="rId11" Type="http://schemas.openxmlformats.org/officeDocument/2006/relationships/image" Target="../media/image28.png"/><Relationship Id="rId5" Type="http://schemas.openxmlformats.org/officeDocument/2006/relationships/audio" Target="../media/media3.wav"/><Relationship Id="rId15" Type="http://schemas.openxmlformats.org/officeDocument/2006/relationships/image" Target="../media/image32.png"/><Relationship Id="rId10" Type="http://schemas.openxmlformats.org/officeDocument/2006/relationships/audio" Target="../media/audio3.wav"/><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31.jpe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0.emf"/><Relationship Id="rId3" Type="http://schemas.openxmlformats.org/officeDocument/2006/relationships/audio" Target="../media/media2.wav"/><Relationship Id="rId7" Type="http://schemas.openxmlformats.org/officeDocument/2006/relationships/notesSlide" Target="../notesSlides/notesSlide5.xml"/><Relationship Id="rId12" Type="http://schemas.openxmlformats.org/officeDocument/2006/relationships/image" Target="../media/image29.png"/><Relationship Id="rId2" Type="http://schemas.microsoft.com/office/2007/relationships/media" Target="../media/media2.wav"/><Relationship Id="rId16" Type="http://schemas.openxmlformats.org/officeDocument/2006/relationships/image" Target="../media/image33.png"/><Relationship Id="rId1" Type="http://schemas.openxmlformats.org/officeDocument/2006/relationships/tags" Target="../tags/tag8.xml"/><Relationship Id="rId6" Type="http://schemas.openxmlformats.org/officeDocument/2006/relationships/slideLayout" Target="../slideLayouts/slideLayout19.xml"/><Relationship Id="rId11" Type="http://schemas.openxmlformats.org/officeDocument/2006/relationships/image" Target="../media/image28.png"/><Relationship Id="rId5" Type="http://schemas.openxmlformats.org/officeDocument/2006/relationships/audio" Target="../media/media3.wav"/><Relationship Id="rId15" Type="http://schemas.openxmlformats.org/officeDocument/2006/relationships/image" Target="../media/image32.png"/><Relationship Id="rId10" Type="http://schemas.openxmlformats.org/officeDocument/2006/relationships/audio" Target="../media/audio3.wav"/><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31.jpeg"/></Relationships>
</file>

<file path=ppt/slides/_rels/slide5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1.jpe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30.emf"/><Relationship Id="rId2" Type="http://schemas.microsoft.com/office/2007/relationships/media" Target="../media/media2.wav"/><Relationship Id="rId1" Type="http://schemas.openxmlformats.org/officeDocument/2006/relationships/tags" Target="../tags/tag9.xml"/><Relationship Id="rId6" Type="http://schemas.openxmlformats.org/officeDocument/2006/relationships/slideLayout" Target="../slideLayouts/slideLayout19.xml"/><Relationship Id="rId11" Type="http://schemas.openxmlformats.org/officeDocument/2006/relationships/image" Target="../media/image29.png"/><Relationship Id="rId5" Type="http://schemas.openxmlformats.org/officeDocument/2006/relationships/audio" Target="../media/media3.wav"/><Relationship Id="rId15" Type="http://schemas.openxmlformats.org/officeDocument/2006/relationships/image" Target="../media/image33.png"/><Relationship Id="rId10" Type="http://schemas.openxmlformats.org/officeDocument/2006/relationships/image" Target="../media/image28.pn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32.png"/></Relationships>
</file>

<file path=ppt/slides/_rels/slide5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1.jpe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30.emf"/><Relationship Id="rId2" Type="http://schemas.microsoft.com/office/2007/relationships/media" Target="../media/media2.wav"/><Relationship Id="rId1" Type="http://schemas.openxmlformats.org/officeDocument/2006/relationships/tags" Target="../tags/tag10.xml"/><Relationship Id="rId6" Type="http://schemas.openxmlformats.org/officeDocument/2006/relationships/slideLayout" Target="../slideLayouts/slideLayout19.xml"/><Relationship Id="rId11" Type="http://schemas.openxmlformats.org/officeDocument/2006/relationships/image" Target="../media/image29.png"/><Relationship Id="rId5" Type="http://schemas.openxmlformats.org/officeDocument/2006/relationships/audio" Target="../media/media3.wav"/><Relationship Id="rId15" Type="http://schemas.openxmlformats.org/officeDocument/2006/relationships/image" Target="../media/image33.png"/><Relationship Id="rId10" Type="http://schemas.openxmlformats.org/officeDocument/2006/relationships/image" Target="../media/image28.pn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32.png"/></Relationships>
</file>

<file path=ppt/slides/_rels/slide5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1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6.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jp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ummer Beauty GIF - Find &amp; Share on GIPHY">
            <a:extLst>
              <a:ext uri="{FF2B5EF4-FFF2-40B4-BE49-F238E27FC236}">
                <a16:creationId xmlns="" xmlns:a16="http://schemas.microsoft.com/office/drawing/2014/main" id="{802DB0FB-3BD1-4424-A529-AC47B77DA42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2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912812" y="1828800"/>
            <a:ext cx="10744200" cy="381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t>T</a:t>
            </a:r>
            <a:r>
              <a:rPr lang="vi-VN" sz="2400" dirty="0"/>
              <a:t>ừ lâu, hình ảnh những cô gái thanh niên xung phong đã đi vào thi ca, nhạc họa nuôi một nguồn cảm hứng dồi dào, bất tận. Ta có thể kể đến bài thơ "Gửi em cô gái thanh niên xung phong" của nhà thơ Phạm Tiến Duật hay bài hát "Cô gái mở đường" của cố nhạc sĩ Xuân Giao... Và cũng góp một tiếng nói riêng, tiếng nói của một thanh niên xung phong trên tuyến đường Trường Sơn vào đề tài này, Lê Minh Khuê với truyện ngắn "Những ngôi sao xa xôi" đã khắc họa thành công hình ảnh những cô gái xung phong phá bom, mở đường thật chân thực: hồn nhiên, trong sáng, giàu mộng ước, lạc quan, yêu đời và rất dũng cảm, mạnh mẽ trong chiến đấu.</a:t>
            </a:r>
            <a:endParaRPr lang="en-US" sz="2400" dirty="0"/>
          </a:p>
        </p:txBody>
      </p:sp>
    </p:spTree>
    <p:extLst>
      <p:ext uri="{BB962C8B-B14F-4D97-AF65-F5344CB8AC3E}">
        <p14:creationId xmlns:p14="http://schemas.microsoft.com/office/powerpoint/2010/main" val="340777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ình chữ nhật 3">
            <a:extLst>
              <a:ext uri="{FF2B5EF4-FFF2-40B4-BE49-F238E27FC236}">
                <a16:creationId xmlns="" xmlns:a16="http://schemas.microsoft.com/office/drawing/2014/main" id="{6D0FA8B2-27D3-4B2A-BBB8-6CAE317BA11A}"/>
              </a:ext>
            </a:extLst>
          </p:cNvPr>
          <p:cNvSpPr/>
          <p:nvPr/>
        </p:nvSpPr>
        <p:spPr>
          <a:xfrm>
            <a:off x="2366217" y="795559"/>
            <a:ext cx="3533147" cy="461665"/>
          </a:xfrm>
          <a:prstGeom prst="rect">
            <a:avLst/>
          </a:prstGeom>
        </p:spPr>
        <p:txBody>
          <a:bodyPr wrap="none">
            <a:spAutoFit/>
          </a:bodyPr>
          <a:lstStyle/>
          <a:p>
            <a:pPr algn="ctr"/>
            <a:r>
              <a:rPr lang="en-BZ" sz="2400" b="1" dirty="0" smtClean="0">
                <a:solidFill>
                  <a:srgbClr val="0070C0"/>
                </a:solidFill>
                <a:latin typeface="#9Slide03 Cabin Condensed Mediu" panose="00000606000000000000" pitchFamily="2" charset="0"/>
              </a:rPr>
              <a:t>1. NHÂN VẬT PHƯ</a:t>
            </a:r>
            <a:r>
              <a:rPr lang="vi-VN" sz="2400" b="1" dirty="0">
                <a:solidFill>
                  <a:srgbClr val="0070C0"/>
                </a:solidFill>
                <a:latin typeface="#9Slide03 Cabin Condensed Mediu" panose="00000606000000000000" pitchFamily="2" charset="0"/>
              </a:rPr>
              <a:t>Ơ</a:t>
            </a:r>
            <a:r>
              <a:rPr lang="en-BZ" sz="2400" b="1" dirty="0">
                <a:solidFill>
                  <a:srgbClr val="0070C0"/>
                </a:solidFill>
                <a:latin typeface="#9Slide03 Cabin Condensed Mediu" panose="00000606000000000000" pitchFamily="2" charset="0"/>
              </a:rPr>
              <a:t>NG ĐỊNH</a:t>
            </a:r>
          </a:p>
        </p:txBody>
      </p:sp>
      <p:sp>
        <p:nvSpPr>
          <p:cNvPr id="2" name="Rectangle 1"/>
          <p:cNvSpPr/>
          <p:nvPr/>
        </p:nvSpPr>
        <p:spPr>
          <a:xfrm>
            <a:off x="5346080" y="1700535"/>
            <a:ext cx="6777817" cy="461665"/>
          </a:xfrm>
          <a:prstGeom prst="rect">
            <a:avLst/>
          </a:prstGeom>
          <a:ln>
            <a:solidFill>
              <a:schemeClr val="tx1">
                <a:lumMod val="95000"/>
                <a:lumOff val="5000"/>
              </a:schemeClr>
            </a:solidFill>
          </a:ln>
        </p:spPr>
        <p:txBody>
          <a:bodyPr wrap="none">
            <a:spAutoFit/>
          </a:bodyPr>
          <a:lstStyle/>
          <a:p>
            <a:pPr algn="just">
              <a:spcAft>
                <a:spcPts val="0"/>
              </a:spcAft>
            </a:pPr>
            <a:r>
              <a:rPr lang="vi-VN"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Hoàn cảnh sống và chiến đấu của Phương Định:</a:t>
            </a:r>
            <a:endParaRPr lang="en-US"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5346080" y="2486358"/>
            <a:ext cx="4322017" cy="461665"/>
          </a:xfrm>
          <a:prstGeom prst="rect">
            <a:avLst/>
          </a:prstGeom>
          <a:ln>
            <a:solidFill>
              <a:schemeClr val="tx1">
                <a:lumMod val="95000"/>
                <a:lumOff val="5000"/>
              </a:schemeClr>
            </a:solidFill>
          </a:ln>
        </p:spPr>
        <p:txBody>
          <a:bodyPr wrap="none">
            <a:spAutoFit/>
          </a:bodyPr>
          <a:lstStyle/>
          <a:p>
            <a:pPr algn="just">
              <a:spcAft>
                <a:spcPts val="0"/>
              </a:spcAft>
            </a:pPr>
            <a:r>
              <a:rPr lang="vi-VN"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Vẻ đẹp tâm hồn Phương Định</a:t>
            </a:r>
            <a:endParaRPr lang="en-US"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6273258" y="3195974"/>
            <a:ext cx="5300007"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vi-VN" sz="20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Phương Định là cô gái Hà Thành trẻ trung, xinh đẹp, tâm hồn trong sáng:</a:t>
            </a:r>
            <a:endParaRPr lang="en-US" sz="20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6293785" y="4063444"/>
            <a:ext cx="5406292"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vi-VN" sz="20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Phương Định là nữ thanh niên xung phong dũng cảm, can trường, tinh thần trách nhiệm cao.</a:t>
            </a:r>
            <a:endParaRPr lang="en-US" sz="20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6280905" y="5257800"/>
            <a:ext cx="5427243"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vi-VN" sz="20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Phương Định là cô gái giàu tình cảm, giàu tình đồng chí, đồng đội:</a:t>
            </a:r>
            <a:endParaRPr lang="en-US" sz="20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grpSp>
        <p:nvGrpSpPr>
          <p:cNvPr id="10" name="Group 9"/>
          <p:cNvGrpSpPr/>
          <p:nvPr/>
        </p:nvGrpSpPr>
        <p:grpSpPr>
          <a:xfrm>
            <a:off x="647201" y="266700"/>
            <a:ext cx="4380411" cy="461665"/>
            <a:chOff x="-178462" y="1828800"/>
            <a:chExt cx="8764244" cy="923329"/>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2"/>
            <p:cNvSpPr txBox="1"/>
            <p:nvPr/>
          </p:nvSpPr>
          <p:spPr>
            <a:xfrm>
              <a:off x="352970" y="1828800"/>
              <a:ext cx="1363961" cy="923329"/>
            </a:xfrm>
            <a:prstGeom prst="rect">
              <a:avLst/>
            </a:prstGeom>
            <a:noFill/>
          </p:spPr>
          <p:txBody>
            <a:bodyPr wrap="square" rtlCol="0">
              <a:spAutoFit/>
            </a:bodyPr>
            <a:lstStyle/>
            <a:p>
              <a:pPr algn="ctr"/>
              <a:r>
                <a:rPr lang="en-US" sz="2400" b="1" smtClean="0">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14" name="TextBox 13"/>
            <p:cNvSpPr txBox="1"/>
            <p:nvPr/>
          </p:nvSpPr>
          <p:spPr>
            <a:xfrm>
              <a:off x="2067733" y="1828800"/>
              <a:ext cx="6518049" cy="923329"/>
            </a:xfrm>
            <a:prstGeom prst="rect">
              <a:avLst/>
            </a:prstGeom>
            <a:noFill/>
          </p:spPr>
          <p:txBody>
            <a:bodyPr wrap="square" rtlCol="0">
              <a:spAutoFit/>
            </a:bodyPr>
            <a:lstStyle/>
            <a:p>
              <a:r>
                <a:rPr lang="en-US" sz="2400" b="1">
                  <a:solidFill>
                    <a:schemeClr val="bg1"/>
                  </a:solidFill>
                  <a:latin typeface="Tahoma" pitchFamily="34" charset="0"/>
                  <a:ea typeface="Tahoma" pitchFamily="34" charset="0"/>
                  <a:cs typeface="Tahoma" pitchFamily="34" charset="0"/>
                </a:rPr>
                <a:t>TÌM HIỂU </a:t>
              </a:r>
              <a:r>
                <a:rPr lang="en-US" sz="2400" b="1" smtClean="0">
                  <a:solidFill>
                    <a:schemeClr val="bg1"/>
                  </a:solidFill>
                  <a:latin typeface="Tahoma" pitchFamily="34" charset="0"/>
                  <a:ea typeface="Tahoma" pitchFamily="34" charset="0"/>
                  <a:cs typeface="Tahoma" pitchFamily="34" charset="0"/>
                </a:rPr>
                <a:t>CHI TIẾT</a:t>
              </a:r>
              <a:endParaRPr lang="en-US" sz="2400" b="1">
                <a:solidFill>
                  <a:schemeClr val="bg1"/>
                </a:solidFill>
                <a:latin typeface="Tahoma" pitchFamily="34" charset="0"/>
                <a:ea typeface="Tahoma" pitchFamily="34" charset="0"/>
                <a:cs typeface="Tahoma" pitchFamily="34" charset="0"/>
              </a:endParaRPr>
            </a:p>
          </p:txBody>
        </p:sp>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12" y="1559917"/>
            <a:ext cx="5315809" cy="4152976"/>
          </a:xfrm>
          <a:prstGeom prst="rect">
            <a:avLst/>
          </a:prstGeom>
          <a:ln>
            <a:noFill/>
          </a:ln>
          <a:effectLst>
            <a:reflection blurRad="6350" stA="52000" endA="300" endPos="35000" dir="5400000" sy="-100000" algn="bl" rotWithShape="0"/>
            <a:softEdge rad="112500"/>
          </a:effectLst>
        </p:spPr>
      </p:pic>
    </p:spTree>
    <p:extLst>
      <p:ext uri="{BB962C8B-B14F-4D97-AF65-F5344CB8AC3E}">
        <p14:creationId xmlns:p14="http://schemas.microsoft.com/office/powerpoint/2010/main" val="2725483626"/>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áº£m nháº­n nhÃ¢n váº­t PhÆ°Æ¡ng Äá»nh trong truyá»n Nhá»¯ng ngÃ´i sao xa xÃ´i">
            <a:extLst>
              <a:ext uri="{FF2B5EF4-FFF2-40B4-BE49-F238E27FC236}">
                <a16:creationId xmlns="" xmlns:a16="http://schemas.microsoft.com/office/drawing/2014/main" id="{452B070F-5352-444E-9A54-EE3FAAFC6A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208212" y="1752600"/>
            <a:ext cx="8229600" cy="46048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AA638779-C4AA-490C-A467-2309363C0974}"/>
              </a:ext>
            </a:extLst>
          </p:cNvPr>
          <p:cNvSpPr/>
          <p:nvPr/>
        </p:nvSpPr>
        <p:spPr>
          <a:xfrm>
            <a:off x="-63662" y="228600"/>
            <a:ext cx="12256265" cy="1295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i="1" dirty="0" smtClean="0">
                <a:solidFill>
                  <a:schemeClr val="bg1"/>
                </a:solidFill>
                <a:latin typeface="#9Slide05 SVNVictoria" panose="02000503000000020003" pitchFamily="2" charset="0"/>
                <a:cs typeface="Calibri" panose="020F0502020204030204" pitchFamily="34" charset="0"/>
              </a:rPr>
              <a:t>a. </a:t>
            </a:r>
            <a:r>
              <a:rPr lang="en-US" sz="6000" b="1" i="1" dirty="0" err="1">
                <a:solidFill>
                  <a:schemeClr val="bg1"/>
                </a:solidFill>
                <a:latin typeface="#9Slide05 SVNVictoria" panose="02000503000000020003" pitchFamily="2" charset="0"/>
                <a:cs typeface="Calibri" panose="020F0502020204030204" pitchFamily="34" charset="0"/>
              </a:rPr>
              <a:t>Hoàn</a:t>
            </a:r>
            <a:r>
              <a:rPr lang="en-US" sz="6000" b="1" i="1" dirty="0">
                <a:solidFill>
                  <a:schemeClr val="bg1"/>
                </a:solidFill>
                <a:latin typeface="#9Slide05 SVNVictoria" panose="02000503000000020003" pitchFamily="2" charset="0"/>
                <a:cs typeface="Calibri" panose="020F0502020204030204" pitchFamily="34" charset="0"/>
              </a:rPr>
              <a:t> </a:t>
            </a:r>
            <a:r>
              <a:rPr lang="en-US" sz="6000" b="1" i="1" dirty="0" err="1">
                <a:solidFill>
                  <a:schemeClr val="bg1"/>
                </a:solidFill>
                <a:latin typeface="#9Slide05 SVNVictoria" panose="02000503000000020003" pitchFamily="2" charset="0"/>
                <a:cs typeface="Calibri" panose="020F0502020204030204" pitchFamily="34" charset="0"/>
              </a:rPr>
              <a:t>cảnh</a:t>
            </a:r>
            <a:r>
              <a:rPr lang="en-US" sz="6000" b="1" i="1" dirty="0">
                <a:solidFill>
                  <a:schemeClr val="bg1"/>
                </a:solidFill>
                <a:latin typeface="#9Slide05 SVNVictoria" panose="02000503000000020003" pitchFamily="2" charset="0"/>
                <a:cs typeface="Calibri" panose="020F0502020204030204" pitchFamily="34" charset="0"/>
              </a:rPr>
              <a:t> </a:t>
            </a:r>
            <a:r>
              <a:rPr lang="en-US" sz="6000" b="1" i="1" dirty="0" err="1">
                <a:solidFill>
                  <a:schemeClr val="bg1"/>
                </a:solidFill>
                <a:latin typeface="#9Slide05 SVNVictoria" panose="02000503000000020003" pitchFamily="2" charset="0"/>
                <a:cs typeface="Calibri" panose="020F0502020204030204" pitchFamily="34" charset="0"/>
              </a:rPr>
              <a:t>sống</a:t>
            </a:r>
            <a:r>
              <a:rPr lang="en-US" sz="6000" b="1" i="1" dirty="0">
                <a:solidFill>
                  <a:schemeClr val="bg1"/>
                </a:solidFill>
                <a:latin typeface="#9Slide05 SVNVictoria" panose="02000503000000020003" pitchFamily="2" charset="0"/>
                <a:cs typeface="Calibri" panose="020F0502020204030204" pitchFamily="34" charset="0"/>
              </a:rPr>
              <a:t> </a:t>
            </a:r>
            <a:r>
              <a:rPr lang="en-US" sz="6000" b="1" i="1" dirty="0" err="1">
                <a:solidFill>
                  <a:schemeClr val="bg1"/>
                </a:solidFill>
                <a:latin typeface="#9Slide05 SVNVictoria" panose="02000503000000020003" pitchFamily="2" charset="0"/>
                <a:cs typeface="Calibri" panose="020F0502020204030204" pitchFamily="34" charset="0"/>
              </a:rPr>
              <a:t>và</a:t>
            </a:r>
            <a:r>
              <a:rPr lang="en-US" sz="6000" b="1" i="1" dirty="0">
                <a:solidFill>
                  <a:schemeClr val="bg1"/>
                </a:solidFill>
                <a:latin typeface="#9Slide05 SVNVictoria" panose="02000503000000020003" pitchFamily="2" charset="0"/>
                <a:cs typeface="Calibri" panose="020F0502020204030204" pitchFamily="34" charset="0"/>
              </a:rPr>
              <a:t> </a:t>
            </a:r>
            <a:r>
              <a:rPr lang="en-US" sz="6000" b="1" i="1" dirty="0" err="1">
                <a:solidFill>
                  <a:schemeClr val="bg1"/>
                </a:solidFill>
                <a:latin typeface="#9Slide05 SVNVictoria" panose="02000503000000020003" pitchFamily="2" charset="0"/>
                <a:cs typeface="Calibri" panose="020F0502020204030204" pitchFamily="34" charset="0"/>
              </a:rPr>
              <a:t>chiến</a:t>
            </a:r>
            <a:r>
              <a:rPr lang="en-US" sz="6000" b="1" i="1" dirty="0">
                <a:solidFill>
                  <a:schemeClr val="bg1"/>
                </a:solidFill>
                <a:latin typeface="#9Slide05 SVNVictoria" panose="02000503000000020003" pitchFamily="2" charset="0"/>
                <a:cs typeface="Calibri" panose="020F0502020204030204" pitchFamily="34" charset="0"/>
              </a:rPr>
              <a:t> </a:t>
            </a:r>
            <a:r>
              <a:rPr lang="en-US" sz="6000" b="1" i="1" dirty="0" err="1">
                <a:solidFill>
                  <a:schemeClr val="bg1"/>
                </a:solidFill>
                <a:latin typeface="#9Slide05 SVNVictoria" panose="02000503000000020003" pitchFamily="2" charset="0"/>
                <a:cs typeface="Calibri" panose="020F0502020204030204" pitchFamily="34" charset="0"/>
              </a:rPr>
              <a:t>đấu</a:t>
            </a:r>
            <a:endParaRPr lang="en-SG" sz="6000" dirty="0">
              <a:solidFill>
                <a:schemeClr val="bg1"/>
              </a:solidFill>
              <a:latin typeface="#9Slide05 SVNVictoria" panose="02000503000000020003" pitchFamily="2" charset="0"/>
            </a:endParaRPr>
          </a:p>
        </p:txBody>
      </p:sp>
    </p:spTree>
    <p:extLst>
      <p:ext uri="{BB962C8B-B14F-4D97-AF65-F5344CB8AC3E}">
        <p14:creationId xmlns:p14="http://schemas.microsoft.com/office/powerpoint/2010/main" val="1981864631"/>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A638779-C4AA-490C-A467-2309363C0974}"/>
              </a:ext>
            </a:extLst>
          </p:cNvPr>
          <p:cNvSpPr/>
          <p:nvPr/>
        </p:nvSpPr>
        <p:spPr>
          <a:xfrm>
            <a:off x="-3778"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a. </a:t>
            </a:r>
            <a:r>
              <a:rPr lang="en-US" sz="4000" b="1" i="1" dirty="0" err="1">
                <a:solidFill>
                  <a:schemeClr val="bg1"/>
                </a:solidFill>
                <a:latin typeface="#9Slide05 SVNVictoria" panose="02000503000000020003" pitchFamily="2" charset="0"/>
                <a:cs typeface="Calibri" panose="020F0502020204030204" pitchFamily="34" charset="0"/>
              </a:rPr>
              <a:t>Hoàn</a:t>
            </a:r>
            <a:r>
              <a:rPr lang="en-US" sz="4000" b="1" i="1" dirty="0">
                <a:solidFill>
                  <a:schemeClr val="bg1"/>
                </a:solidFill>
                <a:latin typeface="#9Slide05 SVNVictoria" panose="02000503000000020003" pitchFamily="2" charset="0"/>
                <a:cs typeface="Calibri" panose="020F0502020204030204" pitchFamily="34" charset="0"/>
              </a:rPr>
              <a:t> </a:t>
            </a:r>
            <a:r>
              <a:rPr lang="en-US" sz="4000" b="1" i="1" dirty="0" err="1">
                <a:solidFill>
                  <a:schemeClr val="bg1"/>
                </a:solidFill>
                <a:latin typeface="#9Slide05 SVNVictoria" panose="02000503000000020003" pitchFamily="2" charset="0"/>
                <a:cs typeface="Calibri" panose="020F0502020204030204" pitchFamily="34" charset="0"/>
              </a:rPr>
              <a:t>cảnh</a:t>
            </a:r>
            <a:r>
              <a:rPr lang="en-US" sz="4000" b="1" i="1" dirty="0">
                <a:solidFill>
                  <a:schemeClr val="bg1"/>
                </a:solidFill>
                <a:latin typeface="#9Slide05 SVNVictoria" panose="02000503000000020003" pitchFamily="2" charset="0"/>
                <a:cs typeface="Calibri" panose="020F0502020204030204" pitchFamily="34" charset="0"/>
              </a:rPr>
              <a:t> </a:t>
            </a:r>
            <a:r>
              <a:rPr lang="en-US" sz="4000" b="1" i="1" dirty="0" err="1">
                <a:solidFill>
                  <a:schemeClr val="bg1"/>
                </a:solidFill>
                <a:latin typeface="#9Slide05 SVNVictoria" panose="02000503000000020003" pitchFamily="2" charset="0"/>
                <a:cs typeface="Calibri" panose="020F0502020204030204" pitchFamily="34" charset="0"/>
              </a:rPr>
              <a:t>sống</a:t>
            </a:r>
            <a:r>
              <a:rPr lang="en-US" sz="4000" b="1" i="1" dirty="0">
                <a:solidFill>
                  <a:schemeClr val="bg1"/>
                </a:solidFill>
                <a:latin typeface="#9Slide05 SVNVictoria" panose="02000503000000020003" pitchFamily="2" charset="0"/>
                <a:cs typeface="Calibri" panose="020F0502020204030204" pitchFamily="34" charset="0"/>
              </a:rPr>
              <a:t> </a:t>
            </a:r>
            <a:r>
              <a:rPr lang="en-US" sz="4000" b="1" i="1" dirty="0" err="1">
                <a:solidFill>
                  <a:schemeClr val="bg1"/>
                </a:solidFill>
                <a:latin typeface="#9Slide05 SVNVictoria" panose="02000503000000020003" pitchFamily="2" charset="0"/>
                <a:cs typeface="Calibri" panose="020F0502020204030204" pitchFamily="34" charset="0"/>
              </a:rPr>
              <a:t>và</a:t>
            </a:r>
            <a:r>
              <a:rPr lang="en-US" sz="4000" b="1" i="1" dirty="0">
                <a:solidFill>
                  <a:schemeClr val="bg1"/>
                </a:solidFill>
                <a:latin typeface="#9Slide05 SVNVictoria" panose="02000503000000020003" pitchFamily="2" charset="0"/>
                <a:cs typeface="Calibri" panose="020F0502020204030204" pitchFamily="34" charset="0"/>
              </a:rPr>
              <a:t> </a:t>
            </a:r>
            <a:r>
              <a:rPr lang="en-US" sz="4000" b="1" i="1" dirty="0" err="1">
                <a:solidFill>
                  <a:schemeClr val="bg1"/>
                </a:solidFill>
                <a:latin typeface="#9Slide05 SVNVictoria" panose="02000503000000020003" pitchFamily="2" charset="0"/>
                <a:cs typeface="Calibri" panose="020F0502020204030204" pitchFamily="34" charset="0"/>
              </a:rPr>
              <a:t>chiến</a:t>
            </a:r>
            <a:r>
              <a:rPr lang="en-US" sz="4000" b="1" i="1" dirty="0">
                <a:solidFill>
                  <a:schemeClr val="bg1"/>
                </a:solidFill>
                <a:latin typeface="#9Slide05 SVNVictoria" panose="02000503000000020003" pitchFamily="2" charset="0"/>
                <a:cs typeface="Calibri" panose="020F0502020204030204" pitchFamily="34" charset="0"/>
              </a:rPr>
              <a:t> </a:t>
            </a:r>
            <a:r>
              <a:rPr lang="en-US" sz="4000" b="1" i="1" dirty="0" err="1">
                <a:solidFill>
                  <a:schemeClr val="bg1"/>
                </a:solidFill>
                <a:latin typeface="#9Slide05 SVNVictoria" panose="02000503000000020003" pitchFamily="2" charset="0"/>
                <a:cs typeface="Calibri" panose="020F0502020204030204" pitchFamily="34" charset="0"/>
              </a:rPr>
              <a:t>đấu</a:t>
            </a:r>
            <a:endParaRPr lang="en-SG" sz="4000" dirty="0">
              <a:solidFill>
                <a:schemeClr val="bg1"/>
              </a:solidFill>
              <a:latin typeface="#9Slide05 SVNVictoria" panose="02000503000000020003" pitchFamily="2" charset="0"/>
            </a:endParaRPr>
          </a:p>
        </p:txBody>
      </p:sp>
      <p:pic>
        <p:nvPicPr>
          <p:cNvPr id="3" name="Picture 2" descr="http://radio.voh.com.vn/uploads/image/2017/09/05/duongtruong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6212" y="937061"/>
            <a:ext cx="2896718" cy="2936399"/>
          </a:xfrm>
          <a:prstGeom prst="rect">
            <a:avLst/>
          </a:prstGeom>
          <a:solidFill>
            <a:srgbClr val="FFFFFF">
              <a:shade val="85000"/>
            </a:srgbClr>
          </a:solidFill>
          <a:ln w="88900" cap="sq">
            <a:solidFill>
              <a:srgbClr val="FFFFFF"/>
            </a:solidFill>
            <a:miter lim="800000"/>
          </a:ln>
          <a:effectLst>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1812" y="3810000"/>
            <a:ext cx="4039718" cy="2726089"/>
          </a:xfrm>
          <a:prstGeom prst="rect">
            <a:avLst/>
          </a:prstGeom>
          <a:ln>
            <a:noFill/>
          </a:ln>
          <a:effectLst>
            <a:softEdge rad="112500"/>
          </a:effectLst>
          <a:extLs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55612" y="1435764"/>
            <a:ext cx="8382000" cy="1154162"/>
          </a:xfrm>
          <a:prstGeom prst="rect">
            <a:avLst/>
          </a:prstGeom>
          <a:solidFill>
            <a:schemeClr val="bg1"/>
          </a:solidFill>
          <a:ln>
            <a:solidFill>
              <a:schemeClr val="accent1"/>
            </a:solidFill>
          </a:ln>
        </p:spPr>
        <p:txBody>
          <a:bodyPr wrap="square">
            <a:spAutoFit/>
          </a:bodyPr>
          <a:lstStyle/>
          <a:p>
            <a:pPr algn="just">
              <a:spcAft>
                <a:spcPts val="0"/>
              </a:spcAft>
            </a:pPr>
            <a:r>
              <a:rPr lang="vi-VN" sz="2300" dirty="0">
                <a:latin typeface="Times New Roman" panose="02020603050405020304" pitchFamily="18" charset="0"/>
                <a:ea typeface="Times New Roman" panose="02020603050405020304" pitchFamily="18" charset="0"/>
                <a:cs typeface="Times New Roman" panose="02020603050405020304" pitchFamily="18" charset="0"/>
              </a:rPr>
              <a:t>Cũng như các cô gái thanh niên xung phong khác, Phương Định </a:t>
            </a:r>
            <a:r>
              <a:rPr lang="vi-VN" sz="2300" b="1" dirty="0">
                <a:latin typeface="Times New Roman" panose="02020603050405020304" pitchFamily="18" charset="0"/>
                <a:ea typeface="Times New Roman" panose="02020603050405020304" pitchFamily="18" charset="0"/>
                <a:cs typeface="Times New Roman" panose="02020603050405020304" pitchFamily="18" charset="0"/>
              </a:rPr>
              <a:t>sống và chiến đấu trên một cao điểm giữa một vùng trọng điểm, nơi tập trung nhiều bom đạn </a:t>
            </a:r>
            <a:r>
              <a:rPr lang="vi-VN" sz="2300" dirty="0">
                <a:latin typeface="Times New Roman" panose="02020603050405020304" pitchFamily="18" charset="0"/>
                <a:ea typeface="Times New Roman" panose="02020603050405020304" pitchFamily="18" charset="0"/>
                <a:cs typeface="Times New Roman" panose="02020603050405020304" pitchFamily="18" charset="0"/>
              </a:rPr>
              <a:t>nhất, sự </a:t>
            </a:r>
            <a:r>
              <a:rPr lang="vi-VN" sz="2300" b="1" dirty="0">
                <a:latin typeface="Times New Roman" panose="02020603050405020304" pitchFamily="18" charset="0"/>
                <a:ea typeface="Times New Roman" panose="02020603050405020304" pitchFamily="18" charset="0"/>
                <a:cs typeface="Times New Roman" panose="02020603050405020304" pitchFamily="18" charset="0"/>
              </a:rPr>
              <a:t>nguy hiểm và ác liệt.</a:t>
            </a:r>
            <a:endParaRPr lang="en-US" sz="23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455613" y="2690336"/>
            <a:ext cx="8382000" cy="1569660"/>
          </a:xfrm>
          <a:prstGeom prst="rect">
            <a:avLst/>
          </a:prstGeom>
          <a:solidFill>
            <a:schemeClr val="accent5">
              <a:lumMod val="60000"/>
              <a:lumOff val="40000"/>
            </a:schemeClr>
          </a:solidFill>
        </p:spPr>
        <p:txBody>
          <a:bodyPr wrap="square">
            <a:spAutoFit/>
          </a:bodyPr>
          <a:lstStyle/>
          <a:p>
            <a:pPr algn="just">
              <a:spcAft>
                <a:spcPts val="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Công việc</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cùng đơn vị nữ thanh niên xung phong hằng ngày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quan sát địch ném bom, đo khối lượng đất đá cần san lấp do bom địch gây ra, đánh dấu những vị trí bom chưa nổ và phá bom</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Mỗi ngày, có thể phải phá bom từ 3 đến 5 lần.</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989012" y="4572879"/>
            <a:ext cx="7010400" cy="1938992"/>
          </a:xfrm>
          <a:prstGeom prst="rect">
            <a:avLst/>
          </a:prstGeom>
          <a:solidFill>
            <a:schemeClr val="accent5">
              <a:lumMod val="60000"/>
              <a:lumOff val="40000"/>
            </a:schemeClr>
          </a:solidFill>
          <a:ln>
            <a:solidFill>
              <a:schemeClr val="accent1"/>
            </a:solidFill>
          </a:ln>
        </p:spPr>
        <p:txBody>
          <a:bodyPr wrap="square">
            <a:spAutoFit/>
          </a:bodyPr>
          <a:lstStyle/>
          <a:p>
            <a:pPr algn="just">
              <a:spcAft>
                <a:spcPts val="0"/>
              </a:spcAft>
            </a:pPr>
            <a:r>
              <a:rPr lang="en-US" sz="2400" dirty="0" smtClean="0">
                <a:solidFill>
                  <a:srgbClr val="FF0000"/>
                </a:solidFill>
                <a:latin typeface=".VnTime" panose="020B7200000000000000" pitchFamily="34" charset="0"/>
                <a:ea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 vậy, hằng ngày cuộc sống của Phương Định là phải đối diện với bom đạn và có thể hy sinh bất cứ lúc nào. Thế nhưng từ hoàn cảnh sống khắc nghiệt ấy, Phương Định vẫn thể hiện được những nét đẹp tâm hồn đáng quý.</a:t>
            </a:r>
            <a:endParaRPr lang="en-US" sz="24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ight Arrow 7"/>
          <p:cNvSpPr/>
          <p:nvPr/>
        </p:nvSpPr>
        <p:spPr>
          <a:xfrm>
            <a:off x="518418" y="4360406"/>
            <a:ext cx="4572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01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2" y="1219200"/>
            <a:ext cx="2819400" cy="3628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7411" name="Picture 13" descr="240px-F1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2" y="1295400"/>
            <a:ext cx="2423743"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 name="Picture 5" descr="1319763111-duong-truong-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5223" y="1507298"/>
            <a:ext cx="2171178" cy="2471803"/>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radio.voh.com.vn/uploads/image/2017/09/05/duongtruongs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1012" y="1295400"/>
            <a:ext cx="2438400" cy="3352800"/>
          </a:xfrm>
          <a:prstGeom prst="rect">
            <a:avLst/>
          </a:prstGeom>
          <a:solidFill>
            <a:srgbClr val="FFFFFF">
              <a:shade val="85000"/>
            </a:srgbClr>
          </a:solidFill>
          <a:ln w="88900" cap="sq">
            <a:solidFill>
              <a:srgbClr val="FFFFFF"/>
            </a:solidFill>
            <a:miter lim="800000"/>
          </a:ln>
          <a:effectLst>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sp>
        <p:nvSpPr>
          <p:cNvPr id="6" name="Rectangle 3"/>
          <p:cNvSpPr>
            <a:spLocks noChangeArrowheads="1"/>
          </p:cNvSpPr>
          <p:nvPr/>
        </p:nvSpPr>
        <p:spPr bwMode="auto">
          <a:xfrm>
            <a:off x="1446212" y="5410200"/>
            <a:ext cx="9144000" cy="533400"/>
          </a:xfrm>
          <a:prstGeom prst="rect">
            <a:avLst/>
          </a:prstGeom>
          <a:solidFill>
            <a:srgbClr val="E1FEA0"/>
          </a:solidFill>
          <a:ln w="38100" algn="ctr">
            <a:solidFill>
              <a:srgbClr val="CC0000"/>
            </a:solidFill>
            <a:miter lim="800000"/>
            <a:headEnd/>
            <a:tailEnd/>
          </a:ln>
          <a:effectLst>
            <a:outerShdw dist="35921" dir="2700000" sy="50000" kx="2115830" algn="bl" rotWithShape="0">
              <a:schemeClr val="bg2">
                <a:alpha val="79999"/>
              </a:schemeClr>
            </a:outerShdw>
          </a:effec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pPr>
            <a:r>
              <a:rPr lang="en-US" altLang="en-US" b="1" dirty="0">
                <a:solidFill>
                  <a:srgbClr val="0033CC"/>
                </a:solidFill>
                <a:latin typeface="Times New Roman" panose="02020603050405020304" pitchFamily="18" charset="0"/>
              </a:rPr>
              <a:t>ÁC LIỆT ĐƯỜNG TRƯỜNG SƠN</a:t>
            </a:r>
          </a:p>
        </p:txBody>
      </p:sp>
    </p:spTree>
    <p:extLst>
      <p:ext uri="{BB962C8B-B14F-4D97-AF65-F5344CB8AC3E}">
        <p14:creationId xmlns:p14="http://schemas.microsoft.com/office/powerpoint/2010/main" val="4201969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wipe(down)">
                                      <p:cBhvr>
                                        <p:cTn id="7" dur="500"/>
                                        <p:tgtEl>
                                          <p:spTgt spid="174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410"/>
                                        </p:tgtEl>
                                        <p:attrNameLst>
                                          <p:attrName>style.visibility</p:attrName>
                                        </p:attrNameLst>
                                      </p:cBhvr>
                                      <p:to>
                                        <p:strVal val="visible"/>
                                      </p:to>
                                    </p:set>
                                    <p:animEffect transition="in" filter="wipe(down)">
                                      <p:cBhvr>
                                        <p:cTn id="11" dur="500"/>
                                        <p:tgtEl>
                                          <p:spTgt spid="17410"/>
                                        </p:tgtEl>
                                      </p:cBhvr>
                                    </p:animEffect>
                                  </p:childTnLst>
                                </p:cTn>
                              </p:par>
                              <p:par>
                                <p:cTn id="12" presetID="6"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par>
                          <p:cTn id="15" fill="hold">
                            <p:stCondLst>
                              <p:cond delay="2500"/>
                            </p:stCondLst>
                            <p:childTnLst>
                              <p:par>
                                <p:cTn id="16" presetID="6"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A638779-C4AA-490C-A467-2309363C0974}"/>
              </a:ext>
            </a:extLst>
          </p:cNvPr>
          <p:cNvSpPr/>
          <p:nvPr/>
        </p:nvSpPr>
        <p:spPr>
          <a:xfrm>
            <a:off x="-3778"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b, </a:t>
            </a:r>
            <a:r>
              <a:rPr lang="en-US" sz="4000" b="1" i="1" dirty="0" err="1" smtClean="0">
                <a:solidFill>
                  <a:schemeClr val="bg1"/>
                </a:solidFill>
                <a:latin typeface="#9Slide05 SVNVictoria" panose="02000503000000020003" pitchFamily="2" charset="0"/>
                <a:cs typeface="Calibri" panose="020F0502020204030204" pitchFamily="34" charset="0"/>
              </a:rPr>
              <a:t>Vẻ</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đẹp</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tâm</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hồn</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Phương</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Định</a:t>
            </a:r>
            <a:endParaRPr lang="en-SG" sz="4000" dirty="0">
              <a:solidFill>
                <a:schemeClr val="bg1"/>
              </a:solidFill>
              <a:latin typeface="#9Slide05 SVNVictoria" panose="02000503000000020003" pitchFamily="2" charset="0"/>
            </a:endParaRPr>
          </a:p>
        </p:txBody>
      </p:sp>
      <p:sp>
        <p:nvSpPr>
          <p:cNvPr id="3" name="Rectangle 2"/>
          <p:cNvSpPr/>
          <p:nvPr/>
        </p:nvSpPr>
        <p:spPr>
          <a:xfrm>
            <a:off x="949023" y="838200"/>
            <a:ext cx="10287000" cy="461665"/>
          </a:xfrm>
          <a:prstGeom prst="rect">
            <a:avLst/>
          </a:prstGeom>
          <a:solidFill>
            <a:schemeClr val="bg1"/>
          </a:solidFill>
          <a:ln>
            <a:solidFill>
              <a:schemeClr val="accent1"/>
            </a:solidFill>
          </a:ln>
        </p:spPr>
        <p:txBody>
          <a:bodyPr wrap="square">
            <a:spAutoFit/>
          </a:bodyPr>
          <a:lstStyle/>
          <a:p>
            <a:pPr algn="just">
              <a:spcAft>
                <a:spcPts val="0"/>
              </a:spcAft>
            </a:pPr>
            <a:r>
              <a:rPr lang="vi-VN" sz="2400" b="1" u="sng" dirty="0">
                <a:latin typeface="Times New Roman" panose="02020603050405020304" pitchFamily="18" charset="0"/>
                <a:ea typeface="Times New Roman" panose="02020603050405020304" pitchFamily="18" charset="0"/>
                <a:cs typeface="Times New Roman" panose="02020603050405020304" pitchFamily="18" charset="0"/>
              </a:rPr>
              <a:t>* Phương Định là cô gái Hà Thành trẻ trung, xinh đẹp, tâm hồn trong sáng:</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Chỗ dành sẵn cho Nội dung 4" descr="Ảnh có chứa cây, người, ngoài trời, người đàn ông&#10;&#10;Mô tả được tạo tự động">
            <a:extLst>
              <a:ext uri="{FF2B5EF4-FFF2-40B4-BE49-F238E27FC236}">
                <a16:creationId xmlns="" xmlns:a16="http://schemas.microsoft.com/office/drawing/2014/main" id="{38237365-63C0-4DAB-9EEA-2A8C4C11D33C}"/>
              </a:ext>
            </a:extLst>
          </p:cNvPr>
          <p:cNvPicPr>
            <a:picLocks noChangeAspect="1"/>
          </p:cNvPicPr>
          <p:nvPr/>
        </p:nvPicPr>
        <p:blipFill rotWithShape="1">
          <a:blip r:embed="rId2"/>
          <a:srcRect t="2874" b="39764"/>
          <a:stretch/>
        </p:blipFill>
        <p:spPr>
          <a:xfrm>
            <a:off x="303212" y="2514600"/>
            <a:ext cx="4003370" cy="228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a:off x="4951412" y="1676400"/>
            <a:ext cx="6786344" cy="4893647"/>
          </a:xfrm>
          <a:prstGeom prst="rect">
            <a:avLst/>
          </a:prstGeom>
        </p:spPr>
        <p:txBody>
          <a:bodyPr wrap="square">
            <a:spAutoFit/>
          </a:bodyPr>
          <a:lstStyle/>
          <a:p>
            <a:pPr marL="342900" indent="-342900" algn="just">
              <a:spcAft>
                <a:spcPts val="0"/>
              </a:spcAft>
              <a:buFont typeface="Wingdings" panose="05000000000000000000" pitchFamily="2" charset="2"/>
              <a:buChar char="q"/>
            </a:pPr>
            <a:r>
              <a:rPr lang="vi-VN"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Phương </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 là cô gái có nét đẹp duyên dáng, yêu kiều: </a:t>
            </a:r>
            <a:r>
              <a:rPr lang="vi-VN"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 cái cổ cao kiêu hãnh như đài hoa loa kèn; hai bím tóc dài, mềm mại; đôi mắt dài dài, màu nâu, hay nheo lại như chói nắng, cái nhìn xa xăm..</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Vẻ đẹp của Phương Định đã hấp dẫn bao chàng trai, chính cô thừa </a:t>
            </a:r>
            <a:r>
              <a:rPr lang="vi-VN"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 hiểu sao các anh pháo thủ và lái xe hay hỏi thăm tôi</a:t>
            </a:r>
            <a:r>
              <a:rPr lang="vi-VN"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Aft>
                <a:spcPts val="0"/>
              </a:spcAft>
              <a:buFont typeface="Wingdings" panose="05000000000000000000" pitchFamily="2" charset="2"/>
              <a:buChar char="q"/>
            </a:pPr>
            <a:endParaRPr lang="en-US" sz="2400"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marL="342900" indent="-342900" algn="just">
              <a:spcAft>
                <a:spcPts val="0"/>
              </a:spcAft>
              <a:buFont typeface="Wingdings" panose="05000000000000000000" pitchFamily="2" charset="2"/>
              <a:buChar char="q"/>
            </a:pPr>
            <a:r>
              <a:rPr lang="vi-VN"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 cư xử</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ý nhị, kín đáo, kiêu kỳ của con gái Hà Thành, Phương Định nhạy cảm, biết mình được nhiều anh lính để ý nhưng cô chưa dành tình cảm cho ai</a:t>
            </a:r>
            <a:r>
              <a:rPr lang="vi-VN"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 </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 săn sóc vồn vã như những cô gái khác.</a:t>
            </a:r>
            <a:endParaRPr lang="en-US"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4646612" y="1676400"/>
            <a:ext cx="76200" cy="5029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62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C704FCBF-A6DC-4793-8460-CA57019849C4}"/>
              </a:ext>
            </a:extLst>
          </p:cNvPr>
          <p:cNvSpPr/>
          <p:nvPr/>
        </p:nvSpPr>
        <p:spPr>
          <a:xfrm>
            <a:off x="6475412" y="1892429"/>
            <a:ext cx="5393623" cy="3785652"/>
          </a:xfrm>
          <a:prstGeom prst="rect">
            <a:avLst/>
          </a:prstGeom>
        </p:spPr>
        <p:txBody>
          <a:bodyPr wrap="square">
            <a:spAutoFit/>
          </a:bodyPr>
          <a:lstStyle/>
          <a:p>
            <a:pPr algn="just"/>
            <a:r>
              <a:rPr lang="en-BZ" sz="2400" b="1" dirty="0">
                <a:solidFill>
                  <a:schemeClr val="bg1"/>
                </a:solidFill>
              </a:rPr>
              <a:t> “</a:t>
            </a:r>
            <a:r>
              <a:rPr lang="vi-VN" sz="2400" b="1" dirty="0">
                <a:solidFill>
                  <a:schemeClr val="bg1"/>
                </a:solidFill>
              </a:rPr>
              <a:t>Tôi là con gái Hà Nội. Nói một cách khiêm tốn, tôi là một cô gái khá. Hai bím tóc dày, tương đối mềm, một cái cổ cao, kiêu hãnh như cái đài hoa loa kèn. Còn mắt tôi thì các anh lái xe bảo: “Cô có cái nhìn sao mà xa xăm!” Xa đến đâu mặc kệ, nhưng tôi thích ngắm mắt tôi trong gương. Nó dài dài, màu nâu, hay nheo lại như chói </a:t>
            </a:r>
            <a:r>
              <a:rPr lang="vi-VN" sz="2400" b="1" dirty="0" err="1">
                <a:solidFill>
                  <a:schemeClr val="bg1"/>
                </a:solidFill>
              </a:rPr>
              <a:t>nắng</a:t>
            </a:r>
            <a:r>
              <a:rPr lang="vi-VN" sz="2400" b="1" dirty="0">
                <a:solidFill>
                  <a:schemeClr val="bg1"/>
                </a:solidFill>
              </a:rPr>
              <a:t>.</a:t>
            </a:r>
            <a:r>
              <a:rPr lang="en-BZ" sz="2400" b="1" dirty="0">
                <a:solidFill>
                  <a:schemeClr val="bg1"/>
                </a:solidFill>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012" y="1892429"/>
            <a:ext cx="5315809" cy="4152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 xmlns:a16="http://schemas.microsoft.com/office/drawing/2014/main" id="{AA638779-C4AA-490C-A467-2309363C0974}"/>
              </a:ext>
            </a:extLst>
          </p:cNvPr>
          <p:cNvSpPr/>
          <p:nvPr/>
        </p:nvSpPr>
        <p:spPr>
          <a:xfrm>
            <a:off x="-3778"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b, </a:t>
            </a:r>
            <a:r>
              <a:rPr lang="en-US" sz="4000" b="1" i="1" dirty="0" err="1" smtClean="0">
                <a:solidFill>
                  <a:schemeClr val="bg1"/>
                </a:solidFill>
                <a:latin typeface="#9Slide05 SVNVictoria" panose="02000503000000020003" pitchFamily="2" charset="0"/>
                <a:cs typeface="Calibri" panose="020F0502020204030204" pitchFamily="34" charset="0"/>
              </a:rPr>
              <a:t>Vẻ</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đẹp</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tâm</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hồn</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Phương</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Định</a:t>
            </a:r>
            <a:endParaRPr lang="en-SG" sz="4000" dirty="0">
              <a:solidFill>
                <a:schemeClr val="bg1"/>
              </a:solidFill>
              <a:latin typeface="#9Slide05 SVNVictoria" panose="02000503000000020003" pitchFamily="2" charset="0"/>
            </a:endParaRPr>
          </a:p>
        </p:txBody>
      </p:sp>
      <p:sp>
        <p:nvSpPr>
          <p:cNvPr id="7" name="Rectangle 6"/>
          <p:cNvSpPr/>
          <p:nvPr/>
        </p:nvSpPr>
        <p:spPr>
          <a:xfrm>
            <a:off x="949023" y="838200"/>
            <a:ext cx="10287000" cy="461665"/>
          </a:xfrm>
          <a:prstGeom prst="rect">
            <a:avLst/>
          </a:prstGeom>
          <a:solidFill>
            <a:schemeClr val="bg1"/>
          </a:solidFill>
          <a:ln>
            <a:solidFill>
              <a:schemeClr val="accent1"/>
            </a:solidFill>
          </a:ln>
        </p:spPr>
        <p:txBody>
          <a:bodyPr wrap="square">
            <a:spAutoFit/>
          </a:bodyPr>
          <a:lstStyle/>
          <a:p>
            <a:pPr algn="just">
              <a:spcAft>
                <a:spcPts val="0"/>
              </a:spcAft>
            </a:pPr>
            <a:r>
              <a:rPr lang="vi-VN" sz="2400" b="1" u="sng" dirty="0">
                <a:latin typeface="Times New Roman" panose="02020603050405020304" pitchFamily="18" charset="0"/>
                <a:ea typeface="Times New Roman" panose="02020603050405020304" pitchFamily="18" charset="0"/>
                <a:cs typeface="Times New Roman" panose="02020603050405020304" pitchFamily="18" charset="0"/>
              </a:rPr>
              <a:t>* Phương Định là cô gái Hà Thành trẻ trung, xinh đẹp, tâm hồn trong sáng:</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284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strVal val="#ppt_w+.3"/>
                                          </p:val>
                                        </p:tav>
                                        <p:tav tm="100000">
                                          <p:val>
                                            <p:strVal val="#ppt_w"/>
                                          </p:val>
                                        </p:tav>
                                      </p:tavLst>
                                    </p:anim>
                                    <p:anim calcmode="lin" valueType="num">
                                      <p:cBhvr>
                                        <p:cTn id="8" dur="1750" fill="hold"/>
                                        <p:tgtEl>
                                          <p:spTgt spid="12"/>
                                        </p:tgtEl>
                                        <p:attrNameLst>
                                          <p:attrName>ppt_h</p:attrName>
                                        </p:attrNameLst>
                                      </p:cBhvr>
                                      <p:tavLst>
                                        <p:tav tm="0">
                                          <p:val>
                                            <p:strVal val="#ppt_h"/>
                                          </p:val>
                                        </p:tav>
                                        <p:tav tm="100000">
                                          <p:val>
                                            <p:strVal val="#ppt_h"/>
                                          </p:val>
                                        </p:tav>
                                      </p:tavLst>
                                    </p:anim>
                                    <p:animEffect transition="in" filter="fade">
                                      <p:cBhvr>
                                        <p:cTn id="9" dur="175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A638779-C4AA-490C-A467-2309363C0974}"/>
              </a:ext>
            </a:extLst>
          </p:cNvPr>
          <p:cNvSpPr/>
          <p:nvPr/>
        </p:nvSpPr>
        <p:spPr>
          <a:xfrm>
            <a:off x="-3778"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b, </a:t>
            </a:r>
            <a:r>
              <a:rPr lang="en-US" sz="4000" b="1" i="1" dirty="0" err="1" smtClean="0">
                <a:solidFill>
                  <a:schemeClr val="bg1"/>
                </a:solidFill>
                <a:latin typeface="#9Slide05 SVNVictoria" panose="02000503000000020003" pitchFamily="2" charset="0"/>
                <a:cs typeface="Calibri" panose="020F0502020204030204" pitchFamily="34" charset="0"/>
              </a:rPr>
              <a:t>Vẻ</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đẹp</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tâm</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hồn</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Phương</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Định</a:t>
            </a:r>
            <a:endParaRPr lang="en-SG" sz="4000" dirty="0">
              <a:solidFill>
                <a:schemeClr val="bg1"/>
              </a:solidFill>
              <a:latin typeface="#9Slide05 SVNVictoria" panose="02000503000000020003" pitchFamily="2" charset="0"/>
            </a:endParaRPr>
          </a:p>
        </p:txBody>
      </p:sp>
      <p:sp>
        <p:nvSpPr>
          <p:cNvPr id="5" name="Rectangle 4"/>
          <p:cNvSpPr/>
          <p:nvPr/>
        </p:nvSpPr>
        <p:spPr>
          <a:xfrm>
            <a:off x="949023" y="838200"/>
            <a:ext cx="10287000" cy="461665"/>
          </a:xfrm>
          <a:prstGeom prst="rect">
            <a:avLst/>
          </a:prstGeom>
          <a:solidFill>
            <a:schemeClr val="bg1"/>
          </a:solidFill>
          <a:ln>
            <a:solidFill>
              <a:schemeClr val="accent1"/>
            </a:solidFill>
          </a:ln>
        </p:spPr>
        <p:txBody>
          <a:bodyPr wrap="square">
            <a:spAutoFit/>
          </a:bodyPr>
          <a:lstStyle/>
          <a:p>
            <a:pPr algn="just">
              <a:spcAft>
                <a:spcPts val="0"/>
              </a:spcAft>
            </a:pPr>
            <a:r>
              <a:rPr lang="vi-VN" sz="2400" b="1" u="sng" dirty="0">
                <a:latin typeface="Times New Roman" panose="02020603050405020304" pitchFamily="18" charset="0"/>
                <a:ea typeface="Times New Roman" panose="02020603050405020304" pitchFamily="18" charset="0"/>
                <a:cs typeface="Times New Roman" panose="02020603050405020304" pitchFamily="18" charset="0"/>
              </a:rPr>
              <a:t>* Phương Định là cô gái Hà Thành trẻ trung, xinh đẹp, tâm hồn trong sáng:</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608012" y="1905000"/>
            <a:ext cx="7239000" cy="4154984"/>
          </a:xfrm>
          <a:prstGeom prst="rect">
            <a:avLst/>
          </a:prstGeom>
          <a:solidFill>
            <a:schemeClr val="accent1">
              <a:lumMod val="20000"/>
              <a:lumOff val="80000"/>
            </a:schemeClr>
          </a:solidFill>
        </p:spPr>
        <p:txBody>
          <a:bodyPr wrap="square">
            <a:spAutoFit/>
          </a:bodyPr>
          <a:lstStyle/>
          <a:p>
            <a:pPr algn="just">
              <a:spcAft>
                <a:spcPts val="0"/>
              </a:spcAft>
            </a:pP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ea typeface="Times New Roman" panose="02020603050405020304" pitchFamily="18" charset="0"/>
                <a:cs typeface="Times New Roman" panose="02020603050405020304" pitchFamily="18" charset="0"/>
              </a:rPr>
              <a:t>Vào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chiến trường, sống ở nơi sự sống hủy diệt nhưng lúc nào Phương Định cũng giữ nguyên những </a:t>
            </a:r>
            <a:r>
              <a:rPr lang="vi-VN" sz="2200" b="1" dirty="0">
                <a:latin typeface="Times New Roman" panose="02020603050405020304" pitchFamily="18" charset="0"/>
                <a:ea typeface="Times New Roman" panose="02020603050405020304" pitchFamily="18" charset="0"/>
                <a:cs typeface="Times New Roman" panose="02020603050405020304" pitchFamily="18" charset="0"/>
              </a:rPr>
              <a:t>nét đẹp trong sáng của những cô gái mới lớn:</a:t>
            </a:r>
            <a:endParaRPr lang="en-US" sz="2200" b="1" dirty="0">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sz="2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ea typeface="Times New Roman" panose="02020603050405020304" pitchFamily="18" charset="0"/>
                <a:cs typeface="Times New Roman" panose="02020603050405020304" pitchFamily="18" charset="0"/>
              </a:rPr>
              <a:t>Thích làm duyên, làm điệu ngay giữa cuộc sống chiến trường khốc liệt</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 thích ngắm mắt mình trong gương, thích ngồi bó gối mơ màng</a:t>
            </a:r>
            <a:r>
              <a:rPr lang="vi-VN" sz="2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200" dirty="0">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sz="2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ea typeface="Times New Roman" panose="02020603050405020304" pitchFamily="18" charset="0"/>
                <a:cs typeface="Times New Roman" panose="02020603050405020304" pitchFamily="18" charset="0"/>
              </a:rPr>
              <a:t>Thích hát, hay hát, tự bịa cả ra lời hát</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 hát trong mọi khoảnh khắc như chưa bao giờ nghe thấy bom rơi, đạn nổ. Tiếng hát của cô át tiếng bom , hát cả đau thương, gian khổ, hiểm nguy. Đó là </a:t>
            </a:r>
            <a:r>
              <a:rPr lang="vi-VN" sz="2200" b="1" dirty="0">
                <a:latin typeface="Times New Roman" panose="02020603050405020304" pitchFamily="18" charset="0"/>
                <a:ea typeface="Times New Roman" panose="02020603050405020304" pitchFamily="18" charset="0"/>
                <a:cs typeface="Times New Roman" panose="02020603050405020304" pitchFamily="18" charset="0"/>
              </a:rPr>
              <a:t>biểu hiện của tinh thần lạc quan, yêu đời và niềm tin yêu cuộc sống.</a:t>
            </a:r>
            <a:endParaRPr lang="en-US" sz="2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Chỗ dành sẵn cho Nội dung 4" descr="Ảnh có chứa ảnh, cũ, đen, trẻ em&#10;&#10;Mô tả được tạo tự động">
            <a:extLst>
              <a:ext uri="{FF2B5EF4-FFF2-40B4-BE49-F238E27FC236}">
                <a16:creationId xmlns="" xmlns:a16="http://schemas.microsoft.com/office/drawing/2014/main" id="{7BE925A2-2884-4F17-9373-3834638EBB97}"/>
              </a:ext>
            </a:extLst>
          </p:cNvPr>
          <p:cNvPicPr>
            <a:picLocks noChangeAspect="1"/>
          </p:cNvPicPr>
          <p:nvPr/>
        </p:nvPicPr>
        <p:blipFill rotWithShape="1">
          <a:blip r:embed="rId2"/>
          <a:srcRect r="2" b="29499"/>
          <a:stretch/>
        </p:blipFill>
        <p:spPr>
          <a:xfrm>
            <a:off x="7999412" y="1905000"/>
            <a:ext cx="3999701" cy="2254721"/>
          </a:xfrm>
          <a:prstGeom prst="rect">
            <a:avLst/>
          </a:prstGeom>
          <a:ln>
            <a:noFill/>
          </a:ln>
          <a:effectLst>
            <a:softEdge rad="112500"/>
          </a:effectLst>
        </p:spPr>
      </p:pic>
      <p:sp>
        <p:nvSpPr>
          <p:cNvPr id="8" name="Oval 7"/>
          <p:cNvSpPr/>
          <p:nvPr/>
        </p:nvSpPr>
        <p:spPr>
          <a:xfrm>
            <a:off x="8151812" y="4267200"/>
            <a:ext cx="1619717" cy="1619717"/>
          </a:xfrm>
          <a:prstGeom prst="ellipse">
            <a:avLst/>
          </a:prstGeom>
          <a:blipFill>
            <a:blip r:embed="rId3">
              <a:extLst>
                <a:ext uri="{28A0092B-C50C-407E-A947-70E740481C1C}">
                  <a14:useLocalDpi xmlns:a14="http://schemas.microsoft.com/office/drawing/2010/main" val="0"/>
                </a:ext>
              </a:extLst>
            </a:blip>
            <a:srcRect/>
            <a:stretch>
              <a:fillRect l="-30000" r="-30000"/>
            </a:stretch>
          </a:blipFill>
        </p:spPr>
        <p:style>
          <a:lnRef idx="2">
            <a:schemeClr val="lt1">
              <a:hueOff val="0"/>
              <a:satOff val="0"/>
              <a:lumOff val="0"/>
              <a:alphaOff val="0"/>
            </a:schemeClr>
          </a:lnRef>
          <a:fillRef idx="1">
            <a:scrgbClr r="0" g="0" b="0"/>
          </a:fillRef>
          <a:effectRef idx="0">
            <a:schemeClr val="accent2">
              <a:tint val="50000"/>
              <a:hueOff val="9302"/>
              <a:satOff val="226"/>
              <a:lumOff val="-895"/>
              <a:alphaOff val="0"/>
            </a:schemeClr>
          </a:effectRef>
          <a:fontRef idx="minor">
            <a:schemeClr val="lt1">
              <a:hueOff val="0"/>
              <a:satOff val="0"/>
              <a:lumOff val="0"/>
              <a:alphaOff val="0"/>
            </a:schemeClr>
          </a:fontRef>
        </p:style>
      </p:sp>
      <p:sp>
        <p:nvSpPr>
          <p:cNvPr id="9" name="Oval 8"/>
          <p:cNvSpPr/>
          <p:nvPr/>
        </p:nvSpPr>
        <p:spPr>
          <a:xfrm>
            <a:off x="9927634" y="4953000"/>
            <a:ext cx="1619717" cy="1619717"/>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04501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A638779-C4AA-490C-A467-2309363C0974}"/>
              </a:ext>
            </a:extLst>
          </p:cNvPr>
          <p:cNvSpPr/>
          <p:nvPr/>
        </p:nvSpPr>
        <p:spPr>
          <a:xfrm>
            <a:off x="-3778"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b, </a:t>
            </a:r>
            <a:r>
              <a:rPr lang="en-US" sz="4000" b="1" i="1" dirty="0" err="1" smtClean="0">
                <a:solidFill>
                  <a:schemeClr val="bg1"/>
                </a:solidFill>
                <a:latin typeface="#9Slide05 SVNVictoria" panose="02000503000000020003" pitchFamily="2" charset="0"/>
                <a:cs typeface="Calibri" panose="020F0502020204030204" pitchFamily="34" charset="0"/>
              </a:rPr>
              <a:t>Vẻ</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đẹp</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tâm</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hồn</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Phương</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Định</a:t>
            </a:r>
            <a:endParaRPr lang="en-SG" sz="4000" dirty="0">
              <a:solidFill>
                <a:schemeClr val="bg1"/>
              </a:solidFill>
              <a:latin typeface="#9Slide05 SVNVictoria" panose="02000503000000020003" pitchFamily="2" charset="0"/>
            </a:endParaRPr>
          </a:p>
        </p:txBody>
      </p:sp>
      <p:sp>
        <p:nvSpPr>
          <p:cNvPr id="5" name="Rectangle 4"/>
          <p:cNvSpPr/>
          <p:nvPr/>
        </p:nvSpPr>
        <p:spPr>
          <a:xfrm>
            <a:off x="949023" y="838200"/>
            <a:ext cx="10287000" cy="461665"/>
          </a:xfrm>
          <a:prstGeom prst="rect">
            <a:avLst/>
          </a:prstGeom>
          <a:solidFill>
            <a:schemeClr val="bg1"/>
          </a:solidFill>
          <a:ln>
            <a:solidFill>
              <a:schemeClr val="accent1"/>
            </a:solidFill>
          </a:ln>
        </p:spPr>
        <p:txBody>
          <a:bodyPr wrap="square">
            <a:spAutoFit/>
          </a:bodyPr>
          <a:lstStyle/>
          <a:p>
            <a:pPr algn="just">
              <a:spcAft>
                <a:spcPts val="0"/>
              </a:spcAft>
            </a:pPr>
            <a:r>
              <a:rPr lang="vi-VN" sz="2400" b="1" u="sng" dirty="0">
                <a:latin typeface="Times New Roman" panose="02020603050405020304" pitchFamily="18" charset="0"/>
                <a:ea typeface="Times New Roman" panose="02020603050405020304" pitchFamily="18" charset="0"/>
                <a:cs typeface="Times New Roman" panose="02020603050405020304" pitchFamily="18" charset="0"/>
              </a:rPr>
              <a:t>* Phương Định là cô gái Hà Thành trẻ trung, xinh đẹp, tâm hồn trong sáng:</a:t>
            </a:r>
            <a:endParaRPr lang="en-US" sz="24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Oval 5"/>
          <p:cNvSpPr/>
          <p:nvPr/>
        </p:nvSpPr>
        <p:spPr>
          <a:xfrm>
            <a:off x="539589" y="1532414"/>
            <a:ext cx="2262122" cy="2025277"/>
          </a:xfrm>
          <a:prstGeom prst="ellipse">
            <a:avLst/>
          </a:prstGeom>
          <a:blipFill>
            <a:blip r:embed="rId4">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18603"/>
              <a:satOff val="451"/>
              <a:lumOff val="-1790"/>
              <a:alphaOff val="0"/>
            </a:schemeClr>
          </a:effectRef>
          <a:fontRef idx="minor">
            <a:schemeClr val="lt1">
              <a:hueOff val="0"/>
              <a:satOff val="0"/>
              <a:lumOff val="0"/>
              <a:alphaOff val="0"/>
            </a:schemeClr>
          </a:fontRef>
        </p:style>
      </p:sp>
      <p:pic>
        <p:nvPicPr>
          <p:cNvPr id="7" name="stock-footage-hail-and-rain-on-a-summer-day-background-green-plants">
            <a:hlinkClick r:id="" action="ppaction://media"/>
            <a:extLst>
              <a:ext uri="{FF2B5EF4-FFF2-40B4-BE49-F238E27FC236}">
                <a16:creationId xmlns="" xmlns:a16="http://schemas.microsoft.com/office/drawing/2014/main" id="{02AA216C-7985-475E-A6C1-4656888728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1400" y="3657600"/>
            <a:ext cx="2498499" cy="2977852"/>
          </a:xfrm>
          <a:prstGeom prst="rect">
            <a:avLst/>
          </a:prstGeom>
          <a:ln>
            <a:noFill/>
          </a:ln>
          <a:effectLst>
            <a:softEdge rad="112500"/>
          </a:effectLst>
        </p:spPr>
      </p:pic>
      <p:sp>
        <p:nvSpPr>
          <p:cNvPr id="8" name="Rectangle 7"/>
          <p:cNvSpPr/>
          <p:nvPr/>
        </p:nvSpPr>
        <p:spPr>
          <a:xfrm>
            <a:off x="3197460" y="1451192"/>
            <a:ext cx="8075612" cy="2554545"/>
          </a:xfrm>
          <a:prstGeom prst="rect">
            <a:avLst/>
          </a:prstGeom>
          <a:solidFill>
            <a:schemeClr val="accent1">
              <a:lumMod val="20000"/>
              <a:lumOff val="80000"/>
            </a:schemeClr>
          </a:solidFill>
          <a:ln>
            <a:solidFill>
              <a:schemeClr val="accent1"/>
            </a:solidFill>
          </a:ln>
        </p:spPr>
        <p:txBody>
          <a:bodyPr wrap="square">
            <a:spAutoFit/>
          </a:bodyPr>
          <a:lstStyle/>
          <a:p>
            <a:r>
              <a:rPr lang="vi-VN" sz="2000" b="1" dirty="0"/>
              <a:t>+ Hồn nhiên, mơ mộng</a:t>
            </a:r>
            <a:r>
              <a:rPr lang="vi-VN" sz="2000" dirty="0"/>
              <a:t>: Đêm đêm, cô </a:t>
            </a:r>
            <a:r>
              <a:rPr lang="vi-VN" sz="2000" b="1" dirty="0"/>
              <a:t>nhìn lên những ngôi sao </a:t>
            </a:r>
            <a:r>
              <a:rPr lang="vi-VN" sz="2000" dirty="0"/>
              <a:t>trên bầu trời, mơ về ngày mai hòa bình, thống nhất. </a:t>
            </a:r>
            <a:r>
              <a:rPr lang="en-US" sz="2000" b="1" dirty="0" err="1">
                <a:latin typeface="Times New Roman" panose="02020603050405020304" pitchFamily="18" charset="0"/>
                <a:cs typeface="Times New Roman" panose="02020603050405020304" pitchFamily="18" charset="0"/>
              </a:rPr>
              <a:t>Thích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ngồi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màng</a:t>
            </a:r>
            <a:r>
              <a:rPr lang="en-US" sz="2000" dirty="0"/>
              <a:t>. </a:t>
            </a:r>
            <a:r>
              <a:rPr lang="vi-VN" sz="2000" dirty="0"/>
              <a:t>Khi một trận đánh khốc liệt vừa đi qua,</a:t>
            </a:r>
            <a:r>
              <a:rPr lang="en-US" sz="2000" dirty="0"/>
              <a:t> </a:t>
            </a:r>
            <a:r>
              <a:rPr lang="vi-VN" sz="2000" dirty="0"/>
              <a:t>chỉ một </a:t>
            </a:r>
            <a:r>
              <a:rPr lang="vi-VN" sz="2000" b="1" dirty="0"/>
              <a:t>cơn mưa đá bất chợt </a:t>
            </a:r>
            <a:r>
              <a:rPr lang="vi-VN" sz="2000" dirty="0"/>
              <a:t>ập xuống nơi núi rừng Trường Sơn cũng khiến Phương Định quên hết cả mưa bom, bão đạn, quên cả căng thẳng, nguy hiểm; cô và đồng đội lại say sưa tận hưởng niềm vui như con trẻ, đưa cô sống lại tất cả những ký ức tươi đẹp thời thiếu nữ kiêu sa bên gia đình nơi thành phố mến thương.</a:t>
            </a:r>
            <a:endParaRPr lang="en-US" sz="2000" dirty="0"/>
          </a:p>
        </p:txBody>
      </p:sp>
      <p:sp>
        <p:nvSpPr>
          <p:cNvPr id="9" name="Right Arrow 8"/>
          <p:cNvSpPr/>
          <p:nvPr/>
        </p:nvSpPr>
        <p:spPr>
          <a:xfrm rot="5400000">
            <a:off x="6910944" y="4102533"/>
            <a:ext cx="381000" cy="4900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72426" y="4689392"/>
            <a:ext cx="8189913" cy="1631216"/>
          </a:xfrm>
          <a:prstGeom prst="rect">
            <a:avLst/>
          </a:prstGeom>
          <a:solidFill>
            <a:schemeClr val="accent5">
              <a:lumMod val="75000"/>
            </a:schemeClr>
          </a:solidFill>
        </p:spPr>
        <p:txBody>
          <a:bodyPr wrap="square">
            <a:spAutoFit/>
          </a:bodyPr>
          <a:lstStyle/>
          <a:p>
            <a:r>
              <a:rPr lang="vi-VN" sz="2000" b="1" i="1" dirty="0" smtClean="0">
                <a:solidFill>
                  <a:srgbClr val="FFFF00"/>
                </a:solidFill>
              </a:rPr>
              <a:t> </a:t>
            </a:r>
            <a:r>
              <a:rPr lang="vi-VN" sz="2000" b="1" i="1" dirty="0">
                <a:solidFill>
                  <a:srgbClr val="FFFF00"/>
                </a:solidFill>
              </a:rPr>
              <a:t>Nhận xét:</a:t>
            </a:r>
            <a:r>
              <a:rPr lang="vi-VN" sz="2000" dirty="0">
                <a:solidFill>
                  <a:srgbClr val="FFFF00"/>
                </a:solidFill>
              </a:rPr>
              <a:t>  </a:t>
            </a:r>
            <a:r>
              <a:rPr lang="vi-VN" sz="2000" b="1" i="1" dirty="0">
                <a:solidFill>
                  <a:srgbClr val="FFFF00"/>
                </a:solidFill>
              </a:rPr>
              <a:t>Sống ở nơi thần chết luôn rình rập nhưng tâm hồn Phương Định không hề chai sạn. Chiến tranh,bom đạn kẻ thù có thể hủy diệt sự sống nhưng không bao giờ cướp đi được sự hồn nhiên, tinh thần lạc quan và sự trong sáng, tâm hồn trẻ trung của những cô gái trẻ như Phương Định.</a:t>
            </a:r>
            <a:endParaRPr lang="en-US" sz="2000" b="1" i="1" dirty="0">
              <a:solidFill>
                <a:srgbClr val="FFFF00"/>
              </a:solidFill>
            </a:endParaRPr>
          </a:p>
        </p:txBody>
      </p:sp>
    </p:spTree>
    <p:extLst>
      <p:ext uri="{BB962C8B-B14F-4D97-AF65-F5344CB8AC3E}">
        <p14:creationId xmlns:p14="http://schemas.microsoft.com/office/powerpoint/2010/main" val="272726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7760"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7"/>
                </p:tgtEl>
              </p:cMediaNode>
            </p:video>
          </p:childTnLst>
        </p:cTn>
      </p:par>
    </p:tnLst>
    <p:bldLst>
      <p:bldP spid="5"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A638779-C4AA-490C-A467-2309363C0974}"/>
              </a:ext>
            </a:extLst>
          </p:cNvPr>
          <p:cNvSpPr/>
          <p:nvPr/>
        </p:nvSpPr>
        <p:spPr>
          <a:xfrm>
            <a:off x="-3778"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b, </a:t>
            </a:r>
            <a:r>
              <a:rPr lang="en-US" sz="4000" b="1" i="1" dirty="0" err="1" smtClean="0">
                <a:solidFill>
                  <a:schemeClr val="bg1"/>
                </a:solidFill>
                <a:latin typeface="#9Slide05 SVNVictoria" panose="02000503000000020003" pitchFamily="2" charset="0"/>
                <a:cs typeface="Calibri" panose="020F0502020204030204" pitchFamily="34" charset="0"/>
              </a:rPr>
              <a:t>Vẻ</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đẹp</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tâm</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hồn</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Phương</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Định</a:t>
            </a:r>
            <a:endParaRPr lang="en-SG" sz="4000" dirty="0">
              <a:solidFill>
                <a:schemeClr val="bg1"/>
              </a:solidFill>
              <a:latin typeface="#9Slide05 SVNVictoria" panose="02000503000000020003" pitchFamily="2" charset="0"/>
            </a:endParaRPr>
          </a:p>
        </p:txBody>
      </p:sp>
      <p:sp>
        <p:nvSpPr>
          <p:cNvPr id="6" name="Rectangle 5"/>
          <p:cNvSpPr/>
          <p:nvPr/>
        </p:nvSpPr>
        <p:spPr>
          <a:xfrm>
            <a:off x="379412" y="838200"/>
            <a:ext cx="11582400" cy="430887"/>
          </a:xfrm>
          <a:prstGeom prst="rect">
            <a:avLst/>
          </a:prstGeom>
          <a:solidFill>
            <a:schemeClr val="bg1"/>
          </a:solidFill>
          <a:ln>
            <a:solidFill>
              <a:schemeClr val="accent1">
                <a:lumMod val="60000"/>
                <a:lumOff val="40000"/>
              </a:schemeClr>
            </a:solidFill>
          </a:ln>
        </p:spPr>
        <p:txBody>
          <a:bodyPr wrap="square">
            <a:spAutoFit/>
          </a:bodyPr>
          <a:lstStyle/>
          <a:p>
            <a:r>
              <a:rPr lang="en-US" sz="2200" b="1" u="sng"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200" b="1" u="sng" dirty="0" smtClean="0">
                <a:latin typeface="Times New Roman" panose="02020603050405020304" pitchFamily="18" charset="0"/>
                <a:ea typeface="Times New Roman" panose="02020603050405020304" pitchFamily="18" charset="0"/>
                <a:cs typeface="Times New Roman" panose="02020603050405020304" pitchFamily="18" charset="0"/>
              </a:rPr>
              <a:t>Phương </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Định là nữ thanh niên xung phong dũng cảm, can trường, tinh thần trách nhiệm cao.</a:t>
            </a:r>
            <a:endParaRPr lang="en-US" sz="2200" dirty="0"/>
          </a:p>
        </p:txBody>
      </p:sp>
      <p:sp>
        <p:nvSpPr>
          <p:cNvPr id="7" name="Rectangle 6"/>
          <p:cNvSpPr/>
          <p:nvPr/>
        </p:nvSpPr>
        <p:spPr>
          <a:xfrm rot="16200000">
            <a:off x="-1209744" y="3798956"/>
            <a:ext cx="4952999" cy="707886"/>
          </a:xfrm>
          <a:prstGeom prst="rect">
            <a:avLst/>
          </a:prstGeom>
          <a:solidFill>
            <a:schemeClr val="accent5">
              <a:lumMod val="60000"/>
              <a:lumOff val="40000"/>
            </a:schemeClr>
          </a:solidFill>
        </p:spPr>
        <p:txBody>
          <a:bodyPr wrap="square">
            <a:spAutoFit/>
          </a:bodyPr>
          <a:lstStyle/>
          <a:p>
            <a:pPr algn="just">
              <a:spcAft>
                <a:spcPts val="0"/>
              </a:spcAft>
            </a:pPr>
            <a:r>
              <a:rPr lang="vi-VN" sz="2000" dirty="0">
                <a:latin typeface="Times New Roman" panose="02020603050405020304" pitchFamily="18" charset="0"/>
                <a:ea typeface="Times New Roman" panose="02020603050405020304" pitchFamily="18" charset="0"/>
                <a:cs typeface="Times New Roman" panose="02020603050405020304" pitchFamily="18" charset="0"/>
              </a:rPr>
              <a:t>- Phương Định tiêu biểu cho </a:t>
            </a:r>
            <a:r>
              <a:rPr lang="vi-VN" sz="2000" b="1" dirty="0">
                <a:latin typeface="Times New Roman" panose="02020603050405020304" pitchFamily="18" charset="0"/>
                <a:ea typeface="Times New Roman" panose="02020603050405020304" pitchFamily="18" charset="0"/>
                <a:cs typeface="Times New Roman" panose="02020603050405020304" pitchFamily="18" charset="0"/>
              </a:rPr>
              <a:t>tuổi trẻ Việt Nam hiến dâng cuộc đời mình cho Tổ quốc:</a:t>
            </a:r>
            <a:endParaRPr lang="en-US" sz="20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1787223" y="1828800"/>
            <a:ext cx="8610600" cy="2246769"/>
          </a:xfrm>
          <a:prstGeom prst="rect">
            <a:avLst/>
          </a:prstGeom>
          <a:solidFill>
            <a:schemeClr val="bg1"/>
          </a:solidFill>
        </p:spPr>
        <p:txBody>
          <a:bodyPr wrap="square">
            <a:spAutoFit/>
          </a:bodyPr>
          <a:lstStyle/>
          <a:p>
            <a:pPr algn="just">
              <a:spcAft>
                <a:spcPts val="0"/>
              </a:spcAft>
            </a:pPr>
            <a:r>
              <a:rPr lang="vi-VN" sz="2000" dirty="0">
                <a:latin typeface="Times New Roman" panose="02020603050405020304" pitchFamily="18" charset="0"/>
                <a:ea typeface="Times New Roman" panose="02020603050405020304" pitchFamily="18" charset="0"/>
                <a:cs typeface="Times New Roman" panose="02020603050405020304" pitchFamily="18" charset="0"/>
              </a:rPr>
              <a:t>+ Phương Định cũng có </a:t>
            </a:r>
            <a:r>
              <a:rPr lang="vi-VN" sz="2000" b="1" dirty="0">
                <a:latin typeface="Times New Roman" panose="02020603050405020304" pitchFamily="18" charset="0"/>
                <a:ea typeface="Times New Roman" panose="02020603050405020304" pitchFamily="18" charset="0"/>
                <a:cs typeface="Times New Roman" panose="02020603050405020304" pitchFamily="18" charset="0"/>
              </a:rPr>
              <a:t>thời học sinh hồn nhiên, trong sáng</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Cô có những tháng năm sống yên bình, hạnh phúc cùng với mẹ trong một ngôi nhà nhỏ.</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sz="2000" dirty="0">
                <a:latin typeface="Times New Roman" panose="02020603050405020304" pitchFamily="18" charset="0"/>
                <a:ea typeface="Times New Roman" panose="02020603050405020304" pitchFamily="18" charset="0"/>
                <a:cs typeface="Times New Roman" panose="02020603050405020304" pitchFamily="18" charset="0"/>
              </a:rPr>
              <a:t>+ Nhưng khi Tổ quốc cần những người con ra trận, </a:t>
            </a:r>
            <a:r>
              <a:rPr lang="vi-VN" sz="2000" b="1" dirty="0">
                <a:latin typeface="Times New Roman" panose="02020603050405020304" pitchFamily="18" charset="0"/>
                <a:ea typeface="Times New Roman" panose="02020603050405020304" pitchFamily="18" charset="0"/>
                <a:cs typeface="Times New Roman" panose="02020603050405020304" pitchFamily="18" charset="0"/>
              </a:rPr>
              <a:t>cô đã từng biệt Hà Thành trở thành thanh niên xung phong sống và chiến đấu tại một cao điểm ác liệt của mặt trận Trường Sơn.</a:t>
            </a:r>
            <a:endParaRPr lang="en-US" sz="2000" b="1" dirty="0">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sz="2000" dirty="0">
                <a:latin typeface="Times New Roman" panose="02020603050405020304" pitchFamily="18" charset="0"/>
                <a:ea typeface="Times New Roman" panose="02020603050405020304" pitchFamily="18" charset="0"/>
                <a:cs typeface="Times New Roman" panose="02020603050405020304" pitchFamily="18" charset="0"/>
              </a:rPr>
              <a:t>+ Vào đây mới được ba năm , một khoảng thời gian không dài nhưng cũng đủ để cô quen với bom đạn chiến đấu và hy sinh.</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8"/>
          <p:cNvSpPr/>
          <p:nvPr/>
        </p:nvSpPr>
        <p:spPr>
          <a:xfrm>
            <a:off x="1783489" y="4227255"/>
            <a:ext cx="8614334" cy="2246769"/>
          </a:xfrm>
          <a:prstGeom prst="rect">
            <a:avLst/>
          </a:prstGeom>
          <a:solidFill>
            <a:schemeClr val="bg1"/>
          </a:solidFill>
        </p:spPr>
        <p:txBody>
          <a:bodyPr wrap="square">
            <a:spAutoFit/>
          </a:bodyPr>
          <a:lstStyle/>
          <a:p>
            <a:r>
              <a:rPr lang="vi-VN" sz="2000" b="1" dirty="0">
                <a:latin typeface="+mj-lt"/>
              </a:rPr>
              <a:t>Cô nói về công việc của mình</a:t>
            </a:r>
            <a:r>
              <a:rPr lang="vi-VN" sz="2000" dirty="0">
                <a:latin typeface="+mj-lt"/>
              </a:rPr>
              <a:t>:" việc của chúng tôi là ngồi đây. Khi có bom nổ thì chạy lên, </a:t>
            </a:r>
            <a:r>
              <a:rPr lang="vi-VN" sz="2000" b="1" dirty="0">
                <a:latin typeface="+mj-lt"/>
              </a:rPr>
              <a:t>đo khối lượng đất lấp vào hố bom</a:t>
            </a:r>
            <a:r>
              <a:rPr lang="vi-VN" sz="2000" dirty="0">
                <a:latin typeface="+mj-lt"/>
              </a:rPr>
              <a:t>, đếm bom chưa nổ và nếu cần thì </a:t>
            </a:r>
            <a:r>
              <a:rPr lang="vi-VN" sz="2000" b="1" dirty="0">
                <a:latin typeface="+mj-lt"/>
              </a:rPr>
              <a:t>phá bom</a:t>
            </a:r>
            <a:r>
              <a:rPr lang="vi-VN" sz="2000" dirty="0">
                <a:latin typeface="+mj-lt"/>
              </a:rPr>
              <a:t>" . Đó là những công việc hết </a:t>
            </a:r>
            <a:r>
              <a:rPr lang="vi-VN" sz="2000" b="1" dirty="0">
                <a:latin typeface="+mj-lt"/>
              </a:rPr>
              <a:t>sức nguy hiểm </a:t>
            </a:r>
            <a:r>
              <a:rPr lang="vi-VN" sz="2000" dirty="0">
                <a:latin typeface="+mj-lt"/>
              </a:rPr>
              <a:t>nhưng được cô nói gọn gàng, nhẹ như không, giản dị mà cũng thật anh hùng.</a:t>
            </a:r>
            <a:endParaRPr lang="en-US" sz="2000" dirty="0">
              <a:latin typeface="+mj-lt"/>
            </a:endParaRPr>
          </a:p>
          <a:p>
            <a:r>
              <a:rPr lang="vi-VN" sz="2000" dirty="0">
                <a:latin typeface="+mj-lt"/>
              </a:rPr>
              <a:t>→ Công việc dù gian khổ và nguy hiểm, nhưng với Phương Định được sống và chiến đấu, hi sinh vì Tổ quốc, </a:t>
            </a:r>
            <a:r>
              <a:rPr lang="vi-VN" sz="2000" b="1" dirty="0">
                <a:latin typeface="+mj-lt"/>
              </a:rPr>
              <a:t>cô coi đó là trách nhiệm , nghĩa vụ là niềm hạnh phúc của tuổi trẻ khi được hiến dâng cuộc đời mình cho đất nước.</a:t>
            </a:r>
            <a:endParaRPr lang="en-US" sz="2000" b="1" dirty="0">
              <a:latin typeface="+mj-lt"/>
            </a:endParaRPr>
          </a:p>
        </p:txBody>
      </p:sp>
      <p:pic>
        <p:nvPicPr>
          <p:cNvPr id="10" name="Picture 9">
            <a:extLst>
              <a:ext uri="{FF2B5EF4-FFF2-40B4-BE49-F238E27FC236}">
                <a16:creationId xmlns="" xmlns:a16="http://schemas.microsoft.com/office/drawing/2014/main" id="{2C345FFD-F7E0-4892-9283-F1D1C7B37C37}"/>
              </a:ext>
            </a:extLst>
          </p:cNvPr>
          <p:cNvPicPr>
            <a:picLocks noChangeAspect="1"/>
          </p:cNvPicPr>
          <p:nvPr/>
        </p:nvPicPr>
        <p:blipFill rotWithShape="1">
          <a:blip r:embed="rId2"/>
          <a:srcRect l="60596" t="41158" r="21110" b="24545"/>
          <a:stretch/>
        </p:blipFill>
        <p:spPr>
          <a:xfrm flipH="1">
            <a:off x="10567748" y="2286000"/>
            <a:ext cx="1373869" cy="1371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 xmlns:a16="http://schemas.microsoft.com/office/drawing/2014/main" id="{14A830F8-3939-4477-BA11-487C122C28BA}"/>
              </a:ext>
            </a:extLst>
          </p:cNvPr>
          <p:cNvPicPr>
            <a:picLocks noChangeAspect="1"/>
          </p:cNvPicPr>
          <p:nvPr/>
        </p:nvPicPr>
        <p:blipFill rotWithShape="1">
          <a:blip r:embed="rId2"/>
          <a:srcRect l="32323" t="42931" r="47253" b="23954"/>
          <a:stretch/>
        </p:blipFill>
        <p:spPr>
          <a:xfrm>
            <a:off x="10583710" y="4343400"/>
            <a:ext cx="1456070" cy="13280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2850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A638779-C4AA-490C-A467-2309363C0974}"/>
              </a:ext>
            </a:extLst>
          </p:cNvPr>
          <p:cNvSpPr/>
          <p:nvPr/>
        </p:nvSpPr>
        <p:spPr>
          <a:xfrm>
            <a:off x="-3778"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b, </a:t>
            </a:r>
            <a:r>
              <a:rPr lang="en-US" sz="4000" b="1" i="1" dirty="0" err="1" smtClean="0">
                <a:solidFill>
                  <a:schemeClr val="bg1"/>
                </a:solidFill>
                <a:latin typeface="#9Slide05 SVNVictoria" panose="02000503000000020003" pitchFamily="2" charset="0"/>
                <a:cs typeface="Calibri" panose="020F0502020204030204" pitchFamily="34" charset="0"/>
              </a:rPr>
              <a:t>Vẻ</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đẹp</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tâm</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hồn</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Phương</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Định</a:t>
            </a:r>
            <a:endParaRPr lang="en-SG" sz="4000" dirty="0">
              <a:solidFill>
                <a:schemeClr val="bg1"/>
              </a:solidFill>
              <a:latin typeface="#9Slide05 SVNVictoria" panose="02000503000000020003" pitchFamily="2" charset="0"/>
            </a:endParaRPr>
          </a:p>
        </p:txBody>
      </p:sp>
      <p:sp>
        <p:nvSpPr>
          <p:cNvPr id="5" name="Rectangle 4"/>
          <p:cNvSpPr/>
          <p:nvPr/>
        </p:nvSpPr>
        <p:spPr>
          <a:xfrm>
            <a:off x="379412" y="838200"/>
            <a:ext cx="11582400" cy="430887"/>
          </a:xfrm>
          <a:prstGeom prst="rect">
            <a:avLst/>
          </a:prstGeom>
          <a:solidFill>
            <a:schemeClr val="bg1"/>
          </a:solidFill>
          <a:ln>
            <a:solidFill>
              <a:schemeClr val="accent1">
                <a:lumMod val="60000"/>
                <a:lumOff val="40000"/>
              </a:schemeClr>
            </a:solidFill>
          </a:ln>
        </p:spPr>
        <p:txBody>
          <a:bodyPr wrap="square">
            <a:spAutoFit/>
          </a:bodyPr>
          <a:lstStyle/>
          <a:p>
            <a:r>
              <a:rPr lang="en-US" sz="2200" b="1" u="sng"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200" b="1" u="sng" dirty="0" smtClean="0">
                <a:latin typeface="Times New Roman" panose="02020603050405020304" pitchFamily="18" charset="0"/>
                <a:ea typeface="Times New Roman" panose="02020603050405020304" pitchFamily="18" charset="0"/>
                <a:cs typeface="Times New Roman" panose="02020603050405020304" pitchFamily="18" charset="0"/>
              </a:rPr>
              <a:t>Phương </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Định là nữ thanh niên xung phong dũng cảm, can trường, tinh thần trách nhiệm cao.</a:t>
            </a:r>
            <a:endParaRPr lang="en-US" sz="2200" dirty="0"/>
          </a:p>
        </p:txBody>
      </p:sp>
      <p:sp>
        <p:nvSpPr>
          <p:cNvPr id="6" name="Rectangle 5"/>
          <p:cNvSpPr/>
          <p:nvPr/>
        </p:nvSpPr>
        <p:spPr>
          <a:xfrm rot="16200000">
            <a:off x="-1209744" y="3798956"/>
            <a:ext cx="4952999" cy="707886"/>
          </a:xfrm>
          <a:prstGeom prst="rect">
            <a:avLst/>
          </a:prstGeom>
          <a:solidFill>
            <a:schemeClr val="accent5">
              <a:lumMod val="60000"/>
              <a:lumOff val="40000"/>
            </a:schemeClr>
          </a:solidFill>
        </p:spPr>
        <p:txBody>
          <a:bodyPr wrap="square">
            <a:spAutoFit/>
          </a:bodyPr>
          <a:lstStyle/>
          <a:p>
            <a:pPr algn="just">
              <a:spcAft>
                <a:spcPts val="0"/>
              </a:spcAft>
            </a:pPr>
            <a:r>
              <a:rPr lang="vi-VN" sz="2000" b="1" dirty="0">
                <a:latin typeface="Times New Roman" panose="02020603050405020304" pitchFamily="18" charset="0"/>
                <a:ea typeface="Times New Roman" panose="02020603050405020304" pitchFamily="18" charset="0"/>
                <a:cs typeface="Times New Roman" panose="02020603050405020304" pitchFamily="18" charset="0"/>
              </a:rPr>
              <a:t>- Phương Định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cô</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gái</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trách</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nhiệm</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cao</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phá</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bom</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1751012" y="1798408"/>
            <a:ext cx="7315200" cy="4708981"/>
          </a:xfrm>
          <a:prstGeom prst="rect">
            <a:avLst/>
          </a:prstGeom>
          <a:solidFill>
            <a:schemeClr val="bg1"/>
          </a:solidFill>
          <a:ln>
            <a:solidFill>
              <a:schemeClr val="accent1">
                <a:lumMod val="60000"/>
                <a:lumOff val="40000"/>
              </a:schemeClr>
            </a:solidFill>
          </a:ln>
        </p:spPr>
        <p:txBody>
          <a:bodyPr wrap="square">
            <a:spAutoFit/>
          </a:bodyPr>
          <a:lstStyle/>
          <a:p>
            <a:r>
              <a:rPr lang="en-US" sz="2000" dirty="0"/>
              <a:t>+ </a:t>
            </a:r>
            <a:r>
              <a:rPr lang="vi-VN" sz="2000" dirty="0"/>
              <a:t>Trên tuyến đường Trường Sơn ác liệt, mỗi ngày địch trút bom từ ba đến năm lần. Phá bom là </a:t>
            </a:r>
            <a:r>
              <a:rPr lang="vi-VN" sz="2000" b="1" dirty="0"/>
              <a:t>công việc thường xuyên của cô</a:t>
            </a:r>
            <a:r>
              <a:rPr lang="vi-VN" sz="2000" dirty="0"/>
              <a:t>. Nhưng mỗi lần phá bom đều </a:t>
            </a:r>
            <a:r>
              <a:rPr lang="vi-VN" sz="2000" b="1" dirty="0"/>
              <a:t>rất căng thẳng</a:t>
            </a:r>
            <a:r>
              <a:rPr lang="en-US" sz="2000" b="1" dirty="0"/>
              <a:t> </a:t>
            </a:r>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thần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kinh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căng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như</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chão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đập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chấp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nhịp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điệu</a:t>
            </a:r>
            <a:r>
              <a:rPr lang="en-US" sz="2000" b="1" dirty="0">
                <a:latin typeface="Times New Roman" panose="02020603050405020304" pitchFamily="18" charset="0"/>
                <a:cs typeface="Times New Roman" panose="02020603050405020304" pitchFamily="18" charset="0"/>
              </a:rPr>
              <a:t>’’</a:t>
            </a:r>
          </a:p>
          <a:p>
            <a:r>
              <a:rPr lang="vi-VN" sz="2000" dirty="0"/>
              <a:t>   </a:t>
            </a:r>
            <a:r>
              <a:rPr lang="vi-VN" sz="2000" b="1" dirty="0"/>
              <a:t>+ Khi đi đến bên quả bom</a:t>
            </a:r>
            <a:r>
              <a:rPr lang="vi-VN" sz="2000" dirty="0"/>
              <a:t>: cô không đi khom "</a:t>
            </a:r>
            <a:r>
              <a:rPr lang="vi-VN" sz="2000" b="1" dirty="0"/>
              <a:t>cứ đàng hoàng mà bước tới</a:t>
            </a:r>
            <a:r>
              <a:rPr lang="vi-VN" sz="2000" dirty="0"/>
              <a:t>". Khai thác chi tiết này nhà văn muốn ca ngợi tư thế tuyệt đẹp của con người Việt Nam khi ra trận: một cô gái mảnh dẻ , nhỏ bé nhưng không hề run sợ trước bom đạn của kẻ thù.</a:t>
            </a:r>
            <a:endParaRPr lang="en-US" sz="2000" dirty="0"/>
          </a:p>
          <a:p>
            <a:r>
              <a:rPr lang="vi-VN" sz="2000" dirty="0"/>
              <a:t>   </a:t>
            </a:r>
            <a:r>
              <a:rPr lang="vi-VN" sz="2000" b="1" dirty="0"/>
              <a:t>+ Ở bên quả bom</a:t>
            </a:r>
            <a:r>
              <a:rPr lang="vi-VN" sz="2000" dirty="0"/>
              <a:t>: cô phải làm nhiều động tác: </a:t>
            </a:r>
            <a:r>
              <a:rPr lang="vi-VN" sz="2000" i="1" dirty="0"/>
              <a:t>đào lỗ chôn thuốc mìn, dòng dây cháy chậm, châm ngòi, khỏa lấp đất rồi chạy về nơi trú ẩn</a:t>
            </a:r>
            <a:r>
              <a:rPr lang="vi-VN" sz="2000" dirty="0"/>
              <a:t>. Nhưng khi lưỡi xẻng chạm vào vỏ quả bom, cô phát hiện vỏ quả bom đang nóng lên nhưng lại không rõ nguyên nhân. Vậy mà cô vẫn bình tĩnh, thao tác cẩn trọng, tỉ mỉ, thành thạo theo đúng mệnh lệnh chỉ huy của chị Thao.</a:t>
            </a:r>
            <a:endParaRPr lang="en-US" sz="2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0975" y="2286000"/>
            <a:ext cx="3417850" cy="2280194"/>
          </a:xfrm>
          <a:prstGeom prst="rect">
            <a:avLst/>
          </a:prstGeom>
          <a:ln>
            <a:noFill/>
          </a:ln>
          <a:effectLst>
            <a:softEdge rad="635000"/>
          </a:effectLst>
        </p:spPr>
      </p:pic>
    </p:spTree>
    <p:extLst>
      <p:ext uri="{BB962C8B-B14F-4D97-AF65-F5344CB8AC3E}">
        <p14:creationId xmlns:p14="http://schemas.microsoft.com/office/powerpoint/2010/main" val="219602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ummer Beauty GIF - Find &amp; Share on GIPHY">
            <a:extLst>
              <a:ext uri="{FF2B5EF4-FFF2-40B4-BE49-F238E27FC236}">
                <a16:creationId xmlns="" xmlns:a16="http://schemas.microsoft.com/office/drawing/2014/main" id="{802DB0FB-3BD1-4424-A529-AC47B77DA42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2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1">
            <a:extLst>
              <a:ext uri="{FF2B5EF4-FFF2-40B4-BE49-F238E27FC236}">
                <a16:creationId xmlns="" xmlns:a16="http://schemas.microsoft.com/office/drawing/2014/main" id="{26D6F655-917B-46BE-8525-98BD2BDE02C5}"/>
              </a:ext>
            </a:extLst>
          </p:cNvPr>
          <p:cNvSpPr/>
          <p:nvPr/>
        </p:nvSpPr>
        <p:spPr>
          <a:xfrm>
            <a:off x="455612" y="152400"/>
            <a:ext cx="10363200" cy="1446550"/>
          </a:xfrm>
          <a:prstGeom prst="rect">
            <a:avLst/>
          </a:prstGeom>
        </p:spPr>
        <p:txBody>
          <a:bodyPr wrap="square">
            <a:spAutoFit/>
          </a:bodyPr>
          <a:lstStyle/>
          <a:p>
            <a:pPr algn="just" fontAlgn="base">
              <a:lnSpc>
                <a:spcPct val="100000"/>
              </a:lnSpc>
              <a:spcBef>
                <a:spcPct val="50000"/>
              </a:spcBef>
              <a:spcAft>
                <a:spcPct val="0"/>
              </a:spcAft>
            </a:pPr>
            <a:r>
              <a:rPr lang="en-US" sz="88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Những</a:t>
            </a:r>
            <a:r>
              <a:rPr lang="en-US" sz="8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ngôi</a:t>
            </a:r>
            <a:r>
              <a:rPr lang="en-US" sz="8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sao</a:t>
            </a:r>
            <a:r>
              <a:rPr lang="en-US" sz="8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xa</a:t>
            </a:r>
            <a:r>
              <a:rPr lang="en-US" sz="8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xôi</a:t>
            </a:r>
            <a:endParaRPr lang="en-US" altLang="en-US" sz="80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
        <p:nvSpPr>
          <p:cNvPr id="5" name="Hình chữ nhật 1">
            <a:extLst>
              <a:ext uri="{FF2B5EF4-FFF2-40B4-BE49-F238E27FC236}">
                <a16:creationId xmlns="" xmlns:a16="http://schemas.microsoft.com/office/drawing/2014/main" id="{E0473288-7E1E-4934-8CAB-DCB31CA51FEC}"/>
              </a:ext>
            </a:extLst>
          </p:cNvPr>
          <p:cNvSpPr/>
          <p:nvPr/>
        </p:nvSpPr>
        <p:spPr>
          <a:xfrm>
            <a:off x="7776236" y="1600200"/>
            <a:ext cx="4426610" cy="646331"/>
          </a:xfrm>
          <a:prstGeom prst="rect">
            <a:avLst/>
          </a:prstGeom>
        </p:spPr>
        <p:txBody>
          <a:bodyPr wrap="square">
            <a:spAutoFit/>
          </a:bodyPr>
          <a:lstStyle/>
          <a:p>
            <a:pPr algn="just" fontAlgn="base">
              <a:lnSpc>
                <a:spcPct val="100000"/>
              </a:lnSpc>
              <a:spcBef>
                <a:spcPct val="50000"/>
              </a:spcBef>
              <a:spcAft>
                <a:spcPct val="0"/>
              </a:spcAft>
            </a:pPr>
            <a:r>
              <a:rPr lang="en-US" sz="36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_Lê  Minh  </a:t>
            </a:r>
            <a:r>
              <a:rPr lang="en-US" sz="36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Khuê</a:t>
            </a:r>
            <a:r>
              <a:rPr lang="en-US" sz="36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_</a:t>
            </a:r>
            <a:endParaRPr lang="en-US" altLang="en-US" sz="32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pic>
        <p:nvPicPr>
          <p:cNvPr id="2" name="Picture 1"/>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70631" y="1219201"/>
            <a:ext cx="8474843" cy="5638800"/>
          </a:xfrm>
          <a:prstGeom prst="rect">
            <a:avLst/>
          </a:prstGeom>
          <a:effectLst>
            <a:softEdge rad="317500"/>
          </a:effectLst>
        </p:spPr>
      </p:pic>
    </p:spTree>
    <p:extLst>
      <p:ext uri="{BB962C8B-B14F-4D97-AF65-F5344CB8AC3E}">
        <p14:creationId xmlns:p14="http://schemas.microsoft.com/office/powerpoint/2010/main" val="3974118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0"/>
                                        <p:tgtEl>
                                          <p:spTgt spid="4"/>
                                        </p:tgtEl>
                                      </p:cBhvr>
                                    </p:animEffect>
                                    <p:anim calcmode="lin" valueType="num">
                                      <p:cBhvr>
                                        <p:cTn id="8" dur="2500" fill="hold"/>
                                        <p:tgtEl>
                                          <p:spTgt spid="4"/>
                                        </p:tgtEl>
                                        <p:attrNameLst>
                                          <p:attrName>ppt_x</p:attrName>
                                        </p:attrNameLst>
                                      </p:cBhvr>
                                      <p:tavLst>
                                        <p:tav tm="0">
                                          <p:val>
                                            <p:strVal val="#ppt_x"/>
                                          </p:val>
                                        </p:tav>
                                        <p:tav tm="100000">
                                          <p:val>
                                            <p:strVal val="#ppt_x"/>
                                          </p:val>
                                        </p:tav>
                                      </p:tavLst>
                                    </p:anim>
                                    <p:anim calcmode="lin" valueType="num">
                                      <p:cBhvr>
                                        <p:cTn id="9" dur="2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0"/>
                                        <p:tgtEl>
                                          <p:spTgt spid="5"/>
                                        </p:tgtEl>
                                      </p:cBhvr>
                                    </p:animEffect>
                                    <p:anim calcmode="lin" valueType="num">
                                      <p:cBhvr>
                                        <p:cTn id="13" dur="2500" fill="hold"/>
                                        <p:tgtEl>
                                          <p:spTgt spid="5"/>
                                        </p:tgtEl>
                                        <p:attrNameLst>
                                          <p:attrName>ppt_x</p:attrName>
                                        </p:attrNameLst>
                                      </p:cBhvr>
                                      <p:tavLst>
                                        <p:tav tm="0">
                                          <p:val>
                                            <p:strVal val="#ppt_x"/>
                                          </p:val>
                                        </p:tav>
                                        <p:tav tm="100000">
                                          <p:val>
                                            <p:strVal val="#ppt_x"/>
                                          </p:val>
                                        </p:tav>
                                      </p:tavLst>
                                    </p:anim>
                                    <p:anim calcmode="lin" valueType="num">
                                      <p:cBhvr>
                                        <p:cTn id="14" dur="2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A638779-C4AA-490C-A467-2309363C0974}"/>
              </a:ext>
            </a:extLst>
          </p:cNvPr>
          <p:cNvSpPr/>
          <p:nvPr/>
        </p:nvSpPr>
        <p:spPr>
          <a:xfrm>
            <a:off x="-3778"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b, </a:t>
            </a:r>
            <a:r>
              <a:rPr lang="en-US" sz="4000" b="1" i="1" dirty="0" err="1" smtClean="0">
                <a:solidFill>
                  <a:schemeClr val="bg1"/>
                </a:solidFill>
                <a:latin typeface="#9Slide05 SVNVictoria" panose="02000503000000020003" pitchFamily="2" charset="0"/>
                <a:cs typeface="Calibri" panose="020F0502020204030204" pitchFamily="34" charset="0"/>
              </a:rPr>
              <a:t>Vẻ</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đẹp</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tâm</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hồn</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Phương</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Định</a:t>
            </a:r>
            <a:endParaRPr lang="en-SG" sz="4000" dirty="0">
              <a:solidFill>
                <a:schemeClr val="bg1"/>
              </a:solidFill>
              <a:latin typeface="#9Slide05 SVNVictoria" panose="02000503000000020003" pitchFamily="2" charset="0"/>
            </a:endParaRPr>
          </a:p>
        </p:txBody>
      </p:sp>
      <p:sp>
        <p:nvSpPr>
          <p:cNvPr id="5" name="Rectangle 4"/>
          <p:cNvSpPr/>
          <p:nvPr/>
        </p:nvSpPr>
        <p:spPr>
          <a:xfrm>
            <a:off x="379412" y="838200"/>
            <a:ext cx="11582400" cy="430887"/>
          </a:xfrm>
          <a:prstGeom prst="rect">
            <a:avLst/>
          </a:prstGeom>
          <a:solidFill>
            <a:schemeClr val="bg1"/>
          </a:solidFill>
          <a:ln>
            <a:solidFill>
              <a:schemeClr val="accent1">
                <a:lumMod val="60000"/>
                <a:lumOff val="40000"/>
              </a:schemeClr>
            </a:solidFill>
          </a:ln>
        </p:spPr>
        <p:txBody>
          <a:bodyPr wrap="square">
            <a:spAutoFit/>
          </a:bodyPr>
          <a:lstStyle/>
          <a:p>
            <a:r>
              <a:rPr lang="en-US" sz="2200" b="1" u="sng"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200" b="1" u="sng" dirty="0" smtClean="0">
                <a:latin typeface="Times New Roman" panose="02020603050405020304" pitchFamily="18" charset="0"/>
                <a:ea typeface="Times New Roman" panose="02020603050405020304" pitchFamily="18" charset="0"/>
                <a:cs typeface="Times New Roman" panose="02020603050405020304" pitchFamily="18" charset="0"/>
              </a:rPr>
              <a:t>Phương </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Định là nữ thanh niên xung phong dũng cảm, can trường, tinh thần trách nhiệm cao.</a:t>
            </a:r>
            <a:endParaRPr lang="en-US" sz="2200" dirty="0"/>
          </a:p>
        </p:txBody>
      </p:sp>
      <p:sp>
        <p:nvSpPr>
          <p:cNvPr id="6" name="Rectangle 5"/>
          <p:cNvSpPr/>
          <p:nvPr/>
        </p:nvSpPr>
        <p:spPr>
          <a:xfrm rot="16200000">
            <a:off x="-1209744" y="3798956"/>
            <a:ext cx="4952999" cy="707886"/>
          </a:xfrm>
          <a:prstGeom prst="rect">
            <a:avLst/>
          </a:prstGeom>
          <a:solidFill>
            <a:schemeClr val="accent5">
              <a:lumMod val="60000"/>
              <a:lumOff val="40000"/>
            </a:schemeClr>
          </a:solidFill>
        </p:spPr>
        <p:txBody>
          <a:bodyPr wrap="square">
            <a:spAutoFit/>
          </a:bodyPr>
          <a:lstStyle/>
          <a:p>
            <a:pPr algn="just">
              <a:spcAft>
                <a:spcPts val="0"/>
              </a:spcAft>
            </a:pPr>
            <a:r>
              <a:rPr lang="vi-VN" sz="2000" b="1" dirty="0">
                <a:latin typeface="Times New Roman" panose="02020603050405020304" pitchFamily="18" charset="0"/>
                <a:ea typeface="Times New Roman" panose="02020603050405020304" pitchFamily="18" charset="0"/>
                <a:cs typeface="Times New Roman" panose="02020603050405020304" pitchFamily="18" charset="0"/>
              </a:rPr>
              <a:t>- Phương Định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cô</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gái</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trách</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nhiệm</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cao</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phá</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bom</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1827212" y="2057400"/>
            <a:ext cx="6477000" cy="1785104"/>
          </a:xfrm>
          <a:prstGeom prst="rect">
            <a:avLst/>
          </a:prstGeom>
          <a:solidFill>
            <a:schemeClr val="bg1"/>
          </a:solidFill>
          <a:ln>
            <a:solidFill>
              <a:schemeClr val="accent1">
                <a:lumMod val="60000"/>
                <a:lumOff val="40000"/>
              </a:schemeClr>
            </a:solidFill>
          </a:ln>
        </p:spPr>
        <p:txBody>
          <a:bodyPr wrap="square">
            <a:spAutoFit/>
          </a:bodyPr>
          <a:lstStyle/>
          <a:p>
            <a:pPr algn="just">
              <a:spcAft>
                <a:spcPts val="0"/>
              </a:spcAft>
            </a:pPr>
            <a:r>
              <a:rPr lang="vi-VN" sz="2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ea typeface="Times New Roman" panose="02020603050405020304" pitchFamily="18" charset="0"/>
                <a:cs typeface="Times New Roman" panose="02020603050405020304" pitchFamily="18" charset="0"/>
              </a:rPr>
              <a:t>Chờ quả bom nổ</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 đây là giây phút căng thẳng nhất. Và trong cô còn có thêm sự lo lắng: </a:t>
            </a:r>
            <a:r>
              <a:rPr lang="vi-VN" sz="2200" i="1" dirty="0">
                <a:latin typeface="Times New Roman" panose="02020603050405020304" pitchFamily="18" charset="0"/>
                <a:ea typeface="Times New Roman" panose="02020603050405020304" pitchFamily="18" charset="0"/>
                <a:cs typeface="Times New Roman" panose="02020603050405020304" pitchFamily="18" charset="0"/>
              </a:rPr>
              <a:t>nhỡ thuốc mìn không nổ phải chôn lại lần thứ hai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trong khi quả bom đang nóng lên. Nguy hiểm nhân lên nhiều lần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dù phải hy sinh cô cũng quyết tâm phá bằng được quả bom.</a:t>
            </a:r>
            <a:endParaRPr lang="en-US" sz="22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1827212" y="4267200"/>
            <a:ext cx="6477000" cy="2123658"/>
          </a:xfrm>
          <a:prstGeom prst="rect">
            <a:avLst/>
          </a:prstGeom>
          <a:solidFill>
            <a:schemeClr val="bg1"/>
          </a:solidFill>
          <a:ln>
            <a:solidFill>
              <a:schemeClr val="accent1">
                <a:lumMod val="60000"/>
                <a:lumOff val="40000"/>
              </a:schemeClr>
            </a:solidFill>
          </a:ln>
        </p:spPr>
        <p:txBody>
          <a:bodyPr wrap="square">
            <a:spAutoFit/>
          </a:bodyPr>
          <a:lstStyle/>
          <a:p>
            <a:pPr algn="just">
              <a:spcAft>
                <a:spcPts val="0"/>
              </a:spcAft>
            </a:pPr>
            <a:r>
              <a:rPr lang="vi-VN" sz="2200" dirty="0">
                <a:latin typeface="Times New Roman" panose="02020603050405020304" pitchFamily="18" charset="0"/>
                <a:ea typeface="Times New Roman" panose="02020603050405020304" pitchFamily="18" charset="0"/>
                <a:cs typeface="Times New Roman" panose="02020603050405020304" pitchFamily="18" charset="0"/>
              </a:rPr>
              <a:t>+ Những lúc căng thẳng, nguy hiểm, </a:t>
            </a:r>
            <a:r>
              <a:rPr lang="vi-VN" sz="2200" b="1" dirty="0">
                <a:latin typeface="Times New Roman" panose="02020603050405020304" pitchFamily="18" charset="0"/>
                <a:ea typeface="Times New Roman" panose="02020603050405020304" pitchFamily="18" charset="0"/>
                <a:cs typeface="Times New Roman" panose="02020603050405020304" pitchFamily="18" charset="0"/>
              </a:rPr>
              <a:t>Phương Định có nghĩ đến cái chết nhưng" chỉ là cái chết mờ nhạt, không cụ thể",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chưa bao giờ cái chết trở thành nỗi ám ảnh đến mức có phải lo lắng, phải trằn trọc. Cô đặt mục đích hoàn thành nhiệm vụ phá bom lên trên cả tuổi xuân, trên cả mạng sống của mình.</a:t>
            </a:r>
            <a:endParaRPr lang="en-US" sz="22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8"/>
          <p:cNvSpPr/>
          <p:nvPr/>
        </p:nvSpPr>
        <p:spPr>
          <a:xfrm>
            <a:off x="9066212" y="1866543"/>
            <a:ext cx="2536687" cy="4524315"/>
          </a:xfrm>
          <a:prstGeom prst="rect">
            <a:avLst/>
          </a:prstGeom>
          <a:solidFill>
            <a:schemeClr val="accent5">
              <a:lumMod val="60000"/>
              <a:lumOff val="40000"/>
            </a:schemeClr>
          </a:solidFill>
        </p:spPr>
        <p:txBody>
          <a:bodyPr wrap="square">
            <a:spAutoFit/>
          </a:bodyPr>
          <a:lstStyle/>
          <a:p>
            <a:pPr algn="just">
              <a:spcAft>
                <a:spcPts val="0"/>
              </a:spcAft>
            </a:pPr>
            <a:r>
              <a:rPr lang="vi-VN"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Nhận xét:</a:t>
            </a:r>
            <a:r>
              <a:rPr lang="vi-VN"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Phương Định mang lí tưởng sống cao đẹp của tuổi trẻ Việt Nam anh hùng thời chống Mỹ, sẵn sàng"Xẻ dọc Trường Sơn đi cứu nước" như bao chàng trai,cô gái Việt Nam tình nguyện lên đường bảo vệ non sông.Chiến công thầm lặng của Phương Định và đồng đội cô đã góp phần không nhỏ vào sự nghiệp thống nhất non sông, Bắc Nam sum họp.</a:t>
            </a:r>
            <a:endParaRPr lang="en-US" b="1" i="1" dirty="0">
              <a:solidFill>
                <a:srgbClr val="FFFF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ight Arrow 9"/>
          <p:cNvSpPr/>
          <p:nvPr/>
        </p:nvSpPr>
        <p:spPr>
          <a:xfrm>
            <a:off x="8510725" y="3733800"/>
            <a:ext cx="403087"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33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A638779-C4AA-490C-A467-2309363C0974}"/>
              </a:ext>
            </a:extLst>
          </p:cNvPr>
          <p:cNvSpPr/>
          <p:nvPr/>
        </p:nvSpPr>
        <p:spPr>
          <a:xfrm>
            <a:off x="-3778"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b, </a:t>
            </a:r>
            <a:r>
              <a:rPr lang="en-US" sz="4000" b="1" i="1" dirty="0" err="1" smtClean="0">
                <a:solidFill>
                  <a:schemeClr val="bg1"/>
                </a:solidFill>
                <a:latin typeface="#9Slide05 SVNVictoria" panose="02000503000000020003" pitchFamily="2" charset="0"/>
                <a:cs typeface="Calibri" panose="020F0502020204030204" pitchFamily="34" charset="0"/>
              </a:rPr>
              <a:t>Vẻ</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đẹp</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tâm</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hồn</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Phương</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Định</a:t>
            </a:r>
            <a:endParaRPr lang="en-SG" sz="4000" dirty="0">
              <a:solidFill>
                <a:schemeClr val="bg1"/>
              </a:solidFill>
              <a:latin typeface="#9Slide05 SVNVictoria" panose="02000503000000020003" pitchFamily="2" charset="0"/>
            </a:endParaRPr>
          </a:p>
        </p:txBody>
      </p:sp>
      <p:sp>
        <p:nvSpPr>
          <p:cNvPr id="5" name="Rectangle 4"/>
          <p:cNvSpPr/>
          <p:nvPr/>
        </p:nvSpPr>
        <p:spPr>
          <a:xfrm>
            <a:off x="1598612" y="838200"/>
            <a:ext cx="8458200" cy="430887"/>
          </a:xfrm>
          <a:prstGeom prst="rect">
            <a:avLst/>
          </a:prstGeom>
          <a:solidFill>
            <a:schemeClr val="bg1"/>
          </a:solidFill>
          <a:ln>
            <a:solidFill>
              <a:schemeClr val="accent1">
                <a:lumMod val="60000"/>
                <a:lumOff val="40000"/>
              </a:schemeClr>
            </a:solidFill>
          </a:ln>
        </p:spPr>
        <p:txBody>
          <a:bodyPr wrap="square">
            <a:spAutoFit/>
          </a:bodyPr>
          <a:lstStyle/>
          <a:p>
            <a:r>
              <a:rPr lang="en-US" sz="2200" b="1" u="sng"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200" b="1" u="sng" dirty="0" smtClean="0">
                <a:latin typeface="Times New Roman" panose="02020603050405020304" pitchFamily="18" charset="0"/>
                <a:ea typeface="Times New Roman" panose="02020603050405020304" pitchFamily="18" charset="0"/>
                <a:cs typeface="Times New Roman" panose="02020603050405020304" pitchFamily="18" charset="0"/>
              </a:rPr>
              <a:t>Phương </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Định </a:t>
            </a:r>
            <a:r>
              <a:rPr lang="vi-VN" sz="2200" b="1" u="sng" dirty="0"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sz="2200" b="1" u="sng"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u="sng" dirty="0" err="1" smtClean="0">
                <a:latin typeface="Times New Roman" panose="02020603050405020304" pitchFamily="18" charset="0"/>
                <a:ea typeface="Times New Roman" panose="02020603050405020304" pitchFamily="18" charset="0"/>
                <a:cs typeface="Times New Roman" panose="02020603050405020304" pitchFamily="18" charset="0"/>
              </a:rPr>
              <a:t>cô</a:t>
            </a:r>
            <a:r>
              <a:rPr lang="en-US" sz="2200" b="1" u="sng"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u="sng" dirty="0" err="1" smtClean="0">
                <a:latin typeface="Times New Roman" panose="02020603050405020304" pitchFamily="18" charset="0"/>
                <a:ea typeface="Times New Roman" panose="02020603050405020304" pitchFamily="18" charset="0"/>
                <a:cs typeface="Times New Roman" panose="02020603050405020304" pitchFamily="18" charset="0"/>
              </a:rPr>
              <a:t>gái</a:t>
            </a:r>
            <a:r>
              <a:rPr lang="en-US" sz="2200" b="1" u="sng"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u="sng" dirty="0" err="1" smtClean="0">
                <a:latin typeface="Times New Roman" panose="02020603050405020304" pitchFamily="18" charset="0"/>
                <a:ea typeface="Times New Roman" panose="02020603050405020304" pitchFamily="18" charset="0"/>
                <a:cs typeface="Times New Roman" panose="02020603050405020304" pitchFamily="18" charset="0"/>
              </a:rPr>
              <a:t>giàu</a:t>
            </a:r>
            <a:r>
              <a:rPr lang="en-US" sz="2200" b="1" u="sng"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u="sng" dirty="0" err="1" smtClean="0">
                <a:latin typeface="Times New Roman" panose="02020603050405020304" pitchFamily="18" charset="0"/>
                <a:ea typeface="Times New Roman" panose="02020603050405020304" pitchFamily="18" charset="0"/>
                <a:cs typeface="Times New Roman" panose="02020603050405020304" pitchFamily="18" charset="0"/>
              </a:rPr>
              <a:t>tình</a:t>
            </a:r>
            <a:r>
              <a:rPr lang="en-US" sz="2200" b="1" u="sng"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u="sng" dirty="0" err="1" smtClean="0">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b="1" u="sng"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u="sng" dirty="0" err="1" smtClean="0">
                <a:latin typeface="Times New Roman" panose="02020603050405020304" pitchFamily="18" charset="0"/>
                <a:ea typeface="Times New Roman" panose="02020603050405020304" pitchFamily="18" charset="0"/>
                <a:cs typeface="Times New Roman" panose="02020603050405020304" pitchFamily="18" charset="0"/>
              </a:rPr>
              <a:t>giàu</a:t>
            </a:r>
            <a:r>
              <a:rPr lang="en-US" sz="2200" b="1" u="sng"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u="sng" dirty="0" err="1" smtClean="0">
                <a:latin typeface="Times New Roman" panose="02020603050405020304" pitchFamily="18" charset="0"/>
                <a:ea typeface="Times New Roman" panose="02020603050405020304" pitchFamily="18" charset="0"/>
                <a:cs typeface="Times New Roman" panose="02020603050405020304" pitchFamily="18" charset="0"/>
              </a:rPr>
              <a:t>tình</a:t>
            </a:r>
            <a:r>
              <a:rPr lang="en-US" sz="2200" b="1" u="sng"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u="sng" dirty="0" err="1" smtClean="0">
                <a:latin typeface="Times New Roman" panose="02020603050405020304" pitchFamily="18" charset="0"/>
                <a:ea typeface="Times New Roman" panose="02020603050405020304" pitchFamily="18" charset="0"/>
                <a:cs typeface="Times New Roman" panose="02020603050405020304" pitchFamily="18" charset="0"/>
              </a:rPr>
              <a:t>đồng</a:t>
            </a:r>
            <a:r>
              <a:rPr lang="en-US" sz="2200" b="1" u="sng"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u="sng" dirty="0" err="1" smtClean="0">
                <a:latin typeface="Times New Roman" panose="02020603050405020304" pitchFamily="18" charset="0"/>
                <a:ea typeface="Times New Roman" panose="02020603050405020304" pitchFamily="18" charset="0"/>
                <a:cs typeface="Times New Roman" panose="02020603050405020304" pitchFamily="18" charset="0"/>
              </a:rPr>
              <a:t>chí</a:t>
            </a:r>
            <a:r>
              <a:rPr lang="en-US" sz="2200" b="1" u="sng"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u="sng" dirty="0" err="1" smtClean="0">
                <a:latin typeface="Times New Roman" panose="02020603050405020304" pitchFamily="18" charset="0"/>
                <a:ea typeface="Times New Roman" panose="02020603050405020304" pitchFamily="18" charset="0"/>
                <a:cs typeface="Times New Roman" panose="02020603050405020304" pitchFamily="18" charset="0"/>
              </a:rPr>
              <a:t>đồng</a:t>
            </a:r>
            <a:r>
              <a:rPr lang="en-US" sz="2200" b="1" u="sng"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u="sng" dirty="0" err="1" smtClean="0">
                <a:latin typeface="Times New Roman" panose="02020603050405020304" pitchFamily="18" charset="0"/>
                <a:ea typeface="Times New Roman" panose="02020603050405020304" pitchFamily="18" charset="0"/>
                <a:cs typeface="Times New Roman" panose="02020603050405020304" pitchFamily="18" charset="0"/>
              </a:rPr>
              <a:t>đội</a:t>
            </a:r>
            <a:r>
              <a:rPr lang="vi-VN" sz="2200" b="1" u="sng"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p>
        </p:txBody>
      </p:sp>
      <p:pic>
        <p:nvPicPr>
          <p:cNvPr id="6" name="Hình ảnh 4" descr="Ảnh có chứa ngoài trời, ảnh, cũ, người&#10;&#10;Mô tả được tạo tự động">
            <a:extLst>
              <a:ext uri="{FF2B5EF4-FFF2-40B4-BE49-F238E27FC236}">
                <a16:creationId xmlns="" xmlns:a16="http://schemas.microsoft.com/office/drawing/2014/main" id="{34388387-0555-40A7-80C1-E3171202D705}"/>
              </a:ext>
            </a:extLst>
          </p:cNvPr>
          <p:cNvPicPr>
            <a:picLocks noChangeAspect="1"/>
          </p:cNvPicPr>
          <p:nvPr/>
        </p:nvPicPr>
        <p:blipFill rotWithShape="1">
          <a:blip r:embed="rId2"/>
          <a:srcRect t="26827" r="1" b="16353"/>
          <a:stretch/>
        </p:blipFill>
        <p:spPr>
          <a:xfrm>
            <a:off x="760412" y="2680156"/>
            <a:ext cx="2004308"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Hình ảnh 6" descr="Ảnh có chứa cây, nhóm, đứng, đen&#10;&#10;Mô tả được tạo tự động">
            <a:extLst>
              <a:ext uri="{FF2B5EF4-FFF2-40B4-BE49-F238E27FC236}">
                <a16:creationId xmlns="" xmlns:a16="http://schemas.microsoft.com/office/drawing/2014/main" id="{A4AB7637-64F2-49CD-AD22-04CC21D5F8A6}"/>
              </a:ext>
            </a:extLst>
          </p:cNvPr>
          <p:cNvPicPr>
            <a:picLocks noChangeAspect="1"/>
          </p:cNvPicPr>
          <p:nvPr/>
        </p:nvPicPr>
        <p:blipFill rotWithShape="1">
          <a:blip r:embed="rId3">
            <a:alphaModFix/>
          </a:blip>
          <a:srcRect t="38395" r="3" b="22608"/>
          <a:stretch/>
        </p:blipFill>
        <p:spPr>
          <a:xfrm>
            <a:off x="227012" y="4343400"/>
            <a:ext cx="2088261"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2894012" y="1600200"/>
            <a:ext cx="8889950" cy="5016758"/>
          </a:xfrm>
          <a:prstGeom prst="rect">
            <a:avLst/>
          </a:prstGeom>
          <a:solidFill>
            <a:schemeClr val="bg1"/>
          </a:solidFill>
          <a:ln w="28575">
            <a:solidFill>
              <a:schemeClr val="accent1">
                <a:lumMod val="60000"/>
                <a:lumOff val="40000"/>
              </a:schemeClr>
            </a:solidFill>
            <a:prstDash val="dashDot"/>
          </a:ln>
        </p:spPr>
        <p:txBody>
          <a:bodyPr wrap="square">
            <a:spAutoFit/>
          </a:bodyPr>
          <a:lstStyle/>
          <a:p>
            <a:pPr algn="just">
              <a:spcAft>
                <a:spcPts val="0"/>
              </a:spcAft>
            </a:pP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Cô </a:t>
            </a:r>
            <a:r>
              <a:rPr lang="vi-VN" sz="2000" b="1" dirty="0">
                <a:latin typeface="Times New Roman" panose="02020603050405020304" pitchFamily="18" charset="0"/>
                <a:ea typeface="Times New Roman" panose="02020603050405020304" pitchFamily="18" charset="0"/>
                <a:cs typeface="Times New Roman" panose="02020603050405020304" pitchFamily="18" charset="0"/>
              </a:rPr>
              <a:t>yêu mến, khâm phục tất cả những chiến sĩ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cô gặp đêm đêm trên mỗi bước đường ra trận. Cô coi họ là thần tượng, là những người dũng cảm, thông minh và can đảm nhất. Họ là động lực tiếp cho cô sức mạnh mỗi khi làm nhiệm vụ phá bom.</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a:p>
            <a:pPr marL="342900" indent="-342900" algn="just">
              <a:spcAft>
                <a:spcPts val="0"/>
              </a:spcAft>
              <a:buFontTx/>
              <a:buChar char="-"/>
            </a:pP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Phương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Định </a:t>
            </a:r>
            <a:r>
              <a:rPr lang="vi-VN" sz="2000" b="1" dirty="0">
                <a:latin typeface="Times New Roman" panose="02020603050405020304" pitchFamily="18" charset="0"/>
                <a:ea typeface="Times New Roman" panose="02020603050405020304" pitchFamily="18" charset="0"/>
                <a:cs typeface="Times New Roman" panose="02020603050405020304" pitchFamily="18" charset="0"/>
              </a:rPr>
              <a:t>dành nhiều tình cảm nhất cho những chị em trong cùng tổ trinh sát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Cô kể về họ bằng giọng kể đầy thân thương, trìu mến và hiểu họ một cách sâu sắc.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Cô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coi Nho, Thao như người thân trong gia đình.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Cô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khâm phục , ngưỡng mộ sự " bình tĩnh đến phát bực" của chị Thao; </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cô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hiểu tất cả những điểm yếu, những lo toan đang quay cuồng trong đầu óc chị. Cô nhìn nhận và coi Nho như một đứa em gái đáng yêu. Nho bị thương, cô làm tất cả</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chăm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sóc cho Nho như một người chị chăm em, như một nữ y tá dạn dày kinh nghiệm chiến trường. Nhìn vào mắt đồng đội</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cô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hiểu được tất cả những nghĩ suy thầm kín trong lòng họ.</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sz="2000" b="1" i="1" dirty="0">
                <a:latin typeface="Times New Roman" panose="02020603050405020304" pitchFamily="18" charset="0"/>
                <a:ea typeface="Times New Roman" panose="02020603050405020304" pitchFamily="18" charset="0"/>
                <a:cs typeface="Times New Roman" panose="02020603050405020304" pitchFamily="18" charset="0"/>
              </a:rPr>
              <a:t> =&gt; Nhận xét: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ea typeface="Times New Roman" panose="02020603050405020304" pitchFamily="18" charset="0"/>
                <a:cs typeface="Times New Roman" panose="02020603050405020304" pitchFamily="18" charset="0"/>
              </a:rPr>
              <a:t>Tình đồng chí đã trở thành chỗ dựa tinh thần vững chắc, xoa dịu trong cô nỗi nhớ gia đình, người thân, là động lực để cô chiến đấu dũng cảm để hướng về ngày mai hòa bình.</a:t>
            </a:r>
            <a:endParaRPr lang="en-US" sz="2000" b="1" i="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67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1000"/>
                                        <p:tgtEl>
                                          <p:spTgt spid="8">
                                            <p:txEl>
                                              <p:pRg st="3" end="3"/>
                                            </p:txEl>
                                          </p:spTgt>
                                        </p:tgtEl>
                                      </p:cBhvr>
                                    </p:animEffect>
                                    <p:anim calcmode="lin" valueType="num">
                                      <p:cBhvr>
                                        <p:cTn id="27"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1000"/>
                                        <p:tgtEl>
                                          <p:spTgt spid="8">
                                            <p:txEl>
                                              <p:pRg st="4" end="4"/>
                                            </p:txEl>
                                          </p:spTgt>
                                        </p:tgtEl>
                                      </p:cBhvr>
                                    </p:animEffect>
                                    <p:anim calcmode="lin" valueType="num">
                                      <p:cBhvr>
                                        <p:cTn id="34"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C704FCBF-A6DC-4793-8460-CA57019849C4}"/>
              </a:ext>
            </a:extLst>
          </p:cNvPr>
          <p:cNvSpPr/>
          <p:nvPr/>
        </p:nvSpPr>
        <p:spPr>
          <a:xfrm>
            <a:off x="5332412" y="1295400"/>
            <a:ext cx="6536623" cy="4832092"/>
          </a:xfrm>
          <a:prstGeom prst="rect">
            <a:avLst/>
          </a:prstGeom>
          <a:solidFill>
            <a:schemeClr val="bg1"/>
          </a:solidFill>
          <a:ln w="57150">
            <a:solidFill>
              <a:schemeClr val="accent1">
                <a:lumMod val="60000"/>
                <a:lumOff val="40000"/>
              </a:schemeClr>
            </a:solidFill>
          </a:ln>
        </p:spPr>
        <p:txBody>
          <a:bodyPr wrap="square">
            <a:spAutoFit/>
          </a:bodyPr>
          <a:lstStyle/>
          <a:p>
            <a:pPr algn="ctr"/>
            <a:r>
              <a:rPr lang="vi-VN" sz="4400" b="1" dirty="0" smtClean="0">
                <a:latin typeface="+mj-lt"/>
              </a:rPr>
              <a:t>Đánh giá</a:t>
            </a:r>
            <a:r>
              <a:rPr lang="en-US" sz="4400" b="1" dirty="0" smtClean="0">
                <a:latin typeface="+mj-lt"/>
              </a:rPr>
              <a:t> </a:t>
            </a:r>
            <a:r>
              <a:rPr lang="en-US" sz="4400" b="1" dirty="0" err="1" smtClean="0">
                <a:latin typeface="+mj-lt"/>
              </a:rPr>
              <a:t>nhân</a:t>
            </a:r>
            <a:r>
              <a:rPr lang="en-US" sz="4400" b="1" dirty="0" smtClean="0">
                <a:latin typeface="+mj-lt"/>
              </a:rPr>
              <a:t> </a:t>
            </a:r>
            <a:r>
              <a:rPr lang="en-US" sz="4400" b="1" dirty="0" err="1" smtClean="0">
                <a:latin typeface="+mj-lt"/>
              </a:rPr>
              <a:t>vật</a:t>
            </a:r>
            <a:endParaRPr lang="en-US" sz="4400" b="1" dirty="0">
              <a:latin typeface="+mj-lt"/>
            </a:endParaRPr>
          </a:p>
          <a:p>
            <a:r>
              <a:rPr lang="vi-VN" sz="2400" dirty="0">
                <a:latin typeface="+mj-lt"/>
              </a:rPr>
              <a:t>- Nhân vật Phương Định là hình ảnh của tuổi trẻ Việt Nam anh hùng thời kỳ kháng chiến chống Mỹ cứu nước đã mang vào Trường Sơn cả tuổi thanh xuân, cống hiến không tiếc máu xương để giữ cho tuyến đường Trường Sơn không một giờ đứt mạch. Qua nhân vật, người đọc thêm yêu mến, tự hào, trân trọng hơn quá khứ hào hùng của dân tộc.</a:t>
            </a:r>
            <a:endParaRPr lang="en-US" sz="2400" dirty="0">
              <a:latin typeface="+mj-lt"/>
            </a:endParaRPr>
          </a:p>
          <a:p>
            <a:r>
              <a:rPr lang="vi-VN" sz="2400" dirty="0">
                <a:latin typeface="+mj-lt"/>
              </a:rPr>
              <a:t>- Liên hệ trách nhiệm của tuổi trẻ hôm nay: tiếp nối và phát huy những lý tưởng sống cao đẹp của thế hệ cha anh, gìn giữ và xây dựng đất nước ngày càng giàu đẹp, văn minh,...</a:t>
            </a:r>
            <a:endParaRPr lang="en-US" sz="2400" dirty="0">
              <a:latin typeface="+mj-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12" y="1524000"/>
            <a:ext cx="4679031" cy="3655493"/>
          </a:xfrm>
          <a:prstGeom prst="rect">
            <a:avLst/>
          </a:prstGeom>
          <a:ln>
            <a:noFill/>
          </a:ln>
          <a:effectLst>
            <a:reflection blurRad="6350" stA="52000" endA="300" endPos="35000" dir="5400000" sy="-100000" algn="bl" rotWithShape="0"/>
            <a:softEdge rad="112500"/>
          </a:effectLst>
        </p:spPr>
      </p:pic>
      <p:sp>
        <p:nvSpPr>
          <p:cNvPr id="5" name="Rectangle 4">
            <a:extLst>
              <a:ext uri="{FF2B5EF4-FFF2-40B4-BE49-F238E27FC236}">
                <a16:creationId xmlns="" xmlns:a16="http://schemas.microsoft.com/office/drawing/2014/main" id="{AA638779-C4AA-490C-A467-2309363C0974}"/>
              </a:ext>
            </a:extLst>
          </p:cNvPr>
          <p:cNvSpPr/>
          <p:nvPr/>
        </p:nvSpPr>
        <p:spPr>
          <a:xfrm>
            <a:off x="-3778"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b, </a:t>
            </a:r>
            <a:r>
              <a:rPr lang="en-US" sz="4000" b="1" i="1" dirty="0" err="1" smtClean="0">
                <a:solidFill>
                  <a:schemeClr val="bg1"/>
                </a:solidFill>
                <a:latin typeface="#9Slide05 SVNVictoria" panose="02000503000000020003" pitchFamily="2" charset="0"/>
                <a:cs typeface="Calibri" panose="020F0502020204030204" pitchFamily="34" charset="0"/>
              </a:rPr>
              <a:t>Vẻ</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đẹp</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tâm</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hồn</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Phương</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Định</a:t>
            </a:r>
            <a:endParaRPr lang="en-SG" sz="4000" dirty="0">
              <a:solidFill>
                <a:schemeClr val="bg1"/>
              </a:solidFill>
              <a:latin typeface="#9Slide05 SVNVictoria" panose="02000503000000020003" pitchFamily="2" charset="0"/>
            </a:endParaRPr>
          </a:p>
        </p:txBody>
      </p:sp>
    </p:spTree>
    <p:extLst>
      <p:ext uri="{BB962C8B-B14F-4D97-AF65-F5344CB8AC3E}">
        <p14:creationId xmlns:p14="http://schemas.microsoft.com/office/powerpoint/2010/main" val="228308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strVal val="#ppt_w+.3"/>
                                          </p:val>
                                        </p:tav>
                                        <p:tav tm="100000">
                                          <p:val>
                                            <p:strVal val="#ppt_w"/>
                                          </p:val>
                                        </p:tav>
                                      </p:tavLst>
                                    </p:anim>
                                    <p:anim calcmode="lin" valueType="num">
                                      <p:cBhvr>
                                        <p:cTn id="8" dur="1750" fill="hold"/>
                                        <p:tgtEl>
                                          <p:spTgt spid="12"/>
                                        </p:tgtEl>
                                        <p:attrNameLst>
                                          <p:attrName>ppt_h</p:attrName>
                                        </p:attrNameLst>
                                      </p:cBhvr>
                                      <p:tavLst>
                                        <p:tav tm="0">
                                          <p:val>
                                            <p:strVal val="#ppt_h"/>
                                          </p:val>
                                        </p:tav>
                                        <p:tav tm="100000">
                                          <p:val>
                                            <p:strVal val="#ppt_h"/>
                                          </p:val>
                                        </p:tav>
                                      </p:tavLst>
                                    </p:anim>
                                    <p:animEffect transition="in" filter="fade">
                                      <p:cBhvr>
                                        <p:cTn id="9"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0202" y="743241"/>
            <a:ext cx="11811000" cy="461665"/>
          </a:xfrm>
          <a:prstGeom prst="rect">
            <a:avLst/>
          </a:prstGeom>
        </p:spPr>
        <p:txBody>
          <a:bodyPr wrap="square">
            <a:spAutoFit/>
          </a:bodyPr>
          <a:lstStyle/>
          <a:p>
            <a:pPr algn="just">
              <a:spcAft>
                <a:spcPts val="0"/>
              </a:spcAf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Những nét chung và những nét </a:t>
            </a:r>
            <a:r>
              <a:rPr lang="vi-VN" sz="24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riêng </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 ba cô gái thanh niên xung phong</a:t>
            </a:r>
            <a:r>
              <a:rPr lang="vi-VN"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2" descr="Cáº£m nháº­n nhÃ¢n váº­t PhÆ°Æ¡ng Äá»nh trong truyá»n Nhá»¯ng ngÃ´i sao xa xÃ´i">
            <a:extLst>
              <a:ext uri="{FF2B5EF4-FFF2-40B4-BE49-F238E27FC236}">
                <a16:creationId xmlns="" xmlns:a16="http://schemas.microsoft.com/office/drawing/2014/main" id="{452B070F-5352-444E-9A54-EE3FAAFC6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12" y="1684178"/>
            <a:ext cx="8382000" cy="390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 xmlns:a16="http://schemas.microsoft.com/office/drawing/2014/main" id="{E40E32C4-11B7-4D4E-B306-DA7D30B66B20}"/>
              </a:ext>
            </a:extLst>
          </p:cNvPr>
          <p:cNvSpPr txBox="1"/>
          <p:nvPr/>
        </p:nvSpPr>
        <p:spPr>
          <a:xfrm flipH="1">
            <a:off x="2116617" y="5702587"/>
            <a:ext cx="1335826" cy="1077218"/>
          </a:xfrm>
          <a:prstGeom prst="rect">
            <a:avLst/>
          </a:prstGeom>
          <a:noFill/>
        </p:spPr>
        <p:txBody>
          <a:bodyPr wrap="square" rtlCol="0">
            <a:spAutoFit/>
          </a:bodyPr>
          <a:lstStyle/>
          <a:p>
            <a:pPr algn="ctr"/>
            <a:r>
              <a:rPr lang="en-SG" sz="3200" dirty="0" err="1">
                <a:solidFill>
                  <a:schemeClr val="bg1"/>
                </a:solidFill>
                <a:latin typeface="#9Slide03 Arima Madurai Black" panose="00000A00000000000000" pitchFamily="2" charset="0"/>
                <a:cs typeface="#9Slide03 Arima Madurai Black" panose="00000A00000000000000" pitchFamily="2" charset="0"/>
              </a:rPr>
              <a:t>Chị</a:t>
            </a:r>
            <a:r>
              <a:rPr lang="en-SG" sz="3200" dirty="0">
                <a:solidFill>
                  <a:schemeClr val="bg1"/>
                </a:solidFill>
                <a:latin typeface="#9Slide03 Arima Madurai Black" panose="00000A00000000000000" pitchFamily="2" charset="0"/>
                <a:cs typeface="#9Slide03 Arima Madurai Black" panose="00000A00000000000000" pitchFamily="2" charset="0"/>
              </a:rPr>
              <a:t> Thao</a:t>
            </a:r>
          </a:p>
        </p:txBody>
      </p:sp>
      <p:sp>
        <p:nvSpPr>
          <p:cNvPr id="37" name="TextBox 36">
            <a:extLst>
              <a:ext uri="{FF2B5EF4-FFF2-40B4-BE49-F238E27FC236}">
                <a16:creationId xmlns="" xmlns:a16="http://schemas.microsoft.com/office/drawing/2014/main" id="{7E5EEC65-E70E-4104-929D-FCEBE45492E8}"/>
              </a:ext>
            </a:extLst>
          </p:cNvPr>
          <p:cNvSpPr txBox="1"/>
          <p:nvPr/>
        </p:nvSpPr>
        <p:spPr>
          <a:xfrm flipH="1">
            <a:off x="6551612" y="5588354"/>
            <a:ext cx="1693133" cy="1077218"/>
          </a:xfrm>
          <a:prstGeom prst="rect">
            <a:avLst/>
          </a:prstGeom>
          <a:noFill/>
        </p:spPr>
        <p:txBody>
          <a:bodyPr wrap="square" rtlCol="0">
            <a:spAutoFit/>
          </a:bodyPr>
          <a:lstStyle/>
          <a:p>
            <a:pPr algn="ctr"/>
            <a:r>
              <a:rPr lang="en-SG" sz="3200" dirty="0" err="1">
                <a:solidFill>
                  <a:schemeClr val="bg1"/>
                </a:solidFill>
                <a:latin typeface="#9Slide03 Arima Madurai Black" panose="00000A00000000000000" pitchFamily="2" charset="0"/>
                <a:cs typeface="#9Slide03 Arima Madurai Black" panose="00000A00000000000000" pitchFamily="2" charset="0"/>
              </a:rPr>
              <a:t>Phương</a:t>
            </a:r>
            <a:r>
              <a:rPr lang="en-SG" sz="3200" dirty="0">
                <a:solidFill>
                  <a:schemeClr val="bg1"/>
                </a:solidFill>
                <a:latin typeface="#9Slide03 Arima Madurai Black" panose="00000A00000000000000" pitchFamily="2" charset="0"/>
                <a:cs typeface="#9Slide03 Arima Madurai Black" panose="00000A00000000000000" pitchFamily="2" charset="0"/>
              </a:rPr>
              <a:t> </a:t>
            </a:r>
            <a:r>
              <a:rPr lang="en-SG" sz="3200" dirty="0" err="1">
                <a:solidFill>
                  <a:schemeClr val="bg1"/>
                </a:solidFill>
                <a:latin typeface="#9Slide03 Arima Madurai Black" panose="00000A00000000000000" pitchFamily="2" charset="0"/>
                <a:cs typeface="#9Slide03 Arima Madurai Black" panose="00000A00000000000000" pitchFamily="2" charset="0"/>
              </a:rPr>
              <a:t>Định</a:t>
            </a:r>
            <a:endParaRPr lang="en-SG"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38" name="TextBox 37">
            <a:extLst>
              <a:ext uri="{FF2B5EF4-FFF2-40B4-BE49-F238E27FC236}">
                <a16:creationId xmlns="" xmlns:a16="http://schemas.microsoft.com/office/drawing/2014/main" id="{79D63F8C-E390-46ED-BA09-F78F35AAD0D2}"/>
              </a:ext>
            </a:extLst>
          </p:cNvPr>
          <p:cNvSpPr txBox="1"/>
          <p:nvPr/>
        </p:nvSpPr>
        <p:spPr>
          <a:xfrm flipH="1">
            <a:off x="4382827" y="5871639"/>
            <a:ext cx="1462088" cy="584775"/>
          </a:xfrm>
          <a:prstGeom prst="rect">
            <a:avLst/>
          </a:prstGeom>
          <a:noFill/>
        </p:spPr>
        <p:txBody>
          <a:bodyPr wrap="square" rtlCol="0">
            <a:spAutoFit/>
          </a:bodyPr>
          <a:lstStyle/>
          <a:p>
            <a:pPr algn="ctr"/>
            <a:r>
              <a:rPr lang="en-SG" sz="3200" dirty="0" err="1">
                <a:solidFill>
                  <a:schemeClr val="bg1"/>
                </a:solidFill>
                <a:latin typeface="#9Slide03 Arima Madurai Black" panose="00000A00000000000000" pitchFamily="2" charset="0"/>
                <a:cs typeface="#9Slide03 Arima Madurai Black" panose="00000A00000000000000" pitchFamily="2" charset="0"/>
              </a:rPr>
              <a:t>Nho</a:t>
            </a:r>
            <a:endParaRPr lang="en-SG" sz="3200" dirty="0">
              <a:solidFill>
                <a:schemeClr val="bg1"/>
              </a:solidFill>
              <a:latin typeface="#9Slide03 Arima Madurai Black" panose="00000A00000000000000" pitchFamily="2" charset="0"/>
              <a:cs typeface="#9Slide03 Arima Madurai Black" panose="00000A00000000000000" pitchFamily="2" charset="0"/>
            </a:endParaRPr>
          </a:p>
        </p:txBody>
      </p:sp>
      <p:grpSp>
        <p:nvGrpSpPr>
          <p:cNvPr id="8" name="Group 7"/>
          <p:cNvGrpSpPr/>
          <p:nvPr/>
        </p:nvGrpSpPr>
        <p:grpSpPr>
          <a:xfrm>
            <a:off x="647201" y="266700"/>
            <a:ext cx="4380411" cy="461665"/>
            <a:chOff x="-178462" y="1828800"/>
            <a:chExt cx="8764244" cy="923329"/>
          </a:xfrm>
        </p:grpSpPr>
        <p:sp>
          <p:nvSpPr>
            <p:cNvPr id="9" name="Round Same Side Corner Rectangle 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p:cNvSpPr txBox="1"/>
            <p:nvPr/>
          </p:nvSpPr>
          <p:spPr>
            <a:xfrm>
              <a:off x="352970" y="1828800"/>
              <a:ext cx="1363961" cy="923329"/>
            </a:xfrm>
            <a:prstGeom prst="rect">
              <a:avLst/>
            </a:prstGeom>
            <a:noFill/>
          </p:spPr>
          <p:txBody>
            <a:bodyPr wrap="square" rtlCol="0">
              <a:spAutoFit/>
            </a:bodyPr>
            <a:lstStyle/>
            <a:p>
              <a:pPr algn="ctr"/>
              <a:r>
                <a:rPr lang="en-US" sz="2400" b="1" smtClean="0">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11" name="TextBox 10"/>
            <p:cNvSpPr txBox="1"/>
            <p:nvPr/>
          </p:nvSpPr>
          <p:spPr>
            <a:xfrm>
              <a:off x="2067733" y="1828800"/>
              <a:ext cx="6518049" cy="923329"/>
            </a:xfrm>
            <a:prstGeom prst="rect">
              <a:avLst/>
            </a:prstGeom>
            <a:noFill/>
          </p:spPr>
          <p:txBody>
            <a:bodyPr wrap="square" rtlCol="0">
              <a:spAutoFit/>
            </a:bodyPr>
            <a:lstStyle/>
            <a:p>
              <a:r>
                <a:rPr lang="en-US" sz="2400" b="1">
                  <a:solidFill>
                    <a:schemeClr val="bg1"/>
                  </a:solidFill>
                  <a:latin typeface="Tahoma" pitchFamily="34" charset="0"/>
                  <a:ea typeface="Tahoma" pitchFamily="34" charset="0"/>
                  <a:cs typeface="Tahoma" pitchFamily="34" charset="0"/>
                </a:rPr>
                <a:t>TÌM HIỂU </a:t>
              </a:r>
              <a:r>
                <a:rPr lang="en-US" sz="2400" b="1" smtClean="0">
                  <a:solidFill>
                    <a:schemeClr val="bg1"/>
                  </a:solidFill>
                  <a:latin typeface="Tahoma" pitchFamily="34" charset="0"/>
                  <a:ea typeface="Tahoma" pitchFamily="34" charset="0"/>
                  <a:cs typeface="Tahoma" pitchFamily="34" charset="0"/>
                </a:rPr>
                <a:t>CHI TIẾT</a:t>
              </a:r>
              <a:endParaRPr lang="en-US" sz="2400" b="1">
                <a:solidFill>
                  <a:schemeClr val="bg1"/>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236269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 grpId="0"/>
      <p:bldP spid="37"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A638779-C4AA-490C-A467-2309363C0974}"/>
              </a:ext>
            </a:extLst>
          </p:cNvPr>
          <p:cNvSpPr/>
          <p:nvPr/>
        </p:nvSpPr>
        <p:spPr>
          <a:xfrm>
            <a:off x="-3778"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a. </a:t>
            </a:r>
            <a:r>
              <a:rPr lang="en-US" sz="4000" b="1" i="1" dirty="0" err="1">
                <a:solidFill>
                  <a:schemeClr val="bg1"/>
                </a:solidFill>
                <a:latin typeface="#9Slide05 SVNVictoria" panose="02000503000000020003" pitchFamily="2" charset="0"/>
                <a:cs typeface="Calibri" panose="020F0502020204030204" pitchFamily="34" charset="0"/>
              </a:rPr>
              <a:t>Hoàn</a:t>
            </a:r>
            <a:r>
              <a:rPr lang="en-US" sz="4000" b="1" i="1" dirty="0">
                <a:solidFill>
                  <a:schemeClr val="bg1"/>
                </a:solidFill>
                <a:latin typeface="#9Slide05 SVNVictoria" panose="02000503000000020003" pitchFamily="2" charset="0"/>
                <a:cs typeface="Calibri" panose="020F0502020204030204" pitchFamily="34" charset="0"/>
              </a:rPr>
              <a:t> </a:t>
            </a:r>
            <a:r>
              <a:rPr lang="en-US" sz="4000" b="1" i="1" dirty="0" err="1">
                <a:solidFill>
                  <a:schemeClr val="bg1"/>
                </a:solidFill>
                <a:latin typeface="#9Slide05 SVNVictoria" panose="02000503000000020003" pitchFamily="2" charset="0"/>
                <a:cs typeface="Calibri" panose="020F0502020204030204" pitchFamily="34" charset="0"/>
              </a:rPr>
              <a:t>cảnh</a:t>
            </a:r>
            <a:r>
              <a:rPr lang="en-US" sz="4000" b="1" i="1" dirty="0">
                <a:solidFill>
                  <a:schemeClr val="bg1"/>
                </a:solidFill>
                <a:latin typeface="#9Slide05 SVNVictoria" panose="02000503000000020003" pitchFamily="2" charset="0"/>
                <a:cs typeface="Calibri" panose="020F0502020204030204" pitchFamily="34" charset="0"/>
              </a:rPr>
              <a:t> </a:t>
            </a:r>
            <a:r>
              <a:rPr lang="en-US" sz="4000" b="1" i="1" dirty="0" err="1">
                <a:solidFill>
                  <a:schemeClr val="bg1"/>
                </a:solidFill>
                <a:latin typeface="#9Slide05 SVNVictoria" panose="02000503000000020003" pitchFamily="2" charset="0"/>
                <a:cs typeface="Calibri" panose="020F0502020204030204" pitchFamily="34" charset="0"/>
              </a:rPr>
              <a:t>sống</a:t>
            </a:r>
            <a:r>
              <a:rPr lang="en-US" sz="4000" b="1" i="1" dirty="0">
                <a:solidFill>
                  <a:schemeClr val="bg1"/>
                </a:solidFill>
                <a:latin typeface="#9Slide05 SVNVictoria" panose="02000503000000020003" pitchFamily="2" charset="0"/>
                <a:cs typeface="Calibri" panose="020F0502020204030204" pitchFamily="34" charset="0"/>
              </a:rPr>
              <a:t> </a:t>
            </a:r>
            <a:r>
              <a:rPr lang="en-US" sz="4000" b="1" i="1" dirty="0" err="1">
                <a:solidFill>
                  <a:schemeClr val="bg1"/>
                </a:solidFill>
                <a:latin typeface="#9Slide05 SVNVictoria" panose="02000503000000020003" pitchFamily="2" charset="0"/>
                <a:cs typeface="Calibri" panose="020F0502020204030204" pitchFamily="34" charset="0"/>
              </a:rPr>
              <a:t>và</a:t>
            </a:r>
            <a:r>
              <a:rPr lang="en-US" sz="4000" b="1" i="1" dirty="0">
                <a:solidFill>
                  <a:schemeClr val="bg1"/>
                </a:solidFill>
                <a:latin typeface="#9Slide05 SVNVictoria" panose="02000503000000020003" pitchFamily="2" charset="0"/>
                <a:cs typeface="Calibri" panose="020F0502020204030204" pitchFamily="34" charset="0"/>
              </a:rPr>
              <a:t> </a:t>
            </a:r>
            <a:r>
              <a:rPr lang="en-US" sz="4000" b="1" i="1" dirty="0" err="1">
                <a:solidFill>
                  <a:schemeClr val="bg1"/>
                </a:solidFill>
                <a:latin typeface="#9Slide05 SVNVictoria" panose="02000503000000020003" pitchFamily="2" charset="0"/>
                <a:cs typeface="Calibri" panose="020F0502020204030204" pitchFamily="34" charset="0"/>
              </a:rPr>
              <a:t>chiến</a:t>
            </a:r>
            <a:r>
              <a:rPr lang="en-US" sz="4000" b="1" i="1" dirty="0">
                <a:solidFill>
                  <a:schemeClr val="bg1"/>
                </a:solidFill>
                <a:latin typeface="#9Slide05 SVNVictoria" panose="02000503000000020003" pitchFamily="2" charset="0"/>
                <a:cs typeface="Calibri" panose="020F0502020204030204" pitchFamily="34" charset="0"/>
              </a:rPr>
              <a:t> </a:t>
            </a:r>
            <a:r>
              <a:rPr lang="en-US" sz="4000" b="1" i="1" dirty="0" err="1">
                <a:solidFill>
                  <a:schemeClr val="bg1"/>
                </a:solidFill>
                <a:latin typeface="#9Slide05 SVNVictoria" panose="02000503000000020003" pitchFamily="2" charset="0"/>
                <a:cs typeface="Calibri" panose="020F0502020204030204" pitchFamily="34" charset="0"/>
              </a:rPr>
              <a:t>đấu</a:t>
            </a:r>
            <a:endParaRPr lang="en-SG" sz="4000" dirty="0">
              <a:solidFill>
                <a:schemeClr val="bg1"/>
              </a:solidFill>
              <a:latin typeface="#9Slide05 SVNVictoria" panose="02000503000000020003" pitchFamily="2" charset="0"/>
            </a:endParaRPr>
          </a:p>
        </p:txBody>
      </p:sp>
      <p:sp>
        <p:nvSpPr>
          <p:cNvPr id="5" name="Rectangle 4"/>
          <p:cNvSpPr/>
          <p:nvPr/>
        </p:nvSpPr>
        <p:spPr>
          <a:xfrm>
            <a:off x="455612" y="1066800"/>
            <a:ext cx="9448800" cy="3416320"/>
          </a:xfrm>
          <a:prstGeom prst="rect">
            <a:avLst/>
          </a:prstGeom>
          <a:solidFill>
            <a:schemeClr val="bg1"/>
          </a:solidFill>
          <a:ln>
            <a:solidFill>
              <a:schemeClr val="accent1">
                <a:lumMod val="60000"/>
                <a:lumOff val="40000"/>
              </a:schemeClr>
            </a:solidFill>
          </a:ln>
        </p:spPr>
        <p:txBody>
          <a:bodyPr wrap="square">
            <a:spAutoFit/>
          </a:bodyPr>
          <a:lstStyle/>
          <a:p>
            <a:pPr indent="215900" algn="just">
              <a:spcAft>
                <a:spcPts val="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 Phương Định, Nho, chị Thao làm thành một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tổ trinh sát mặt đường trên tuyến đường Trường Sơn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khói lửa trong những năm </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th</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áng</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chống Mĩ.</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indent="215900" algn="just">
              <a:spcAft>
                <a:spcPts val="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 Họ sống trên một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cao điểm giữa một vùng trọng điểm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trên tuyến đường Trường Sơn, nơi tập trung mất bom đạn, sự nguy hiểm và ác liệt.</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indent="215900" algn="just">
              <a:spcAft>
                <a:spcPts val="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 Công việc đặc biệt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nguy hiểm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phải chạy ở trên cao cả ban ngày, phơi mình giữa vùng trọng điểm bắn phá của máy bay địch; sau mỗi trận bom, phải đo khối lượng đất đá, đánh dấu những quả bom chưa nổ, phá bom</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indent="215900" algn="just">
              <a:spcAft>
                <a:spcPts val="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-&gt; </a:t>
            </a:r>
            <a:r>
              <a:rPr lang="vi-VN" sz="2400" b="1" i="1" dirty="0">
                <a:latin typeface="Times New Roman" panose="02020603050405020304" pitchFamily="18" charset="0"/>
                <a:ea typeface="Times New Roman" panose="02020603050405020304" pitchFamily="18" charset="0"/>
                <a:cs typeface="Times New Roman" panose="02020603050405020304" pitchFamily="18" charset="0"/>
              </a:rPr>
              <a:t>Đây là công việc hàng ngày của 3 cô gái – một công việc vô cùng mạo hiểm, luôn căng thẳng thần kinh, đòi hỏi sự dũng cảm bình </a:t>
            </a:r>
            <a:r>
              <a:rPr lang="vi-VN" sz="2400" b="1" i="1" dirty="0" smtClean="0">
                <a:latin typeface="Times New Roman" panose="02020603050405020304" pitchFamily="18" charset="0"/>
                <a:ea typeface="Times New Roman" panose="02020603050405020304" pitchFamily="18" charset="0"/>
                <a:cs typeface="Times New Roman" panose="02020603050405020304" pitchFamily="18" charset="0"/>
              </a:rPr>
              <a:t>tĩnh</a:t>
            </a:r>
            <a:endParaRPr lang="en-US" sz="2400" b="1" i="1"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2" descr="Cáº£m nháº­n nhÃ¢n váº­t PhÆ°Æ¡ng Äá»nh trong truyá»n Nhá»¯ng ngÃ´i sao xa xÃ´i">
            <a:extLst>
              <a:ext uri="{FF2B5EF4-FFF2-40B4-BE49-F238E27FC236}">
                <a16:creationId xmlns="" xmlns:a16="http://schemas.microsoft.com/office/drawing/2014/main" id="{452B070F-5352-444E-9A54-EE3FAAFC6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012" y="4393846"/>
            <a:ext cx="5290371" cy="24641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cây, ảnh, ngoài trời, bầu trời&#10;&#10;Mô tả được tạo tự động">
            <a:extLst>
              <a:ext uri="{FF2B5EF4-FFF2-40B4-BE49-F238E27FC236}">
                <a16:creationId xmlns="" xmlns:a16="http://schemas.microsoft.com/office/drawing/2014/main" id="{C3374FBB-E375-4C77-A8D2-8C053B90A6A2}"/>
              </a:ext>
            </a:extLst>
          </p:cNvPr>
          <p:cNvPicPr>
            <a:picLocks noChangeAspect="1"/>
          </p:cNvPicPr>
          <p:nvPr/>
        </p:nvPicPr>
        <p:blipFill rotWithShape="1">
          <a:blip r:embed="rId2">
            <a:alphaModFix/>
          </a:blip>
          <a:srcRect l="2898" t="11885" r="7560"/>
          <a:stretch/>
        </p:blipFill>
        <p:spPr>
          <a:xfrm>
            <a:off x="6109180" y="390454"/>
            <a:ext cx="6259700" cy="3464975"/>
          </a:xfrm>
          <a:prstGeom prst="rect">
            <a:avLst/>
          </a:prstGeom>
          <a:effectLst>
            <a:softEdge rad="533400"/>
          </a:effectLst>
        </p:spPr>
      </p:pic>
      <p:pic>
        <p:nvPicPr>
          <p:cNvPr id="9" name="Chỗ dành sẵn cho Nội dung 4" descr="Ảnh có chứa ngoài trời, cây, đá, người&#10;&#10;Mô tả được tạo tự động">
            <a:extLst>
              <a:ext uri="{FF2B5EF4-FFF2-40B4-BE49-F238E27FC236}">
                <a16:creationId xmlns="" xmlns:a16="http://schemas.microsoft.com/office/drawing/2014/main" id="{53C97487-BE28-4693-88F4-E8D884D70B7E}"/>
              </a:ext>
            </a:extLst>
          </p:cNvPr>
          <p:cNvPicPr>
            <a:picLocks noChangeAspect="1"/>
          </p:cNvPicPr>
          <p:nvPr/>
        </p:nvPicPr>
        <p:blipFill rotWithShape="1">
          <a:blip r:embed="rId3"/>
          <a:srcRect l="3942" r="12497"/>
          <a:stretch/>
        </p:blipFill>
        <p:spPr>
          <a:xfrm>
            <a:off x="6164331" y="2626667"/>
            <a:ext cx="6262008" cy="4215384"/>
          </a:xfrm>
          <a:prstGeom prst="rect">
            <a:avLst/>
          </a:prstGeom>
          <a:effectLst>
            <a:softEdge rad="533400"/>
          </a:effectLst>
        </p:spPr>
      </p:pic>
      <p:graphicFrame>
        <p:nvGraphicFramePr>
          <p:cNvPr id="8" name="Chỗ dành sẵn cho Nội dung 7">
            <a:extLst>
              <a:ext uri="{FF2B5EF4-FFF2-40B4-BE49-F238E27FC236}">
                <a16:creationId xmlns="" xmlns:a16="http://schemas.microsoft.com/office/drawing/2014/main" id="{F887AD9F-26FA-445F-97FB-25425708C290}"/>
              </a:ext>
            </a:extLst>
          </p:cNvPr>
          <p:cNvGraphicFramePr>
            <a:graphicFrameLocks noGrp="1"/>
          </p:cNvGraphicFramePr>
          <p:nvPr>
            <p:ph idx="1"/>
            <p:extLst>
              <p:ext uri="{D42A27DB-BD31-4B8C-83A1-F6EECF244321}">
                <p14:modId xmlns:p14="http://schemas.microsoft.com/office/powerpoint/2010/main" val="2206657785"/>
              </p:ext>
            </p:extLst>
          </p:nvPr>
        </p:nvGraphicFramePr>
        <p:xfrm>
          <a:off x="227012" y="934068"/>
          <a:ext cx="6262008" cy="56249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Hình chữ nhật 10">
            <a:extLst>
              <a:ext uri="{FF2B5EF4-FFF2-40B4-BE49-F238E27FC236}">
                <a16:creationId xmlns="" xmlns:a16="http://schemas.microsoft.com/office/drawing/2014/main" id="{A79B7854-80F5-46C1-9CB7-32408D819EB6}"/>
              </a:ext>
            </a:extLst>
          </p:cNvPr>
          <p:cNvSpPr/>
          <p:nvPr/>
        </p:nvSpPr>
        <p:spPr>
          <a:xfrm>
            <a:off x="2280638" y="82314"/>
            <a:ext cx="2154756" cy="646331"/>
          </a:xfrm>
          <a:prstGeom prst="rect">
            <a:avLst/>
          </a:prstGeom>
        </p:spPr>
        <p:txBody>
          <a:bodyPr wrap="none">
            <a:spAutoFit/>
          </a:bodyPr>
          <a:lstStyle/>
          <a:p>
            <a:pPr algn="ctr">
              <a:spcBef>
                <a:spcPct val="0"/>
              </a:spcBef>
            </a:pPr>
            <a:r>
              <a:rPr lang="en-US" altLang="en-US" sz="3600" b="1" dirty="0">
                <a:latin typeface="#9Slide03 Cabin Condensed Mediu" panose="00000606000000000000" pitchFamily="2" charset="0"/>
                <a:cs typeface="Times New Roman" panose="02020603050405020304" pitchFamily="18" charset="0"/>
              </a:rPr>
              <a:t>NHIỆM VỤ </a:t>
            </a:r>
          </a:p>
        </p:txBody>
      </p:sp>
      <p:sp>
        <p:nvSpPr>
          <p:cNvPr id="6" name="Rectangle 5">
            <a:extLst>
              <a:ext uri="{FF2B5EF4-FFF2-40B4-BE49-F238E27FC236}">
                <a16:creationId xmlns="" xmlns:a16="http://schemas.microsoft.com/office/drawing/2014/main" id="{AA638779-C4AA-490C-A467-2309363C0974}"/>
              </a:ext>
            </a:extLst>
          </p:cNvPr>
          <p:cNvSpPr/>
          <p:nvPr/>
        </p:nvSpPr>
        <p:spPr>
          <a:xfrm>
            <a:off x="-3778"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a. </a:t>
            </a:r>
            <a:r>
              <a:rPr lang="en-US" sz="4000" b="1" i="1" dirty="0" err="1">
                <a:solidFill>
                  <a:schemeClr val="bg1"/>
                </a:solidFill>
                <a:latin typeface="#9Slide05 SVNVictoria" panose="02000503000000020003" pitchFamily="2" charset="0"/>
                <a:cs typeface="Calibri" panose="020F0502020204030204" pitchFamily="34" charset="0"/>
              </a:rPr>
              <a:t>Hoàn</a:t>
            </a:r>
            <a:r>
              <a:rPr lang="en-US" sz="4000" b="1" i="1" dirty="0">
                <a:solidFill>
                  <a:schemeClr val="bg1"/>
                </a:solidFill>
                <a:latin typeface="#9Slide05 SVNVictoria" panose="02000503000000020003" pitchFamily="2" charset="0"/>
                <a:cs typeface="Calibri" panose="020F0502020204030204" pitchFamily="34" charset="0"/>
              </a:rPr>
              <a:t> </a:t>
            </a:r>
            <a:r>
              <a:rPr lang="en-US" sz="4000" b="1" i="1" dirty="0" err="1">
                <a:solidFill>
                  <a:schemeClr val="bg1"/>
                </a:solidFill>
                <a:latin typeface="#9Slide05 SVNVictoria" panose="02000503000000020003" pitchFamily="2" charset="0"/>
                <a:cs typeface="Calibri" panose="020F0502020204030204" pitchFamily="34" charset="0"/>
              </a:rPr>
              <a:t>cảnh</a:t>
            </a:r>
            <a:r>
              <a:rPr lang="en-US" sz="4000" b="1" i="1" dirty="0">
                <a:solidFill>
                  <a:schemeClr val="bg1"/>
                </a:solidFill>
                <a:latin typeface="#9Slide05 SVNVictoria" panose="02000503000000020003" pitchFamily="2" charset="0"/>
                <a:cs typeface="Calibri" panose="020F0502020204030204" pitchFamily="34" charset="0"/>
              </a:rPr>
              <a:t> </a:t>
            </a:r>
            <a:r>
              <a:rPr lang="en-US" sz="4000" b="1" i="1" dirty="0" err="1">
                <a:solidFill>
                  <a:schemeClr val="bg1"/>
                </a:solidFill>
                <a:latin typeface="#9Slide05 SVNVictoria" panose="02000503000000020003" pitchFamily="2" charset="0"/>
                <a:cs typeface="Calibri" panose="020F0502020204030204" pitchFamily="34" charset="0"/>
              </a:rPr>
              <a:t>sống</a:t>
            </a:r>
            <a:r>
              <a:rPr lang="en-US" sz="4000" b="1" i="1" dirty="0">
                <a:solidFill>
                  <a:schemeClr val="bg1"/>
                </a:solidFill>
                <a:latin typeface="#9Slide05 SVNVictoria" panose="02000503000000020003" pitchFamily="2" charset="0"/>
                <a:cs typeface="Calibri" panose="020F0502020204030204" pitchFamily="34" charset="0"/>
              </a:rPr>
              <a:t> </a:t>
            </a:r>
            <a:r>
              <a:rPr lang="en-US" sz="4000" b="1" i="1" dirty="0" err="1">
                <a:solidFill>
                  <a:schemeClr val="bg1"/>
                </a:solidFill>
                <a:latin typeface="#9Slide05 SVNVictoria" panose="02000503000000020003" pitchFamily="2" charset="0"/>
                <a:cs typeface="Calibri" panose="020F0502020204030204" pitchFamily="34" charset="0"/>
              </a:rPr>
              <a:t>và</a:t>
            </a:r>
            <a:r>
              <a:rPr lang="en-US" sz="4000" b="1" i="1" dirty="0">
                <a:solidFill>
                  <a:schemeClr val="bg1"/>
                </a:solidFill>
                <a:latin typeface="#9Slide05 SVNVictoria" panose="02000503000000020003" pitchFamily="2" charset="0"/>
                <a:cs typeface="Calibri" panose="020F0502020204030204" pitchFamily="34" charset="0"/>
              </a:rPr>
              <a:t> </a:t>
            </a:r>
            <a:r>
              <a:rPr lang="en-US" sz="4000" b="1" i="1" dirty="0" err="1">
                <a:solidFill>
                  <a:schemeClr val="bg1"/>
                </a:solidFill>
                <a:latin typeface="#9Slide05 SVNVictoria" panose="02000503000000020003" pitchFamily="2" charset="0"/>
                <a:cs typeface="Calibri" panose="020F0502020204030204" pitchFamily="34" charset="0"/>
              </a:rPr>
              <a:t>chiến</a:t>
            </a:r>
            <a:r>
              <a:rPr lang="en-US" sz="4000" b="1" i="1" dirty="0">
                <a:solidFill>
                  <a:schemeClr val="bg1"/>
                </a:solidFill>
                <a:latin typeface="#9Slide05 SVNVictoria" panose="02000503000000020003" pitchFamily="2" charset="0"/>
                <a:cs typeface="Calibri" panose="020F0502020204030204" pitchFamily="34" charset="0"/>
              </a:rPr>
              <a:t> </a:t>
            </a:r>
            <a:r>
              <a:rPr lang="en-US" sz="4000" b="1" i="1" dirty="0" err="1">
                <a:solidFill>
                  <a:schemeClr val="bg1"/>
                </a:solidFill>
                <a:latin typeface="#9Slide05 SVNVictoria" panose="02000503000000020003" pitchFamily="2" charset="0"/>
                <a:cs typeface="Calibri" panose="020F0502020204030204" pitchFamily="34" charset="0"/>
              </a:rPr>
              <a:t>đấu</a:t>
            </a:r>
            <a:endParaRPr lang="en-SG" sz="4000" dirty="0">
              <a:solidFill>
                <a:schemeClr val="bg1"/>
              </a:solidFill>
              <a:latin typeface="#9Slide05 SVNVictoria" panose="02000503000000020003" pitchFamily="2" charset="0"/>
            </a:endParaRPr>
          </a:p>
        </p:txBody>
      </p:sp>
    </p:spTree>
    <p:extLst>
      <p:ext uri="{BB962C8B-B14F-4D97-AF65-F5344CB8AC3E}">
        <p14:creationId xmlns:p14="http://schemas.microsoft.com/office/powerpoint/2010/main" val="653910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graphicEl>
                                              <a:dgm id="{55802098-C732-4B85-9084-4918A51D2D18}"/>
                                            </p:graphicEl>
                                          </p:spTgt>
                                        </p:tgtEl>
                                        <p:attrNameLst>
                                          <p:attrName>style.visibility</p:attrName>
                                        </p:attrNameLst>
                                      </p:cBhvr>
                                      <p:to>
                                        <p:strVal val="visible"/>
                                      </p:to>
                                    </p:set>
                                    <p:anim calcmode="lin" valueType="num">
                                      <p:cBhvr additive="base">
                                        <p:cTn id="16" dur="500" fill="hold"/>
                                        <p:tgtEl>
                                          <p:spTgt spid="8">
                                            <p:graphicEl>
                                              <a:dgm id="{55802098-C732-4B85-9084-4918A51D2D18}"/>
                                            </p:graphic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graphicEl>
                                              <a:dgm id="{55802098-C732-4B85-9084-4918A51D2D18}"/>
                                            </p:graphic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graphicEl>
                                              <a:dgm id="{8838F331-C446-4094-9E5D-945158AEDAC8}"/>
                                            </p:graphicEl>
                                          </p:spTgt>
                                        </p:tgtEl>
                                        <p:attrNameLst>
                                          <p:attrName>style.visibility</p:attrName>
                                        </p:attrNameLst>
                                      </p:cBhvr>
                                      <p:to>
                                        <p:strVal val="visible"/>
                                      </p:to>
                                    </p:set>
                                    <p:anim calcmode="lin" valueType="num">
                                      <p:cBhvr additive="base">
                                        <p:cTn id="22" dur="500" fill="hold"/>
                                        <p:tgtEl>
                                          <p:spTgt spid="8">
                                            <p:graphicEl>
                                              <a:dgm id="{8838F331-C446-4094-9E5D-945158AEDAC8}"/>
                                            </p:graphic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graphicEl>
                                              <a:dgm id="{8838F331-C446-4094-9E5D-945158AEDAC8}"/>
                                            </p:graphic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graphicEl>
                                              <a:dgm id="{14FF3B6F-0D47-4D0A-B6E8-2F9BED0E34B9}"/>
                                            </p:graphicEl>
                                          </p:spTgt>
                                        </p:tgtEl>
                                        <p:attrNameLst>
                                          <p:attrName>style.visibility</p:attrName>
                                        </p:attrNameLst>
                                      </p:cBhvr>
                                      <p:to>
                                        <p:strVal val="visible"/>
                                      </p:to>
                                    </p:set>
                                    <p:anim calcmode="lin" valueType="num">
                                      <p:cBhvr additive="base">
                                        <p:cTn id="26" dur="500" fill="hold"/>
                                        <p:tgtEl>
                                          <p:spTgt spid="8">
                                            <p:graphicEl>
                                              <a:dgm id="{14FF3B6F-0D47-4D0A-B6E8-2F9BED0E34B9}"/>
                                            </p:graphic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graphicEl>
                                              <a:dgm id="{14FF3B6F-0D47-4D0A-B6E8-2F9BED0E34B9}"/>
                                            </p:graphic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graphicEl>
                                              <a:dgm id="{CD4150D5-A935-48AF-9E50-E9C11E2A0424}"/>
                                            </p:graphicEl>
                                          </p:spTgt>
                                        </p:tgtEl>
                                        <p:attrNameLst>
                                          <p:attrName>style.visibility</p:attrName>
                                        </p:attrNameLst>
                                      </p:cBhvr>
                                      <p:to>
                                        <p:strVal val="visible"/>
                                      </p:to>
                                    </p:set>
                                    <p:anim calcmode="lin" valueType="num">
                                      <p:cBhvr additive="base">
                                        <p:cTn id="32" dur="500" fill="hold"/>
                                        <p:tgtEl>
                                          <p:spTgt spid="8">
                                            <p:graphicEl>
                                              <a:dgm id="{CD4150D5-A935-48AF-9E50-E9C11E2A0424}"/>
                                            </p:graphic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graphicEl>
                                              <a:dgm id="{CD4150D5-A935-48AF-9E50-E9C11E2A0424}"/>
                                            </p:graphic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8">
                                            <p:graphicEl>
                                              <a:dgm id="{467C1AAA-D014-4D54-AEF5-9F1668C5058A}"/>
                                            </p:graphicEl>
                                          </p:spTgt>
                                        </p:tgtEl>
                                        <p:attrNameLst>
                                          <p:attrName>style.visibility</p:attrName>
                                        </p:attrNameLst>
                                      </p:cBhvr>
                                      <p:to>
                                        <p:strVal val="visible"/>
                                      </p:to>
                                    </p:set>
                                    <p:anim calcmode="lin" valueType="num">
                                      <p:cBhvr additive="base">
                                        <p:cTn id="36" dur="500" fill="hold"/>
                                        <p:tgtEl>
                                          <p:spTgt spid="8">
                                            <p:graphicEl>
                                              <a:dgm id="{467C1AAA-D014-4D54-AEF5-9F1668C5058A}"/>
                                            </p:graphic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graphicEl>
                                              <a:dgm id="{467C1AAA-D014-4D54-AEF5-9F1668C5058A}"/>
                                            </p:graphic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graphicEl>
                                              <a:dgm id="{42F9C3D5-23F0-4AE6-9210-9C0E6A277E32}"/>
                                            </p:graphicEl>
                                          </p:spTgt>
                                        </p:tgtEl>
                                        <p:attrNameLst>
                                          <p:attrName>style.visibility</p:attrName>
                                        </p:attrNameLst>
                                      </p:cBhvr>
                                      <p:to>
                                        <p:strVal val="visible"/>
                                      </p:to>
                                    </p:set>
                                    <p:anim calcmode="lin" valueType="num">
                                      <p:cBhvr additive="base">
                                        <p:cTn id="42" dur="500" fill="hold"/>
                                        <p:tgtEl>
                                          <p:spTgt spid="8">
                                            <p:graphicEl>
                                              <a:dgm id="{42F9C3D5-23F0-4AE6-9210-9C0E6A277E32}"/>
                                            </p:graphic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graphicEl>
                                              <a:dgm id="{42F9C3D5-23F0-4AE6-9210-9C0E6A277E32}"/>
                                            </p:graphicEl>
                                          </p:spTgt>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8">
                                            <p:graphicEl>
                                              <a:dgm id="{849436D9-67FA-4A20-AC13-14A179FD7024}"/>
                                            </p:graphicEl>
                                          </p:spTgt>
                                        </p:tgtEl>
                                        <p:attrNameLst>
                                          <p:attrName>style.visibility</p:attrName>
                                        </p:attrNameLst>
                                      </p:cBhvr>
                                      <p:to>
                                        <p:strVal val="visible"/>
                                      </p:to>
                                    </p:set>
                                    <p:anim calcmode="lin" valueType="num">
                                      <p:cBhvr additive="base">
                                        <p:cTn id="46" dur="500" fill="hold"/>
                                        <p:tgtEl>
                                          <p:spTgt spid="8">
                                            <p:graphicEl>
                                              <a:dgm id="{849436D9-67FA-4A20-AC13-14A179FD7024}"/>
                                            </p:graphicEl>
                                          </p:spTgt>
                                        </p:tgtEl>
                                        <p:attrNameLst>
                                          <p:attrName>ppt_x</p:attrName>
                                        </p:attrNameLst>
                                      </p:cBhvr>
                                      <p:tavLst>
                                        <p:tav tm="0">
                                          <p:val>
                                            <p:strVal val="#ppt_x"/>
                                          </p:val>
                                        </p:tav>
                                        <p:tav tm="100000">
                                          <p:val>
                                            <p:strVal val="#ppt_x"/>
                                          </p:val>
                                        </p:tav>
                                      </p:tavLst>
                                    </p:anim>
                                    <p:anim calcmode="lin" valueType="num">
                                      <p:cBhvr additive="base">
                                        <p:cTn id="47" dur="500" fill="hold"/>
                                        <p:tgtEl>
                                          <p:spTgt spid="8">
                                            <p:graphicEl>
                                              <a:dgm id="{849436D9-67FA-4A20-AC13-14A179FD7024}"/>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A638779-C4AA-490C-A467-2309363C0974}"/>
              </a:ext>
            </a:extLst>
          </p:cNvPr>
          <p:cNvSpPr/>
          <p:nvPr/>
        </p:nvSpPr>
        <p:spPr>
          <a:xfrm>
            <a:off x="-3778"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b. </a:t>
            </a:r>
            <a:r>
              <a:rPr lang="en-US" sz="4000" b="1" i="1" dirty="0" err="1" smtClean="0">
                <a:solidFill>
                  <a:schemeClr val="bg1"/>
                </a:solidFill>
                <a:latin typeface="#9Slide05 SVNVictoria" panose="02000503000000020003" pitchFamily="2" charset="0"/>
                <a:cs typeface="Calibri" panose="020F0502020204030204" pitchFamily="34" charset="0"/>
              </a:rPr>
              <a:t>Những</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nét</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chung</a:t>
            </a:r>
            <a:endParaRPr lang="en-SG" sz="4000" dirty="0">
              <a:solidFill>
                <a:schemeClr val="bg1"/>
              </a:solidFill>
              <a:latin typeface="#9Slide05 SVNVictoria" panose="02000503000000020003" pitchFamily="2" charset="0"/>
            </a:endParaRPr>
          </a:p>
        </p:txBody>
      </p:sp>
      <p:sp>
        <p:nvSpPr>
          <p:cNvPr id="5" name="Rectangle 4"/>
          <p:cNvSpPr/>
          <p:nvPr/>
        </p:nvSpPr>
        <p:spPr>
          <a:xfrm rot="19107109">
            <a:off x="-70227" y="831760"/>
            <a:ext cx="2044149" cy="461665"/>
          </a:xfrm>
          <a:prstGeom prst="rect">
            <a:avLst/>
          </a:prstGeom>
          <a:solidFill>
            <a:schemeClr val="bg1"/>
          </a:solidFill>
          <a:ln>
            <a:solidFill>
              <a:schemeClr val="accent1">
                <a:lumMod val="60000"/>
                <a:lumOff val="40000"/>
              </a:schemeClr>
            </a:solidFill>
          </a:ln>
        </p:spPr>
        <p:txBody>
          <a:bodyPr wrap="none">
            <a:spAutoFit/>
          </a:bodyPr>
          <a:lstStyle/>
          <a:p>
            <a:pPr indent="215900" algn="just">
              <a:spcAft>
                <a:spcPts val="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 Phẩm </a:t>
            </a:r>
            <a:r>
              <a:rPr lang="vi-VN" sz="2400" b="1" dirty="0" smtClean="0">
                <a:latin typeface="Times New Roman" panose="02020603050405020304" pitchFamily="18" charset="0"/>
                <a:ea typeface="Times New Roman" panose="02020603050405020304" pitchFamily="18" charset="0"/>
                <a:cs typeface="Times New Roman" panose="02020603050405020304" pitchFamily="18" charset="0"/>
              </a:rPr>
              <a:t>chất</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1293812" y="762000"/>
            <a:ext cx="10668000" cy="400110"/>
          </a:xfrm>
          <a:prstGeom prst="rect">
            <a:avLst/>
          </a:prstGeom>
        </p:spPr>
        <p:txBody>
          <a:bodyPr wrap="square">
            <a:spAutoFit/>
          </a:bodyPr>
          <a:lstStyle/>
          <a:p>
            <a:pPr indent="215900" algn="just">
              <a:spcAft>
                <a:spcPts val="0"/>
              </a:spcAft>
            </a:pPr>
            <a:r>
              <a:rPr lang="vi-VN" sz="2000" b="1" i="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Trước tiên đó là lòng yêu nước, tinh thần dũng cảm,</a:t>
            </a:r>
            <a:r>
              <a:rPr lang="vi-VN" sz="20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a:t>
            </a:r>
            <a:r>
              <a:rPr lang="vi-VN" sz="2000" b="1" i="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ó tinh thần trách nhiệm cao với nhiệm vụ</a:t>
            </a:r>
            <a:r>
              <a:rPr lang="vi-VN" sz="20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u="sng"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912812" y="1299519"/>
            <a:ext cx="11010900" cy="707886"/>
          </a:xfrm>
          <a:prstGeom prst="rect">
            <a:avLst/>
          </a:prstGeom>
          <a:solidFill>
            <a:srgbClr val="00B0F0"/>
          </a:solidFill>
        </p:spPr>
        <p:txBody>
          <a:bodyPr wrap="square">
            <a:spAutoFit/>
          </a:bodyPr>
          <a:lstStyle/>
          <a:p>
            <a:pPr indent="215900" algn="just">
              <a:spcAft>
                <a:spcPts val="0"/>
              </a:spcAft>
            </a:pPr>
            <a:r>
              <a:rPr 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Tuy cuộc sống của họ là </a:t>
            </a:r>
            <a:r>
              <a:rPr lang="vi-V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nơi chiến trường ác liệt</a:t>
            </a:r>
            <a:r>
              <a:rPr 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ô</a:t>
            </a:r>
            <a:r>
              <a:rPr lang="vi-VN"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 </a:t>
            </a:r>
            <a:r>
              <a:rPr 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 mặt với nguy hiểm, cái chết </a:t>
            </a:r>
            <a:r>
              <a:rPr lang="en-US" sz="20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vẫn </a:t>
            </a:r>
            <a:r>
              <a:rPr lang="vi-V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sẵn sàng cho việc ra trận địa</a:t>
            </a:r>
            <a:r>
              <a:rPr 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mà không chờ vào sự trợ giúp của người khác</a:t>
            </a:r>
            <a:r>
              <a:rPr lang="vi-VN"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912812" y="4775560"/>
            <a:ext cx="11047413" cy="1938992"/>
          </a:xfrm>
          <a:prstGeom prst="rect">
            <a:avLst/>
          </a:prstGeom>
          <a:solidFill>
            <a:schemeClr val="accent1">
              <a:lumMod val="40000"/>
              <a:lumOff val="60000"/>
            </a:schemeClr>
          </a:solidFill>
          <a:ln>
            <a:solidFill>
              <a:schemeClr val="bg1"/>
            </a:solidFill>
          </a:ln>
        </p:spPr>
        <p:txBody>
          <a:bodyPr wrap="square">
            <a:spAutoFit/>
          </a:bodyPr>
          <a:lstStyle/>
          <a:p>
            <a:r>
              <a:rPr lang="en-US" sz="2000" b="1" dirty="0" smtClean="0">
                <a:latin typeface="+mj-lt"/>
              </a:rPr>
              <a:t>     </a:t>
            </a:r>
            <a:r>
              <a:rPr lang="vi-VN" sz="2000" b="1" dirty="0" smtClean="0">
                <a:latin typeface="+mj-lt"/>
              </a:rPr>
              <a:t>+ </a:t>
            </a:r>
            <a:r>
              <a:rPr lang="vi-VN" sz="2000" b="1" dirty="0">
                <a:latin typeface="+mj-lt"/>
              </a:rPr>
              <a:t>Cảm thấy có ánh mắt các chiến sĩ đang dõi theo mình, “tôi không sợ nữa”, “ Tôi sẽ không đi khom khi có thể cứ đàng hoàng mà bước tới” -&gt; bình tĩnh, tự tin thực hiện từng thao tác phá bom, chạy đua với thời gian để vượt qua cái chết. </a:t>
            </a:r>
            <a:endParaRPr lang="en-US" sz="2000" b="1" dirty="0">
              <a:latin typeface="+mj-lt"/>
            </a:endParaRPr>
          </a:p>
          <a:p>
            <a:r>
              <a:rPr lang="en-US" sz="2000" b="1" dirty="0" smtClean="0">
                <a:latin typeface="+mj-lt"/>
              </a:rPr>
              <a:t>     </a:t>
            </a:r>
            <a:r>
              <a:rPr lang="vi-VN" sz="2000" b="1" dirty="0" smtClean="0">
                <a:latin typeface="+mj-lt"/>
              </a:rPr>
              <a:t>+ </a:t>
            </a:r>
            <a:r>
              <a:rPr lang="vi-VN" sz="2000" b="1" dirty="0">
                <a:latin typeface="+mj-lt"/>
              </a:rPr>
              <a:t>Sau mỗi đợt bom đánh họ lại lao lên mặt đường làm nhiệm vụ. Không biết bao nhiêu lần họ bị bom vùi. Trong 3 người thì 2 người đã từng bị thưong, đó là Nho và Phương Định. Họ nói về cái chết nhẹ nhàng. Để rồi sau mỗi trận bom vượt qua cái chết họ lại hát say sưa những bài hát tươi vui</a:t>
            </a:r>
            <a:r>
              <a:rPr lang="vi-VN" sz="2000" b="1" dirty="0" smtClean="0">
                <a:latin typeface="+mj-lt"/>
              </a:rPr>
              <a:t>.</a:t>
            </a:r>
            <a:r>
              <a:rPr lang="en-US" sz="2000" b="1" dirty="0" smtClean="0">
                <a:latin typeface="+mj-lt"/>
              </a:rPr>
              <a:t> </a:t>
            </a:r>
            <a:endParaRPr lang="en-US" sz="2000" b="1" dirty="0">
              <a:latin typeface="+mj-lt"/>
            </a:endParaRPr>
          </a:p>
        </p:txBody>
      </p:sp>
      <p:sp>
        <p:nvSpPr>
          <p:cNvPr id="9" name="Rectangle 8"/>
          <p:cNvSpPr/>
          <p:nvPr/>
        </p:nvSpPr>
        <p:spPr>
          <a:xfrm>
            <a:off x="912812" y="2971800"/>
            <a:ext cx="11010900" cy="1631216"/>
          </a:xfrm>
          <a:prstGeom prst="rect">
            <a:avLst/>
          </a:prstGeom>
          <a:solidFill>
            <a:schemeClr val="accent5">
              <a:lumMod val="60000"/>
              <a:lumOff val="40000"/>
            </a:schemeClr>
          </a:solidFill>
        </p:spPr>
        <p:txBody>
          <a:bodyPr wrap="square">
            <a:spAutoFit/>
          </a:bodyPr>
          <a:lstStyle/>
          <a:p>
            <a:pPr indent="215900" algn="just">
              <a:spcAft>
                <a:spcPts val="0"/>
              </a:spcAft>
            </a:pPr>
            <a:r>
              <a:rPr lang="vi-V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Lê Minh khuê đã miêu tả chân thật cụ thể đến từng chi tiết khi tạo nên sức gợi tả trong từng câu, từng chữ về cảm giác căng thăng, sắc nhọn rợn người khi kề cận cái chết “</a:t>
            </a:r>
            <a:r>
              <a:rPr lang="vi-VN" sz="20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Thỉnh thoảng lưỡi xẻng chạm vào quả bom. Một tiếng động sắc đến gai người cứa vào da thịt tôi. Tôi rùng mình và thấy tại sao mình làm quá chậm. Nhanh lên một tí! Vỏ quả bom đang nóng. Một dấu hiệu chẳng lành</a:t>
            </a:r>
            <a:r>
              <a:rPr lang="vi-V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Tiếp đó là cảm giác căng thẳng chờ đợi tiếng nổ của quả bom.</a:t>
            </a:r>
            <a:endParaRPr lang="en-US" sz="20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9"/>
          <p:cNvSpPr/>
          <p:nvPr/>
        </p:nvSpPr>
        <p:spPr>
          <a:xfrm>
            <a:off x="912812" y="2133600"/>
            <a:ext cx="11010900" cy="707886"/>
          </a:xfrm>
          <a:prstGeom prst="rect">
            <a:avLst/>
          </a:prstGeom>
          <a:solidFill>
            <a:schemeClr val="accent1">
              <a:lumMod val="60000"/>
              <a:lumOff val="40000"/>
            </a:schemeClr>
          </a:solidFill>
        </p:spPr>
        <p:txBody>
          <a:bodyPr wrap="square">
            <a:spAutoFit/>
          </a:bodyPr>
          <a:lstStyle/>
          <a:p>
            <a:pPr indent="215900" algn="just">
              <a:spcAft>
                <a:spcPts val="0"/>
              </a:spcAft>
            </a:pPr>
            <a:r>
              <a:rPr 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con gái, các cô cũng có những giây phút sợ hãi, có những lúc </a:t>
            </a:r>
            <a:r>
              <a:rPr lang="vi-V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nghĩ đến cái chết </a:t>
            </a:r>
            <a:r>
              <a:rPr 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 nguy hiểm kề bên, nhưng điều ấy </a:t>
            </a:r>
            <a:r>
              <a:rPr lang="vi-V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chỉ thoáng qua rất mờ </a:t>
            </a:r>
            <a:r>
              <a:rPr lang="vi-VN" sz="20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nhạ</a:t>
            </a:r>
            <a:r>
              <a:rPr lang="en-US" sz="20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0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Đặt nhiệm vụ lên trên cả tính mạng).</a:t>
            </a:r>
            <a:endParaRPr lang="en-US" sz="20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21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A638779-C4AA-490C-A467-2309363C0974}"/>
              </a:ext>
            </a:extLst>
          </p:cNvPr>
          <p:cNvSpPr/>
          <p:nvPr/>
        </p:nvSpPr>
        <p:spPr>
          <a:xfrm>
            <a:off x="-3778"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b. </a:t>
            </a:r>
            <a:r>
              <a:rPr lang="en-US" sz="4000" b="1" i="1" dirty="0" err="1" smtClean="0">
                <a:solidFill>
                  <a:schemeClr val="bg1"/>
                </a:solidFill>
                <a:latin typeface="#9Slide05 SVNVictoria" panose="02000503000000020003" pitchFamily="2" charset="0"/>
                <a:cs typeface="Calibri" panose="020F0502020204030204" pitchFamily="34" charset="0"/>
              </a:rPr>
              <a:t>Những</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nét</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chung</a:t>
            </a:r>
            <a:endParaRPr lang="en-SG" sz="4000" dirty="0">
              <a:solidFill>
                <a:schemeClr val="bg1"/>
              </a:solidFill>
              <a:latin typeface="#9Slide05 SVNVictoria" panose="02000503000000020003" pitchFamily="2" charset="0"/>
            </a:endParaRPr>
          </a:p>
        </p:txBody>
      </p:sp>
      <p:sp>
        <p:nvSpPr>
          <p:cNvPr id="5" name="Rectangle 4"/>
          <p:cNvSpPr/>
          <p:nvPr/>
        </p:nvSpPr>
        <p:spPr>
          <a:xfrm rot="19107109">
            <a:off x="-70227" y="831760"/>
            <a:ext cx="2044149" cy="461665"/>
          </a:xfrm>
          <a:prstGeom prst="rect">
            <a:avLst/>
          </a:prstGeom>
          <a:solidFill>
            <a:schemeClr val="bg1"/>
          </a:solidFill>
          <a:ln>
            <a:solidFill>
              <a:schemeClr val="accent1">
                <a:lumMod val="60000"/>
                <a:lumOff val="40000"/>
              </a:schemeClr>
            </a:solidFill>
          </a:ln>
        </p:spPr>
        <p:txBody>
          <a:bodyPr wrap="none">
            <a:spAutoFit/>
          </a:bodyPr>
          <a:lstStyle/>
          <a:p>
            <a:pPr indent="215900" algn="just">
              <a:spcAft>
                <a:spcPts val="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 Phẩm </a:t>
            </a:r>
            <a:r>
              <a:rPr lang="vi-VN" sz="2400" b="1" dirty="0" smtClean="0">
                <a:latin typeface="Times New Roman" panose="02020603050405020304" pitchFamily="18" charset="0"/>
                <a:ea typeface="Times New Roman" panose="02020603050405020304" pitchFamily="18" charset="0"/>
                <a:cs typeface="Times New Roman" panose="02020603050405020304" pitchFamily="18" charset="0"/>
              </a:rPr>
              <a:t>chất</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1293812" y="762000"/>
            <a:ext cx="10668000" cy="461665"/>
          </a:xfrm>
          <a:prstGeom prst="rect">
            <a:avLst/>
          </a:prstGeom>
        </p:spPr>
        <p:txBody>
          <a:bodyPr wrap="square">
            <a:spAutoFit/>
          </a:bodyPr>
          <a:lstStyle/>
          <a:p>
            <a:pPr indent="215900" algn="just">
              <a:spcAft>
                <a:spcPts val="0"/>
              </a:spcAft>
            </a:pP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bó</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vi-VN" sz="2400" b="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u="sng"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1299737" y="1524000"/>
            <a:ext cx="6092825" cy="2677656"/>
          </a:xfrm>
          <a:prstGeom prst="rect">
            <a:avLst/>
          </a:prstGeom>
          <a:solidFill>
            <a:schemeClr val="accent1">
              <a:lumMod val="40000"/>
              <a:lumOff val="60000"/>
            </a:schemeClr>
          </a:solidFill>
        </p:spPr>
        <p:txBody>
          <a:bodyPr>
            <a:spAutoFit/>
          </a:bodyPr>
          <a:lstStyle/>
          <a:p>
            <a:pPr algn="just">
              <a:spcAft>
                <a:spcPts val="0"/>
              </a:spcAf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Hiểu được tính tình, sở thích của nhau</a:t>
            </a:r>
            <a:r>
              <a:rPr lang="vi-VN"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smtClean="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 </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 chăm sóc nhau rất chu đáo (Phương Định bồn chồn, lo lắng khi chờ Thao và Nho đi trinh sát bom trên cao điểm; khi Nho bị thương, Phương Định và chị Thao đã lo lắng, băng bó chăm sóc Nho cẩn thận với một niềm xót xa như chị em ruột thịt.</a:t>
            </a:r>
            <a:endPar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2" descr="Cáº£m nháº­n nhÃ¢n váº­t PhÆ°Æ¡ng Äá»nh trong truyá»n Nhá»¯ng ngÃ´i sao xa xÃ´i">
            <a:extLst>
              <a:ext uri="{FF2B5EF4-FFF2-40B4-BE49-F238E27FC236}">
                <a16:creationId xmlns="" xmlns:a16="http://schemas.microsoft.com/office/drawing/2014/main" id="{452B070F-5352-444E-9A54-EE3FAAFC6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885" y="4114800"/>
            <a:ext cx="5709169" cy="26592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0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80">
                                          <p:stCondLst>
                                            <p:cond delay="0"/>
                                          </p:stCondLst>
                                        </p:cTn>
                                        <p:tgtEl>
                                          <p:spTgt spid="8"/>
                                        </p:tgtEl>
                                      </p:cBhvr>
                                    </p:animEffect>
                                    <p:anim calcmode="lin" valueType="num">
                                      <p:cBhvr>
                                        <p:cTn id="2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4" dur="26">
                                          <p:stCondLst>
                                            <p:cond delay="650"/>
                                          </p:stCondLst>
                                        </p:cTn>
                                        <p:tgtEl>
                                          <p:spTgt spid="8"/>
                                        </p:tgtEl>
                                      </p:cBhvr>
                                      <p:to x="100000" y="60000"/>
                                    </p:animScale>
                                    <p:animScale>
                                      <p:cBhvr>
                                        <p:cTn id="35" dur="166" decel="50000">
                                          <p:stCondLst>
                                            <p:cond delay="676"/>
                                          </p:stCondLst>
                                        </p:cTn>
                                        <p:tgtEl>
                                          <p:spTgt spid="8"/>
                                        </p:tgtEl>
                                      </p:cBhvr>
                                      <p:to x="100000" y="100000"/>
                                    </p:animScale>
                                    <p:animScale>
                                      <p:cBhvr>
                                        <p:cTn id="36" dur="26">
                                          <p:stCondLst>
                                            <p:cond delay="1312"/>
                                          </p:stCondLst>
                                        </p:cTn>
                                        <p:tgtEl>
                                          <p:spTgt spid="8"/>
                                        </p:tgtEl>
                                      </p:cBhvr>
                                      <p:to x="100000" y="80000"/>
                                    </p:animScale>
                                    <p:animScale>
                                      <p:cBhvr>
                                        <p:cTn id="37" dur="166" decel="50000">
                                          <p:stCondLst>
                                            <p:cond delay="1338"/>
                                          </p:stCondLst>
                                        </p:cTn>
                                        <p:tgtEl>
                                          <p:spTgt spid="8"/>
                                        </p:tgtEl>
                                      </p:cBhvr>
                                      <p:to x="100000" y="100000"/>
                                    </p:animScale>
                                    <p:animScale>
                                      <p:cBhvr>
                                        <p:cTn id="38" dur="26">
                                          <p:stCondLst>
                                            <p:cond delay="1642"/>
                                          </p:stCondLst>
                                        </p:cTn>
                                        <p:tgtEl>
                                          <p:spTgt spid="8"/>
                                        </p:tgtEl>
                                      </p:cBhvr>
                                      <p:to x="100000" y="90000"/>
                                    </p:animScale>
                                    <p:animScale>
                                      <p:cBhvr>
                                        <p:cTn id="39" dur="166" decel="50000">
                                          <p:stCondLst>
                                            <p:cond delay="1668"/>
                                          </p:stCondLst>
                                        </p:cTn>
                                        <p:tgtEl>
                                          <p:spTgt spid="8"/>
                                        </p:tgtEl>
                                      </p:cBhvr>
                                      <p:to x="100000" y="100000"/>
                                    </p:animScale>
                                    <p:animScale>
                                      <p:cBhvr>
                                        <p:cTn id="40" dur="26">
                                          <p:stCondLst>
                                            <p:cond delay="1808"/>
                                          </p:stCondLst>
                                        </p:cTn>
                                        <p:tgtEl>
                                          <p:spTgt spid="8"/>
                                        </p:tgtEl>
                                      </p:cBhvr>
                                      <p:to x="100000" y="95000"/>
                                    </p:animScale>
                                    <p:animScale>
                                      <p:cBhvr>
                                        <p:cTn id="41"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A638779-C4AA-490C-A467-2309363C0974}"/>
              </a:ext>
            </a:extLst>
          </p:cNvPr>
          <p:cNvSpPr/>
          <p:nvPr/>
        </p:nvSpPr>
        <p:spPr>
          <a:xfrm>
            <a:off x="-3778"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b. </a:t>
            </a:r>
            <a:r>
              <a:rPr lang="en-US" sz="4000" b="1" i="1" dirty="0" err="1" smtClean="0">
                <a:solidFill>
                  <a:schemeClr val="bg1"/>
                </a:solidFill>
                <a:latin typeface="#9Slide05 SVNVictoria" panose="02000503000000020003" pitchFamily="2" charset="0"/>
                <a:cs typeface="Calibri" panose="020F0502020204030204" pitchFamily="34" charset="0"/>
              </a:rPr>
              <a:t>Những</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nét</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chung</a:t>
            </a:r>
            <a:endParaRPr lang="en-SG" sz="4000" dirty="0">
              <a:solidFill>
                <a:schemeClr val="bg1"/>
              </a:solidFill>
              <a:latin typeface="#9Slide05 SVNVictoria" panose="02000503000000020003" pitchFamily="2" charset="0"/>
            </a:endParaRPr>
          </a:p>
        </p:txBody>
      </p:sp>
      <p:sp>
        <p:nvSpPr>
          <p:cNvPr id="5" name="Rectangle 4"/>
          <p:cNvSpPr/>
          <p:nvPr/>
        </p:nvSpPr>
        <p:spPr>
          <a:xfrm rot="19107109">
            <a:off x="-70227" y="831760"/>
            <a:ext cx="2044149" cy="461665"/>
          </a:xfrm>
          <a:prstGeom prst="rect">
            <a:avLst/>
          </a:prstGeom>
          <a:solidFill>
            <a:schemeClr val="bg1"/>
          </a:solidFill>
          <a:ln>
            <a:solidFill>
              <a:schemeClr val="accent1">
                <a:lumMod val="60000"/>
                <a:lumOff val="40000"/>
              </a:schemeClr>
            </a:solidFill>
          </a:ln>
        </p:spPr>
        <p:txBody>
          <a:bodyPr wrap="none">
            <a:spAutoFit/>
          </a:bodyPr>
          <a:lstStyle/>
          <a:p>
            <a:pPr indent="215900" algn="just">
              <a:spcAft>
                <a:spcPts val="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 Phẩm </a:t>
            </a:r>
            <a:r>
              <a:rPr lang="vi-VN" sz="2400" b="1" dirty="0" smtClean="0">
                <a:latin typeface="Times New Roman" panose="02020603050405020304" pitchFamily="18" charset="0"/>
                <a:ea typeface="Times New Roman" panose="02020603050405020304" pitchFamily="18" charset="0"/>
                <a:cs typeface="Times New Roman" panose="02020603050405020304" pitchFamily="18" charset="0"/>
              </a:rPr>
              <a:t>chất</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1293812" y="762000"/>
            <a:ext cx="10668000" cy="461665"/>
          </a:xfrm>
          <a:prstGeom prst="rect">
            <a:avLst/>
          </a:prstGeom>
        </p:spPr>
        <p:txBody>
          <a:bodyPr wrap="square">
            <a:spAutoFit/>
          </a:bodyPr>
          <a:lstStyle/>
          <a:p>
            <a:pPr indent="215900" algn="just">
              <a:spcAft>
                <a:spcPts val="0"/>
              </a:spcAft>
            </a:pP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b="1" i="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mơ</a:t>
            </a:r>
            <a:r>
              <a:rPr lang="vi-VN" sz="2400" b="1"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u="sng"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1310469" y="1371600"/>
            <a:ext cx="8610600" cy="3416320"/>
          </a:xfrm>
          <a:prstGeom prst="rect">
            <a:avLst/>
          </a:prstGeom>
          <a:solidFill>
            <a:schemeClr val="accent1">
              <a:lumMod val="40000"/>
              <a:lumOff val="60000"/>
            </a:schemeClr>
          </a:solidFill>
        </p:spPr>
        <p:txBody>
          <a:bodyPr wrap="square">
            <a:spAutoFit/>
          </a:bodyPr>
          <a:lstStyle/>
          <a:p>
            <a:pPr indent="215900" algn="just">
              <a:spcAft>
                <a:spcPts val="0"/>
              </a:spcAf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Sự khốc liệt của chiến tranh đã tôi luyện tâm hồn vốn nhạy cảm yếu đuối thành bản lĩnh kiên cường của người anh hùng cách mạng.</a:t>
            </a:r>
            <a:endParaRPr lang="en-US" sz="24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indent="215900" algn="just">
              <a:spcAft>
                <a:spcPts val="0"/>
              </a:spcAf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Tuy nhiên, họ vẫn giữ được những nét hồn nhiên, trong sáng:</a:t>
            </a:r>
            <a:endParaRPr lang="en-US" sz="24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indent="215900" algn="just">
              <a:spcAft>
                <a:spcPts val="0"/>
              </a:spcAf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Chị Thao thích hát, thích làm du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ên, thêu thùa</a:t>
            </a:r>
            <a:endParaRPr lang="en-US" sz="24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indent="215900" algn="just">
              <a:spcAft>
                <a:spcPts val="0"/>
              </a:spcAf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Nho hồn nhiên, thích ăn kẹo</a:t>
            </a:r>
            <a:endParaRPr lang="en-US" sz="24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indent="215900" algn="just">
              <a:spcAft>
                <a:spcPts val="0"/>
              </a:spcAf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Phương Định hát hay, nhiều mơ ước về tương lai...</a:t>
            </a:r>
            <a:endParaRPr lang="en-US" sz="24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indent="215900" algn="just">
              <a:spcAft>
                <a:spcPts val="0"/>
              </a:spcAf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Phương Định (cũng như Nho và Thao) là hình ảnh tiêu biểu cho thế hệ trẻ Việt Nam thời chống Mỹ cứu nước.</a:t>
            </a:r>
            <a:endParaRPr lang="en-US" sz="3200" b="1" dirty="0">
              <a:solidFill>
                <a:schemeClr val="bg1"/>
              </a:solidFill>
            </a:endParaRPr>
          </a:p>
        </p:txBody>
      </p:sp>
    </p:spTree>
    <p:extLst>
      <p:ext uri="{BB962C8B-B14F-4D97-AF65-F5344CB8AC3E}">
        <p14:creationId xmlns:p14="http://schemas.microsoft.com/office/powerpoint/2010/main" val="272103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378" y="339680"/>
            <a:ext cx="11887200" cy="1754326"/>
          </a:xfrm>
          <a:prstGeom prst="rect">
            <a:avLst/>
          </a:prstGeom>
        </p:spPr>
        <p:txBody>
          <a:bodyPr wrap="square">
            <a:spAutoFit/>
          </a:bodyPr>
          <a:lstStyle/>
          <a:p>
            <a:pPr indent="215900" algn="just">
              <a:spcAft>
                <a:spcPts val="0"/>
              </a:spcAft>
            </a:pPr>
            <a:endParaRPr lang="en-US" sz="3600"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Bên </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cạnh những điểm chung, Mỗi cô gái đều có những vẻ đẹp riêng, làm phong phú và hoàn thiện trên bức chân dung của những cô thanh niên xung phong trên tuyến đường Trường Sơn.</a:t>
            </a:r>
            <a:endParaRPr lang="en-US" sz="2400"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Hình ảnh 6" descr="Ảnh có chứa cây, nhóm, đứng, đen&#10;&#10;Mô tả được tạo tự động">
            <a:extLst>
              <a:ext uri="{FF2B5EF4-FFF2-40B4-BE49-F238E27FC236}">
                <a16:creationId xmlns="" xmlns:a16="http://schemas.microsoft.com/office/drawing/2014/main" id="{A4AB7637-64F2-49CD-AD22-04CC21D5F8A6}"/>
              </a:ext>
            </a:extLst>
          </p:cNvPr>
          <p:cNvPicPr>
            <a:picLocks noChangeAspect="1"/>
          </p:cNvPicPr>
          <p:nvPr/>
        </p:nvPicPr>
        <p:blipFill rotWithShape="1">
          <a:blip r:embed="rId2">
            <a:alphaModFix/>
          </a:blip>
          <a:srcRect t="38395" r="3" b="22608"/>
          <a:stretch/>
        </p:blipFill>
        <p:spPr>
          <a:xfrm>
            <a:off x="244423" y="1981200"/>
            <a:ext cx="11703756" cy="4876800"/>
          </a:xfrm>
          <a:prstGeom prst="rect">
            <a:avLst/>
          </a:prstGeom>
          <a:ln>
            <a:noFill/>
          </a:ln>
          <a:effectLst>
            <a:softEdge rad="112500"/>
          </a:effectLst>
        </p:spPr>
      </p:pic>
      <p:sp>
        <p:nvSpPr>
          <p:cNvPr id="5" name="Rectangle 4">
            <a:extLst>
              <a:ext uri="{FF2B5EF4-FFF2-40B4-BE49-F238E27FC236}">
                <a16:creationId xmlns="" xmlns:a16="http://schemas.microsoft.com/office/drawing/2014/main" id="{AA638779-C4AA-490C-A467-2309363C0974}"/>
              </a:ext>
            </a:extLst>
          </p:cNvPr>
          <p:cNvSpPr/>
          <p:nvPr/>
        </p:nvSpPr>
        <p:spPr>
          <a:xfrm>
            <a:off x="0" y="152400"/>
            <a:ext cx="12192603" cy="533400"/>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smtClean="0">
                <a:solidFill>
                  <a:schemeClr val="bg1"/>
                </a:solidFill>
                <a:latin typeface="#9Slide05 SVNVictoria" panose="02000503000000020003" pitchFamily="2" charset="0"/>
                <a:cs typeface="Calibri" panose="020F0502020204030204" pitchFamily="34" charset="0"/>
              </a:rPr>
              <a:t>c. </a:t>
            </a:r>
            <a:r>
              <a:rPr lang="en-US" sz="4000" b="1" i="1" dirty="0" err="1" smtClean="0">
                <a:solidFill>
                  <a:schemeClr val="bg1"/>
                </a:solidFill>
                <a:latin typeface="#9Slide05 SVNVictoria" panose="02000503000000020003" pitchFamily="2" charset="0"/>
                <a:cs typeface="Calibri" panose="020F0502020204030204" pitchFamily="34" charset="0"/>
              </a:rPr>
              <a:t>Những</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nét</a:t>
            </a:r>
            <a:r>
              <a:rPr lang="en-US" sz="4000" b="1" i="1" dirty="0" smtClean="0">
                <a:solidFill>
                  <a:schemeClr val="bg1"/>
                </a:solidFill>
                <a:latin typeface="#9Slide05 SVNVictoria" panose="02000503000000020003" pitchFamily="2" charset="0"/>
                <a:cs typeface="Calibri" panose="020F0502020204030204" pitchFamily="34" charset="0"/>
              </a:rPr>
              <a:t> </a:t>
            </a:r>
            <a:r>
              <a:rPr lang="en-US" sz="4000" b="1" i="1" dirty="0" err="1" smtClean="0">
                <a:solidFill>
                  <a:schemeClr val="bg1"/>
                </a:solidFill>
                <a:latin typeface="#9Slide05 SVNVictoria" panose="02000503000000020003" pitchFamily="2" charset="0"/>
                <a:cs typeface="Calibri" panose="020F0502020204030204" pitchFamily="34" charset="0"/>
              </a:rPr>
              <a:t>riêng</a:t>
            </a:r>
            <a:endParaRPr lang="en-SG" sz="4000" dirty="0">
              <a:solidFill>
                <a:schemeClr val="bg1"/>
              </a:solidFill>
              <a:latin typeface="#9Slide05 SVNVictoria" panose="02000503000000020003" pitchFamily="2" charset="0"/>
            </a:endParaRPr>
          </a:p>
        </p:txBody>
      </p:sp>
    </p:spTree>
    <p:extLst>
      <p:ext uri="{BB962C8B-B14F-4D97-AF65-F5344CB8AC3E}">
        <p14:creationId xmlns:p14="http://schemas.microsoft.com/office/powerpoint/2010/main" val="66012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7322353" y="0"/>
            <a:ext cx="463945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1567541 w 6096000"/>
              <a:gd name="connsiteY4" fmla="*/ 3434803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cubicBezTo>
                  <a:pt x="0" y="0"/>
                  <a:pt x="0" y="0"/>
                  <a:pt x="6096000" y="0"/>
                </a:cubicBezTo>
                <a:lnTo>
                  <a:pt x="6096000" y="6858000"/>
                </a:lnTo>
                <a:cubicBezTo>
                  <a:pt x="6096000" y="6858000"/>
                  <a:pt x="6096000" y="6858000"/>
                  <a:pt x="0" y="6858000"/>
                </a:cubicBezTo>
                <a:cubicBezTo>
                  <a:pt x="963747" y="6022508"/>
                  <a:pt x="1567541" y="4804083"/>
                  <a:pt x="1567541" y="3434803"/>
                </a:cubicBezTo>
                <a:cubicBezTo>
                  <a:pt x="1567541" y="2065523"/>
                  <a:pt x="963747" y="835492"/>
                  <a:pt x="0"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02" tIns="22851" rIns="45702" bIns="22851" rtlCol="0" anchor="ctr"/>
          <a:lstStyle/>
          <a:p>
            <a:pPr algn="ctr" defTabSz="914034">
              <a:defRPr/>
            </a:pPr>
            <a:endParaRPr lang="en-US" kern="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 name="图片占位符 6"/>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7466012" y="0"/>
            <a:ext cx="4693321" cy="6858000"/>
          </a:xfrm>
        </p:spPr>
      </p:pic>
      <p:grpSp>
        <p:nvGrpSpPr>
          <p:cNvPr id="8" name="Group 7"/>
          <p:cNvGrpSpPr/>
          <p:nvPr/>
        </p:nvGrpSpPr>
        <p:grpSpPr>
          <a:xfrm>
            <a:off x="647201" y="266700"/>
            <a:ext cx="4032220" cy="461665"/>
            <a:chOff x="-178462" y="1828800"/>
            <a:chExt cx="8067591" cy="923329"/>
          </a:xfrm>
        </p:grpSpPr>
        <p:sp>
          <p:nvSpPr>
            <p:cNvPr id="9" name="Round Same Side Corner Rectangle 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p:cNvSpPr txBox="1"/>
            <p:nvPr/>
          </p:nvSpPr>
          <p:spPr>
            <a:xfrm>
              <a:off x="802529" y="1828800"/>
              <a:ext cx="914399" cy="923329"/>
            </a:xfrm>
            <a:prstGeom prst="rect">
              <a:avLst/>
            </a:prstGeom>
            <a:noFill/>
          </p:spPr>
          <p:txBody>
            <a:bodyPr wrap="square" rtlCol="0">
              <a:spAutoFit/>
            </a:bodyPr>
            <a:lstStyle/>
            <a:p>
              <a:pPr algn="ctr"/>
              <a:r>
                <a:rPr lang="en-US" sz="2400" b="1" dirty="0">
                  <a:solidFill>
                    <a:schemeClr val="bg1"/>
                  </a:solidFill>
                  <a:latin typeface="Tahoma" pitchFamily="34" charset="0"/>
                  <a:ea typeface="Tahoma" pitchFamily="34" charset="0"/>
                  <a:cs typeface="Tahoma" pitchFamily="34" charset="0"/>
                </a:rPr>
                <a:t>I</a:t>
              </a:r>
            </a:p>
          </p:txBody>
        </p:sp>
        <p:sp>
          <p:nvSpPr>
            <p:cNvPr id="11" name="TextBox 10"/>
            <p:cNvSpPr txBox="1"/>
            <p:nvPr/>
          </p:nvSpPr>
          <p:spPr>
            <a:xfrm>
              <a:off x="2067733" y="1828800"/>
              <a:ext cx="5821396" cy="923329"/>
            </a:xfrm>
            <a:prstGeom prst="rect">
              <a:avLst/>
            </a:prstGeom>
            <a:noFill/>
          </p:spPr>
          <p:txBody>
            <a:bodyPr wrap="square" rtlCol="0">
              <a:spAutoFit/>
            </a:bodyPr>
            <a:lstStyle/>
            <a:p>
              <a:r>
                <a:rPr lang="en-US" sz="2400" b="1">
                  <a:solidFill>
                    <a:schemeClr val="bg1"/>
                  </a:solidFill>
                  <a:latin typeface="Tahoma" pitchFamily="34" charset="0"/>
                  <a:ea typeface="Tahoma" pitchFamily="34" charset="0"/>
                  <a:cs typeface="Tahoma" pitchFamily="34" charset="0"/>
                </a:rPr>
                <a:t>TÌM HIỂU CHUNG</a:t>
              </a:r>
            </a:p>
          </p:txBody>
        </p:sp>
      </p:grpSp>
      <p:grpSp>
        <p:nvGrpSpPr>
          <p:cNvPr id="12" name="Group 11"/>
          <p:cNvGrpSpPr/>
          <p:nvPr/>
        </p:nvGrpSpPr>
        <p:grpSpPr>
          <a:xfrm>
            <a:off x="1056227" y="762000"/>
            <a:ext cx="2061704" cy="491580"/>
            <a:chOff x="644526" y="2766774"/>
            <a:chExt cx="4125019" cy="983160"/>
          </a:xfrm>
        </p:grpSpPr>
        <p:sp>
          <p:nvSpPr>
            <p:cNvPr id="15" name="TextBox 14"/>
            <p:cNvSpPr txBox="1"/>
            <p:nvPr/>
          </p:nvSpPr>
          <p:spPr>
            <a:xfrm>
              <a:off x="1906587" y="2766774"/>
              <a:ext cx="2862958" cy="923330"/>
            </a:xfrm>
            <a:prstGeom prst="rect">
              <a:avLst/>
            </a:prstGeom>
            <a:noFill/>
          </p:spPr>
          <p:txBody>
            <a:bodyPr wrap="square" rtlCol="0">
              <a:spAutoFit/>
            </a:bodyPr>
            <a:lstStyle/>
            <a:p>
              <a:r>
                <a:rPr lang="en-US" sz="2400" b="1" i="1" dirty="0" err="1">
                  <a:solidFill>
                    <a:schemeClr val="bg1"/>
                  </a:solidFill>
                  <a:latin typeface="Tahoma" pitchFamily="34" charset="0"/>
                  <a:ea typeface="Tahoma" pitchFamily="34" charset="0"/>
                  <a:cs typeface="Tahoma" pitchFamily="34" charset="0"/>
                </a:rPr>
                <a:t>Tác</a:t>
              </a:r>
              <a:r>
                <a:rPr lang="en-US" sz="2400" b="1" i="1" dirty="0">
                  <a:solidFill>
                    <a:schemeClr val="bg1"/>
                  </a:solidFill>
                  <a:latin typeface="Tahoma" pitchFamily="34" charset="0"/>
                  <a:ea typeface="Tahoma" pitchFamily="34" charset="0"/>
                  <a:cs typeface="Tahoma" pitchFamily="34" charset="0"/>
                </a:rPr>
                <a:t> </a:t>
              </a:r>
              <a:r>
                <a:rPr lang="en-US" sz="2400" b="1" i="1" dirty="0" err="1">
                  <a:solidFill>
                    <a:schemeClr val="bg1"/>
                  </a:solidFill>
                  <a:latin typeface="Tahoma" pitchFamily="34" charset="0"/>
                  <a:ea typeface="Tahoma" pitchFamily="34" charset="0"/>
                  <a:cs typeface="Tahoma" pitchFamily="34" charset="0"/>
                </a:rPr>
                <a:t>giả</a:t>
              </a:r>
              <a:endParaRPr lang="en-US" sz="2400" b="1" i="1" dirty="0">
                <a:solidFill>
                  <a:schemeClr val="bg1"/>
                </a:solidFill>
                <a:latin typeface="Tahoma" pitchFamily="34" charset="0"/>
                <a:ea typeface="Tahoma" pitchFamily="34" charset="0"/>
                <a:cs typeface="Tahoma" pitchFamily="34" charset="0"/>
              </a:endParaRPr>
            </a:p>
          </p:txBody>
        </p:sp>
        <p:sp>
          <p:nvSpPr>
            <p:cNvPr id="16" name="Rounded Rectangle 1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960229" y="2795826"/>
              <a:ext cx="776799" cy="954108"/>
            </a:xfrm>
            <a:prstGeom prst="rect">
              <a:avLst/>
            </a:prstGeom>
            <a:noFill/>
          </p:spPr>
          <p:txBody>
            <a:bodyPr wrap="none" rtlCol="0">
              <a:spAutoFit/>
            </a:bodyPr>
            <a:lstStyle/>
            <a:p>
              <a:pPr algn="ctr"/>
              <a:r>
                <a:rPr lang="en-US" sz="2500" b="1" dirty="0">
                  <a:solidFill>
                    <a:schemeClr val="bg1"/>
                  </a:solidFill>
                  <a:latin typeface="Tahoma" pitchFamily="34" charset="0"/>
                  <a:ea typeface="Tahoma" pitchFamily="34" charset="0"/>
                  <a:cs typeface="Tahoma" pitchFamily="34" charset="0"/>
                </a:rPr>
                <a:t>1</a:t>
              </a:r>
            </a:p>
          </p:txBody>
        </p:sp>
      </p:grpSp>
      <p:sp>
        <p:nvSpPr>
          <p:cNvPr id="21" name="Chỗ dành sẵn cho Nội dung 2">
            <a:extLst>
              <a:ext uri="{FF2B5EF4-FFF2-40B4-BE49-F238E27FC236}">
                <a16:creationId xmlns="" xmlns:a16="http://schemas.microsoft.com/office/drawing/2014/main" id="{D5804D9B-29C5-4422-A1A2-31765581B47F}"/>
              </a:ext>
            </a:extLst>
          </p:cNvPr>
          <p:cNvSpPr txBox="1">
            <a:spLocks/>
          </p:cNvSpPr>
          <p:nvPr/>
        </p:nvSpPr>
        <p:spPr>
          <a:xfrm>
            <a:off x="1408264" y="1600200"/>
            <a:ext cx="5752947" cy="914400"/>
          </a:xfrm>
          <a:prstGeom prst="rect">
            <a:avLst/>
          </a:prstGeom>
        </p:spPr>
        <p:txBody>
          <a:bodyPr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r>
              <a:rPr lang="en-US" sz="2800" dirty="0">
                <a:solidFill>
                  <a:schemeClr val="bg1"/>
                </a:solidFill>
                <a:latin typeface="Times New Roman" panose="02020603050405020304" pitchFamily="18" charset="0"/>
                <a:cs typeface="Times New Roman" panose="02020603050405020304" pitchFamily="18" charset="0"/>
              </a:rPr>
              <a:t> Lê Minh </a:t>
            </a:r>
            <a:r>
              <a:rPr lang="en-US" sz="2800" dirty="0" err="1">
                <a:solidFill>
                  <a:schemeClr val="bg1"/>
                </a:solidFill>
                <a:latin typeface="Times New Roman" panose="02020603050405020304" pitchFamily="18" charset="0"/>
                <a:cs typeface="Times New Roman" panose="02020603050405020304" pitchFamily="18" charset="0"/>
              </a:rPr>
              <a:t>Khuê</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năm</a:t>
            </a:r>
            <a:r>
              <a:rPr lang="en-US" sz="2800" dirty="0">
                <a:solidFill>
                  <a:schemeClr val="bg1"/>
                </a:solidFill>
                <a:latin typeface="Times New Roman" panose="02020603050405020304" pitchFamily="18" charset="0"/>
                <a:cs typeface="Times New Roman" panose="02020603050405020304" pitchFamily="18" charset="0"/>
              </a:rPr>
              <a:t> 1949, </a:t>
            </a:r>
            <a:r>
              <a:rPr lang="en-US" sz="2800" dirty="0" err="1">
                <a:solidFill>
                  <a:schemeClr val="bg1"/>
                </a:solidFill>
                <a:latin typeface="Times New Roman" panose="02020603050405020304" pitchFamily="18" charset="0"/>
                <a:cs typeface="Times New Roman" panose="02020603050405020304" pitchFamily="18" charset="0"/>
              </a:rPr>
              <a:t>quê</a:t>
            </a:r>
            <a:r>
              <a:rPr lang="en-US" sz="2800" dirty="0">
                <a:solidFill>
                  <a:schemeClr val="bg1"/>
                </a:solidFill>
                <a:latin typeface="Times New Roman" panose="02020603050405020304" pitchFamily="18" charset="0"/>
                <a:cs typeface="Times New Roman" panose="02020603050405020304" pitchFamily="18" charset="0"/>
              </a:rPr>
              <a:t> ở Thanh </a:t>
            </a:r>
            <a:r>
              <a:rPr lang="en-US" sz="2800" dirty="0" err="1">
                <a:solidFill>
                  <a:schemeClr val="bg1"/>
                </a:solidFill>
                <a:latin typeface="Times New Roman" panose="02020603050405020304" pitchFamily="18" charset="0"/>
                <a:cs typeface="Times New Roman" panose="02020603050405020304" pitchFamily="18" charset="0"/>
              </a:rPr>
              <a:t>Hoá</a:t>
            </a:r>
            <a:r>
              <a:rPr lang="en-US" sz="2800" dirty="0">
                <a:solidFill>
                  <a:schemeClr val="bg1"/>
                </a:solidFill>
                <a:latin typeface="Times New Roman" panose="02020603050405020304" pitchFamily="18" charset="0"/>
                <a:cs typeface="Times New Roman" panose="02020603050405020304" pitchFamily="18" charset="0"/>
              </a:rPr>
              <a:t>.</a:t>
            </a:r>
            <a:endParaRPr lang="en-BZ" sz="2800" dirty="0">
              <a:solidFill>
                <a:schemeClr val="bg1"/>
              </a:solidFill>
              <a:latin typeface="Times New Roman" panose="02020603050405020304" pitchFamily="18" charset="0"/>
              <a:cs typeface="Times New Roman" panose="02020603050405020304" pitchFamily="18" charset="0"/>
            </a:endParaRPr>
          </a:p>
        </p:txBody>
      </p:sp>
      <p:sp>
        <p:nvSpPr>
          <p:cNvPr id="22" name="Chỗ dành sẵn cho Nội dung 2">
            <a:extLst>
              <a:ext uri="{FF2B5EF4-FFF2-40B4-BE49-F238E27FC236}">
                <a16:creationId xmlns="" xmlns:a16="http://schemas.microsoft.com/office/drawing/2014/main" id="{655CDB3B-7654-490E-848B-4E71C61A297D}"/>
              </a:ext>
            </a:extLst>
          </p:cNvPr>
          <p:cNvSpPr txBox="1">
            <a:spLocks/>
          </p:cNvSpPr>
          <p:nvPr/>
        </p:nvSpPr>
        <p:spPr>
          <a:xfrm>
            <a:off x="1408264" y="2819400"/>
            <a:ext cx="5436470" cy="685800"/>
          </a:xfrm>
          <a:prstGeom prst="rect">
            <a:avLst/>
          </a:prstGeom>
        </p:spPr>
        <p:txBody>
          <a:bodyPr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Mỹ</a:t>
            </a:r>
            <a:r>
              <a:rPr lang="en-US" sz="2800" dirty="0">
                <a:solidFill>
                  <a:schemeClr val="bg1"/>
                </a:solidFill>
                <a:latin typeface="Times New Roman" panose="02020603050405020304" pitchFamily="18" charset="0"/>
                <a:cs typeface="Times New Roman" panose="02020603050405020304" pitchFamily="18" charset="0"/>
              </a:rPr>
              <a:t>.</a:t>
            </a:r>
            <a:endParaRPr lang="en-BZ" sz="2800" dirty="0">
              <a:solidFill>
                <a:schemeClr val="bg1"/>
              </a:solidFill>
              <a:latin typeface="Times New Roman" panose="02020603050405020304" pitchFamily="18" charset="0"/>
              <a:cs typeface="Times New Roman" panose="02020603050405020304" pitchFamily="18" charset="0"/>
            </a:endParaRPr>
          </a:p>
        </p:txBody>
      </p:sp>
      <p:sp>
        <p:nvSpPr>
          <p:cNvPr id="23" name="Chỗ dành sẵn cho Nội dung 2">
            <a:extLst>
              <a:ext uri="{FF2B5EF4-FFF2-40B4-BE49-F238E27FC236}">
                <a16:creationId xmlns="" xmlns:a16="http://schemas.microsoft.com/office/drawing/2014/main" id="{4989ACD1-39A7-4CA9-8466-D7AF15500A5D}"/>
              </a:ext>
            </a:extLst>
          </p:cNvPr>
          <p:cNvSpPr txBox="1">
            <a:spLocks/>
          </p:cNvSpPr>
          <p:nvPr/>
        </p:nvSpPr>
        <p:spPr>
          <a:xfrm>
            <a:off x="1408264" y="3810000"/>
            <a:ext cx="6429348" cy="641750"/>
          </a:xfrm>
          <a:prstGeom prst="rect">
            <a:avLst/>
          </a:prstGeom>
        </p:spPr>
        <p:txBody>
          <a:bodyPr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tuyến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Sơn</a:t>
            </a:r>
            <a:r>
              <a:rPr lang="en-US" sz="2800" dirty="0">
                <a:solidFill>
                  <a:schemeClr val="bg1"/>
                </a:solidFill>
                <a:latin typeface="Times New Roman" panose="02020603050405020304" pitchFamily="18" charset="0"/>
                <a:cs typeface="Times New Roman" panose="02020603050405020304" pitchFamily="18" charset="0"/>
              </a:rPr>
              <a:t>.</a:t>
            </a:r>
            <a:endParaRPr lang="en-BZ"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1168419"/>
      </p:ext>
    </p:extLst>
  </p:cSld>
  <p:clrMapOvr>
    <a:masterClrMapping/>
  </p:clrMapOvr>
  <mc:AlternateContent xmlns:mc="http://schemas.openxmlformats.org/markup-compatibility/2006" xmlns:p14="http://schemas.microsoft.com/office/powerpoint/2010/main">
    <mc:Choice Requires="p14">
      <p:transition p14:dur="0" advTm="36314"/>
    </mc:Choice>
    <mc:Fallback xmlns="">
      <p:transition advTm="36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6EBF06A5-4173-45DE-87B1-0791E098A3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8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a:extLst>
              <a:ext uri="{FF2B5EF4-FFF2-40B4-BE49-F238E27FC236}">
                <a16:creationId xmlns="" xmlns:a16="http://schemas.microsoft.com/office/drawing/2014/main" id="{09AF1126-212B-4128-A92F-7448F52B6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0153" y="880165"/>
            <a:ext cx="6678672" cy="4983316"/>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a:solidFill>
            <a:srgbClr val="FFFFFF">
              <a:shade val="85000"/>
            </a:srgbClr>
          </a:solidFill>
        </p:spPr>
      </p:pic>
      <p:sp>
        <p:nvSpPr>
          <p:cNvPr id="11" name="Freeform: Shape 10">
            <a:extLst>
              <a:ext uri="{FF2B5EF4-FFF2-40B4-BE49-F238E27FC236}">
                <a16:creationId xmlns="" xmlns:a16="http://schemas.microsoft.com/office/drawing/2014/main" id="{206E9F47-DC46-4A02-B5DB-26B56C39C9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23805"/>
            <a:ext cx="7798410"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solidFill>
                <a:schemeClr val="bg1">
                  <a:lumMod val="95000"/>
                </a:schemeClr>
              </a:solidFill>
            </a:endParaRPr>
          </a:p>
        </p:txBody>
      </p:sp>
      <p:sp>
        <p:nvSpPr>
          <p:cNvPr id="2" name="Tiêu đề 1">
            <a:extLst>
              <a:ext uri="{FF2B5EF4-FFF2-40B4-BE49-F238E27FC236}">
                <a16:creationId xmlns="" xmlns:a16="http://schemas.microsoft.com/office/drawing/2014/main" id="{3D64F67F-3142-44A8-93A0-95CDA17652A6}"/>
              </a:ext>
            </a:extLst>
          </p:cNvPr>
          <p:cNvSpPr>
            <a:spLocks noGrp="1"/>
          </p:cNvSpPr>
          <p:nvPr>
            <p:ph type="title"/>
          </p:nvPr>
        </p:nvSpPr>
        <p:spPr>
          <a:xfrm>
            <a:off x="2208212" y="311263"/>
            <a:ext cx="5110546" cy="1095375"/>
          </a:xfrm>
        </p:spPr>
        <p:txBody>
          <a:bodyPr anchor="ctr">
            <a:normAutofit/>
          </a:bodyPr>
          <a:lstStyle/>
          <a:p>
            <a:r>
              <a:rPr lang="en-BZ" b="1" dirty="0">
                <a:solidFill>
                  <a:srgbClr val="FFFFFF"/>
                </a:solidFill>
              </a:rPr>
              <a:t>NHO</a:t>
            </a:r>
          </a:p>
        </p:txBody>
      </p:sp>
      <p:sp>
        <p:nvSpPr>
          <p:cNvPr id="3" name="Rectangle 2"/>
          <p:cNvSpPr/>
          <p:nvPr/>
        </p:nvSpPr>
        <p:spPr>
          <a:xfrm>
            <a:off x="-1588" y="1143000"/>
            <a:ext cx="5867400" cy="4524315"/>
          </a:xfrm>
          <a:prstGeom prst="rect">
            <a:avLst/>
          </a:prstGeom>
        </p:spPr>
        <p:txBody>
          <a:bodyPr wrap="square">
            <a:spAutoFit/>
          </a:bodyPr>
          <a:lstStyle/>
          <a:p>
            <a:pPr algn="just">
              <a:spcAft>
                <a:spcPts val="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 - Nho là một cô gái trẻ, xinh xắn, « </a:t>
            </a:r>
            <a:r>
              <a:rPr lang="vi-VN" sz="2400" b="1" i="1" dirty="0">
                <a:latin typeface="Times New Roman" panose="02020603050405020304" pitchFamily="18" charset="0"/>
                <a:ea typeface="Times New Roman" panose="02020603050405020304" pitchFamily="18" charset="0"/>
                <a:cs typeface="Times New Roman" panose="02020603050405020304" pitchFamily="18" charset="0"/>
              </a:rPr>
              <a:t>trông nó nhẹ, mát mẻ như một que kem trắng</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 », có « </a:t>
            </a:r>
            <a:r>
              <a:rPr lang="vi-VN" sz="2400" b="1" i="1" dirty="0">
                <a:latin typeface="Times New Roman" panose="02020603050405020304" pitchFamily="18" charset="0"/>
                <a:ea typeface="Times New Roman" panose="02020603050405020304" pitchFamily="18" charset="0"/>
                <a:cs typeface="Times New Roman" panose="02020603050405020304" pitchFamily="18" charset="0"/>
              </a:rPr>
              <a:t>cái cổ tròn và những chiếc cúc áo nhỏ nhắn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 rất dễ thương khiến Phương Định « muốn bế nó lên tay ». </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Nho lại rất hồn nhiên – cái hồn nhiên cảu trẻ thơ : « </a:t>
            </a:r>
            <a:r>
              <a:rPr lang="vi-VN" sz="2400" b="1" i="1" dirty="0">
                <a:latin typeface="Times New Roman" panose="02020603050405020304" pitchFamily="18" charset="0"/>
                <a:ea typeface="Times New Roman" panose="02020603050405020304" pitchFamily="18" charset="0"/>
                <a:cs typeface="Times New Roman" panose="02020603050405020304" pitchFamily="18" charset="0"/>
              </a:rPr>
              <a:t>vừa tắm ở dưới suối lên, cứ quần áo ướt, Nho ngồi, đòi ăn kẹo</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 » ; </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Aft>
                <a:spcPts val="0"/>
              </a:spcAft>
              <a:buFontTx/>
              <a:buChar char="-"/>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khi bị thương nằm trong hang vẫn nhổm dậy, xoè tay xin mấy viên đá mưa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gn="just">
              <a:spcAft>
                <a:spcPts val="0"/>
              </a:spcAft>
              <a:buFontTx/>
              <a:buChar char="-"/>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 khi máy bay giặc đến thì chiến đấu </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2400" b="1" dirty="0" smtClean="0">
                <a:latin typeface="Times New Roman" panose="02020603050405020304" pitchFamily="18" charset="0"/>
                <a:ea typeface="Times New Roman" panose="02020603050405020304" pitchFamily="18" charset="0"/>
                <a:cs typeface="Times New Roman" panose="02020603050405020304" pitchFamily="18" charset="0"/>
              </a:rPr>
              <a:t>rất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dũng cảm, hành động thật nhanh gọn </a:t>
            </a:r>
            <a:endParaRPr lang="en-US" sz="2400" b="1" dirty="0"/>
          </a:p>
        </p:txBody>
      </p:sp>
    </p:spTree>
    <p:extLst>
      <p:ext uri="{BB962C8B-B14F-4D97-AF65-F5344CB8AC3E}">
        <p14:creationId xmlns:p14="http://schemas.microsoft.com/office/powerpoint/2010/main" val="3031249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ình chữ nhật 3">
            <a:extLst>
              <a:ext uri="{FF2B5EF4-FFF2-40B4-BE49-F238E27FC236}">
                <a16:creationId xmlns="" xmlns:a16="http://schemas.microsoft.com/office/drawing/2014/main" id="{6D0FA8B2-27D3-4B2A-BBB8-6CAE317BA11A}"/>
              </a:ext>
            </a:extLst>
          </p:cNvPr>
          <p:cNvSpPr/>
          <p:nvPr/>
        </p:nvSpPr>
        <p:spPr>
          <a:xfrm>
            <a:off x="517383" y="685800"/>
            <a:ext cx="2605200" cy="584775"/>
          </a:xfrm>
          <a:prstGeom prst="rect">
            <a:avLst/>
          </a:prstGeom>
        </p:spPr>
        <p:txBody>
          <a:bodyPr wrap="none">
            <a:spAutoFit/>
          </a:bodyPr>
          <a:lstStyle/>
          <a:p>
            <a:pPr algn="ctr"/>
            <a:r>
              <a:rPr lang="en-BZ" sz="3200" b="1" dirty="0">
                <a:solidFill>
                  <a:schemeClr val="bg1"/>
                </a:solidFill>
                <a:latin typeface="#9Slide03 Cabin Condensed Mediu" panose="00000606000000000000" pitchFamily="2" charset="0"/>
              </a:rPr>
              <a:t>PHƯ</a:t>
            </a:r>
            <a:r>
              <a:rPr lang="vi-VN" sz="3200" b="1" dirty="0">
                <a:solidFill>
                  <a:schemeClr val="bg1"/>
                </a:solidFill>
                <a:latin typeface="#9Slide03 Cabin Condensed Mediu" panose="00000606000000000000" pitchFamily="2" charset="0"/>
              </a:rPr>
              <a:t>Ơ</a:t>
            </a:r>
            <a:r>
              <a:rPr lang="en-BZ" sz="3200" b="1" dirty="0">
                <a:solidFill>
                  <a:schemeClr val="bg1"/>
                </a:solidFill>
                <a:latin typeface="#9Slide03 Cabin Condensed Mediu" panose="00000606000000000000" pitchFamily="2" charset="0"/>
              </a:rPr>
              <a:t>NG ĐỊNH</a:t>
            </a:r>
          </a:p>
        </p:txBody>
      </p:sp>
      <p:sp>
        <p:nvSpPr>
          <p:cNvPr id="12" name="Rectangle 11">
            <a:extLst>
              <a:ext uri="{FF2B5EF4-FFF2-40B4-BE49-F238E27FC236}">
                <a16:creationId xmlns="" xmlns:a16="http://schemas.microsoft.com/office/drawing/2014/main" id="{C704FCBF-A6DC-4793-8460-CA57019849C4}"/>
              </a:ext>
            </a:extLst>
          </p:cNvPr>
          <p:cNvSpPr/>
          <p:nvPr/>
        </p:nvSpPr>
        <p:spPr>
          <a:xfrm>
            <a:off x="6170612" y="446694"/>
            <a:ext cx="5766631" cy="5262979"/>
          </a:xfrm>
          <a:prstGeom prst="rect">
            <a:avLst/>
          </a:prstGeom>
          <a:solidFill>
            <a:schemeClr val="accent5">
              <a:lumMod val="60000"/>
              <a:lumOff val="40000"/>
            </a:schemeClr>
          </a:solidFill>
        </p:spPr>
        <p:txBody>
          <a:bodyPr wrap="square">
            <a:spAutoFit/>
          </a:bodyPr>
          <a:lstStyle/>
          <a:p>
            <a:pPr marL="457200" indent="-457200">
              <a:buFontTx/>
              <a:buChar char="-"/>
            </a:pPr>
            <a:r>
              <a:rPr lang="vi-VN" sz="2400" dirty="0" smtClean="0">
                <a:latin typeface="+mj-lt"/>
              </a:rPr>
              <a:t>Phương </a:t>
            </a:r>
            <a:r>
              <a:rPr lang="vi-VN" sz="2400" dirty="0">
                <a:latin typeface="+mj-lt"/>
              </a:rPr>
              <a:t>Định cũng trẻ trung như Nho là một cô học sinh thành phố, nhạy cảm và hồn nhiên, thích mơ mộng và hay sống với những kỉ niệm của tuổi thiếu nữ vô từ về gia đình và về thành phố của mình. </a:t>
            </a:r>
            <a:endParaRPr lang="en-US" sz="2400" dirty="0" smtClean="0">
              <a:latin typeface="+mj-lt"/>
            </a:endParaRPr>
          </a:p>
          <a:p>
            <a:pPr marL="457200" indent="-457200">
              <a:buFontTx/>
              <a:buChar char="-"/>
            </a:pPr>
            <a:r>
              <a:rPr lang="vi-VN" sz="2400" dirty="0" smtClean="0">
                <a:latin typeface="+mj-lt"/>
              </a:rPr>
              <a:t>Ở </a:t>
            </a:r>
            <a:r>
              <a:rPr lang="vi-VN" sz="2400" dirty="0">
                <a:latin typeface="+mj-lt"/>
              </a:rPr>
              <a:t>đoạn cuối truyện, sau khi trận mưa đá tạnh, là cả một dòng thác kỉ niệm về gia đình, về thành phố trào lên và xoáy mạnh như sóng trong tâm trí cô gái. Có thể nói đây là những nét riêng cảu các cô gái trẻ Hà Nội vào chiến trường tham gia đánh giặc, tuy gian khổ nhưng vẫn giữ được cái phong cách riêng của người Hà Nội, rất trữ tình và đáng yêu.</a:t>
            </a:r>
            <a:endParaRPr lang="en-US" sz="2400" dirty="0">
              <a:latin typeface="+mj-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76" y="1559917"/>
            <a:ext cx="5315809" cy="4152976"/>
          </a:xfrm>
          <a:prstGeom prst="rect">
            <a:avLst/>
          </a:prstGeom>
          <a:ln>
            <a:noFill/>
          </a:ln>
          <a:effectLst>
            <a:reflection blurRad="6350" stA="52000" endA="300" endPos="35000" dir="5400000" sy="-100000" algn="bl" rotWithShape="0"/>
            <a:softEdge rad="112500"/>
          </a:effectLst>
        </p:spPr>
      </p:pic>
    </p:spTree>
    <p:extLst>
      <p:ext uri="{BB962C8B-B14F-4D97-AF65-F5344CB8AC3E}">
        <p14:creationId xmlns:p14="http://schemas.microsoft.com/office/powerpoint/2010/main" val="1333181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12" y="1295400"/>
            <a:ext cx="3886200" cy="5410200"/>
          </a:xfrm>
          <a:prstGeom prst="rect">
            <a:avLst/>
          </a:prstGeom>
          <a:ln>
            <a:noFill/>
          </a:ln>
          <a:effectLst>
            <a:softEdge rad="112500"/>
          </a:effectLst>
        </p:spPr>
      </p:pic>
      <p:sp>
        <p:nvSpPr>
          <p:cNvPr id="4" name="Rectangle 3"/>
          <p:cNvSpPr/>
          <p:nvPr/>
        </p:nvSpPr>
        <p:spPr>
          <a:xfrm>
            <a:off x="4265612" y="685800"/>
            <a:ext cx="7696200" cy="5632311"/>
          </a:xfrm>
          <a:prstGeom prst="rect">
            <a:avLst/>
          </a:prstGeom>
          <a:solidFill>
            <a:schemeClr val="bg1"/>
          </a:solidFill>
          <a:ln w="57150">
            <a:solidFill>
              <a:schemeClr val="accent5">
                <a:lumMod val="60000"/>
                <a:lumOff val="40000"/>
              </a:schemeClr>
            </a:solidFill>
          </a:ln>
        </p:spPr>
        <p:txBody>
          <a:bodyPr wrap="square">
            <a:spAutoFit/>
          </a:bodyPr>
          <a:lstStyle/>
          <a:p>
            <a:r>
              <a:rPr lang="vi-VN" sz="2400" dirty="0">
                <a:latin typeface="+mj-lt"/>
              </a:rPr>
              <a:t> - Còn Thao, tổ trưởng, ít nhiều có từng trải hơn, mơ ước và dự tính về tương lai có vẻ thiết thực hơn, nhưng cũng không thiếu nhưng khát khao và rung động của tuổi trẻ. « Áo lót của chị cái nào cũng thêu chỉ màu </a:t>
            </a:r>
            <a:r>
              <a:rPr lang="vi-VN" sz="2400" dirty="0" smtClean="0">
                <a:latin typeface="+mj-lt"/>
              </a:rPr>
              <a:t>».</a:t>
            </a:r>
            <a:endParaRPr lang="en-US" sz="2400" dirty="0" smtClean="0">
              <a:latin typeface="+mj-lt"/>
            </a:endParaRPr>
          </a:p>
          <a:p>
            <a:pPr marL="342900" indent="-342900">
              <a:buFontTx/>
              <a:buChar char="-"/>
            </a:pPr>
            <a:r>
              <a:rPr lang="vi-VN" sz="2400" dirty="0" smtClean="0">
                <a:latin typeface="+mj-lt"/>
              </a:rPr>
              <a:t>Chị </a:t>
            </a:r>
            <a:r>
              <a:rPr lang="vi-VN" sz="2400" dirty="0">
                <a:latin typeface="+mj-lt"/>
              </a:rPr>
              <a:t>lại hay tỉa đôi lông mày của mình, tỉa nhỏ như cái tăm. Nhưng trong công việc, ai cũng gờm chị về tính cương quyết, táo bạo. </a:t>
            </a:r>
            <a:endParaRPr lang="en-US" sz="2400" dirty="0" smtClean="0">
              <a:latin typeface="+mj-lt"/>
            </a:endParaRPr>
          </a:p>
          <a:p>
            <a:pPr marL="342900" indent="-342900">
              <a:buFontTx/>
              <a:buChar char="-"/>
            </a:pPr>
            <a:r>
              <a:rPr lang="vi-VN" sz="2400" dirty="0" smtClean="0">
                <a:latin typeface="+mj-lt"/>
              </a:rPr>
              <a:t>ĐẶc </a:t>
            </a:r>
            <a:r>
              <a:rPr lang="vi-VN" sz="2400" dirty="0">
                <a:latin typeface="+mj-lt"/>
              </a:rPr>
              <a:t>biệt là sự « </a:t>
            </a:r>
            <a:r>
              <a:rPr lang="vi-VN" sz="2400" b="1" dirty="0">
                <a:latin typeface="+mj-lt"/>
              </a:rPr>
              <a:t>bình tĩnh đến phát bực</a:t>
            </a:r>
            <a:r>
              <a:rPr lang="vi-VN" sz="2400" dirty="0">
                <a:latin typeface="+mj-lt"/>
              </a:rPr>
              <a:t> » : máy bay địch đến nhưng chị vẫn « móc bánh quy trong túi, thong thả nhai ». Có ai ngờ con người như thế lại sợ máu và vắt : « thấy máu, thấy vắt là chị nhắm mắt lại, mặt tái mét ».VÀ không ai có thể quên được chị hát : nhạc sai bét, giọng thì chua, chị không hát trôi chảy được bài nào. Nhưng chị lại có ba quyển sổ dày chép bài hát và rỗi là chị ngồi chép bài </a:t>
            </a:r>
            <a:r>
              <a:rPr lang="vi-VN" sz="2400" dirty="0" smtClean="0">
                <a:latin typeface="+mj-lt"/>
              </a:rPr>
              <a:t>hát</a:t>
            </a:r>
            <a:r>
              <a:rPr lang="vi-VN" sz="2400" dirty="0">
                <a:latin typeface="+mj-lt"/>
              </a:rPr>
              <a:t>. </a:t>
            </a:r>
            <a:endParaRPr lang="en-BZ" sz="2400" b="1" dirty="0">
              <a:latin typeface="+mj-lt"/>
              <a:cs typeface="Calibri" panose="020F0502020204030204" pitchFamily="34" charset="0"/>
            </a:endParaRPr>
          </a:p>
        </p:txBody>
      </p:sp>
      <p:sp>
        <p:nvSpPr>
          <p:cNvPr id="5" name="TextBox 4"/>
          <p:cNvSpPr txBox="1"/>
          <p:nvPr/>
        </p:nvSpPr>
        <p:spPr>
          <a:xfrm>
            <a:off x="455612" y="152400"/>
            <a:ext cx="2971800" cy="701731"/>
          </a:xfrm>
          <a:prstGeom prst="rect">
            <a:avLst/>
          </a:prstGeom>
          <a:noFill/>
        </p:spPr>
        <p:txBody>
          <a:bodyPr wrap="square" rtlCol="0">
            <a:spAutoFit/>
          </a:bodyPr>
          <a:lstStyle/>
          <a:p>
            <a:pPr>
              <a:lnSpc>
                <a:spcPct val="90000"/>
              </a:lnSpc>
            </a:pPr>
            <a:r>
              <a:rPr lang="en-BZ" sz="4400" b="1" dirty="0">
                <a:solidFill>
                  <a:schemeClr val="bg1"/>
                </a:solidFill>
                <a:latin typeface="Calibri" panose="020F0502020204030204" pitchFamily="34" charset="0"/>
                <a:cs typeface="Calibri" panose="020F0502020204030204" pitchFamily="34" charset="0"/>
              </a:rPr>
              <a:t>CHỊ THAO</a:t>
            </a:r>
          </a:p>
        </p:txBody>
      </p:sp>
    </p:spTree>
    <p:extLst>
      <p:ext uri="{BB962C8B-B14F-4D97-AF65-F5344CB8AC3E}">
        <p14:creationId xmlns:p14="http://schemas.microsoft.com/office/powerpoint/2010/main" val="2045090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96E1BE67-F5FA-439A-A3EF-A8B92565FCDE}"/>
              </a:ext>
            </a:extLst>
          </p:cNvPr>
          <p:cNvSpPr/>
          <p:nvPr/>
        </p:nvSpPr>
        <p:spPr>
          <a:xfrm>
            <a:off x="3960812" y="359256"/>
            <a:ext cx="4038600" cy="1107996"/>
          </a:xfrm>
          <a:prstGeom prst="rect">
            <a:avLst/>
          </a:prstGeom>
        </p:spPr>
        <p:txBody>
          <a:bodyPr wrap="square">
            <a:spAutoFit/>
          </a:bodyPr>
          <a:lstStyle/>
          <a:p>
            <a:pPr algn="just"/>
            <a:r>
              <a:rPr lang="en-BZ" sz="6600" b="1" dirty="0">
                <a:solidFill>
                  <a:schemeClr val="bg1"/>
                </a:solidFill>
                <a:latin typeface="#9Slide05 Braxton Regular" panose="03060000000000000000" pitchFamily="66" charset="0"/>
              </a:rPr>
              <a:t> </a:t>
            </a:r>
            <a:r>
              <a:rPr lang="en-US" sz="6600" b="1" dirty="0" err="1">
                <a:solidFill>
                  <a:schemeClr val="bg1"/>
                </a:solidFill>
                <a:latin typeface="#9Slide05 Braxton Regular" panose="03060000000000000000" pitchFamily="66" charset="0"/>
              </a:rPr>
              <a:t>Nghệ</a:t>
            </a:r>
            <a:r>
              <a:rPr lang="en-US" sz="6600" b="1" dirty="0">
                <a:solidFill>
                  <a:schemeClr val="bg1"/>
                </a:solidFill>
                <a:latin typeface="#9Slide05 Braxton Regular" panose="03060000000000000000" pitchFamily="66" charset="0"/>
              </a:rPr>
              <a:t> </a:t>
            </a:r>
            <a:r>
              <a:rPr lang="en-US" sz="6600" b="1" dirty="0" err="1">
                <a:solidFill>
                  <a:schemeClr val="bg1"/>
                </a:solidFill>
                <a:latin typeface="#9Slide05 Braxton Regular" panose="03060000000000000000" pitchFamily="66" charset="0"/>
              </a:rPr>
              <a:t>thuật</a:t>
            </a:r>
            <a:endParaRPr lang="en-BZ" sz="6600" b="1" dirty="0">
              <a:solidFill>
                <a:schemeClr val="bg1"/>
              </a:solidFill>
              <a:latin typeface="#9Slide05 Braxton Regular" panose="03060000000000000000" pitchFamily="66" charset="0"/>
            </a:endParaRPr>
          </a:p>
        </p:txBody>
      </p:sp>
      <p:sp>
        <p:nvSpPr>
          <p:cNvPr id="75" name="Rectangle 74">
            <a:extLst>
              <a:ext uri="{FF2B5EF4-FFF2-40B4-BE49-F238E27FC236}">
                <a16:creationId xmlns="" xmlns:a16="http://schemas.microsoft.com/office/drawing/2014/main" id="{A00C09F4-7F31-486C-A214-8DE1BB6808E6}"/>
              </a:ext>
            </a:extLst>
          </p:cNvPr>
          <p:cNvSpPr/>
          <p:nvPr/>
        </p:nvSpPr>
        <p:spPr>
          <a:xfrm>
            <a:off x="402883" y="1579945"/>
            <a:ext cx="5435650" cy="954107"/>
          </a:xfrm>
          <a:prstGeom prst="rect">
            <a:avLst/>
          </a:prstGeom>
          <a:solidFill>
            <a:schemeClr val="accent5">
              <a:lumMod val="60000"/>
              <a:lumOff val="40000"/>
            </a:schemeClr>
          </a:solidFill>
        </p:spPr>
        <p:txBody>
          <a:bodyPr wrap="square">
            <a:spAutoFit/>
          </a:bodyPr>
          <a:lstStyle/>
          <a:p>
            <a:pPr marL="457200" indent="-457200" algn="just">
              <a:spcAft>
                <a:spcPts val="0"/>
              </a:spcAft>
              <a:buFont typeface="Wingdings" panose="05000000000000000000" pitchFamily="2" charset="2"/>
              <a:buChar char="ü"/>
            </a:pP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Lựa</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 xmlns:a16="http://schemas.microsoft.com/office/drawing/2014/main" id="{03FA254F-6E5E-4830-9B65-1E4B5DFC40F0}"/>
              </a:ext>
            </a:extLst>
          </p:cNvPr>
          <p:cNvSpPr/>
          <p:nvPr/>
        </p:nvSpPr>
        <p:spPr>
          <a:xfrm>
            <a:off x="379412" y="2743200"/>
            <a:ext cx="5435650" cy="954107"/>
          </a:xfrm>
          <a:prstGeom prst="rect">
            <a:avLst/>
          </a:prstGeom>
          <a:solidFill>
            <a:schemeClr val="bg1"/>
          </a:solidFill>
        </p:spPr>
        <p:txBody>
          <a:bodyPr wrap="square">
            <a:spAutoFit/>
          </a:bodyPr>
          <a:lstStyle/>
          <a:p>
            <a:pPr marL="457200" indent="-457200" algn="just">
              <a:spcAft>
                <a:spcPts val="0"/>
              </a:spcAft>
              <a:buFont typeface="Wingdings" panose="05000000000000000000" pitchFamily="2" charset="2"/>
              <a:buChar char="ü"/>
            </a:pPr>
            <a:r>
              <a:rPr lang="en-SG"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SG"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ea typeface="Times New Roman" panose="02020603050405020304" pitchFamily="18" charset="0"/>
                <a:cs typeface="Times New Roman" panose="02020603050405020304" pitchFamily="18" charset="0"/>
              </a:rPr>
              <a:t>thuật</a:t>
            </a:r>
            <a:r>
              <a:rPr lang="en-SG"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ea typeface="Times New Roman" panose="02020603050405020304" pitchFamily="18" charset="0"/>
                <a:cs typeface="Times New Roman" panose="02020603050405020304" pitchFamily="18" charset="0"/>
              </a:rPr>
              <a:t>xây</a:t>
            </a:r>
            <a:r>
              <a:rPr lang="en-SG"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ea typeface="Times New Roman" panose="02020603050405020304" pitchFamily="18" charset="0"/>
                <a:cs typeface="Times New Roman" panose="02020603050405020304" pitchFamily="18" charset="0"/>
              </a:rPr>
              <a:t>dựng</a:t>
            </a:r>
            <a:r>
              <a:rPr lang="en-SG"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SG"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SG"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SG"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SG"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ea typeface="Times New Roman" panose="02020603050405020304" pitchFamily="18" charset="0"/>
                <a:cs typeface="Times New Roman" panose="02020603050405020304" pitchFamily="18" charset="0"/>
              </a:rPr>
              <a:t>miêu</a:t>
            </a:r>
            <a:r>
              <a:rPr lang="en-SG"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SG"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SG"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SG"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7" name="Rectangle 76">
            <a:extLst>
              <a:ext uri="{FF2B5EF4-FFF2-40B4-BE49-F238E27FC236}">
                <a16:creationId xmlns="" xmlns:a16="http://schemas.microsoft.com/office/drawing/2014/main" id="{47AAFD3A-5C2C-4BF0-95B4-A542BCEDA53C}"/>
              </a:ext>
            </a:extLst>
          </p:cNvPr>
          <p:cNvSpPr/>
          <p:nvPr/>
        </p:nvSpPr>
        <p:spPr>
          <a:xfrm>
            <a:off x="402883" y="3886200"/>
            <a:ext cx="5435650" cy="954107"/>
          </a:xfrm>
          <a:prstGeom prst="rect">
            <a:avLst/>
          </a:prstGeom>
          <a:solidFill>
            <a:schemeClr val="accent5">
              <a:lumMod val="75000"/>
            </a:schemeClr>
          </a:solidFill>
        </p:spPr>
        <p:txBody>
          <a:bodyPr wrap="square">
            <a:spAutoFit/>
          </a:bodyPr>
          <a:lstStyle/>
          <a:p>
            <a:pPr marL="457200" indent="-457200" algn="just">
              <a:spcAft>
                <a:spcPts val="0"/>
              </a:spcAft>
              <a:buFont typeface="Wingdings" panose="05000000000000000000" pitchFamily="2" charset="2"/>
              <a:buChar char="ü"/>
            </a:pP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mang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khẩu</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trữ</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8" name="Rectangle 77">
            <a:extLst>
              <a:ext uri="{FF2B5EF4-FFF2-40B4-BE49-F238E27FC236}">
                <a16:creationId xmlns="" xmlns:a16="http://schemas.microsoft.com/office/drawing/2014/main" id="{A10CDE77-27AC-4B69-A440-0EA29782EE56}"/>
              </a:ext>
            </a:extLst>
          </p:cNvPr>
          <p:cNvSpPr/>
          <p:nvPr/>
        </p:nvSpPr>
        <p:spPr>
          <a:xfrm>
            <a:off x="379412" y="5065693"/>
            <a:ext cx="5435650" cy="954107"/>
          </a:xfrm>
          <a:prstGeom prst="rect">
            <a:avLst/>
          </a:prstGeom>
          <a:solidFill>
            <a:schemeClr val="accent1">
              <a:lumMod val="40000"/>
              <a:lumOff val="60000"/>
            </a:schemeClr>
          </a:solidFill>
        </p:spPr>
        <p:txBody>
          <a:bodyPr wrap="square">
            <a:spAutoFit/>
          </a:bodyPr>
          <a:lstStyle/>
          <a:p>
            <a:pPr marL="457200" indent="-457200" algn="just">
              <a:spcAft>
                <a:spcPts val="0"/>
              </a:spcAft>
              <a:buFont typeface="Wingdings" panose="05000000000000000000" pitchFamily="2" charset="2"/>
              <a:buChar char="ü"/>
            </a:pP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dồn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dập</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9" name="Picture 78"/>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246812" y="2070027"/>
            <a:ext cx="5701589" cy="3793595"/>
          </a:xfrm>
          <a:prstGeom prst="rect">
            <a:avLst/>
          </a:prstGeom>
          <a:effectLst>
            <a:softEdge rad="317500"/>
          </a:effectLst>
        </p:spPr>
      </p:pic>
      <p:grpSp>
        <p:nvGrpSpPr>
          <p:cNvPr id="8" name="Group 7"/>
          <p:cNvGrpSpPr/>
          <p:nvPr/>
        </p:nvGrpSpPr>
        <p:grpSpPr>
          <a:xfrm>
            <a:off x="647201" y="266700"/>
            <a:ext cx="4380411" cy="461665"/>
            <a:chOff x="-178462" y="1828800"/>
            <a:chExt cx="8764244" cy="923329"/>
          </a:xfrm>
        </p:grpSpPr>
        <p:sp>
          <p:nvSpPr>
            <p:cNvPr id="9" name="Round Same Side Corner Rectangle 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p:cNvSpPr txBox="1"/>
            <p:nvPr/>
          </p:nvSpPr>
          <p:spPr>
            <a:xfrm>
              <a:off x="352970" y="1828800"/>
              <a:ext cx="1363961" cy="923329"/>
            </a:xfrm>
            <a:prstGeom prst="rect">
              <a:avLst/>
            </a:prstGeom>
            <a:noFill/>
          </p:spPr>
          <p:txBody>
            <a:bodyPr wrap="square" rtlCol="0">
              <a:spAutoFit/>
            </a:bodyPr>
            <a:lstStyle/>
            <a:p>
              <a:pPr algn="ctr"/>
              <a:r>
                <a:rPr lang="en-US" sz="2400" b="1" dirty="0" smtClean="0">
                  <a:solidFill>
                    <a:schemeClr val="bg1"/>
                  </a:solidFill>
                  <a:latin typeface="Tahoma" pitchFamily="34" charset="0"/>
                  <a:ea typeface="Tahoma" pitchFamily="34" charset="0"/>
                  <a:cs typeface="Tahoma" pitchFamily="34" charset="0"/>
                </a:rPr>
                <a:t>III</a:t>
              </a:r>
              <a:endParaRPr lang="en-US" sz="2400" b="1" dirty="0">
                <a:solidFill>
                  <a:schemeClr val="bg1"/>
                </a:solidFill>
                <a:latin typeface="Tahoma" pitchFamily="34" charset="0"/>
                <a:ea typeface="Tahoma" pitchFamily="34" charset="0"/>
                <a:cs typeface="Tahoma" pitchFamily="34" charset="0"/>
              </a:endParaRPr>
            </a:p>
          </p:txBody>
        </p:sp>
        <p:sp>
          <p:nvSpPr>
            <p:cNvPr id="11" name="TextBox 10"/>
            <p:cNvSpPr txBox="1"/>
            <p:nvPr/>
          </p:nvSpPr>
          <p:spPr>
            <a:xfrm>
              <a:off x="2067733" y="1828800"/>
              <a:ext cx="6518049" cy="923329"/>
            </a:xfrm>
            <a:prstGeom prst="rect">
              <a:avLst/>
            </a:prstGeom>
            <a:noFill/>
          </p:spPr>
          <p:txBody>
            <a:bodyPr wrap="square" rtlCol="0">
              <a:spAutoFit/>
            </a:bodyPr>
            <a:lstStyle/>
            <a:p>
              <a:r>
                <a:rPr lang="en-US" sz="2400" b="1" dirty="0" smtClean="0">
                  <a:solidFill>
                    <a:schemeClr val="bg1"/>
                  </a:solidFill>
                  <a:latin typeface="Tahoma" pitchFamily="34" charset="0"/>
                  <a:ea typeface="Tahoma" pitchFamily="34" charset="0"/>
                  <a:cs typeface="Tahoma" pitchFamily="34" charset="0"/>
                </a:rPr>
                <a:t>TỔNG KẾT</a:t>
              </a:r>
              <a:endParaRPr lang="en-US" sz="2400" b="1" dirty="0">
                <a:solidFill>
                  <a:schemeClr val="bg1"/>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3937932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randombar(horizontal)">
                                      <p:cBhvr>
                                        <p:cTn id="15" dur="500"/>
                                        <p:tgtEl>
                                          <p:spTgt spid="7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randombar(horizontal)">
                                      <p:cBhvr>
                                        <p:cTn id="20" dur="500"/>
                                        <p:tgtEl>
                                          <p:spTgt spid="7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randombar(horizontal)">
                                      <p:cBhvr>
                                        <p:cTn id="25" dur="500"/>
                                        <p:tgtEl>
                                          <p:spTgt spid="7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randombar(horizontal)">
                                      <p:cBhvr>
                                        <p:cTn id="3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5" grpId="0" animBg="1"/>
      <p:bldP spid="76" grpId="0" animBg="1"/>
      <p:bldP spid="77" grpId="0" animBg="1"/>
      <p:bldP spid="7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 xmlns:a16="http://schemas.microsoft.com/office/drawing/2014/main" id="{A00C09F4-7F31-486C-A214-8DE1BB6808E6}"/>
              </a:ext>
            </a:extLst>
          </p:cNvPr>
          <p:cNvSpPr/>
          <p:nvPr/>
        </p:nvSpPr>
        <p:spPr>
          <a:xfrm>
            <a:off x="4722812" y="1524000"/>
            <a:ext cx="6574001" cy="2246769"/>
          </a:xfrm>
          <a:prstGeom prst="rect">
            <a:avLst/>
          </a:prstGeom>
        </p:spPr>
        <p:txBody>
          <a:bodyPr wrap="square">
            <a:spAutoFit/>
          </a:bodyPr>
          <a:lstStyle/>
          <a:p>
            <a:pPr marL="457200" indent="-457200" algn="just">
              <a:spcAft>
                <a:spcPts val="0"/>
              </a:spcAft>
              <a:buFont typeface="Wingdings" panose="05000000000000000000" pitchFamily="2" charset="2"/>
              <a:buChar char="ü"/>
            </a:pP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mơ</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mộng</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lạc</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phong</a:t>
            </a:r>
            <a:endParaRPr lang="en-SG"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8" name="Rectangle 77">
            <a:extLst>
              <a:ext uri="{FF2B5EF4-FFF2-40B4-BE49-F238E27FC236}">
                <a16:creationId xmlns="" xmlns:a16="http://schemas.microsoft.com/office/drawing/2014/main" id="{A10CDE77-27AC-4B69-A440-0EA29782EE56}"/>
              </a:ext>
            </a:extLst>
          </p:cNvPr>
          <p:cNvSpPr/>
          <p:nvPr/>
        </p:nvSpPr>
        <p:spPr>
          <a:xfrm>
            <a:off x="4752347" y="4495800"/>
            <a:ext cx="6544465" cy="1384995"/>
          </a:xfrm>
          <a:prstGeom prst="rect">
            <a:avLst/>
          </a:prstGeom>
        </p:spPr>
        <p:txBody>
          <a:bodyPr wrap="square">
            <a:spAutoFit/>
          </a:bodyPr>
          <a:lstStyle/>
          <a:p>
            <a:pPr marL="457200" indent="-457200" algn="just">
              <a:spcAft>
                <a:spcPts val="0"/>
              </a:spcAft>
              <a:buFont typeface="Wingdings" panose="05000000000000000000" pitchFamily="2" charset="2"/>
              <a:buChar char="ü"/>
            </a:pP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kì</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Mĩ</a:t>
            </a:r>
            <a:r>
              <a:rPr lang="en-SG"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0" name="Rectangle 89">
            <a:extLst>
              <a:ext uri="{FF2B5EF4-FFF2-40B4-BE49-F238E27FC236}">
                <a16:creationId xmlns="" xmlns:a16="http://schemas.microsoft.com/office/drawing/2014/main" id="{A7C64175-F7CE-4BA3-B175-0921C0F09CE7}"/>
              </a:ext>
            </a:extLst>
          </p:cNvPr>
          <p:cNvSpPr/>
          <p:nvPr/>
        </p:nvSpPr>
        <p:spPr>
          <a:xfrm>
            <a:off x="1441285" y="2372142"/>
            <a:ext cx="2824327" cy="2123658"/>
          </a:xfrm>
          <a:prstGeom prst="rect">
            <a:avLst/>
          </a:prstGeom>
          <a:solidFill>
            <a:schemeClr val="accent5">
              <a:lumMod val="60000"/>
              <a:lumOff val="40000"/>
            </a:schemeClr>
          </a:solidFill>
        </p:spPr>
        <p:txBody>
          <a:bodyPr wrap="square">
            <a:spAutoFit/>
          </a:bodyPr>
          <a:lstStyle/>
          <a:p>
            <a:pPr algn="ctr"/>
            <a:r>
              <a:rPr lang="en-BZ" sz="6600" b="1" dirty="0">
                <a:solidFill>
                  <a:schemeClr val="bg1"/>
                </a:solidFill>
                <a:latin typeface="#9Slide05 Braxton Regular" panose="03060000000000000000" pitchFamily="66" charset="0"/>
              </a:rPr>
              <a:t> </a:t>
            </a:r>
            <a:r>
              <a:rPr lang="en-US" sz="6600" b="1" dirty="0" err="1">
                <a:solidFill>
                  <a:schemeClr val="bg1"/>
                </a:solidFill>
                <a:latin typeface="#9Slide05 Braxton Regular" panose="03060000000000000000" pitchFamily="66" charset="0"/>
              </a:rPr>
              <a:t>Nội</a:t>
            </a:r>
            <a:r>
              <a:rPr lang="en-US" sz="6600" b="1" dirty="0">
                <a:solidFill>
                  <a:schemeClr val="bg1"/>
                </a:solidFill>
                <a:latin typeface="#9Slide05 Braxton Regular" panose="03060000000000000000" pitchFamily="66" charset="0"/>
              </a:rPr>
              <a:t> dung</a:t>
            </a:r>
            <a:endParaRPr lang="en-BZ" sz="6600" b="1" dirty="0">
              <a:solidFill>
                <a:schemeClr val="bg1"/>
              </a:solidFill>
              <a:latin typeface="#9Slide05 Braxton Regular" panose="03060000000000000000" pitchFamily="66" charset="0"/>
            </a:endParaRPr>
          </a:p>
        </p:txBody>
      </p:sp>
      <p:grpSp>
        <p:nvGrpSpPr>
          <p:cNvPr id="5" name="Group 4"/>
          <p:cNvGrpSpPr/>
          <p:nvPr/>
        </p:nvGrpSpPr>
        <p:grpSpPr>
          <a:xfrm>
            <a:off x="647201" y="266700"/>
            <a:ext cx="4380411" cy="461665"/>
            <a:chOff x="-178462" y="1828800"/>
            <a:chExt cx="8764244" cy="923329"/>
          </a:xfrm>
        </p:grpSpPr>
        <p:sp>
          <p:nvSpPr>
            <p:cNvPr id="6" name="Round Same Side Corner Rectangle 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p:cNvSpPr txBox="1"/>
            <p:nvPr/>
          </p:nvSpPr>
          <p:spPr>
            <a:xfrm>
              <a:off x="352970" y="1828800"/>
              <a:ext cx="1363961" cy="923329"/>
            </a:xfrm>
            <a:prstGeom prst="rect">
              <a:avLst/>
            </a:prstGeom>
            <a:noFill/>
          </p:spPr>
          <p:txBody>
            <a:bodyPr wrap="square" rtlCol="0">
              <a:spAutoFit/>
            </a:bodyPr>
            <a:lstStyle/>
            <a:p>
              <a:pPr algn="ctr"/>
              <a:r>
                <a:rPr lang="en-US" sz="2400" b="1" dirty="0" smtClean="0">
                  <a:solidFill>
                    <a:schemeClr val="bg1"/>
                  </a:solidFill>
                  <a:latin typeface="Tahoma" pitchFamily="34" charset="0"/>
                  <a:ea typeface="Tahoma" pitchFamily="34" charset="0"/>
                  <a:cs typeface="Tahoma" pitchFamily="34" charset="0"/>
                </a:rPr>
                <a:t>III</a:t>
              </a:r>
              <a:endParaRPr lang="en-US" sz="2400" b="1" dirty="0">
                <a:solidFill>
                  <a:schemeClr val="bg1"/>
                </a:solidFill>
                <a:latin typeface="Tahoma" pitchFamily="34" charset="0"/>
                <a:ea typeface="Tahoma" pitchFamily="34" charset="0"/>
                <a:cs typeface="Tahoma" pitchFamily="34" charset="0"/>
              </a:endParaRPr>
            </a:p>
          </p:txBody>
        </p:sp>
        <p:sp>
          <p:nvSpPr>
            <p:cNvPr id="8" name="TextBox 7"/>
            <p:cNvSpPr txBox="1"/>
            <p:nvPr/>
          </p:nvSpPr>
          <p:spPr>
            <a:xfrm>
              <a:off x="2067733" y="1828800"/>
              <a:ext cx="6518049" cy="923329"/>
            </a:xfrm>
            <a:prstGeom prst="rect">
              <a:avLst/>
            </a:prstGeom>
            <a:noFill/>
          </p:spPr>
          <p:txBody>
            <a:bodyPr wrap="square" rtlCol="0">
              <a:spAutoFit/>
            </a:bodyPr>
            <a:lstStyle/>
            <a:p>
              <a:r>
                <a:rPr lang="en-US" sz="2400" b="1" dirty="0" smtClean="0">
                  <a:solidFill>
                    <a:schemeClr val="bg1"/>
                  </a:solidFill>
                  <a:latin typeface="Tahoma" pitchFamily="34" charset="0"/>
                  <a:ea typeface="Tahoma" pitchFamily="34" charset="0"/>
                  <a:cs typeface="Tahoma" pitchFamily="34" charset="0"/>
                </a:rPr>
                <a:t>TỔNG KẾT</a:t>
              </a:r>
              <a:endParaRPr lang="en-US" sz="2400" b="1" dirty="0">
                <a:solidFill>
                  <a:schemeClr val="bg1"/>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3677007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2000"/>
                                        <p:tgtEl>
                                          <p:spTgt spid="90"/>
                                        </p:tgtEl>
                                      </p:cBhvr>
                                    </p:animEffect>
                                    <p:anim calcmode="lin" valueType="num">
                                      <p:cBhvr>
                                        <p:cTn id="8" dur="2000" fill="hold"/>
                                        <p:tgtEl>
                                          <p:spTgt spid="90"/>
                                        </p:tgtEl>
                                        <p:attrNameLst>
                                          <p:attrName>ppt_w</p:attrName>
                                        </p:attrNameLst>
                                      </p:cBhvr>
                                      <p:tavLst>
                                        <p:tav tm="0" fmla="#ppt_w*sin(2.5*pi*$)">
                                          <p:val>
                                            <p:fltVal val="0"/>
                                          </p:val>
                                        </p:tav>
                                        <p:tav tm="100000">
                                          <p:val>
                                            <p:fltVal val="1"/>
                                          </p:val>
                                        </p:tav>
                                      </p:tavLst>
                                    </p:anim>
                                    <p:anim calcmode="lin" valueType="num">
                                      <p:cBhvr>
                                        <p:cTn id="9" dur="2000" fill="hold"/>
                                        <p:tgtEl>
                                          <p:spTgt spid="9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randombar(horizont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randombar(horizontal)">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412" y="152400"/>
            <a:ext cx="11506200" cy="6186309"/>
          </a:xfrm>
          <a:prstGeom prst="rect">
            <a:avLst/>
          </a:prstGeom>
        </p:spPr>
        <p:txBody>
          <a:bodyPr wrap="square">
            <a:spAutoFit/>
          </a:bodyPr>
          <a:lstStyle/>
          <a:p>
            <a:pPr algn="ctr"/>
            <a:r>
              <a:rPr lang="vi-VN" b="1" dirty="0">
                <a:solidFill>
                  <a:schemeClr val="bg1"/>
                </a:solidFill>
              </a:rPr>
              <a:t>ĐỀ ĐỌC- HIỂU SỐ 1:</a:t>
            </a:r>
          </a:p>
          <a:p>
            <a:r>
              <a:rPr lang="vi-VN" dirty="0">
                <a:solidFill>
                  <a:schemeClr val="bg1"/>
                </a:solidFill>
              </a:rPr>
              <a:t>Đọc đoạn văn  và trả lời các câu hỏi cho dưới đây:</a:t>
            </a:r>
          </a:p>
          <a:p>
            <a:r>
              <a:rPr lang="vi-VN" dirty="0">
                <a:solidFill>
                  <a:schemeClr val="bg1"/>
                </a:solidFill>
              </a:rPr>
              <a:t>“ </a:t>
            </a:r>
            <a:r>
              <a:rPr lang="vi-VN" dirty="0">
                <a:solidFill>
                  <a:srgbClr val="FFFF00"/>
                </a:solidFill>
              </a:rPr>
              <a:t>Nhưng tạnh mất rồi. Tạnh rất nhanh như khi mưa đến. Sao chóng thế? Tôi bỗng thẫn thờ, tiếc không nói nổi. Rõ ràng tôi không tiếc những viên đá. Mưa xong thì tạnh thôi. Mà tôi nhớ một cái gì đấy, hình như mẹ tôi, cái cửa sổ, hoặc những ngôi sao to trên bầu trời thành phố. Phải, có thể những cái đó… Hoặc là cây, hoặc là cái vòm tròn của nhà hát, hoặc bà bán kem đẩy chiếc xe chở đầy thùng kem, trẻ con háo hức bâu xung quanh. Con đường nhựa ban đêm, sau cơn mưa mùa hạ rộng ra, dài ra, lấp loáng ánh đèn trông như một con sông nước đen. Những ngọn điện trên quảng trường lung linh như những ngôi sao trong câu chuyện cổ tích nói về những xứ sở thần tiên. Hoa trong công viên. Những quả bóng sút vô tội vạ của bọn trẻ con trong một góc phố. Tiếng rao của bà bán xôi sáng có cái mủng đội trên đầu</a:t>
            </a:r>
            <a:r>
              <a:rPr lang="vi-VN" dirty="0">
                <a:solidFill>
                  <a:schemeClr val="bg1"/>
                </a:solidFill>
              </a:rPr>
              <a:t>…”</a:t>
            </a:r>
          </a:p>
          <a:p>
            <a:r>
              <a:rPr lang="vi-VN" dirty="0">
                <a:solidFill>
                  <a:schemeClr val="bg1"/>
                </a:solidFill>
              </a:rPr>
              <a:t> ( Ngữ văn 9 – Tập II/NXB GD )</a:t>
            </a:r>
          </a:p>
          <a:p>
            <a:r>
              <a:rPr lang="vi-VN" dirty="0">
                <a:solidFill>
                  <a:schemeClr val="bg1"/>
                </a:solidFill>
              </a:rPr>
              <a:t>Câu 1:  Đoạn văn trên trích từ tác phẩm nào?</a:t>
            </a:r>
          </a:p>
          <a:p>
            <a:r>
              <a:rPr lang="vi-VN" dirty="0">
                <a:solidFill>
                  <a:schemeClr val="bg1"/>
                </a:solidFill>
              </a:rPr>
              <a:t>Câu 2:  Tác phẩm ra đời vào thời gian nào?</a:t>
            </a:r>
          </a:p>
          <a:p>
            <a:r>
              <a:rPr lang="vi-VN" dirty="0">
                <a:solidFill>
                  <a:schemeClr val="bg1"/>
                </a:solidFill>
              </a:rPr>
              <a:t>Câu 3:  Cho biết nội dung của đoạn trích?</a:t>
            </a:r>
          </a:p>
          <a:p>
            <a:r>
              <a:rPr lang="vi-VN" dirty="0">
                <a:solidFill>
                  <a:schemeClr val="bg1"/>
                </a:solidFill>
              </a:rPr>
              <a:t>Cảm xúc bâng khuâng và dòng hồi tưởng của nhân vật Phương Định sau cơn mưa đá.                                         </a:t>
            </a:r>
          </a:p>
          <a:p>
            <a:r>
              <a:rPr lang="vi-VN" dirty="0">
                <a:solidFill>
                  <a:schemeClr val="bg1"/>
                </a:solidFill>
              </a:rPr>
              <a:t> Câu 4:  Các tổ hợp từ: những ngôi sao to trên bầu trời thành phố, một con sông nước đen,  những ngọn điện trên quảng trường, những ngôi sao trong câu chuyện cổ tích, những xứ sở thần tiên thuộc loại cụm từ nào?</a:t>
            </a:r>
          </a:p>
          <a:p>
            <a:r>
              <a:rPr lang="vi-VN" dirty="0">
                <a:solidFill>
                  <a:schemeClr val="bg1"/>
                </a:solidFill>
              </a:rPr>
              <a:t>Câu 5:  Câu văn: “Hoa trong công viên”  thuộc kiểu câu nào?</a:t>
            </a:r>
          </a:p>
          <a:p>
            <a:r>
              <a:rPr lang="vi-VN" dirty="0">
                <a:solidFill>
                  <a:schemeClr val="bg1"/>
                </a:solidFill>
              </a:rPr>
              <a:t>Câu 6:  Câu văn Con đường nhựa ban đêm, sau cơn mưa mùa hạ rộng ra, dài ra, lấp loáng ánh đèn trông như một con sông nước đen có sử dụng phép tu từ nào?</a:t>
            </a:r>
          </a:p>
          <a:p>
            <a:r>
              <a:rPr lang="vi-VN" dirty="0">
                <a:solidFill>
                  <a:schemeClr val="bg1"/>
                </a:solidFill>
              </a:rPr>
              <a:t>Câu 7:  Tìm 3 từ thuộc trường từ vựng chỉ tâm trạng trong đoạn văn trên?</a:t>
            </a:r>
          </a:p>
          <a:p>
            <a:r>
              <a:rPr lang="vi-VN" dirty="0">
                <a:solidFill>
                  <a:schemeClr val="bg1"/>
                </a:solidFill>
              </a:rPr>
              <a:t>Câu 8: Viết đoạn văn giới thiệu nhà văn Lê Minh Khuê, có sử dụng thành phần phụ chú và một phép liên kết.</a:t>
            </a:r>
          </a:p>
        </p:txBody>
      </p:sp>
    </p:spTree>
    <p:extLst>
      <p:ext uri="{BB962C8B-B14F-4D97-AF65-F5344CB8AC3E}">
        <p14:creationId xmlns:p14="http://schemas.microsoft.com/office/powerpoint/2010/main" val="38783913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12" y="228600"/>
            <a:ext cx="11430000" cy="6001643"/>
          </a:xfrm>
          <a:prstGeom prst="rect">
            <a:avLst/>
          </a:prstGeom>
        </p:spPr>
        <p:txBody>
          <a:bodyPr wrap="square">
            <a:spAutoFit/>
          </a:bodyPr>
          <a:lstStyle/>
          <a:p>
            <a:r>
              <a:rPr lang="vi-VN" sz="2400" dirty="0">
                <a:solidFill>
                  <a:schemeClr val="bg1"/>
                </a:solidFill>
              </a:rPr>
              <a:t>Hướng dẫn trả lời</a:t>
            </a:r>
          </a:p>
          <a:p>
            <a:r>
              <a:rPr lang="vi-VN" sz="2400" dirty="0">
                <a:solidFill>
                  <a:schemeClr val="bg1"/>
                </a:solidFill>
              </a:rPr>
              <a:t>Câu 1:  Đoạn văn trên trích từ tác phẩm “Những ngôi sao xa xôi”- Lê minh Khuê.</a:t>
            </a:r>
          </a:p>
          <a:p>
            <a:r>
              <a:rPr lang="vi-VN" sz="2400" dirty="0">
                <a:solidFill>
                  <a:schemeClr val="bg1"/>
                </a:solidFill>
              </a:rPr>
              <a:t>Câu 2:  Tác phẩm ra đời vào năm 1971.</a:t>
            </a:r>
          </a:p>
          <a:p>
            <a:r>
              <a:rPr lang="vi-VN" sz="2400" dirty="0">
                <a:solidFill>
                  <a:schemeClr val="bg1"/>
                </a:solidFill>
              </a:rPr>
              <a:t>Câu 3:  Nội dung của đoạn trích: cảm xúc bâng khuâng và dòng hồi tưởng của nhân vật Phương Định sau cơn mưa đá.                                         </a:t>
            </a:r>
          </a:p>
          <a:p>
            <a:r>
              <a:rPr lang="vi-VN" sz="2400" dirty="0">
                <a:solidFill>
                  <a:schemeClr val="bg1"/>
                </a:solidFill>
              </a:rPr>
              <a:t>Câu 4:  Các tổ hợp từ: những ngôi sao to trên bầu trời thành phố, một con sông nước đen,  những ngọn điện trên quảng trường, những ngôi sao trong câu chuyện cổ tích, những xứ sở thần tiên thuộc loại cụm danh từ.                               </a:t>
            </a:r>
          </a:p>
          <a:p>
            <a:r>
              <a:rPr lang="vi-VN" sz="2400" dirty="0">
                <a:solidFill>
                  <a:schemeClr val="bg1"/>
                </a:solidFill>
              </a:rPr>
              <a:t>Câu 5:  Câu văn: “Hoa trong công viên”  thuộc kiểu câu đặc biệt.</a:t>
            </a:r>
          </a:p>
          <a:p>
            <a:r>
              <a:rPr lang="vi-VN" sz="2400" dirty="0">
                <a:solidFill>
                  <a:schemeClr val="bg1"/>
                </a:solidFill>
              </a:rPr>
              <a:t>Câu 6:  Câu văn Con đường nhựa ban đêm, sau cơn mưa mùa hạ rộng ra, dài ra, lấp loáng ánh đèn trông như một con sông nước đen có sử dụng phép tu từ so sánh.                                               </a:t>
            </a:r>
          </a:p>
          <a:p>
            <a:r>
              <a:rPr lang="vi-VN" sz="2400" dirty="0">
                <a:solidFill>
                  <a:schemeClr val="bg1"/>
                </a:solidFill>
              </a:rPr>
              <a:t>Câu 7:  Tìm 3 từ thuộc trường từ vựng chỉ tâm trạng trong đoạn văn: thẫn thờ, tiếc, nhớ.</a:t>
            </a:r>
          </a:p>
          <a:p>
            <a:r>
              <a:rPr lang="vi-VN" sz="2400" dirty="0">
                <a:solidFill>
                  <a:schemeClr val="bg1"/>
                </a:solidFill>
              </a:rPr>
              <a:t> Câu 8: Viết đoạn văn giới thiệu nhà văn Lê Minh Khuê, có sử dụng thành phần phụ chú.</a:t>
            </a:r>
          </a:p>
        </p:txBody>
      </p:sp>
    </p:spTree>
    <p:extLst>
      <p:ext uri="{BB962C8B-B14F-4D97-AF65-F5344CB8AC3E}">
        <p14:creationId xmlns:p14="http://schemas.microsoft.com/office/powerpoint/2010/main" val="21783556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12" y="457200"/>
            <a:ext cx="11734800" cy="5755422"/>
          </a:xfrm>
          <a:prstGeom prst="rect">
            <a:avLst/>
          </a:prstGeom>
        </p:spPr>
        <p:txBody>
          <a:bodyPr wrap="square">
            <a:spAutoFit/>
          </a:bodyPr>
          <a:lstStyle/>
          <a:p>
            <a:r>
              <a:rPr lang="vi-VN" sz="2800" b="1" dirty="0">
                <a:solidFill>
                  <a:srgbClr val="FFFF00"/>
                </a:solidFill>
              </a:rPr>
              <a:t>ĐỀ ĐỌC- HIỂU SỐ 2:</a:t>
            </a:r>
          </a:p>
          <a:p>
            <a:r>
              <a:rPr lang="vi-VN" sz="2000" dirty="0">
                <a:solidFill>
                  <a:schemeClr val="bg1"/>
                </a:solidFill>
              </a:rPr>
              <a:t>Dưới đây là trích đoạn trong truyện ngắn Những ngôi sao xa xôi (Lê Minh Khuê): </a:t>
            </a:r>
          </a:p>
          <a:p>
            <a:r>
              <a:rPr lang="vi-VN" sz="2000" dirty="0">
                <a:solidFill>
                  <a:schemeClr val="bg1"/>
                </a:solidFill>
              </a:rPr>
              <a:t> </a:t>
            </a:r>
            <a:r>
              <a:rPr lang="vi-VN" sz="2000" i="1" dirty="0">
                <a:solidFill>
                  <a:srgbClr val="FFFF00"/>
                </a:solidFill>
              </a:rPr>
              <a:t>Những cái xảy ra hàng ngày: máy bay rít, bom nổ. Nổ trên cao điểm, cách cái hang này khoảng 300 mét. Đất dưới chân chúng tôi rung. Mấy cái khăn mặt mắc ở dây cũng rung. Tất cả, cứ như lên cơn sốt. Khói lên, và cửa hang bị che lấp. Không thấy mây và bầu trời đâu nữa.</a:t>
            </a:r>
          </a:p>
          <a:p>
            <a:r>
              <a:rPr lang="vi-VN" sz="2000" i="1" dirty="0">
                <a:solidFill>
                  <a:srgbClr val="FFFF00"/>
                </a:solidFill>
              </a:rPr>
              <a:t> Chị Thao cầm cái thước trên tay tôi, nuốt nốt miếng bích quy ngon lành: “Định ở nhà. Lần này nó bỏ ít, hai đứa đi cũng đủ”, rồi kéo tay áo Nho, vác xẻng lên vai và đi ra cửa.  </a:t>
            </a:r>
          </a:p>
          <a:p>
            <a:r>
              <a:rPr lang="vi-VN" sz="2000" i="1" dirty="0">
                <a:solidFill>
                  <a:srgbClr val="FFFF00"/>
                </a:solidFill>
              </a:rPr>
              <a:t>  Tôi không cãi chị. Quyền hạn phân công là ở chị. Thời gian bắt đầu căng lên. Trí não tôi cũng không thua. Những gì đã qua, những gì sắp tới... không đáng kể nữa. Có gì lý thú đâu, nếu các bạn tôi không quay về?...</a:t>
            </a:r>
          </a:p>
          <a:p>
            <a:r>
              <a:rPr lang="vi-VN" sz="2000" dirty="0">
                <a:solidFill>
                  <a:schemeClr val="bg1"/>
                </a:solidFill>
              </a:rPr>
              <a:t>						(Ngữ văn 9, tập II, NXB Giáo Dục, 2010)</a:t>
            </a:r>
          </a:p>
          <a:p>
            <a:r>
              <a:rPr lang="vi-VN" sz="2000" dirty="0">
                <a:solidFill>
                  <a:schemeClr val="bg1"/>
                </a:solidFill>
              </a:rPr>
              <a:t>Câu 1.  Tác phẩm Những ngôi sao xa xôi được sáng tác trong hoàn cảnh nào? </a:t>
            </a:r>
          </a:p>
          <a:p>
            <a:r>
              <a:rPr lang="vi-VN" sz="2000" dirty="0">
                <a:solidFill>
                  <a:schemeClr val="bg1"/>
                </a:solidFill>
              </a:rPr>
              <a:t>Câu 2.  Nêu ngắn gọn nội dung chính của đoạn trích trên. </a:t>
            </a:r>
          </a:p>
          <a:p>
            <a:r>
              <a:rPr lang="vi-VN" sz="2000" dirty="0">
                <a:solidFill>
                  <a:schemeClr val="bg1"/>
                </a:solidFill>
              </a:rPr>
              <a:t>Câu 3.  Tìm hai câu rút gọn trong đoạn văn trên và cho biết hiệu quả của việc sử dụng các câu rút gọn đó.</a:t>
            </a:r>
          </a:p>
          <a:p>
            <a:r>
              <a:rPr lang="vi-VN" sz="2000" dirty="0">
                <a:solidFill>
                  <a:schemeClr val="bg1"/>
                </a:solidFill>
              </a:rPr>
              <a:t>Câu 4.  Từ tình đồng chí, đồng đội của những nữ thanh niên xung phong trong tác phẩm Những ngôi sao xa xôi  và những hiểu biết xã hội, em hãy trình bày suy nghĩ (khoảng nửa trang giấy thi) về sức mạnh của tình đoàn kết trong cuộc sống hiện nay. </a:t>
            </a:r>
          </a:p>
        </p:txBody>
      </p:sp>
    </p:spTree>
    <p:extLst>
      <p:ext uri="{BB962C8B-B14F-4D97-AF65-F5344CB8AC3E}">
        <p14:creationId xmlns:p14="http://schemas.microsoft.com/office/powerpoint/2010/main" val="40261099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212" y="304800"/>
            <a:ext cx="11582400" cy="4893647"/>
          </a:xfrm>
          <a:prstGeom prst="rect">
            <a:avLst/>
          </a:prstGeom>
        </p:spPr>
        <p:txBody>
          <a:bodyPr wrap="square">
            <a:spAutoFit/>
          </a:bodyPr>
          <a:lstStyle/>
          <a:p>
            <a:r>
              <a:rPr lang="vi-VN" sz="2400" dirty="0">
                <a:solidFill>
                  <a:schemeClr val="bg1"/>
                </a:solidFill>
              </a:rPr>
              <a:t>Hướng dẫn trả lời</a:t>
            </a:r>
          </a:p>
          <a:p>
            <a:r>
              <a:rPr lang="vi-VN" sz="2400" dirty="0">
                <a:solidFill>
                  <a:schemeClr val="bg1"/>
                </a:solidFill>
              </a:rPr>
              <a:t>Câu 1. Truyện Những ngôi sao xa xôi được viết năm 1971, lúc cuộc kháng chiến chống Mĩ của dân tộc ta đang diễn ra ác liệt  </a:t>
            </a:r>
          </a:p>
          <a:p>
            <a:r>
              <a:rPr lang="vi-VN" sz="2400" dirty="0">
                <a:solidFill>
                  <a:schemeClr val="bg1"/>
                </a:solidFill>
              </a:rPr>
              <a:t>Câu 2. Đoạn trích tái hiện lại những cảnh tượng bom đạn chiến tranh khốc liệt trên tuyến đường Trường Sơn. Ở nơi đó có những nữ thanh niên xung phong dũng cảm chiến đấu, phá bom. Họ có tình đồng đội keo sơn, họ vô cùng gắn bó, yêu thương, quan tâm hết mực đến nhau </a:t>
            </a:r>
          </a:p>
          <a:p>
            <a:r>
              <a:rPr lang="vi-VN" sz="2400" dirty="0">
                <a:solidFill>
                  <a:schemeClr val="bg1"/>
                </a:solidFill>
              </a:rPr>
              <a:t>Câu 3.</a:t>
            </a:r>
          </a:p>
          <a:p>
            <a:r>
              <a:rPr lang="vi-VN" sz="2400" dirty="0">
                <a:solidFill>
                  <a:schemeClr val="bg1"/>
                </a:solidFill>
              </a:rPr>
              <a:t>- Hai câu rút gọn trong đoạn trích: </a:t>
            </a:r>
          </a:p>
          <a:p>
            <a:r>
              <a:rPr lang="vi-VN" sz="2400" dirty="0">
                <a:solidFill>
                  <a:schemeClr val="bg1"/>
                </a:solidFill>
              </a:rPr>
              <a:t>Nổ trên cao điểm, cách cái hang này khoảng 300 mét</a:t>
            </a:r>
          </a:p>
          <a:p>
            <a:r>
              <a:rPr lang="vi-VN" sz="2400" dirty="0">
                <a:solidFill>
                  <a:schemeClr val="bg1"/>
                </a:solidFill>
              </a:rPr>
              <a:t>Không thấy mây và bầu trời đâu nữa.</a:t>
            </a:r>
          </a:p>
          <a:p>
            <a:r>
              <a:rPr lang="vi-VN" sz="2400" dirty="0">
                <a:solidFill>
                  <a:schemeClr val="bg1"/>
                </a:solidFill>
              </a:rPr>
              <a:t>- Hiệu quả của việc sử dụng các câu rút gọn: Làm cho câu văn ngắn gọn, tránh lặp từ; thông tin nhanh, nhịp văn dồn dập phản ánh được sự khốc liệt của chiến trường.</a:t>
            </a:r>
          </a:p>
        </p:txBody>
      </p:sp>
    </p:spTree>
    <p:extLst>
      <p:ext uri="{BB962C8B-B14F-4D97-AF65-F5344CB8AC3E}">
        <p14:creationId xmlns:p14="http://schemas.microsoft.com/office/powerpoint/2010/main" val="6658946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12" y="304800"/>
            <a:ext cx="11734800" cy="4524315"/>
          </a:xfrm>
          <a:prstGeom prst="rect">
            <a:avLst/>
          </a:prstGeom>
        </p:spPr>
        <p:txBody>
          <a:bodyPr wrap="square">
            <a:spAutoFit/>
          </a:bodyPr>
          <a:lstStyle/>
          <a:p>
            <a:r>
              <a:rPr lang="vi-VN" dirty="0">
                <a:solidFill>
                  <a:schemeClr val="bg1"/>
                </a:solidFill>
              </a:rPr>
              <a:t>Câu 4. Đoạn văn cần  đảm bảo những yêu cầu về: </a:t>
            </a:r>
          </a:p>
          <a:p>
            <a:r>
              <a:rPr lang="vi-VN" dirty="0">
                <a:solidFill>
                  <a:schemeClr val="bg1"/>
                </a:solidFill>
              </a:rPr>
              <a:t>- Nội dung: Từ tình đồng chí, đồng đội của những nữ thanh niên xung phong trong tác phẩm Những ngôi sao xa xôi, nêu được những suy nghĩ của về sức mạnh của tình đoàn kết: giúp con người hòa nhập, gắn kết trong cộng đồng; tạo nên sức mạnh lớn lao để vượt qua khó khăn, đạt được thành công trong mọi hoàn cảnh .</a:t>
            </a:r>
          </a:p>
          <a:p>
            <a:r>
              <a:rPr lang="vi-VN" dirty="0">
                <a:solidFill>
                  <a:schemeClr val="bg1"/>
                </a:solidFill>
              </a:rPr>
              <a:t>+  Đoàn kết là một nhân tố hết sức cần thiết để dẫn đến sự thành công. Xã hội ngày càng phát triển theo chiều hướng tích cực thì tinh thần đoàn kết lại càng phải được giữ vững và phát huy. Đoàn kết không chỉ mang lại cho ta những kết quả tốt đẹp mà nó cũng đã trở thành sợi dây vô hình liên kết con người lại gần với nhau hơn, từ đó tạo nên những mỗi quan hệ xã hội tốt đẹp.</a:t>
            </a:r>
          </a:p>
          <a:p>
            <a:r>
              <a:rPr lang="vi-VN" dirty="0">
                <a:solidFill>
                  <a:schemeClr val="bg1"/>
                </a:solidFill>
              </a:rPr>
              <a:t>+  Phải đoàn kết thì chúng ta mới có thể tồn tại và phát triển. Nhưng đoàn kết cũng không có nghĩa là giúp người khác làm việc xấu hay che giấu những lỗi lầm của nhau. Mỗi người chúng ta cần nhận thức rõ về đoàn kết bởi vì nó chỉ mang lại một kết quả tốt đẹp khi ta có mục đích đúng đắn. Nhận thức sai lầm về tình đoàn kết sẽ hại người và đôi khi ta cũng đã vô tình hại chính bản thân.</a:t>
            </a:r>
          </a:p>
          <a:p>
            <a:r>
              <a:rPr lang="vi-VN" dirty="0">
                <a:solidFill>
                  <a:schemeClr val="bg1"/>
                </a:solidFill>
              </a:rPr>
              <a:t>+ Là một học sinh, chúng ta cần rèn luyện tinh thần đoàn kết và giúp đỡ nhau một cách đúng đắn trong học tập. Ngoài ra, mỗi người học sinh hãy tuyên truyền cho những người thân trong gia đình cũng như mọi người về tinh thần đoàn kết. </a:t>
            </a:r>
          </a:p>
          <a:p>
            <a:r>
              <a:rPr lang="vi-VN" dirty="0">
                <a:solidFill>
                  <a:schemeClr val="bg1"/>
                </a:solidFill>
              </a:rPr>
              <a:t>- Hình thức: kết hợp các phương thức biểu đạt, diễn đạt rõ ý, độ dài theo qui định...</a:t>
            </a:r>
          </a:p>
        </p:txBody>
      </p:sp>
    </p:spTree>
    <p:extLst>
      <p:ext uri="{BB962C8B-B14F-4D97-AF65-F5344CB8AC3E}">
        <p14:creationId xmlns:p14="http://schemas.microsoft.com/office/powerpoint/2010/main" val="3205390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7">
            <a:extLst>
              <a:ext uri="{FF2B5EF4-FFF2-40B4-BE49-F238E27FC236}">
                <a16:creationId xmlns="" xmlns:a16="http://schemas.microsoft.com/office/drawing/2014/main" id="{4955A4BF-58C3-4581-82BD-9744EC8A803E}"/>
              </a:ext>
            </a:extLst>
          </p:cNvPr>
          <p:cNvSpPr/>
          <p:nvPr/>
        </p:nvSpPr>
        <p:spPr>
          <a:xfrm>
            <a:off x="455612" y="5063625"/>
            <a:ext cx="6629400" cy="1565775"/>
          </a:xfrm>
          <a:custGeom>
            <a:avLst/>
            <a:gdLst>
              <a:gd name="connsiteX0" fmla="*/ 0 w 5866838"/>
              <a:gd name="connsiteY0" fmla="*/ 260967 h 1565775"/>
              <a:gd name="connsiteX1" fmla="*/ 320781 w 5866838"/>
              <a:gd name="connsiteY1" fmla="*/ 0 h 1565775"/>
              <a:gd name="connsiteX2" fmla="*/ 5546057 w 5866838"/>
              <a:gd name="connsiteY2" fmla="*/ 0 h 1565775"/>
              <a:gd name="connsiteX3" fmla="*/ 5866838 w 5866838"/>
              <a:gd name="connsiteY3" fmla="*/ 260967 h 1565775"/>
              <a:gd name="connsiteX4" fmla="*/ 5866838 w 5866838"/>
              <a:gd name="connsiteY4" fmla="*/ 1304807 h 1565775"/>
              <a:gd name="connsiteX5" fmla="*/ 5546057 w 5866838"/>
              <a:gd name="connsiteY5" fmla="*/ 1565775 h 1565775"/>
              <a:gd name="connsiteX6" fmla="*/ 320781 w 5866838"/>
              <a:gd name="connsiteY6" fmla="*/ 1565775 h 1565775"/>
              <a:gd name="connsiteX7" fmla="*/ 0 w 5866838"/>
              <a:gd name="connsiteY7" fmla="*/ 1304807 h 1565775"/>
              <a:gd name="connsiteX8" fmla="*/ 0 w 5866838"/>
              <a:gd name="connsiteY8" fmla="*/ 260967 h 156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565775" fill="none" extrusionOk="0">
                <a:moveTo>
                  <a:pt x="0" y="260967"/>
                </a:moveTo>
                <a:cubicBezTo>
                  <a:pt x="-11940" y="116235"/>
                  <a:pt x="154182" y="2237"/>
                  <a:pt x="320781" y="0"/>
                </a:cubicBezTo>
                <a:cubicBezTo>
                  <a:pt x="900789" y="-20428"/>
                  <a:pt x="3111769" y="-58449"/>
                  <a:pt x="5546057" y="0"/>
                </a:cubicBezTo>
                <a:cubicBezTo>
                  <a:pt x="5737567" y="12157"/>
                  <a:pt x="5850263" y="121532"/>
                  <a:pt x="5866838" y="260967"/>
                </a:cubicBezTo>
                <a:cubicBezTo>
                  <a:pt x="5934359" y="652496"/>
                  <a:pt x="5936501" y="1114610"/>
                  <a:pt x="5866838" y="1304807"/>
                </a:cubicBezTo>
                <a:cubicBezTo>
                  <a:pt x="5861662" y="1477712"/>
                  <a:pt x="5720499" y="1597773"/>
                  <a:pt x="5546057" y="1565775"/>
                </a:cubicBezTo>
                <a:cubicBezTo>
                  <a:pt x="3664994" y="1548199"/>
                  <a:pt x="1734392" y="1696880"/>
                  <a:pt x="320781" y="1565775"/>
                </a:cubicBezTo>
                <a:cubicBezTo>
                  <a:pt x="137305" y="1560425"/>
                  <a:pt x="-238" y="1451294"/>
                  <a:pt x="0" y="1304807"/>
                </a:cubicBezTo>
                <a:cubicBezTo>
                  <a:pt x="10560" y="1195716"/>
                  <a:pt x="89595" y="623211"/>
                  <a:pt x="0" y="260967"/>
                </a:cubicBezTo>
                <a:close/>
              </a:path>
              <a:path w="5866838" h="1565775" stroke="0" extrusionOk="0">
                <a:moveTo>
                  <a:pt x="0" y="260967"/>
                </a:moveTo>
                <a:cubicBezTo>
                  <a:pt x="5643" y="101813"/>
                  <a:pt x="174290" y="1336"/>
                  <a:pt x="320781" y="0"/>
                </a:cubicBezTo>
                <a:cubicBezTo>
                  <a:pt x="2146064" y="-61894"/>
                  <a:pt x="4223392" y="-120946"/>
                  <a:pt x="5546057" y="0"/>
                </a:cubicBezTo>
                <a:cubicBezTo>
                  <a:pt x="5718619" y="-3654"/>
                  <a:pt x="5868949" y="119581"/>
                  <a:pt x="5866838" y="260967"/>
                </a:cubicBezTo>
                <a:cubicBezTo>
                  <a:pt x="5872577" y="778997"/>
                  <a:pt x="5889794" y="904295"/>
                  <a:pt x="5866838" y="1304807"/>
                </a:cubicBezTo>
                <a:cubicBezTo>
                  <a:pt x="5880127" y="1431257"/>
                  <a:pt x="5717388" y="1534439"/>
                  <a:pt x="5546057" y="1565775"/>
                </a:cubicBezTo>
                <a:cubicBezTo>
                  <a:pt x="4160410" y="1548084"/>
                  <a:pt x="2660141" y="1722180"/>
                  <a:pt x="320781" y="1565775"/>
                </a:cubicBezTo>
                <a:cubicBezTo>
                  <a:pt x="146791" y="1565935"/>
                  <a:pt x="-876" y="1422045"/>
                  <a:pt x="0" y="1304807"/>
                </a:cubicBezTo>
                <a:cubicBezTo>
                  <a:pt x="14213" y="923175"/>
                  <a:pt x="34089" y="475659"/>
                  <a:pt x="0" y="260967"/>
                </a:cubicBezTo>
                <a:close/>
              </a:path>
            </a:pathLst>
          </a:custGeom>
          <a:solidFill>
            <a:srgbClr val="FFFFFF"/>
          </a:solidFill>
          <a:ln>
            <a:extLst>
              <a:ext uri="{C807C97D-BFC1-408E-A445-0C87EB9F89A2}">
                <ask:lineSketchStyleProps xmlns="" xmlns:ask="http://schemas.microsoft.com/office/drawing/2018/sketchyshapes" sd="4082911482">
                  <a:custGeom>
                    <a:avLst/>
                    <a:gdLst>
                      <a:gd name="connsiteX0" fmla="*/ 0 w 5866838"/>
                      <a:gd name="connsiteY0" fmla="*/ 320781 h 1924649"/>
                      <a:gd name="connsiteX1" fmla="*/ 320781 w 5866838"/>
                      <a:gd name="connsiteY1" fmla="*/ 0 h 1924649"/>
                      <a:gd name="connsiteX2" fmla="*/ 5546057 w 5866838"/>
                      <a:gd name="connsiteY2" fmla="*/ 0 h 1924649"/>
                      <a:gd name="connsiteX3" fmla="*/ 5866838 w 5866838"/>
                      <a:gd name="connsiteY3" fmla="*/ 320781 h 1924649"/>
                      <a:gd name="connsiteX4" fmla="*/ 5866838 w 5866838"/>
                      <a:gd name="connsiteY4" fmla="*/ 1603868 h 1924649"/>
                      <a:gd name="connsiteX5" fmla="*/ 5546057 w 5866838"/>
                      <a:gd name="connsiteY5" fmla="*/ 1924649 h 1924649"/>
                      <a:gd name="connsiteX6" fmla="*/ 320781 w 5866838"/>
                      <a:gd name="connsiteY6" fmla="*/ 1924649 h 1924649"/>
                      <a:gd name="connsiteX7" fmla="*/ 0 w 5866838"/>
                      <a:gd name="connsiteY7" fmla="*/ 1603868 h 1924649"/>
                      <a:gd name="connsiteX8" fmla="*/ 0 w 5866838"/>
                      <a:gd name="connsiteY8" fmla="*/ 320781 h 192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924649">
                        <a:moveTo>
                          <a:pt x="0" y="320781"/>
                        </a:moveTo>
                        <a:cubicBezTo>
                          <a:pt x="0" y="143619"/>
                          <a:pt x="143619" y="0"/>
                          <a:pt x="320781" y="0"/>
                        </a:cubicBezTo>
                        <a:lnTo>
                          <a:pt x="5546057" y="0"/>
                        </a:lnTo>
                        <a:cubicBezTo>
                          <a:pt x="5723219" y="0"/>
                          <a:pt x="5866838" y="143619"/>
                          <a:pt x="5866838" y="320781"/>
                        </a:cubicBezTo>
                        <a:lnTo>
                          <a:pt x="5866838" y="1603868"/>
                        </a:lnTo>
                        <a:cubicBezTo>
                          <a:pt x="5866838" y="1781030"/>
                          <a:pt x="5723219" y="1924649"/>
                          <a:pt x="5546057" y="1924649"/>
                        </a:cubicBezTo>
                        <a:lnTo>
                          <a:pt x="320781" y="1924649"/>
                        </a:lnTo>
                        <a:cubicBezTo>
                          <a:pt x="143619" y="1924649"/>
                          <a:pt x="0" y="1781030"/>
                          <a:pt x="0" y="1603868"/>
                        </a:cubicBezTo>
                        <a:lnTo>
                          <a:pt x="0" y="320781"/>
                        </a:lnTo>
                        <a:close/>
                      </a:path>
                    </a:pathLst>
                  </a:custGeom>
                  <ask:type>
                    <ask:lineSketchCurved/>
                  </ask:type>
                </ask:lineSketchStyleProps>
              </a:ext>
            </a:extLs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7304" tIns="227304" rIns="227304" bIns="227304" numCol="1" spcCol="1270" anchor="ctr" anchorCtr="0">
            <a:noAutofit/>
          </a:bodyPr>
          <a:lstStyle/>
          <a:p>
            <a:pPr marL="0" lvl="0" indent="0" algn="just" defTabSz="1555750">
              <a:lnSpc>
                <a:spcPct val="90000"/>
              </a:lnSpc>
              <a:spcBef>
                <a:spcPct val="0"/>
              </a:spcBef>
              <a:spcAft>
                <a:spcPct val="35000"/>
              </a:spcAft>
              <a:buNone/>
            </a:pPr>
            <a:r>
              <a:rPr lang="en-US" sz="3500" b="1" kern="1200" dirty="0" err="1">
                <a:solidFill>
                  <a:srgbClr val="FF0000"/>
                </a:solidFill>
                <a:latin typeface="Times New Roman" panose="02020603050405020304" pitchFamily="18" charset="0"/>
                <a:cs typeface="Times New Roman" panose="02020603050405020304" pitchFamily="18" charset="0"/>
              </a:rPr>
              <a:t>Sở</a:t>
            </a:r>
            <a:r>
              <a:rPr lang="en-US" sz="3500" b="1" kern="1200" dirty="0">
                <a:solidFill>
                  <a:srgbClr val="FF0000"/>
                </a:solidFill>
                <a:latin typeface="Times New Roman" panose="02020603050405020304" pitchFamily="18" charset="0"/>
                <a:cs typeface="Times New Roman" panose="02020603050405020304" pitchFamily="18" charset="0"/>
              </a:rPr>
              <a:t> </a:t>
            </a:r>
            <a:r>
              <a:rPr lang="en-US" sz="3500" b="1" kern="1200" dirty="0" err="1">
                <a:solidFill>
                  <a:srgbClr val="FF0000"/>
                </a:solidFill>
                <a:latin typeface="Times New Roman" panose="02020603050405020304" pitchFamily="18" charset="0"/>
                <a:cs typeface="Times New Roman" panose="02020603050405020304" pitchFamily="18" charset="0"/>
              </a:rPr>
              <a:t>trường</a:t>
            </a:r>
            <a:r>
              <a:rPr lang="en-US" sz="3500" b="1" kern="1200" dirty="0">
                <a:solidFill>
                  <a:srgbClr val="FF0000"/>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Viết</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truyện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ngắn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với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ngòi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bút</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miêu</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tả</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tâm</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lí</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phụ</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nữ</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tinh</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tế</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đặc</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sắc</a:t>
            </a:r>
            <a:r>
              <a:rPr lang="en-US" sz="3500" kern="1200" dirty="0">
                <a:solidFill>
                  <a:schemeClr val="tx1"/>
                </a:solidFill>
                <a:latin typeface="Times New Roman" panose="02020603050405020304" pitchFamily="18" charset="0"/>
                <a:cs typeface="Times New Roman" panose="02020603050405020304" pitchFamily="18" charset="0"/>
              </a:rPr>
              <a:t>.</a:t>
            </a:r>
            <a:endParaRPr lang="en-BZ" sz="3500" kern="1200" dirty="0">
              <a:solidFill>
                <a:schemeClr val="tx1"/>
              </a:solidFill>
              <a:latin typeface="Times New Roman" panose="02020603050405020304" pitchFamily="18" charset="0"/>
              <a:cs typeface="Times New Roman" panose="02020603050405020304" pitchFamily="18" charset="0"/>
            </a:endParaRPr>
          </a:p>
        </p:txBody>
      </p:sp>
      <p:pic>
        <p:nvPicPr>
          <p:cNvPr id="7" name="图片占位符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5385" y="762000"/>
            <a:ext cx="4407427" cy="5861878"/>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p:spPr>
      </p:pic>
      <p:graphicFrame>
        <p:nvGraphicFramePr>
          <p:cNvPr id="8" name="Diagram 7"/>
          <p:cNvGraphicFramePr/>
          <p:nvPr>
            <p:extLst>
              <p:ext uri="{D42A27DB-BD31-4B8C-83A1-F6EECF244321}">
                <p14:modId xmlns:p14="http://schemas.microsoft.com/office/powerpoint/2010/main" val="2758781645"/>
              </p:ext>
            </p:extLst>
          </p:nvPr>
        </p:nvGraphicFramePr>
        <p:xfrm>
          <a:off x="166284" y="304800"/>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1338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12" y="533400"/>
            <a:ext cx="11658600" cy="5386090"/>
          </a:xfrm>
          <a:prstGeom prst="rect">
            <a:avLst/>
          </a:prstGeom>
        </p:spPr>
        <p:txBody>
          <a:bodyPr wrap="square">
            <a:spAutoFit/>
          </a:bodyPr>
          <a:lstStyle/>
          <a:p>
            <a:pPr algn="ctr"/>
            <a:r>
              <a:rPr lang="vi-VN" sz="2400" b="1" dirty="0">
                <a:solidFill>
                  <a:schemeClr val="bg1"/>
                </a:solidFill>
              </a:rPr>
              <a:t>ĐỀ ĐỌC- HIỂU SỐ 3:</a:t>
            </a:r>
          </a:p>
          <a:p>
            <a:r>
              <a:rPr lang="vi-VN" sz="2000" dirty="0">
                <a:solidFill>
                  <a:schemeClr val="bg1"/>
                </a:solidFill>
              </a:rPr>
              <a:t>Đọc kĩ đoạn văn và các câu hỏi:</a:t>
            </a:r>
          </a:p>
          <a:p>
            <a:r>
              <a:rPr lang="vi-VN" sz="2000" i="1" dirty="0">
                <a:solidFill>
                  <a:srgbClr val="FFFF00"/>
                </a:solidFill>
              </a:rPr>
              <a:t>“ Có một đám mây kéo ngoài cửa hang. Một đám nữa. Rồi một đám nữa bay qua ngày càng nhanh. Bầu trời mở rộng trước cửa hang đen đi. Cơn giông đến. Cát bay mù. Gió quật lên, quật xuống những cành cây khô cháy. Lá bay loạn xạ. Đột ngột như một biến đổi bất thường trong tim con người vậy. Ở rừng mùa này thường như thế. Mưa. Nhưng mưa đá. Lúc đầu tôi không biết. Nhưng rồi có tiếng lanh canh gõ trên nóc hang. Có cái gì vô  cùng sắc xé không khí ra từng mảnh vụn. Gió. Và tôi thấy đau, ướt ở má.”</a:t>
            </a:r>
          </a:p>
          <a:p>
            <a:r>
              <a:rPr lang="vi-VN" sz="2000" dirty="0">
                <a:solidFill>
                  <a:schemeClr val="bg1"/>
                </a:solidFill>
              </a:rPr>
              <a:t>Câu 1:  Phương thức biểu đạt chủ yếu của đoạn văn là:</a:t>
            </a:r>
          </a:p>
          <a:p>
            <a:r>
              <a:rPr lang="vi-VN" sz="2000" dirty="0">
                <a:solidFill>
                  <a:schemeClr val="bg1"/>
                </a:solidFill>
              </a:rPr>
              <a:t>Câu 2: Chỉ ra phép liên kết được sử dụng trong đoạn văn trên?</a:t>
            </a:r>
          </a:p>
          <a:p>
            <a:r>
              <a:rPr lang="vi-VN" sz="2000" dirty="0">
                <a:solidFill>
                  <a:schemeClr val="bg1"/>
                </a:solidFill>
              </a:rPr>
              <a:t>Câu 4: Nội dung của đoạn văn trên là:</a:t>
            </a:r>
          </a:p>
          <a:p>
            <a:r>
              <a:rPr lang="vi-VN" sz="2000" dirty="0">
                <a:solidFill>
                  <a:schemeClr val="bg1"/>
                </a:solidFill>
              </a:rPr>
              <a:t>Câu 5: Đoạn văn trên sử dụng nhiều câu văn ngắn có tác dụng gì?</a:t>
            </a:r>
          </a:p>
          <a:p>
            <a:r>
              <a:rPr lang="vi-VN" sz="2000" dirty="0">
                <a:solidFill>
                  <a:schemeClr val="bg1"/>
                </a:solidFill>
              </a:rPr>
              <a:t>Câu 6: Ngôi kể của Những ngôi sao xa xôi thuộc ngôi thứ mấy? Kể tên một tác phẩm trong chương trình ngữ văn 9 cũng sử dụng Ngôi kể giống tác phẩm Những ngôi sao xa xôi?</a:t>
            </a:r>
          </a:p>
          <a:p>
            <a:r>
              <a:rPr lang="vi-VN" sz="2000" dirty="0">
                <a:solidFill>
                  <a:schemeClr val="bg1"/>
                </a:solidFill>
              </a:rPr>
              <a:t>Câu 7: Câu: “ Gió.” thuộc kiểu câu gì?</a:t>
            </a:r>
          </a:p>
          <a:p>
            <a:r>
              <a:rPr lang="vi-VN" sz="2000" dirty="0">
                <a:solidFill>
                  <a:schemeClr val="bg1"/>
                </a:solidFill>
              </a:rPr>
              <a:t>Câu 8: Viết một đoạn văn quy nạp (12 câu): “Những ngôi sao xa xôi” đã khắc hoạ vẻ đẹp tâm hồn của thanh niên Hà Nội qua hình ảnh Phương Định dũng cảm gan dạ mà cũng thật trong trẻo, mộng mơ.</a:t>
            </a:r>
          </a:p>
        </p:txBody>
      </p:sp>
    </p:spTree>
    <p:extLst>
      <p:ext uri="{BB962C8B-B14F-4D97-AF65-F5344CB8AC3E}">
        <p14:creationId xmlns:p14="http://schemas.microsoft.com/office/powerpoint/2010/main" val="41189233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12" y="304800"/>
            <a:ext cx="11734800" cy="5909310"/>
          </a:xfrm>
          <a:prstGeom prst="rect">
            <a:avLst/>
          </a:prstGeom>
        </p:spPr>
        <p:txBody>
          <a:bodyPr wrap="square">
            <a:spAutoFit/>
          </a:bodyPr>
          <a:lstStyle/>
          <a:p>
            <a:r>
              <a:rPr lang="vi-VN" dirty="0">
                <a:solidFill>
                  <a:schemeClr val="bg1"/>
                </a:solidFill>
              </a:rPr>
              <a:t>Hướng dẫn trả lời</a:t>
            </a:r>
          </a:p>
          <a:p>
            <a:r>
              <a:rPr lang="vi-VN" dirty="0">
                <a:solidFill>
                  <a:schemeClr val="bg1"/>
                </a:solidFill>
              </a:rPr>
              <a:t>Câu 1:  Phương thức biểu đạt chủ yếu của đoạn văn là: miêu tả</a:t>
            </a:r>
          </a:p>
          <a:p>
            <a:r>
              <a:rPr lang="vi-VN" dirty="0">
                <a:solidFill>
                  <a:schemeClr val="bg1"/>
                </a:solidFill>
              </a:rPr>
              <a:t>Câu 2: Phép liên kết được sử dụng trong đoạn văn trên:</a:t>
            </a:r>
          </a:p>
          <a:p>
            <a:r>
              <a:rPr lang="vi-VN" dirty="0">
                <a:solidFill>
                  <a:schemeClr val="bg1"/>
                </a:solidFill>
              </a:rPr>
              <a:t>- Phép liên tưởng: qua các từ ngữ: mây, bầu trời, cơn giông, gió, lá bay, mưa, mưa đá, lanh canh, ướt.</a:t>
            </a:r>
          </a:p>
          <a:p>
            <a:r>
              <a:rPr lang="vi-VN" dirty="0">
                <a:solidFill>
                  <a:schemeClr val="bg1"/>
                </a:solidFill>
              </a:rPr>
              <a:t>- Phép nối: qua từ “ và”</a:t>
            </a:r>
          </a:p>
          <a:p>
            <a:r>
              <a:rPr lang="vi-VN" dirty="0">
                <a:solidFill>
                  <a:schemeClr val="bg1"/>
                </a:solidFill>
              </a:rPr>
              <a:t>Câu 4: Nội dung của đoạn văn trên là: Quang cảnh và tâm trạng ngạc nhiên của các cô gái khi có mưa đá.</a:t>
            </a:r>
          </a:p>
          <a:p>
            <a:r>
              <a:rPr lang="vi-VN" dirty="0">
                <a:solidFill>
                  <a:schemeClr val="bg1"/>
                </a:solidFill>
              </a:rPr>
              <a:t>Câu5: Đoạn văn trên sử dụng nhiều câu văn ngắn có tác dụng diễn tả các hiện tượng nối nhau liên tiếp, dồn dập.</a:t>
            </a:r>
          </a:p>
          <a:p>
            <a:r>
              <a:rPr lang="vi-VN" dirty="0">
                <a:solidFill>
                  <a:schemeClr val="bg1"/>
                </a:solidFill>
              </a:rPr>
              <a:t>Câu 6: Ngôi kể của Những ngôi sao xa xôi thuộc ngôi thứ mấy? Kể tên một tác phẩm trong chương trình ngữ văn 9 cũng sử dụng Ngôi kể giống tác phẩm Những ngôi sao xa xôi?</a:t>
            </a:r>
          </a:p>
          <a:p>
            <a:r>
              <a:rPr lang="vi-VN" dirty="0">
                <a:solidFill>
                  <a:schemeClr val="bg1"/>
                </a:solidFill>
              </a:rPr>
              <a:t>- Ngôi thứ nhất.</a:t>
            </a:r>
          </a:p>
          <a:p>
            <a:r>
              <a:rPr lang="vi-VN" dirty="0">
                <a:solidFill>
                  <a:schemeClr val="bg1"/>
                </a:solidFill>
              </a:rPr>
              <a:t>- Tên tác phẩm khác cũng sử dụng ngôi thứ nhất: Chiếc lược ngà</a:t>
            </a:r>
          </a:p>
          <a:p>
            <a:r>
              <a:rPr lang="vi-VN" dirty="0">
                <a:solidFill>
                  <a:schemeClr val="bg1"/>
                </a:solidFill>
              </a:rPr>
              <a:t>Câu 7: Câu: “ Gió.” thuộc kiểu câu đặc biệt</a:t>
            </a:r>
          </a:p>
          <a:p>
            <a:r>
              <a:rPr lang="vi-VN" dirty="0">
                <a:solidFill>
                  <a:schemeClr val="bg1"/>
                </a:solidFill>
              </a:rPr>
              <a:t>Câu 8:</a:t>
            </a:r>
          </a:p>
          <a:p>
            <a:r>
              <a:rPr lang="vi-VN" dirty="0">
                <a:solidFill>
                  <a:schemeClr val="bg1"/>
                </a:solidFill>
              </a:rPr>
              <a:t>- Đoạn văn giàu chất thơ (tâm trạng trước trận mưa đá) =&gt; cảm xúc bâng khuâng xao xuyến, niềm vui nỗi buồn chợt đến, chợt đi.</a:t>
            </a:r>
          </a:p>
          <a:p>
            <a:r>
              <a:rPr lang="vi-VN" dirty="0">
                <a:solidFill>
                  <a:schemeClr val="bg1"/>
                </a:solidFill>
              </a:rPr>
              <a:t>- Niềm tin ấy cứ lấp lánh mãi như ánh sáng của những ngôi sao xa xôi mà không gì, không một thể lực tàn bạo, khắc nghiệt nào có thể dập tắt được.</a:t>
            </a:r>
          </a:p>
          <a:p>
            <a:r>
              <a:rPr lang="vi-VN" dirty="0">
                <a:solidFill>
                  <a:schemeClr val="bg1"/>
                </a:solidFill>
              </a:rPr>
              <a:t>- Trong cảm xúc bâng khuâng, xao động, thoáng qua của Phương Định, hình ảnh ngôi nhà, người mẹ, những gì thân thuộc gần gũi đến hình ảnh lung linh của những ngôi sao mà tác giả đã hơn một lần nhắc đến, ánh sáng của đèn điện ngỡ là thực mà như là ảo. Tất cả hiện lên trong ánh sáng lung linh của ký ức mộng mơ, rất thiếu nữ, rất dung dị của người Hà Nội</a:t>
            </a:r>
            <a:r>
              <a:rPr lang="vi-VN" dirty="0" smtClean="0">
                <a:solidFill>
                  <a:schemeClr val="bg1"/>
                </a:solidFill>
              </a:rPr>
              <a:t>.</a:t>
            </a:r>
            <a:endParaRPr lang="vi-VN" dirty="0">
              <a:solidFill>
                <a:schemeClr val="bg1"/>
              </a:solidFill>
            </a:endParaRPr>
          </a:p>
        </p:txBody>
      </p:sp>
    </p:spTree>
    <p:extLst>
      <p:ext uri="{BB962C8B-B14F-4D97-AF65-F5344CB8AC3E}">
        <p14:creationId xmlns:p14="http://schemas.microsoft.com/office/powerpoint/2010/main" val="9822355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3705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5746"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BZ" sz="4000" b="1" i="1" dirty="0" err="1">
                <a:solidFill>
                  <a:prstClr val="white"/>
                </a:solidFill>
                <a:latin typeface="Calibri" panose="020F0502020204030204" pitchFamily="34" charset="0"/>
              </a:rPr>
              <a:t>Truyện</a:t>
            </a:r>
            <a:r>
              <a:rPr lang="en-BZ" sz="4000" b="1" i="1" dirty="0">
                <a:solidFill>
                  <a:prstClr val="white"/>
                </a:solidFill>
                <a:latin typeface="Calibri" panose="020F0502020204030204" pitchFamily="34" charset="0"/>
              </a:rPr>
              <a:t> </a:t>
            </a:r>
            <a:r>
              <a:rPr lang="en-BZ" sz="4000" b="1" dirty="0" err="1">
                <a:solidFill>
                  <a:srgbClr val="FFFF00"/>
                </a:solidFill>
                <a:latin typeface="Calibri" panose="020F0502020204030204" pitchFamily="34" charset="0"/>
              </a:rPr>
              <a:t>Những</a:t>
            </a:r>
            <a:r>
              <a:rPr lang="en-BZ" sz="4000" b="1" dirty="0">
                <a:solidFill>
                  <a:srgbClr val="FFFF00"/>
                </a:solidFill>
                <a:latin typeface="Calibri" panose="020F0502020204030204" pitchFamily="34" charset="0"/>
              </a:rPr>
              <a:t> </a:t>
            </a:r>
            <a:r>
              <a:rPr lang="en-BZ" sz="4000" b="1" dirty="0" err="1">
                <a:solidFill>
                  <a:srgbClr val="FFFF00"/>
                </a:solidFill>
                <a:latin typeface="Calibri" panose="020F0502020204030204" pitchFamily="34" charset="0"/>
              </a:rPr>
              <a:t>ngôi</a:t>
            </a:r>
            <a:r>
              <a:rPr lang="en-BZ" sz="4000" b="1" dirty="0">
                <a:solidFill>
                  <a:srgbClr val="FFFF00"/>
                </a:solidFill>
                <a:latin typeface="Calibri" panose="020F0502020204030204" pitchFamily="34" charset="0"/>
              </a:rPr>
              <a:t> </a:t>
            </a:r>
            <a:r>
              <a:rPr lang="en-BZ" sz="4000" b="1" dirty="0" err="1">
                <a:solidFill>
                  <a:srgbClr val="FFFF00"/>
                </a:solidFill>
                <a:latin typeface="Calibri" panose="020F0502020204030204" pitchFamily="34" charset="0"/>
              </a:rPr>
              <a:t>sao</a:t>
            </a:r>
            <a:r>
              <a:rPr lang="en-BZ" sz="4000" b="1" dirty="0">
                <a:solidFill>
                  <a:srgbClr val="FFFF00"/>
                </a:solidFill>
                <a:latin typeface="Calibri" panose="020F0502020204030204" pitchFamily="34" charset="0"/>
              </a:rPr>
              <a:t> </a:t>
            </a:r>
            <a:r>
              <a:rPr lang="en-BZ" sz="4000" b="1" dirty="0" err="1">
                <a:solidFill>
                  <a:srgbClr val="FFFF00"/>
                </a:solidFill>
                <a:latin typeface="Calibri" panose="020F0502020204030204" pitchFamily="34" charset="0"/>
              </a:rPr>
              <a:t>xa</a:t>
            </a:r>
            <a:r>
              <a:rPr lang="en-BZ" sz="4000" b="1" dirty="0">
                <a:solidFill>
                  <a:srgbClr val="FFFF00"/>
                </a:solidFill>
                <a:latin typeface="Calibri" panose="020F0502020204030204" pitchFamily="34" charset="0"/>
              </a:rPr>
              <a:t> </a:t>
            </a:r>
            <a:r>
              <a:rPr lang="en-BZ" sz="4000" b="1" dirty="0" err="1">
                <a:solidFill>
                  <a:srgbClr val="FFFF00"/>
                </a:solidFill>
                <a:latin typeface="Calibri" panose="020F0502020204030204" pitchFamily="34" charset="0"/>
              </a:rPr>
              <a:t>xôi</a:t>
            </a:r>
            <a:r>
              <a:rPr lang="en-BZ" sz="4000" b="1" dirty="0">
                <a:solidFill>
                  <a:srgbClr val="FFFF00"/>
                </a:solidFill>
                <a:latin typeface="Calibri" panose="020F0502020204030204" pitchFamily="34" charset="0"/>
              </a:rPr>
              <a:t> </a:t>
            </a:r>
            <a:r>
              <a:rPr lang="en-BZ" sz="4000" b="1" i="1" dirty="0" err="1">
                <a:solidFill>
                  <a:prstClr val="white"/>
                </a:solidFill>
                <a:latin typeface="Calibri" panose="020F0502020204030204" pitchFamily="34" charset="0"/>
              </a:rPr>
              <a:t>được</a:t>
            </a:r>
            <a:r>
              <a:rPr lang="en-BZ" sz="4000" b="1" i="1" dirty="0">
                <a:solidFill>
                  <a:prstClr val="white"/>
                </a:solidFill>
                <a:latin typeface="Calibri" panose="020F0502020204030204" pitchFamily="34" charset="0"/>
              </a:rPr>
              <a:t> </a:t>
            </a:r>
            <a:r>
              <a:rPr lang="en-BZ" sz="4000" b="1" i="1" dirty="0" err="1">
                <a:solidFill>
                  <a:prstClr val="white"/>
                </a:solidFill>
                <a:latin typeface="Calibri" panose="020F0502020204030204" pitchFamily="34" charset="0"/>
              </a:rPr>
              <a:t>viết</a:t>
            </a:r>
            <a:r>
              <a:rPr lang="en-BZ" sz="4000" b="1" i="1" dirty="0">
                <a:solidFill>
                  <a:prstClr val="white"/>
                </a:solidFill>
                <a:latin typeface="Calibri" panose="020F0502020204030204" pitchFamily="34" charset="0"/>
              </a:rPr>
              <a:t> </a:t>
            </a:r>
            <a:r>
              <a:rPr lang="en-BZ" sz="4000" b="1" i="1" dirty="0" err="1">
                <a:solidFill>
                  <a:prstClr val="white"/>
                </a:solidFill>
                <a:latin typeface="Calibri" panose="020F0502020204030204" pitchFamily="34" charset="0"/>
              </a:rPr>
              <a:t>vào</a:t>
            </a:r>
            <a:r>
              <a:rPr lang="en-BZ" sz="4000" b="1" i="1" dirty="0">
                <a:solidFill>
                  <a:prstClr val="white"/>
                </a:solidFill>
                <a:latin typeface="Calibri" panose="020F0502020204030204" pitchFamily="34" charset="0"/>
              </a:rPr>
              <a:t> </a:t>
            </a:r>
            <a:r>
              <a:rPr lang="en-BZ" sz="4000" b="1" i="1" dirty="0" err="1">
                <a:solidFill>
                  <a:prstClr val="white"/>
                </a:solidFill>
                <a:latin typeface="Calibri" panose="020F0502020204030204" pitchFamily="34" charset="0"/>
              </a:rPr>
              <a:t>năm</a:t>
            </a:r>
            <a:r>
              <a:rPr lang="en-BZ" sz="4000" b="1" i="1" dirty="0">
                <a:solidFill>
                  <a:prstClr val="white"/>
                </a:solidFill>
                <a:latin typeface="Calibri" panose="020F0502020204030204" pitchFamily="34" charset="0"/>
              </a:rPr>
              <a:t> </a:t>
            </a:r>
            <a:r>
              <a:rPr lang="en-BZ" sz="4000" b="1" i="1" dirty="0" err="1">
                <a:solidFill>
                  <a:prstClr val="white"/>
                </a:solidFill>
                <a:latin typeface="Calibri" panose="020F0502020204030204" pitchFamily="34" charset="0"/>
              </a:rPr>
              <a:t>nào</a:t>
            </a:r>
            <a:r>
              <a:rPr lang="en-BZ" sz="4000" b="1" i="1" dirty="0">
                <a:solidFill>
                  <a:prstClr val="white"/>
                </a:solidFill>
                <a:latin typeface="Calibri" panose="020F0502020204030204" pitchFamily="34" charset="0"/>
              </a:rPr>
              <a:t>?</a:t>
            </a:r>
            <a:endParaRPr lang="en-US" sz="4000" b="1" dirty="0">
              <a:solidFill>
                <a:prstClr val="white"/>
              </a:solidFill>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5400" b="1" dirty="0">
                <a:solidFill>
                  <a:prstClr val="white"/>
                </a:solidFill>
                <a:latin typeface="Calibri"/>
                <a:cs typeface="Times New Roman" panose="02020603050405020304" pitchFamily="18" charset="0"/>
              </a:rPr>
              <a:t>1971</a:t>
            </a: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5400" b="1" dirty="0">
                <a:solidFill>
                  <a:prstClr val="white"/>
                </a:solidFill>
                <a:latin typeface="Calibri"/>
                <a:ea typeface="Calibri" panose="020F0502020204030204" pitchFamily="34" charset="0"/>
              </a:rPr>
              <a:t>1972</a:t>
            </a:r>
            <a:endParaRPr lang="en-US" sz="5400" b="1" dirty="0">
              <a:solidFill>
                <a:prstClr val="white"/>
              </a:solidFill>
              <a:latin typeface="Calibri"/>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5400" b="1" dirty="0">
                <a:solidFill>
                  <a:prstClr val="white"/>
                </a:solidFill>
                <a:latin typeface="Calibri"/>
              </a:rPr>
              <a:t>1976</a:t>
            </a:r>
            <a:endParaRPr lang="en-US" sz="5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5400" b="1" dirty="0">
                <a:solidFill>
                  <a:prstClr val="white"/>
                </a:solidFill>
                <a:latin typeface="Calibri"/>
              </a:rPr>
              <a:t>1977</a:t>
            </a:r>
            <a:endParaRPr lang="en-US" sz="54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pic>
        <p:nvPicPr>
          <p:cNvPr id="47" name="Picture 7" descr="num1">
            <a:hlinkClick r:id="" action="ppaction://noaction"/>
          </p:cNvPr>
          <p:cNvPicPr>
            <a:picLocks noChangeAspect="1" noChangeArrowheads="1"/>
          </p:cNvPicPr>
          <p:nvPr/>
        </p:nvPicPr>
        <p:blipFill>
          <a:blip r:embed="rId16">
            <a:duotone>
              <a:schemeClr val="bg2">
                <a:shade val="45000"/>
                <a:satMod val="135000"/>
              </a:schemeClr>
              <a:prstClr val="white"/>
            </a:duotone>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2116" y="-51169"/>
            <a:ext cx="1068394" cy="19644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34221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0467"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800" b="1" i="1" dirty="0" err="1">
                <a:solidFill>
                  <a:prstClr val="white"/>
                </a:solidFill>
                <a:latin typeface="Calibri"/>
              </a:rPr>
              <a:t>Truyện</a:t>
            </a:r>
            <a:r>
              <a:rPr lang="en-US" sz="4800" b="1" i="1" dirty="0">
                <a:solidFill>
                  <a:prstClr val="white"/>
                </a:solidFill>
                <a:latin typeface="Calibri"/>
              </a:rPr>
              <a:t> </a:t>
            </a:r>
            <a:r>
              <a:rPr lang="en-US" sz="4800" b="1" i="1" dirty="0" err="1">
                <a:solidFill>
                  <a:prstClr val="white"/>
                </a:solidFill>
                <a:latin typeface="Calibri"/>
              </a:rPr>
              <a:t>được</a:t>
            </a:r>
            <a:r>
              <a:rPr lang="en-US" sz="4800" b="1" i="1" dirty="0">
                <a:solidFill>
                  <a:prstClr val="white"/>
                </a:solidFill>
                <a:latin typeface="Calibri"/>
              </a:rPr>
              <a:t> </a:t>
            </a:r>
            <a:r>
              <a:rPr lang="en-US" sz="4800" b="1" i="1" dirty="0" err="1">
                <a:solidFill>
                  <a:prstClr val="white"/>
                </a:solidFill>
                <a:latin typeface="Calibri"/>
              </a:rPr>
              <a:t>kể</a:t>
            </a:r>
            <a:r>
              <a:rPr lang="en-US" sz="4800" b="1" i="1" dirty="0">
                <a:solidFill>
                  <a:prstClr val="white"/>
                </a:solidFill>
                <a:latin typeface="Calibri"/>
              </a:rPr>
              <a:t> </a:t>
            </a:r>
            <a:r>
              <a:rPr lang="en-US" sz="4800" b="1" i="1" dirty="0" err="1">
                <a:solidFill>
                  <a:prstClr val="white"/>
                </a:solidFill>
                <a:latin typeface="Calibri"/>
              </a:rPr>
              <a:t>theo</a:t>
            </a:r>
            <a:r>
              <a:rPr lang="en-US" sz="4800" b="1" i="1" dirty="0">
                <a:solidFill>
                  <a:prstClr val="white"/>
                </a:solidFill>
                <a:latin typeface="Calibri"/>
              </a:rPr>
              <a:t> </a:t>
            </a:r>
            <a:r>
              <a:rPr lang="en-US" sz="4800" b="1" i="1" dirty="0" err="1">
                <a:solidFill>
                  <a:prstClr val="white"/>
                </a:solidFill>
                <a:latin typeface="Calibri"/>
              </a:rPr>
              <a:t>ngôi</a:t>
            </a:r>
            <a:r>
              <a:rPr lang="en-US" sz="4800" b="1" i="1" dirty="0">
                <a:solidFill>
                  <a:prstClr val="white"/>
                </a:solidFill>
                <a:latin typeface="Calibri"/>
              </a:rPr>
              <a:t> </a:t>
            </a:r>
            <a:r>
              <a:rPr lang="en-US" sz="4800" b="1" i="1" dirty="0" err="1">
                <a:solidFill>
                  <a:prstClr val="white"/>
                </a:solidFill>
                <a:latin typeface="Calibri"/>
              </a:rPr>
              <a:t>thứ</a:t>
            </a:r>
            <a:r>
              <a:rPr lang="en-US" sz="4800" b="1" i="1" dirty="0">
                <a:solidFill>
                  <a:prstClr val="white"/>
                </a:solidFill>
                <a:latin typeface="Calibri"/>
              </a:rPr>
              <a:t> </a:t>
            </a:r>
            <a:r>
              <a:rPr lang="en-US" sz="4800" b="1" i="1" dirty="0" err="1">
                <a:solidFill>
                  <a:prstClr val="white"/>
                </a:solidFill>
                <a:latin typeface="Calibri"/>
              </a:rPr>
              <a:t>mấy</a:t>
            </a:r>
            <a:r>
              <a:rPr lang="en-US" sz="4800" b="1" i="1" dirty="0">
                <a:solidFill>
                  <a:prstClr val="white"/>
                </a:solidFill>
                <a:latin typeface="Calibri"/>
              </a:rPr>
              <a:t>?</a:t>
            </a:r>
            <a:endParaRPr lang="en-US" sz="4800"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rId13" action="ppaction://hlinksldjump"/>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Thứ</a:t>
            </a:r>
            <a:r>
              <a:rPr lang="en-US" sz="4400" b="1" dirty="0">
                <a:solidFill>
                  <a:prstClr val="white"/>
                </a:solidFill>
                <a:latin typeface="Calibri"/>
              </a:rPr>
              <a:t> </a:t>
            </a:r>
            <a:r>
              <a:rPr lang="en-US" sz="4400" b="1" dirty="0" err="1">
                <a:solidFill>
                  <a:prstClr val="white"/>
                </a:solidFill>
                <a:latin typeface="Calibri"/>
              </a:rPr>
              <a:t>ba</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Thứ</a:t>
            </a:r>
            <a:r>
              <a:rPr lang="en-US" sz="4400" b="1" dirty="0">
                <a:solidFill>
                  <a:prstClr val="white"/>
                </a:solidFill>
                <a:latin typeface="Calibri"/>
              </a:rPr>
              <a:t> </a:t>
            </a:r>
            <a:r>
              <a:rPr lang="en-US" sz="4400" b="1" dirty="0" err="1">
                <a:solidFill>
                  <a:prstClr val="white"/>
                </a:solidFill>
                <a:latin typeface="Calibri"/>
              </a:rPr>
              <a:t>hai</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Thứ</a:t>
            </a:r>
            <a:r>
              <a:rPr lang="en-US" sz="4400" b="1" dirty="0">
                <a:solidFill>
                  <a:prstClr val="white"/>
                </a:solidFill>
                <a:latin typeface="Calibri"/>
              </a:rPr>
              <a:t> </a:t>
            </a:r>
            <a:r>
              <a:rPr lang="en-US" sz="4400" b="1" dirty="0" err="1">
                <a:solidFill>
                  <a:prstClr val="white"/>
                </a:solidFill>
                <a:latin typeface="Calibri"/>
              </a:rPr>
              <a:t>nhất</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Không</a:t>
            </a:r>
            <a:r>
              <a:rPr lang="en-US" sz="4400" b="1" dirty="0">
                <a:solidFill>
                  <a:prstClr val="white"/>
                </a:solidFill>
                <a:latin typeface="Calibri"/>
              </a:rPr>
              <a:t> </a:t>
            </a:r>
            <a:r>
              <a:rPr lang="en-US" sz="4400" b="1" dirty="0" err="1">
                <a:solidFill>
                  <a:prstClr val="white"/>
                </a:solidFill>
                <a:latin typeface="Calibri"/>
              </a:rPr>
              <a:t>có</a:t>
            </a:r>
            <a:r>
              <a:rPr lang="en-US" sz="4400" b="1" dirty="0">
                <a:solidFill>
                  <a:prstClr val="white"/>
                </a:solidFill>
                <a:latin typeface="Calibri"/>
              </a:rPr>
              <a:t> </a:t>
            </a:r>
            <a:r>
              <a:rPr lang="en-US" sz="4400" b="1" dirty="0" err="1">
                <a:solidFill>
                  <a:prstClr val="white"/>
                </a:solidFill>
                <a:latin typeface="Calibri"/>
              </a:rPr>
              <a:t>ngôi</a:t>
            </a:r>
            <a:r>
              <a:rPr lang="en-US" sz="4400" b="1" dirty="0">
                <a:solidFill>
                  <a:prstClr val="white"/>
                </a:solidFill>
                <a:latin typeface="Calibri"/>
              </a:rPr>
              <a:t> </a:t>
            </a:r>
            <a:r>
              <a:rPr lang="en-US" sz="4400" b="1" dirty="0" err="1">
                <a:solidFill>
                  <a:prstClr val="white"/>
                </a:solidFill>
                <a:latin typeface="Calibri"/>
              </a:rPr>
              <a:t>kể</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pic>
        <p:nvPicPr>
          <p:cNvPr id="47" name="Picture 8" descr="num2"/>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7140" y="57821"/>
            <a:ext cx="1161265" cy="19167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7351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9"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1927" y="22943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400" b="1" i="1" dirty="0">
                <a:solidFill>
                  <a:prstClr val="white"/>
                </a:solidFill>
                <a:latin typeface="Calibri"/>
              </a:rPr>
              <a:t>Lê Minh </a:t>
            </a:r>
            <a:r>
              <a:rPr lang="en-US" sz="4400" b="1" i="1" dirty="0" err="1">
                <a:solidFill>
                  <a:prstClr val="white"/>
                </a:solidFill>
                <a:latin typeface="Calibri"/>
              </a:rPr>
              <a:t>Khuê</a:t>
            </a:r>
            <a:r>
              <a:rPr lang="en-US" sz="4400" b="1" i="1" dirty="0">
                <a:solidFill>
                  <a:prstClr val="white"/>
                </a:solidFill>
                <a:latin typeface="Calibri"/>
              </a:rPr>
              <a:t> </a:t>
            </a:r>
            <a:r>
              <a:rPr lang="en-US" sz="4400" b="1" i="1" dirty="0" err="1">
                <a:solidFill>
                  <a:prstClr val="white"/>
                </a:solidFill>
                <a:latin typeface="Calibri"/>
              </a:rPr>
              <a:t>sinh</a:t>
            </a:r>
            <a:r>
              <a:rPr lang="en-US" sz="4400" b="1" i="1" dirty="0">
                <a:solidFill>
                  <a:prstClr val="white"/>
                </a:solidFill>
                <a:latin typeface="Calibri"/>
              </a:rPr>
              <a:t> </a:t>
            </a:r>
            <a:r>
              <a:rPr lang="en-US" sz="4400" b="1" i="1" dirty="0" err="1">
                <a:solidFill>
                  <a:prstClr val="white"/>
                </a:solidFill>
                <a:latin typeface="Calibri"/>
              </a:rPr>
              <a:t>năm</a:t>
            </a:r>
            <a:r>
              <a:rPr lang="en-US" sz="4400" b="1" i="1" dirty="0">
                <a:solidFill>
                  <a:prstClr val="white"/>
                </a:solidFill>
                <a:latin typeface="Calibri"/>
              </a:rPr>
              <a:t> bao </a:t>
            </a:r>
            <a:r>
              <a:rPr lang="en-US" sz="4400" b="1" i="1" dirty="0" err="1">
                <a:solidFill>
                  <a:prstClr val="white"/>
                </a:solidFill>
                <a:latin typeface="Calibri"/>
              </a:rPr>
              <a:t>nhiêu</a:t>
            </a:r>
            <a:r>
              <a:rPr lang="en-US" sz="4400" b="1" i="1" dirty="0">
                <a:solidFill>
                  <a:prstClr val="white"/>
                </a:solidFill>
                <a:latin typeface="Calibri"/>
              </a:rPr>
              <a:t>? </a:t>
            </a:r>
            <a:r>
              <a:rPr lang="en-US" sz="4400" b="1" i="1" dirty="0" err="1">
                <a:solidFill>
                  <a:prstClr val="white"/>
                </a:solidFill>
                <a:latin typeface="Calibri"/>
              </a:rPr>
              <a:t>Quê</a:t>
            </a:r>
            <a:r>
              <a:rPr lang="en-US" sz="4400" b="1" i="1" dirty="0">
                <a:solidFill>
                  <a:prstClr val="white"/>
                </a:solidFill>
                <a:latin typeface="Calibri"/>
              </a:rPr>
              <a:t> ở </a:t>
            </a:r>
            <a:r>
              <a:rPr lang="en-US" sz="4400" b="1" i="1" dirty="0" err="1">
                <a:solidFill>
                  <a:prstClr val="white"/>
                </a:solidFill>
                <a:latin typeface="Calibri"/>
              </a:rPr>
              <a:t>đâu</a:t>
            </a:r>
            <a:r>
              <a:rPr lang="en-US" sz="4400" b="1" i="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a:solidFill>
                  <a:prstClr val="white"/>
                </a:solidFill>
                <a:latin typeface="Calibri"/>
              </a:rPr>
              <a:t>1930, </a:t>
            </a:r>
            <a:r>
              <a:rPr lang="en-US" sz="4000" b="1" dirty="0" err="1">
                <a:solidFill>
                  <a:prstClr val="white"/>
                </a:solidFill>
                <a:latin typeface="Calibri"/>
              </a:rPr>
              <a:t>Nghệ</a:t>
            </a:r>
            <a:r>
              <a:rPr lang="en-US" sz="4000" b="1" dirty="0">
                <a:solidFill>
                  <a:prstClr val="white"/>
                </a:solidFill>
                <a:latin typeface="Calibri"/>
              </a:rPr>
              <a:t> An.</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buSzPts val="1000"/>
              <a:tabLst>
                <a:tab pos="457063" algn="l"/>
              </a:tabLst>
            </a:pPr>
            <a:r>
              <a:rPr lang="en-US" sz="4000" b="1" dirty="0">
                <a:solidFill>
                  <a:prstClr val="white"/>
                </a:solidFill>
                <a:latin typeface="Calibri"/>
              </a:rPr>
              <a:t>1949, Thanh </a:t>
            </a:r>
            <a:r>
              <a:rPr lang="en-US" sz="4000" b="1" dirty="0" err="1">
                <a:solidFill>
                  <a:prstClr val="white"/>
                </a:solidFill>
                <a:latin typeface="Calibri"/>
              </a:rPr>
              <a:t>Hóa</a:t>
            </a:r>
            <a:r>
              <a:rPr lang="en-US" sz="4000" b="1" dirty="0">
                <a:solidFill>
                  <a:prstClr val="white"/>
                </a:solidFill>
                <a:latin typeface="Calibri"/>
              </a:rPr>
              <a:t>.</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a:solidFill>
                  <a:prstClr val="white"/>
                </a:solidFill>
                <a:latin typeface="Calibri"/>
              </a:rPr>
              <a:t>1928, An </a:t>
            </a:r>
            <a:r>
              <a:rPr lang="en-US" sz="4000" b="1" dirty="0" err="1">
                <a:solidFill>
                  <a:prstClr val="white"/>
                </a:solidFill>
                <a:latin typeface="Calibri"/>
              </a:rPr>
              <a:t>Giang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a:solidFill>
                  <a:prstClr val="white"/>
                </a:solidFill>
                <a:latin typeface="Calibri"/>
              </a:rPr>
              <a:t>1948, Cao </a:t>
            </a:r>
            <a:r>
              <a:rPr lang="en-US" sz="4000" b="1" dirty="0" err="1">
                <a:solidFill>
                  <a:prstClr val="white"/>
                </a:solidFill>
                <a:latin typeface="Calibri"/>
              </a:rPr>
              <a:t>Bằng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pic>
        <p:nvPicPr>
          <p:cNvPr id="47" name="Picture 9" descr="num3">
            <a:hlinkClick r:id="rId16" action="ppaction://hlinksldjump"/>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7265"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54399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4287"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400" b="1" i="1" dirty="0" err="1">
                <a:solidFill>
                  <a:prstClr val="white"/>
                </a:solidFill>
                <a:latin typeface="Calibri"/>
              </a:rPr>
              <a:t>Cụm</a:t>
            </a:r>
            <a:r>
              <a:rPr lang="en-US" sz="4400" b="1" i="1" dirty="0">
                <a:solidFill>
                  <a:prstClr val="white"/>
                </a:solidFill>
                <a:latin typeface="Calibri"/>
              </a:rPr>
              <a:t> </a:t>
            </a:r>
            <a:r>
              <a:rPr lang="en-US" sz="4400" b="1" i="1" dirty="0" err="1">
                <a:solidFill>
                  <a:prstClr val="white"/>
                </a:solidFill>
                <a:latin typeface="Calibri"/>
              </a:rPr>
              <a:t>từ</a:t>
            </a:r>
            <a:r>
              <a:rPr lang="en-US" sz="4400" b="1" i="1" dirty="0">
                <a:solidFill>
                  <a:prstClr val="white"/>
                </a:solidFill>
                <a:latin typeface="Calibri"/>
              </a:rPr>
              <a:t> </a:t>
            </a:r>
            <a:r>
              <a:rPr lang="en-US" sz="4400" b="1" i="1" dirty="0" err="1">
                <a:solidFill>
                  <a:prstClr val="white"/>
                </a:solidFill>
                <a:latin typeface="Calibri"/>
              </a:rPr>
              <a:t>nào</a:t>
            </a:r>
            <a:r>
              <a:rPr lang="en-US" sz="4400" b="1" i="1" dirty="0">
                <a:solidFill>
                  <a:prstClr val="white"/>
                </a:solidFill>
                <a:latin typeface="Calibri"/>
              </a:rPr>
              <a:t> </a:t>
            </a:r>
            <a:r>
              <a:rPr lang="en-US" sz="4400" b="1" i="1" dirty="0" err="1">
                <a:solidFill>
                  <a:prstClr val="white"/>
                </a:solidFill>
                <a:latin typeface="Calibri"/>
              </a:rPr>
              <a:t>được</a:t>
            </a:r>
            <a:r>
              <a:rPr lang="en-US" sz="4400" b="1" i="1" dirty="0">
                <a:solidFill>
                  <a:prstClr val="white"/>
                </a:solidFill>
                <a:latin typeface="Calibri"/>
              </a:rPr>
              <a:t> </a:t>
            </a:r>
            <a:r>
              <a:rPr lang="en-US" sz="4400" b="1" i="1" dirty="0" err="1">
                <a:solidFill>
                  <a:prstClr val="white"/>
                </a:solidFill>
                <a:latin typeface="Calibri"/>
              </a:rPr>
              <a:t>dùng</a:t>
            </a:r>
            <a:r>
              <a:rPr lang="en-US" sz="4400" b="1" i="1" dirty="0">
                <a:solidFill>
                  <a:prstClr val="white"/>
                </a:solidFill>
                <a:latin typeface="Calibri"/>
              </a:rPr>
              <a:t> </a:t>
            </a:r>
            <a:r>
              <a:rPr lang="en-US" sz="4400" b="1" i="1" dirty="0" err="1">
                <a:solidFill>
                  <a:prstClr val="white"/>
                </a:solidFill>
                <a:latin typeface="Calibri"/>
              </a:rPr>
              <a:t>để</a:t>
            </a:r>
            <a:r>
              <a:rPr lang="en-US" sz="4400" b="1" i="1" dirty="0">
                <a:solidFill>
                  <a:prstClr val="white"/>
                </a:solidFill>
                <a:latin typeface="Calibri"/>
              </a:rPr>
              <a:t> </a:t>
            </a:r>
            <a:r>
              <a:rPr lang="en-US" sz="4400" b="1" i="1" dirty="0" err="1">
                <a:solidFill>
                  <a:prstClr val="white"/>
                </a:solidFill>
                <a:latin typeface="Calibri"/>
              </a:rPr>
              <a:t>miêu</a:t>
            </a:r>
            <a:r>
              <a:rPr lang="en-US" sz="4400" b="1" i="1" dirty="0">
                <a:solidFill>
                  <a:prstClr val="white"/>
                </a:solidFill>
                <a:latin typeface="Calibri"/>
              </a:rPr>
              <a:t> </a:t>
            </a:r>
            <a:r>
              <a:rPr lang="en-US" sz="4400" b="1" i="1" dirty="0" err="1">
                <a:solidFill>
                  <a:prstClr val="white"/>
                </a:solidFill>
                <a:latin typeface="Calibri"/>
              </a:rPr>
              <a:t>tả</a:t>
            </a:r>
            <a:r>
              <a:rPr lang="en-US" sz="4400" b="1" i="1" dirty="0">
                <a:solidFill>
                  <a:prstClr val="white"/>
                </a:solidFill>
                <a:latin typeface="Calibri"/>
              </a:rPr>
              <a:t> </a:t>
            </a:r>
            <a:r>
              <a:rPr lang="en-US" sz="4400" b="1" i="1" dirty="0" err="1">
                <a:solidFill>
                  <a:prstClr val="white"/>
                </a:solidFill>
                <a:latin typeface="Calibri"/>
              </a:rPr>
              <a:t>đôi</a:t>
            </a:r>
            <a:r>
              <a:rPr lang="en-US" sz="4400" b="1" i="1" dirty="0">
                <a:solidFill>
                  <a:prstClr val="white"/>
                </a:solidFill>
                <a:latin typeface="Calibri"/>
              </a:rPr>
              <a:t> </a:t>
            </a:r>
            <a:r>
              <a:rPr lang="en-US" sz="4400" b="1" i="1" dirty="0" err="1">
                <a:solidFill>
                  <a:prstClr val="white"/>
                </a:solidFill>
                <a:latin typeface="Calibri"/>
              </a:rPr>
              <a:t>mắt</a:t>
            </a:r>
            <a:r>
              <a:rPr lang="en-US" sz="4400" b="1" i="1" dirty="0">
                <a:solidFill>
                  <a:prstClr val="white"/>
                </a:solidFill>
                <a:latin typeface="Calibri"/>
              </a:rPr>
              <a:t> </a:t>
            </a:r>
            <a:r>
              <a:rPr lang="en-US" sz="4400" b="1" i="1" dirty="0" err="1">
                <a:solidFill>
                  <a:prstClr val="white"/>
                </a:solidFill>
                <a:latin typeface="Calibri"/>
              </a:rPr>
              <a:t>của</a:t>
            </a:r>
            <a:r>
              <a:rPr lang="en-US" sz="4400" b="1" i="1" dirty="0">
                <a:solidFill>
                  <a:prstClr val="white"/>
                </a:solidFill>
                <a:latin typeface="Calibri"/>
              </a:rPr>
              <a:t> </a:t>
            </a:r>
            <a:r>
              <a:rPr lang="en-US" sz="4400" b="1" i="1" dirty="0" err="1">
                <a:solidFill>
                  <a:prstClr val="white"/>
                </a:solidFill>
                <a:latin typeface="Calibri"/>
              </a:rPr>
              <a:t>Phương</a:t>
            </a:r>
            <a:r>
              <a:rPr lang="en-US" sz="4400" b="1" i="1" dirty="0">
                <a:solidFill>
                  <a:prstClr val="white"/>
                </a:solidFill>
                <a:latin typeface="Calibri"/>
              </a:rPr>
              <a:t> </a:t>
            </a:r>
            <a:r>
              <a:rPr lang="en-US" sz="4400" b="1" i="1" dirty="0" err="1">
                <a:solidFill>
                  <a:prstClr val="white"/>
                </a:solidFill>
                <a:latin typeface="Calibri"/>
              </a:rPr>
              <a:t>Định</a:t>
            </a:r>
            <a:r>
              <a:rPr lang="en-US" sz="4400" b="1" i="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pPr>
            <a:r>
              <a:rPr lang="en-BZ" sz="3200" b="1" dirty="0" err="1">
                <a:solidFill>
                  <a:prstClr val="white"/>
                </a:solidFill>
                <a:latin typeface="Calibri" panose="020F0502020204030204" pitchFamily="34" charset="0"/>
              </a:rPr>
              <a:t>Dài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màu</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nâu</a:t>
            </a:r>
            <a:r>
              <a:rPr lang="en-BZ" sz="3200" b="1" dirty="0">
                <a:solidFill>
                  <a:prstClr val="white"/>
                </a:solidFill>
                <a:latin typeface="Calibri" panose="020F0502020204030204" pitchFamily="34" charset="0"/>
              </a:rPr>
              <a:t>, hay </a:t>
            </a:r>
            <a:r>
              <a:rPr lang="en-BZ" sz="3200" b="1" dirty="0" err="1">
                <a:solidFill>
                  <a:prstClr val="white"/>
                </a:solidFill>
                <a:latin typeface="Calibri" panose="020F0502020204030204" pitchFamily="34" charset="0"/>
              </a:rPr>
              <a:t>nheo</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lại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như</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chói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sáng</a:t>
            </a:r>
            <a:r>
              <a:rPr lang="en-BZ" sz="3200" b="1" dirty="0">
                <a:solidFill>
                  <a:prstClr val="white"/>
                </a:solidFill>
                <a:latin typeface="Calibri" panose="020F0502020204030204" pitchFamily="34" charset="0"/>
              </a:rPr>
              <a:t>.</a:t>
            </a:r>
            <a:endParaRPr lang="en-US" sz="32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pPr>
            <a:r>
              <a:rPr lang="en-BZ" sz="3200" b="1" dirty="0" err="1">
                <a:solidFill>
                  <a:prstClr val="white"/>
                </a:solidFill>
                <a:latin typeface="Calibri" panose="020F0502020204030204" pitchFamily="34" charset="0"/>
              </a:rPr>
              <a:t>Dài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màu</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nâu</a:t>
            </a:r>
            <a:r>
              <a:rPr lang="en-BZ" sz="3200" b="1" dirty="0">
                <a:solidFill>
                  <a:prstClr val="white"/>
                </a:solidFill>
                <a:latin typeface="Calibri" panose="020F0502020204030204" pitchFamily="34" charset="0"/>
              </a:rPr>
              <a:t>, hay </a:t>
            </a:r>
            <a:r>
              <a:rPr lang="en-BZ" sz="3200" b="1" dirty="0" err="1">
                <a:solidFill>
                  <a:prstClr val="white"/>
                </a:solidFill>
                <a:latin typeface="Calibri" panose="020F0502020204030204" pitchFamily="34" charset="0"/>
              </a:rPr>
              <a:t>nheo</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lại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như</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chói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nắng</a:t>
            </a:r>
            <a:r>
              <a:rPr lang="en-BZ" sz="3200" b="1" dirty="0">
                <a:solidFill>
                  <a:prstClr val="white"/>
                </a:solidFill>
                <a:latin typeface="Calibri" panose="020F0502020204030204" pitchFamily="34" charset="0"/>
              </a:rPr>
              <a:t>.</a:t>
            </a:r>
            <a:endParaRPr lang="en-US" sz="32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pPr>
            <a:r>
              <a:rPr lang="en-BZ" sz="3200" b="1" dirty="0">
                <a:solidFill>
                  <a:prstClr val="white"/>
                </a:solidFill>
                <a:latin typeface="Calibri" panose="020F0502020204030204" pitchFamily="34" charset="0"/>
              </a:rPr>
              <a:t>To </a:t>
            </a:r>
            <a:r>
              <a:rPr lang="en-BZ" sz="3200" b="1" dirty="0" err="1">
                <a:solidFill>
                  <a:prstClr val="white"/>
                </a:solidFill>
                <a:latin typeface="Calibri" panose="020F0502020204030204" pitchFamily="34" charset="0"/>
              </a:rPr>
              <a:t>tròn</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màu</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nâu</a:t>
            </a:r>
            <a:r>
              <a:rPr lang="en-BZ" sz="3200" b="1" dirty="0">
                <a:solidFill>
                  <a:prstClr val="white"/>
                </a:solidFill>
                <a:latin typeface="Calibri" panose="020F0502020204030204" pitchFamily="34" charset="0"/>
              </a:rPr>
              <a:t>, hay </a:t>
            </a:r>
            <a:r>
              <a:rPr lang="en-BZ" sz="3200" b="1" dirty="0" err="1">
                <a:solidFill>
                  <a:prstClr val="white"/>
                </a:solidFill>
                <a:latin typeface="Calibri" panose="020F0502020204030204" pitchFamily="34" charset="0"/>
              </a:rPr>
              <a:t>nheo</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lại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như</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chói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nắng</a:t>
            </a:r>
            <a:r>
              <a:rPr lang="en-BZ" sz="3200" b="1" dirty="0">
                <a:solidFill>
                  <a:prstClr val="white"/>
                </a:solidFill>
                <a:latin typeface="Calibri" panose="020F0502020204030204" pitchFamily="34" charset="0"/>
              </a:rPr>
              <a:t>.</a:t>
            </a:r>
            <a:endParaRPr lang="en-US" sz="32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pPr>
            <a:r>
              <a:rPr lang="en-BZ" sz="3200" b="1" dirty="0" err="1">
                <a:solidFill>
                  <a:prstClr val="white"/>
                </a:solidFill>
                <a:latin typeface="Calibri" panose="020F0502020204030204" pitchFamily="34" charset="0"/>
              </a:rPr>
              <a:t>Dài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màu</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đen</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láy</a:t>
            </a:r>
            <a:r>
              <a:rPr lang="en-BZ" sz="3200" b="1" dirty="0">
                <a:solidFill>
                  <a:prstClr val="white"/>
                </a:solidFill>
                <a:latin typeface="Calibri" panose="020F0502020204030204" pitchFamily="34" charset="0"/>
              </a:rPr>
              <a:t>, hay </a:t>
            </a:r>
            <a:r>
              <a:rPr lang="en-BZ" sz="3200" b="1" dirty="0" err="1">
                <a:solidFill>
                  <a:prstClr val="white"/>
                </a:solidFill>
                <a:latin typeface="Calibri" panose="020F0502020204030204" pitchFamily="34" charset="0"/>
              </a:rPr>
              <a:t>nheo</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lại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như</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chói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nắng</a:t>
            </a:r>
            <a:r>
              <a:rPr lang="en-BZ" sz="3200" b="1" dirty="0">
                <a:solidFill>
                  <a:prstClr val="white"/>
                </a:solidFill>
                <a:latin typeface="Calibri" panose="020F0502020204030204" pitchFamily="34" charset="0"/>
              </a:rPr>
              <a:t>.</a:t>
            </a:r>
            <a:endParaRPr lang="en-US" sz="32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pic>
        <p:nvPicPr>
          <p:cNvPr id="46" name="Picture 10" descr="num4">
            <a:hlinkClick r:id="" action="ppaction://noaction"/>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2607" y="257399"/>
            <a:ext cx="1267796" cy="18524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6565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5746"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BZ" sz="4400" b="1" i="1" dirty="0" err="1">
                <a:solidFill>
                  <a:prstClr val="white"/>
                </a:solidFill>
                <a:latin typeface="Calibri" panose="020F0502020204030204" pitchFamily="34" charset="0"/>
              </a:rPr>
              <a:t>Với</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Phương</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Định</a:t>
            </a:r>
            <a:r>
              <a:rPr lang="en-BZ" sz="4400" b="1" i="1" dirty="0">
                <a:solidFill>
                  <a:prstClr val="white"/>
                </a:solidFill>
                <a:latin typeface="Calibri" panose="020F0502020204030204" pitchFamily="34" charset="0"/>
              </a:rPr>
              <a:t>, ai </a:t>
            </a:r>
            <a:r>
              <a:rPr lang="en-BZ" sz="4400" b="1" i="1" dirty="0" err="1">
                <a:solidFill>
                  <a:prstClr val="white"/>
                </a:solidFill>
                <a:latin typeface="Calibri" panose="020F0502020204030204" pitchFamily="34" charset="0"/>
              </a:rPr>
              <a:t>là</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những</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người</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đẹp</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nhất</a:t>
            </a:r>
            <a:r>
              <a:rPr lang="en-BZ" sz="4400" b="1" i="1" dirty="0">
                <a:solidFill>
                  <a:prstClr val="white"/>
                </a:solidFill>
                <a:latin typeface="Calibri" panose="020F0502020204030204" pitchFamily="34" charset="0"/>
              </a:rPr>
              <a:t>?</a:t>
            </a:r>
            <a:endParaRPr lang="en-US" sz="4400" b="1" dirty="0">
              <a:solidFill>
                <a:prstClr val="white"/>
              </a:solidFill>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rId12" action="ppaction://hlinksldjump"/>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9900" i="1" kern="0" dirty="0">
                    <a:solidFill>
                      <a:srgbClr val="FFFFFF"/>
                    </a:solidFill>
                    <a:latin typeface="Arial" panose="020B0604020202020204" pitchFamily="34" charset="0"/>
                  </a:rPr>
                  <a:t>5</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3600" b="1" dirty="0" err="1">
                <a:solidFill>
                  <a:prstClr val="white"/>
                </a:solidFill>
                <a:latin typeface="Calibri"/>
                <a:cs typeface="Times New Roman" panose="02020603050405020304" pitchFamily="18" charset="0"/>
              </a:rPr>
              <a:t>Những</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anh</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bộ</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đội</a:t>
            </a:r>
            <a:endParaRPr lang="en-US" sz="3600" b="1" dirty="0">
              <a:solidFill>
                <a:prstClr val="white"/>
              </a:solidFill>
              <a:latin typeface="Calibri"/>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ruột</a:t>
            </a:r>
            <a:r>
              <a:rPr lang="en-US" sz="3600" b="1" dirty="0">
                <a:solidFill>
                  <a:prstClr val="white"/>
                </a:solidFill>
                <a:latin typeface="Calibri"/>
              </a:rPr>
              <a:t> </a:t>
            </a:r>
            <a:r>
              <a:rPr lang="en-US" sz="3600" b="1" dirty="0" err="1">
                <a:solidFill>
                  <a:prstClr val="white"/>
                </a:solidFill>
                <a:latin typeface="Calibri"/>
              </a:rPr>
              <a:t>thịt</a:t>
            </a:r>
            <a:endParaRPr lang="en-US" sz="3600" b="1" dirty="0">
              <a:solidFill>
                <a:prstClr val="white"/>
              </a:solidFill>
              <a:latin typeface="Calibri"/>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Những</a:t>
            </a:r>
            <a:r>
              <a:rPr lang="en-US" sz="3600" b="1" dirty="0">
                <a:solidFill>
                  <a:prstClr val="white"/>
                </a:solidFill>
                <a:latin typeface="Calibri"/>
              </a:rPr>
              <a:t> con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Hà</a:t>
            </a:r>
            <a:r>
              <a:rPr lang="en-US" sz="3600" b="1" dirty="0">
                <a:solidFill>
                  <a:prstClr val="white"/>
                </a:solidFill>
                <a:latin typeface="Calibri"/>
              </a:rPr>
              <a:t> </a:t>
            </a:r>
            <a:r>
              <a:rPr lang="en-US" sz="3600" b="1" dirty="0" err="1">
                <a:solidFill>
                  <a:prstClr val="white"/>
                </a:solidFill>
                <a:latin typeface="Calibri"/>
              </a:rPr>
              <a:t>Nội</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bạn</a:t>
            </a:r>
            <a:r>
              <a:rPr lang="en-US" sz="3600" b="1" dirty="0">
                <a:solidFill>
                  <a:prstClr val="white"/>
                </a:solidFill>
                <a:latin typeface="Calibri"/>
              </a:rPr>
              <a:t> </a:t>
            </a:r>
            <a:r>
              <a:rPr lang="en-US" sz="3600" b="1" dirty="0" err="1">
                <a:solidFill>
                  <a:prstClr val="white"/>
                </a:solidFill>
                <a:latin typeface="Calibri"/>
              </a:rPr>
              <a:t>từ</a:t>
            </a:r>
            <a:r>
              <a:rPr lang="en-US" sz="3600" b="1" dirty="0">
                <a:solidFill>
                  <a:prstClr val="white"/>
                </a:solidFill>
                <a:latin typeface="Calibri"/>
              </a:rPr>
              <a:t> </a:t>
            </a:r>
            <a:r>
              <a:rPr lang="en-US" sz="3600" b="1" dirty="0" err="1">
                <a:solidFill>
                  <a:prstClr val="white"/>
                </a:solidFill>
                <a:latin typeface="Calibri"/>
              </a:rPr>
              <a:t>thưở</a:t>
            </a:r>
            <a:r>
              <a:rPr lang="en-US" sz="3600" b="1" dirty="0">
                <a:solidFill>
                  <a:prstClr val="white"/>
                </a:solidFill>
                <a:latin typeface="Calibri"/>
              </a:rPr>
              <a:t> </a:t>
            </a:r>
            <a:r>
              <a:rPr lang="en-US" sz="3600" b="1" dirty="0" err="1">
                <a:solidFill>
                  <a:prstClr val="white"/>
                </a:solidFill>
                <a:latin typeface="Calibri"/>
              </a:rPr>
              <a:t>ấu</a:t>
            </a:r>
            <a:r>
              <a:rPr lang="en-US" sz="3600" b="1" dirty="0">
                <a:solidFill>
                  <a:prstClr val="white"/>
                </a:solidFill>
                <a:latin typeface="Calibri"/>
              </a:rPr>
              <a:t> </a:t>
            </a:r>
            <a:r>
              <a:rPr lang="en-US" sz="3600" b="1" dirty="0" err="1">
                <a:solidFill>
                  <a:prstClr val="white"/>
                </a:solidFill>
                <a:latin typeface="Calibri"/>
              </a:rPr>
              <a:t>thơ</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3445910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1927" y="77073"/>
            <a:ext cx="8455997" cy="252671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000" b="1" i="1" dirty="0" err="1">
                <a:solidFill>
                  <a:srgbClr val="FFFF00"/>
                </a:solidFill>
                <a:latin typeface="Calibri"/>
              </a:rPr>
              <a:t>Thích</a:t>
            </a:r>
            <a:r>
              <a:rPr lang="en-US" sz="4000" b="1" i="1" dirty="0">
                <a:solidFill>
                  <a:srgbClr val="FFFF00"/>
                </a:solidFill>
                <a:latin typeface="Calibri"/>
              </a:rPr>
              <a:t> </a:t>
            </a:r>
            <a:r>
              <a:rPr lang="en-US" sz="4000" b="1" i="1" dirty="0" err="1">
                <a:solidFill>
                  <a:srgbClr val="FFFF00"/>
                </a:solidFill>
                <a:latin typeface="Calibri"/>
              </a:rPr>
              <a:t>thêu</a:t>
            </a:r>
            <a:r>
              <a:rPr lang="en-US" sz="4000" b="1" i="1" dirty="0">
                <a:solidFill>
                  <a:srgbClr val="FFFF00"/>
                </a:solidFill>
                <a:latin typeface="Calibri"/>
              </a:rPr>
              <a:t> </a:t>
            </a:r>
            <a:r>
              <a:rPr lang="en-US" sz="4000" b="1" i="1" dirty="0" err="1">
                <a:solidFill>
                  <a:srgbClr val="FFFF00"/>
                </a:solidFill>
                <a:latin typeface="Calibri"/>
              </a:rPr>
              <a:t>thùa</a:t>
            </a:r>
            <a:r>
              <a:rPr lang="en-US" sz="4000" b="1" i="1" dirty="0">
                <a:solidFill>
                  <a:srgbClr val="FFFF00"/>
                </a:solidFill>
                <a:latin typeface="Calibri"/>
              </a:rPr>
              <a:t> </a:t>
            </a:r>
            <a:r>
              <a:rPr lang="en-US" sz="4000" b="1" i="1" dirty="0" err="1">
                <a:solidFill>
                  <a:srgbClr val="FFFF00"/>
                </a:solidFill>
                <a:latin typeface="Calibri"/>
              </a:rPr>
              <a:t>và</a:t>
            </a:r>
            <a:r>
              <a:rPr lang="en-US" sz="4000" b="1" i="1" dirty="0">
                <a:solidFill>
                  <a:srgbClr val="FFFF00"/>
                </a:solidFill>
                <a:latin typeface="Calibri"/>
              </a:rPr>
              <a:t> </a:t>
            </a:r>
            <a:r>
              <a:rPr lang="en-US" sz="4000" b="1" i="1" dirty="0" err="1">
                <a:solidFill>
                  <a:srgbClr val="FFFF00"/>
                </a:solidFill>
                <a:latin typeface="Calibri"/>
              </a:rPr>
              <a:t>tỉa</a:t>
            </a:r>
            <a:r>
              <a:rPr lang="en-US" sz="4000" b="1" i="1" dirty="0">
                <a:solidFill>
                  <a:srgbClr val="FFFF00"/>
                </a:solidFill>
                <a:latin typeface="Calibri"/>
              </a:rPr>
              <a:t> </a:t>
            </a:r>
            <a:r>
              <a:rPr lang="en-US" sz="4000" b="1" i="1" dirty="0" err="1">
                <a:solidFill>
                  <a:srgbClr val="FFFF00"/>
                </a:solidFill>
                <a:latin typeface="Calibri"/>
              </a:rPr>
              <a:t>nhỏ</a:t>
            </a:r>
            <a:r>
              <a:rPr lang="en-US" sz="4000" b="1" i="1" dirty="0">
                <a:solidFill>
                  <a:srgbClr val="FFFF00"/>
                </a:solidFill>
                <a:latin typeface="Calibri"/>
              </a:rPr>
              <a:t> </a:t>
            </a:r>
            <a:r>
              <a:rPr lang="en-US" sz="4000" b="1" i="1" dirty="0" err="1">
                <a:solidFill>
                  <a:srgbClr val="FFFF00"/>
                </a:solidFill>
                <a:latin typeface="Calibri"/>
              </a:rPr>
              <a:t>lông</a:t>
            </a:r>
            <a:r>
              <a:rPr lang="en-US" sz="4000" b="1" i="1" dirty="0">
                <a:solidFill>
                  <a:srgbClr val="FFFF00"/>
                </a:solidFill>
                <a:latin typeface="Calibri"/>
              </a:rPr>
              <a:t> </a:t>
            </a:r>
            <a:r>
              <a:rPr lang="en-US" sz="4000" b="1" i="1" dirty="0" err="1">
                <a:solidFill>
                  <a:srgbClr val="FFFF00"/>
                </a:solidFill>
                <a:latin typeface="Calibri"/>
              </a:rPr>
              <a:t>mày</a:t>
            </a:r>
            <a:r>
              <a:rPr lang="en-US" sz="4000" b="1" i="1" dirty="0">
                <a:solidFill>
                  <a:srgbClr val="FFFF00"/>
                </a:solidFill>
                <a:latin typeface="Calibri"/>
              </a:rPr>
              <a:t> </a:t>
            </a:r>
            <a:r>
              <a:rPr lang="en-US" sz="4000" b="1" i="1" dirty="0" err="1">
                <a:solidFill>
                  <a:prstClr val="white"/>
                </a:solidFill>
                <a:latin typeface="Calibri"/>
              </a:rPr>
              <a:t>là</a:t>
            </a:r>
            <a:r>
              <a:rPr lang="en-US" sz="4000" b="1" i="1" dirty="0">
                <a:solidFill>
                  <a:prstClr val="white"/>
                </a:solidFill>
                <a:latin typeface="Calibri"/>
              </a:rPr>
              <a:t> </a:t>
            </a:r>
            <a:r>
              <a:rPr lang="en-US" sz="4000" b="1" i="1" dirty="0" err="1">
                <a:solidFill>
                  <a:prstClr val="white"/>
                </a:solidFill>
                <a:latin typeface="Calibri"/>
              </a:rPr>
              <a:t>đặc</a:t>
            </a:r>
            <a:r>
              <a:rPr lang="en-US" sz="4000" b="1" i="1" dirty="0">
                <a:solidFill>
                  <a:prstClr val="white"/>
                </a:solidFill>
                <a:latin typeface="Calibri"/>
              </a:rPr>
              <a:t> </a:t>
            </a:r>
            <a:r>
              <a:rPr lang="en-US" sz="4000" b="1" i="1" dirty="0" err="1">
                <a:solidFill>
                  <a:prstClr val="white"/>
                </a:solidFill>
                <a:latin typeface="Calibri"/>
              </a:rPr>
              <a:t>điểm</a:t>
            </a:r>
            <a:r>
              <a:rPr lang="en-US" sz="4000" b="1" i="1" dirty="0">
                <a:solidFill>
                  <a:prstClr val="white"/>
                </a:solidFill>
                <a:latin typeface="Calibri"/>
              </a:rPr>
              <a:t> </a:t>
            </a:r>
            <a:r>
              <a:rPr lang="en-US" sz="4000" b="1" i="1" dirty="0" err="1">
                <a:solidFill>
                  <a:prstClr val="white"/>
                </a:solidFill>
                <a:latin typeface="Calibri"/>
              </a:rPr>
              <a:t>của</a:t>
            </a:r>
            <a:r>
              <a:rPr lang="en-US" sz="4000" b="1" i="1" dirty="0">
                <a:solidFill>
                  <a:prstClr val="white"/>
                </a:solidFill>
                <a:latin typeface="Calibri"/>
              </a:rPr>
              <a:t> ai?</a:t>
            </a:r>
            <a:endParaRPr lang="en-US" sz="40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4782"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rId12" action="ppaction://hlinksldjump"/>
              </p:cNvPr>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9900" b="1" i="1" kern="0" dirty="0">
                    <a:solidFill>
                      <a:srgbClr val="FFFFFF"/>
                    </a:solidFill>
                    <a:latin typeface="Arial" panose="020B0604020202020204" pitchFamily="34" charset="0"/>
                  </a:rPr>
                  <a:t>6</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Nho</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Chị</a:t>
            </a:r>
            <a:r>
              <a:rPr lang="en-US" sz="4400" b="1" dirty="0">
                <a:solidFill>
                  <a:prstClr val="white"/>
                </a:solidFill>
                <a:latin typeface="Calibri"/>
              </a:rPr>
              <a:t> Thao</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Phương</a:t>
            </a:r>
            <a:r>
              <a:rPr lang="en-US" sz="4400" b="1" dirty="0">
                <a:solidFill>
                  <a:prstClr val="white"/>
                </a:solidFill>
                <a:latin typeface="Calibri"/>
              </a:rPr>
              <a:t> </a:t>
            </a:r>
            <a:r>
              <a:rPr lang="en-US" sz="4400" b="1" dirty="0" err="1">
                <a:solidFill>
                  <a:prstClr val="white"/>
                </a:solidFill>
                <a:latin typeface="Calibri"/>
              </a:rPr>
              <a:t>Định</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cs typeface="Times New Roman" panose="02020603050405020304" pitchFamily="18" charset="0"/>
              </a:rPr>
              <a:t>Người</a:t>
            </a:r>
            <a:r>
              <a:rPr lang="en-US" sz="4400" b="1" dirty="0">
                <a:solidFill>
                  <a:prstClr val="white"/>
                </a:solidFill>
                <a:latin typeface="Calibri"/>
                <a:cs typeface="Times New Roman" panose="02020603050405020304" pitchFamily="18" charset="0"/>
              </a:rPr>
              <a:t> </a:t>
            </a:r>
            <a:r>
              <a:rPr lang="en-US" sz="4400" b="1" dirty="0" err="1">
                <a:solidFill>
                  <a:prstClr val="white"/>
                </a:solidFill>
                <a:latin typeface="Calibri"/>
                <a:cs typeface="Times New Roman" panose="02020603050405020304" pitchFamily="18" charset="0"/>
              </a:rPr>
              <a:t>mẹ</a:t>
            </a:r>
            <a:r>
              <a:rPr lang="en-US" sz="4400" b="1" dirty="0">
                <a:solidFill>
                  <a:prstClr val="white"/>
                </a:solidFill>
                <a:latin typeface="Calibri"/>
                <a:cs typeface="Times New Roman" panose="02020603050405020304" pitchFamily="18" charset="0"/>
              </a:rPr>
              <a:t>.</a:t>
            </a: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467982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0467"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000" b="1" i="1" dirty="0" err="1">
                <a:solidFill>
                  <a:prstClr val="white"/>
                </a:solidFill>
                <a:latin typeface="Calibri"/>
              </a:rPr>
              <a:t>Đặc</a:t>
            </a:r>
            <a:r>
              <a:rPr lang="en-US" sz="4000" b="1" i="1" dirty="0">
                <a:solidFill>
                  <a:prstClr val="white"/>
                </a:solidFill>
                <a:latin typeface="Calibri"/>
              </a:rPr>
              <a:t> </a:t>
            </a:r>
            <a:r>
              <a:rPr lang="en-US" sz="4000" b="1" i="1" dirty="0" err="1">
                <a:solidFill>
                  <a:prstClr val="white"/>
                </a:solidFill>
                <a:latin typeface="Calibri"/>
              </a:rPr>
              <a:t>điểm</a:t>
            </a:r>
            <a:r>
              <a:rPr lang="en-US" sz="4000" b="1" i="1" dirty="0">
                <a:solidFill>
                  <a:prstClr val="white"/>
                </a:solidFill>
                <a:latin typeface="Calibri"/>
              </a:rPr>
              <a:t> </a:t>
            </a:r>
            <a:r>
              <a:rPr lang="en-US" sz="4000" b="1" i="1" dirty="0" err="1">
                <a:solidFill>
                  <a:prstClr val="white"/>
                </a:solidFill>
                <a:latin typeface="Calibri"/>
              </a:rPr>
              <a:t>nào</a:t>
            </a:r>
            <a:r>
              <a:rPr lang="en-US" sz="4000" b="1" i="1" dirty="0">
                <a:solidFill>
                  <a:prstClr val="white"/>
                </a:solidFill>
                <a:latin typeface="Calibri"/>
              </a:rPr>
              <a:t> </a:t>
            </a:r>
            <a:r>
              <a:rPr lang="en-US" sz="4000" b="1" i="1" dirty="0" err="1">
                <a:solidFill>
                  <a:prstClr val="white"/>
                </a:solidFill>
                <a:latin typeface="Calibri"/>
              </a:rPr>
              <a:t>sau</a:t>
            </a:r>
            <a:r>
              <a:rPr lang="en-US" sz="4000" b="1" i="1" dirty="0">
                <a:solidFill>
                  <a:prstClr val="white"/>
                </a:solidFill>
                <a:latin typeface="Calibri"/>
              </a:rPr>
              <a:t> </a:t>
            </a:r>
            <a:r>
              <a:rPr lang="en-US" sz="4000" b="1" i="1" dirty="0" err="1">
                <a:solidFill>
                  <a:prstClr val="white"/>
                </a:solidFill>
                <a:latin typeface="Calibri"/>
              </a:rPr>
              <a:t>đây</a:t>
            </a:r>
            <a:r>
              <a:rPr lang="en-US" sz="4000" b="1" i="1" dirty="0">
                <a:solidFill>
                  <a:prstClr val="white"/>
                </a:solidFill>
                <a:latin typeface="Calibri"/>
              </a:rPr>
              <a:t> </a:t>
            </a:r>
            <a:r>
              <a:rPr lang="en-US" sz="4000" b="1" i="1" dirty="0" err="1">
                <a:solidFill>
                  <a:prstClr val="white"/>
                </a:solidFill>
                <a:latin typeface="Calibri"/>
              </a:rPr>
              <a:t>đúng</a:t>
            </a:r>
            <a:r>
              <a:rPr lang="en-US" sz="4000" b="1" i="1" dirty="0">
                <a:solidFill>
                  <a:prstClr val="white"/>
                </a:solidFill>
                <a:latin typeface="Calibri"/>
              </a:rPr>
              <a:t> </a:t>
            </a:r>
            <a:r>
              <a:rPr lang="en-US" sz="4000" b="1" i="1" dirty="0" err="1">
                <a:solidFill>
                  <a:prstClr val="white"/>
                </a:solidFill>
                <a:latin typeface="Calibri"/>
              </a:rPr>
              <a:t>với</a:t>
            </a:r>
            <a:r>
              <a:rPr lang="en-US" sz="4000" b="1" i="1" dirty="0">
                <a:solidFill>
                  <a:prstClr val="white"/>
                </a:solidFill>
                <a:latin typeface="Calibri"/>
              </a:rPr>
              <a:t> </a:t>
            </a:r>
            <a:r>
              <a:rPr lang="en-US" sz="4000" b="1" i="1" dirty="0" err="1">
                <a:solidFill>
                  <a:prstClr val="white"/>
                </a:solidFill>
                <a:latin typeface="Calibri"/>
              </a:rPr>
              <a:t>nhân</a:t>
            </a:r>
            <a:r>
              <a:rPr lang="en-US" sz="4000" b="1" i="1" dirty="0">
                <a:solidFill>
                  <a:prstClr val="white"/>
                </a:solidFill>
                <a:latin typeface="Calibri"/>
              </a:rPr>
              <a:t> </a:t>
            </a:r>
            <a:r>
              <a:rPr lang="en-US" sz="4000" b="1" i="1" dirty="0" err="1">
                <a:solidFill>
                  <a:prstClr val="white"/>
                </a:solidFill>
                <a:latin typeface="Calibri"/>
              </a:rPr>
              <a:t>vật</a:t>
            </a:r>
            <a:r>
              <a:rPr lang="en-US" sz="4000" b="1" i="1" dirty="0">
                <a:solidFill>
                  <a:prstClr val="white"/>
                </a:solidFill>
                <a:latin typeface="Calibri"/>
              </a:rPr>
              <a:t> </a:t>
            </a:r>
            <a:r>
              <a:rPr lang="en-US" sz="4000" b="1" i="1" dirty="0" err="1">
                <a:solidFill>
                  <a:prstClr val="white"/>
                </a:solidFill>
                <a:latin typeface="Calibri"/>
              </a:rPr>
              <a:t>Nho</a:t>
            </a:r>
            <a:r>
              <a:rPr lang="en-US" sz="4000" b="1" i="1" dirty="0">
                <a:solidFill>
                  <a:prstClr val="white"/>
                </a:solidFill>
                <a:latin typeface="Calibri"/>
              </a:rPr>
              <a:t>?</a:t>
            </a:r>
            <a:endParaRPr lang="en-US" sz="4000"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9900" b="1" i="1" kern="0" dirty="0">
                    <a:solidFill>
                      <a:srgbClr val="FFFFFF"/>
                    </a:solidFill>
                    <a:latin typeface="Arial" panose="020B0604020202020204" pitchFamily="34" charset="0"/>
                  </a:rPr>
                  <a:t>7</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bịa</a:t>
            </a:r>
            <a:r>
              <a:rPr lang="en-US" sz="4000" b="1" dirty="0">
                <a:solidFill>
                  <a:prstClr val="white"/>
                </a:solidFill>
                <a:latin typeface="Calibri"/>
              </a:rPr>
              <a:t> </a:t>
            </a:r>
            <a:r>
              <a:rPr lang="en-US" sz="4000" b="1" dirty="0" err="1">
                <a:solidFill>
                  <a:prstClr val="white"/>
                </a:solidFill>
                <a:latin typeface="Calibri"/>
              </a:rPr>
              <a:t>lời</a:t>
            </a:r>
            <a:r>
              <a:rPr lang="en-US" sz="4000" b="1" dirty="0">
                <a:solidFill>
                  <a:prstClr val="white"/>
                </a:solidFill>
                <a:latin typeface="Calibri"/>
              </a:rPr>
              <a:t> </a:t>
            </a:r>
            <a:r>
              <a:rPr lang="en-US" sz="4000" b="1" dirty="0" err="1">
                <a:solidFill>
                  <a:prstClr val="white"/>
                </a:solidFill>
                <a:latin typeface="Calibri"/>
              </a:rPr>
              <a:t>hát</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ăn</a:t>
            </a:r>
            <a:r>
              <a:rPr lang="en-US" sz="4000" b="1" dirty="0">
                <a:solidFill>
                  <a:prstClr val="white"/>
                </a:solidFill>
                <a:latin typeface="Calibri"/>
              </a:rPr>
              <a:t> </a:t>
            </a:r>
            <a:r>
              <a:rPr lang="en-US" sz="4000" b="1" dirty="0" err="1">
                <a:solidFill>
                  <a:prstClr val="white"/>
                </a:solidFill>
                <a:latin typeface="Calibri"/>
              </a:rPr>
              <a:t>bích</a:t>
            </a:r>
            <a:r>
              <a:rPr lang="en-US" sz="4000" b="1" dirty="0">
                <a:solidFill>
                  <a:prstClr val="white"/>
                </a:solidFill>
                <a:latin typeface="Calibri"/>
              </a:rPr>
              <a:t> </a:t>
            </a:r>
            <a:r>
              <a:rPr lang="en-US" sz="4000" b="1" dirty="0" err="1">
                <a:solidFill>
                  <a:prstClr val="white"/>
                </a:solidFill>
                <a:latin typeface="Calibri"/>
              </a:rPr>
              <a:t>quy</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ăn</a:t>
            </a:r>
            <a:r>
              <a:rPr lang="en-US" sz="4000" b="1" dirty="0">
                <a:solidFill>
                  <a:prstClr val="white"/>
                </a:solidFill>
                <a:latin typeface="Calibri"/>
              </a:rPr>
              <a:t> </a:t>
            </a:r>
            <a:r>
              <a:rPr lang="en-US" sz="4000" b="1" dirty="0" err="1">
                <a:solidFill>
                  <a:prstClr val="white"/>
                </a:solidFill>
                <a:latin typeface="Calibri"/>
              </a:rPr>
              <a:t>kẹo</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bó</a:t>
            </a:r>
            <a:r>
              <a:rPr lang="en-US" sz="4000" b="1" dirty="0">
                <a:solidFill>
                  <a:prstClr val="white"/>
                </a:solidFill>
                <a:latin typeface="Calibri"/>
              </a:rPr>
              <a:t> </a:t>
            </a:r>
            <a:r>
              <a:rPr lang="en-US" sz="4000" b="1" dirty="0" err="1">
                <a:solidFill>
                  <a:prstClr val="white"/>
                </a:solidFill>
                <a:latin typeface="Calibri"/>
              </a:rPr>
              <a:t>gối</a:t>
            </a:r>
            <a:r>
              <a:rPr lang="en-US" sz="4000" b="1" dirty="0">
                <a:solidFill>
                  <a:prstClr val="white"/>
                </a:solidFill>
                <a:latin typeface="Calibri"/>
              </a:rPr>
              <a:t> </a:t>
            </a:r>
            <a:r>
              <a:rPr lang="en-US" sz="4000" b="1" dirty="0" err="1">
                <a:solidFill>
                  <a:prstClr val="white"/>
                </a:solidFill>
                <a:latin typeface="Calibri"/>
              </a:rPr>
              <a:t>mơ</a:t>
            </a:r>
            <a:r>
              <a:rPr lang="en-US" sz="4000" b="1" dirty="0">
                <a:solidFill>
                  <a:prstClr val="white"/>
                </a:solidFill>
                <a:latin typeface="Calibri"/>
              </a:rPr>
              <a:t> </a:t>
            </a:r>
            <a:r>
              <a:rPr lang="en-US" sz="4000" b="1" dirty="0" err="1">
                <a:solidFill>
                  <a:prstClr val="white"/>
                </a:solidFill>
                <a:latin typeface="Calibri"/>
              </a:rPr>
              <a:t>màng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3763109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9"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5385" y="762000"/>
            <a:ext cx="4407427" cy="5861878"/>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p:spPr>
      </p:pic>
      <p:sp>
        <p:nvSpPr>
          <p:cNvPr id="2" name="Rectangle 1"/>
          <p:cNvSpPr/>
          <p:nvPr/>
        </p:nvSpPr>
        <p:spPr>
          <a:xfrm>
            <a:off x="836612" y="914400"/>
            <a:ext cx="6400800" cy="5816977"/>
          </a:xfrm>
          <a:prstGeom prst="rect">
            <a:avLst/>
          </a:prstGeom>
        </p:spPr>
        <p:txBody>
          <a:bodyPr wrap="square">
            <a:spAutoFit/>
          </a:bodyPr>
          <a:lstStyle/>
          <a:p>
            <a:pPr algn="just"/>
            <a:r>
              <a:rPr lang="vi-VN" sz="6000" b="1" smtClean="0">
                <a:solidFill>
                  <a:schemeClr val="bg1"/>
                </a:solidFill>
              </a:rPr>
              <a:t>L</a:t>
            </a:r>
            <a:r>
              <a:rPr lang="vi-VN" sz="2400" smtClean="0">
                <a:solidFill>
                  <a:schemeClr val="bg1"/>
                </a:solidFill>
              </a:rPr>
              <a:t>ê </a:t>
            </a:r>
            <a:r>
              <a:rPr lang="vi-VN" sz="2400">
                <a:solidFill>
                  <a:schemeClr val="bg1"/>
                </a:solidFill>
              </a:rPr>
              <a:t>Minh Khuê là một trong những cây bút sung sức, nổi bật của văn học Việt Nam, người đã từng có những tác phẩm không phải khuấy động dư luận, mà đã đặt ra những vấn đề buộc chúng ta phải nhìn vào cuộc sống, nhìn vào quá khứ và hiện tại của đất nước, của dân tộc bằng một con mắt tỉnh táo hơn. Viết về cuộc sống hôm nay, nhưng đọc truyện của chị thấy nhiều điều khiến chúng ta không yên ổn được, rất bất an. Ngay cả những truyện chị giữ cho nhân vật không bị hoen ố, chống chọi được, như truyện Nước trong, như truyện Trên đường đê </a:t>
            </a:r>
            <a:endParaRPr lang="en-US" sz="2400" smtClean="0">
              <a:solidFill>
                <a:schemeClr val="bg1"/>
              </a:solidFill>
            </a:endParaRPr>
          </a:p>
          <a:p>
            <a:pPr algn="r"/>
            <a:r>
              <a:rPr lang="vi-VN" sz="2400" b="1" smtClean="0">
                <a:solidFill>
                  <a:schemeClr val="bg1"/>
                </a:solidFill>
              </a:rPr>
              <a:t>(</a:t>
            </a:r>
            <a:r>
              <a:rPr lang="vi-VN" sz="2400" b="1">
                <a:solidFill>
                  <a:schemeClr val="bg1"/>
                </a:solidFill>
              </a:rPr>
              <a:t>Phạm Xuân Nguyên)</a:t>
            </a:r>
            <a:endParaRPr lang="en-US" sz="2400" b="1">
              <a:solidFill>
                <a:schemeClr val="bg1"/>
              </a:solidFill>
            </a:endParaRPr>
          </a:p>
        </p:txBody>
      </p:sp>
    </p:spTree>
    <p:extLst>
      <p:ext uri="{BB962C8B-B14F-4D97-AF65-F5344CB8AC3E}">
        <p14:creationId xmlns:p14="http://schemas.microsoft.com/office/powerpoint/2010/main" val="3153107299"/>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4287"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vi-VN" sz="3200" b="1" i="1" dirty="0">
                <a:solidFill>
                  <a:schemeClr val="bg1"/>
                </a:solidFill>
              </a:rPr>
              <a:t>Theo </a:t>
            </a:r>
            <a:r>
              <a:rPr lang="vi-VN" sz="3200" b="1" i="1" dirty="0" err="1">
                <a:solidFill>
                  <a:schemeClr val="bg1"/>
                </a:solidFill>
              </a:rPr>
              <a:t>lời</a:t>
            </a:r>
            <a:r>
              <a:rPr lang="vi-VN" sz="3200" b="1" i="1" dirty="0">
                <a:solidFill>
                  <a:schemeClr val="bg1"/>
                </a:solidFill>
              </a:rPr>
              <a:t> </a:t>
            </a:r>
            <a:r>
              <a:rPr lang="vi-VN" sz="3200" b="1" i="1" dirty="0" err="1">
                <a:solidFill>
                  <a:schemeClr val="bg1"/>
                </a:solidFill>
              </a:rPr>
              <a:t>kể</a:t>
            </a:r>
            <a:r>
              <a:rPr lang="vi-VN" sz="3200" b="1" i="1" dirty="0">
                <a:solidFill>
                  <a:schemeClr val="bg1"/>
                </a:solidFill>
              </a:rPr>
              <a:t> </a:t>
            </a:r>
            <a:r>
              <a:rPr lang="vi-VN" sz="3200" b="1" i="1" dirty="0" err="1">
                <a:solidFill>
                  <a:schemeClr val="bg1"/>
                </a:solidFill>
              </a:rPr>
              <a:t>của</a:t>
            </a:r>
            <a:r>
              <a:rPr lang="vi-VN" sz="3200" b="1" i="1" dirty="0">
                <a:solidFill>
                  <a:schemeClr val="bg1"/>
                </a:solidFill>
              </a:rPr>
              <a:t> Phương </a:t>
            </a:r>
            <a:r>
              <a:rPr lang="vi-VN" sz="3200" b="1" i="1" dirty="0" err="1">
                <a:solidFill>
                  <a:schemeClr val="bg1"/>
                </a:solidFill>
              </a:rPr>
              <a:t>Định</a:t>
            </a:r>
            <a:r>
              <a:rPr lang="vi-VN" sz="3200" b="1" i="1" dirty="0">
                <a:solidFill>
                  <a:schemeClr val="bg1"/>
                </a:solidFill>
              </a:rPr>
              <a:t>, ai </a:t>
            </a:r>
            <a:r>
              <a:rPr lang="vi-VN" sz="3200" b="1" i="1" dirty="0" err="1">
                <a:solidFill>
                  <a:schemeClr val="bg1"/>
                </a:solidFill>
              </a:rPr>
              <a:t>là</a:t>
            </a:r>
            <a:r>
              <a:rPr lang="vi-VN" sz="3200" b="1" i="1" dirty="0">
                <a:solidFill>
                  <a:schemeClr val="bg1"/>
                </a:solidFill>
              </a:rPr>
              <a:t> "</a:t>
            </a:r>
            <a:r>
              <a:rPr lang="vi-VN" sz="3200" b="1" i="1" dirty="0" err="1">
                <a:solidFill>
                  <a:schemeClr val="bg1"/>
                </a:solidFill>
              </a:rPr>
              <a:t>kẻ</a:t>
            </a:r>
            <a:r>
              <a:rPr lang="vi-VN" sz="3200" b="1" i="1" dirty="0">
                <a:solidFill>
                  <a:schemeClr val="bg1"/>
                </a:solidFill>
              </a:rPr>
              <a:t> không </a:t>
            </a:r>
            <a:r>
              <a:rPr lang="vi-VN" sz="3200" b="1" i="1" dirty="0" err="1">
                <a:solidFill>
                  <a:schemeClr val="bg1"/>
                </a:solidFill>
              </a:rPr>
              <a:t>thích</a:t>
            </a:r>
            <a:r>
              <a:rPr lang="vi-VN" sz="3200" b="1" i="1" dirty="0">
                <a:solidFill>
                  <a:schemeClr val="bg1"/>
                </a:solidFill>
              </a:rPr>
              <a:t> </a:t>
            </a:r>
            <a:r>
              <a:rPr lang="vi-VN" sz="3200" b="1" i="1" dirty="0" err="1">
                <a:solidFill>
                  <a:schemeClr val="bg1"/>
                </a:solidFill>
              </a:rPr>
              <a:t>đùa</a:t>
            </a:r>
            <a:r>
              <a:rPr lang="vi-VN" sz="3200" b="1" i="1" dirty="0">
                <a:solidFill>
                  <a:schemeClr val="bg1"/>
                </a:solidFill>
              </a:rPr>
              <a:t>" trong </a:t>
            </a:r>
            <a:r>
              <a:rPr lang="vi-VN" sz="3200" b="1" i="1" dirty="0" err="1">
                <a:solidFill>
                  <a:schemeClr val="bg1"/>
                </a:solidFill>
              </a:rPr>
              <a:t>truyện</a:t>
            </a:r>
            <a:r>
              <a:rPr lang="vi-VN" sz="3200" b="1" i="1" dirty="0">
                <a:solidFill>
                  <a:schemeClr val="bg1"/>
                </a:solidFill>
              </a:rPr>
              <a:t> "</a:t>
            </a:r>
            <a:r>
              <a:rPr lang="vi-VN" sz="3200" b="1" i="1" dirty="0" err="1">
                <a:solidFill>
                  <a:schemeClr val="bg1"/>
                </a:solidFill>
              </a:rPr>
              <a:t>Những</a:t>
            </a:r>
            <a:r>
              <a:rPr lang="vi-VN" sz="3200" b="1" i="1" dirty="0">
                <a:solidFill>
                  <a:schemeClr val="bg1"/>
                </a:solidFill>
              </a:rPr>
              <a:t> ngôi sao xa xôi" </a:t>
            </a:r>
            <a:r>
              <a:rPr lang="vi-VN" sz="3200" b="1" i="1" dirty="0" err="1">
                <a:solidFill>
                  <a:schemeClr val="bg1"/>
                </a:solidFill>
              </a:rPr>
              <a:t>của</a:t>
            </a:r>
            <a:r>
              <a:rPr lang="vi-VN" sz="3200" b="1" i="1" dirty="0">
                <a:solidFill>
                  <a:schemeClr val="bg1"/>
                </a:solidFill>
              </a:rPr>
              <a:t> Lê Minh Khuê?</a:t>
            </a:r>
            <a:endParaRPr lang="en-US" sz="4400" b="1" i="1"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6600" b="1" i="1" kern="0" dirty="0">
                    <a:solidFill>
                      <a:srgbClr val="FFFFFF"/>
                    </a:solidFill>
                    <a:latin typeface="Arial" panose="020B0604020202020204" pitchFamily="34" charset="0"/>
                  </a:rPr>
                  <a:t>8</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tên</a:t>
            </a:r>
            <a:r>
              <a:rPr lang="en-US" sz="3600" b="1" dirty="0">
                <a:solidFill>
                  <a:prstClr val="white"/>
                </a:solidFill>
                <a:latin typeface="Calibri"/>
              </a:rPr>
              <a:t> </a:t>
            </a:r>
            <a:r>
              <a:rPr lang="en-US" sz="3600" b="1" dirty="0" err="1">
                <a:solidFill>
                  <a:prstClr val="white"/>
                </a:solidFill>
                <a:latin typeface="Calibri"/>
              </a:rPr>
              <a:t>giặc</a:t>
            </a:r>
            <a:r>
              <a:rPr lang="en-US" sz="3600" b="1" dirty="0">
                <a:solidFill>
                  <a:prstClr val="white"/>
                </a:solidFill>
                <a:latin typeface="Calibri"/>
              </a:rPr>
              <a:t> </a:t>
            </a:r>
            <a:r>
              <a:rPr lang="en-US" sz="3600" b="1" dirty="0" err="1">
                <a:solidFill>
                  <a:prstClr val="white"/>
                </a:solidFill>
                <a:latin typeface="Calibri"/>
              </a:rPr>
              <a:t>lái</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Mĩ</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pPr>
            <a:r>
              <a:rPr lang="en-BZ" sz="3600" b="1" dirty="0" err="1">
                <a:solidFill>
                  <a:prstClr val="white"/>
                </a:solidFill>
                <a:latin typeface="Calibri" panose="020F0502020204030204" pitchFamily="34" charset="0"/>
              </a:rPr>
              <a:t>Thần</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Chết</a:t>
            </a:r>
            <a:r>
              <a:rPr lang="en-US" sz="3600" b="1" dirty="0">
                <a:solidFill>
                  <a:prstClr val="white"/>
                </a:solidFill>
                <a:latin typeface="Calibri" panose="020F0502020204030204" pitchFamily="34" charset="0"/>
              </a:rPr>
              <a:t>.</a:t>
            </a:r>
            <a:endParaRPr lang="en-US" sz="3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lái</a:t>
            </a:r>
            <a:r>
              <a:rPr lang="en-US" sz="3600" b="1" dirty="0">
                <a:solidFill>
                  <a:prstClr val="white"/>
                </a:solidFill>
                <a:latin typeface="Calibri"/>
              </a:rPr>
              <a:t> </a:t>
            </a:r>
            <a:r>
              <a:rPr lang="en-US" sz="3600" b="1" dirty="0" err="1">
                <a:solidFill>
                  <a:prstClr val="white"/>
                </a:solidFill>
                <a:latin typeface="Calibri"/>
              </a:rPr>
              <a:t>xe</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Đại</a:t>
            </a:r>
            <a:r>
              <a:rPr lang="en-US" sz="3600" b="1" dirty="0">
                <a:solidFill>
                  <a:prstClr val="white"/>
                </a:solidFill>
                <a:latin typeface="Calibri"/>
              </a:rPr>
              <a:t> </a:t>
            </a:r>
            <a:r>
              <a:rPr lang="en-US" sz="3600" b="1" dirty="0" err="1">
                <a:solidFill>
                  <a:prstClr val="white"/>
                </a:solidFill>
                <a:latin typeface="Calibri"/>
              </a:rPr>
              <a:t>đội</a:t>
            </a:r>
            <a:r>
              <a:rPr lang="en-US" sz="3600" b="1" dirty="0">
                <a:solidFill>
                  <a:prstClr val="white"/>
                </a:solidFill>
                <a:latin typeface="Calibri"/>
              </a:rPr>
              <a:t> </a:t>
            </a:r>
            <a:r>
              <a:rPr lang="en-US" sz="3600" b="1" dirty="0" err="1">
                <a:solidFill>
                  <a:prstClr val="white"/>
                </a:solidFill>
                <a:latin typeface="Calibri"/>
              </a:rPr>
              <a:t>trưởng</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2750535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1927" y="22943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3200" b="1" i="1" dirty="0" err="1">
                <a:solidFill>
                  <a:prstClr val="white"/>
                </a:solidFill>
                <a:latin typeface="Calibri"/>
              </a:rPr>
              <a:t>Phương</a:t>
            </a:r>
            <a:r>
              <a:rPr lang="en-US" sz="3200" b="1" i="1" dirty="0">
                <a:solidFill>
                  <a:prstClr val="white"/>
                </a:solidFill>
                <a:latin typeface="Calibri"/>
              </a:rPr>
              <a:t> </a:t>
            </a:r>
            <a:r>
              <a:rPr lang="en-US" sz="3200" b="1" i="1" dirty="0" err="1">
                <a:solidFill>
                  <a:prstClr val="white"/>
                </a:solidFill>
                <a:latin typeface="Calibri"/>
              </a:rPr>
              <a:t>Định</a:t>
            </a:r>
            <a:r>
              <a:rPr lang="en-US" sz="3200" b="1" i="1" dirty="0">
                <a:solidFill>
                  <a:prstClr val="white"/>
                </a:solidFill>
                <a:latin typeface="Calibri"/>
              </a:rPr>
              <a:t> </a:t>
            </a:r>
            <a:r>
              <a:rPr lang="en-US" sz="3200" b="1" i="1" dirty="0" err="1">
                <a:solidFill>
                  <a:prstClr val="white"/>
                </a:solidFill>
                <a:latin typeface="Calibri"/>
              </a:rPr>
              <a:t>nhớ</a:t>
            </a:r>
            <a:r>
              <a:rPr lang="en-US" sz="3200" b="1" i="1" dirty="0">
                <a:solidFill>
                  <a:prstClr val="white"/>
                </a:solidFill>
                <a:latin typeface="Calibri"/>
              </a:rPr>
              <a:t> </a:t>
            </a:r>
            <a:r>
              <a:rPr lang="en-US" sz="3200" b="1" i="1" dirty="0" err="1">
                <a:solidFill>
                  <a:prstClr val="white"/>
                </a:solidFill>
                <a:latin typeface="Calibri"/>
              </a:rPr>
              <a:t>về</a:t>
            </a:r>
            <a:r>
              <a:rPr lang="en-US" sz="3200" b="1" i="1" dirty="0">
                <a:solidFill>
                  <a:prstClr val="white"/>
                </a:solidFill>
                <a:latin typeface="Calibri"/>
              </a:rPr>
              <a:t> </a:t>
            </a:r>
            <a:r>
              <a:rPr lang="en-US" sz="3200" b="1" i="1" dirty="0" err="1">
                <a:solidFill>
                  <a:prstClr val="white"/>
                </a:solidFill>
                <a:latin typeface="Calibri"/>
              </a:rPr>
              <a:t>điều</a:t>
            </a:r>
            <a:r>
              <a:rPr lang="en-US" sz="3200" b="1" i="1" dirty="0">
                <a:solidFill>
                  <a:prstClr val="white"/>
                </a:solidFill>
                <a:latin typeface="Calibri"/>
              </a:rPr>
              <a:t> </a:t>
            </a:r>
            <a:r>
              <a:rPr lang="en-US" sz="3200" b="1" i="1" dirty="0" err="1">
                <a:solidFill>
                  <a:prstClr val="white"/>
                </a:solidFill>
                <a:latin typeface="Calibri"/>
              </a:rPr>
              <a:t>gì</a:t>
            </a:r>
            <a:r>
              <a:rPr lang="en-US" sz="3200" b="1" i="1" dirty="0">
                <a:solidFill>
                  <a:prstClr val="white"/>
                </a:solidFill>
                <a:latin typeface="Calibri"/>
              </a:rPr>
              <a:t> </a:t>
            </a:r>
            <a:r>
              <a:rPr lang="en-US" sz="3200" b="1" i="1" dirty="0" err="1">
                <a:solidFill>
                  <a:prstClr val="white"/>
                </a:solidFill>
                <a:latin typeface="Calibri"/>
              </a:rPr>
              <a:t>trước</a:t>
            </a:r>
            <a:r>
              <a:rPr lang="en-US" sz="3200" b="1" i="1" dirty="0">
                <a:solidFill>
                  <a:prstClr val="white"/>
                </a:solidFill>
                <a:latin typeface="Calibri"/>
              </a:rPr>
              <a:t> </a:t>
            </a:r>
            <a:r>
              <a:rPr lang="en-US" sz="3200" b="1" i="1" dirty="0" err="1">
                <a:solidFill>
                  <a:prstClr val="white"/>
                </a:solidFill>
                <a:latin typeface="Calibri"/>
              </a:rPr>
              <a:t>tiên</a:t>
            </a:r>
            <a:r>
              <a:rPr lang="en-US" sz="3200" b="1" i="1" dirty="0">
                <a:solidFill>
                  <a:prstClr val="white"/>
                </a:solidFill>
                <a:latin typeface="Calibri"/>
              </a:rPr>
              <a:t> </a:t>
            </a:r>
            <a:r>
              <a:rPr lang="en-US" sz="3200" b="1" i="1" dirty="0" err="1">
                <a:solidFill>
                  <a:prstClr val="white"/>
                </a:solidFill>
                <a:latin typeface="Calibri"/>
              </a:rPr>
              <a:t>sau</a:t>
            </a:r>
            <a:r>
              <a:rPr lang="en-US" sz="3200" b="1" i="1" dirty="0">
                <a:solidFill>
                  <a:prstClr val="white"/>
                </a:solidFill>
                <a:latin typeface="Calibri"/>
              </a:rPr>
              <a:t> </a:t>
            </a:r>
            <a:r>
              <a:rPr lang="en-US" sz="3200" b="1" i="1" dirty="0" err="1">
                <a:solidFill>
                  <a:prstClr val="white"/>
                </a:solidFill>
                <a:latin typeface="Calibri"/>
              </a:rPr>
              <a:t>cơn</a:t>
            </a:r>
            <a:r>
              <a:rPr lang="en-US" sz="3200" b="1" i="1" dirty="0">
                <a:solidFill>
                  <a:prstClr val="white"/>
                </a:solidFill>
                <a:latin typeface="Calibri"/>
              </a:rPr>
              <a:t> </a:t>
            </a:r>
            <a:r>
              <a:rPr lang="en-US" sz="3200" b="1" i="1" dirty="0" err="1">
                <a:solidFill>
                  <a:prstClr val="white"/>
                </a:solidFill>
                <a:latin typeface="Calibri"/>
              </a:rPr>
              <a:t>mưa</a:t>
            </a:r>
            <a:r>
              <a:rPr lang="en-US" sz="3200" b="1" i="1" dirty="0">
                <a:solidFill>
                  <a:prstClr val="white"/>
                </a:solidFill>
                <a:latin typeface="Calibri"/>
              </a:rPr>
              <a:t> </a:t>
            </a:r>
            <a:r>
              <a:rPr lang="en-US" sz="3200" b="1" i="1" dirty="0" err="1">
                <a:solidFill>
                  <a:prstClr val="white"/>
                </a:solidFill>
                <a:latin typeface="Calibri"/>
              </a:rPr>
              <a:t>đá</a:t>
            </a:r>
            <a:r>
              <a:rPr lang="en-US" sz="3200" b="1" i="1" dirty="0">
                <a:solidFill>
                  <a:prstClr val="white"/>
                </a:solidFill>
                <a:latin typeface="Calibri"/>
              </a:rPr>
              <a:t>?</a:t>
            </a:r>
            <a:endParaRPr lang="en-US" sz="32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9900" b="1" i="1" kern="0" dirty="0">
                    <a:solidFill>
                      <a:srgbClr val="FFFFFF"/>
                    </a:solidFill>
                    <a:latin typeface="Arial" panose="020B0604020202020204" pitchFamily="34" charset="0"/>
                  </a:rPr>
                  <a:t>9</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err="1">
                <a:solidFill>
                  <a:prstClr val="white"/>
                </a:solidFill>
                <a:latin typeface="Calibri"/>
              </a:rPr>
              <a:t>Bà</a:t>
            </a:r>
            <a:r>
              <a:rPr lang="en-US" sz="4000" b="1" dirty="0">
                <a:solidFill>
                  <a:prstClr val="white"/>
                </a:solidFill>
                <a:latin typeface="Calibri"/>
              </a:rPr>
              <a:t> </a:t>
            </a:r>
            <a:r>
              <a:rPr lang="en-US" sz="4000" b="1" dirty="0" err="1">
                <a:solidFill>
                  <a:prstClr val="white"/>
                </a:solidFill>
                <a:latin typeface="Calibri"/>
              </a:rPr>
              <a:t>bán</a:t>
            </a:r>
            <a:r>
              <a:rPr lang="en-US" sz="4000" b="1" dirty="0">
                <a:solidFill>
                  <a:prstClr val="white"/>
                </a:solidFill>
                <a:latin typeface="Calibri"/>
              </a:rPr>
              <a:t> </a:t>
            </a:r>
            <a:r>
              <a:rPr lang="en-US" sz="4000" b="1" dirty="0" err="1">
                <a:solidFill>
                  <a:prstClr val="white"/>
                </a:solidFill>
                <a:latin typeface="Calibri"/>
              </a:rPr>
              <a:t>kem</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buSzPts val="1000"/>
              <a:tabLst>
                <a:tab pos="457063" algn="l"/>
              </a:tabLst>
            </a:pPr>
            <a:r>
              <a:rPr lang="en-US" sz="4000" b="1" dirty="0" err="1">
                <a:solidFill>
                  <a:prstClr val="white"/>
                </a:solidFill>
                <a:latin typeface="Calibri"/>
              </a:rPr>
              <a:t>Người</a:t>
            </a:r>
            <a:r>
              <a:rPr lang="en-US" sz="4000" b="1" dirty="0">
                <a:solidFill>
                  <a:prstClr val="white"/>
                </a:solidFill>
                <a:latin typeface="Calibri"/>
              </a:rPr>
              <a:t> </a:t>
            </a:r>
            <a:r>
              <a:rPr lang="en-US" sz="4000" b="1" dirty="0" err="1">
                <a:solidFill>
                  <a:prstClr val="white"/>
                </a:solidFill>
                <a:latin typeface="Calibri"/>
              </a:rPr>
              <a:t>mẹ</a:t>
            </a:r>
            <a:r>
              <a:rPr lang="en-US" sz="4000" b="1" dirty="0">
                <a:solidFill>
                  <a:prstClr val="white"/>
                </a:solidFill>
                <a:latin typeface="Calibri"/>
              </a:rPr>
              <a:t>.</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err="1">
                <a:solidFill>
                  <a:prstClr val="white"/>
                </a:solidFill>
                <a:latin typeface="Calibri"/>
              </a:rPr>
              <a:t>Những</a:t>
            </a:r>
            <a:r>
              <a:rPr lang="en-US" sz="4000" b="1" dirty="0">
                <a:solidFill>
                  <a:prstClr val="white"/>
                </a:solidFill>
                <a:latin typeface="Calibri"/>
              </a:rPr>
              <a:t> </a:t>
            </a:r>
            <a:r>
              <a:rPr lang="en-US" sz="4000" b="1" dirty="0" err="1">
                <a:solidFill>
                  <a:prstClr val="white"/>
                </a:solidFill>
                <a:latin typeface="Calibri"/>
              </a:rPr>
              <a:t>ngọn</a:t>
            </a:r>
            <a:r>
              <a:rPr lang="en-US" sz="4000" b="1" dirty="0">
                <a:solidFill>
                  <a:prstClr val="white"/>
                </a:solidFill>
                <a:latin typeface="Calibri"/>
              </a:rPr>
              <a:t> </a:t>
            </a:r>
            <a:r>
              <a:rPr lang="en-US" sz="4000" b="1" dirty="0" err="1">
                <a:solidFill>
                  <a:prstClr val="white"/>
                </a:solidFill>
                <a:latin typeface="Calibri"/>
              </a:rPr>
              <a:t>điện</a:t>
            </a:r>
            <a:r>
              <a:rPr lang="en-US" sz="4000" b="1" dirty="0">
                <a:solidFill>
                  <a:prstClr val="white"/>
                </a:solidFill>
                <a:latin typeface="Calibri"/>
              </a:rPr>
              <a:t> </a:t>
            </a:r>
            <a:r>
              <a:rPr lang="en-US" sz="4000" b="1" dirty="0" err="1">
                <a:solidFill>
                  <a:prstClr val="white"/>
                </a:solidFill>
                <a:latin typeface="Calibri"/>
              </a:rPr>
              <a:t>trên</a:t>
            </a:r>
            <a:r>
              <a:rPr lang="en-US" sz="4000" b="1" dirty="0">
                <a:solidFill>
                  <a:prstClr val="white"/>
                </a:solidFill>
                <a:latin typeface="Calibri"/>
              </a:rPr>
              <a:t> </a:t>
            </a:r>
            <a:r>
              <a:rPr lang="en-US" sz="4000" b="1" dirty="0" err="1">
                <a:solidFill>
                  <a:prstClr val="white"/>
                </a:solidFill>
                <a:latin typeface="Calibri"/>
              </a:rPr>
              <a:t>quảng</a:t>
            </a:r>
            <a:r>
              <a:rPr lang="en-US" sz="4000" b="1" dirty="0">
                <a:solidFill>
                  <a:prstClr val="white"/>
                </a:solidFill>
                <a:latin typeface="Calibri"/>
              </a:rPr>
              <a:t> </a:t>
            </a:r>
            <a:r>
              <a:rPr lang="en-US" sz="4000" b="1" dirty="0" err="1">
                <a:solidFill>
                  <a:prstClr val="white"/>
                </a:solidFill>
                <a:latin typeface="Calibri"/>
              </a:rPr>
              <a:t>trường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err="1">
                <a:solidFill>
                  <a:prstClr val="white"/>
                </a:solidFill>
                <a:latin typeface="Calibri"/>
              </a:rPr>
              <a:t>Hoa</a:t>
            </a:r>
            <a:r>
              <a:rPr lang="en-US" sz="4000" b="1" dirty="0">
                <a:solidFill>
                  <a:prstClr val="white"/>
                </a:solidFill>
                <a:latin typeface="Calibri"/>
              </a:rPr>
              <a:t> </a:t>
            </a:r>
            <a:r>
              <a:rPr lang="en-US" sz="4000" b="1" dirty="0" err="1">
                <a:solidFill>
                  <a:prstClr val="white"/>
                </a:solidFill>
                <a:latin typeface="Calibri"/>
              </a:rPr>
              <a:t>trong</a:t>
            </a:r>
            <a:r>
              <a:rPr lang="en-US" sz="4000" b="1" dirty="0">
                <a:solidFill>
                  <a:prstClr val="white"/>
                </a:solidFill>
                <a:latin typeface="Calibri"/>
              </a:rPr>
              <a:t> </a:t>
            </a:r>
            <a:r>
              <a:rPr lang="en-US" sz="4000" b="1" dirty="0" err="1">
                <a:solidFill>
                  <a:prstClr val="white"/>
                </a:solidFill>
                <a:latin typeface="Calibri"/>
              </a:rPr>
              <a:t>công</a:t>
            </a:r>
            <a:r>
              <a:rPr lang="en-US" sz="4000" b="1" dirty="0">
                <a:solidFill>
                  <a:prstClr val="white"/>
                </a:solidFill>
                <a:latin typeface="Calibri"/>
              </a:rPr>
              <a:t> </a:t>
            </a:r>
            <a:r>
              <a:rPr lang="en-US" sz="4000" b="1" dirty="0" err="1">
                <a:solidFill>
                  <a:prstClr val="white"/>
                </a:solidFill>
                <a:latin typeface="Calibri"/>
              </a:rPr>
              <a:t>viên</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817702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1927" y="77073"/>
            <a:ext cx="8455997" cy="252671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800" b="1" i="1" dirty="0">
                <a:solidFill>
                  <a:prstClr val="white"/>
                </a:solidFill>
                <a:latin typeface="Calibri"/>
              </a:rPr>
              <a:t>Lê Minh </a:t>
            </a:r>
            <a:r>
              <a:rPr lang="en-US" sz="4800" b="1" i="1" dirty="0" err="1">
                <a:solidFill>
                  <a:prstClr val="white"/>
                </a:solidFill>
                <a:latin typeface="Calibri"/>
              </a:rPr>
              <a:t>Khuê</a:t>
            </a:r>
            <a:r>
              <a:rPr lang="en-US" sz="4800" b="1" i="1" dirty="0">
                <a:solidFill>
                  <a:prstClr val="white"/>
                </a:solidFill>
                <a:latin typeface="Calibri"/>
              </a:rPr>
              <a:t> </a:t>
            </a:r>
            <a:r>
              <a:rPr lang="en-US" sz="4800" b="1" i="1" dirty="0" err="1">
                <a:solidFill>
                  <a:prstClr val="white"/>
                </a:solidFill>
                <a:latin typeface="Calibri"/>
              </a:rPr>
              <a:t>đã</a:t>
            </a:r>
            <a:r>
              <a:rPr lang="en-US" sz="4800" b="1" i="1" dirty="0">
                <a:solidFill>
                  <a:prstClr val="white"/>
                </a:solidFill>
                <a:latin typeface="Calibri"/>
              </a:rPr>
              <a:t> </a:t>
            </a:r>
            <a:r>
              <a:rPr lang="en-US" sz="4800" b="1" i="1" dirty="0" err="1">
                <a:solidFill>
                  <a:prstClr val="white"/>
                </a:solidFill>
                <a:latin typeface="Calibri"/>
              </a:rPr>
              <a:t>từng</a:t>
            </a:r>
            <a:r>
              <a:rPr lang="en-US" sz="4800" b="1" i="1" dirty="0">
                <a:solidFill>
                  <a:prstClr val="white"/>
                </a:solidFill>
                <a:latin typeface="Calibri"/>
              </a:rPr>
              <a:t> </a:t>
            </a:r>
            <a:r>
              <a:rPr lang="en-US" sz="4800" b="1" i="1" dirty="0" err="1">
                <a:solidFill>
                  <a:prstClr val="white"/>
                </a:solidFill>
                <a:latin typeface="Calibri"/>
              </a:rPr>
              <a:t>đạt</a:t>
            </a:r>
            <a:r>
              <a:rPr lang="en-US" sz="4800" b="1" i="1" dirty="0">
                <a:solidFill>
                  <a:prstClr val="white"/>
                </a:solidFill>
                <a:latin typeface="Calibri"/>
              </a:rPr>
              <a:t> </a:t>
            </a:r>
            <a:r>
              <a:rPr lang="en-US" sz="4800" b="1" i="1" dirty="0" err="1">
                <a:solidFill>
                  <a:prstClr val="white"/>
                </a:solidFill>
                <a:latin typeface="Calibri"/>
              </a:rPr>
              <a:t>giải</a:t>
            </a:r>
            <a:r>
              <a:rPr lang="en-US" sz="4800" b="1" i="1" dirty="0">
                <a:solidFill>
                  <a:prstClr val="white"/>
                </a:solidFill>
                <a:latin typeface="Calibri"/>
              </a:rPr>
              <a:t> </a:t>
            </a:r>
            <a:r>
              <a:rPr lang="en-US" sz="4800" b="1" i="1" dirty="0" err="1">
                <a:solidFill>
                  <a:prstClr val="white"/>
                </a:solidFill>
                <a:latin typeface="Calibri"/>
              </a:rPr>
              <a:t>thưởng</a:t>
            </a:r>
            <a:r>
              <a:rPr lang="en-US" sz="4800" b="1" i="1" dirty="0">
                <a:solidFill>
                  <a:prstClr val="white"/>
                </a:solidFill>
                <a:latin typeface="Calibri"/>
              </a:rPr>
              <a:t> </a:t>
            </a:r>
            <a:r>
              <a:rPr lang="en-US" sz="4800" b="1" i="1" dirty="0" err="1">
                <a:solidFill>
                  <a:prstClr val="white"/>
                </a:solidFill>
                <a:latin typeface="Calibri"/>
              </a:rPr>
              <a:t>của</a:t>
            </a:r>
            <a:r>
              <a:rPr lang="en-US" sz="4800" b="1" i="1" dirty="0">
                <a:solidFill>
                  <a:prstClr val="white"/>
                </a:solidFill>
                <a:latin typeface="Calibri"/>
              </a:rPr>
              <a:t> </a:t>
            </a:r>
            <a:r>
              <a:rPr lang="en-US" sz="4800" b="1" i="1" dirty="0" err="1">
                <a:solidFill>
                  <a:prstClr val="white"/>
                </a:solidFill>
                <a:latin typeface="Calibri"/>
              </a:rPr>
              <a:t>nước</a:t>
            </a:r>
            <a:r>
              <a:rPr lang="en-US" sz="4800" b="1" i="1" dirty="0">
                <a:solidFill>
                  <a:prstClr val="white"/>
                </a:solidFill>
                <a:latin typeface="Calibri"/>
              </a:rPr>
              <a:t> </a:t>
            </a:r>
            <a:r>
              <a:rPr lang="en-US" sz="4800" b="1" i="1" dirty="0" err="1">
                <a:solidFill>
                  <a:prstClr val="white"/>
                </a:solidFill>
                <a:latin typeface="Calibri"/>
              </a:rPr>
              <a:t>nào</a:t>
            </a:r>
            <a:r>
              <a:rPr lang="en-US" sz="4800" b="1" i="1" dirty="0">
                <a:solidFill>
                  <a:prstClr val="white"/>
                </a:solidFill>
                <a:latin typeface="Calibri"/>
              </a:rPr>
              <a:t>? </a:t>
            </a:r>
            <a:r>
              <a:rPr lang="en-US" sz="4800" b="1" i="1" dirty="0" err="1">
                <a:solidFill>
                  <a:prstClr val="white"/>
                </a:solidFill>
                <a:latin typeface="Calibri"/>
              </a:rPr>
              <a:t>Năm</a:t>
            </a:r>
            <a:r>
              <a:rPr lang="en-US" sz="4800" b="1" i="1" dirty="0">
                <a:solidFill>
                  <a:prstClr val="white"/>
                </a:solidFill>
                <a:latin typeface="Calibri"/>
              </a:rPr>
              <a:t> bao </a:t>
            </a:r>
            <a:r>
              <a:rPr lang="en-US" sz="4800" b="1" i="1" dirty="0" err="1">
                <a:solidFill>
                  <a:prstClr val="white"/>
                </a:solidFill>
                <a:latin typeface="Calibri"/>
              </a:rPr>
              <a:t>nhiêu</a:t>
            </a:r>
            <a:r>
              <a:rPr lang="en-US" sz="4800" b="1" i="1" dirty="0">
                <a:solidFill>
                  <a:prstClr val="white"/>
                </a:solidFill>
                <a:latin typeface="Calibri"/>
              </a:rPr>
              <a:t>?</a:t>
            </a:r>
            <a:endParaRPr lang="en-US" sz="48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 action="ppaction://noaction"/>
              </p:cNvPr>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3800" b="1" i="1" kern="0" dirty="0">
                    <a:solidFill>
                      <a:srgbClr val="FFFFFF"/>
                    </a:solidFill>
                    <a:latin typeface="Arial" panose="020B0604020202020204" pitchFamily="34" charset="0"/>
                  </a:rPr>
                  <a:t>10</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2799" b="1" dirty="0">
                <a:solidFill>
                  <a:prstClr val="white"/>
                </a:solidFill>
                <a:latin typeface="Calibri"/>
              </a:rPr>
              <a:t>Anh, 2007.</a:t>
            </a:r>
            <a:endParaRPr lang="en-US" sz="2799"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2799" b="1" dirty="0" err="1">
                <a:solidFill>
                  <a:prstClr val="white"/>
                </a:solidFill>
                <a:latin typeface="Calibri"/>
              </a:rPr>
              <a:t>Trung</a:t>
            </a:r>
            <a:r>
              <a:rPr lang="en-US" sz="2799" b="1" dirty="0">
                <a:solidFill>
                  <a:prstClr val="white"/>
                </a:solidFill>
                <a:latin typeface="Calibri"/>
              </a:rPr>
              <a:t> </a:t>
            </a:r>
            <a:r>
              <a:rPr lang="en-US" sz="2799" b="1" dirty="0" err="1">
                <a:solidFill>
                  <a:prstClr val="white"/>
                </a:solidFill>
                <a:latin typeface="Calibri"/>
              </a:rPr>
              <a:t>Quốc</a:t>
            </a:r>
            <a:r>
              <a:rPr lang="en-US" sz="2799" b="1" dirty="0">
                <a:solidFill>
                  <a:prstClr val="white"/>
                </a:solidFill>
                <a:latin typeface="Calibri"/>
              </a:rPr>
              <a:t>, 2007.</a:t>
            </a:r>
            <a:endParaRPr lang="en-US" sz="2799"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2799" b="1" dirty="0" err="1">
                <a:solidFill>
                  <a:prstClr val="white"/>
                </a:solidFill>
                <a:latin typeface="Calibri"/>
              </a:rPr>
              <a:t>Nhật</a:t>
            </a:r>
            <a:r>
              <a:rPr lang="en-US" sz="2799" b="1" dirty="0">
                <a:solidFill>
                  <a:prstClr val="white"/>
                </a:solidFill>
                <a:latin typeface="Calibri"/>
              </a:rPr>
              <a:t> </a:t>
            </a:r>
            <a:r>
              <a:rPr lang="en-US" sz="2799" b="1" dirty="0" err="1">
                <a:solidFill>
                  <a:prstClr val="white"/>
                </a:solidFill>
                <a:latin typeface="Calibri"/>
              </a:rPr>
              <a:t>Bản</a:t>
            </a:r>
            <a:r>
              <a:rPr lang="en-US" sz="2799" b="1" dirty="0">
                <a:solidFill>
                  <a:prstClr val="white"/>
                </a:solidFill>
                <a:latin typeface="Calibri"/>
              </a:rPr>
              <a:t>, 2009.</a:t>
            </a:r>
            <a:endParaRPr lang="en-US" sz="2799"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2799" b="1" dirty="0" err="1">
                <a:solidFill>
                  <a:prstClr val="white"/>
                </a:solidFill>
                <a:latin typeface="Calibri"/>
                <a:cs typeface="Times New Roman" panose="02020603050405020304" pitchFamily="18" charset="0"/>
              </a:rPr>
              <a:t>Hàn</a:t>
            </a:r>
            <a:r>
              <a:rPr lang="en-US" sz="2799" b="1" dirty="0">
                <a:solidFill>
                  <a:prstClr val="white"/>
                </a:solidFill>
                <a:latin typeface="Calibri"/>
                <a:cs typeface="Times New Roman" panose="02020603050405020304" pitchFamily="18" charset="0"/>
              </a:rPr>
              <a:t> </a:t>
            </a:r>
            <a:r>
              <a:rPr lang="en-US" sz="2799" b="1" dirty="0" err="1">
                <a:solidFill>
                  <a:prstClr val="white"/>
                </a:solidFill>
                <a:latin typeface="Calibri"/>
                <a:cs typeface="Times New Roman" panose="02020603050405020304" pitchFamily="18" charset="0"/>
              </a:rPr>
              <a:t>Quốc</a:t>
            </a:r>
            <a:r>
              <a:rPr lang="en-US" sz="2799" b="1" dirty="0">
                <a:solidFill>
                  <a:prstClr val="white"/>
                </a:solidFill>
                <a:latin typeface="Calibri"/>
                <a:cs typeface="Times New Roman" panose="02020603050405020304" pitchFamily="18" charset="0"/>
              </a:rPr>
              <a:t>, 2008.</a:t>
            </a: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
        <p:nvSpPr>
          <p:cNvPr id="3" name="Hình chữ nhật: Góc Tròn 2">
            <a:extLst>
              <a:ext uri="{FF2B5EF4-FFF2-40B4-BE49-F238E27FC236}">
                <a16:creationId xmlns="" xmlns:a16="http://schemas.microsoft.com/office/drawing/2014/main" id="{149BA5C2-9124-401F-8BE6-58D5B44201C3}"/>
              </a:ext>
            </a:extLst>
          </p:cNvPr>
          <p:cNvSpPr/>
          <p:nvPr/>
        </p:nvSpPr>
        <p:spPr>
          <a:xfrm>
            <a:off x="11199812" y="5873765"/>
            <a:ext cx="711994" cy="9071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Tree>
    <p:custDataLst>
      <p:tags r:id="rId1"/>
    </p:custDataLst>
    <p:extLst>
      <p:ext uri="{BB962C8B-B14F-4D97-AF65-F5344CB8AC3E}">
        <p14:creationId xmlns:p14="http://schemas.microsoft.com/office/powerpoint/2010/main" val="3107822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13" presetClass="exit" presetSubtype="32" fill="hold" grpId="2" nodeType="withEffect">
                                  <p:stCondLst>
                                    <p:cond delay="0"/>
                                  </p:stCondLst>
                                  <p:childTnLst>
                                    <p:animEffect transition="out" filter="plus(out)">
                                      <p:cBhvr>
                                        <p:cTn id="214" dur="2000"/>
                                        <p:tgtEl>
                                          <p:spTgt spid="36"/>
                                        </p:tgtEl>
                                      </p:cBhvr>
                                    </p:animEffect>
                                    <p:set>
                                      <p:cBhvr>
                                        <p:cTn id="215" dur="1" fill="hold">
                                          <p:stCondLst>
                                            <p:cond delay="1999"/>
                                          </p:stCondLst>
                                        </p:cTn>
                                        <p:tgtEl>
                                          <p:spTgt spid="36"/>
                                        </p:tgtEl>
                                        <p:attrNameLst>
                                          <p:attrName>style.visibility</p:attrName>
                                        </p:attrNameLst>
                                      </p:cBhvr>
                                      <p:to>
                                        <p:strVal val="hidden"/>
                                      </p:to>
                                    </p:set>
                                  </p:childTnLst>
                                </p:cTn>
                              </p:par>
                              <p:par>
                                <p:cTn id="216" presetID="13" presetClass="exit" presetSubtype="32" fill="hold" grpId="2" nodeType="withEffect">
                                  <p:stCondLst>
                                    <p:cond delay="0"/>
                                  </p:stCondLst>
                                  <p:childTnLst>
                                    <p:animEffect transition="out" filter="plus(out)">
                                      <p:cBhvr>
                                        <p:cTn id="217" dur="2000"/>
                                        <p:tgtEl>
                                          <p:spTgt spid="43"/>
                                        </p:tgtEl>
                                      </p:cBhvr>
                                    </p:animEffect>
                                    <p:set>
                                      <p:cBhvr>
                                        <p:cTn id="218" dur="1" fill="hold">
                                          <p:stCondLst>
                                            <p:cond delay="1999"/>
                                          </p:stCondLst>
                                        </p:cTn>
                                        <p:tgtEl>
                                          <p:spTgt spid="43"/>
                                        </p:tgtEl>
                                        <p:attrNameLst>
                                          <p:attrName>style.visibility</p:attrName>
                                        </p:attrNameLst>
                                      </p:cBhvr>
                                      <p:to>
                                        <p:strVal val="hidden"/>
                                      </p:to>
                                    </p:set>
                                  </p:childTnLst>
                                </p:cTn>
                              </p:par>
                              <p:par>
                                <p:cTn id="219" presetID="13" presetClass="exit" presetSubtype="32" fill="hold" grpId="2" nodeType="withEffect">
                                  <p:stCondLst>
                                    <p:cond delay="0"/>
                                  </p:stCondLst>
                                  <p:childTnLst>
                                    <p:animEffect transition="out" filter="plus(out)">
                                      <p:cBhvr>
                                        <p:cTn id="220" dur="2000"/>
                                        <p:tgtEl>
                                          <p:spTgt spid="39"/>
                                        </p:tgtEl>
                                      </p:cBhvr>
                                    </p:animEffect>
                                    <p:set>
                                      <p:cBhvr>
                                        <p:cTn id="221" dur="1" fill="hold">
                                          <p:stCondLst>
                                            <p:cond delay="1999"/>
                                          </p:stCondLst>
                                        </p:cTn>
                                        <p:tgtEl>
                                          <p:spTgt spid="39"/>
                                        </p:tgtEl>
                                        <p:attrNameLst>
                                          <p:attrName>style.visibility</p:attrName>
                                        </p:attrNameLst>
                                      </p:cBhvr>
                                      <p:to>
                                        <p:strVal val="hidden"/>
                                      </p:to>
                                    </p:set>
                                  </p:childTnLst>
                                </p:cTn>
                              </p:par>
                              <p:par>
                                <p:cTn id="222" presetID="37" presetClass="exit" presetSubtype="0" fill="hold" grpId="1" nodeType="withEffect">
                                  <p:stCondLst>
                                    <p:cond delay="0"/>
                                  </p:stCondLst>
                                  <p:childTnLst>
                                    <p:animEffect transition="out" filter="fade">
                                      <p:cBhvr>
                                        <p:cTn id="223" dur="1000"/>
                                        <p:tgtEl>
                                          <p:spTgt spid="38"/>
                                        </p:tgtEl>
                                      </p:cBhvr>
                                    </p:animEffect>
                                    <p:anim calcmode="lin" valueType="num">
                                      <p:cBhvr>
                                        <p:cTn id="224" dur="1000"/>
                                        <p:tgtEl>
                                          <p:spTgt spid="38"/>
                                        </p:tgtEl>
                                        <p:attrNameLst>
                                          <p:attrName>ppt_x</p:attrName>
                                        </p:attrNameLst>
                                      </p:cBhvr>
                                      <p:tavLst>
                                        <p:tav tm="0">
                                          <p:val>
                                            <p:strVal val="ppt_x"/>
                                          </p:val>
                                        </p:tav>
                                        <p:tav tm="100000">
                                          <p:val>
                                            <p:strVal val="ppt_x"/>
                                          </p:val>
                                        </p:tav>
                                      </p:tavLst>
                                    </p:anim>
                                    <p:anim calcmode="lin" valueType="num">
                                      <p:cBhvr>
                                        <p:cTn id="225" dur="100" decel="100000"/>
                                        <p:tgtEl>
                                          <p:spTgt spid="38"/>
                                        </p:tgtEl>
                                        <p:attrNameLst>
                                          <p:attrName>ppt_y</p:attrName>
                                        </p:attrNameLst>
                                      </p:cBhvr>
                                      <p:tavLst>
                                        <p:tav tm="0">
                                          <p:val>
                                            <p:strVal val="ppt_y"/>
                                          </p:val>
                                        </p:tav>
                                        <p:tav tm="100000">
                                          <p:val>
                                            <p:strVal val="ppt_y-.03"/>
                                          </p:val>
                                        </p:tav>
                                      </p:tavLst>
                                    </p:anim>
                                    <p:anim calcmode="lin" valueType="num">
                                      <p:cBhvr>
                                        <p:cTn id="226" dur="900" accel="100000">
                                          <p:stCondLst>
                                            <p:cond delay="100"/>
                                          </p:stCondLst>
                                        </p:cTn>
                                        <p:tgtEl>
                                          <p:spTgt spid="38"/>
                                        </p:tgtEl>
                                        <p:attrNameLst>
                                          <p:attrName>ppt_y</p:attrName>
                                        </p:attrNameLst>
                                      </p:cBhvr>
                                      <p:tavLst>
                                        <p:tav tm="0">
                                          <p:val>
                                            <p:strVal val="ppt_y"/>
                                          </p:val>
                                        </p:tav>
                                        <p:tav tm="100000">
                                          <p:val>
                                            <p:strVal val="ppt_y+1"/>
                                          </p:val>
                                        </p:tav>
                                      </p:tavLst>
                                    </p:anim>
                                    <p:set>
                                      <p:cBhvr>
                                        <p:cTn id="227"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2"/>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44"/>
                                        </p:tgtEl>
                                      </p:cBhvr>
                                    </p:animEffect>
                                    <p:anim calcmode="lin" valueType="num">
                                      <p:cBhvr>
                                        <p:cTn id="230" dur="1000"/>
                                        <p:tgtEl>
                                          <p:spTgt spid="44"/>
                                        </p:tgtEl>
                                        <p:attrNameLst>
                                          <p:attrName>ppt_x</p:attrName>
                                        </p:attrNameLst>
                                      </p:cBhvr>
                                      <p:tavLst>
                                        <p:tav tm="0">
                                          <p:val>
                                            <p:strVal val="ppt_x"/>
                                          </p:val>
                                        </p:tav>
                                        <p:tav tm="100000">
                                          <p:val>
                                            <p:strVal val="ppt_x"/>
                                          </p:val>
                                        </p:tav>
                                      </p:tavLst>
                                    </p:anim>
                                    <p:anim calcmode="lin" valueType="num">
                                      <p:cBhvr>
                                        <p:cTn id="231" dur="100" decel="100000"/>
                                        <p:tgtEl>
                                          <p:spTgt spid="44"/>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44"/>
                                        </p:tgtEl>
                                        <p:attrNameLst>
                                          <p:attrName>ppt_y</p:attrName>
                                        </p:attrNameLst>
                                      </p:cBhvr>
                                      <p:tavLst>
                                        <p:tav tm="0">
                                          <p:val>
                                            <p:strVal val="ppt_y"/>
                                          </p:val>
                                        </p:tav>
                                        <p:tav tm="100000">
                                          <p:val>
                                            <p:strVal val="ppt_y+1"/>
                                          </p:val>
                                        </p:tav>
                                      </p:tavLst>
                                    </p:anim>
                                    <p:set>
                                      <p:cBhvr>
                                        <p:cTn id="233"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0"/>
                                        </p:tgtEl>
                                      </p:cBhvr>
                                    </p:animEffect>
                                    <p:anim calcmode="lin" valueType="num">
                                      <p:cBhvr>
                                        <p:cTn id="236" dur="1000"/>
                                        <p:tgtEl>
                                          <p:spTgt spid="40"/>
                                        </p:tgtEl>
                                        <p:attrNameLst>
                                          <p:attrName>ppt_x</p:attrName>
                                        </p:attrNameLst>
                                      </p:cBhvr>
                                      <p:tavLst>
                                        <p:tav tm="0">
                                          <p:val>
                                            <p:strVal val="ppt_x"/>
                                          </p:val>
                                        </p:tav>
                                        <p:tav tm="100000">
                                          <p:val>
                                            <p:strVal val="ppt_x"/>
                                          </p:val>
                                        </p:tav>
                                      </p:tavLst>
                                    </p:anim>
                                    <p:anim calcmode="lin" valueType="num">
                                      <p:cBhvr>
                                        <p:cTn id="237" dur="100" decel="100000"/>
                                        <p:tgtEl>
                                          <p:spTgt spid="40"/>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0"/>
                                        </p:tgtEl>
                                        <p:attrNameLst>
                                          <p:attrName>ppt_y</p:attrName>
                                        </p:attrNameLst>
                                      </p:cBhvr>
                                      <p:tavLst>
                                        <p:tav tm="0">
                                          <p:val>
                                            <p:strVal val="ppt_y"/>
                                          </p:val>
                                        </p:tav>
                                        <p:tav tm="100000">
                                          <p:val>
                                            <p:strVal val="ppt_y+1"/>
                                          </p:val>
                                        </p:tav>
                                      </p:tavLst>
                                    </p:anim>
                                    <p:set>
                                      <p:cBhvr>
                                        <p:cTn id="239"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27" presetClass="emph" presetSubtype="0" fill="remove" grpId="1" nodeType="withEffect">
                                  <p:stCondLst>
                                    <p:cond delay="0"/>
                                  </p:stCondLst>
                                  <p:childTnLst>
                                    <p:animClr clrSpc="rgb" dir="cw">
                                      <p:cBhvr override="childStyle">
                                        <p:cTn id="241" dur="250" autoRev="1" fill="remove"/>
                                        <p:tgtEl>
                                          <p:spTgt spid="37"/>
                                        </p:tgtEl>
                                        <p:attrNameLst>
                                          <p:attrName>style.color</p:attrName>
                                        </p:attrNameLst>
                                      </p:cBhvr>
                                      <p:to>
                                        <a:schemeClr val="bg1"/>
                                      </p:to>
                                    </p:animClr>
                                    <p:animClr clrSpc="rgb" dir="cw">
                                      <p:cBhvr>
                                        <p:cTn id="242" dur="250" autoRev="1" fill="remove"/>
                                        <p:tgtEl>
                                          <p:spTgt spid="37"/>
                                        </p:tgtEl>
                                        <p:attrNameLst>
                                          <p:attrName>fillcolor</p:attrName>
                                        </p:attrNameLst>
                                      </p:cBhvr>
                                      <p:to>
                                        <a:schemeClr val="bg1"/>
                                      </p:to>
                                    </p:animClr>
                                    <p:set>
                                      <p:cBhvr>
                                        <p:cTn id="243" dur="250" autoRev="1" fill="remove"/>
                                        <p:tgtEl>
                                          <p:spTgt spid="37"/>
                                        </p:tgtEl>
                                        <p:attrNameLst>
                                          <p:attrName>fill.type</p:attrName>
                                        </p:attrNameLst>
                                      </p:cBhvr>
                                      <p:to>
                                        <p:strVal val="solid"/>
                                      </p:to>
                                    </p:set>
                                    <p:set>
                                      <p:cBhvr>
                                        <p:cTn id="244" dur="250" autoRev="1" fill="remove"/>
                                        <p:tgtEl>
                                          <p:spTgt spid="37"/>
                                        </p:tgtEl>
                                        <p:attrNameLst>
                                          <p:attrName>fill.on</p:attrName>
                                        </p:attrNameLst>
                                      </p:cBhvr>
                                      <p:to>
                                        <p:strVal val="true"/>
                                      </p:to>
                                    </p:set>
                                  </p:childTnLst>
                                </p:cTn>
                              </p:par>
                              <p:par>
                                <p:cTn id="245" presetID="27" presetClass="emph" presetSubtype="0" fill="remove" grpId="1" nodeType="withEffect">
                                  <p:stCondLst>
                                    <p:cond delay="0"/>
                                  </p:stCondLst>
                                  <p:childTnLst>
                                    <p:animClr clrSpc="rgb" dir="cw">
                                      <p:cBhvr override="childStyle">
                                        <p:cTn id="246" dur="250" autoRev="1" fill="remove"/>
                                        <p:tgtEl>
                                          <p:spTgt spid="45"/>
                                        </p:tgtEl>
                                        <p:attrNameLst>
                                          <p:attrName>style.color</p:attrName>
                                        </p:attrNameLst>
                                      </p:cBhvr>
                                      <p:to>
                                        <a:schemeClr val="bg1"/>
                                      </p:to>
                                    </p:animClr>
                                    <p:animClr clrSpc="rgb" dir="cw">
                                      <p:cBhvr>
                                        <p:cTn id="247" dur="250" autoRev="1" fill="remove"/>
                                        <p:tgtEl>
                                          <p:spTgt spid="45"/>
                                        </p:tgtEl>
                                        <p:attrNameLst>
                                          <p:attrName>fillcolor</p:attrName>
                                        </p:attrNameLst>
                                      </p:cBhvr>
                                      <p:to>
                                        <a:schemeClr val="bg1"/>
                                      </p:to>
                                    </p:animClr>
                                    <p:set>
                                      <p:cBhvr>
                                        <p:cTn id="248" dur="250" autoRev="1" fill="remove"/>
                                        <p:tgtEl>
                                          <p:spTgt spid="45"/>
                                        </p:tgtEl>
                                        <p:attrNameLst>
                                          <p:attrName>fill.type</p:attrName>
                                        </p:attrNameLst>
                                      </p:cBhvr>
                                      <p:to>
                                        <p:strVal val="solid"/>
                                      </p:to>
                                    </p:set>
                                    <p:set>
                                      <p:cBhvr>
                                        <p:cTn id="249" dur="250" autoRev="1" fill="remove"/>
                                        <p:tgtEl>
                                          <p:spTgt spid="45"/>
                                        </p:tgtEl>
                                        <p:attrNameLst>
                                          <p:attrName>fill.on</p:attrName>
                                        </p:attrNameLst>
                                      </p:cBhvr>
                                      <p:to>
                                        <p:strVal val="true"/>
                                      </p:to>
                                    </p:set>
                                  </p:childTnLst>
                                </p:cTn>
                              </p:par>
                              <p:par>
                                <p:cTn id="250" presetID="27" presetClass="emph" presetSubtype="0" fill="remove" grpId="1" nodeType="withEffect">
                                  <p:stCondLst>
                                    <p:cond delay="0"/>
                                  </p:stCondLst>
                                  <p:childTnLst>
                                    <p:animClr clrSpc="rgb" dir="cw">
                                      <p:cBhvr override="childStyle">
                                        <p:cTn id="251" dur="250" autoRev="1" fill="remove"/>
                                        <p:tgtEl>
                                          <p:spTgt spid="41"/>
                                        </p:tgtEl>
                                        <p:attrNameLst>
                                          <p:attrName>style.color</p:attrName>
                                        </p:attrNameLst>
                                      </p:cBhvr>
                                      <p:to>
                                        <a:schemeClr val="bg1"/>
                                      </p:to>
                                    </p:animClr>
                                    <p:animClr clrSpc="rgb" dir="cw">
                                      <p:cBhvr>
                                        <p:cTn id="252" dur="250" autoRev="1" fill="remove"/>
                                        <p:tgtEl>
                                          <p:spTgt spid="41"/>
                                        </p:tgtEl>
                                        <p:attrNameLst>
                                          <p:attrName>fillcolor</p:attrName>
                                        </p:attrNameLst>
                                      </p:cBhvr>
                                      <p:to>
                                        <a:schemeClr val="bg1"/>
                                      </p:to>
                                    </p:animClr>
                                    <p:set>
                                      <p:cBhvr>
                                        <p:cTn id="253" dur="250" autoRev="1" fill="remove"/>
                                        <p:tgtEl>
                                          <p:spTgt spid="41"/>
                                        </p:tgtEl>
                                        <p:attrNameLst>
                                          <p:attrName>fill.type</p:attrName>
                                        </p:attrNameLst>
                                      </p:cBhvr>
                                      <p:to>
                                        <p:strVal val="solid"/>
                                      </p:to>
                                    </p:set>
                                    <p:set>
                                      <p:cBhvr>
                                        <p:cTn id="254" dur="250" autoRev="1" fill="remove"/>
                                        <p:tgtEl>
                                          <p:spTgt spid="41"/>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2" animBg="1"/>
      <p:bldP spid="37" grpId="0" animBg="1"/>
      <p:bldP spid="37" grpId="1" animBg="1"/>
      <p:bldP spid="38" grpId="0" animBg="1"/>
      <p:bldP spid="38" grpId="1" animBg="1"/>
      <p:bldP spid="4" grpId="0" animBg="1"/>
      <p:bldP spid="4" grpId="1" animBg="1"/>
      <p:bldP spid="39" grpId="0" animBg="1"/>
      <p:bldP spid="39" grpId="2" animBg="1"/>
      <p:bldP spid="40" grpId="0" animBg="1"/>
      <p:bldP spid="40" grpId="1" animBg="1"/>
      <p:bldP spid="41" grpId="0" animBg="1"/>
      <p:bldP spid="41" grpId="1" animBg="1"/>
      <p:bldP spid="42" grpId="0"/>
      <p:bldP spid="42" grpId="1"/>
      <p:bldP spid="43" grpId="0"/>
      <p:bldP spid="43" grpId="2"/>
      <p:bldP spid="44" grpId="0"/>
      <p:bldP spid="44" grpId="1"/>
      <p:bldP spid="45" grpId="0"/>
      <p:bldP spid="45"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2" name="Picture 18" descr="Cover">
            <a:extLst>
              <a:ext uri="{FF2B5EF4-FFF2-40B4-BE49-F238E27FC236}">
                <a16:creationId xmlns="" xmlns:a16="http://schemas.microsoft.com/office/drawing/2014/main" id="{0FDFFFDB-A926-41ED-BAAA-B90E1B544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862" y="4060661"/>
            <a:ext cx="5143963" cy="2405907"/>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a:extLst>
              <a:ext uri="{FF2B5EF4-FFF2-40B4-BE49-F238E27FC236}">
                <a16:creationId xmlns="" xmlns:a16="http://schemas.microsoft.com/office/drawing/2014/main" id="{0E540E66-B427-44C6-8182-28BD9C348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5" y="1519880"/>
            <a:ext cx="3564961" cy="831633"/>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a:extLst>
              <a:ext uri="{FF2B5EF4-FFF2-40B4-BE49-F238E27FC236}">
                <a16:creationId xmlns="" xmlns:a16="http://schemas.microsoft.com/office/drawing/2014/main" id="{AEB56543-50BB-4CAE-9806-3827C27B7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5611" y="2005673"/>
            <a:ext cx="3029516" cy="1163334"/>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a:extLst>
              <a:ext uri="{FF2B5EF4-FFF2-40B4-BE49-F238E27FC236}">
                <a16:creationId xmlns="" xmlns:a16="http://schemas.microsoft.com/office/drawing/2014/main" id="{045BD0DF-C64C-4B5D-9BFA-41FFC3A41C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7643" y="2089790"/>
            <a:ext cx="2247530" cy="2281942"/>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a:extLst>
              <a:ext uri="{FF2B5EF4-FFF2-40B4-BE49-F238E27FC236}">
                <a16:creationId xmlns="" xmlns:a16="http://schemas.microsoft.com/office/drawing/2014/main" id="{7B9739D0-1980-4140-AC8A-CC166F805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838" y="3571838"/>
            <a:ext cx="3564961" cy="1330099"/>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a:extLst>
              <a:ext uri="{FF2B5EF4-FFF2-40B4-BE49-F238E27FC236}">
                <a16:creationId xmlns="" xmlns:a16="http://schemas.microsoft.com/office/drawing/2014/main" id="{8CF3E6AA-2BD7-451D-B9EF-910E5664A5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8350" y="3838469"/>
            <a:ext cx="2356823" cy="83163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a:extLst>
              <a:ext uri="{FF2B5EF4-FFF2-40B4-BE49-F238E27FC236}">
                <a16:creationId xmlns="" xmlns:a16="http://schemas.microsoft.com/office/drawing/2014/main" id="{E913D06D-BB65-4645-9BB3-272BCC4CD2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6235" y="5848442"/>
            <a:ext cx="3909065" cy="974472"/>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 xmlns:a16="http://schemas.microsoft.com/office/drawing/2014/main" id="{09E9AC99-2A6B-4F59-9675-2AF5A421DD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5844" y="4086053"/>
            <a:ext cx="1696596" cy="2280371"/>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 xmlns:a16="http://schemas.microsoft.com/office/drawing/2014/main" id="{DC094C14-DD74-4F18-BDA1-C1E08F731F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0044" y="184681"/>
            <a:ext cx="4385332" cy="221716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 xmlns:a16="http://schemas.microsoft.com/office/drawing/2014/main" id="{A80784FC-FFAB-4916-A296-8E64651A95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3063" y="1699837"/>
            <a:ext cx="4423638" cy="116333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 xmlns:a16="http://schemas.microsoft.com/office/drawing/2014/main" id="{E6B52C22-9B1B-4439-8DBD-245874F13DF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9765"/>
          <a:stretch/>
        </p:blipFill>
        <p:spPr bwMode="auto">
          <a:xfrm>
            <a:off x="7673064" y="2387579"/>
            <a:ext cx="4423638" cy="203080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 xmlns:a16="http://schemas.microsoft.com/office/drawing/2014/main" id="{5C36766B-9C53-4E85-AD82-695880098F5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599"/>
          <a:stretch/>
        </p:blipFill>
        <p:spPr bwMode="auto">
          <a:xfrm>
            <a:off x="7701738" y="2412804"/>
            <a:ext cx="4423638" cy="330556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 xmlns:a16="http://schemas.microsoft.com/office/drawing/2014/main" id="{104E81B3-0C2E-4F12-9C48-7D639EB434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40451" y="2159998"/>
            <a:ext cx="2104168" cy="220538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 xmlns:a16="http://schemas.microsoft.com/office/drawing/2014/main" id="{1AE87C86-6EB4-4650-A9DE-2983B75F697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81058" y="3481374"/>
            <a:ext cx="2247531" cy="1353787"/>
          </a:xfrm>
          <a:prstGeom prst="rect">
            <a:avLst/>
          </a:prstGeom>
          <a:noFill/>
          <a:extLst>
            <a:ext uri="{909E8E84-426E-40DD-AFC4-6F175D3DCCD1}">
              <a14:hiddenFill xmlns:a14="http://schemas.microsoft.com/office/drawing/2010/main">
                <a:solidFill>
                  <a:srgbClr val="FFFFFF"/>
                </a:solidFill>
              </a14:hiddenFill>
            </a:ext>
          </a:extLst>
        </p:spPr>
      </p:pic>
      <p:sp>
        <p:nvSpPr>
          <p:cNvPr id="21526" name="AutoShape 22" descr="9k=">
            <a:extLst>
              <a:ext uri="{FF2B5EF4-FFF2-40B4-BE49-F238E27FC236}">
                <a16:creationId xmlns="" xmlns:a16="http://schemas.microsoft.com/office/drawing/2014/main" id="{DF973FC2-5E1C-4FF9-B5F7-F9CA3220CD2A}"/>
              </a:ext>
            </a:extLst>
          </p:cNvPr>
          <p:cNvSpPr>
            <a:spLocks noChangeAspect="1" noChangeArrowheads="1"/>
          </p:cNvSpPr>
          <p:nvPr/>
        </p:nvSpPr>
        <p:spPr bwMode="auto">
          <a:xfrm>
            <a:off x="5942052" y="3276640"/>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SG" sz="1799"/>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19"/>
                                        </p:tgtEl>
                                        <p:attrNameLst>
                                          <p:attrName>style.visibility</p:attrName>
                                        </p:attrNameLst>
                                      </p:cBhvr>
                                      <p:to>
                                        <p:strVal val="visible"/>
                                      </p:to>
                                    </p:set>
                                    <p:animEffect transition="in" filter="wipe(right)">
                                      <p:cBhvr>
                                        <p:cTn id="12" dur="500"/>
                                        <p:tgtEl>
                                          <p:spTgt spid="215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7"/>
                                        </p:tgtEl>
                                        <p:attrNameLst>
                                          <p:attrName>style.visibility</p:attrName>
                                        </p:attrNameLst>
                                      </p:cBhvr>
                                      <p:to>
                                        <p:strVal val="visible"/>
                                      </p:to>
                                    </p:set>
                                    <p:animEffect transition="in" filter="wipe(right)">
                                      <p:cBhvr>
                                        <p:cTn id="17" dur="500"/>
                                        <p:tgtEl>
                                          <p:spTgt spid="215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5"/>
                                        </p:tgtEl>
                                        <p:attrNameLst>
                                          <p:attrName>style.visibility</p:attrName>
                                        </p:attrNameLst>
                                      </p:cBhvr>
                                      <p:to>
                                        <p:strVal val="visible"/>
                                      </p:to>
                                    </p:set>
                                    <p:animEffect transition="in" filter="wipe(left)">
                                      <p:cBhvr>
                                        <p:cTn id="22" dur="500"/>
                                        <p:tgtEl>
                                          <p:spTgt spid="215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09"/>
                                        </p:tgtEl>
                                        <p:attrNameLst>
                                          <p:attrName>style.visibility</p:attrName>
                                        </p:attrNameLst>
                                      </p:cBhvr>
                                      <p:to>
                                        <p:strVal val="visible"/>
                                      </p:to>
                                    </p:set>
                                    <p:animEffect transition="in" filter="wipe(left)">
                                      <p:cBhvr>
                                        <p:cTn id="27" dur="500"/>
                                        <p:tgtEl>
                                          <p:spTgt spid="2150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21"/>
                                        </p:tgtEl>
                                        <p:attrNameLst>
                                          <p:attrName>style.visibility</p:attrName>
                                        </p:attrNameLst>
                                      </p:cBhvr>
                                      <p:to>
                                        <p:strVal val="visible"/>
                                      </p:to>
                                    </p:set>
                                    <p:animEffect transition="in" filter="wipe(right)">
                                      <p:cBhvr>
                                        <p:cTn id="32" dur="500"/>
                                        <p:tgtEl>
                                          <p:spTgt spid="215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20"/>
                                        </p:tgtEl>
                                        <p:attrNameLst>
                                          <p:attrName>style.visibility</p:attrName>
                                        </p:attrNameLst>
                                      </p:cBhvr>
                                      <p:to>
                                        <p:strVal val="visible"/>
                                      </p:to>
                                    </p:set>
                                    <p:animEffect transition="in" filter="wipe(right)">
                                      <p:cBhvr>
                                        <p:cTn id="37" dur="500"/>
                                        <p:tgtEl>
                                          <p:spTgt spid="215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8"/>
                                        </p:tgtEl>
                                        <p:attrNameLst>
                                          <p:attrName>style.visibility</p:attrName>
                                        </p:attrNameLst>
                                      </p:cBhvr>
                                      <p:to>
                                        <p:strVal val="visible"/>
                                      </p:to>
                                    </p:set>
                                    <p:animEffect transition="in" filter="wipe(right)">
                                      <p:cBhvr>
                                        <p:cTn id="42" dur="500"/>
                                        <p:tgtEl>
                                          <p:spTgt spid="2151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21522"/>
                                        </p:tgtEl>
                                        <p:attrNameLst>
                                          <p:attrName>style.visibility</p:attrName>
                                        </p:attrNameLst>
                                      </p:cBhvr>
                                      <p:to>
                                        <p:strVal val="visible"/>
                                      </p:to>
                                    </p:set>
                                    <p:animEffect transition="in" filter="wipe(right)">
                                      <p:cBhvr>
                                        <p:cTn id="47" dur="500"/>
                                        <p:tgtEl>
                                          <p:spTgt spid="2152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3"/>
                                        </p:tgtEl>
                                        <p:attrNameLst>
                                          <p:attrName>style.visibility</p:attrName>
                                        </p:attrNameLst>
                                      </p:cBhvr>
                                      <p:to>
                                        <p:strVal val="visible"/>
                                      </p:to>
                                    </p:set>
                                    <p:animEffect transition="in" filter="wipe(left)">
                                      <p:cBhvr>
                                        <p:cTn id="52" dur="500"/>
                                        <p:tgtEl>
                                          <p:spTgt spid="215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2"/>
                                        </p:tgtEl>
                                        <p:attrNameLst>
                                          <p:attrName>style.visibility</p:attrName>
                                        </p:attrNameLst>
                                      </p:cBhvr>
                                      <p:to>
                                        <p:strVal val="visible"/>
                                      </p:to>
                                    </p:set>
                                    <p:animEffect transition="in" filter="wipe(left)">
                                      <p:cBhvr>
                                        <p:cTn id="57" dur="500"/>
                                        <p:tgtEl>
                                          <p:spTgt spid="215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1"/>
                                        </p:tgtEl>
                                        <p:attrNameLst>
                                          <p:attrName>style.visibility</p:attrName>
                                        </p:attrNameLst>
                                      </p:cBhvr>
                                      <p:to>
                                        <p:strVal val="visible"/>
                                      </p:to>
                                    </p:set>
                                    <p:animEffect transition="in" filter="wipe(left)">
                                      <p:cBhvr>
                                        <p:cTn id="62" dur="500"/>
                                        <p:tgtEl>
                                          <p:spTgt spid="2151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10"/>
                                        </p:tgtEl>
                                        <p:attrNameLst>
                                          <p:attrName>style.visibility</p:attrName>
                                        </p:attrNameLst>
                                      </p:cBhvr>
                                      <p:to>
                                        <p:strVal val="visible"/>
                                      </p:to>
                                    </p:set>
                                    <p:animEffect transition="in" filter="wipe(left)">
                                      <p:cBhvr>
                                        <p:cTn id="67" dur="500"/>
                                        <p:tgtEl>
                                          <p:spTgt spid="2151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16"/>
                                        </p:tgtEl>
                                        <p:attrNameLst>
                                          <p:attrName>style.visibility</p:attrName>
                                        </p:attrNameLst>
                                      </p:cBhvr>
                                      <p:to>
                                        <p:strVal val="visible"/>
                                      </p:to>
                                    </p:set>
                                    <p:animEffect transition="in" filter="wipe(left)">
                                      <p:cBhvr>
                                        <p:cTn id="72"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3A3367F-E5E7-4BB6-981B-9D64959F1C83}"/>
              </a:ext>
            </a:extLst>
          </p:cNvPr>
          <p:cNvSpPr txBox="1"/>
          <p:nvPr/>
        </p:nvSpPr>
        <p:spPr>
          <a:xfrm>
            <a:off x="-1179158" y="5665960"/>
            <a:ext cx="6172200" cy="923330"/>
          </a:xfrm>
          <a:prstGeom prst="rect">
            <a:avLst/>
          </a:prstGeom>
          <a:noFill/>
        </p:spPr>
        <p:txBody>
          <a:bodyPr wrap="square" rtlCol="0">
            <a:spAutoFit/>
          </a:bodyPr>
          <a:lstStyle/>
          <a:p>
            <a:pPr algn="ctr"/>
            <a:r>
              <a:rPr lang="en-SG" sz="5400" dirty="0" err="1">
                <a:solidFill>
                  <a:schemeClr val="accent5">
                    <a:lumMod val="75000"/>
                  </a:schemeClr>
                </a:solidFill>
                <a:latin typeface="Haettenschweiler" pitchFamily="34" charset="0"/>
              </a:rPr>
              <a:t>Tác</a:t>
            </a:r>
            <a:r>
              <a:rPr lang="en-SG" sz="5400" dirty="0">
                <a:solidFill>
                  <a:schemeClr val="accent5">
                    <a:lumMod val="75000"/>
                  </a:schemeClr>
                </a:solidFill>
                <a:latin typeface="Haettenschweiler" pitchFamily="34" charset="0"/>
              </a:rPr>
              <a:t> </a:t>
            </a:r>
            <a:r>
              <a:rPr lang="en-SG" sz="5400" dirty="0" err="1">
                <a:solidFill>
                  <a:schemeClr val="accent5">
                    <a:lumMod val="75000"/>
                  </a:schemeClr>
                </a:solidFill>
                <a:latin typeface="Haettenschweiler" pitchFamily="34" charset="0"/>
              </a:rPr>
              <a:t>phẩm</a:t>
            </a:r>
            <a:r>
              <a:rPr lang="en-SG" sz="5400" dirty="0">
                <a:solidFill>
                  <a:schemeClr val="accent5">
                    <a:lumMod val="75000"/>
                  </a:schemeClr>
                </a:solidFill>
                <a:latin typeface="Haettenschweiler" pitchFamily="34" charset="0"/>
              </a:rPr>
              <a:t> </a:t>
            </a:r>
            <a:r>
              <a:rPr lang="en-SG" sz="5400" dirty="0" err="1">
                <a:solidFill>
                  <a:schemeClr val="accent5">
                    <a:lumMod val="75000"/>
                  </a:schemeClr>
                </a:solidFill>
                <a:latin typeface="Haettenschweiler" pitchFamily="34" charset="0"/>
              </a:rPr>
              <a:t>chính</a:t>
            </a:r>
            <a:endParaRPr lang="en-US" sz="5400" dirty="0">
              <a:solidFill>
                <a:schemeClr val="accent5">
                  <a:lumMod val="75000"/>
                </a:schemeClr>
              </a:solidFill>
              <a:latin typeface="Haettenschweiler" pitchFamily="34" charset="0"/>
            </a:endParaRPr>
          </a:p>
        </p:txBody>
      </p:sp>
      <p:pic>
        <p:nvPicPr>
          <p:cNvPr id="4" name="Chỗ dành sẵn cho Nội dung 5">
            <a:extLst>
              <a:ext uri="{FF2B5EF4-FFF2-40B4-BE49-F238E27FC236}">
                <a16:creationId xmlns="" xmlns:a16="http://schemas.microsoft.com/office/drawing/2014/main" id="{AC14A0E0-5717-47D9-AA5B-7F79F9F43DB6}"/>
              </a:ext>
            </a:extLst>
          </p:cNvPr>
          <p:cNvPicPr>
            <a:picLocks noChangeAspect="1"/>
          </p:cNvPicPr>
          <p:nvPr/>
        </p:nvPicPr>
        <p:blipFill>
          <a:blip r:embed="rId2"/>
          <a:stretch>
            <a:fillRect/>
          </a:stretch>
        </p:blipFill>
        <p:spPr>
          <a:xfrm>
            <a:off x="798141" y="1165662"/>
            <a:ext cx="2217602" cy="3347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Káº¿t quáº£ hÃ¬nh áº£nh cho tÃ¡c pháº©m cá»§a lÃª minh khuÃª">
            <a:extLst>
              <a:ext uri="{FF2B5EF4-FFF2-40B4-BE49-F238E27FC236}">
                <a16:creationId xmlns="" xmlns:a16="http://schemas.microsoft.com/office/drawing/2014/main" id="{8B4E7387-FD92-4215-836E-8259CFB848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89990" l="0" r="99220"/>
                    </a14:imgEffect>
                  </a14:imgLayer>
                </a14:imgProps>
              </a:ext>
              <a:ext uri="{28A0092B-C50C-407E-A947-70E740481C1C}">
                <a14:useLocalDpi xmlns:a14="http://schemas.microsoft.com/office/drawing/2010/main" val="0"/>
              </a:ext>
            </a:extLst>
          </a:blip>
          <a:srcRect/>
          <a:stretch>
            <a:fillRect/>
          </a:stretch>
        </p:blipFill>
        <p:spPr bwMode="auto">
          <a:xfrm>
            <a:off x="3078531" y="1447800"/>
            <a:ext cx="5454496" cy="3749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descr="Nhá»¯ng NgÃ´i Sao TrÃ¡i Äáº¥t DÃ²ng SÃ´ng by LÃª Minh KhuÃª">
            <a:extLst>
              <a:ext uri="{FF2B5EF4-FFF2-40B4-BE49-F238E27FC236}">
                <a16:creationId xmlns="" xmlns:a16="http://schemas.microsoft.com/office/drawing/2014/main" id="{FFD62A22-655A-44A3-AD0B-A9691465B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7612" y="1388786"/>
            <a:ext cx="2217602" cy="343114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920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fade">
                                      <p:cBhvr>
                                        <p:cTn id="26" dur="1000"/>
                                        <p:tgtEl>
                                          <p:spTgt spid="4098"/>
                                        </p:tgtEl>
                                      </p:cBhvr>
                                    </p:animEffect>
                                    <p:anim calcmode="lin" valueType="num">
                                      <p:cBhvr>
                                        <p:cTn id="27" dur="1000" fill="hold"/>
                                        <p:tgtEl>
                                          <p:spTgt spid="4098"/>
                                        </p:tgtEl>
                                        <p:attrNameLst>
                                          <p:attrName>ppt_x</p:attrName>
                                        </p:attrNameLst>
                                      </p:cBhvr>
                                      <p:tavLst>
                                        <p:tav tm="0">
                                          <p:val>
                                            <p:strVal val="#ppt_x"/>
                                          </p:val>
                                        </p:tav>
                                        <p:tav tm="100000">
                                          <p:val>
                                            <p:strVal val="#ppt_x"/>
                                          </p:val>
                                        </p:tav>
                                      </p:tavLst>
                                    </p:anim>
                                    <p:anim calcmode="lin" valueType="num">
                                      <p:cBhvr>
                                        <p:cTn id="28"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 xmlns:a16="http://schemas.microsoft.com/office/drawing/2014/main" id="{A9ED6946-356E-46BE-B4B5-8A267915DC28}"/>
              </a:ext>
            </a:extLst>
          </p:cNvPr>
          <p:cNvSpPr/>
          <p:nvPr/>
        </p:nvSpPr>
        <p:spPr>
          <a:xfrm>
            <a:off x="-1449388" y="121933"/>
            <a:ext cx="6226969" cy="707886"/>
          </a:xfrm>
          <a:prstGeom prst="rect">
            <a:avLst/>
          </a:prstGeom>
        </p:spPr>
        <p:txBody>
          <a:bodyPr wrap="square">
            <a:spAutoFit/>
          </a:bodyPr>
          <a:lstStyle/>
          <a:p>
            <a:pPr algn="ctr" fontAlgn="base">
              <a:lnSpc>
                <a:spcPct val="100000"/>
              </a:lnSpc>
              <a:spcBef>
                <a:spcPct val="50000"/>
              </a:spcBef>
              <a:spcAft>
                <a:spcPct val="0"/>
              </a:spcAft>
            </a:pPr>
            <a:r>
              <a:rPr lang="en-US" sz="4000" b="1" dirty="0">
                <a:solidFill>
                  <a:srgbClr val="00B0F0"/>
                </a:solidFill>
                <a:latin typeface="#9Slide05 HLT Boulevard" panose="00000400000000000000" pitchFamily="2" charset="0"/>
                <a:ea typeface="#9Slide05 HLT Boulevard" panose="00000400000000000000" pitchFamily="2" charset="0"/>
                <a:cs typeface="#9Slide05 HLT Boulevard" panose="00000400000000000000" pitchFamily="2" charset="0"/>
              </a:rPr>
              <a:t>2. </a:t>
            </a:r>
            <a:r>
              <a:rPr lang="en-US" sz="4000" b="1" dirty="0" err="1">
                <a:solidFill>
                  <a:srgbClr val="00B0F0"/>
                </a:solidFill>
                <a:latin typeface="#9Slide05 HLT Boulevard" panose="00000400000000000000" pitchFamily="2" charset="0"/>
                <a:ea typeface="#9Slide05 HLT Boulevard" panose="00000400000000000000" pitchFamily="2" charset="0"/>
                <a:cs typeface="#9Slide05 HLT Boulevard" panose="00000400000000000000" pitchFamily="2" charset="0"/>
              </a:rPr>
              <a:t>Tác</a:t>
            </a:r>
            <a:r>
              <a:rPr lang="en-US" sz="4000" b="1" dirty="0">
                <a:solidFill>
                  <a:srgbClr val="00B0F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4000" b="1" dirty="0" err="1">
                <a:solidFill>
                  <a:srgbClr val="00B0F0"/>
                </a:solidFill>
                <a:latin typeface="#9Slide05 HLT Boulevard" panose="00000400000000000000" pitchFamily="2" charset="0"/>
                <a:ea typeface="#9Slide05 HLT Boulevard" panose="00000400000000000000" pitchFamily="2" charset="0"/>
                <a:cs typeface="#9Slide05 HLT Boulevard" panose="00000400000000000000" pitchFamily="2" charset="0"/>
              </a:rPr>
              <a:t>phẩm</a:t>
            </a:r>
            <a:endParaRPr lang="en-US" altLang="en-US" sz="3600" b="1" dirty="0">
              <a:solidFill>
                <a:srgbClr val="00B0F0"/>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
        <p:nvSpPr>
          <p:cNvPr id="5" name="TextBox 4">
            <a:extLst>
              <a:ext uri="{FF2B5EF4-FFF2-40B4-BE49-F238E27FC236}">
                <a16:creationId xmlns="" xmlns:a16="http://schemas.microsoft.com/office/drawing/2014/main" id="{7B063F35-8956-4A63-B8E3-B817BECD470C}"/>
              </a:ext>
            </a:extLst>
          </p:cNvPr>
          <p:cNvSpPr txBox="1"/>
          <p:nvPr/>
        </p:nvSpPr>
        <p:spPr>
          <a:xfrm flipH="1">
            <a:off x="7696420" y="1315363"/>
            <a:ext cx="4191000" cy="769441"/>
          </a:xfrm>
          <a:prstGeom prst="rect">
            <a:avLst/>
          </a:prstGeom>
          <a:noFill/>
        </p:spPr>
        <p:txBody>
          <a:bodyPr wrap="square" rtlCol="0">
            <a:spAutoFit/>
          </a:bodyPr>
          <a:lstStyle/>
          <a:p>
            <a:pPr marL="571500" indent="-571500">
              <a:buFont typeface="Wingdings" panose="05000000000000000000" pitchFamily="2" charset="2"/>
              <a:buChar char="ü"/>
            </a:pPr>
            <a:r>
              <a:rPr lang="en-SG" sz="4400" dirty="0" err="1">
                <a:latin typeface="Times New Roman" panose="02020603050405020304" pitchFamily="18" charset="0"/>
                <a:cs typeface="Times New Roman" panose="02020603050405020304" pitchFamily="18" charset="0"/>
              </a:rPr>
              <a:t>Viết</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năm</a:t>
            </a:r>
            <a:r>
              <a:rPr lang="en-SG" sz="4400" dirty="0">
                <a:latin typeface="Times New Roman" panose="02020603050405020304" pitchFamily="18" charset="0"/>
                <a:cs typeface="Times New Roman" panose="02020603050405020304" pitchFamily="18" charset="0"/>
              </a:rPr>
              <a:t> 1971</a:t>
            </a:r>
          </a:p>
        </p:txBody>
      </p:sp>
      <p:sp>
        <p:nvSpPr>
          <p:cNvPr id="6" name="Rectangle 5"/>
          <p:cNvSpPr/>
          <p:nvPr/>
        </p:nvSpPr>
        <p:spPr>
          <a:xfrm>
            <a:off x="1068159" y="909935"/>
            <a:ext cx="3273653" cy="461665"/>
          </a:xfrm>
          <a:prstGeom prst="rect">
            <a:avLst/>
          </a:prstGeom>
        </p:spPr>
        <p:txBody>
          <a:bodyPr wrap="none">
            <a:spAutoFit/>
          </a:bodyPr>
          <a:lstStyle/>
          <a:p>
            <a:pPr algn="ctr"/>
            <a:r>
              <a:rPr lang="en-SG" sz="2400">
                <a:solidFill>
                  <a:srgbClr val="00B0F0"/>
                </a:solidFill>
                <a:latin typeface="#9Slide07 IcielNabila" pitchFamily="2" charset="0"/>
              </a:rPr>
              <a:t>a.Hoàn cảnh sáng tác</a:t>
            </a:r>
            <a:endParaRPr lang="en-US" sz="2400" dirty="0">
              <a:solidFill>
                <a:srgbClr val="00B0F0"/>
              </a:solidFill>
              <a:latin typeface="#9Slide07 IcielNabila" pitchFamily="2" charset="0"/>
            </a:endParaRPr>
          </a:p>
        </p:txBody>
      </p:sp>
      <p:pic>
        <p:nvPicPr>
          <p:cNvPr id="7" name="Picture 5" descr="1319763111-duong-truong-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5011" y="0"/>
            <a:ext cx="5103813" cy="5638800"/>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 xmlns:a16="http://schemas.microsoft.com/office/drawing/2014/main" id="{7A11CF82-0AA3-4B9A-A49F-612927F8725D}"/>
              </a:ext>
            </a:extLst>
          </p:cNvPr>
          <p:cNvSpPr txBox="1"/>
          <p:nvPr/>
        </p:nvSpPr>
        <p:spPr>
          <a:xfrm flipH="1">
            <a:off x="967579" y="1981200"/>
            <a:ext cx="5431631" cy="1754326"/>
          </a:xfrm>
          <a:prstGeom prst="rect">
            <a:avLst/>
          </a:prstGeom>
          <a:noFill/>
        </p:spPr>
        <p:txBody>
          <a:bodyPr wrap="square" rtlCol="0">
            <a:spAutoFit/>
          </a:bodyPr>
          <a:lstStyle/>
          <a:p>
            <a:pPr algn="just">
              <a:buFont typeface="Wingdings" panose="05000000000000000000" pitchFamily="2" charset="2"/>
              <a:buChar char="ü"/>
            </a:pPr>
            <a:r>
              <a:rPr lang="en-SG" sz="3600" dirty="0">
                <a:solidFill>
                  <a:schemeClr val="bg1"/>
                </a:solidFill>
                <a:latin typeface="Times New Roman" panose="02020603050405020304" pitchFamily="18" charset="0"/>
                <a:cs typeface="Times New Roman" panose="02020603050405020304" pitchFamily="18" charset="0"/>
              </a:rPr>
              <a:t> </a:t>
            </a:r>
            <a:r>
              <a:rPr lang="en-SG" sz="3600" dirty="0" err="1">
                <a:solidFill>
                  <a:schemeClr val="bg1"/>
                </a:solidFill>
                <a:latin typeface="Times New Roman" panose="02020603050405020304" pitchFamily="18" charset="0"/>
                <a:cs typeface="Times New Roman" panose="02020603050405020304" pitchFamily="18" charset="0"/>
              </a:rPr>
              <a:t>Thời</a:t>
            </a:r>
            <a:r>
              <a:rPr lang="en-SG" sz="3600" dirty="0">
                <a:solidFill>
                  <a:schemeClr val="bg1"/>
                </a:solidFill>
                <a:latin typeface="Times New Roman" panose="02020603050405020304" pitchFamily="18" charset="0"/>
                <a:cs typeface="Times New Roman" panose="02020603050405020304" pitchFamily="18" charset="0"/>
              </a:rPr>
              <a:t> </a:t>
            </a:r>
            <a:r>
              <a:rPr lang="en-SG" sz="3600" dirty="0" err="1">
                <a:solidFill>
                  <a:schemeClr val="bg1"/>
                </a:solidFill>
                <a:latin typeface="Times New Roman" panose="02020603050405020304" pitchFamily="18" charset="0"/>
                <a:cs typeface="Times New Roman" panose="02020603050405020304" pitchFamily="18" charset="0"/>
              </a:rPr>
              <a:t>điểm</a:t>
            </a:r>
            <a:r>
              <a:rPr lang="en-SG" sz="3600" dirty="0">
                <a:solidFill>
                  <a:schemeClr val="bg1"/>
                </a:solidFill>
                <a:latin typeface="Times New Roman" panose="02020603050405020304" pitchFamily="18" charset="0"/>
                <a:cs typeface="Times New Roman" panose="02020603050405020304" pitchFamily="18" charset="0"/>
              </a:rPr>
              <a:t> </a:t>
            </a:r>
            <a:r>
              <a:rPr lang="en-SG" sz="3600" dirty="0" err="1">
                <a:solidFill>
                  <a:schemeClr val="bg1"/>
                </a:solidFill>
                <a:latin typeface="Times New Roman" panose="02020603050405020304" pitchFamily="18" charset="0"/>
                <a:cs typeface="Times New Roman" panose="02020603050405020304" pitchFamily="18" charset="0"/>
              </a:rPr>
              <a:t>kháng</a:t>
            </a:r>
            <a:r>
              <a:rPr lang="en-SG" sz="3600" dirty="0">
                <a:solidFill>
                  <a:schemeClr val="bg1"/>
                </a:solidFill>
                <a:latin typeface="Times New Roman" panose="02020603050405020304" pitchFamily="18" charset="0"/>
                <a:cs typeface="Times New Roman" panose="02020603050405020304" pitchFamily="18" charset="0"/>
              </a:rPr>
              <a:t> </a:t>
            </a:r>
            <a:r>
              <a:rPr lang="en-SG" sz="3600" dirty="0" err="1">
                <a:solidFill>
                  <a:schemeClr val="bg1"/>
                </a:solidFill>
                <a:latin typeface="Times New Roman" panose="02020603050405020304" pitchFamily="18" charset="0"/>
                <a:cs typeface="Times New Roman" panose="02020603050405020304" pitchFamily="18" charset="0"/>
              </a:rPr>
              <a:t>chiến</a:t>
            </a:r>
            <a:r>
              <a:rPr lang="en-SG" sz="3600" dirty="0">
                <a:solidFill>
                  <a:schemeClr val="bg1"/>
                </a:solidFill>
                <a:latin typeface="Times New Roman" panose="02020603050405020304" pitchFamily="18" charset="0"/>
                <a:cs typeface="Times New Roman" panose="02020603050405020304" pitchFamily="18" charset="0"/>
              </a:rPr>
              <a:t> </a:t>
            </a:r>
            <a:r>
              <a:rPr lang="en-SG" sz="3600" dirty="0" err="1">
                <a:solidFill>
                  <a:schemeClr val="bg1"/>
                </a:solidFill>
                <a:latin typeface="Times New Roman" panose="02020603050405020304" pitchFamily="18" charset="0"/>
                <a:cs typeface="Times New Roman" panose="02020603050405020304" pitchFamily="18" charset="0"/>
              </a:rPr>
              <a:t>chống</a:t>
            </a:r>
            <a:r>
              <a:rPr lang="en-SG" sz="3600" dirty="0">
                <a:solidFill>
                  <a:schemeClr val="bg1"/>
                </a:solidFill>
                <a:latin typeface="Times New Roman" panose="02020603050405020304" pitchFamily="18" charset="0"/>
                <a:cs typeface="Times New Roman" panose="02020603050405020304" pitchFamily="18" charset="0"/>
              </a:rPr>
              <a:t> </a:t>
            </a:r>
            <a:r>
              <a:rPr lang="en-SG" sz="3600" dirty="0" err="1">
                <a:solidFill>
                  <a:schemeClr val="bg1"/>
                </a:solidFill>
                <a:latin typeface="Times New Roman" panose="02020603050405020304" pitchFamily="18" charset="0"/>
                <a:cs typeface="Times New Roman" panose="02020603050405020304" pitchFamily="18" charset="0"/>
              </a:rPr>
              <a:t>Mĩ</a:t>
            </a:r>
            <a:r>
              <a:rPr lang="en-SG" sz="3600" dirty="0">
                <a:solidFill>
                  <a:schemeClr val="bg1"/>
                </a:solidFill>
                <a:latin typeface="Times New Roman" panose="02020603050405020304" pitchFamily="18" charset="0"/>
                <a:cs typeface="Times New Roman" panose="02020603050405020304" pitchFamily="18" charset="0"/>
              </a:rPr>
              <a:t> </a:t>
            </a:r>
            <a:r>
              <a:rPr lang="en-SG" sz="3600" dirty="0" err="1">
                <a:solidFill>
                  <a:schemeClr val="bg1"/>
                </a:solidFill>
                <a:latin typeface="Times New Roman" panose="02020603050405020304" pitchFamily="18" charset="0"/>
                <a:cs typeface="Times New Roman" panose="02020603050405020304" pitchFamily="18" charset="0"/>
              </a:rPr>
              <a:t>đang</a:t>
            </a:r>
            <a:r>
              <a:rPr lang="en-SG" sz="3600" dirty="0">
                <a:solidFill>
                  <a:schemeClr val="bg1"/>
                </a:solidFill>
                <a:latin typeface="Times New Roman" panose="02020603050405020304" pitchFamily="18" charset="0"/>
                <a:cs typeface="Times New Roman" panose="02020603050405020304" pitchFamily="18" charset="0"/>
              </a:rPr>
              <a:t> </a:t>
            </a:r>
            <a:r>
              <a:rPr lang="en-SG" sz="3600" dirty="0" err="1">
                <a:solidFill>
                  <a:schemeClr val="bg1"/>
                </a:solidFill>
                <a:latin typeface="Times New Roman" panose="02020603050405020304" pitchFamily="18" charset="0"/>
                <a:cs typeface="Times New Roman" panose="02020603050405020304" pitchFamily="18" charset="0"/>
              </a:rPr>
              <a:t>diễn</a:t>
            </a:r>
            <a:r>
              <a:rPr lang="en-SG" sz="3600" dirty="0">
                <a:solidFill>
                  <a:schemeClr val="bg1"/>
                </a:solidFill>
                <a:latin typeface="Times New Roman" panose="02020603050405020304" pitchFamily="18" charset="0"/>
                <a:cs typeface="Times New Roman" panose="02020603050405020304" pitchFamily="18" charset="0"/>
              </a:rPr>
              <a:t> </a:t>
            </a:r>
            <a:r>
              <a:rPr lang="en-SG" sz="3600" dirty="0" err="1">
                <a:solidFill>
                  <a:schemeClr val="bg1"/>
                </a:solidFill>
                <a:latin typeface="Times New Roman" panose="02020603050405020304" pitchFamily="18" charset="0"/>
                <a:cs typeface="Times New Roman" panose="02020603050405020304" pitchFamily="18" charset="0"/>
              </a:rPr>
              <a:t>ra</a:t>
            </a:r>
            <a:r>
              <a:rPr lang="en-SG" sz="3600" dirty="0">
                <a:solidFill>
                  <a:schemeClr val="bg1"/>
                </a:solidFill>
                <a:latin typeface="Times New Roman" panose="02020603050405020304" pitchFamily="18" charset="0"/>
                <a:cs typeface="Times New Roman" panose="02020603050405020304" pitchFamily="18" charset="0"/>
              </a:rPr>
              <a:t> </a:t>
            </a:r>
            <a:r>
              <a:rPr lang="en-SG" sz="3600" dirty="0" err="1">
                <a:solidFill>
                  <a:schemeClr val="bg1"/>
                </a:solidFill>
                <a:latin typeface="Times New Roman" panose="02020603050405020304" pitchFamily="18" charset="0"/>
                <a:cs typeface="Times New Roman" panose="02020603050405020304" pitchFamily="18" charset="0"/>
              </a:rPr>
              <a:t>ác</a:t>
            </a:r>
            <a:r>
              <a:rPr lang="en-SG" sz="3600" dirty="0">
                <a:solidFill>
                  <a:schemeClr val="bg1"/>
                </a:solidFill>
                <a:latin typeface="Times New Roman" panose="02020603050405020304" pitchFamily="18" charset="0"/>
                <a:cs typeface="Times New Roman" panose="02020603050405020304" pitchFamily="18" charset="0"/>
              </a:rPr>
              <a:t> </a:t>
            </a:r>
            <a:r>
              <a:rPr lang="en-SG" sz="3600" dirty="0" err="1">
                <a:solidFill>
                  <a:schemeClr val="bg1"/>
                </a:solidFill>
                <a:latin typeface="Times New Roman" panose="02020603050405020304" pitchFamily="18" charset="0"/>
                <a:cs typeface="Times New Roman" panose="02020603050405020304" pitchFamily="18" charset="0"/>
              </a:rPr>
              <a:t>liệt</a:t>
            </a:r>
            <a:endParaRPr lang="en-SG"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20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9088A02-D9BA-4AC9-99C3-2B19311183C7}"/>
              </a:ext>
            </a:extLst>
          </p:cNvPr>
          <p:cNvSpPr/>
          <p:nvPr/>
        </p:nvSpPr>
        <p:spPr>
          <a:xfrm>
            <a:off x="379412" y="609600"/>
            <a:ext cx="2209800" cy="55626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4800" b="1" smtClean="0">
                <a:solidFill>
                  <a:schemeClr val="tx2"/>
                </a:solidFill>
                <a:latin typeface="+mj-lt"/>
              </a:rPr>
              <a:t>b.Tình </a:t>
            </a:r>
            <a:r>
              <a:rPr lang="en-SG" sz="4800" b="1" dirty="0" err="1">
                <a:solidFill>
                  <a:schemeClr val="tx2"/>
                </a:solidFill>
                <a:latin typeface="+mj-lt"/>
              </a:rPr>
              <a:t>huống</a:t>
            </a:r>
            <a:r>
              <a:rPr lang="en-SG" sz="4800" b="1" dirty="0">
                <a:solidFill>
                  <a:schemeClr val="tx2"/>
                </a:solidFill>
                <a:latin typeface="+mj-lt"/>
              </a:rPr>
              <a:t> </a:t>
            </a:r>
            <a:r>
              <a:rPr lang="en-SG" sz="4800" b="1" dirty="0" err="1">
                <a:solidFill>
                  <a:schemeClr val="tx2"/>
                </a:solidFill>
                <a:latin typeface="+mj-lt"/>
              </a:rPr>
              <a:t>truyện</a:t>
            </a:r>
            <a:endParaRPr lang="en-US" sz="4800" b="1" dirty="0">
              <a:solidFill>
                <a:schemeClr val="tx2"/>
              </a:solidFill>
              <a:latin typeface="+mj-lt"/>
            </a:endParaRPr>
          </a:p>
        </p:txBody>
      </p:sp>
      <p:graphicFrame>
        <p:nvGraphicFramePr>
          <p:cNvPr id="9" name="Diagram 8"/>
          <p:cNvGraphicFramePr/>
          <p:nvPr>
            <p:extLst>
              <p:ext uri="{D42A27DB-BD31-4B8C-83A1-F6EECF244321}">
                <p14:modId xmlns:p14="http://schemas.microsoft.com/office/powerpoint/2010/main" val="3867222305"/>
              </p:ext>
            </p:extLst>
          </p:nvPr>
        </p:nvGraphicFramePr>
        <p:xfrm>
          <a:off x="3073929" y="526344"/>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9012" y="3861272"/>
            <a:ext cx="5588000" cy="3727994"/>
          </a:xfrm>
          <a:prstGeom prst="rect">
            <a:avLst/>
          </a:prstGeom>
          <a:ln>
            <a:noFill/>
          </a:ln>
          <a:effectLst>
            <a:softEdge rad="635000"/>
          </a:effectLst>
        </p:spPr>
      </p:pic>
      <p:sp>
        <p:nvSpPr>
          <p:cNvPr id="12" name="Rectangle 11">
            <a:extLst>
              <a:ext uri="{FF2B5EF4-FFF2-40B4-BE49-F238E27FC236}">
                <a16:creationId xmlns="" xmlns:a16="http://schemas.microsoft.com/office/drawing/2014/main" id="{C25E2D2C-C2D0-480D-AC08-8EE39B2A5405}"/>
              </a:ext>
            </a:extLst>
          </p:cNvPr>
          <p:cNvSpPr/>
          <p:nvPr/>
        </p:nvSpPr>
        <p:spPr>
          <a:xfrm>
            <a:off x="2617194" y="5029200"/>
            <a:ext cx="2667000"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chemeClr val="bg1"/>
                </a:solidFill>
                <a:latin typeface="#9Slide07 IcielNabila" pitchFamily="2" charset="0"/>
              </a:rPr>
              <a:t>Ngôi</a:t>
            </a:r>
            <a:r>
              <a:rPr lang="en-SG" sz="3600" dirty="0">
                <a:solidFill>
                  <a:schemeClr val="bg1"/>
                </a:solidFill>
                <a:latin typeface="#9Slide07 IcielNabila" pitchFamily="2" charset="0"/>
              </a:rPr>
              <a:t> </a:t>
            </a:r>
            <a:r>
              <a:rPr lang="en-SG" sz="3600" err="1">
                <a:solidFill>
                  <a:schemeClr val="bg1"/>
                </a:solidFill>
                <a:latin typeface="#9Slide07 IcielNabila" pitchFamily="2" charset="0"/>
              </a:rPr>
              <a:t>kể</a:t>
            </a:r>
            <a:r>
              <a:rPr lang="en-SG" sz="3600" smtClean="0">
                <a:solidFill>
                  <a:schemeClr val="bg1"/>
                </a:solidFill>
                <a:latin typeface="#9Slide07 IcielNabila" pitchFamily="2" charset="0"/>
              </a:rPr>
              <a:t>:</a:t>
            </a:r>
          </a:p>
          <a:p>
            <a:pPr algn="ctr"/>
            <a:endParaRPr lang="en-SG" sz="3600" smtClean="0">
              <a:solidFill>
                <a:schemeClr val="bg1"/>
              </a:solidFill>
              <a:latin typeface="#9Slide07 IcielNabila" pitchFamily="2" charset="0"/>
            </a:endParaRPr>
          </a:p>
          <a:p>
            <a:pPr algn="ctr"/>
            <a:endParaRPr lang="en-SG" sz="3600">
              <a:solidFill>
                <a:schemeClr val="bg1"/>
              </a:solidFill>
              <a:latin typeface="#9Slide07 IcielNabila" pitchFamily="2" charset="0"/>
            </a:endParaRPr>
          </a:p>
          <a:p>
            <a:pPr algn="ctr"/>
            <a:r>
              <a:rPr lang="en-SG" sz="3600" smtClean="0">
                <a:solidFill>
                  <a:schemeClr val="bg1"/>
                </a:solidFill>
                <a:latin typeface="#9Slide07 IcielNabila" pitchFamily="2" charset="0"/>
              </a:rPr>
              <a:t>Thứ nhất</a:t>
            </a:r>
            <a:endParaRPr lang="en-US" sz="3600" dirty="0">
              <a:solidFill>
                <a:schemeClr val="bg1"/>
              </a:solidFill>
              <a:latin typeface="#9Slide07 IcielNabila" pitchFamily="2" charset="0"/>
            </a:endParaRPr>
          </a:p>
        </p:txBody>
      </p:sp>
      <p:sp>
        <p:nvSpPr>
          <p:cNvPr id="6" name="Down Arrow 5"/>
          <p:cNvSpPr/>
          <p:nvPr/>
        </p:nvSpPr>
        <p:spPr>
          <a:xfrm>
            <a:off x="3656012" y="5105400"/>
            <a:ext cx="533400" cy="6198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065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0623BC3A-81FC-4186-A90B-56CB4115E1BD}"/>
              </a:ext>
            </a:extLst>
          </p:cNvPr>
          <p:cNvSpPr/>
          <p:nvPr/>
        </p:nvSpPr>
        <p:spPr>
          <a:xfrm>
            <a:off x="2284412" y="381000"/>
            <a:ext cx="7056468" cy="196426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6000" dirty="0" err="1">
                <a:solidFill>
                  <a:schemeClr val="bg1"/>
                </a:solidFill>
                <a:latin typeface="#9Slide07 IcielNabila" pitchFamily="2" charset="0"/>
              </a:rPr>
              <a:t>Nhan</a:t>
            </a:r>
            <a:r>
              <a:rPr lang="en-SG" sz="6000" dirty="0">
                <a:solidFill>
                  <a:schemeClr val="bg1"/>
                </a:solidFill>
                <a:latin typeface="#9Slide07 IcielNabila" pitchFamily="2" charset="0"/>
              </a:rPr>
              <a:t> </a:t>
            </a:r>
            <a:r>
              <a:rPr lang="en-SG" sz="6000" dirty="0" err="1">
                <a:solidFill>
                  <a:schemeClr val="bg1"/>
                </a:solidFill>
                <a:latin typeface="#9Slide07 IcielNabila" pitchFamily="2" charset="0"/>
              </a:rPr>
              <a:t>đề</a:t>
            </a:r>
            <a:endParaRPr lang="en-US" sz="6000" dirty="0">
              <a:solidFill>
                <a:schemeClr val="bg1"/>
              </a:solidFill>
              <a:latin typeface="#9Slide07 IcielNabila" pitchFamily="2" charset="0"/>
            </a:endParaRPr>
          </a:p>
        </p:txBody>
      </p:sp>
      <p:sp>
        <p:nvSpPr>
          <p:cNvPr id="4" name="Rectangle 3">
            <a:extLst>
              <a:ext uri="{FF2B5EF4-FFF2-40B4-BE49-F238E27FC236}">
                <a16:creationId xmlns="" xmlns:a16="http://schemas.microsoft.com/office/drawing/2014/main" id="{4696C91C-9BF9-4553-B19D-CE140C46CEA1}"/>
              </a:ext>
            </a:extLst>
          </p:cNvPr>
          <p:cNvSpPr/>
          <p:nvPr/>
        </p:nvSpPr>
        <p:spPr>
          <a:xfrm>
            <a:off x="1141412" y="2133600"/>
            <a:ext cx="9696718" cy="4301067"/>
          </a:xfrm>
          <a:prstGeom prst="rect">
            <a:avLst/>
          </a:prstGeom>
          <a:ln w="38100">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r>
              <a:rPr lang="vi-VN" sz="2400" dirty="0" smtClean="0">
                <a:solidFill>
                  <a:schemeClr val="tx1"/>
                </a:solidFill>
                <a:latin typeface="+mj-lt"/>
              </a:rPr>
              <a:t>+ </a:t>
            </a:r>
            <a:r>
              <a:rPr lang="vi-VN" sz="2400" dirty="0">
                <a:solidFill>
                  <a:schemeClr val="tx1"/>
                </a:solidFill>
                <a:latin typeface="+mj-lt"/>
              </a:rPr>
              <a:t>NNSXX chỉ những </a:t>
            </a:r>
            <a:r>
              <a:rPr lang="vi-VN" sz="2400" b="1" dirty="0">
                <a:solidFill>
                  <a:schemeClr val="tx1"/>
                </a:solidFill>
                <a:latin typeface="+mj-lt"/>
              </a:rPr>
              <a:t>ngôi sao tỏa sáng lấp lánh trên bầu trời đêm</a:t>
            </a:r>
            <a:r>
              <a:rPr lang="vi-VN" sz="2400" dirty="0">
                <a:solidFill>
                  <a:schemeClr val="tx1"/>
                </a:solidFill>
                <a:latin typeface="+mj-lt"/>
              </a:rPr>
              <a:t>. Đó chính là biểu tượng cho vẻ đẹp vĩnh hằng của vũ trụ. </a:t>
            </a:r>
          </a:p>
          <a:p>
            <a:r>
              <a:rPr lang="vi-VN" sz="2400" dirty="0">
                <a:solidFill>
                  <a:schemeClr val="tx1"/>
                </a:solidFill>
                <a:latin typeface="+mj-lt"/>
              </a:rPr>
              <a:t>+ Đặt trong nội dung câu chuyện, NNSXX trở thành </a:t>
            </a:r>
            <a:r>
              <a:rPr lang="vi-VN" sz="2400" b="1" dirty="0">
                <a:solidFill>
                  <a:schemeClr val="tx1"/>
                </a:solidFill>
                <a:latin typeface="+mj-lt"/>
              </a:rPr>
              <a:t>hình ảnh ẩn dụ chỉ những cô gái TNXP nơi núi rừng Trường Sơn xa xôi. Họ như những ngôi sao lặng lẽ tỏa sáng cho thế hệ trẻ noi theo. Họ chính là biểu tượng về phẩm chất cách mạng, tâm hồn trong sáng, hồn nhiên, lạc quan, đầy trẻ trung, mơ mộng</a:t>
            </a:r>
            <a:r>
              <a:rPr lang="vi-VN" sz="2400" dirty="0">
                <a:solidFill>
                  <a:schemeClr val="tx1"/>
                </a:solidFill>
                <a:latin typeface="+mj-lt"/>
              </a:rPr>
              <a:t>. </a:t>
            </a:r>
          </a:p>
          <a:p>
            <a:r>
              <a:rPr lang="vi-VN" sz="2400" dirty="0">
                <a:solidFill>
                  <a:schemeClr val="tx1"/>
                </a:solidFill>
                <a:latin typeface="+mj-lt"/>
              </a:rPr>
              <a:t>- NNSXX còn giúp thể hiện chủ đề tác phẩm. Đây là một nhan đề mang nét đặc trưng của văn học thời kì kháng chiến chống Mĩ cứu nước. </a:t>
            </a:r>
          </a:p>
        </p:txBody>
      </p:sp>
    </p:spTree>
    <p:extLst>
      <p:ext uri="{BB962C8B-B14F-4D97-AF65-F5344CB8AC3E}">
        <p14:creationId xmlns:p14="http://schemas.microsoft.com/office/powerpoint/2010/main" val="587598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1109</TotalTime>
  <Words>6674</Words>
  <Application>Microsoft Office PowerPoint</Application>
  <PresentationFormat>Custom</PresentationFormat>
  <Paragraphs>512</Paragraphs>
  <Slides>53</Slides>
  <Notes>5</Notes>
  <HiddenSlides>0</HiddenSlides>
  <MMClips>21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53</vt:i4>
      </vt:variant>
    </vt:vector>
  </HeadingPairs>
  <TitlesOfParts>
    <vt:vector size="74" baseType="lpstr">
      <vt:lpstr>Arial</vt:lpstr>
      <vt:lpstr>Times New Roman</vt:lpstr>
      <vt:lpstr>#9Slide05 SVNVictoria</vt:lpstr>
      <vt:lpstr>Calibri Light</vt:lpstr>
      <vt:lpstr>Wingdings</vt:lpstr>
      <vt:lpstr>#9Slide05 Braxton Regular</vt:lpstr>
      <vt:lpstr>#9Slide05 HLT Boulevard</vt:lpstr>
      <vt:lpstr>#9Slide03 Cabin Condensed Mediu</vt:lpstr>
      <vt:lpstr>Haettenschweiler</vt:lpstr>
      <vt:lpstr>等线</vt:lpstr>
      <vt:lpstr>Verdana</vt:lpstr>
      <vt:lpstr>Tahoma</vt:lpstr>
      <vt:lpstr>#9Slide03 Arima Madurai Black</vt:lpstr>
      <vt:lpstr>Calibri</vt:lpstr>
      <vt:lpstr>Century Gothic</vt:lpstr>
      <vt:lpstr>#9Slide07 IcielNabila</vt:lpstr>
      <vt:lpstr>宋体</vt:lpstr>
      <vt:lpstr>微软雅黑</vt:lpstr>
      <vt:lpstr>.VnTime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nguyệt nguyễn</dc:creator>
  <cp:lastModifiedBy>Administrator</cp:lastModifiedBy>
  <cp:revision>92</cp:revision>
  <dcterms:created xsi:type="dcterms:W3CDTF">2020-04-01T05:50:58Z</dcterms:created>
  <dcterms:modified xsi:type="dcterms:W3CDTF">2021-08-09T11:40:37Z</dcterms:modified>
</cp:coreProperties>
</file>