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364" r:id="rId5"/>
    <p:sldId id="279" r:id="rId6"/>
    <p:sldId id="316" r:id="rId7"/>
    <p:sldId id="355" r:id="rId8"/>
    <p:sldId id="258" r:id="rId9"/>
    <p:sldId id="260" r:id="rId10"/>
    <p:sldId id="261" r:id="rId11"/>
    <p:sldId id="365" r:id="rId12"/>
    <p:sldId id="366" r:id="rId13"/>
    <p:sldId id="262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Kiểu Tố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Kiểu Trung bình 4 - Màu chủ đề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I’m not sure but I think robots might not do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everything we want, because they are not human,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they don’t have feelings …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What verb do I use in this sentence? (might)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Why do I use ‘might’ instead of ‘will’?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i="0" dirty="0"/>
              <a:t>Let’s see</a:t>
            </a:r>
            <a:r>
              <a:rPr lang="en-US" i="0" baseline="0" dirty="0"/>
              <a:t> it more clearly. </a:t>
            </a: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1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4" name="Google Shape;364;p28"/>
          <p:cNvSpPr txBox="1">
            <a:spLocks noGrp="1"/>
          </p:cNvSpPr>
          <p:nvPr>
            <p:ph type="subTitle" idx="1"/>
          </p:nvPr>
        </p:nvSpPr>
        <p:spPr>
          <a:xfrm>
            <a:off x="960200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5" name="Google Shape;365;p28"/>
          <p:cNvSpPr txBox="1">
            <a:spLocks noGrp="1"/>
          </p:cNvSpPr>
          <p:nvPr>
            <p:ph type="subTitle" idx="2"/>
          </p:nvPr>
        </p:nvSpPr>
        <p:spPr>
          <a:xfrm>
            <a:off x="4519076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6" name="Google Shape;366;p28"/>
          <p:cNvSpPr txBox="1">
            <a:spLocks noGrp="1"/>
          </p:cNvSpPr>
          <p:nvPr>
            <p:ph type="subTitle" idx="3"/>
          </p:nvPr>
        </p:nvSpPr>
        <p:spPr>
          <a:xfrm>
            <a:off x="960071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7" name="Google Shape;367;p28"/>
          <p:cNvSpPr txBox="1">
            <a:spLocks noGrp="1"/>
          </p:cNvSpPr>
          <p:nvPr>
            <p:ph type="subTitle" idx="4"/>
          </p:nvPr>
        </p:nvSpPr>
        <p:spPr>
          <a:xfrm>
            <a:off x="4518896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5"/>
          </p:nvPr>
        </p:nvSpPr>
        <p:spPr>
          <a:xfrm>
            <a:off x="960000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6"/>
          </p:nvPr>
        </p:nvSpPr>
        <p:spPr>
          <a:xfrm>
            <a:off x="4518784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subTitle" idx="7"/>
          </p:nvPr>
        </p:nvSpPr>
        <p:spPr>
          <a:xfrm>
            <a:off x="960000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8"/>
          </p:nvPr>
        </p:nvSpPr>
        <p:spPr>
          <a:xfrm>
            <a:off x="4518784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8"/>
          <p:cNvSpPr/>
          <p:nvPr/>
        </p:nvSpPr>
        <p:spPr>
          <a:xfrm rot="-1228256">
            <a:off x="10988608" y="5310413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8"/>
          <p:cNvSpPr/>
          <p:nvPr/>
        </p:nvSpPr>
        <p:spPr>
          <a:xfrm rot="-5239375">
            <a:off x="-865882" y="-468352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8"/>
          <p:cNvSpPr/>
          <p:nvPr/>
        </p:nvSpPr>
        <p:spPr>
          <a:xfrm rot="-5239375">
            <a:off x="-946475" y="-394964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8"/>
          <p:cNvSpPr/>
          <p:nvPr/>
        </p:nvSpPr>
        <p:spPr>
          <a:xfrm rot="-1228256">
            <a:off x="10988608" y="5457792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03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779" y="1120649"/>
            <a:ext cx="11084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sentences, using will ('ll) or won't and the words given. (P.41)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C01192E3-5E18-CF62-F9AD-FC7EB8CB065E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026AF74F-50E8-A832-633C-A82D22EDC03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>
              <a:extLst>
                <a:ext uri="{FF2B5EF4-FFF2-40B4-BE49-F238E27FC236}">
                  <a16:creationId xmlns:a16="http://schemas.microsoft.com/office/drawing/2014/main" id="{336EE1CC-627C-F81C-54D3-470EB25C35F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4">
              <a:extLst>
                <a:ext uri="{FF2B5EF4-FFF2-40B4-BE49-F238E27FC236}">
                  <a16:creationId xmlns:a16="http://schemas.microsoft.com/office/drawing/2014/main" id="{7ED38B09-BC70-D240-8B14-307D05E7FA6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59524F11-767C-F299-E3E9-3222F84C63D6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696940" y="103079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752695" y="9147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id="{41C7DFD4-3ED8-4169-8CBE-315D44091997}"/>
              </a:ext>
            </a:extLst>
          </p:cNvPr>
          <p:cNvGrpSpPr/>
          <p:nvPr/>
        </p:nvGrpSpPr>
        <p:grpSpPr>
          <a:xfrm>
            <a:off x="487067" y="1822107"/>
            <a:ext cx="7150512" cy="531873"/>
            <a:chOff x="363373" y="1262747"/>
            <a:chExt cx="6264833" cy="531873"/>
          </a:xfrm>
        </p:grpSpPr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31D5A491-A48C-5668-1FD0-2BD1D6D8243E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71AC3E88-7E7E-E330-2FA2-B49B327D4D9B}"/>
                </a:ext>
              </a:extLst>
            </p:cNvPr>
            <p:cNvSpPr txBox="1"/>
            <p:nvPr/>
          </p:nvSpPr>
          <p:spPr>
            <a:xfrm>
              <a:off x="827314" y="1271400"/>
              <a:ext cx="5800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computer / do / housework</a:t>
              </a:r>
              <a:endParaRPr lang="en-US" sz="28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915D45B0-7AF6-7CEE-45F5-13004DB2CAC6}"/>
              </a:ext>
            </a:extLst>
          </p:cNvPr>
          <p:cNvGrpSpPr/>
          <p:nvPr/>
        </p:nvGrpSpPr>
        <p:grpSpPr>
          <a:xfrm>
            <a:off x="487067" y="2974758"/>
            <a:ext cx="7386701" cy="523220"/>
            <a:chOff x="369902" y="1941800"/>
            <a:chExt cx="6471767" cy="523220"/>
          </a:xfrm>
        </p:grpSpPr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64C48200-6E7E-356E-73F6-3C85B4EA7977}"/>
                </a:ext>
              </a:extLst>
            </p:cNvPr>
            <p:cNvSpPr txBox="1"/>
            <p:nvPr/>
          </p:nvSpPr>
          <p:spPr>
            <a:xfrm>
              <a:off x="369902" y="1941800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69396105-844D-C02B-8782-69E6B939F0FC}"/>
                </a:ext>
              </a:extLst>
            </p:cNvPr>
            <p:cNvSpPr txBox="1"/>
            <p:nvPr/>
          </p:nvSpPr>
          <p:spPr>
            <a:xfrm>
              <a:off x="844733" y="1941800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robot / water / ﬂowers</a:t>
              </a:r>
            </a:p>
          </p:txBody>
        </p:sp>
      </p:grpSp>
      <p:grpSp>
        <p:nvGrpSpPr>
          <p:cNvPr id="33" name="Group 11">
            <a:extLst>
              <a:ext uri="{FF2B5EF4-FFF2-40B4-BE49-F238E27FC236}">
                <a16:creationId xmlns:a16="http://schemas.microsoft.com/office/drawing/2014/main" id="{3951E0F6-EE86-9EF9-9816-D2D7EEB50579}"/>
              </a:ext>
            </a:extLst>
          </p:cNvPr>
          <p:cNvGrpSpPr/>
          <p:nvPr/>
        </p:nvGrpSpPr>
        <p:grpSpPr>
          <a:xfrm>
            <a:off x="487067" y="3868095"/>
            <a:ext cx="6537355" cy="531873"/>
            <a:chOff x="363373" y="3608302"/>
            <a:chExt cx="5727623" cy="531873"/>
          </a:xfrm>
        </p:grpSpPr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51B6AA4A-428B-1174-AAA8-D50E4547D07C}"/>
                </a:ext>
              </a:extLst>
            </p:cNvPr>
            <p:cNvSpPr txBox="1"/>
            <p:nvPr/>
          </p:nvSpPr>
          <p:spPr>
            <a:xfrm>
              <a:off x="363373" y="3616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113980AC-EA3E-8BAD-14E6-84EAE5CB45F3}"/>
                </a:ext>
              </a:extLst>
            </p:cNvPr>
            <p:cNvSpPr txBox="1"/>
            <p:nvPr/>
          </p:nvSpPr>
          <p:spPr>
            <a:xfrm>
              <a:off x="838204" y="3608302"/>
              <a:ext cx="5252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 TV / cook / meal</a:t>
              </a: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4CECC28A-F9A0-1DA9-D653-794B1AF48836}"/>
              </a:ext>
            </a:extLst>
          </p:cNvPr>
          <p:cNvGrpSpPr/>
          <p:nvPr/>
        </p:nvGrpSpPr>
        <p:grpSpPr>
          <a:xfrm>
            <a:off x="487066" y="4832718"/>
            <a:ext cx="7386701" cy="531873"/>
            <a:chOff x="363373" y="3312302"/>
            <a:chExt cx="6471767" cy="531873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988B306-2879-D72B-EC3F-698A15BB8D15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66354387-D808-EBB7-0E78-D2F4A2EF84B7}"/>
                </a:ext>
              </a:extLst>
            </p:cNvPr>
            <p:cNvSpPr txBox="1"/>
            <p:nvPr/>
          </p:nvSpPr>
          <p:spPr>
            <a:xfrm>
              <a:off x="838204" y="3312302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washing machine / iron / clothes</a:t>
              </a: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7D258AE6-11BB-4B74-F2AB-67900A60CC1A}"/>
              </a:ext>
            </a:extLst>
          </p:cNvPr>
          <p:cNvGrpSpPr/>
          <p:nvPr/>
        </p:nvGrpSpPr>
        <p:grpSpPr>
          <a:xfrm>
            <a:off x="487066" y="5751169"/>
            <a:ext cx="7386701" cy="531873"/>
            <a:chOff x="363373" y="5669935"/>
            <a:chExt cx="6471767" cy="531873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3F1E886C-A51F-D153-B2B6-191C0F78A4E2}"/>
                </a:ext>
              </a:extLst>
            </p:cNvPr>
            <p:cNvSpPr txBox="1"/>
            <p:nvPr/>
          </p:nvSpPr>
          <p:spPr>
            <a:xfrm>
              <a:off x="363373" y="5678588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2F174AAF-4CF2-7E80-438F-7BF9EA33FCE9}"/>
                </a:ext>
              </a:extLst>
            </p:cNvPr>
            <p:cNvSpPr txBox="1"/>
            <p:nvPr/>
          </p:nvSpPr>
          <p:spPr>
            <a:xfrm>
              <a:off x="838204" y="5669935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smartphone / take care / children</a:t>
              </a:r>
            </a:p>
          </p:txBody>
        </p:sp>
      </p:grpSp>
      <p:cxnSp>
        <p:nvCxnSpPr>
          <p:cNvPr id="42" name="Straight Connector 20">
            <a:extLst>
              <a:ext uri="{FF2B5EF4-FFF2-40B4-BE49-F238E27FC236}">
                <a16:creationId xmlns:a16="http://schemas.microsoft.com/office/drawing/2014/main" id="{BCA78358-7BA4-2A00-6C77-BFD8917FC8A6}"/>
              </a:ext>
            </a:extLst>
          </p:cNvPr>
          <p:cNvCxnSpPr/>
          <p:nvPr/>
        </p:nvCxnSpPr>
        <p:spPr>
          <a:xfrm flipV="1">
            <a:off x="1126433" y="28658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1">
            <a:extLst>
              <a:ext uri="{FF2B5EF4-FFF2-40B4-BE49-F238E27FC236}">
                <a16:creationId xmlns:a16="http://schemas.microsoft.com/office/drawing/2014/main" id="{942EB5DE-750E-DC85-4F5E-F7F31C011D46}"/>
              </a:ext>
            </a:extLst>
          </p:cNvPr>
          <p:cNvCxnSpPr/>
          <p:nvPr/>
        </p:nvCxnSpPr>
        <p:spPr>
          <a:xfrm flipV="1">
            <a:off x="1126433" y="38767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2">
            <a:extLst>
              <a:ext uri="{FF2B5EF4-FFF2-40B4-BE49-F238E27FC236}">
                <a16:creationId xmlns:a16="http://schemas.microsoft.com/office/drawing/2014/main" id="{3A7CC7A8-6C68-CBD9-9BD4-ED11FCE5DDDE}"/>
              </a:ext>
            </a:extLst>
          </p:cNvPr>
          <p:cNvCxnSpPr/>
          <p:nvPr/>
        </p:nvCxnSpPr>
        <p:spPr>
          <a:xfrm flipV="1">
            <a:off x="1016597" y="482219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3">
            <a:extLst>
              <a:ext uri="{FF2B5EF4-FFF2-40B4-BE49-F238E27FC236}">
                <a16:creationId xmlns:a16="http://schemas.microsoft.com/office/drawing/2014/main" id="{D6DDADA0-43F2-7144-375D-C8DC6DFF27A3}"/>
              </a:ext>
            </a:extLst>
          </p:cNvPr>
          <p:cNvCxnSpPr/>
          <p:nvPr/>
        </p:nvCxnSpPr>
        <p:spPr>
          <a:xfrm flipV="1">
            <a:off x="1236779" y="571076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4">
            <a:extLst>
              <a:ext uri="{FF2B5EF4-FFF2-40B4-BE49-F238E27FC236}">
                <a16:creationId xmlns:a16="http://schemas.microsoft.com/office/drawing/2014/main" id="{8FBCECB3-A7DB-CA04-7F8D-6C55B703704E}"/>
              </a:ext>
            </a:extLst>
          </p:cNvPr>
          <p:cNvCxnSpPr>
            <a:cxnSpLocks/>
          </p:cNvCxnSpPr>
          <p:nvPr/>
        </p:nvCxnSpPr>
        <p:spPr>
          <a:xfrm flipV="1">
            <a:off x="1149730" y="6705260"/>
            <a:ext cx="6377503" cy="2365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5">
            <a:extLst>
              <a:ext uri="{FF2B5EF4-FFF2-40B4-BE49-F238E27FC236}">
                <a16:creationId xmlns:a16="http://schemas.microsoft.com/office/drawing/2014/main" id="{4B789CE3-F584-27FD-DCDC-79923EA49CC0}"/>
              </a:ext>
            </a:extLst>
          </p:cNvPr>
          <p:cNvCxnSpPr/>
          <p:nvPr/>
        </p:nvCxnSpPr>
        <p:spPr>
          <a:xfrm>
            <a:off x="538520" y="274464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6">
            <a:extLst>
              <a:ext uri="{FF2B5EF4-FFF2-40B4-BE49-F238E27FC236}">
                <a16:creationId xmlns:a16="http://schemas.microsoft.com/office/drawing/2014/main" id="{E719E75C-EEBC-AE4E-0175-7BE71684E9FE}"/>
              </a:ext>
            </a:extLst>
          </p:cNvPr>
          <p:cNvCxnSpPr/>
          <p:nvPr/>
        </p:nvCxnSpPr>
        <p:spPr>
          <a:xfrm>
            <a:off x="519178" y="381997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7">
            <a:extLst>
              <a:ext uri="{FF2B5EF4-FFF2-40B4-BE49-F238E27FC236}">
                <a16:creationId xmlns:a16="http://schemas.microsoft.com/office/drawing/2014/main" id="{A9F26495-FEB4-51DB-6CCB-D67E395B2001}"/>
              </a:ext>
            </a:extLst>
          </p:cNvPr>
          <p:cNvCxnSpPr/>
          <p:nvPr/>
        </p:nvCxnSpPr>
        <p:spPr>
          <a:xfrm>
            <a:off x="519178" y="4764898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8">
            <a:extLst>
              <a:ext uri="{FF2B5EF4-FFF2-40B4-BE49-F238E27FC236}">
                <a16:creationId xmlns:a16="http://schemas.microsoft.com/office/drawing/2014/main" id="{283E30E6-A25C-4192-9FB7-77A3470020FE}"/>
              </a:ext>
            </a:extLst>
          </p:cNvPr>
          <p:cNvCxnSpPr/>
          <p:nvPr/>
        </p:nvCxnSpPr>
        <p:spPr>
          <a:xfrm>
            <a:off x="538520" y="5717463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9">
            <a:extLst>
              <a:ext uri="{FF2B5EF4-FFF2-40B4-BE49-F238E27FC236}">
                <a16:creationId xmlns:a16="http://schemas.microsoft.com/office/drawing/2014/main" id="{9D9D05B2-A0A0-D315-CABB-BB14E05C5D26}"/>
              </a:ext>
            </a:extLst>
          </p:cNvPr>
          <p:cNvCxnSpPr/>
          <p:nvPr/>
        </p:nvCxnSpPr>
        <p:spPr>
          <a:xfrm>
            <a:off x="519177" y="6705260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0">
            <a:extLst>
              <a:ext uri="{FF2B5EF4-FFF2-40B4-BE49-F238E27FC236}">
                <a16:creationId xmlns:a16="http://schemas.microsoft.com/office/drawing/2014/main" id="{500B579A-2DDC-35D7-7672-11850E27BF6A}"/>
              </a:ext>
            </a:extLst>
          </p:cNvPr>
          <p:cNvSpPr txBox="1"/>
          <p:nvPr/>
        </p:nvSpPr>
        <p:spPr>
          <a:xfrm>
            <a:off x="1029024" y="2417583"/>
            <a:ext cx="92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computer will / won’t help me to do my housework.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F20A1F04-07AA-F630-A658-2EBA66EBB42A}"/>
              </a:ext>
            </a:extLst>
          </p:cNvPr>
          <p:cNvSpPr txBox="1"/>
          <p:nvPr/>
        </p:nvSpPr>
        <p:spPr>
          <a:xfrm>
            <a:off x="1040607" y="3451806"/>
            <a:ext cx="714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robot will help me to water the flowers.</a:t>
            </a:r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29F7479-BF4E-0BDA-F662-D25CF75F6B9E}"/>
              </a:ext>
            </a:extLst>
          </p:cNvPr>
          <p:cNvSpPr txBox="1"/>
          <p:nvPr/>
        </p:nvSpPr>
        <p:spPr>
          <a:xfrm>
            <a:off x="894043" y="4416429"/>
            <a:ext cx="704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 TV won’t help me to cook meals.</a:t>
            </a:r>
          </a:p>
        </p:txBody>
      </p:sp>
      <p:sp>
        <p:nvSpPr>
          <p:cNvPr id="55" name="TextBox 33">
            <a:extLst>
              <a:ext uri="{FF2B5EF4-FFF2-40B4-BE49-F238E27FC236}">
                <a16:creationId xmlns:a16="http://schemas.microsoft.com/office/drawing/2014/main" id="{C2A1BB86-D2F3-4CAE-4F44-01FEDD85CF0A}"/>
              </a:ext>
            </a:extLst>
          </p:cNvPr>
          <p:cNvSpPr txBox="1"/>
          <p:nvPr/>
        </p:nvSpPr>
        <p:spPr>
          <a:xfrm>
            <a:off x="1029024" y="5295071"/>
            <a:ext cx="96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washing machine will / won’t help me to iron the clothes.</a:t>
            </a:r>
          </a:p>
        </p:txBody>
      </p:sp>
      <p:sp>
        <p:nvSpPr>
          <p:cNvPr id="56" name="TextBox 34">
            <a:extLst>
              <a:ext uri="{FF2B5EF4-FFF2-40B4-BE49-F238E27FC236}">
                <a16:creationId xmlns:a16="http://schemas.microsoft.com/office/drawing/2014/main" id="{8D85EA69-9338-23DA-B3F2-98936B9D2F9B}"/>
              </a:ext>
            </a:extLst>
          </p:cNvPr>
          <p:cNvSpPr txBox="1"/>
          <p:nvPr/>
        </p:nvSpPr>
        <p:spPr>
          <a:xfrm>
            <a:off x="970226" y="6269289"/>
            <a:ext cx="926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7685" y="1365603"/>
            <a:ext cx="9232933" cy="76360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“We might live in a UFO.”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957" y="2351798"/>
            <a:ext cx="9592233" cy="806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structure do I use in this sentence?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89072" y="3531380"/>
            <a:ext cx="4548376" cy="6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+ V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48956" y="36039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957" y="4548842"/>
            <a:ext cx="8075023" cy="917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I use “might” instead of “will”?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98664" y="5868116"/>
            <a:ext cx="7892817" cy="6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might for future possibility.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48956" y="58681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9D8F29-09A8-4A17-9309-3B0D43EABAA6}"/>
              </a:ext>
            </a:extLst>
          </p:cNvPr>
          <p:cNvGrpSpPr/>
          <p:nvPr/>
        </p:nvGrpSpPr>
        <p:grpSpPr>
          <a:xfrm>
            <a:off x="9046637" y="3158725"/>
            <a:ext cx="2458598" cy="3612107"/>
            <a:chOff x="6831080" y="1783988"/>
            <a:chExt cx="2312920" cy="3230841"/>
          </a:xfrm>
        </p:grpSpPr>
        <p:pic>
          <p:nvPicPr>
            <p:cNvPr id="20" name="Picture 2" descr="meaning &amp; examples: can, could, may, might, will, would, shall, should,  must - Shakespeare's English">
              <a:extLst>
                <a:ext uri="{FF2B5EF4-FFF2-40B4-BE49-F238E27FC236}">
                  <a16:creationId xmlns:a16="http://schemas.microsoft.com/office/drawing/2014/main" id="{1F5986DB-CC27-40DE-9D22-5B1D97EC8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"/>
            <a:stretch/>
          </p:blipFill>
          <p:spPr bwMode="auto">
            <a:xfrm>
              <a:off x="6831081" y="1783988"/>
              <a:ext cx="2287017" cy="323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78DFA6-5AB8-495E-92C5-AE35D1DBF6CE}"/>
                </a:ext>
              </a:extLst>
            </p:cNvPr>
            <p:cNvSpPr/>
            <p:nvPr/>
          </p:nvSpPr>
          <p:spPr>
            <a:xfrm>
              <a:off x="8498263" y="3281157"/>
              <a:ext cx="645737" cy="83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F6554B-2079-40A8-9C77-425BF536F91A}"/>
                </a:ext>
              </a:extLst>
            </p:cNvPr>
            <p:cNvSpPr/>
            <p:nvPr/>
          </p:nvSpPr>
          <p:spPr>
            <a:xfrm>
              <a:off x="8498263" y="2635825"/>
              <a:ext cx="645737" cy="269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AB804A-6961-4ECF-A5EB-77DE4167BD3B}"/>
                </a:ext>
              </a:extLst>
            </p:cNvPr>
            <p:cNvSpPr/>
            <p:nvPr/>
          </p:nvSpPr>
          <p:spPr>
            <a:xfrm>
              <a:off x="6831080" y="4729970"/>
              <a:ext cx="1447071" cy="206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2B859D-951C-430E-8605-5A1A6F258BE0}"/>
                </a:ext>
              </a:extLst>
            </p:cNvPr>
            <p:cNvSpPr/>
            <p:nvPr/>
          </p:nvSpPr>
          <p:spPr>
            <a:xfrm>
              <a:off x="6831082" y="3443335"/>
              <a:ext cx="734972" cy="44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89072" y="1433644"/>
            <a:ext cx="1801523" cy="44267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4A5711CA-0669-A0D2-B95E-D7B5DC6C7E0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9F8D3E43-46F8-B83C-238D-2239A7236A8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78E5DCBA-2C15-F79D-EEB5-8BF0B729E67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BD5A0449-B2FA-5570-D7C2-090D395CAA2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36920FB8-FA57-64DA-E001-C9C22FD5B09C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315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0915" y="1360626"/>
            <a:ext cx="7470411" cy="734777"/>
          </a:xfrm>
        </p:spPr>
        <p:txBody>
          <a:bodyPr/>
          <a:lstStyle/>
          <a:p>
            <a:r>
              <a:rPr lang="en-US" sz="3200" dirty="0"/>
              <a:t>Might for future possibility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14AD7-7032-4A35-8BA1-335A5A5B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7" y="2098658"/>
            <a:ext cx="8232110" cy="4550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01A70-3D69-4C4F-A3DE-885441E86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23" y="1973335"/>
            <a:ext cx="2909232" cy="744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BF2696-8B5B-4B42-B02E-21FAEDFAE17F}"/>
              </a:ext>
            </a:extLst>
          </p:cNvPr>
          <p:cNvSpPr txBox="1"/>
          <p:nvPr/>
        </p:nvSpPr>
        <p:spPr>
          <a:xfrm>
            <a:off x="2232468" y="2775399"/>
            <a:ext cx="691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+ V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talk about actions that are possible in the future (We are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sure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they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happen or not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42F83-6584-4D15-81C8-CE152061DE98}"/>
              </a:ext>
            </a:extLst>
          </p:cNvPr>
          <p:cNvSpPr txBox="1"/>
          <p:nvPr/>
        </p:nvSpPr>
        <p:spPr>
          <a:xfrm>
            <a:off x="2232467" y="4168079"/>
            <a:ext cx="196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8AD27-D8CF-48BE-8625-1BAE74D9A6DA}"/>
              </a:ext>
            </a:extLst>
          </p:cNvPr>
          <p:cNvSpPr txBox="1"/>
          <p:nvPr/>
        </p:nvSpPr>
        <p:spPr>
          <a:xfrm>
            <a:off x="2525380" y="4824669"/>
            <a:ext cx="607909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live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a UFO.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not travel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cars.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0689082-8DBE-6282-FC37-354EBD3E2FF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38E89E25-2B82-0A05-5B3D-7B56DFB557C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F4B7A7B2-78EB-C087-4D22-FEF0F888411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3D45BA21-A343-EF49-0527-5661FA80C6B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7D1FC934-8E41-FAD4-D076-39661B73F2EF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914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9207" y="1398446"/>
            <a:ext cx="913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poems: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587EC9E5-F2A0-FE9F-8B5E-659BBB11AB17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D3935ED9-43E1-4F7F-92DA-24E89C50A2F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937AA683-D1EA-B8E1-0504-5FDBEF7BD7E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F907B8CE-8141-6429-D095-4BC6E40BB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BCA21251-C4A5-8422-6318-AD56E7895058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1450846" y="13833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1506601" y="12673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30 Track 30">
            <a:hlinkClick r:id="" action="ppaction://media"/>
            <a:extLst>
              <a:ext uri="{FF2B5EF4-FFF2-40B4-BE49-F238E27FC236}">
                <a16:creationId xmlns:a16="http://schemas.microsoft.com/office/drawing/2014/main" id="{EFEEB8D8-51F2-8722-7834-FD44CF030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2772" y="135939"/>
            <a:ext cx="718112" cy="718112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2FCE37BE-8A61-C358-DEC7-E5E7B3213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175" y="3718017"/>
            <a:ext cx="6842488" cy="3044185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B7E04F6F-75B1-F666-9BF1-0F91A1F3C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05" y="1880697"/>
            <a:ext cx="2867066" cy="2519883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3F46B604-CFCA-3BFB-B63E-837D84A5408A}"/>
              </a:ext>
            </a:extLst>
          </p:cNvPr>
          <p:cNvSpPr txBox="1"/>
          <p:nvPr/>
        </p:nvSpPr>
        <p:spPr>
          <a:xfrm>
            <a:off x="690812" y="4005081"/>
            <a:ext cx="35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future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7EA1DB7A-DA8C-6E85-8862-F414D6F307EC}"/>
              </a:ext>
            </a:extLst>
          </p:cNvPr>
          <p:cNvSpPr txBox="1"/>
          <p:nvPr/>
        </p:nvSpPr>
        <p:spPr>
          <a:xfrm>
            <a:off x="617427" y="4541770"/>
            <a:ext cx="4907514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come home soon.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0C6A53EA-D489-DC1D-9741-9A5103E69C48}"/>
              </a:ext>
            </a:extLst>
          </p:cNvPr>
          <p:cNvSpPr txBox="1"/>
          <p:nvPr/>
        </p:nvSpPr>
        <p:spPr>
          <a:xfrm>
            <a:off x="4468648" y="6001791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Henry, aged 11</a:t>
            </a:r>
          </a:p>
        </p:txBody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3EACABE0-6C5D-A167-FEC8-6247DB4A2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2" y="3978947"/>
            <a:ext cx="2490439" cy="2844610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CC57D372-5A8A-EFAB-C843-56FEC6D96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20" y="1284362"/>
            <a:ext cx="6664785" cy="3820325"/>
          </a:xfrm>
          <a:prstGeom prst="rect">
            <a:avLst/>
          </a:prstGeom>
        </p:spPr>
      </p:pic>
      <p:sp>
        <p:nvSpPr>
          <p:cNvPr id="33" name="TextBox 19">
            <a:extLst>
              <a:ext uri="{FF2B5EF4-FFF2-40B4-BE49-F238E27FC236}">
                <a16:creationId xmlns:a16="http://schemas.microsoft.com/office/drawing/2014/main" id="{B53ED0C0-E9C0-C1B5-376E-6F20C05D9EB4}"/>
              </a:ext>
            </a:extLst>
          </p:cNvPr>
          <p:cNvSpPr txBox="1"/>
          <p:nvPr/>
        </p:nvSpPr>
        <p:spPr>
          <a:xfrm>
            <a:off x="6763774" y="1863514"/>
            <a:ext cx="35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future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9AB39C2A-53BD-5E32-1280-AE08EB1878AA}"/>
              </a:ext>
            </a:extLst>
          </p:cNvPr>
          <p:cNvSpPr txBox="1"/>
          <p:nvPr/>
        </p:nvSpPr>
        <p:spPr>
          <a:xfrm>
            <a:off x="6674628" y="2443741"/>
            <a:ext cx="4413521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might not talk to us.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7A0F3F36-C5D7-364C-B7EA-CE6FFAE23611}"/>
              </a:ext>
            </a:extLst>
          </p:cNvPr>
          <p:cNvSpPr txBox="1"/>
          <p:nvPr/>
        </p:nvSpPr>
        <p:spPr>
          <a:xfrm>
            <a:off x="9425750" y="4332660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21049"/>
            <a:ext cx="743237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Future Simple and Might for future possibility.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37" y="27944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341108"/>
            <a:ext cx="7532868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Part B in your Workbook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Write the answers on your notebook.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6" y="2341108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HOUSES IN THE FUTURE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6531" y="113518"/>
            <a:ext cx="80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AAB3F17-C004-81AF-1888-7F94A400A5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6683" b="20162"/>
          <a:stretch/>
        </p:blipFill>
        <p:spPr>
          <a:xfrm>
            <a:off x="3902462" y="2965081"/>
            <a:ext cx="4402315" cy="30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800" y="306807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41167" y="482385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0294" y="1279577"/>
            <a:ext cx="744716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Game: Sentence puzzling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6807" y="2146327"/>
            <a:ext cx="7470221" cy="74812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focus</a:t>
            </a:r>
          </a:p>
          <a:p>
            <a:r>
              <a:rPr lang="en-US" dirty="0">
                <a:solidFill>
                  <a:schemeClr val="tx1"/>
                </a:solidFill>
              </a:rPr>
              <a:t>Task 1: Teacher explicates the forms.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6807" y="3146742"/>
            <a:ext cx="7465726" cy="136902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the verbs in the brackets in the future simple.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pairs. Make sentences from the given words and pictures.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Teacher explicates the forms of “might”.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Read and tick.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46543" y="4841595"/>
            <a:ext cx="7450911" cy="56248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6: Game: Find the differences.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6758" y="2541341"/>
            <a:ext cx="828823" cy="52672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07493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22907" y="5124574"/>
            <a:ext cx="418260" cy="80173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6090" y="5819512"/>
            <a:ext cx="744716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cxnSp>
        <p:nvCxnSpPr>
          <p:cNvPr id="4" name="Curved Connector 25">
            <a:extLst>
              <a:ext uri="{FF2B5EF4-FFF2-40B4-BE49-F238E27FC236}">
                <a16:creationId xmlns:a16="http://schemas.microsoft.com/office/drawing/2014/main" id="{A2FA7AAC-C769-2F51-44D6-517D2099B082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404714" y="3368795"/>
            <a:ext cx="1028561" cy="145505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</a:p>
        </p:txBody>
      </p:sp>
      <p:graphicFrame>
        <p:nvGraphicFramePr>
          <p:cNvPr id="6" name="Bảng 7">
            <a:extLst>
              <a:ext uri="{FF2B5EF4-FFF2-40B4-BE49-F238E27FC236}">
                <a16:creationId xmlns:a16="http://schemas.microsoft.com/office/drawing/2014/main" id="{C43ECFFF-D572-E298-B8F2-D6CE00B4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21944"/>
              </p:ext>
            </p:extLst>
          </p:nvPr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  <a:p>
                      <a:pPr algn="ctr"/>
                      <a:r>
                        <a:rPr lang="en-US" sz="2800" dirty="0"/>
                        <a:t>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175E286A-2CA4-4688-24A3-4F0F8B82E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49384"/>
              </p:ext>
            </p:extLst>
          </p:nvPr>
        </p:nvGraphicFramePr>
        <p:xfrm>
          <a:off x="4720124" y="2880901"/>
          <a:ext cx="7112000" cy="10019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1001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</a:t>
                      </a:r>
                    </a:p>
                    <a:p>
                      <a:pPr algn="ctr"/>
                      <a:r>
                        <a:rPr lang="en-US" sz="2800" dirty="0"/>
                        <a:t>NIGHT.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8DC2E5AB-DCF5-660B-81F2-DD77FC2D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73200"/>
              </p:ext>
            </p:extLst>
          </p:nvPr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B20F288B-AC0D-2580-6BDE-63D5EE372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38097"/>
              </p:ext>
            </p:extLst>
          </p:nvPr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</a:p>
        </p:txBody>
      </p:sp>
      <p:graphicFrame>
        <p:nvGraphicFramePr>
          <p:cNvPr id="6" name="Bảng 7">
            <a:extLst>
              <a:ext uri="{FF2B5EF4-FFF2-40B4-BE49-F238E27FC236}">
                <a16:creationId xmlns:a16="http://schemas.microsoft.com/office/drawing/2014/main" id="{C43ECFFF-D572-E298-B8F2-D6CE00B4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62678"/>
              </p:ext>
            </p:extLst>
          </p:nvPr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175E286A-2CA4-4688-24A3-4F0F8B82E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42993"/>
              </p:ext>
            </p:extLst>
          </p:nvPr>
        </p:nvGraphicFramePr>
        <p:xfrm>
          <a:off x="4720124" y="2880901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</a:t>
                      </a:r>
                    </a:p>
                    <a:p>
                      <a:pPr algn="ctr"/>
                      <a:r>
                        <a:rPr lang="en-US" sz="2800" dirty="0"/>
                        <a:t>NIGHT.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8DC2E5AB-DCF5-660B-81F2-DD77FC2D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00432"/>
              </p:ext>
            </p:extLst>
          </p:nvPr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B20F288B-AC0D-2580-6BDE-63D5EE372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34181"/>
              </p:ext>
            </p:extLst>
          </p:nvPr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6FF5552-BAE3-905C-7709-1E88185BAC6D}"/>
              </a:ext>
            </a:extLst>
          </p:cNvPr>
          <p:cNvSpPr txBox="1"/>
          <p:nvPr/>
        </p:nvSpPr>
        <p:spPr>
          <a:xfrm>
            <a:off x="709134" y="1330086"/>
            <a:ext cx="437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FB7BD"/>
                </a:solidFill>
              </a:rPr>
              <a:t>*</a:t>
            </a:r>
            <a:r>
              <a:rPr lang="en-US" sz="3600" b="1" dirty="0">
                <a:solidFill>
                  <a:srgbClr val="0FB7BD"/>
                </a:solidFill>
                <a:latin typeface=".VnBodoniH" pitchFamily="34" charset="0"/>
              </a:rPr>
              <a:t>Grammar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1741E1-8763-CFC6-0C78-ADAE639A4791}"/>
              </a:ext>
            </a:extLst>
          </p:cNvPr>
          <p:cNvSpPr/>
          <p:nvPr/>
        </p:nvSpPr>
        <p:spPr>
          <a:xfrm>
            <a:off x="925550" y="2115395"/>
            <a:ext cx="369421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FUTURE SIMPLE</a:t>
            </a:r>
          </a:p>
        </p:txBody>
      </p:sp>
      <p:sp>
        <p:nvSpPr>
          <p:cNvPr id="2" name="Oval 12">
            <a:extLst>
              <a:ext uri="{FF2B5EF4-FFF2-40B4-BE49-F238E27FC236}">
                <a16:creationId xmlns:a16="http://schemas.microsoft.com/office/drawing/2014/main" id="{0CD77299-87B0-C3E0-EA33-0A5EA7430C1F}"/>
              </a:ext>
            </a:extLst>
          </p:cNvPr>
          <p:cNvSpPr/>
          <p:nvPr/>
        </p:nvSpPr>
        <p:spPr>
          <a:xfrm>
            <a:off x="4945941" y="2214416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CF848C7F-2BC3-0A1D-5E69-2B2924BD8BA0}"/>
              </a:ext>
            </a:extLst>
          </p:cNvPr>
          <p:cNvSpPr/>
          <p:nvPr/>
        </p:nvSpPr>
        <p:spPr>
          <a:xfrm>
            <a:off x="4945939" y="3484504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BB6953F3-B53F-0D3D-B9A9-0393B21669CD}"/>
              </a:ext>
            </a:extLst>
          </p:cNvPr>
          <p:cNvSpPr/>
          <p:nvPr/>
        </p:nvSpPr>
        <p:spPr>
          <a:xfrm>
            <a:off x="4945939" y="4754593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FB8BF0E7-67CE-CE92-4B79-96344B2758DF}"/>
              </a:ext>
            </a:extLst>
          </p:cNvPr>
          <p:cNvSpPr/>
          <p:nvPr/>
        </p:nvSpPr>
        <p:spPr>
          <a:xfrm>
            <a:off x="5744591" y="2115395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+ V 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859420EF-7FE5-230E-FE59-CD09667C8045}"/>
              </a:ext>
            </a:extLst>
          </p:cNvPr>
          <p:cNvSpPr/>
          <p:nvPr/>
        </p:nvSpPr>
        <p:spPr>
          <a:xfrm>
            <a:off x="5744589" y="3385484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not (won’t) + V 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7C7AFC0A-3E2D-6E5E-7118-363C595613D3}"/>
              </a:ext>
            </a:extLst>
          </p:cNvPr>
          <p:cNvSpPr/>
          <p:nvPr/>
        </p:nvSpPr>
        <p:spPr>
          <a:xfrm>
            <a:off x="5744589" y="4655573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+ S + V ?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6571B30-F63C-B49E-37E3-51990F79B937}"/>
              </a:ext>
            </a:extLst>
          </p:cNvPr>
          <p:cNvSpPr/>
          <p:nvPr/>
        </p:nvSpPr>
        <p:spPr>
          <a:xfrm>
            <a:off x="925549" y="2961284"/>
            <a:ext cx="369421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</a:rPr>
              <a:t>STRUCTURES: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426;p44">
            <a:extLst>
              <a:ext uri="{FF2B5EF4-FFF2-40B4-BE49-F238E27FC236}">
                <a16:creationId xmlns:a16="http://schemas.microsoft.com/office/drawing/2014/main" id="{AF55828C-663B-4AA7-3973-94CB6E7E5F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620" y="2909700"/>
            <a:ext cx="3349284" cy="948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rgbClr val="002060"/>
                </a:solidFill>
                <a:latin typeface="Arial Black" panose="020B0A04020102020204" pitchFamily="34" charset="0"/>
              </a:rPr>
              <a:t>SIGNAL </a:t>
            </a:r>
          </a:p>
        </p:txBody>
      </p:sp>
      <p:sp>
        <p:nvSpPr>
          <p:cNvPr id="4" name="Google Shape;1427;p44">
            <a:extLst>
              <a:ext uri="{FF2B5EF4-FFF2-40B4-BE49-F238E27FC236}">
                <a16:creationId xmlns:a16="http://schemas.microsoft.com/office/drawing/2014/main" id="{27AA5FCC-95FD-8033-66A2-19968A72466F}"/>
              </a:ext>
            </a:extLst>
          </p:cNvPr>
          <p:cNvSpPr txBox="1">
            <a:spLocks/>
          </p:cNvSpPr>
          <p:nvPr/>
        </p:nvSpPr>
        <p:spPr>
          <a:xfrm>
            <a:off x="3936904" y="1217504"/>
            <a:ext cx="7361508" cy="55045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B595B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Adverbs of time </a:t>
            </a:r>
          </a:p>
          <a:p>
            <a:pPr marL="285750" indent="-285750">
              <a:spcBef>
                <a:spcPts val="0"/>
              </a:spcBef>
              <a:buSzPct val="600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Tomorrow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week/ month/ year/ day/ Sunday …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Someday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+  period of time: in 3 months, in 4 minutes</a:t>
            </a:r>
          </a:p>
          <a:p>
            <a:pPr marL="0" indent="0">
              <a:spcBef>
                <a:spcPts val="0"/>
              </a:spcBef>
              <a:buClr>
                <a:srgbClr val="5B595B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Some verbs 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Think/ believe/ suppose</a:t>
            </a:r>
          </a:p>
          <a:p>
            <a:pPr marL="0" indent="0">
              <a:spcBef>
                <a:spcPts val="0"/>
              </a:spcBef>
              <a:buClr>
                <a:srgbClr val="5B595B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Some adverbs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Perhaps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Probably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Maybe</a:t>
            </a:r>
          </a:p>
        </p:txBody>
      </p:sp>
    </p:spTree>
    <p:extLst>
      <p:ext uri="{BB962C8B-B14F-4D97-AF65-F5344CB8AC3E}">
        <p14:creationId xmlns:p14="http://schemas.microsoft.com/office/powerpoint/2010/main" val="30055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5808" y="1374497"/>
            <a:ext cx="1025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 1. Fill will (‘ll) or won’t to make the sentences true for you (P.41)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FD8AE0DC-1834-CA3F-1270-FC8AC4F9EB4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22">
              <a:extLst>
                <a:ext uri="{FF2B5EF4-FFF2-40B4-BE49-F238E27FC236}">
                  <a16:creationId xmlns:a16="http://schemas.microsoft.com/office/drawing/2014/main" id="{323388EC-3C58-5A22-4657-DF7406BCD29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23">
              <a:extLst>
                <a:ext uri="{FF2B5EF4-FFF2-40B4-BE49-F238E27FC236}">
                  <a16:creationId xmlns:a16="http://schemas.microsoft.com/office/drawing/2014/main" id="{470415B8-C5D5-0488-206C-593EEAED9CD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24">
              <a:extLst>
                <a:ext uri="{FF2B5EF4-FFF2-40B4-BE49-F238E27FC236}">
                  <a16:creationId xmlns:a16="http://schemas.microsoft.com/office/drawing/2014/main" id="{3BCA190E-026C-75BE-05B2-87550671874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7C5D2542-1100-C2DC-F5AA-62B2F2ACA834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778620" y="133355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834375" y="12175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1" name="Google Shape;1416;p43">
            <a:extLst>
              <a:ext uri="{FF2B5EF4-FFF2-40B4-BE49-F238E27FC236}">
                <a16:creationId xmlns:a16="http://schemas.microsoft.com/office/drawing/2014/main" id="{0FA8F048-2D7D-524E-5268-ADEE9068CA27}"/>
              </a:ext>
            </a:extLst>
          </p:cNvPr>
          <p:cNvGrpSpPr/>
          <p:nvPr/>
        </p:nvGrpSpPr>
        <p:grpSpPr>
          <a:xfrm rot="-593568">
            <a:off x="1305673" y="1834699"/>
            <a:ext cx="1332480" cy="521774"/>
            <a:chOff x="4005481" y="2034693"/>
            <a:chExt cx="839517" cy="521790"/>
          </a:xfrm>
        </p:grpSpPr>
        <p:sp>
          <p:nvSpPr>
            <p:cNvPr id="21" name="Google Shape;1417;p43">
              <a:extLst>
                <a:ext uri="{FF2B5EF4-FFF2-40B4-BE49-F238E27FC236}">
                  <a16:creationId xmlns:a16="http://schemas.microsoft.com/office/drawing/2014/main" id="{C0FC3174-C447-F534-573F-4020AC5EE46D}"/>
                </a:ext>
              </a:extLst>
            </p:cNvPr>
            <p:cNvSpPr/>
            <p:nvPr/>
          </p:nvSpPr>
          <p:spPr>
            <a:xfrm>
              <a:off x="4005481" y="2196345"/>
              <a:ext cx="32960" cy="34933"/>
            </a:xfrm>
            <a:custGeom>
              <a:avLst/>
              <a:gdLst/>
              <a:ahLst/>
              <a:cxnLst/>
              <a:rect l="l" t="t" r="r" b="b"/>
              <a:pathLst>
                <a:path w="284" h="301" extrusionOk="0">
                  <a:moveTo>
                    <a:pt x="140" y="72"/>
                  </a:moveTo>
                  <a:cubicBezTo>
                    <a:pt x="178" y="72"/>
                    <a:pt x="212" y="106"/>
                    <a:pt x="212" y="161"/>
                  </a:cubicBezTo>
                  <a:cubicBezTo>
                    <a:pt x="212" y="195"/>
                    <a:pt x="178" y="229"/>
                    <a:pt x="140" y="229"/>
                  </a:cubicBezTo>
                  <a:cubicBezTo>
                    <a:pt x="106" y="229"/>
                    <a:pt x="72" y="195"/>
                    <a:pt x="72" y="161"/>
                  </a:cubicBezTo>
                  <a:cubicBezTo>
                    <a:pt x="72" y="106"/>
                    <a:pt x="106" y="72"/>
                    <a:pt x="140" y="72"/>
                  </a:cubicBezTo>
                  <a:close/>
                  <a:moveTo>
                    <a:pt x="140" y="1"/>
                  </a:moveTo>
                  <a:cubicBezTo>
                    <a:pt x="55" y="1"/>
                    <a:pt x="0" y="72"/>
                    <a:pt x="0" y="161"/>
                  </a:cubicBezTo>
                  <a:cubicBezTo>
                    <a:pt x="0" y="229"/>
                    <a:pt x="55" y="301"/>
                    <a:pt x="140" y="301"/>
                  </a:cubicBezTo>
                  <a:cubicBezTo>
                    <a:pt x="212" y="301"/>
                    <a:pt x="284" y="229"/>
                    <a:pt x="284" y="161"/>
                  </a:cubicBezTo>
                  <a:cubicBezTo>
                    <a:pt x="284" y="72"/>
                    <a:pt x="212" y="1"/>
                    <a:pt x="140" y="1"/>
                  </a:cubicBezTo>
                  <a:close/>
                </a:path>
              </a:pathLst>
            </a:custGeom>
            <a:solidFill>
              <a:srgbClr val="742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2" name="Google Shape;1418;p43">
              <a:extLst>
                <a:ext uri="{FF2B5EF4-FFF2-40B4-BE49-F238E27FC236}">
                  <a16:creationId xmlns:a16="http://schemas.microsoft.com/office/drawing/2014/main" id="{2CB88427-59B3-D05E-6B12-2A223DE44240}"/>
                </a:ext>
              </a:extLst>
            </p:cNvPr>
            <p:cNvSpPr/>
            <p:nvPr/>
          </p:nvSpPr>
          <p:spPr>
            <a:xfrm>
              <a:off x="4662904" y="2112683"/>
              <a:ext cx="32960" cy="32960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72"/>
                  </a:moveTo>
                  <a:cubicBezTo>
                    <a:pt x="178" y="72"/>
                    <a:pt x="212" y="106"/>
                    <a:pt x="212" y="144"/>
                  </a:cubicBezTo>
                  <a:cubicBezTo>
                    <a:pt x="212" y="195"/>
                    <a:pt x="178" y="212"/>
                    <a:pt x="144" y="212"/>
                  </a:cubicBezTo>
                  <a:cubicBezTo>
                    <a:pt x="106" y="212"/>
                    <a:pt x="72" y="195"/>
                    <a:pt x="72" y="144"/>
                  </a:cubicBezTo>
                  <a:cubicBezTo>
                    <a:pt x="72" y="106"/>
                    <a:pt x="106" y="72"/>
                    <a:pt x="144" y="72"/>
                  </a:cubicBezTo>
                  <a:close/>
                  <a:moveTo>
                    <a:pt x="144" y="0"/>
                  </a:moveTo>
                  <a:cubicBezTo>
                    <a:pt x="72" y="0"/>
                    <a:pt x="0" y="72"/>
                    <a:pt x="0" y="144"/>
                  </a:cubicBezTo>
                  <a:cubicBezTo>
                    <a:pt x="0" y="229"/>
                    <a:pt x="72" y="283"/>
                    <a:pt x="144" y="283"/>
                  </a:cubicBezTo>
                  <a:cubicBezTo>
                    <a:pt x="229" y="283"/>
                    <a:pt x="283" y="229"/>
                    <a:pt x="283" y="144"/>
                  </a:cubicBezTo>
                  <a:cubicBezTo>
                    <a:pt x="283" y="72"/>
                    <a:pt x="229" y="0"/>
                    <a:pt x="144" y="0"/>
                  </a:cubicBezTo>
                  <a:close/>
                </a:path>
              </a:pathLst>
            </a:custGeom>
            <a:solidFill>
              <a:srgbClr val="742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3" name="Google Shape;1419;p43">
              <a:extLst>
                <a:ext uri="{FF2B5EF4-FFF2-40B4-BE49-F238E27FC236}">
                  <a16:creationId xmlns:a16="http://schemas.microsoft.com/office/drawing/2014/main" id="{D14CE15C-02F1-905B-9990-968DD2578D19}"/>
                </a:ext>
              </a:extLst>
            </p:cNvPr>
            <p:cNvSpPr/>
            <p:nvPr/>
          </p:nvSpPr>
          <p:spPr>
            <a:xfrm>
              <a:off x="4111051" y="2404332"/>
              <a:ext cx="94239" cy="152151"/>
            </a:xfrm>
            <a:custGeom>
              <a:avLst/>
              <a:gdLst/>
              <a:ahLst/>
              <a:cxnLst/>
              <a:rect l="l" t="t" r="r" b="b"/>
              <a:pathLst>
                <a:path w="812" h="1311" extrusionOk="0">
                  <a:moveTo>
                    <a:pt x="320" y="0"/>
                  </a:moveTo>
                  <a:cubicBezTo>
                    <a:pt x="302" y="0"/>
                    <a:pt x="284" y="2"/>
                    <a:pt x="267" y="6"/>
                  </a:cubicBezTo>
                  <a:cubicBezTo>
                    <a:pt x="144" y="23"/>
                    <a:pt x="55" y="146"/>
                    <a:pt x="17" y="273"/>
                  </a:cubicBezTo>
                  <a:cubicBezTo>
                    <a:pt x="0" y="412"/>
                    <a:pt x="17" y="552"/>
                    <a:pt x="55" y="674"/>
                  </a:cubicBezTo>
                  <a:cubicBezTo>
                    <a:pt x="106" y="835"/>
                    <a:pt x="161" y="974"/>
                    <a:pt x="229" y="1118"/>
                  </a:cubicBezTo>
                  <a:cubicBezTo>
                    <a:pt x="300" y="1224"/>
                    <a:pt x="372" y="1308"/>
                    <a:pt x="478" y="1308"/>
                  </a:cubicBezTo>
                  <a:cubicBezTo>
                    <a:pt x="490" y="1310"/>
                    <a:pt x="502" y="1311"/>
                    <a:pt x="514" y="1311"/>
                  </a:cubicBezTo>
                  <a:cubicBezTo>
                    <a:pt x="638" y="1311"/>
                    <a:pt x="743" y="1213"/>
                    <a:pt x="778" y="1097"/>
                  </a:cubicBezTo>
                  <a:cubicBezTo>
                    <a:pt x="812" y="957"/>
                    <a:pt x="778" y="818"/>
                    <a:pt x="740" y="695"/>
                  </a:cubicBezTo>
                  <a:cubicBezTo>
                    <a:pt x="689" y="568"/>
                    <a:pt x="634" y="446"/>
                    <a:pt x="634" y="306"/>
                  </a:cubicBezTo>
                  <a:cubicBezTo>
                    <a:pt x="619" y="106"/>
                    <a:pt x="455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4" name="Google Shape;1420;p43">
              <a:extLst>
                <a:ext uri="{FF2B5EF4-FFF2-40B4-BE49-F238E27FC236}">
                  <a16:creationId xmlns:a16="http://schemas.microsoft.com/office/drawing/2014/main" id="{C4D3F483-6B9D-B247-64ED-90F1CF0D7D53}"/>
                </a:ext>
              </a:extLst>
            </p:cNvPr>
            <p:cNvSpPr/>
            <p:nvPr/>
          </p:nvSpPr>
          <p:spPr>
            <a:xfrm>
              <a:off x="4215503" y="2242317"/>
              <a:ext cx="61394" cy="97604"/>
            </a:xfrm>
            <a:custGeom>
              <a:avLst/>
              <a:gdLst/>
              <a:ahLst/>
              <a:cxnLst/>
              <a:rect l="l" t="t" r="r" b="b"/>
              <a:pathLst>
                <a:path w="529" h="841" extrusionOk="0">
                  <a:moveTo>
                    <a:pt x="197" y="0"/>
                  </a:moveTo>
                  <a:cubicBezTo>
                    <a:pt x="178" y="0"/>
                    <a:pt x="159" y="5"/>
                    <a:pt x="140" y="12"/>
                  </a:cubicBezTo>
                  <a:cubicBezTo>
                    <a:pt x="68" y="46"/>
                    <a:pt x="34" y="117"/>
                    <a:pt x="17" y="206"/>
                  </a:cubicBezTo>
                  <a:cubicBezTo>
                    <a:pt x="1" y="274"/>
                    <a:pt x="17" y="363"/>
                    <a:pt x="34" y="451"/>
                  </a:cubicBezTo>
                  <a:cubicBezTo>
                    <a:pt x="34" y="540"/>
                    <a:pt x="51" y="629"/>
                    <a:pt x="106" y="696"/>
                  </a:cubicBezTo>
                  <a:cubicBezTo>
                    <a:pt x="140" y="768"/>
                    <a:pt x="212" y="840"/>
                    <a:pt x="301" y="840"/>
                  </a:cubicBezTo>
                  <a:cubicBezTo>
                    <a:pt x="423" y="840"/>
                    <a:pt x="529" y="696"/>
                    <a:pt x="529" y="574"/>
                  </a:cubicBezTo>
                  <a:cubicBezTo>
                    <a:pt x="529" y="451"/>
                    <a:pt x="474" y="329"/>
                    <a:pt x="423" y="223"/>
                  </a:cubicBezTo>
                  <a:cubicBezTo>
                    <a:pt x="340" y="57"/>
                    <a:pt x="267" y="0"/>
                    <a:pt x="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1421;p43">
              <a:extLst>
                <a:ext uri="{FF2B5EF4-FFF2-40B4-BE49-F238E27FC236}">
                  <a16:creationId xmlns:a16="http://schemas.microsoft.com/office/drawing/2014/main" id="{0CD20FB9-E784-AB9B-5A6D-860DA2E4CFAE}"/>
                </a:ext>
              </a:extLst>
            </p:cNvPr>
            <p:cNvSpPr/>
            <p:nvPr/>
          </p:nvSpPr>
          <p:spPr>
            <a:xfrm>
              <a:off x="4793816" y="2034693"/>
              <a:ext cx="51181" cy="95167"/>
            </a:xfrm>
            <a:custGeom>
              <a:avLst/>
              <a:gdLst/>
              <a:ahLst/>
              <a:cxnLst/>
              <a:rect l="l" t="t" r="r" b="b"/>
              <a:pathLst>
                <a:path w="441" h="820" extrusionOk="0">
                  <a:moveTo>
                    <a:pt x="264" y="0"/>
                  </a:moveTo>
                  <a:cubicBezTo>
                    <a:pt x="205" y="0"/>
                    <a:pt x="149" y="34"/>
                    <a:pt x="106" y="93"/>
                  </a:cubicBezTo>
                  <a:cubicBezTo>
                    <a:pt x="52" y="144"/>
                    <a:pt x="35" y="216"/>
                    <a:pt x="18" y="305"/>
                  </a:cubicBezTo>
                  <a:cubicBezTo>
                    <a:pt x="1" y="410"/>
                    <a:pt x="1" y="516"/>
                    <a:pt x="18" y="638"/>
                  </a:cubicBezTo>
                  <a:cubicBezTo>
                    <a:pt x="18" y="710"/>
                    <a:pt x="52" y="816"/>
                    <a:pt x="140" y="816"/>
                  </a:cubicBezTo>
                  <a:cubicBezTo>
                    <a:pt x="147" y="818"/>
                    <a:pt x="154" y="819"/>
                    <a:pt x="161" y="819"/>
                  </a:cubicBezTo>
                  <a:cubicBezTo>
                    <a:pt x="208" y="819"/>
                    <a:pt x="251" y="774"/>
                    <a:pt x="284" y="744"/>
                  </a:cubicBezTo>
                  <a:cubicBezTo>
                    <a:pt x="390" y="605"/>
                    <a:pt x="440" y="444"/>
                    <a:pt x="440" y="288"/>
                  </a:cubicBezTo>
                  <a:cubicBezTo>
                    <a:pt x="423" y="110"/>
                    <a:pt x="390" y="21"/>
                    <a:pt x="301" y="4"/>
                  </a:cubicBezTo>
                  <a:cubicBezTo>
                    <a:pt x="289" y="2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B60B7B82-EAFE-F9E0-8CFE-E46F43B513A8}"/>
              </a:ext>
            </a:extLst>
          </p:cNvPr>
          <p:cNvSpPr txBox="1"/>
          <p:nvPr/>
        </p:nvSpPr>
        <p:spPr>
          <a:xfrm>
            <a:off x="834375" y="2038585"/>
            <a:ext cx="257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A9A6D1E8-D8EB-F0BA-F4CC-B6F91BFB3C68}"/>
              </a:ext>
            </a:extLst>
          </p:cNvPr>
          <p:cNvSpPr txBox="1"/>
          <p:nvPr/>
        </p:nvSpPr>
        <p:spPr>
          <a:xfrm>
            <a:off x="2210122" y="2041442"/>
            <a:ext cx="1169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dirty="0">
                <a:solidFill>
                  <a:srgbClr val="F16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listen to music in the afternoon.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FD7ED31D-0AF8-F05D-D096-BA3D1A8F0F04}"/>
              </a:ext>
            </a:extLst>
          </p:cNvPr>
          <p:cNvSpPr txBox="1"/>
          <p:nvPr/>
        </p:nvSpPr>
        <p:spPr>
          <a:xfrm>
            <a:off x="1332611" y="2532828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BAEF3FE8-5D00-7609-174F-027B39B2E65B}"/>
              </a:ext>
            </a:extLst>
          </p:cNvPr>
          <p:cNvSpPr txBox="1"/>
          <p:nvPr/>
        </p:nvSpPr>
        <p:spPr>
          <a:xfrm>
            <a:off x="1807441" y="2535685"/>
            <a:ext cx="70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think I _______ stay at home tonight.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EFF84608-1104-DE4C-D32A-EB47A5455D69}"/>
              </a:ext>
            </a:extLst>
          </p:cNvPr>
          <p:cNvSpPr txBox="1"/>
          <p:nvPr/>
        </p:nvSpPr>
        <p:spPr>
          <a:xfrm>
            <a:off x="1332611" y="3322736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68DD9D6C-9954-C560-9A37-41209BC40CA2}"/>
              </a:ext>
            </a:extLst>
          </p:cNvPr>
          <p:cNvSpPr txBox="1"/>
          <p:nvPr/>
        </p:nvSpPr>
        <p:spPr>
          <a:xfrm>
            <a:off x="1332611" y="4090381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63AAAE27-3F8B-9836-89FC-856EDBC2E982}"/>
              </a:ext>
            </a:extLst>
          </p:cNvPr>
          <p:cNvSpPr txBox="1"/>
          <p:nvPr/>
        </p:nvSpPr>
        <p:spPr>
          <a:xfrm>
            <a:off x="1807441" y="4081728"/>
            <a:ext cx="6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My mum _______ make a cake today.</a:t>
            </a:r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6ECCB005-73D2-3D5D-34BE-23FDC6F20E5B}"/>
              </a:ext>
            </a:extLst>
          </p:cNvPr>
          <p:cNvSpPr txBox="1"/>
          <p:nvPr/>
        </p:nvSpPr>
        <p:spPr>
          <a:xfrm>
            <a:off x="1332611" y="4948865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CD2FF1FB-2255-547E-DCA0-C817A4C67A8B}"/>
              </a:ext>
            </a:extLst>
          </p:cNvPr>
          <p:cNvSpPr txBox="1"/>
          <p:nvPr/>
        </p:nvSpPr>
        <p:spPr>
          <a:xfrm>
            <a:off x="1807441" y="4940212"/>
            <a:ext cx="722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 _______ have an English test tomorrow.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2689F9C3-F531-8596-29AA-5666430C1D7C}"/>
              </a:ext>
            </a:extLst>
          </p:cNvPr>
          <p:cNvSpPr txBox="1"/>
          <p:nvPr/>
        </p:nvSpPr>
        <p:spPr>
          <a:xfrm>
            <a:off x="1332611" y="5750833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id="{1EDA8995-E061-31D4-3BF7-EB37373586DA}"/>
              </a:ext>
            </a:extLst>
          </p:cNvPr>
          <p:cNvSpPr txBox="1"/>
          <p:nvPr/>
        </p:nvSpPr>
        <p:spPr>
          <a:xfrm>
            <a:off x="1807441" y="5750833"/>
            <a:ext cx="94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Our family _______ move to the new house next week.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6CC8FDB0-3420-0D1C-7CF7-92248EBE57CB}"/>
              </a:ext>
            </a:extLst>
          </p:cNvPr>
          <p:cNvSpPr txBox="1"/>
          <p:nvPr/>
        </p:nvSpPr>
        <p:spPr>
          <a:xfrm>
            <a:off x="1807441" y="3301712"/>
            <a:ext cx="883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My friends _______ go to the library this afternoon.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93B63AC9-834C-6081-FC45-2C766A2D2B68}"/>
              </a:ext>
            </a:extLst>
          </p:cNvPr>
          <p:cNvSpPr/>
          <p:nvPr/>
        </p:nvSpPr>
        <p:spPr>
          <a:xfrm>
            <a:off x="1875252" y="2508082"/>
            <a:ext cx="930897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29">
            <a:extLst>
              <a:ext uri="{FF2B5EF4-FFF2-40B4-BE49-F238E27FC236}">
                <a16:creationId xmlns:a16="http://schemas.microsoft.com/office/drawing/2014/main" id="{DAD20705-6A3D-F2FB-3E06-FA97047A4E29}"/>
              </a:ext>
            </a:extLst>
          </p:cNvPr>
          <p:cNvSpPr/>
          <p:nvPr/>
        </p:nvSpPr>
        <p:spPr>
          <a:xfrm>
            <a:off x="6232863" y="4861696"/>
            <a:ext cx="1903695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04E37E46-AE15-2410-5429-C272D3FE8555}"/>
              </a:ext>
            </a:extLst>
          </p:cNvPr>
          <p:cNvSpPr/>
          <p:nvPr/>
        </p:nvSpPr>
        <p:spPr>
          <a:xfrm>
            <a:off x="8266477" y="5760503"/>
            <a:ext cx="1854911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DF1E4C55-E25F-A271-24D5-26ACB0A22575}"/>
              </a:ext>
            </a:extLst>
          </p:cNvPr>
          <p:cNvSpPr/>
          <p:nvPr/>
        </p:nvSpPr>
        <p:spPr>
          <a:xfrm>
            <a:off x="7184710" y="3289424"/>
            <a:ext cx="2316129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1D70147-6692-4229-315D-DE82AE3AF091}"/>
              </a:ext>
            </a:extLst>
          </p:cNvPr>
          <p:cNvSpPr txBox="1"/>
          <p:nvPr/>
        </p:nvSpPr>
        <p:spPr>
          <a:xfrm>
            <a:off x="3151115" y="254786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84A081B-4221-7948-1AA4-C3E47A590499}"/>
              </a:ext>
            </a:extLst>
          </p:cNvPr>
          <p:cNvSpPr txBox="1"/>
          <p:nvPr/>
        </p:nvSpPr>
        <p:spPr>
          <a:xfrm>
            <a:off x="3718589" y="338018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795500D-A08C-D55B-9319-451ACDD4B556}"/>
              </a:ext>
            </a:extLst>
          </p:cNvPr>
          <p:cNvSpPr txBox="1"/>
          <p:nvPr/>
        </p:nvSpPr>
        <p:spPr>
          <a:xfrm>
            <a:off x="3404893" y="410401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23BFCFE-3E82-83A7-5400-31ADF1781C70}"/>
              </a:ext>
            </a:extLst>
          </p:cNvPr>
          <p:cNvSpPr txBox="1"/>
          <p:nvPr/>
        </p:nvSpPr>
        <p:spPr>
          <a:xfrm>
            <a:off x="2228471" y="4995303"/>
            <a:ext cx="111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won’t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58D4F5C-CD3D-232D-89AC-C5DFFD195BFB}"/>
              </a:ext>
            </a:extLst>
          </p:cNvPr>
          <p:cNvSpPr txBox="1"/>
          <p:nvPr/>
        </p:nvSpPr>
        <p:spPr>
          <a:xfrm>
            <a:off x="3462573" y="5809013"/>
            <a:ext cx="157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’ll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8328" y="1267862"/>
            <a:ext cx="1020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will ('ll) or won’t. (P.41)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8449793-3058-5D97-884C-B7B78F473C72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7B6351EB-9FF1-DBCC-5018-8E0F1DCB316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>
              <a:extLst>
                <a:ext uri="{FF2B5EF4-FFF2-40B4-BE49-F238E27FC236}">
                  <a16:creationId xmlns:a16="http://schemas.microsoft.com/office/drawing/2014/main" id="{C38543BA-D3ED-CA79-A5C0-255EBF1C579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4">
              <a:extLst>
                <a:ext uri="{FF2B5EF4-FFF2-40B4-BE49-F238E27FC236}">
                  <a16:creationId xmlns:a16="http://schemas.microsoft.com/office/drawing/2014/main" id="{165C767D-BF4F-F821-FA28-A735B435FBD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4">
            <a:extLst>
              <a:ext uri="{FF2B5EF4-FFF2-40B4-BE49-F238E27FC236}">
                <a16:creationId xmlns:a16="http://schemas.microsoft.com/office/drawing/2014/main" id="{9B994C68-35A5-F1E4-6B52-26C8B8D46911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1027370" y="124719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1083125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DB6E5D52-C34A-CA9B-30A4-838702C05197}"/>
              </a:ext>
            </a:extLst>
          </p:cNvPr>
          <p:cNvSpPr txBox="1"/>
          <p:nvPr/>
        </p:nvSpPr>
        <p:spPr>
          <a:xfrm>
            <a:off x="1585731" y="1729527"/>
            <a:ext cx="10436089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Don’t worry – he (1) _______ come back.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you sure he (2) _______?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OK, he might not come back today. But I’m sure he (3) _______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come back tomorrow.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don’t believe you! He (4) _______ comeback. We (5) 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never see him again. I’m sure.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look ... Here he is!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DA9AD5C-9FEE-BE29-ADE2-D52987E894B7}"/>
              </a:ext>
            </a:extLst>
          </p:cNvPr>
          <p:cNvSpPr txBox="1"/>
          <p:nvPr/>
        </p:nvSpPr>
        <p:spPr>
          <a:xfrm>
            <a:off x="5127293" y="2541889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BC0B4A9A-6FD4-D4DD-4736-517B49166B16}"/>
              </a:ext>
            </a:extLst>
          </p:cNvPr>
          <p:cNvSpPr txBox="1"/>
          <p:nvPr/>
        </p:nvSpPr>
        <p:spPr>
          <a:xfrm>
            <a:off x="4964719" y="3167390"/>
            <a:ext cx="116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E0DABABF-3602-166B-79EE-83A49B56B493}"/>
              </a:ext>
            </a:extLst>
          </p:cNvPr>
          <p:cNvSpPr txBox="1"/>
          <p:nvPr/>
        </p:nvSpPr>
        <p:spPr>
          <a:xfrm>
            <a:off x="9974526" y="3804390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F30B1806-D38F-91B3-96D3-6E00CF36A5CA}"/>
              </a:ext>
            </a:extLst>
          </p:cNvPr>
          <p:cNvSpPr txBox="1"/>
          <p:nvPr/>
        </p:nvSpPr>
        <p:spPr>
          <a:xfrm>
            <a:off x="5956760" y="506994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won’t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F8610672-B345-9E9B-258C-073C2D22801E}"/>
              </a:ext>
            </a:extLst>
          </p:cNvPr>
          <p:cNvSpPr txBox="1"/>
          <p:nvPr/>
        </p:nvSpPr>
        <p:spPr>
          <a:xfrm>
            <a:off x="9974526" y="506994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’ll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3753</TotalTime>
  <Words>883</Words>
  <PresentationFormat>Màn hình rộng</PresentationFormat>
  <Paragraphs>191</Paragraphs>
  <Slides>16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9" baseType="lpstr">
      <vt:lpstr>.VnBodoniH</vt:lpstr>
      <vt:lpstr>Anton</vt:lpstr>
      <vt:lpstr>Arial</vt:lpstr>
      <vt:lpstr>Arial Black</vt:lpstr>
      <vt:lpstr>Calibri</vt:lpstr>
      <vt:lpstr>Calibri Light</vt:lpstr>
      <vt:lpstr>Luckiest Guy</vt:lpstr>
      <vt:lpstr>Myriad Pro</vt:lpstr>
      <vt:lpstr>Poppins</vt:lpstr>
      <vt:lpstr>Roboto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SIGNAL </vt:lpstr>
      <vt:lpstr>Bản trình bày PowerPoint</vt:lpstr>
      <vt:lpstr>Bản trình bày PowerPoint</vt:lpstr>
      <vt:lpstr>Bản trình bày PowerPoint</vt:lpstr>
      <vt:lpstr>“We might live in a UFO.” </vt:lpstr>
      <vt:lpstr>Might for future possibility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2023-09-28T02:36:46Z</dcterms:modified>
</cp:coreProperties>
</file>