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73" r:id="rId5"/>
    <p:sldId id="261" r:id="rId6"/>
    <p:sldId id="274" r:id="rId7"/>
    <p:sldId id="263" r:id="rId8"/>
    <p:sldId id="271" r:id="rId9"/>
    <p:sldId id="264" r:id="rId10"/>
    <p:sldId id="275" r:id="rId11"/>
    <p:sldId id="272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65B7-3CD4-4AF7-97A5-D5196502DE8C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8B8-2270-47FC-AAE3-51BD0B16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85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65B7-3CD4-4AF7-97A5-D5196502DE8C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8B8-2270-47FC-AAE3-51BD0B16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24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65B7-3CD4-4AF7-97A5-D5196502DE8C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8B8-2270-47FC-AAE3-51BD0B167E3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8796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65B7-3CD4-4AF7-97A5-D5196502DE8C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8B8-2270-47FC-AAE3-51BD0B16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730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65B7-3CD4-4AF7-97A5-D5196502DE8C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8B8-2270-47FC-AAE3-51BD0B167E3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4898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65B7-3CD4-4AF7-97A5-D5196502DE8C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8B8-2270-47FC-AAE3-51BD0B16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7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65B7-3CD4-4AF7-97A5-D5196502DE8C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8B8-2270-47FC-AAE3-51BD0B16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898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65B7-3CD4-4AF7-97A5-D5196502DE8C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8B8-2270-47FC-AAE3-51BD0B16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781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1B259925-5E1A-45D5-8E26-E15F334E16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2214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65B7-3CD4-4AF7-97A5-D5196502DE8C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8B8-2270-47FC-AAE3-51BD0B16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1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65B7-3CD4-4AF7-97A5-D5196502DE8C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8B8-2270-47FC-AAE3-51BD0B16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799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65B7-3CD4-4AF7-97A5-D5196502DE8C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8B8-2270-47FC-AAE3-51BD0B16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43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65B7-3CD4-4AF7-97A5-D5196502DE8C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8B8-2270-47FC-AAE3-51BD0B16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34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65B7-3CD4-4AF7-97A5-D5196502DE8C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8B8-2270-47FC-AAE3-51BD0B16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82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65B7-3CD4-4AF7-97A5-D5196502DE8C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8B8-2270-47FC-AAE3-51BD0B16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68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65B7-3CD4-4AF7-97A5-D5196502DE8C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8B8-2270-47FC-AAE3-51BD0B16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747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65B7-3CD4-4AF7-97A5-D5196502DE8C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8B8-2270-47FC-AAE3-51BD0B16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54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465B7-3CD4-4AF7-97A5-D5196502DE8C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CD0A8B8-2270-47FC-AAE3-51BD0B167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1804" y="2198291"/>
            <a:ext cx="9330613" cy="184665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21: </a:t>
            </a:r>
          </a:p>
          <a:p>
            <a:pPr algn="ctr"/>
            <a:r>
              <a:rPr lang="vi-VN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QUY TẮC ĐẾM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31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0" y="98523"/>
                <a:ext cx="10730204" cy="6591525"/>
              </a:xfrm>
            </p:spPr>
            <p:txBody>
              <a:bodyPr>
                <a:normAutofit fontScale="92500" lnSpcReduction="20000"/>
              </a:bodyPr>
              <a:lstStyle/>
              <a:p>
                <a:pPr marL="533400" indent="-533400">
                  <a:lnSpc>
                    <a:spcPct val="150000"/>
                  </a:lnSpc>
                  <a:buNone/>
                </a:pPr>
                <a:r>
                  <a:rPr lang="en-US" altLang="en-US" sz="2800" u="sng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Nhóm</a:t>
                </a:r>
                <a:r>
                  <a:rPr lang="en-US" altLang="en-US" sz="2800" u="sng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1:</a:t>
                </a:r>
                <a:r>
                  <a:rPr lang="en-US" alt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cách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chọn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chữ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hàng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đơn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chẵn</a:t>
                </a:r>
                <a:endPara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33400" indent="-533400">
                  <a:lnSpc>
                    <a:spcPct val="150000"/>
                  </a:lnSpc>
                  <a:buNone/>
                </a:pP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9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cách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chọn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chữ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hàng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chục</a:t>
                </a:r>
                <a:endPara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33400" indent="-533400">
                  <a:lnSpc>
                    <a:spcPct val="150000"/>
                  </a:lnSpc>
                  <a:buNone/>
                </a:pP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quy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tắc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nhân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5.9=45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chẵn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gồm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chữ</a:t>
                </a:r>
                <a:r>
                  <a:rPr lang="en-US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endPara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Gọi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chữ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chẵn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khác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𝑎𝑏</m:t>
                        </m:r>
                      </m:e>
                    </m:acc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≠0.</m:t>
                    </m:r>
                  </m:oMath>
                </a14:m>
                <a:endParaRPr lang="en-US" sz="2800" b="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TH1: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9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cách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quy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tắc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nhân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trường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này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9.1 = 9 (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TH2: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2,4,6,8</m:t>
                        </m:r>
                      </m:e>
                    </m:d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cách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8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cách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quy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tắc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nhân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trường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này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4.8 =32 (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quy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tắc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cộng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32 + 9 = 41 (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0" y="98523"/>
                <a:ext cx="10730204" cy="6591525"/>
              </a:xfrm>
              <a:blipFill rotWithShape="0">
                <a:blip r:embed="rId2"/>
                <a:stretch>
                  <a:fillRect l="-1023" r="-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671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1000" indent="-381000">
              <a:lnSpc>
                <a:spcPct val="150000"/>
              </a:lnSpc>
              <a:buNone/>
            </a:pP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  <a:p>
            <a:pPr marL="381000" indent="-381000">
              <a:lnSpc>
                <a:spcPct val="150000"/>
              </a:lnSpc>
              <a:buFont typeface="Wingdings" panose="05000000000000000000" pitchFamily="2" charset="2"/>
              <a:buAutoNum type="alphaLcParenR"/>
            </a:pP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0" indent="-381000">
              <a:lnSpc>
                <a:spcPct val="150000"/>
              </a:lnSpc>
              <a:buNone/>
            </a:pP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0" indent="-381000">
              <a:lnSpc>
                <a:spcPct val="150000"/>
              </a:lnSpc>
              <a:buNone/>
            </a:pP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5.9=45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0" indent="-381000">
              <a:lnSpc>
                <a:spcPct val="150000"/>
              </a:lnSpc>
              <a:buNone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0" indent="-381000">
              <a:lnSpc>
                <a:spcPct val="150000"/>
              </a:lnSpc>
              <a:buNone/>
            </a:pP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0" indent="-381000">
              <a:lnSpc>
                <a:spcPct val="150000"/>
              </a:lnSpc>
              <a:buNone/>
            </a:pP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5.8 =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80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09897" y="156755"/>
            <a:ext cx="10543903" cy="666205"/>
          </a:xfrm>
        </p:spPr>
        <p:txBody>
          <a:bodyPr>
            <a:normAutofit/>
          </a:bodyPr>
          <a:lstStyle/>
          <a:p>
            <a:pPr algn="ctr"/>
            <a:r>
              <a:rPr lang="vi-VN" altLang="en-US" sz="3600" dirty="0" smtClean="0"/>
              <a:t>BÀI TẬP TRẮC NGHIỆM</a:t>
            </a:r>
            <a:endParaRPr lang="en-US" altLang="en-US" sz="36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0" y="822960"/>
            <a:ext cx="10338318" cy="578684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vi-V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0,1,2,3,4,5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vi-V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vi-V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B.</a:t>
            </a:r>
            <a:r>
              <a:rPr lang="vi-V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120</a:t>
            </a:r>
            <a:r>
              <a:rPr lang="vi-V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C.</a:t>
            </a:r>
            <a:r>
              <a:rPr lang="vi-V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216</a:t>
            </a:r>
            <a:r>
              <a:rPr lang="vi-V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D.</a:t>
            </a:r>
            <a:r>
              <a:rPr lang="vi-V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180</a:t>
            </a:r>
            <a:r>
              <a:rPr lang="vi-V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endParaRPr lang="en-US" alt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endParaRPr lang="en-US" alt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45231" y="2839220"/>
            <a:ext cx="1894115" cy="584775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Arial" panose="020B0604020202020204" pitchFamily="34" charset="0"/>
              </a:rPr>
              <a:t>A.100</a:t>
            </a:r>
          </a:p>
        </p:txBody>
      </p:sp>
    </p:spTree>
    <p:extLst>
      <p:ext uri="{BB962C8B-B14F-4D97-AF65-F5344CB8AC3E}">
        <p14:creationId xmlns:p14="http://schemas.microsoft.com/office/powerpoint/2010/main" val="278781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uiExpand="1" build="p"/>
      <p:bldP spid="2970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809897" y="156755"/>
            <a:ext cx="10543903" cy="666205"/>
          </a:xfrm>
        </p:spPr>
        <p:txBody>
          <a:bodyPr>
            <a:normAutofit/>
          </a:bodyPr>
          <a:lstStyle/>
          <a:p>
            <a:pPr algn="ctr"/>
            <a:r>
              <a:rPr lang="vi-VN" altLang="en-US" sz="3600" dirty="0" smtClean="0"/>
              <a:t>BÀI TẬP TRẮC NGHIỆM</a:t>
            </a:r>
            <a:endParaRPr lang="en-US" altLang="en-US" sz="3600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0" y="822960"/>
            <a:ext cx="12192000" cy="504049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vi-V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con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vi-V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ờ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con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con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con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 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A.15         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B.16             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C.17          D.18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114800" y="7162800"/>
            <a:ext cx="1524000" cy="579438"/>
          </a:xfrm>
          <a:prstGeom prst="rect">
            <a:avLst/>
          </a:prstGeom>
          <a:solidFill>
            <a:srgbClr val="E9B5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Arial" panose="020B0604020202020204" pitchFamily="34" charset="0"/>
              </a:rPr>
              <a:t>B.16</a:t>
            </a:r>
          </a:p>
        </p:txBody>
      </p:sp>
    </p:spTree>
    <p:extLst>
      <p:ext uri="{BB962C8B-B14F-4D97-AF65-F5344CB8AC3E}">
        <p14:creationId xmlns:p14="http://schemas.microsoft.com/office/powerpoint/2010/main" val="3532289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8 -0.06666 L 0.0168 -0.5638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  <p:bldP spid="3277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809897" y="156755"/>
            <a:ext cx="10543903" cy="666205"/>
          </a:xfrm>
        </p:spPr>
        <p:txBody>
          <a:bodyPr>
            <a:normAutofit/>
          </a:bodyPr>
          <a:lstStyle/>
          <a:p>
            <a:pPr algn="ctr"/>
            <a:r>
              <a:rPr lang="vi-VN" altLang="en-US" sz="3600" dirty="0" smtClean="0"/>
              <a:t>BÀI TẬP TRẮC NGHIỆM</a:t>
            </a:r>
            <a:endParaRPr lang="en-US" altLang="en-US" sz="3600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-14152" y="822960"/>
            <a:ext cx="121920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3)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bi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A.14</a:t>
            </a:r>
            <a:r>
              <a:rPr lang="vi-VN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vi-V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B.13</a:t>
            </a:r>
            <a:r>
              <a:rPr lang="vi-VN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vi-VN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C.9</a:t>
            </a:r>
            <a:r>
              <a:rPr lang="vi-VN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vi-VN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D.8</a:t>
            </a:r>
            <a:r>
              <a:rPr lang="vi-VN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5412377" y="3362753"/>
            <a:ext cx="990600" cy="579438"/>
          </a:xfrm>
          <a:prstGeom prst="rect">
            <a:avLst/>
          </a:prstGeom>
          <a:solidFill>
            <a:srgbClr val="FF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dirty="0" smtClean="0">
                <a:latin typeface="Arial" panose="020B0604020202020204" pitchFamily="34" charset="0"/>
              </a:rPr>
              <a:t>C.9</a:t>
            </a:r>
            <a:r>
              <a:rPr lang="vi-VN" altLang="en-US" sz="3200" dirty="0" smtClean="0">
                <a:latin typeface="Arial" panose="020B0604020202020204" pitchFamily="34" charset="0"/>
              </a:rPr>
              <a:t>.</a:t>
            </a:r>
            <a:endParaRPr lang="en-US" altLang="en-US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6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  <p:bldP spid="3174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809897" y="156755"/>
            <a:ext cx="10543903" cy="666205"/>
          </a:xfrm>
        </p:spPr>
        <p:txBody>
          <a:bodyPr>
            <a:normAutofit/>
          </a:bodyPr>
          <a:lstStyle/>
          <a:p>
            <a:pPr algn="ctr"/>
            <a:r>
              <a:rPr lang="vi-VN" altLang="en-US" sz="3600" dirty="0" smtClean="0"/>
              <a:t>BÀI TẬP TRẮC NGHIỆM</a:t>
            </a:r>
            <a:endParaRPr lang="en-US" altLang="en-US" sz="3600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882607" y="822960"/>
            <a:ext cx="8933197" cy="38807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4) Cho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0,1,2,3,4,5.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A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40        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38      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36     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4964507" y="4118958"/>
            <a:ext cx="1236617" cy="584775"/>
          </a:xfrm>
          <a:prstGeom prst="rect">
            <a:avLst/>
          </a:prstGeom>
          <a:solidFill>
            <a:srgbClr val="FF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dirty="0" smtClean="0">
                <a:latin typeface="Arial" panose="020B0604020202020204" pitchFamily="34" charset="0"/>
              </a:rPr>
              <a:t>C.36</a:t>
            </a:r>
            <a:r>
              <a:rPr lang="vi-VN" altLang="en-US" sz="3200" dirty="0" smtClean="0">
                <a:latin typeface="Arial" panose="020B0604020202020204" pitchFamily="34" charset="0"/>
              </a:rPr>
              <a:t>.</a:t>
            </a:r>
            <a:endParaRPr lang="en-US" altLang="en-US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61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  <p:bldP spid="348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8750"/>
            <a:ext cx="12192000" cy="6398804"/>
          </a:xfrm>
        </p:spPr>
        <p:txBody>
          <a:bodyPr>
            <a:normAutofit/>
          </a:bodyPr>
          <a:lstStyle/>
          <a:p>
            <a:pPr algn="ctr"/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vi-VN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ặn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933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56487" y="158750"/>
            <a:ext cx="10475105" cy="60325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122136" y="704056"/>
            <a:ext cx="11639006" cy="457200"/>
          </a:xfrm>
          <a:noFill/>
          <a:ln/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1: </a:t>
            </a:r>
            <a:r>
              <a:rPr lang="en-US" altLang="en-US" sz="3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altLang="en-US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altLang="en-US" sz="3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99287" y="0"/>
            <a:ext cx="1047510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>
              <a:lnSpc>
                <a:spcPct val="150000"/>
              </a:lnSpc>
            </a:pP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51687" y="152400"/>
            <a:ext cx="1047510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>
              <a:lnSpc>
                <a:spcPct val="150000"/>
              </a:lnSpc>
            </a:pP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704087" y="304800"/>
            <a:ext cx="10475105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>
              <a:lnSpc>
                <a:spcPct val="150000"/>
              </a:lnSpc>
            </a:pP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-97671" y="1354531"/>
            <a:ext cx="1142926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3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3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m+n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3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26" name="Rectangle 10"/>
              <p:cNvSpPr>
                <a:spLocks noChangeArrowheads="1"/>
              </p:cNvSpPr>
              <p:nvPr/>
            </p:nvSpPr>
            <p:spPr bwMode="auto">
              <a:xfrm>
                <a:off x="0" y="4343400"/>
                <a:ext cx="12192000" cy="2743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342900" indent="-3429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2"/>
                  </a:buBlip>
                  <a:defRPr sz="3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2"/>
                  </a:buBlip>
                  <a:defRPr sz="24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2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anose="020B0604030504040204" pitchFamily="34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2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anose="020B0604030504040204" pitchFamily="34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2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anose="020B0604030504040204" pitchFamily="34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2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anose="020B0604030504040204" pitchFamily="34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2"/>
                  </a:buBlip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  <a:buFont typeface="Wingdings" panose="05000000000000000000" pitchFamily="2" charset="2"/>
                  <a:buNone/>
                </a:pPr>
                <a:r>
                  <a:rPr lang="en-US" altLang="en-US" sz="2800" b="1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Chú</a:t>
                </a:r>
                <a:r>
                  <a:rPr lang="en-US" altLang="en-US" sz="2800" b="1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ý</a:t>
                </a:r>
                <a:r>
                  <a:rPr lang="en-US" altLang="en-US" sz="2800" b="1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vi-VN" altLang="en-US" sz="2800" b="1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>
                  <a:lnSpc>
                    <a:spcPct val="150000"/>
                  </a:lnSpc>
                  <a:buFont typeface="Wingdings" panose="05000000000000000000" pitchFamily="2" charset="2"/>
                  <a:buNone/>
                </a:pPr>
                <a:r>
                  <a:rPr lang="en-US" altLang="en-US" sz="28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</a:t>
                </a:r>
                <a:r>
                  <a:rPr lang="en-US" altLang="en-US" sz="2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altLang="en-US" sz="2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vi-VN" altLang="en-US" sz="2800" b="0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en-US" altLang="en-US" sz="28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altLang="en-US" sz="2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vi-VN" altLang="en-US" sz="2800" b="0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en-US" altLang="en-US" sz="28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altLang="en-US" sz="2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altLang="en-US" sz="2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altLang="en-US" sz="2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không</a:t>
                </a:r>
                <a:r>
                  <a:rPr lang="en-US" altLang="en-US" sz="2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giao</a:t>
                </a:r>
                <a:r>
                  <a:rPr lang="en-US" altLang="en-US" sz="2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altLang="en-US" sz="2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altLang="en-US" sz="28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vi-VN" altLang="en-US" sz="28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vi-VN" altLang="en-US" sz="2800" b="0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d>
                      <m:dPr>
                        <m:ctrlPr>
                          <a:rPr lang="vi-VN" altLang="en-US" sz="28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altLang="en-US" sz="2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vi-VN" altLang="en-US" sz="2800" b="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∪</m:t>
                        </m:r>
                        <m:r>
                          <a:rPr lang="vi-VN" altLang="en-US" sz="2800" b="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d>
                    <m:r>
                      <a:rPr lang="vi-VN" altLang="en-US" sz="2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vi-VN" altLang="en-US" sz="2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d>
                      <m:dPr>
                        <m:ctrlPr>
                          <a:rPr lang="vi-VN" altLang="en-US" sz="280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altLang="en-US" sz="2800" b="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d>
                    <m:r>
                      <a:rPr lang="vi-VN" altLang="en-US" sz="2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vi-VN" altLang="en-US" sz="2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vi-VN" altLang="en-US" sz="2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vi-VN" altLang="en-US" sz="2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vi-VN" altLang="en-US" sz="2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en-US" sz="28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altLang="en-US" sz="2800" dirty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buNone/>
                </a:pPr>
                <a:r>
                  <a:rPr lang="en-US" altLang="en-US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</a:t>
                </a:r>
                <a:r>
                  <a:rPr lang="en-US" altLang="en-US" sz="2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altLang="en-US" sz="2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altLang="en-US" sz="2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altLang="en-US" sz="2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</a:t>
                </a:r>
                <a:r>
                  <a:rPr lang="en-US" altLang="en-US" sz="2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altLang="en-US" sz="2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altLang="en-US" sz="2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altLang="en-US" sz="2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bất</a:t>
                </a:r>
                <a:r>
                  <a:rPr lang="en-US" altLang="en-US" sz="2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kỳ</a:t>
                </a:r>
                <a:r>
                  <a:rPr lang="en-US" altLang="en-US" sz="2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altLang="en-US" sz="28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vi-VN" altLang="en-US" sz="28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vi-VN" altLang="en-US" sz="2800" b="0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d>
                      <m:dPr>
                        <m:ctrlPr>
                          <a:rPr lang="vi-VN" altLang="en-US" sz="28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altLang="en-US" sz="2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vi-VN" altLang="en-US" sz="2800" b="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∪</m:t>
                        </m:r>
                        <m:r>
                          <a:rPr lang="vi-VN" altLang="en-US" sz="2800" b="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d>
                    <m:r>
                      <a:rPr lang="vi-VN" altLang="en-US" sz="2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vi-VN" altLang="en-US" sz="2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d>
                      <m:dPr>
                        <m:ctrlPr>
                          <a:rPr lang="vi-VN" altLang="en-US" sz="280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altLang="en-US" sz="2800" b="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d>
                    <m:r>
                      <a:rPr lang="vi-VN" altLang="en-US" sz="2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vi-VN" altLang="en-US" sz="2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d>
                      <m:dPr>
                        <m:ctrlPr>
                          <a:rPr lang="vi-VN" altLang="en-US" sz="2800" b="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altLang="en-US" sz="2800" b="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d>
                    <m:r>
                      <a:rPr lang="vi-VN" altLang="en-US" sz="2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vi-VN" altLang="en-US" sz="2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vi-VN" altLang="en-US" sz="2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vi-VN" altLang="en-US" sz="2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vi-VN" altLang="en-US" sz="2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∩</m:t>
                    </m:r>
                    <m:r>
                      <a:rPr lang="vi-VN" altLang="en-US" sz="2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vi-VN" altLang="en-US" sz="2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en-US" sz="28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altLang="en-US" sz="2800" dirty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>
                  <a:lnSpc>
                    <a:spcPct val="150000"/>
                  </a:lnSpc>
                  <a:buFont typeface="Wingdings" panose="05000000000000000000" pitchFamily="2" charset="2"/>
                  <a:buNone/>
                </a:pPr>
                <a:r>
                  <a:rPr lang="en-US" altLang="en-US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altLang="en-US" dirty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26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343400"/>
                <a:ext cx="12192000" cy="2743200"/>
              </a:xfrm>
              <a:prstGeom prst="rect">
                <a:avLst/>
              </a:prstGeom>
              <a:blipFill rotWithShape="0">
                <a:blip r:embed="rId3"/>
                <a:stretch>
                  <a:fillRect l="-125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856487" y="1600200"/>
            <a:ext cx="1047510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6790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23" grpId="0" build="p" animBg="1"/>
      <p:bldP spid="9225" grpId="0"/>
      <p:bldP spid="9226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01218" y="873966"/>
            <a:ext cx="9666514" cy="337917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en-US" alt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?2: </a:t>
            </a:r>
            <a:r>
              <a:rPr lang="en-US" altLang="en-US" sz="32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alt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32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b="1" i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m.n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401218" y="3943614"/>
            <a:ext cx="9580673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lập:Dùng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56487" y="158750"/>
            <a:ext cx="10475105" cy="6032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altLang="en-US" sz="3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5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352697" y="158750"/>
            <a:ext cx="11704320" cy="527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40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altLang="en-US" sz="4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59923" y="747346"/>
            <a:ext cx="25761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600" b="1" i="1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i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600" b="1" i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3600" b="1" i="1" u="sng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600" b="1" i="1" u="sng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8059" y="1635369"/>
            <a:ext cx="5450226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lnSpc>
                <a:spcPct val="150000"/>
              </a:lnSpc>
              <a:buNone/>
            </a:pPr>
            <a:r>
              <a:rPr lang="en-US" altLang="en-US" sz="30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3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12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09600" indent="-609600">
              <a:lnSpc>
                <a:spcPct val="150000"/>
              </a:lnSpc>
              <a:buFont typeface="Wingdings" panose="05000000000000000000" pitchFamily="2" charset="2"/>
              <a:buAutoNum type="alphaLcParenR"/>
            </a:pP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quỹ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609600" indent="-609600">
              <a:lnSpc>
                <a:spcPct val="150000"/>
              </a:lnSpc>
              <a:buFont typeface="Wingdings" panose="05000000000000000000" pitchFamily="2" charset="2"/>
              <a:buAutoNum type="alphaLcParenR"/>
            </a:pP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42722" y="1635369"/>
            <a:ext cx="551277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lnSpc>
                <a:spcPct val="150000"/>
              </a:lnSpc>
              <a:buNone/>
            </a:pPr>
            <a:r>
              <a:rPr lang="en-US" altLang="en-US" sz="30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3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09600" indent="-609600">
              <a:lnSpc>
                <a:spcPct val="150000"/>
              </a:lnSpc>
              <a:buFont typeface="Wingdings" panose="05000000000000000000" pitchFamily="2" charset="2"/>
              <a:buAutoNum type="alphaLcParenR"/>
            </a:pP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609600" indent="-609600">
              <a:lnSpc>
                <a:spcPct val="150000"/>
              </a:lnSpc>
              <a:buFont typeface="Wingdings" panose="05000000000000000000" pitchFamily="2" charset="2"/>
              <a:buAutoNum type="alphaLcParenR"/>
            </a:pP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618285" y="1530220"/>
            <a:ext cx="0" cy="474928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054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0" y="0"/>
            <a:ext cx="6019801" cy="6858000"/>
          </a:xfrm>
        </p:spPr>
        <p:txBody>
          <a:bodyPr>
            <a:normAutofit/>
          </a:bodyPr>
          <a:lstStyle/>
          <a:p>
            <a:pPr marL="533400" indent="-533400">
              <a:lnSpc>
                <a:spcPct val="150000"/>
              </a:lnSpc>
              <a:buNone/>
            </a:pP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  <a:p>
            <a:pPr marL="533400" indent="-533400">
              <a:lnSpc>
                <a:spcPct val="150000"/>
              </a:lnSpc>
              <a:buFont typeface="Wingdings" panose="05000000000000000000" pitchFamily="2" charset="2"/>
              <a:buAutoNum type="alphaLcParenR"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18+12=30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quỹ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>
              <a:lnSpc>
                <a:spcPct val="150000"/>
              </a:lnSpc>
              <a:buFont typeface="Wingdings" panose="05000000000000000000" pitchFamily="2" charset="2"/>
              <a:buAutoNum type="alphaLcParenR"/>
            </a:pP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33400" indent="-533400">
              <a:lnSpc>
                <a:spcPct val="150000"/>
              </a:lnSpc>
              <a:buFontTx/>
              <a:buChar char="-"/>
            </a:pP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33400" indent="-533400">
              <a:lnSpc>
                <a:spcPct val="150000"/>
              </a:lnSpc>
              <a:buFontTx/>
              <a:buChar char="-"/>
            </a:pP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>
              <a:lnSpc>
                <a:spcPct val="150000"/>
              </a:lnSpc>
              <a:buNone/>
            </a:pP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18.12=216</a:t>
            </a:r>
            <a:endParaRPr lang="vi-VN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>
              <a:lnSpc>
                <a:spcPct val="150000"/>
              </a:lnSpc>
              <a:buNone/>
            </a:pPr>
            <a:r>
              <a:rPr lang="en-US" alt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8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6019801" y="0"/>
            <a:ext cx="6172199" cy="6858000"/>
          </a:xfrm>
        </p:spPr>
        <p:txBody>
          <a:bodyPr>
            <a:noAutofit/>
          </a:bodyPr>
          <a:lstStyle/>
          <a:p>
            <a:pPr marL="381000" indent="-381000">
              <a:lnSpc>
                <a:spcPct val="150000"/>
              </a:lnSpc>
              <a:buNone/>
            </a:pP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  <a:p>
            <a:pPr marL="381000" indent="-381000">
              <a:lnSpc>
                <a:spcPct val="150000"/>
              </a:lnSpc>
              <a:buFont typeface="Wingdings" panose="05000000000000000000" pitchFamily="2" charset="2"/>
              <a:buAutoNum type="alphaLcParenR"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8+5=13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0" indent="-381000">
              <a:lnSpc>
                <a:spcPct val="150000"/>
              </a:lnSpc>
              <a:buFont typeface="Wingdings" panose="05000000000000000000" pitchFamily="2" charset="2"/>
              <a:buAutoNum type="alphaLcParenR"/>
            </a:pP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endParaRPr lang="vi-VN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81000" indent="-381000">
              <a:lnSpc>
                <a:spcPct val="150000"/>
              </a:lnSpc>
              <a:buFontTx/>
              <a:buChar char="-"/>
            </a:pP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81000" indent="-381000">
              <a:lnSpc>
                <a:spcPct val="150000"/>
              </a:lnSpc>
              <a:buFontTx/>
              <a:buChar char="-"/>
            </a:pP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0" indent="-381000">
              <a:lnSpc>
                <a:spcPct val="150000"/>
              </a:lnSpc>
              <a:buNone/>
            </a:pP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8.5=40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0" indent="-381000">
              <a:lnSpc>
                <a:spcPct val="150000"/>
              </a:lnSpc>
              <a:buFont typeface="Wingdings" panose="05000000000000000000" pitchFamily="2" charset="2"/>
              <a:buAutoNum type="alphaLcParenR"/>
            </a:pP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5850294" y="951722"/>
            <a:ext cx="37322" cy="58223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16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4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84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84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6" y="0"/>
            <a:ext cx="8596668" cy="650631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846" y="1362808"/>
            <a:ext cx="5275385" cy="5354515"/>
          </a:xfrm>
        </p:spPr>
        <p:txBody>
          <a:bodyPr>
            <a:normAutofit fontScale="70000" lnSpcReduction="20000"/>
          </a:bodyPr>
          <a:lstStyle/>
          <a:p>
            <a:pPr marL="609600" indent="-609600">
              <a:lnSpc>
                <a:spcPct val="170000"/>
              </a:lnSpc>
              <a:buNone/>
            </a:pPr>
            <a:r>
              <a:rPr lang="en-US" altLang="en-US" sz="31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31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8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09600" indent="-609600">
              <a:lnSpc>
                <a:spcPct val="170000"/>
              </a:lnSpc>
              <a:buFont typeface="Wingdings" panose="05000000000000000000" pitchFamily="2" charset="2"/>
              <a:buAutoNum type="alphaLcParenR"/>
            </a:pP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609600" indent="-609600">
              <a:lnSpc>
                <a:spcPct val="170000"/>
              </a:lnSpc>
              <a:buFont typeface="Wingdings" panose="05000000000000000000" pitchFamily="2" charset="2"/>
              <a:buAutoNum type="alphaLcParenR"/>
            </a:pP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609600" indent="-609600">
              <a:lnSpc>
                <a:spcPct val="170000"/>
              </a:lnSpc>
              <a:buFont typeface="Wingdings" panose="05000000000000000000" pitchFamily="2" charset="2"/>
              <a:buAutoNum type="alphaLcParenR"/>
            </a:pP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1231" y="1362808"/>
            <a:ext cx="5838092" cy="5354515"/>
          </a:xfrm>
        </p:spPr>
        <p:txBody>
          <a:bodyPr>
            <a:normAutofit fontScale="70000" lnSpcReduction="20000"/>
          </a:bodyPr>
          <a:lstStyle/>
          <a:p>
            <a:pPr marL="609600" indent="-609600">
              <a:lnSpc>
                <a:spcPct val="170000"/>
              </a:lnSpc>
              <a:buNone/>
            </a:pPr>
            <a:r>
              <a:rPr lang="en-US" altLang="en-US" sz="34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3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4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09600" indent="-609600">
              <a:lnSpc>
                <a:spcPct val="170000"/>
              </a:lnSpc>
              <a:buFont typeface="Wingdings" panose="05000000000000000000" pitchFamily="2" charset="2"/>
              <a:buAutoNum type="alphaLcParenR"/>
            </a:pP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609600" indent="-609600">
              <a:lnSpc>
                <a:spcPct val="170000"/>
              </a:lnSpc>
              <a:buFont typeface="Wingdings" panose="05000000000000000000" pitchFamily="2" charset="2"/>
              <a:buAutoNum type="alphaLcParenR"/>
            </a:pP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609600" indent="-609600">
              <a:lnSpc>
                <a:spcPct val="170000"/>
              </a:lnSpc>
              <a:buFont typeface="Wingdings" panose="05000000000000000000" pitchFamily="2" charset="2"/>
              <a:buAutoNum type="alphaLcParenR"/>
            </a:pP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23592" y="624254"/>
            <a:ext cx="2048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600" b="1" i="1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i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600" b="1" i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600" b="1" i="1" u="sng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600" b="1" i="1" u="sng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346441" y="1623527"/>
            <a:ext cx="104790" cy="45440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139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533400" indent="-533400">
              <a:lnSpc>
                <a:spcPct val="150000"/>
              </a:lnSpc>
              <a:buNone/>
            </a:pPr>
            <a:r>
              <a:rPr lang="en-US" alt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  <a:p>
            <a:pPr marL="533400" indent="-533400">
              <a:lnSpc>
                <a:spcPct val="150000"/>
              </a:lnSpc>
              <a:buFont typeface="Wingdings" panose="05000000000000000000" pitchFamily="2" charset="2"/>
              <a:buAutoNum type="alphaLcParenR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10+8+6=24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>
              <a:lnSpc>
                <a:spcPct val="150000"/>
              </a:lnSpc>
              <a:buFont typeface="Wingdings" panose="05000000000000000000" pitchFamily="2" charset="2"/>
              <a:buAutoNum type="alphaLcParenR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10.8.6=480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>
              <a:lnSpc>
                <a:spcPct val="150000"/>
              </a:lnSpc>
              <a:buFont typeface="Wingdings" panose="05000000000000000000" pitchFamily="2" charset="2"/>
              <a:buAutoNum type="alphaLcParenR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33400" indent="-533400">
              <a:lnSpc>
                <a:spcPct val="150000"/>
              </a:lnSpc>
              <a:buFontTx/>
              <a:buChar char="-"/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10.8=80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>
              <a:lnSpc>
                <a:spcPct val="150000"/>
              </a:lnSpc>
              <a:buFontTx/>
              <a:buChar char="-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10.6=60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>
              <a:lnSpc>
                <a:spcPct val="150000"/>
              </a:lnSpc>
              <a:buFontTx/>
              <a:buChar char="-"/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8.6=48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>
              <a:lnSpc>
                <a:spcPct val="150000"/>
              </a:lnSpc>
              <a:buNone/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80+60+48=188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>
              <a:lnSpc>
                <a:spcPct val="150000"/>
              </a:lnSpc>
              <a:buFontTx/>
              <a:buChar char="-"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18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5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1219200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30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3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</a:t>
            </a:r>
            <a:r>
              <a:rPr lang="en-US" alt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en-US" alt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5+4+3=12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endParaRPr lang="en-US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AutoNum type="alphaLcParenR"/>
            </a:pP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5.4.3=60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AutoNum type="alphaLcParenR"/>
            </a:pP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5.4=20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endParaRPr lang="en-US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5.3=15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endParaRPr lang="en-US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4.3=12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endParaRPr lang="en-US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20+15+12=47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91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title"/>
          </p:nvPr>
        </p:nvSpPr>
        <p:spPr>
          <a:xfrm>
            <a:off x="352697" y="158750"/>
            <a:ext cx="11704320" cy="52705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8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979714" y="1600200"/>
            <a:ext cx="5040086" cy="5257800"/>
          </a:xfrm>
        </p:spPr>
        <p:txBody>
          <a:bodyPr>
            <a:normAutofit/>
          </a:bodyPr>
          <a:lstStyle/>
          <a:p>
            <a:pPr marL="533400" indent="-533400">
              <a:buNone/>
            </a:pP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  <a:p>
            <a:pPr marL="533400" indent="-533400">
              <a:buFont typeface="Wingdings" panose="05000000000000000000" pitchFamily="2" charset="2"/>
              <a:buAutoNum type="alphaLcParenR"/>
            </a:pP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chẵn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33400" indent="-533400">
              <a:buFont typeface="Wingdings" panose="05000000000000000000" pitchFamily="2" charset="2"/>
              <a:buAutoNum type="alphaLcParenR"/>
            </a:pP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chẵn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9" name="Rectangle 7"/>
          <p:cNvSpPr>
            <a:spLocks noGrp="1" noChangeArrowheads="1"/>
          </p:cNvSpPr>
          <p:nvPr>
            <p:ph sz="half" idx="2"/>
          </p:nvPr>
        </p:nvSpPr>
        <p:spPr>
          <a:xfrm>
            <a:off x="6172200" y="1600200"/>
            <a:ext cx="5623560" cy="5257800"/>
          </a:xfrm>
        </p:spPr>
        <p:txBody>
          <a:bodyPr>
            <a:normAutofit/>
          </a:bodyPr>
          <a:lstStyle/>
          <a:p>
            <a:pPr marL="533400" indent="-533400">
              <a:buNone/>
            </a:pP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  <a:p>
            <a:pPr marL="533400" indent="-533400">
              <a:buFont typeface="Wingdings" panose="05000000000000000000" pitchFamily="2" charset="2"/>
              <a:buAutoNum type="alphaLcParenR"/>
            </a:pP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33400" indent="-533400">
              <a:buFont typeface="Wingdings" panose="05000000000000000000" pitchFamily="2" charset="2"/>
              <a:buAutoNum type="alphaLcParenR"/>
            </a:pP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52697" y="762001"/>
            <a:ext cx="109989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019800" y="1749496"/>
            <a:ext cx="0" cy="341033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271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5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5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155</TotalTime>
  <Words>1185</Words>
  <Application>Microsoft Office PowerPoint</Application>
  <PresentationFormat>Widescreen</PresentationFormat>
  <Paragraphs>106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Cambria Math</vt:lpstr>
      <vt:lpstr>Tahoma</vt:lpstr>
      <vt:lpstr>Times New Roman</vt:lpstr>
      <vt:lpstr>Trebuchet MS</vt:lpstr>
      <vt:lpstr>Wingdings</vt:lpstr>
      <vt:lpstr>Wingdings 3</vt:lpstr>
      <vt:lpstr>Facet</vt:lpstr>
      <vt:lpstr>PowerPoint Presentation</vt:lpstr>
      <vt:lpstr>Bài cũ</vt:lpstr>
      <vt:lpstr>PowerPoint Presentation</vt:lpstr>
      <vt:lpstr>PowerPoint Presentation</vt:lpstr>
      <vt:lpstr>PowerPoint Presentation</vt:lpstr>
      <vt:lpstr>Các bài tập vận dụng </vt:lpstr>
      <vt:lpstr>PowerPoint Presentation</vt:lpstr>
      <vt:lpstr>PowerPoint Presentation</vt:lpstr>
      <vt:lpstr>Các bài tập vận dụng</vt:lpstr>
      <vt:lpstr>PowerPoint Presentation</vt:lpstr>
      <vt:lpstr>PowerPoint Presentation</vt:lpstr>
      <vt:lpstr>BÀI TẬP TRẮC NGHIỆM</vt:lpstr>
      <vt:lpstr>BÀI TẬP TRẮC NGHIỆM</vt:lpstr>
      <vt:lpstr>BÀI TẬP TRẮC NGHIỆM</vt:lpstr>
      <vt:lpstr>BÀI TẬP TRẮC NGHIỆM</vt:lpstr>
      <vt:lpstr>Củng cố, dặn dò:  Học lại các kiến thức về hoán vị, chỉnh hợp, tổ hợp.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</cp:lastModifiedBy>
  <cp:revision>43</cp:revision>
  <dcterms:created xsi:type="dcterms:W3CDTF">2020-09-26T08:04:56Z</dcterms:created>
  <dcterms:modified xsi:type="dcterms:W3CDTF">2021-09-04T03:23:15Z</dcterms:modified>
</cp:coreProperties>
</file>