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1" r:id="rId2"/>
    <p:sldId id="372" r:id="rId3"/>
    <p:sldId id="371" r:id="rId4"/>
    <p:sldId id="256" r:id="rId5"/>
    <p:sldId id="377" r:id="rId6"/>
    <p:sldId id="373" r:id="rId7"/>
    <p:sldId id="367" r:id="rId8"/>
    <p:sldId id="276" r:id="rId9"/>
    <p:sldId id="374" r:id="rId10"/>
    <p:sldId id="298" r:id="rId11"/>
    <p:sldId id="379" r:id="rId12"/>
    <p:sldId id="375" r:id="rId13"/>
    <p:sldId id="381" r:id="rId14"/>
    <p:sldId id="370" r:id="rId15"/>
    <p:sldId id="314" r:id="rId16"/>
    <p:sldId id="330" r:id="rId17"/>
    <p:sldId id="3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3A"/>
    <a:srgbClr val="1D3FD1"/>
    <a:srgbClr val="F37D91"/>
    <a:srgbClr val="FF9933"/>
    <a:srgbClr val="00FFCC"/>
    <a:srgbClr val="1596F3"/>
    <a:srgbClr val="FFCC99"/>
    <a:srgbClr val="5DD2FF"/>
    <a:srgbClr val="66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16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66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15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91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51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11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91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63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50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83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08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071185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9171" y="1100342"/>
            <a:ext cx="710188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or C.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8" y="9685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515620" y="1958311"/>
            <a:ext cx="11176000" cy="20788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9933"/>
                </a:solidFill>
              </a:rPr>
              <a:t>1. </a:t>
            </a:r>
            <a:r>
              <a:rPr lang="en-US" sz="3200" dirty="0" smtClean="0"/>
              <a:t>Parents should give teens some freedom,______ they should also set limits.</a:t>
            </a:r>
          </a:p>
          <a:p>
            <a:pPr marL="0" indent="0">
              <a:buNone/>
            </a:pPr>
            <a:r>
              <a:rPr lang="en-US" sz="3200" dirty="0" smtClean="0"/>
              <a:t>	A. for			B. so	</a:t>
            </a:r>
            <a:r>
              <a:rPr lang="en-US" sz="3200" smtClean="0"/>
              <a:t>		C. but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9933"/>
                </a:solidFill>
              </a:rPr>
              <a:t>2. </a:t>
            </a:r>
            <a:r>
              <a:rPr lang="en-US" sz="3200" dirty="0" smtClean="0"/>
              <a:t>We </a:t>
            </a:r>
            <a:r>
              <a:rPr lang="en-US" sz="3200" dirty="0"/>
              <a:t>don’t cheat on exams, </a:t>
            </a:r>
            <a:r>
              <a:rPr lang="en-US" sz="3200" dirty="0" smtClean="0"/>
              <a:t>______ it is a wrong thing to do.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A. or			B. for	</a:t>
            </a:r>
            <a:r>
              <a:rPr lang="en-US" sz="3200" smtClean="0"/>
              <a:t>		C. and</a:t>
            </a:r>
            <a:endParaRPr lang="en-US" sz="3200" dirty="0" smtClean="0"/>
          </a:p>
        </p:txBody>
      </p:sp>
      <p:sp>
        <p:nvSpPr>
          <p:cNvPr id="2" name="Oval 1"/>
          <p:cNvSpPr/>
          <p:nvPr/>
        </p:nvSpPr>
        <p:spPr>
          <a:xfrm>
            <a:off x="6914625" y="2985594"/>
            <a:ext cx="467139" cy="4423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152624" y="4698636"/>
            <a:ext cx="467139" cy="4423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9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206778" y="1375059"/>
            <a:ext cx="11615883" cy="5397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smtClean="0">
                <a:solidFill>
                  <a:srgbClr val="FF9933"/>
                </a:solidFill>
              </a:rPr>
              <a:t>3</a:t>
            </a:r>
            <a:r>
              <a:rPr lang="en-US" sz="3200" b="1" dirty="0" smtClean="0">
                <a:solidFill>
                  <a:srgbClr val="FF9933"/>
                </a:solidFill>
              </a:rPr>
              <a:t>. </a:t>
            </a:r>
            <a:r>
              <a:rPr lang="en-US" sz="3200" dirty="0" smtClean="0"/>
              <a:t>Lan wants to join the school </a:t>
            </a:r>
            <a:r>
              <a:rPr lang="en-US" sz="3200" dirty="0"/>
              <a:t>music club; </a:t>
            </a:r>
            <a:r>
              <a:rPr lang="en-US" sz="3200" dirty="0" smtClean="0"/>
              <a:t>______, she can’t sing or play any instruments.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A. however		B. otherwise		C</a:t>
            </a:r>
            <a:r>
              <a:rPr lang="en-US" sz="3200" smtClean="0"/>
              <a:t>. therefore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9933"/>
                </a:solidFill>
              </a:rPr>
              <a:t>4. </a:t>
            </a:r>
            <a:r>
              <a:rPr lang="en-US" sz="3200" dirty="0" smtClean="0"/>
              <a:t>Schoolwork causes teens a lot </a:t>
            </a:r>
            <a:r>
              <a:rPr lang="en-US" sz="3200" dirty="0"/>
              <a:t>of pressure, </a:t>
            </a:r>
            <a:r>
              <a:rPr lang="en-US" sz="3200" dirty="0" smtClean="0"/>
              <a:t>______ they also feel pressure from their parents.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A. and			B. but			C</a:t>
            </a:r>
            <a:r>
              <a:rPr lang="en-US" sz="3200" smtClean="0"/>
              <a:t>. or</a:t>
            </a:r>
          </a:p>
          <a:p>
            <a:pPr marL="0" indent="0">
              <a:buNone/>
            </a:pPr>
            <a:endParaRPr lang="en-US" sz="500" smtClean="0"/>
          </a:p>
          <a:p>
            <a:pPr marL="0" indent="0">
              <a:buNone/>
            </a:pPr>
            <a:r>
              <a:rPr lang="en-US" sz="3200" b="1" smtClean="0">
                <a:solidFill>
                  <a:srgbClr val="FF9933"/>
                </a:solidFill>
              </a:rPr>
              <a:t>5</a:t>
            </a:r>
            <a:r>
              <a:rPr lang="en-US" sz="3200" b="1" dirty="0" smtClean="0">
                <a:solidFill>
                  <a:srgbClr val="FF9933"/>
                </a:solidFill>
              </a:rPr>
              <a:t>. </a:t>
            </a:r>
            <a:r>
              <a:rPr lang="en-US" sz="3200" dirty="0" smtClean="0"/>
              <a:t>She wanted to prepare for </a:t>
            </a:r>
            <a:r>
              <a:rPr lang="en-US" sz="3200" dirty="0"/>
              <a:t>the exam; </a:t>
            </a:r>
            <a:r>
              <a:rPr lang="en-US" sz="3200" dirty="0" smtClean="0"/>
              <a:t>______, she turned off her mobile phone.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A. however		B. otherwise		C. therefore</a:t>
            </a:r>
            <a:endParaRPr lang="en-US" sz="3200" dirty="0"/>
          </a:p>
        </p:txBody>
      </p:sp>
      <p:sp>
        <p:nvSpPr>
          <p:cNvPr id="16" name="Oval 15"/>
          <p:cNvSpPr/>
          <p:nvPr/>
        </p:nvSpPr>
        <p:spPr>
          <a:xfrm>
            <a:off x="1123425" y="2414094"/>
            <a:ext cx="467139" cy="4423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113899" y="4179473"/>
            <a:ext cx="467139" cy="4423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429099" y="5951123"/>
            <a:ext cx="467139" cy="4423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5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39977" y="1037589"/>
            <a:ext cx="1049154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Combine the two sentences to make compound sentences, using the words from the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box.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7372" y="1165496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157" y="10512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487066" y="3012877"/>
            <a:ext cx="11630003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242021"/>
                </a:solidFill>
                <a:effectLst/>
              </a:rPr>
              <a:t>1. </a:t>
            </a:r>
            <a:r>
              <a:rPr lang="en-US" sz="3200" dirty="0" err="1" smtClean="0">
                <a:solidFill>
                  <a:srgbClr val="242021"/>
                </a:solidFill>
                <a:effectLst/>
              </a:rPr>
              <a:t>Phong</a:t>
            </a:r>
            <a:r>
              <a:rPr lang="en-US" sz="3200" dirty="0" smtClean="0">
                <a:solidFill>
                  <a:srgbClr val="242021"/>
                </a:solidFill>
                <a:effectLst/>
              </a:rPr>
              <a:t> has to study harder. He may fail the exam.</a:t>
            </a:r>
          </a:p>
          <a:p>
            <a:r>
              <a:rPr lang="en-US" sz="3200" smtClean="0">
                <a:solidFill>
                  <a:srgbClr val="242021"/>
                </a:solidFill>
              </a:rPr>
              <a:t>___________________________________________________</a:t>
            </a:r>
          </a:p>
          <a:p>
            <a:endParaRPr lang="en-US" sz="3200" dirty="0" smtClean="0">
              <a:solidFill>
                <a:srgbClr val="242021"/>
              </a:solidFill>
              <a:effectLst/>
            </a:endParaRPr>
          </a:p>
          <a:p>
            <a:r>
              <a:rPr lang="en-US" sz="3200" dirty="0" smtClean="0">
                <a:solidFill>
                  <a:srgbClr val="242021"/>
                </a:solidFill>
              </a:rPr>
              <a:t>2. She is very sensitive. Don’t comment on her new hairstyle.</a:t>
            </a:r>
          </a:p>
          <a:p>
            <a:r>
              <a:rPr lang="en-US" sz="3200" dirty="0">
                <a:solidFill>
                  <a:srgbClr val="242021"/>
                </a:solidFill>
              </a:rPr>
              <a:t>___________________________________________________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487066" y="3491287"/>
            <a:ext cx="108175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00B0F0"/>
                </a:solidFill>
              </a:rPr>
              <a:t>Phong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>
                <a:solidFill>
                  <a:srgbClr val="00B0F0"/>
                </a:solidFill>
              </a:rPr>
              <a:t>has to study harder; </a:t>
            </a:r>
            <a:r>
              <a:rPr lang="en-US" sz="3200" b="1" i="1" dirty="0">
                <a:solidFill>
                  <a:srgbClr val="00B050"/>
                </a:solidFill>
              </a:rPr>
              <a:t>otherwise</a:t>
            </a:r>
            <a:r>
              <a:rPr lang="en-US" sz="3200" dirty="0">
                <a:solidFill>
                  <a:srgbClr val="00B0F0"/>
                </a:solidFill>
              </a:rPr>
              <a:t>, he may fail the exam.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87066" y="4927965"/>
            <a:ext cx="11762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</a:rPr>
              <a:t>She is very sensitive</a:t>
            </a:r>
            <a:r>
              <a:rPr lang="en-US" sz="3200" b="1" dirty="0">
                <a:solidFill>
                  <a:srgbClr val="00B0F0"/>
                </a:solidFill>
              </a:rPr>
              <a:t>;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b="1" i="1" dirty="0">
                <a:solidFill>
                  <a:srgbClr val="00B050"/>
                </a:solidFill>
              </a:rPr>
              <a:t>therefore</a:t>
            </a:r>
            <a:r>
              <a:rPr lang="en-US" sz="3200" dirty="0">
                <a:solidFill>
                  <a:srgbClr val="00B0F0"/>
                </a:solidFill>
              </a:rPr>
              <a:t>, don’t comment on her new hairstyle.  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285" t="10130" r="3572" b="10130"/>
          <a:stretch/>
        </p:blipFill>
        <p:spPr>
          <a:xfrm>
            <a:off x="2790507" y="1834365"/>
            <a:ext cx="5652891" cy="106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5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86435" y="1393753"/>
            <a:ext cx="12030635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F9933"/>
                </a:solidFill>
              </a:rPr>
              <a:t>3</a:t>
            </a:r>
            <a:r>
              <a:rPr lang="en-US" sz="3200" b="1" dirty="0" smtClean="0">
                <a:solidFill>
                  <a:srgbClr val="FF9933"/>
                </a:solidFill>
              </a:rPr>
              <a:t>. </a:t>
            </a:r>
            <a:r>
              <a:rPr lang="en-US" sz="3200" dirty="0" err="1" smtClean="0">
                <a:solidFill>
                  <a:srgbClr val="242021"/>
                </a:solidFill>
              </a:rPr>
              <a:t>Mi</a:t>
            </a:r>
            <a:r>
              <a:rPr lang="en-US" sz="3200" dirty="0" smtClean="0">
                <a:solidFill>
                  <a:srgbClr val="242021"/>
                </a:solidFill>
              </a:rPr>
              <a:t> wants to have more friends. She doesn’t connect well with others.</a:t>
            </a:r>
          </a:p>
          <a:p>
            <a:r>
              <a:rPr lang="en-US" sz="3200" smtClean="0">
                <a:solidFill>
                  <a:srgbClr val="242021"/>
                </a:solidFill>
              </a:rPr>
              <a:t>__________________________________________________________</a:t>
            </a:r>
          </a:p>
          <a:p>
            <a:endParaRPr lang="en-US" smtClean="0">
              <a:solidFill>
                <a:srgbClr val="242021"/>
              </a:solidFill>
            </a:endParaRPr>
          </a:p>
          <a:p>
            <a:r>
              <a:rPr lang="en-US" sz="3200" b="1" smtClean="0">
                <a:solidFill>
                  <a:srgbClr val="FF9933"/>
                </a:solidFill>
              </a:rPr>
              <a:t>4</a:t>
            </a:r>
            <a:r>
              <a:rPr lang="en-US" sz="3200" b="1" dirty="0" smtClean="0">
                <a:solidFill>
                  <a:srgbClr val="FF9933"/>
                </a:solidFill>
              </a:rPr>
              <a:t>.</a:t>
            </a:r>
            <a:r>
              <a:rPr lang="en-US" sz="3200" dirty="0" smtClean="0">
                <a:solidFill>
                  <a:srgbClr val="242021"/>
                </a:solidFill>
              </a:rPr>
              <a:t> Students can work in groups. She can work in pairs.</a:t>
            </a:r>
          </a:p>
          <a:p>
            <a:r>
              <a:rPr lang="en-US" sz="3200" smtClean="0">
                <a:solidFill>
                  <a:srgbClr val="242021"/>
                </a:solidFill>
              </a:rPr>
              <a:t>___________________________________________________</a:t>
            </a:r>
          </a:p>
          <a:p>
            <a:endParaRPr lang="en-US" dirty="0">
              <a:solidFill>
                <a:srgbClr val="242021"/>
              </a:solidFill>
            </a:endParaRPr>
          </a:p>
          <a:p>
            <a:r>
              <a:rPr lang="en-US" sz="3200" b="1" dirty="0" smtClean="0">
                <a:solidFill>
                  <a:srgbClr val="FF9933"/>
                </a:solidFill>
              </a:rPr>
              <a:t>5. </a:t>
            </a:r>
            <a:r>
              <a:rPr lang="en-US" sz="3200" dirty="0" smtClean="0">
                <a:solidFill>
                  <a:srgbClr val="242021"/>
                </a:solidFill>
              </a:rPr>
              <a:t>My friend likes showing off her new things. She often posts pictures on social media.</a:t>
            </a:r>
          </a:p>
          <a:p>
            <a:r>
              <a:rPr lang="en-US" sz="3200" smtClean="0">
                <a:solidFill>
                  <a:srgbClr val="242021"/>
                </a:solidFill>
              </a:rPr>
              <a:t>___________________________________________________</a:t>
            </a:r>
            <a:br>
              <a:rPr lang="en-US" sz="3200" smtClean="0">
                <a:solidFill>
                  <a:srgbClr val="242021"/>
                </a:solidFill>
              </a:rPr>
            </a:br>
            <a:r>
              <a:rPr lang="en-US" sz="3200" smtClean="0">
                <a:solidFill>
                  <a:srgbClr val="242021"/>
                </a:solidFill>
              </a:rPr>
              <a:t>_____________________</a:t>
            </a:r>
            <a:endParaRPr lang="en-US" sz="3200" dirty="0" smtClean="0">
              <a:solidFill>
                <a:srgbClr val="242021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3200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-1905" y="-7620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2870" y="1859673"/>
            <a:ext cx="1201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00" dirty="0" err="1">
                <a:solidFill>
                  <a:srgbClr val="00B0F0"/>
                </a:solidFill>
              </a:rPr>
              <a:t>Mi</a:t>
            </a:r>
            <a:r>
              <a:rPr lang="en-US" sz="3100" dirty="0">
                <a:solidFill>
                  <a:srgbClr val="00B0F0"/>
                </a:solidFill>
              </a:rPr>
              <a:t> wants to have more friends, </a:t>
            </a:r>
            <a:r>
              <a:rPr lang="en-US" sz="3100" b="1" i="1" dirty="0">
                <a:solidFill>
                  <a:srgbClr val="00B050"/>
                </a:solidFill>
              </a:rPr>
              <a:t>but</a:t>
            </a:r>
            <a:r>
              <a:rPr lang="en-US" sz="3100" dirty="0">
                <a:solidFill>
                  <a:srgbClr val="FF0000"/>
                </a:solidFill>
              </a:rPr>
              <a:t> </a:t>
            </a:r>
            <a:r>
              <a:rPr lang="en-US" sz="3100" dirty="0">
                <a:solidFill>
                  <a:srgbClr val="00B0F0"/>
                </a:solidFill>
              </a:rPr>
              <a:t>she doesn’t connect well with others.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6435" y="3134997"/>
            <a:ext cx="109244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</a:rPr>
              <a:t>Students can work in groups, </a:t>
            </a:r>
            <a:r>
              <a:rPr lang="en-US" sz="3200" b="1" i="1" dirty="0">
                <a:solidFill>
                  <a:srgbClr val="00B050"/>
                </a:solidFill>
              </a:rPr>
              <a:t>or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00B0F0"/>
                </a:solidFill>
              </a:rPr>
              <a:t>they can work in pairs.   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6435" y="4882502"/>
            <a:ext cx="124657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</a:rPr>
              <a:t>My friend likes showing off her new things, </a:t>
            </a:r>
            <a:r>
              <a:rPr lang="en-US" sz="3200" b="1" i="1" dirty="0">
                <a:solidFill>
                  <a:srgbClr val="00B050"/>
                </a:solidFill>
              </a:rPr>
              <a:t>so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00B0F0"/>
                </a:solidFill>
              </a:rPr>
              <a:t>she often </a:t>
            </a:r>
            <a:r>
              <a:rPr lang="en-US" sz="3200">
                <a:solidFill>
                  <a:srgbClr val="00B0F0"/>
                </a:solidFill>
              </a:rPr>
              <a:t>posts </a:t>
            </a:r>
            <a:r>
              <a:rPr lang="en-US" sz="3200" smtClean="0">
                <a:solidFill>
                  <a:srgbClr val="00B0F0"/>
                </a:solidFill>
              </a:rPr>
              <a:t/>
            </a:r>
            <a:br>
              <a:rPr lang="en-US" sz="3200" smtClean="0">
                <a:solidFill>
                  <a:srgbClr val="00B0F0"/>
                </a:solidFill>
              </a:rPr>
            </a:br>
            <a:r>
              <a:rPr lang="en-US" sz="3200" smtClean="0">
                <a:solidFill>
                  <a:srgbClr val="00B0F0"/>
                </a:solidFill>
              </a:rPr>
              <a:t>pictures </a:t>
            </a:r>
            <a:r>
              <a:rPr lang="en-US" sz="3200" dirty="0">
                <a:solidFill>
                  <a:srgbClr val="00B0F0"/>
                </a:solidFill>
              </a:rPr>
              <a:t>on social media.   </a:t>
            </a:r>
          </a:p>
        </p:txBody>
      </p:sp>
    </p:spTree>
    <p:extLst>
      <p:ext uri="{BB962C8B-B14F-4D97-AF65-F5344CB8AC3E}">
        <p14:creationId xmlns:p14="http://schemas.microsoft.com/office/powerpoint/2010/main" val="340556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905" y="-7620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73558" y="226723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2927" y="1785444"/>
            <a:ext cx="11831465" cy="1363755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sz="3200" b="1" dirty="0"/>
              <a:t>Work in groups. Each group makes as many compound sentences as possible. The group with the most correct sentence is the winner.</a:t>
            </a:r>
            <a:endParaRPr lang="en-US" sz="3200" b="1" dirty="0"/>
          </a:p>
        </p:txBody>
      </p:sp>
      <p:sp>
        <p:nvSpPr>
          <p:cNvPr id="18" name="Rectangle 17"/>
          <p:cNvSpPr/>
          <p:nvPr/>
        </p:nvSpPr>
        <p:spPr>
          <a:xfrm>
            <a:off x="3648074" y="112168"/>
            <a:ext cx="7610476" cy="153888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GAME: SENTENCE RACE</a:t>
            </a:r>
          </a:p>
          <a:p>
            <a:pPr algn="ctr"/>
            <a:endParaRPr lang="en-US" sz="14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Which group has the most sentences?</a:t>
            </a:r>
            <a:endParaRPr lang="en-US" sz="6000" b="1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806" y="3624659"/>
            <a:ext cx="7699194" cy="3233341"/>
          </a:xfrm>
          <a:prstGeom prst="rect">
            <a:avLst/>
          </a:prstGeom>
        </p:spPr>
      </p:pic>
      <p:pic>
        <p:nvPicPr>
          <p:cNvPr id="2050" name="Picture 2" descr="Structure Clipart Cooperative Learning - Group Work Clipart - Free  Transparent PNG Clipart Images Download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82" b="97273" l="4286" r="94524">
                        <a14:foregroundMark x1="14048" y1="73523" x2="14048" y2="73523"/>
                        <a14:foregroundMark x1="24167" y1="67841" x2="24167" y2="67841"/>
                        <a14:foregroundMark x1="41310" y1="56136" x2="41310" y2="56136"/>
                        <a14:foregroundMark x1="36667" y1="48409" x2="36667" y2="48409"/>
                        <a14:foregroundMark x1="34286" y1="51932" x2="34286" y2="51932"/>
                        <a14:foregroundMark x1="32381" y1="53750" x2="32381" y2="53750"/>
                        <a14:foregroundMark x1="32381" y1="59091" x2="32381" y2="59091"/>
                        <a14:foregroundMark x1="35357" y1="56705" x2="35357" y2="56705"/>
                        <a14:foregroundMark x1="41310" y1="58182" x2="41310" y2="58182"/>
                        <a14:foregroundMark x1="43214" y1="59318" x2="43214" y2="59318"/>
                        <a14:foregroundMark x1="41786" y1="63182" x2="41786" y2="63182"/>
                        <a14:foregroundMark x1="39405" y1="61705" x2="39405" y2="61705"/>
                        <a14:foregroundMark x1="39167" y1="61136" x2="39167" y2="61136"/>
                        <a14:foregroundMark x1="37500" y1="58750" x2="37500" y2="58750"/>
                        <a14:foregroundMark x1="37143" y1="59659" x2="37143" y2="59659"/>
                        <a14:foregroundMark x1="36905" y1="60795" x2="36905" y2="60795"/>
                        <a14:foregroundMark x1="38810" y1="63750" x2="38810" y2="63750"/>
                        <a14:foregroundMark x1="42024" y1="65227" x2="42024" y2="65227"/>
                        <a14:foregroundMark x1="42619" y1="65568" x2="42619" y2="65568"/>
                        <a14:foregroundMark x1="45595" y1="67273" x2="45595" y2="67273"/>
                        <a14:foregroundMark x1="47738" y1="67841" x2="47738" y2="67841"/>
                        <a14:foregroundMark x1="51786" y1="65227" x2="51786" y2="65227"/>
                        <a14:foregroundMark x1="55357" y1="66136" x2="55357" y2="66136"/>
                        <a14:foregroundMark x1="60238" y1="65227" x2="60238" y2="65227"/>
                        <a14:foregroundMark x1="37976" y1="49659" x2="63214" y2="64659"/>
                        <a14:foregroundMark x1="47738" y1="42273" x2="56548" y2="46705"/>
                        <a14:foregroundMark x1="55714" y1="28068" x2="58929" y2="18750"/>
                        <a14:foregroundMark x1="58571" y1="19318" x2="56429" y2="11364"/>
                        <a14:foregroundMark x1="77381" y1="10114" x2="83571" y2="9318"/>
                        <a14:foregroundMark x1="72738" y1="29886" x2="82857" y2="28750"/>
                        <a14:foregroundMark x1="73095" y1="33977" x2="76905" y2="33409"/>
                        <a14:foregroundMark x1="80833" y1="33750" x2="83929" y2="36023"/>
                        <a14:foregroundMark x1="73571" y1="62045" x2="74048" y2="70568"/>
                        <a14:foregroundMark x1="18690" y1="29886" x2="33095" y2="29545"/>
                        <a14:foregroundMark x1="19524" y1="32841" x2="31190" y2="33182"/>
                        <a14:foregroundMark x1="57619" y1="11591" x2="65357" y2="11591"/>
                        <a14:foregroundMark x1="27738" y1="84091" x2="29881" y2="83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4659"/>
            <a:ext cx="4492806" cy="323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74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28983" y="1896217"/>
            <a:ext cx="83147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/>
              <a:t>Say </a:t>
            </a:r>
            <a:r>
              <a:rPr lang="en-US" sz="2800" dirty="0" smtClean="0"/>
              <a:t>out </a:t>
            </a:r>
            <a:r>
              <a:rPr lang="en-US" sz="2800" dirty="0"/>
              <a:t>loud the connectors (coordinating </a:t>
            </a:r>
            <a:r>
              <a:rPr lang="en-US" sz="2800" dirty="0" smtClean="0"/>
              <a:t>conjunctions </a:t>
            </a:r>
            <a:r>
              <a:rPr lang="en-US" sz="2800" dirty="0"/>
              <a:t>and conjunctive adverbs) </a:t>
            </a:r>
            <a:r>
              <a:rPr lang="en-US" sz="2800" dirty="0" smtClean="0"/>
              <a:t>you have learned </a:t>
            </a:r>
            <a:r>
              <a:rPr lang="en-US" sz="2800" dirty="0"/>
              <a:t>in the lesson.  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/>
              <a:t> Talk </a:t>
            </a:r>
            <a:r>
              <a:rPr lang="en-US" sz="2800" dirty="0"/>
              <a:t>about the meanings of the connectors and how to use commas and semicolons with connectors.  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274" y="3040749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319746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7155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- </a:t>
            </a:r>
            <a:r>
              <a:rPr lang="en-US" sz="3600" smtClean="0"/>
              <a:t>Do exercise in the workbook.</a:t>
            </a:r>
            <a:endParaRPr lang="en-US" sz="3600" dirty="0">
              <a:effectLst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290" y="3324920"/>
            <a:ext cx="2875370" cy="287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21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4175095" y="157318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BOARD RACE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23545" y="3374627"/>
            <a:ext cx="11360150" cy="1325563"/>
          </a:xfrm>
        </p:spPr>
        <p:txBody>
          <a:bodyPr>
            <a:noAutofit/>
          </a:bodyPr>
          <a:lstStyle/>
          <a:p>
            <a:pPr marL="120650" marR="198755">
              <a:lnSpc>
                <a:spcPct val="150000"/>
              </a:lnSpc>
              <a:spcBef>
                <a:spcPts val="185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•</a:t>
            </a:r>
            <a:r>
              <a:rPr lang="en-US" sz="28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Ss</a:t>
            </a:r>
            <a:r>
              <a:rPr lang="en-US" sz="28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work in two teams.</a:t>
            </a:r>
            <a:br>
              <a:rPr lang="en-US" sz="28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• </a:t>
            </a:r>
            <a:r>
              <a:rPr lang="en-US" sz="2800" dirty="0" err="1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Ss</a:t>
            </a:r>
            <a:r>
              <a:rPr lang="en-US" sz="28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receive slips of paper with simple sentences or compound sentences.   </a:t>
            </a:r>
            <a:r>
              <a:rPr lang="en-US" sz="2800" dirty="0" smtClean="0">
                <a:latin typeface="+mn-lt"/>
                <a:ea typeface="Times New Roman" panose="02020603050405020304" pitchFamily="18" charset="0"/>
              </a:rPr>
              <a:t/>
            </a:r>
            <a:br>
              <a:rPr lang="en-US" sz="2800" dirty="0" smtClean="0">
                <a:latin typeface="+mn-lt"/>
                <a:ea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• Pick out all the simple sentences and run as fast as possible to stick them on the </a:t>
            </a:r>
            <a:r>
              <a:rPr lang="en-US" sz="28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board.</a:t>
            </a:r>
            <a:r>
              <a:rPr lang="en-US" sz="28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 </a:t>
            </a:r>
            <a:r>
              <a:rPr lang="en-US" sz="2800" dirty="0" smtClean="0">
                <a:latin typeface="+mn-lt"/>
                <a:ea typeface="Times New Roman" panose="02020603050405020304" pitchFamily="18" charset="0"/>
              </a:rPr>
              <a:t/>
            </a:r>
            <a:br>
              <a:rPr lang="en-US" sz="2800" dirty="0" smtClean="0">
                <a:latin typeface="+mn-lt"/>
                <a:ea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• Then underline the subjects and double-underline the verbs of those simple sentences.  </a:t>
            </a:r>
            <a:br>
              <a:rPr lang="en-US" sz="28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</a:b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• </a:t>
            </a:r>
            <a:r>
              <a:rPr lang="en-US" sz="28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The team with the more correct answers will be the winner.</a:t>
            </a:r>
            <a:endParaRPr lang="en-US" sz="2800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2609" y="990165"/>
            <a:ext cx="15408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RULE: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872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4175095" y="157318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BOARD RACE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749299" y="3325542"/>
            <a:ext cx="10515600" cy="13255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+mn-lt"/>
              </a:rPr>
              <a:t>1. She is a noisy and curious girl.  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2. They joined a full-day city tour.  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3. I found it enjoyable to watch the tournament.  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4. She’ll record our voices during the interview.  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5. Minh has some problems with his schoolwork.</a:t>
            </a:r>
            <a:r>
              <a:rPr lang="en-US" sz="2000" dirty="0">
                <a:latin typeface="+mn-lt"/>
              </a:rPr>
              <a:t/>
            </a:r>
            <a:br>
              <a:rPr lang="en-US" sz="2000" dirty="0">
                <a:latin typeface="+mn-lt"/>
              </a:rPr>
            </a:br>
            <a:endParaRPr lang="en-US" sz="3200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7067" y="1121091"/>
            <a:ext cx="26805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ANSWERS: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27338" y="2016837"/>
            <a:ext cx="467139" cy="4075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060907" y="2800238"/>
            <a:ext cx="1106702" cy="4075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379263" y="3475814"/>
            <a:ext cx="1106702" cy="4075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932614" y="4235248"/>
            <a:ext cx="1409102" cy="4075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060907" y="4933517"/>
            <a:ext cx="806984" cy="4075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1280160" y="3149551"/>
            <a:ext cx="7148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217719" y="3883318"/>
            <a:ext cx="161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234345" y="2407715"/>
            <a:ext cx="5929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242658" y="4592874"/>
            <a:ext cx="5929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234345" y="5341021"/>
            <a:ext cx="9020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10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8" y="169354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TEENAGERS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303" y="2379250"/>
            <a:ext cx="7654834" cy="4305844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4143047" y="1518391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951" y="1349995"/>
            <a:ext cx="964452" cy="91649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510403" y="1631156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57494" y="2070704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360643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57494" y="4911844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6034592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Game: Board </a:t>
            </a:r>
            <a:r>
              <a:rPr lang="en-GB" smtClean="0">
                <a:solidFill>
                  <a:schemeClr val="tx1"/>
                </a:solidFill>
              </a:rPr>
              <a:t>race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9" y="2081283"/>
            <a:ext cx="6034592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Simple sentences and compound sentences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3008208"/>
            <a:ext cx="6034592" cy="172999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Tick the simple sentences. </a:t>
            </a:r>
            <a:endParaRPr lang="en-US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Write S for simple sentences and C for compound sentences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Choose the correct answer A, B, or C.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Combine the two sentences to make compound sentences.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4942554"/>
            <a:ext cx="6037484" cy="58437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Game: Which group has the most sentences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en-US" sz="1800" smtClean="0">
                <a:solidFill>
                  <a:schemeClr val="tx1"/>
                </a:solidFill>
                <a:effectLst/>
              </a:rPr>
              <a:t> 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170376" cy="66155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379507"/>
            <a:ext cx="1170376" cy="98113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661367"/>
            <a:ext cx="1170376" cy="125047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69161" y="5853552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8" y="5212568"/>
            <a:ext cx="1170376" cy="64098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1062" y="5853552"/>
            <a:ext cx="6052369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9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4" name="Round Single Corner Rectangle 2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0B3834-4C81-4FEB-AFD7-98DFCE8021FF}"/>
              </a:ext>
            </a:extLst>
          </p:cNvPr>
          <p:cNvSpPr txBox="1"/>
          <p:nvPr/>
        </p:nvSpPr>
        <p:spPr>
          <a:xfrm>
            <a:off x="3418729" y="1351429"/>
            <a:ext cx="5013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1596F3"/>
                </a:solidFill>
              </a:rPr>
              <a:t>Simple </a:t>
            </a:r>
            <a:r>
              <a:rPr lang="en-US" sz="3600" b="1" smtClean="0">
                <a:solidFill>
                  <a:srgbClr val="1596F3"/>
                </a:solidFill>
              </a:rPr>
              <a:t>sentences </a:t>
            </a:r>
            <a:br>
              <a:rPr lang="en-US" sz="3600" b="1" smtClean="0">
                <a:solidFill>
                  <a:srgbClr val="1596F3"/>
                </a:solidFill>
              </a:rPr>
            </a:br>
            <a:r>
              <a:rPr lang="en-US" sz="3600" b="1" smtClean="0">
                <a:solidFill>
                  <a:srgbClr val="1596F3"/>
                </a:solidFill>
              </a:rPr>
              <a:t>&amp; Compound </a:t>
            </a:r>
            <a:r>
              <a:rPr lang="en-US" sz="3600" b="1" dirty="0" smtClean="0">
                <a:solidFill>
                  <a:srgbClr val="1596F3"/>
                </a:solidFill>
              </a:rPr>
              <a:t>sentences</a:t>
            </a:r>
            <a:endParaRPr lang="en-US" sz="3600" b="1" dirty="0">
              <a:solidFill>
                <a:srgbClr val="1596F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2730" y="2551758"/>
            <a:ext cx="11856720" cy="2913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i="1" dirty="0">
                <a:ea typeface="Calibri" panose="020F0502020204030204" pitchFamily="34" charset="0"/>
              </a:rPr>
              <a:t>Eg1: </a:t>
            </a:r>
            <a:r>
              <a:rPr lang="en-US" sz="3000" i="1" u="sng" dirty="0">
                <a:ea typeface="Calibri" panose="020F0502020204030204" pitchFamily="34" charset="0"/>
              </a:rPr>
              <a:t>Minh</a:t>
            </a:r>
            <a:r>
              <a:rPr lang="en-US" sz="3000" i="1" dirty="0">
                <a:ea typeface="Calibri" panose="020F0502020204030204" pitchFamily="34" charset="0"/>
              </a:rPr>
              <a:t> </a:t>
            </a:r>
            <a:r>
              <a:rPr lang="en-US" sz="3000" i="1" u="dbl" dirty="0">
                <a:ea typeface="Calibri" panose="020F0502020204030204" pitchFamily="34" charset="0"/>
              </a:rPr>
              <a:t>has</a:t>
            </a:r>
            <a:r>
              <a:rPr lang="en-US" sz="3000" i="1" dirty="0">
                <a:ea typeface="Calibri" panose="020F0502020204030204" pitchFamily="34" charset="0"/>
              </a:rPr>
              <a:t> some problems with </a:t>
            </a:r>
            <a:r>
              <a:rPr lang="en-US" sz="3000" i="1" dirty="0" smtClean="0">
                <a:ea typeface="Calibri" panose="020F0502020204030204" pitchFamily="34" charset="0"/>
              </a:rPr>
              <a:t>his schoolwork</a:t>
            </a:r>
            <a:r>
              <a:rPr lang="en-US" sz="3000" i="1" dirty="0">
                <a:ea typeface="Calibri" panose="020F0502020204030204" pitchFamily="34" charset="0"/>
              </a:rPr>
              <a:t>.</a:t>
            </a:r>
            <a:endParaRPr lang="en-US" sz="3000" dirty="0"/>
          </a:p>
          <a:p>
            <a:pPr algn="just">
              <a:lnSpc>
                <a:spcPct val="150000"/>
              </a:lnSpc>
            </a:pPr>
            <a:r>
              <a:rPr lang="en-US" sz="3000" i="1" dirty="0" smtClean="0">
                <a:ea typeface="Calibri" panose="020F0502020204030204" pitchFamily="34" charset="0"/>
              </a:rPr>
              <a:t>           </a:t>
            </a:r>
            <a:endParaRPr lang="en-US" sz="3000" dirty="0"/>
          </a:p>
          <a:p>
            <a:pPr algn="just">
              <a:lnSpc>
                <a:spcPct val="150000"/>
              </a:lnSpc>
              <a:spcBef>
                <a:spcPts val="195"/>
              </a:spcBef>
            </a:pPr>
            <a:r>
              <a:rPr lang="en-US" sz="3000" i="1" dirty="0" smtClean="0">
                <a:ea typeface="Calibri" panose="020F0502020204030204" pitchFamily="34" charset="0"/>
              </a:rPr>
              <a:t>Eg2</a:t>
            </a:r>
            <a:r>
              <a:rPr lang="en-US" sz="3000" i="1" dirty="0">
                <a:ea typeface="Calibri" panose="020F0502020204030204" pitchFamily="34" charset="0"/>
              </a:rPr>
              <a:t>: </a:t>
            </a:r>
            <a:r>
              <a:rPr lang="en-US" sz="3000" i="1" u="sng" dirty="0">
                <a:ea typeface="Calibri" panose="020F0502020204030204" pitchFamily="34" charset="0"/>
              </a:rPr>
              <a:t>Mark</a:t>
            </a:r>
            <a:r>
              <a:rPr lang="en-US" sz="3000" i="1" dirty="0">
                <a:ea typeface="Calibri" panose="020F0502020204030204" pitchFamily="34" charset="0"/>
              </a:rPr>
              <a:t> </a:t>
            </a:r>
            <a:r>
              <a:rPr lang="en-US" sz="3000" i="1" u="dbl" dirty="0">
                <a:ea typeface="Calibri" panose="020F0502020204030204" pitchFamily="34" charset="0"/>
              </a:rPr>
              <a:t>is</a:t>
            </a:r>
            <a:r>
              <a:rPr lang="en-US" sz="3000" i="1" dirty="0">
                <a:ea typeface="Calibri" panose="020F0502020204030204" pitchFamily="34" charset="0"/>
              </a:rPr>
              <a:t> hard-working; </a:t>
            </a:r>
            <a:r>
              <a:rPr lang="en-US" sz="3000" i="1" u="heavy" dirty="0">
                <a:ea typeface="Calibri" panose="020F0502020204030204" pitchFamily="34" charset="0"/>
              </a:rPr>
              <a:t>therefore</a:t>
            </a:r>
            <a:r>
              <a:rPr lang="en-US" sz="3000" i="1" dirty="0">
                <a:ea typeface="Calibri" panose="020F0502020204030204" pitchFamily="34" charset="0"/>
              </a:rPr>
              <a:t>, </a:t>
            </a:r>
            <a:r>
              <a:rPr lang="en-US" sz="3000" i="1" u="sng" dirty="0">
                <a:ea typeface="Calibri" panose="020F0502020204030204" pitchFamily="34" charset="0"/>
              </a:rPr>
              <a:t>he</a:t>
            </a:r>
            <a:r>
              <a:rPr lang="en-US" sz="3000" i="1" dirty="0">
                <a:ea typeface="Calibri" panose="020F0502020204030204" pitchFamily="34" charset="0"/>
              </a:rPr>
              <a:t> usually </a:t>
            </a:r>
            <a:r>
              <a:rPr lang="en-US" sz="3000" i="1" u="dbl" dirty="0">
                <a:ea typeface="Calibri" panose="020F0502020204030204" pitchFamily="34" charset="0"/>
              </a:rPr>
              <a:t>gets</a:t>
            </a:r>
            <a:r>
              <a:rPr lang="en-US" sz="3000" i="1" dirty="0">
                <a:ea typeface="Calibri" panose="020F0502020204030204" pitchFamily="34" charset="0"/>
              </a:rPr>
              <a:t> high scores on exams.</a:t>
            </a:r>
            <a:endParaRPr lang="en-US" sz="3000" dirty="0"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95"/>
              </a:spcBef>
            </a:pPr>
            <a:r>
              <a:rPr lang="en-US" sz="3000" i="1" dirty="0" smtClean="0">
                <a:ea typeface="Calibri" panose="020F0502020204030204" pitchFamily="34" charset="0"/>
              </a:rPr>
              <a:t>           </a:t>
            </a:r>
            <a:endParaRPr lang="en-US" sz="3000" b="1" dirty="0"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1939" y="2964329"/>
            <a:ext cx="37397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endParaRPr lang="en-US" sz="6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05366" y="2964329"/>
            <a:ext cx="35051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endParaRPr lang="en-US" sz="6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27930" y="4281180"/>
            <a:ext cx="80087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sz="6000" b="0" cap="none" spc="0" baseline="-25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6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91767" y="4319280"/>
            <a:ext cx="83950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r>
              <a:rPr lang="en-US" sz="6000" b="0" cap="none" spc="0" baseline="-25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6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96000" y="4257232"/>
            <a:ext cx="80087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sz="6000" baseline="-25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6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826658" y="4257231"/>
            <a:ext cx="83950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r>
              <a:rPr lang="en-US" sz="6000" baseline="-25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6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14492" y="4488063"/>
            <a:ext cx="184614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 smtClean="0">
                <a:ln w="0"/>
                <a:solidFill>
                  <a:srgbClr val="1596F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connector</a:t>
            </a:r>
            <a:endParaRPr lang="en-US" sz="3000" b="0" cap="none" spc="0" dirty="0">
              <a:ln w="0"/>
              <a:solidFill>
                <a:srgbClr val="1596F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265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  <p:bldP spid="19" grpId="0"/>
      <p:bldP spid="20" grpId="0"/>
      <p:bldP spid="21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52465"/>
          <a:stretch/>
        </p:blipFill>
        <p:spPr>
          <a:xfrm>
            <a:off x="100012" y="1608456"/>
            <a:ext cx="5781675" cy="36493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68611" b="5459"/>
          <a:stretch/>
        </p:blipFill>
        <p:spPr>
          <a:xfrm>
            <a:off x="6122351" y="4438650"/>
            <a:ext cx="5781675" cy="199072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t="47767" b="31886"/>
          <a:stretch/>
        </p:blipFill>
        <p:spPr>
          <a:xfrm>
            <a:off x="6122352" y="1302385"/>
            <a:ext cx="5781675" cy="156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77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39977" y="1177895"/>
            <a:ext cx="1049154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Tick 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simple sentences.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7372" y="1165496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157" y="10512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229319" y="1907104"/>
            <a:ext cx="10953031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solidFill>
                  <a:srgbClr val="242021"/>
                </a:solidFill>
                <a:effectLst/>
              </a:rPr>
              <a:t>We work together on different projects.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solidFill>
                  <a:srgbClr val="242021"/>
                </a:solidFill>
              </a:rPr>
              <a:t>Teens need good friends and tolerant teachers at school.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solidFill>
                  <a:srgbClr val="242021"/>
                </a:solidFill>
              </a:rPr>
              <a:t>She plays chess </a:t>
            </a:r>
            <a:r>
              <a:rPr lang="en-US" sz="3200" dirty="0">
                <a:solidFill>
                  <a:srgbClr val="242021"/>
                </a:solidFill>
              </a:rPr>
              <a:t>very well, </a:t>
            </a:r>
            <a:r>
              <a:rPr lang="en-US" sz="3200" dirty="0" smtClean="0">
                <a:solidFill>
                  <a:srgbClr val="242021"/>
                </a:solidFill>
              </a:rPr>
              <a:t>and she </a:t>
            </a:r>
            <a:r>
              <a:rPr lang="en-US" sz="3200" dirty="0">
                <a:solidFill>
                  <a:srgbClr val="242021"/>
                </a:solidFill>
              </a:rPr>
              <a:t>won the first prize last year</a:t>
            </a:r>
            <a:r>
              <a:rPr lang="en-US" sz="3200" dirty="0" smtClean="0">
                <a:solidFill>
                  <a:srgbClr val="242021"/>
                </a:solidFill>
              </a:rPr>
              <a:t>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solidFill>
                  <a:srgbClr val="242021"/>
                </a:solidFill>
              </a:rPr>
              <a:t>Sports activities at school help me relax.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solidFill>
                  <a:srgbClr val="242021"/>
                </a:solidFill>
              </a:rPr>
              <a:t>Teens should learn teamwork, and they should also have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242021"/>
                </a:solidFill>
              </a:rPr>
              <a:t> </a:t>
            </a:r>
            <a:r>
              <a:rPr lang="en-US" sz="3200" dirty="0" smtClean="0">
                <a:solidFill>
                  <a:srgbClr val="242021"/>
                </a:solidFill>
              </a:rPr>
              <a:t>     communication skills.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11231500" y="2174683"/>
            <a:ext cx="430980" cy="374468"/>
          </a:xfrm>
          <a:prstGeom prst="rect">
            <a:avLst/>
          </a:prstGeom>
          <a:solidFill>
            <a:srgbClr val="5DD2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1231500" y="2964907"/>
            <a:ext cx="430980" cy="374468"/>
          </a:xfrm>
          <a:prstGeom prst="rect">
            <a:avLst/>
          </a:prstGeom>
          <a:solidFill>
            <a:srgbClr val="5DD2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1216035" y="3691312"/>
            <a:ext cx="430980" cy="374468"/>
          </a:xfrm>
          <a:prstGeom prst="rect">
            <a:avLst/>
          </a:prstGeom>
          <a:solidFill>
            <a:srgbClr val="5DD2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1216035" y="4476287"/>
            <a:ext cx="430980" cy="374468"/>
          </a:xfrm>
          <a:prstGeom prst="rect">
            <a:avLst/>
          </a:prstGeom>
          <a:solidFill>
            <a:srgbClr val="5DD2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1216035" y="5157006"/>
            <a:ext cx="430980" cy="374468"/>
          </a:xfrm>
          <a:prstGeom prst="rect">
            <a:avLst/>
          </a:prstGeom>
          <a:solidFill>
            <a:srgbClr val="5DD2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035" y="1945811"/>
            <a:ext cx="636600" cy="6366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500" y="2702775"/>
            <a:ext cx="636600" cy="6366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035" y="4231955"/>
            <a:ext cx="636600" cy="6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6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6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39977" y="1247196"/>
            <a:ext cx="808972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S for simple sentences and C for compound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7372" y="1165496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157" y="10417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606124" y="1994692"/>
            <a:ext cx="1150332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smtClean="0">
                <a:solidFill>
                  <a:srgbClr val="242021"/>
                </a:solidFill>
                <a:effectLst/>
              </a:rPr>
              <a:t>____ 1. Teenagers are often very active and talkative.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242021"/>
                </a:solidFill>
              </a:rPr>
              <a:t>____ </a:t>
            </a:r>
            <a:r>
              <a:rPr lang="en-US" sz="3000" dirty="0" smtClean="0">
                <a:solidFill>
                  <a:srgbClr val="242021"/>
                </a:solidFill>
              </a:rPr>
              <a:t>2. He often chats with his friends on Facebook Messenger.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242021"/>
                </a:solidFill>
              </a:rPr>
              <a:t>____ </a:t>
            </a:r>
            <a:r>
              <a:rPr lang="en-US" sz="3000" dirty="0" smtClean="0">
                <a:solidFill>
                  <a:srgbClr val="242021"/>
                </a:solidFill>
              </a:rPr>
              <a:t>3. She is a smart student, and she is an active member of our club.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242021"/>
                </a:solidFill>
              </a:rPr>
              <a:t>____ </a:t>
            </a:r>
            <a:r>
              <a:rPr lang="en-US" sz="3000" dirty="0" smtClean="0">
                <a:solidFill>
                  <a:srgbClr val="242021"/>
                </a:solidFill>
              </a:rPr>
              <a:t>4. My friends and I joined a sports competition last year.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____</a:t>
            </a:r>
            <a:r>
              <a:rPr lang="en-US" sz="3000" dirty="0">
                <a:solidFill>
                  <a:srgbClr val="242021"/>
                </a:solidFill>
              </a:rPr>
              <a:t> </a:t>
            </a:r>
            <a:r>
              <a:rPr lang="en-US" sz="3000" dirty="0" smtClean="0">
                <a:solidFill>
                  <a:srgbClr val="242021"/>
                </a:solidFill>
              </a:rPr>
              <a:t>5. He is a club member, but he never participates in any of the activities.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000" b="1" dirty="0"/>
          </a:p>
        </p:txBody>
      </p:sp>
      <p:sp>
        <p:nvSpPr>
          <p:cNvPr id="2" name="Rectangle 1"/>
          <p:cNvSpPr/>
          <p:nvPr/>
        </p:nvSpPr>
        <p:spPr>
          <a:xfrm>
            <a:off x="782644" y="1987054"/>
            <a:ext cx="4507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596F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1596F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82644" y="2690726"/>
            <a:ext cx="4507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596F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1596F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6614" y="3349092"/>
            <a:ext cx="4828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993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9958" y="4052764"/>
            <a:ext cx="4507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596F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1596F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53928" y="4756436"/>
            <a:ext cx="4828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993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758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  <p:bldP spid="22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5063</TotalTime>
  <Words>622</Words>
  <PresentationFormat>Widescreen</PresentationFormat>
  <Paragraphs>132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• Ss work in two teams. • Ss receive slips of paper with simple sentences or compound sentences.    • Pick out all the simple sentences and run as fast as possible to stick them on the board.  • Then underline the subjects and double-underline the verbs of those simple sentences.   • The team with the more correct answers will be the winner.</vt:lpstr>
      <vt:lpstr>1. She is a noisy and curious girl.   2. They joined a full-day city tour.   3. I found it enjoyable to watch the tournament.   4. She’ll record our voices during the interview.   5. Minh has some problems with his schoolwork.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2023-05-11T08:12:28Z</dcterms:modified>
</cp:coreProperties>
</file>