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482" r:id="rId2"/>
    <p:sldId id="485" r:id="rId3"/>
    <p:sldId id="499" r:id="rId4"/>
    <p:sldId id="500" r:id="rId5"/>
    <p:sldId id="510" r:id="rId6"/>
    <p:sldId id="506" r:id="rId7"/>
    <p:sldId id="508" r:id="rId8"/>
    <p:sldId id="511" r:id="rId9"/>
    <p:sldId id="512" r:id="rId10"/>
    <p:sldId id="491" r:id="rId11"/>
    <p:sldId id="509" r:id="rId12"/>
    <p:sldId id="501" r:id="rId13"/>
    <p:sldId id="502" r:id="rId14"/>
    <p:sldId id="514" r:id="rId15"/>
    <p:sldId id="513" r:id="rId16"/>
    <p:sldId id="503" r:id="rId17"/>
    <p:sldId id="504" r:id="rId18"/>
  </p:sldIdLst>
  <p:sldSz cx="12192000" cy="6858000"/>
  <p:notesSz cx="6858000" cy="9144000"/>
  <p:defaultTextStyle>
    <a:defPPr>
      <a:defRPr lang="en-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6364" autoAdjust="0"/>
  </p:normalViewPr>
  <p:slideViewPr>
    <p:cSldViewPr snapToGrid="0" snapToObjects="1">
      <p:cViewPr varScale="1">
        <p:scale>
          <a:sx n="63" d="100"/>
          <a:sy n="63" d="100"/>
        </p:scale>
        <p:origin x="9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BEB5A7-AA2A-46C2-BF0E-8FF0F6984056}" type="datetimeFigureOut">
              <a:rPr lang="vi-VN" smtClean="0"/>
              <a:t>19/07/2021</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6328E0-9DA1-42B8-A842-34FCF2B3A8C8}" type="slidenum">
              <a:rPr lang="vi-VN" smtClean="0"/>
              <a:t>‹#›</a:t>
            </a:fld>
            <a:endParaRPr lang="vi-VN"/>
          </a:p>
        </p:txBody>
      </p:sp>
    </p:spTree>
    <p:extLst>
      <p:ext uri="{BB962C8B-B14F-4D97-AF65-F5344CB8AC3E}">
        <p14:creationId xmlns:p14="http://schemas.microsoft.com/office/powerpoint/2010/main" val="3070474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F06328E0-9DA1-42B8-A842-34FCF2B3A8C8}" type="slidenum">
              <a:rPr lang="vi-VN" smtClean="0"/>
              <a:t>1</a:t>
            </a:fld>
            <a:endParaRPr lang="vi-VN"/>
          </a:p>
        </p:txBody>
      </p:sp>
    </p:spTree>
    <p:extLst>
      <p:ext uri="{BB962C8B-B14F-4D97-AF65-F5344CB8AC3E}">
        <p14:creationId xmlns:p14="http://schemas.microsoft.com/office/powerpoint/2010/main" val="363941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F06328E0-9DA1-42B8-A842-34FCF2B3A8C8}" type="slidenum">
              <a:rPr lang="vi-VN" smtClean="0"/>
              <a:t>10</a:t>
            </a:fld>
            <a:endParaRPr lang="vi-VN"/>
          </a:p>
        </p:txBody>
      </p:sp>
    </p:spTree>
    <p:extLst>
      <p:ext uri="{BB962C8B-B14F-4D97-AF65-F5344CB8AC3E}">
        <p14:creationId xmlns:p14="http://schemas.microsoft.com/office/powerpoint/2010/main" val="2652803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F06328E0-9DA1-42B8-A842-34FCF2B3A8C8}" type="slidenum">
              <a:rPr lang="vi-VN" smtClean="0"/>
              <a:t>11</a:t>
            </a:fld>
            <a:endParaRPr lang="vi-VN"/>
          </a:p>
        </p:txBody>
      </p:sp>
    </p:spTree>
    <p:extLst>
      <p:ext uri="{BB962C8B-B14F-4D97-AF65-F5344CB8AC3E}">
        <p14:creationId xmlns:p14="http://schemas.microsoft.com/office/powerpoint/2010/main" val="3500513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93096-2886-2544-8BC8-6FAF8DED01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VN"/>
          </a:p>
        </p:txBody>
      </p:sp>
      <p:sp>
        <p:nvSpPr>
          <p:cNvPr id="3" name="Subtitle 2">
            <a:extLst>
              <a:ext uri="{FF2B5EF4-FFF2-40B4-BE49-F238E27FC236}">
                <a16:creationId xmlns:a16="http://schemas.microsoft.com/office/drawing/2014/main" id="{96F79D88-BE7C-E441-9854-FF7DBEAE9A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VN"/>
          </a:p>
        </p:txBody>
      </p:sp>
      <p:sp>
        <p:nvSpPr>
          <p:cNvPr id="4" name="Date Placeholder 3">
            <a:extLst>
              <a:ext uri="{FF2B5EF4-FFF2-40B4-BE49-F238E27FC236}">
                <a16:creationId xmlns:a16="http://schemas.microsoft.com/office/drawing/2014/main" id="{26C968C0-1272-FC46-B6B1-B48493D537B5}"/>
              </a:ext>
            </a:extLst>
          </p:cNvPr>
          <p:cNvSpPr>
            <a:spLocks noGrp="1"/>
          </p:cNvSpPr>
          <p:nvPr>
            <p:ph type="dt" sz="half" idx="10"/>
          </p:nvPr>
        </p:nvSpPr>
        <p:spPr/>
        <p:txBody>
          <a:bodyPr/>
          <a:lstStyle/>
          <a:p>
            <a:fld id="{DCABFE86-5F1F-6946-9818-B4D877E6DEA8}" type="datetimeFigureOut">
              <a:rPr lang="en-VN" smtClean="0"/>
              <a:t>07/19/2021</a:t>
            </a:fld>
            <a:endParaRPr lang="en-VN"/>
          </a:p>
        </p:txBody>
      </p:sp>
      <p:sp>
        <p:nvSpPr>
          <p:cNvPr id="5" name="Footer Placeholder 4">
            <a:extLst>
              <a:ext uri="{FF2B5EF4-FFF2-40B4-BE49-F238E27FC236}">
                <a16:creationId xmlns:a16="http://schemas.microsoft.com/office/drawing/2014/main" id="{AB5FA692-4B01-CC48-A620-4A44972CFC98}"/>
              </a:ext>
            </a:extLst>
          </p:cNvPr>
          <p:cNvSpPr>
            <a:spLocks noGrp="1"/>
          </p:cNvSpPr>
          <p:nvPr>
            <p:ph type="ftr" sz="quarter" idx="11"/>
          </p:nvPr>
        </p:nvSpPr>
        <p:spPr/>
        <p:txBody>
          <a:bodyPr/>
          <a:lstStyle/>
          <a:p>
            <a:endParaRPr lang="en-VN"/>
          </a:p>
        </p:txBody>
      </p:sp>
      <p:sp>
        <p:nvSpPr>
          <p:cNvPr id="6" name="Slide Number Placeholder 5">
            <a:extLst>
              <a:ext uri="{FF2B5EF4-FFF2-40B4-BE49-F238E27FC236}">
                <a16:creationId xmlns:a16="http://schemas.microsoft.com/office/drawing/2014/main" id="{31C4DE83-2E00-2149-8212-35CE3E10D264}"/>
              </a:ext>
            </a:extLst>
          </p:cNvPr>
          <p:cNvSpPr>
            <a:spLocks noGrp="1"/>
          </p:cNvSpPr>
          <p:nvPr>
            <p:ph type="sldNum" sz="quarter" idx="12"/>
          </p:nvPr>
        </p:nvSpPr>
        <p:spPr/>
        <p:txBody>
          <a:bodyPr/>
          <a:lstStyle/>
          <a:p>
            <a:fld id="{0E5F207E-C5CA-3246-A3D1-75505BB9440F}" type="slidenum">
              <a:rPr lang="en-VN" smtClean="0"/>
              <a:t>‹#›</a:t>
            </a:fld>
            <a:endParaRPr lang="en-VN"/>
          </a:p>
        </p:txBody>
      </p:sp>
    </p:spTree>
    <p:extLst>
      <p:ext uri="{BB962C8B-B14F-4D97-AF65-F5344CB8AC3E}">
        <p14:creationId xmlns:p14="http://schemas.microsoft.com/office/powerpoint/2010/main" val="3287937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C4046-7137-BF40-806C-7FEE66B71360}"/>
              </a:ext>
            </a:extLst>
          </p:cNvPr>
          <p:cNvSpPr>
            <a:spLocks noGrp="1"/>
          </p:cNvSpPr>
          <p:nvPr>
            <p:ph type="title"/>
          </p:nvPr>
        </p:nvSpPr>
        <p:spPr/>
        <p:txBody>
          <a:bodyPr/>
          <a:lstStyle/>
          <a:p>
            <a:r>
              <a:rPr lang="en-US"/>
              <a:t>Click to edit Master title style</a:t>
            </a:r>
            <a:endParaRPr lang="en-VN"/>
          </a:p>
        </p:txBody>
      </p:sp>
      <p:sp>
        <p:nvSpPr>
          <p:cNvPr id="3" name="Vertical Text Placeholder 2">
            <a:extLst>
              <a:ext uri="{FF2B5EF4-FFF2-40B4-BE49-F238E27FC236}">
                <a16:creationId xmlns:a16="http://schemas.microsoft.com/office/drawing/2014/main" id="{9148D392-8E23-C645-9B3B-176D24E7E7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4" name="Date Placeholder 3">
            <a:extLst>
              <a:ext uri="{FF2B5EF4-FFF2-40B4-BE49-F238E27FC236}">
                <a16:creationId xmlns:a16="http://schemas.microsoft.com/office/drawing/2014/main" id="{56D5CBA5-B345-E042-B1BF-D36A7A18823E}"/>
              </a:ext>
            </a:extLst>
          </p:cNvPr>
          <p:cNvSpPr>
            <a:spLocks noGrp="1"/>
          </p:cNvSpPr>
          <p:nvPr>
            <p:ph type="dt" sz="half" idx="10"/>
          </p:nvPr>
        </p:nvSpPr>
        <p:spPr/>
        <p:txBody>
          <a:bodyPr/>
          <a:lstStyle/>
          <a:p>
            <a:fld id="{DCABFE86-5F1F-6946-9818-B4D877E6DEA8}" type="datetimeFigureOut">
              <a:rPr lang="en-VN" smtClean="0"/>
              <a:t>07/19/2021</a:t>
            </a:fld>
            <a:endParaRPr lang="en-VN"/>
          </a:p>
        </p:txBody>
      </p:sp>
      <p:sp>
        <p:nvSpPr>
          <p:cNvPr id="5" name="Footer Placeholder 4">
            <a:extLst>
              <a:ext uri="{FF2B5EF4-FFF2-40B4-BE49-F238E27FC236}">
                <a16:creationId xmlns:a16="http://schemas.microsoft.com/office/drawing/2014/main" id="{EDF7AAC7-258B-3749-8F60-76ACBEAFC0C5}"/>
              </a:ext>
            </a:extLst>
          </p:cNvPr>
          <p:cNvSpPr>
            <a:spLocks noGrp="1"/>
          </p:cNvSpPr>
          <p:nvPr>
            <p:ph type="ftr" sz="quarter" idx="11"/>
          </p:nvPr>
        </p:nvSpPr>
        <p:spPr/>
        <p:txBody>
          <a:bodyPr/>
          <a:lstStyle/>
          <a:p>
            <a:endParaRPr lang="en-VN"/>
          </a:p>
        </p:txBody>
      </p:sp>
      <p:sp>
        <p:nvSpPr>
          <p:cNvPr id="6" name="Slide Number Placeholder 5">
            <a:extLst>
              <a:ext uri="{FF2B5EF4-FFF2-40B4-BE49-F238E27FC236}">
                <a16:creationId xmlns:a16="http://schemas.microsoft.com/office/drawing/2014/main" id="{8C73C984-E8AA-5445-9CC0-2EEA355B5B8E}"/>
              </a:ext>
            </a:extLst>
          </p:cNvPr>
          <p:cNvSpPr>
            <a:spLocks noGrp="1"/>
          </p:cNvSpPr>
          <p:nvPr>
            <p:ph type="sldNum" sz="quarter" idx="12"/>
          </p:nvPr>
        </p:nvSpPr>
        <p:spPr/>
        <p:txBody>
          <a:bodyPr/>
          <a:lstStyle/>
          <a:p>
            <a:fld id="{0E5F207E-C5CA-3246-A3D1-75505BB9440F}" type="slidenum">
              <a:rPr lang="en-VN" smtClean="0"/>
              <a:t>‹#›</a:t>
            </a:fld>
            <a:endParaRPr lang="en-VN"/>
          </a:p>
        </p:txBody>
      </p:sp>
    </p:spTree>
    <p:extLst>
      <p:ext uri="{BB962C8B-B14F-4D97-AF65-F5344CB8AC3E}">
        <p14:creationId xmlns:p14="http://schemas.microsoft.com/office/powerpoint/2010/main" val="240575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4A2AB4-1214-6045-BF77-65C4F32EB1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VN"/>
          </a:p>
        </p:txBody>
      </p:sp>
      <p:sp>
        <p:nvSpPr>
          <p:cNvPr id="3" name="Vertical Text Placeholder 2">
            <a:extLst>
              <a:ext uri="{FF2B5EF4-FFF2-40B4-BE49-F238E27FC236}">
                <a16:creationId xmlns:a16="http://schemas.microsoft.com/office/drawing/2014/main" id="{999E8E26-18DF-5A4B-A5ED-C2FBFAAE9E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4" name="Date Placeholder 3">
            <a:extLst>
              <a:ext uri="{FF2B5EF4-FFF2-40B4-BE49-F238E27FC236}">
                <a16:creationId xmlns:a16="http://schemas.microsoft.com/office/drawing/2014/main" id="{D3984DCA-0EE3-1240-95E3-2375BB651632}"/>
              </a:ext>
            </a:extLst>
          </p:cNvPr>
          <p:cNvSpPr>
            <a:spLocks noGrp="1"/>
          </p:cNvSpPr>
          <p:nvPr>
            <p:ph type="dt" sz="half" idx="10"/>
          </p:nvPr>
        </p:nvSpPr>
        <p:spPr/>
        <p:txBody>
          <a:bodyPr/>
          <a:lstStyle/>
          <a:p>
            <a:fld id="{DCABFE86-5F1F-6946-9818-B4D877E6DEA8}" type="datetimeFigureOut">
              <a:rPr lang="en-VN" smtClean="0"/>
              <a:t>07/19/2021</a:t>
            </a:fld>
            <a:endParaRPr lang="en-VN"/>
          </a:p>
        </p:txBody>
      </p:sp>
      <p:sp>
        <p:nvSpPr>
          <p:cNvPr id="5" name="Footer Placeholder 4">
            <a:extLst>
              <a:ext uri="{FF2B5EF4-FFF2-40B4-BE49-F238E27FC236}">
                <a16:creationId xmlns:a16="http://schemas.microsoft.com/office/drawing/2014/main" id="{B77FA7E7-C236-354D-B65C-A0745EA7D525}"/>
              </a:ext>
            </a:extLst>
          </p:cNvPr>
          <p:cNvSpPr>
            <a:spLocks noGrp="1"/>
          </p:cNvSpPr>
          <p:nvPr>
            <p:ph type="ftr" sz="quarter" idx="11"/>
          </p:nvPr>
        </p:nvSpPr>
        <p:spPr/>
        <p:txBody>
          <a:bodyPr/>
          <a:lstStyle/>
          <a:p>
            <a:endParaRPr lang="en-VN"/>
          </a:p>
        </p:txBody>
      </p:sp>
      <p:sp>
        <p:nvSpPr>
          <p:cNvPr id="6" name="Slide Number Placeholder 5">
            <a:extLst>
              <a:ext uri="{FF2B5EF4-FFF2-40B4-BE49-F238E27FC236}">
                <a16:creationId xmlns:a16="http://schemas.microsoft.com/office/drawing/2014/main" id="{D367947E-CC13-DE43-A931-C039BD973486}"/>
              </a:ext>
            </a:extLst>
          </p:cNvPr>
          <p:cNvSpPr>
            <a:spLocks noGrp="1"/>
          </p:cNvSpPr>
          <p:nvPr>
            <p:ph type="sldNum" sz="quarter" idx="12"/>
          </p:nvPr>
        </p:nvSpPr>
        <p:spPr/>
        <p:txBody>
          <a:bodyPr/>
          <a:lstStyle/>
          <a:p>
            <a:fld id="{0E5F207E-C5CA-3246-A3D1-75505BB9440F}" type="slidenum">
              <a:rPr lang="en-VN" smtClean="0"/>
              <a:t>‹#›</a:t>
            </a:fld>
            <a:endParaRPr lang="en-VN"/>
          </a:p>
        </p:txBody>
      </p:sp>
    </p:spTree>
    <p:extLst>
      <p:ext uri="{BB962C8B-B14F-4D97-AF65-F5344CB8AC3E}">
        <p14:creationId xmlns:p14="http://schemas.microsoft.com/office/powerpoint/2010/main" val="3920957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0DF93-E1A2-E14A-A7A1-82E4BDFCCC92}"/>
              </a:ext>
            </a:extLst>
          </p:cNvPr>
          <p:cNvSpPr>
            <a:spLocks noGrp="1"/>
          </p:cNvSpPr>
          <p:nvPr>
            <p:ph type="title"/>
          </p:nvPr>
        </p:nvSpPr>
        <p:spPr/>
        <p:txBody>
          <a:bodyPr/>
          <a:lstStyle/>
          <a:p>
            <a:r>
              <a:rPr lang="en-US"/>
              <a:t>Click to edit Master title style</a:t>
            </a:r>
            <a:endParaRPr lang="en-VN"/>
          </a:p>
        </p:txBody>
      </p:sp>
      <p:sp>
        <p:nvSpPr>
          <p:cNvPr id="3" name="Date Placeholder 2">
            <a:extLst>
              <a:ext uri="{FF2B5EF4-FFF2-40B4-BE49-F238E27FC236}">
                <a16:creationId xmlns:a16="http://schemas.microsoft.com/office/drawing/2014/main" id="{8559ED71-ACDD-1E49-891A-595314ED05C1}"/>
              </a:ext>
            </a:extLst>
          </p:cNvPr>
          <p:cNvSpPr>
            <a:spLocks noGrp="1"/>
          </p:cNvSpPr>
          <p:nvPr>
            <p:ph type="dt" sz="half" idx="10"/>
          </p:nvPr>
        </p:nvSpPr>
        <p:spPr/>
        <p:txBody>
          <a:bodyPr/>
          <a:lstStyle/>
          <a:p>
            <a:fld id="{DCABFE86-5F1F-6946-9818-B4D877E6DEA8}" type="datetimeFigureOut">
              <a:rPr lang="en-VN" smtClean="0"/>
              <a:t>07/19/2021</a:t>
            </a:fld>
            <a:endParaRPr lang="en-VN"/>
          </a:p>
        </p:txBody>
      </p:sp>
      <p:sp>
        <p:nvSpPr>
          <p:cNvPr id="4" name="Footer Placeholder 3">
            <a:extLst>
              <a:ext uri="{FF2B5EF4-FFF2-40B4-BE49-F238E27FC236}">
                <a16:creationId xmlns:a16="http://schemas.microsoft.com/office/drawing/2014/main" id="{253C2FA7-214C-054C-AAF0-D6CC10A5C36A}"/>
              </a:ext>
            </a:extLst>
          </p:cNvPr>
          <p:cNvSpPr>
            <a:spLocks noGrp="1"/>
          </p:cNvSpPr>
          <p:nvPr>
            <p:ph type="ftr" sz="quarter" idx="11"/>
          </p:nvPr>
        </p:nvSpPr>
        <p:spPr/>
        <p:txBody>
          <a:bodyPr/>
          <a:lstStyle/>
          <a:p>
            <a:endParaRPr lang="en-VN"/>
          </a:p>
        </p:txBody>
      </p:sp>
      <p:sp>
        <p:nvSpPr>
          <p:cNvPr id="5" name="Slide Number Placeholder 4">
            <a:extLst>
              <a:ext uri="{FF2B5EF4-FFF2-40B4-BE49-F238E27FC236}">
                <a16:creationId xmlns:a16="http://schemas.microsoft.com/office/drawing/2014/main" id="{78A03578-2E4F-9D40-9BAC-3E0B4A52B78D}"/>
              </a:ext>
            </a:extLst>
          </p:cNvPr>
          <p:cNvSpPr>
            <a:spLocks noGrp="1"/>
          </p:cNvSpPr>
          <p:nvPr>
            <p:ph type="sldNum" sz="quarter" idx="12"/>
          </p:nvPr>
        </p:nvSpPr>
        <p:spPr/>
        <p:txBody>
          <a:bodyPr/>
          <a:lstStyle/>
          <a:p>
            <a:fld id="{0E5F207E-C5CA-3246-A3D1-75505BB9440F}" type="slidenum">
              <a:rPr lang="en-VN" smtClean="0"/>
              <a:t>‹#›</a:t>
            </a:fld>
            <a:endParaRPr lang="en-VN"/>
          </a:p>
        </p:txBody>
      </p:sp>
    </p:spTree>
    <p:extLst>
      <p:ext uri="{BB962C8B-B14F-4D97-AF65-F5344CB8AC3E}">
        <p14:creationId xmlns:p14="http://schemas.microsoft.com/office/powerpoint/2010/main" val="323471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3C4EA-BDA5-754E-A8CE-F7A5CD7CB0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VN"/>
          </a:p>
        </p:txBody>
      </p:sp>
      <p:sp>
        <p:nvSpPr>
          <p:cNvPr id="3" name="Text Placeholder 2">
            <a:extLst>
              <a:ext uri="{FF2B5EF4-FFF2-40B4-BE49-F238E27FC236}">
                <a16:creationId xmlns:a16="http://schemas.microsoft.com/office/drawing/2014/main" id="{A83A71E8-69E4-8444-81ED-4DE718AF3F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3883BD-95AF-7C41-AB00-CF14B6258C3F}"/>
              </a:ext>
            </a:extLst>
          </p:cNvPr>
          <p:cNvSpPr>
            <a:spLocks noGrp="1"/>
          </p:cNvSpPr>
          <p:nvPr>
            <p:ph type="dt" sz="half" idx="10"/>
          </p:nvPr>
        </p:nvSpPr>
        <p:spPr/>
        <p:txBody>
          <a:bodyPr/>
          <a:lstStyle/>
          <a:p>
            <a:fld id="{DCABFE86-5F1F-6946-9818-B4D877E6DEA8}" type="datetimeFigureOut">
              <a:rPr lang="en-VN" smtClean="0"/>
              <a:t>07/19/2021</a:t>
            </a:fld>
            <a:endParaRPr lang="en-VN"/>
          </a:p>
        </p:txBody>
      </p:sp>
      <p:sp>
        <p:nvSpPr>
          <p:cNvPr id="5" name="Footer Placeholder 4">
            <a:extLst>
              <a:ext uri="{FF2B5EF4-FFF2-40B4-BE49-F238E27FC236}">
                <a16:creationId xmlns:a16="http://schemas.microsoft.com/office/drawing/2014/main" id="{20005A82-DC1F-644B-AA51-CBF3B876FECE}"/>
              </a:ext>
            </a:extLst>
          </p:cNvPr>
          <p:cNvSpPr>
            <a:spLocks noGrp="1"/>
          </p:cNvSpPr>
          <p:nvPr>
            <p:ph type="ftr" sz="quarter" idx="11"/>
          </p:nvPr>
        </p:nvSpPr>
        <p:spPr/>
        <p:txBody>
          <a:bodyPr/>
          <a:lstStyle/>
          <a:p>
            <a:endParaRPr lang="en-VN"/>
          </a:p>
        </p:txBody>
      </p:sp>
      <p:sp>
        <p:nvSpPr>
          <p:cNvPr id="6" name="Slide Number Placeholder 5">
            <a:extLst>
              <a:ext uri="{FF2B5EF4-FFF2-40B4-BE49-F238E27FC236}">
                <a16:creationId xmlns:a16="http://schemas.microsoft.com/office/drawing/2014/main" id="{6453DEBA-9AA5-CD4B-98BF-62BD4A1F208F}"/>
              </a:ext>
            </a:extLst>
          </p:cNvPr>
          <p:cNvSpPr>
            <a:spLocks noGrp="1"/>
          </p:cNvSpPr>
          <p:nvPr>
            <p:ph type="sldNum" sz="quarter" idx="12"/>
          </p:nvPr>
        </p:nvSpPr>
        <p:spPr/>
        <p:txBody>
          <a:bodyPr/>
          <a:lstStyle/>
          <a:p>
            <a:fld id="{0E5F207E-C5CA-3246-A3D1-75505BB9440F}" type="slidenum">
              <a:rPr lang="en-VN" smtClean="0"/>
              <a:t>‹#›</a:t>
            </a:fld>
            <a:endParaRPr lang="en-VN"/>
          </a:p>
        </p:txBody>
      </p:sp>
    </p:spTree>
    <p:extLst>
      <p:ext uri="{BB962C8B-B14F-4D97-AF65-F5344CB8AC3E}">
        <p14:creationId xmlns:p14="http://schemas.microsoft.com/office/powerpoint/2010/main" val="1133418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F5EE7-19E8-8844-9F07-B3A1EF4F9C6E}"/>
              </a:ext>
            </a:extLst>
          </p:cNvPr>
          <p:cNvSpPr>
            <a:spLocks noGrp="1"/>
          </p:cNvSpPr>
          <p:nvPr>
            <p:ph type="title"/>
          </p:nvPr>
        </p:nvSpPr>
        <p:spPr/>
        <p:txBody>
          <a:bodyPr/>
          <a:lstStyle/>
          <a:p>
            <a:r>
              <a:rPr lang="en-US"/>
              <a:t>Click to edit Master title style</a:t>
            </a:r>
            <a:endParaRPr lang="en-VN"/>
          </a:p>
        </p:txBody>
      </p:sp>
      <p:sp>
        <p:nvSpPr>
          <p:cNvPr id="3" name="Content Placeholder 2">
            <a:extLst>
              <a:ext uri="{FF2B5EF4-FFF2-40B4-BE49-F238E27FC236}">
                <a16:creationId xmlns:a16="http://schemas.microsoft.com/office/drawing/2014/main" id="{9C56B41E-950A-1E44-B17D-0ACC59190D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4" name="Content Placeholder 3">
            <a:extLst>
              <a:ext uri="{FF2B5EF4-FFF2-40B4-BE49-F238E27FC236}">
                <a16:creationId xmlns:a16="http://schemas.microsoft.com/office/drawing/2014/main" id="{53487863-6E8D-A340-A6BF-04383FDC0C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5" name="Date Placeholder 4">
            <a:extLst>
              <a:ext uri="{FF2B5EF4-FFF2-40B4-BE49-F238E27FC236}">
                <a16:creationId xmlns:a16="http://schemas.microsoft.com/office/drawing/2014/main" id="{3F30520E-892B-2041-A6EA-E5CC0EF69C07}"/>
              </a:ext>
            </a:extLst>
          </p:cNvPr>
          <p:cNvSpPr>
            <a:spLocks noGrp="1"/>
          </p:cNvSpPr>
          <p:nvPr>
            <p:ph type="dt" sz="half" idx="10"/>
          </p:nvPr>
        </p:nvSpPr>
        <p:spPr/>
        <p:txBody>
          <a:bodyPr/>
          <a:lstStyle/>
          <a:p>
            <a:fld id="{DCABFE86-5F1F-6946-9818-B4D877E6DEA8}" type="datetimeFigureOut">
              <a:rPr lang="en-VN" smtClean="0"/>
              <a:t>07/19/2021</a:t>
            </a:fld>
            <a:endParaRPr lang="en-VN"/>
          </a:p>
        </p:txBody>
      </p:sp>
      <p:sp>
        <p:nvSpPr>
          <p:cNvPr id="6" name="Footer Placeholder 5">
            <a:extLst>
              <a:ext uri="{FF2B5EF4-FFF2-40B4-BE49-F238E27FC236}">
                <a16:creationId xmlns:a16="http://schemas.microsoft.com/office/drawing/2014/main" id="{817A4C06-E3E8-B640-8579-B4ED029ECF6E}"/>
              </a:ext>
            </a:extLst>
          </p:cNvPr>
          <p:cNvSpPr>
            <a:spLocks noGrp="1"/>
          </p:cNvSpPr>
          <p:nvPr>
            <p:ph type="ftr" sz="quarter" idx="11"/>
          </p:nvPr>
        </p:nvSpPr>
        <p:spPr/>
        <p:txBody>
          <a:bodyPr/>
          <a:lstStyle/>
          <a:p>
            <a:endParaRPr lang="en-VN"/>
          </a:p>
        </p:txBody>
      </p:sp>
      <p:sp>
        <p:nvSpPr>
          <p:cNvPr id="7" name="Slide Number Placeholder 6">
            <a:extLst>
              <a:ext uri="{FF2B5EF4-FFF2-40B4-BE49-F238E27FC236}">
                <a16:creationId xmlns:a16="http://schemas.microsoft.com/office/drawing/2014/main" id="{C2BFF2E8-A348-A14E-A610-B38F5ED00E6A}"/>
              </a:ext>
            </a:extLst>
          </p:cNvPr>
          <p:cNvSpPr>
            <a:spLocks noGrp="1"/>
          </p:cNvSpPr>
          <p:nvPr>
            <p:ph type="sldNum" sz="quarter" idx="12"/>
          </p:nvPr>
        </p:nvSpPr>
        <p:spPr/>
        <p:txBody>
          <a:bodyPr/>
          <a:lstStyle/>
          <a:p>
            <a:fld id="{0E5F207E-C5CA-3246-A3D1-75505BB9440F}" type="slidenum">
              <a:rPr lang="en-VN" smtClean="0"/>
              <a:t>‹#›</a:t>
            </a:fld>
            <a:endParaRPr lang="en-VN"/>
          </a:p>
        </p:txBody>
      </p:sp>
    </p:spTree>
    <p:extLst>
      <p:ext uri="{BB962C8B-B14F-4D97-AF65-F5344CB8AC3E}">
        <p14:creationId xmlns:p14="http://schemas.microsoft.com/office/powerpoint/2010/main" val="1440617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4738E-CDAB-254E-88DC-587FAFB166F9}"/>
              </a:ext>
            </a:extLst>
          </p:cNvPr>
          <p:cNvSpPr>
            <a:spLocks noGrp="1"/>
          </p:cNvSpPr>
          <p:nvPr>
            <p:ph type="title"/>
          </p:nvPr>
        </p:nvSpPr>
        <p:spPr>
          <a:xfrm>
            <a:off x="839788" y="365125"/>
            <a:ext cx="10515600" cy="1325563"/>
          </a:xfrm>
        </p:spPr>
        <p:txBody>
          <a:bodyPr/>
          <a:lstStyle/>
          <a:p>
            <a:r>
              <a:rPr lang="en-US"/>
              <a:t>Click to edit Master title style</a:t>
            </a:r>
            <a:endParaRPr lang="en-VN"/>
          </a:p>
        </p:txBody>
      </p:sp>
      <p:sp>
        <p:nvSpPr>
          <p:cNvPr id="3" name="Text Placeholder 2">
            <a:extLst>
              <a:ext uri="{FF2B5EF4-FFF2-40B4-BE49-F238E27FC236}">
                <a16:creationId xmlns:a16="http://schemas.microsoft.com/office/drawing/2014/main" id="{506AEB0D-156C-A040-9C5A-98B763B2D2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16ED7D-F0AC-DE47-B8CB-6F0F96512D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5" name="Text Placeholder 4">
            <a:extLst>
              <a:ext uri="{FF2B5EF4-FFF2-40B4-BE49-F238E27FC236}">
                <a16:creationId xmlns:a16="http://schemas.microsoft.com/office/drawing/2014/main" id="{896E98D1-E470-7E40-9F32-831AE2265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0DDB1F-BD65-A74F-A85D-0C9A587608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7" name="Date Placeholder 6">
            <a:extLst>
              <a:ext uri="{FF2B5EF4-FFF2-40B4-BE49-F238E27FC236}">
                <a16:creationId xmlns:a16="http://schemas.microsoft.com/office/drawing/2014/main" id="{3B7BB534-3189-5E4F-8096-20915794CA58}"/>
              </a:ext>
            </a:extLst>
          </p:cNvPr>
          <p:cNvSpPr>
            <a:spLocks noGrp="1"/>
          </p:cNvSpPr>
          <p:nvPr>
            <p:ph type="dt" sz="half" idx="10"/>
          </p:nvPr>
        </p:nvSpPr>
        <p:spPr/>
        <p:txBody>
          <a:bodyPr/>
          <a:lstStyle/>
          <a:p>
            <a:fld id="{DCABFE86-5F1F-6946-9818-B4D877E6DEA8}" type="datetimeFigureOut">
              <a:rPr lang="en-VN" smtClean="0"/>
              <a:t>07/19/2021</a:t>
            </a:fld>
            <a:endParaRPr lang="en-VN"/>
          </a:p>
        </p:txBody>
      </p:sp>
      <p:sp>
        <p:nvSpPr>
          <p:cNvPr id="8" name="Footer Placeholder 7">
            <a:extLst>
              <a:ext uri="{FF2B5EF4-FFF2-40B4-BE49-F238E27FC236}">
                <a16:creationId xmlns:a16="http://schemas.microsoft.com/office/drawing/2014/main" id="{8DA5E367-A6B4-A148-A44B-61456D342DF8}"/>
              </a:ext>
            </a:extLst>
          </p:cNvPr>
          <p:cNvSpPr>
            <a:spLocks noGrp="1"/>
          </p:cNvSpPr>
          <p:nvPr>
            <p:ph type="ftr" sz="quarter" idx="11"/>
          </p:nvPr>
        </p:nvSpPr>
        <p:spPr/>
        <p:txBody>
          <a:bodyPr/>
          <a:lstStyle/>
          <a:p>
            <a:endParaRPr lang="en-VN"/>
          </a:p>
        </p:txBody>
      </p:sp>
      <p:sp>
        <p:nvSpPr>
          <p:cNvPr id="9" name="Slide Number Placeholder 8">
            <a:extLst>
              <a:ext uri="{FF2B5EF4-FFF2-40B4-BE49-F238E27FC236}">
                <a16:creationId xmlns:a16="http://schemas.microsoft.com/office/drawing/2014/main" id="{15AC40D3-6A48-FB4B-B8B8-12C3396DEFB1}"/>
              </a:ext>
            </a:extLst>
          </p:cNvPr>
          <p:cNvSpPr>
            <a:spLocks noGrp="1"/>
          </p:cNvSpPr>
          <p:nvPr>
            <p:ph type="sldNum" sz="quarter" idx="12"/>
          </p:nvPr>
        </p:nvSpPr>
        <p:spPr/>
        <p:txBody>
          <a:bodyPr/>
          <a:lstStyle/>
          <a:p>
            <a:fld id="{0E5F207E-C5CA-3246-A3D1-75505BB9440F}" type="slidenum">
              <a:rPr lang="en-VN" smtClean="0"/>
              <a:t>‹#›</a:t>
            </a:fld>
            <a:endParaRPr lang="en-VN"/>
          </a:p>
        </p:txBody>
      </p:sp>
    </p:spTree>
    <p:extLst>
      <p:ext uri="{BB962C8B-B14F-4D97-AF65-F5344CB8AC3E}">
        <p14:creationId xmlns:p14="http://schemas.microsoft.com/office/powerpoint/2010/main" val="1009479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FA0B5-28F1-8748-A8B4-CD2FCC52256F}"/>
              </a:ext>
            </a:extLst>
          </p:cNvPr>
          <p:cNvSpPr>
            <a:spLocks noGrp="1"/>
          </p:cNvSpPr>
          <p:nvPr>
            <p:ph type="title"/>
          </p:nvPr>
        </p:nvSpPr>
        <p:spPr/>
        <p:txBody>
          <a:bodyPr/>
          <a:lstStyle/>
          <a:p>
            <a:r>
              <a:rPr lang="en-US"/>
              <a:t>Click to edit Master title style</a:t>
            </a:r>
            <a:endParaRPr lang="en-VN"/>
          </a:p>
        </p:txBody>
      </p:sp>
      <p:sp>
        <p:nvSpPr>
          <p:cNvPr id="3" name="Date Placeholder 2">
            <a:extLst>
              <a:ext uri="{FF2B5EF4-FFF2-40B4-BE49-F238E27FC236}">
                <a16:creationId xmlns:a16="http://schemas.microsoft.com/office/drawing/2014/main" id="{C60F86EC-E833-F14C-9E66-41E9BEB47E94}"/>
              </a:ext>
            </a:extLst>
          </p:cNvPr>
          <p:cNvSpPr>
            <a:spLocks noGrp="1"/>
          </p:cNvSpPr>
          <p:nvPr>
            <p:ph type="dt" sz="half" idx="10"/>
          </p:nvPr>
        </p:nvSpPr>
        <p:spPr/>
        <p:txBody>
          <a:bodyPr/>
          <a:lstStyle/>
          <a:p>
            <a:fld id="{DCABFE86-5F1F-6946-9818-B4D877E6DEA8}" type="datetimeFigureOut">
              <a:rPr lang="en-VN" smtClean="0"/>
              <a:t>07/19/2021</a:t>
            </a:fld>
            <a:endParaRPr lang="en-VN"/>
          </a:p>
        </p:txBody>
      </p:sp>
      <p:sp>
        <p:nvSpPr>
          <p:cNvPr id="4" name="Footer Placeholder 3">
            <a:extLst>
              <a:ext uri="{FF2B5EF4-FFF2-40B4-BE49-F238E27FC236}">
                <a16:creationId xmlns:a16="http://schemas.microsoft.com/office/drawing/2014/main" id="{6FE3430E-D9A5-E04A-985D-93317E897035}"/>
              </a:ext>
            </a:extLst>
          </p:cNvPr>
          <p:cNvSpPr>
            <a:spLocks noGrp="1"/>
          </p:cNvSpPr>
          <p:nvPr>
            <p:ph type="ftr" sz="quarter" idx="11"/>
          </p:nvPr>
        </p:nvSpPr>
        <p:spPr/>
        <p:txBody>
          <a:bodyPr/>
          <a:lstStyle/>
          <a:p>
            <a:endParaRPr lang="en-VN"/>
          </a:p>
        </p:txBody>
      </p:sp>
      <p:sp>
        <p:nvSpPr>
          <p:cNvPr id="5" name="Slide Number Placeholder 4">
            <a:extLst>
              <a:ext uri="{FF2B5EF4-FFF2-40B4-BE49-F238E27FC236}">
                <a16:creationId xmlns:a16="http://schemas.microsoft.com/office/drawing/2014/main" id="{A056C48E-4D98-784D-9AF0-ABC124B7122D}"/>
              </a:ext>
            </a:extLst>
          </p:cNvPr>
          <p:cNvSpPr>
            <a:spLocks noGrp="1"/>
          </p:cNvSpPr>
          <p:nvPr>
            <p:ph type="sldNum" sz="quarter" idx="12"/>
          </p:nvPr>
        </p:nvSpPr>
        <p:spPr/>
        <p:txBody>
          <a:bodyPr/>
          <a:lstStyle/>
          <a:p>
            <a:fld id="{0E5F207E-C5CA-3246-A3D1-75505BB9440F}" type="slidenum">
              <a:rPr lang="en-VN" smtClean="0"/>
              <a:t>‹#›</a:t>
            </a:fld>
            <a:endParaRPr lang="en-VN"/>
          </a:p>
        </p:txBody>
      </p:sp>
    </p:spTree>
    <p:extLst>
      <p:ext uri="{BB962C8B-B14F-4D97-AF65-F5344CB8AC3E}">
        <p14:creationId xmlns:p14="http://schemas.microsoft.com/office/powerpoint/2010/main" val="2436379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E831CA-2E69-5949-B30F-B8B78C06334B}"/>
              </a:ext>
            </a:extLst>
          </p:cNvPr>
          <p:cNvSpPr>
            <a:spLocks noGrp="1"/>
          </p:cNvSpPr>
          <p:nvPr>
            <p:ph type="dt" sz="half" idx="10"/>
          </p:nvPr>
        </p:nvSpPr>
        <p:spPr/>
        <p:txBody>
          <a:bodyPr/>
          <a:lstStyle/>
          <a:p>
            <a:fld id="{DCABFE86-5F1F-6946-9818-B4D877E6DEA8}" type="datetimeFigureOut">
              <a:rPr lang="en-VN" smtClean="0"/>
              <a:t>07/19/2021</a:t>
            </a:fld>
            <a:endParaRPr lang="en-VN"/>
          </a:p>
        </p:txBody>
      </p:sp>
      <p:sp>
        <p:nvSpPr>
          <p:cNvPr id="3" name="Footer Placeholder 2">
            <a:extLst>
              <a:ext uri="{FF2B5EF4-FFF2-40B4-BE49-F238E27FC236}">
                <a16:creationId xmlns:a16="http://schemas.microsoft.com/office/drawing/2014/main" id="{86312613-5B0C-B145-BC31-11CC02A71F44}"/>
              </a:ext>
            </a:extLst>
          </p:cNvPr>
          <p:cNvSpPr>
            <a:spLocks noGrp="1"/>
          </p:cNvSpPr>
          <p:nvPr>
            <p:ph type="ftr" sz="quarter" idx="11"/>
          </p:nvPr>
        </p:nvSpPr>
        <p:spPr/>
        <p:txBody>
          <a:bodyPr/>
          <a:lstStyle/>
          <a:p>
            <a:endParaRPr lang="en-VN"/>
          </a:p>
        </p:txBody>
      </p:sp>
      <p:sp>
        <p:nvSpPr>
          <p:cNvPr id="4" name="Slide Number Placeholder 3">
            <a:extLst>
              <a:ext uri="{FF2B5EF4-FFF2-40B4-BE49-F238E27FC236}">
                <a16:creationId xmlns:a16="http://schemas.microsoft.com/office/drawing/2014/main" id="{DAA4D6E0-DF1D-D44F-AFB2-057553790552}"/>
              </a:ext>
            </a:extLst>
          </p:cNvPr>
          <p:cNvSpPr>
            <a:spLocks noGrp="1"/>
          </p:cNvSpPr>
          <p:nvPr>
            <p:ph type="sldNum" sz="quarter" idx="12"/>
          </p:nvPr>
        </p:nvSpPr>
        <p:spPr/>
        <p:txBody>
          <a:bodyPr/>
          <a:lstStyle/>
          <a:p>
            <a:fld id="{0E5F207E-C5CA-3246-A3D1-75505BB9440F}" type="slidenum">
              <a:rPr lang="en-VN" smtClean="0"/>
              <a:t>‹#›</a:t>
            </a:fld>
            <a:endParaRPr lang="en-VN"/>
          </a:p>
        </p:txBody>
      </p:sp>
    </p:spTree>
    <p:extLst>
      <p:ext uri="{BB962C8B-B14F-4D97-AF65-F5344CB8AC3E}">
        <p14:creationId xmlns:p14="http://schemas.microsoft.com/office/powerpoint/2010/main" val="271389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61EC1-65C2-EB45-A93E-1AA9DBD8AA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VN"/>
          </a:p>
        </p:txBody>
      </p:sp>
      <p:sp>
        <p:nvSpPr>
          <p:cNvPr id="3" name="Content Placeholder 2">
            <a:extLst>
              <a:ext uri="{FF2B5EF4-FFF2-40B4-BE49-F238E27FC236}">
                <a16:creationId xmlns:a16="http://schemas.microsoft.com/office/drawing/2014/main" id="{7E443CC4-A924-DC4D-BA58-15D093279E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4" name="Text Placeholder 3">
            <a:extLst>
              <a:ext uri="{FF2B5EF4-FFF2-40B4-BE49-F238E27FC236}">
                <a16:creationId xmlns:a16="http://schemas.microsoft.com/office/drawing/2014/main" id="{8BABEE95-5BCE-8648-9C00-80EA5308A9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7BA5D7-C2E5-1742-AA49-7F1ED8618BE1}"/>
              </a:ext>
            </a:extLst>
          </p:cNvPr>
          <p:cNvSpPr>
            <a:spLocks noGrp="1"/>
          </p:cNvSpPr>
          <p:nvPr>
            <p:ph type="dt" sz="half" idx="10"/>
          </p:nvPr>
        </p:nvSpPr>
        <p:spPr/>
        <p:txBody>
          <a:bodyPr/>
          <a:lstStyle/>
          <a:p>
            <a:fld id="{DCABFE86-5F1F-6946-9818-B4D877E6DEA8}" type="datetimeFigureOut">
              <a:rPr lang="en-VN" smtClean="0"/>
              <a:t>07/19/2021</a:t>
            </a:fld>
            <a:endParaRPr lang="en-VN"/>
          </a:p>
        </p:txBody>
      </p:sp>
      <p:sp>
        <p:nvSpPr>
          <p:cNvPr id="6" name="Footer Placeholder 5">
            <a:extLst>
              <a:ext uri="{FF2B5EF4-FFF2-40B4-BE49-F238E27FC236}">
                <a16:creationId xmlns:a16="http://schemas.microsoft.com/office/drawing/2014/main" id="{257C4474-E552-A24D-910B-4D79E138913B}"/>
              </a:ext>
            </a:extLst>
          </p:cNvPr>
          <p:cNvSpPr>
            <a:spLocks noGrp="1"/>
          </p:cNvSpPr>
          <p:nvPr>
            <p:ph type="ftr" sz="quarter" idx="11"/>
          </p:nvPr>
        </p:nvSpPr>
        <p:spPr/>
        <p:txBody>
          <a:bodyPr/>
          <a:lstStyle/>
          <a:p>
            <a:endParaRPr lang="en-VN"/>
          </a:p>
        </p:txBody>
      </p:sp>
      <p:sp>
        <p:nvSpPr>
          <p:cNvPr id="7" name="Slide Number Placeholder 6">
            <a:extLst>
              <a:ext uri="{FF2B5EF4-FFF2-40B4-BE49-F238E27FC236}">
                <a16:creationId xmlns:a16="http://schemas.microsoft.com/office/drawing/2014/main" id="{5B97345F-AC4B-3649-9A05-4D44A23D710B}"/>
              </a:ext>
            </a:extLst>
          </p:cNvPr>
          <p:cNvSpPr>
            <a:spLocks noGrp="1"/>
          </p:cNvSpPr>
          <p:nvPr>
            <p:ph type="sldNum" sz="quarter" idx="12"/>
          </p:nvPr>
        </p:nvSpPr>
        <p:spPr/>
        <p:txBody>
          <a:bodyPr/>
          <a:lstStyle/>
          <a:p>
            <a:fld id="{0E5F207E-C5CA-3246-A3D1-75505BB9440F}" type="slidenum">
              <a:rPr lang="en-VN" smtClean="0"/>
              <a:t>‹#›</a:t>
            </a:fld>
            <a:endParaRPr lang="en-VN"/>
          </a:p>
        </p:txBody>
      </p:sp>
    </p:spTree>
    <p:extLst>
      <p:ext uri="{BB962C8B-B14F-4D97-AF65-F5344CB8AC3E}">
        <p14:creationId xmlns:p14="http://schemas.microsoft.com/office/powerpoint/2010/main" val="1231567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8DB51-B784-E74C-9D76-06757914EA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VN"/>
          </a:p>
        </p:txBody>
      </p:sp>
      <p:sp>
        <p:nvSpPr>
          <p:cNvPr id="3" name="Picture Placeholder 2">
            <a:extLst>
              <a:ext uri="{FF2B5EF4-FFF2-40B4-BE49-F238E27FC236}">
                <a16:creationId xmlns:a16="http://schemas.microsoft.com/office/drawing/2014/main" id="{A9534F8A-F4A6-2E42-8AA7-3B53EFA748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VN"/>
          </a:p>
        </p:txBody>
      </p:sp>
      <p:sp>
        <p:nvSpPr>
          <p:cNvPr id="4" name="Text Placeholder 3">
            <a:extLst>
              <a:ext uri="{FF2B5EF4-FFF2-40B4-BE49-F238E27FC236}">
                <a16:creationId xmlns:a16="http://schemas.microsoft.com/office/drawing/2014/main" id="{9FE69CCA-7AD0-DF4E-BE22-882BA089BE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71F450-BAB6-7349-B544-02570C29E4F5}"/>
              </a:ext>
            </a:extLst>
          </p:cNvPr>
          <p:cNvSpPr>
            <a:spLocks noGrp="1"/>
          </p:cNvSpPr>
          <p:nvPr>
            <p:ph type="dt" sz="half" idx="10"/>
          </p:nvPr>
        </p:nvSpPr>
        <p:spPr/>
        <p:txBody>
          <a:bodyPr/>
          <a:lstStyle/>
          <a:p>
            <a:fld id="{DCABFE86-5F1F-6946-9818-B4D877E6DEA8}" type="datetimeFigureOut">
              <a:rPr lang="en-VN" smtClean="0"/>
              <a:t>07/19/2021</a:t>
            </a:fld>
            <a:endParaRPr lang="en-VN"/>
          </a:p>
        </p:txBody>
      </p:sp>
      <p:sp>
        <p:nvSpPr>
          <p:cNvPr id="6" name="Footer Placeholder 5">
            <a:extLst>
              <a:ext uri="{FF2B5EF4-FFF2-40B4-BE49-F238E27FC236}">
                <a16:creationId xmlns:a16="http://schemas.microsoft.com/office/drawing/2014/main" id="{E1D9A3AE-09C2-4744-8813-4D233C7240B5}"/>
              </a:ext>
            </a:extLst>
          </p:cNvPr>
          <p:cNvSpPr>
            <a:spLocks noGrp="1"/>
          </p:cNvSpPr>
          <p:nvPr>
            <p:ph type="ftr" sz="quarter" idx="11"/>
          </p:nvPr>
        </p:nvSpPr>
        <p:spPr/>
        <p:txBody>
          <a:bodyPr/>
          <a:lstStyle/>
          <a:p>
            <a:endParaRPr lang="en-VN"/>
          </a:p>
        </p:txBody>
      </p:sp>
      <p:sp>
        <p:nvSpPr>
          <p:cNvPr id="7" name="Slide Number Placeholder 6">
            <a:extLst>
              <a:ext uri="{FF2B5EF4-FFF2-40B4-BE49-F238E27FC236}">
                <a16:creationId xmlns:a16="http://schemas.microsoft.com/office/drawing/2014/main" id="{5B5C0A07-998A-7A4E-A16D-51441D4A4C9A}"/>
              </a:ext>
            </a:extLst>
          </p:cNvPr>
          <p:cNvSpPr>
            <a:spLocks noGrp="1"/>
          </p:cNvSpPr>
          <p:nvPr>
            <p:ph type="sldNum" sz="quarter" idx="12"/>
          </p:nvPr>
        </p:nvSpPr>
        <p:spPr/>
        <p:txBody>
          <a:bodyPr/>
          <a:lstStyle/>
          <a:p>
            <a:fld id="{0E5F207E-C5CA-3246-A3D1-75505BB9440F}" type="slidenum">
              <a:rPr lang="en-VN" smtClean="0"/>
              <a:t>‹#›</a:t>
            </a:fld>
            <a:endParaRPr lang="en-VN"/>
          </a:p>
        </p:txBody>
      </p:sp>
    </p:spTree>
    <p:extLst>
      <p:ext uri="{BB962C8B-B14F-4D97-AF65-F5344CB8AC3E}">
        <p14:creationId xmlns:p14="http://schemas.microsoft.com/office/powerpoint/2010/main" val="286209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0C9B2B-FF67-DE4E-9ACE-99ACF44E33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VN"/>
          </a:p>
        </p:txBody>
      </p:sp>
      <p:sp>
        <p:nvSpPr>
          <p:cNvPr id="3" name="Text Placeholder 2">
            <a:extLst>
              <a:ext uri="{FF2B5EF4-FFF2-40B4-BE49-F238E27FC236}">
                <a16:creationId xmlns:a16="http://schemas.microsoft.com/office/drawing/2014/main" id="{B8622186-470E-8242-8E12-9F20C1A886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4" name="Date Placeholder 3">
            <a:extLst>
              <a:ext uri="{FF2B5EF4-FFF2-40B4-BE49-F238E27FC236}">
                <a16:creationId xmlns:a16="http://schemas.microsoft.com/office/drawing/2014/main" id="{9B0F3543-E5C8-354B-B80B-CE428A2701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BFE86-5F1F-6946-9818-B4D877E6DEA8}" type="datetimeFigureOut">
              <a:rPr lang="en-VN" smtClean="0"/>
              <a:t>07/19/2021</a:t>
            </a:fld>
            <a:endParaRPr lang="en-VN"/>
          </a:p>
        </p:txBody>
      </p:sp>
      <p:sp>
        <p:nvSpPr>
          <p:cNvPr id="5" name="Footer Placeholder 4">
            <a:extLst>
              <a:ext uri="{FF2B5EF4-FFF2-40B4-BE49-F238E27FC236}">
                <a16:creationId xmlns:a16="http://schemas.microsoft.com/office/drawing/2014/main" id="{1ACE371A-8B3D-194A-954B-64E0C6A3BB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VN"/>
          </a:p>
        </p:txBody>
      </p:sp>
      <p:sp>
        <p:nvSpPr>
          <p:cNvPr id="6" name="Slide Number Placeholder 5">
            <a:extLst>
              <a:ext uri="{FF2B5EF4-FFF2-40B4-BE49-F238E27FC236}">
                <a16:creationId xmlns:a16="http://schemas.microsoft.com/office/drawing/2014/main" id="{8BD0657F-ABA6-3747-885D-9C40F476A5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5F207E-C5CA-3246-A3D1-75505BB9440F}" type="slidenum">
              <a:rPr lang="en-VN" smtClean="0"/>
              <a:t>‹#›</a:t>
            </a:fld>
            <a:endParaRPr lang="en-VN"/>
          </a:p>
        </p:txBody>
      </p:sp>
      <p:pic>
        <p:nvPicPr>
          <p:cNvPr id="7" name="Picture 6">
            <a:extLst>
              <a:ext uri="{FF2B5EF4-FFF2-40B4-BE49-F238E27FC236}">
                <a16:creationId xmlns:a16="http://schemas.microsoft.com/office/drawing/2014/main" id="{B21EF569-66CE-E748-A5A4-7F4F2940D70B}"/>
              </a:ext>
            </a:extLst>
          </p:cNvPr>
          <p:cNvPicPr>
            <a:picLocks noChangeAspect="1"/>
          </p:cNvPicPr>
          <p:nvPr userDrawn="1"/>
        </p:nvPicPr>
        <p:blipFill rotWithShape="1">
          <a:blip r:embed="rId13"/>
          <a:srcRect t="7789" b="7789"/>
          <a:stretch/>
        </p:blipFill>
        <p:spPr>
          <a:xfrm>
            <a:off x="0" y="0"/>
            <a:ext cx="12192000" cy="6858000"/>
          </a:xfrm>
          <a:prstGeom prst="rect">
            <a:avLst/>
          </a:prstGeom>
        </p:spPr>
      </p:pic>
    </p:spTree>
    <p:extLst>
      <p:ext uri="{BB962C8B-B14F-4D97-AF65-F5344CB8AC3E}">
        <p14:creationId xmlns:p14="http://schemas.microsoft.com/office/powerpoint/2010/main" val="379604815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0" y="0"/>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b="1" dirty="0" smtClean="0"/>
              <a:t> </a:t>
            </a:r>
            <a:endParaRPr lang="vi-VN" dirty="0"/>
          </a:p>
        </p:txBody>
      </p:sp>
      <p:sp>
        <p:nvSpPr>
          <p:cNvPr id="3" name="TextBox 2">
            <a:extLst>
              <a:ext uri="{FF2B5EF4-FFF2-40B4-BE49-F238E27FC236}">
                <a16:creationId xmlns:a16="http://schemas.microsoft.com/office/drawing/2014/main" id="{58C39CCC-1777-0643-880D-86EB4F8E01C1}"/>
              </a:ext>
            </a:extLst>
          </p:cNvPr>
          <p:cNvSpPr txBox="1"/>
          <p:nvPr/>
        </p:nvSpPr>
        <p:spPr>
          <a:xfrm>
            <a:off x="594360" y="928709"/>
            <a:ext cx="9799320" cy="1200329"/>
          </a:xfrm>
          <a:prstGeom prst="rect">
            <a:avLst/>
          </a:prstGeom>
          <a:noFill/>
        </p:spPr>
        <p:txBody>
          <a:bodyPr wrap="square" rtlCol="0">
            <a:spAutoFit/>
          </a:bodyPr>
          <a:lstStyle/>
          <a:p>
            <a:pPr algn="ctr"/>
            <a:r>
              <a:rPr lang="en-VN" sz="2400" b="1" dirty="0">
                <a:solidFill>
                  <a:srgbClr val="FFFF00"/>
                </a:solidFill>
                <a:latin typeface="Times New Roman" panose="02020603050405020304" pitchFamily="18" charset="0"/>
                <a:cs typeface="Times New Roman" panose="02020603050405020304" pitchFamily="18" charset="0"/>
              </a:rPr>
              <a:t>Bài </a:t>
            </a:r>
            <a:r>
              <a:rPr lang="en-VN" sz="2400" b="1" dirty="0" smtClean="0">
                <a:solidFill>
                  <a:srgbClr val="FFFF00"/>
                </a:solidFill>
                <a:latin typeface="Times New Roman" panose="02020603050405020304" pitchFamily="18" charset="0"/>
                <a:cs typeface="Times New Roman" panose="02020603050405020304" pitchFamily="18" charset="0"/>
              </a:rPr>
              <a:t>1</a:t>
            </a:r>
            <a:r>
              <a:rPr lang="vi-VN" sz="2400" b="1" dirty="0">
                <a:solidFill>
                  <a:srgbClr val="FFFF00"/>
                </a:solidFill>
                <a:latin typeface="Times New Roman" panose="02020603050405020304" pitchFamily="18" charset="0"/>
                <a:cs typeface="Times New Roman" panose="02020603050405020304" pitchFamily="18" charset="0"/>
              </a:rPr>
              <a:t>0</a:t>
            </a:r>
            <a:r>
              <a:rPr lang="en-VN" sz="2400" b="1" dirty="0" smtClean="0">
                <a:solidFill>
                  <a:srgbClr val="FFFF00"/>
                </a:solidFill>
                <a:latin typeface="Times New Roman" panose="02020603050405020304" pitchFamily="18" charset="0"/>
                <a:cs typeface="Times New Roman" panose="02020603050405020304" pitchFamily="18" charset="0"/>
              </a:rPr>
              <a:t>: </a:t>
            </a:r>
            <a:r>
              <a:rPr lang="vi-VN" sz="2400" b="1" dirty="0" smtClean="0">
                <a:solidFill>
                  <a:srgbClr val="FFFF00"/>
                </a:solidFill>
                <a:latin typeface="Times New Roman" panose="02020603050405020304" pitchFamily="18" charset="0"/>
                <a:cs typeface="Times New Roman" panose="02020603050405020304" pitchFamily="18" charset="0"/>
              </a:rPr>
              <a:t>SỰ </a:t>
            </a:r>
            <a:r>
              <a:rPr lang="vi-VN" sz="2400" b="1" dirty="0" smtClean="0">
                <a:solidFill>
                  <a:srgbClr val="FFFF00"/>
                </a:solidFill>
                <a:latin typeface="+mj-lt"/>
                <a:cs typeface="Times New Roman" panose="02020603050405020304" pitchFamily="18" charset="0"/>
              </a:rPr>
              <a:t>RA ĐỜI VÀ PHÁT TRIỂN CỦA CÁC VƯƠNG QUỐC Ở ĐÔNG NAM Á </a:t>
            </a:r>
            <a:r>
              <a:rPr lang="vi-VN" sz="2400" b="1" dirty="0">
                <a:solidFill>
                  <a:srgbClr val="FFFF00"/>
                </a:solidFill>
                <a:latin typeface="+mj-lt"/>
              </a:rPr>
              <a:t>TỪ NHỮNG THẾ KỈ TIẾP GIÁP CÔNG NGUYÊN ĐẾN THẾ KỈ </a:t>
            </a:r>
            <a:r>
              <a:rPr lang="vi-VN" sz="2400" b="1" dirty="0" smtClean="0">
                <a:solidFill>
                  <a:srgbClr val="FFFF00"/>
                </a:solidFill>
                <a:latin typeface="+mj-lt"/>
              </a:rPr>
              <a:t>X</a:t>
            </a:r>
            <a:endParaRPr lang="vi-VN" sz="2400" b="1" dirty="0">
              <a:solidFill>
                <a:srgbClr val="FFFF00"/>
              </a:solidFill>
              <a:latin typeface="+mj-lt"/>
            </a:endParaRPr>
          </a:p>
        </p:txBody>
      </p:sp>
      <p:sp>
        <p:nvSpPr>
          <p:cNvPr id="5" name="TextBox 4"/>
          <p:cNvSpPr txBox="1"/>
          <p:nvPr/>
        </p:nvSpPr>
        <p:spPr>
          <a:xfrm>
            <a:off x="1280159" y="128595"/>
            <a:ext cx="8991600" cy="769441"/>
          </a:xfrm>
          <a:prstGeom prst="rect">
            <a:avLst/>
          </a:prstGeom>
          <a:noFill/>
        </p:spPr>
        <p:txBody>
          <a:bodyPr wrap="square" rtlCol="0">
            <a:spAutoFit/>
          </a:bodyPr>
          <a:lstStyle/>
          <a:p>
            <a:pPr algn="ctr"/>
            <a:r>
              <a:rPr lang="vi-VN" sz="2400" b="1" dirty="0" smtClean="0">
                <a:solidFill>
                  <a:srgbClr val="92D050"/>
                </a:solidFill>
              </a:rPr>
              <a:t>CHƯƠNG IV: ĐÔNG NAM Á </a:t>
            </a:r>
          </a:p>
          <a:p>
            <a:pPr algn="ctr"/>
            <a:r>
              <a:rPr lang="vi-VN" sz="2000" b="1" dirty="0" smtClean="0">
                <a:solidFill>
                  <a:srgbClr val="92D050"/>
                </a:solidFill>
              </a:rPr>
              <a:t>TỪ NHỮNG THẾ KỈ TIẾP GIÁP CÔNG NGUYÊN ĐẾN THẾ KỈ X</a:t>
            </a:r>
            <a:endParaRPr lang="vi-VN" sz="2000" b="1" dirty="0">
              <a:solidFill>
                <a:srgbClr val="92D050"/>
              </a:solidFill>
            </a:endParaRPr>
          </a:p>
        </p:txBody>
      </p:sp>
      <p:pic>
        <p:nvPicPr>
          <p:cNvPr id="7" name="Picture 5" descr="20526659_684991958366288_984150484_n"/>
          <p:cNvPicPr>
            <a:picLocks noChangeAspect="1" noChangeArrowheads="1"/>
          </p:cNvPicPr>
          <p:nvPr/>
        </p:nvPicPr>
        <p:blipFill>
          <a:blip r:embed="rId3" cstate="print"/>
          <a:srcRect/>
          <a:stretch>
            <a:fillRect/>
          </a:stretch>
        </p:blipFill>
        <p:spPr bwMode="auto">
          <a:xfrm>
            <a:off x="2610178" y="2177539"/>
            <a:ext cx="7038109" cy="4627419"/>
          </a:xfrm>
          <a:prstGeom prst="rect">
            <a:avLst/>
          </a:prstGeom>
          <a:noFill/>
        </p:spPr>
      </p:pic>
      <p:pic>
        <p:nvPicPr>
          <p:cNvPr id="9" name="Picture 8">
            <a:extLst>
              <a:ext uri="{FF2B5EF4-FFF2-40B4-BE49-F238E27FC236}">
                <a16:creationId xmlns:a16="http://schemas.microsoft.com/office/drawing/2014/main" id="{D2EA9355-9305-024F-AC55-13CFA1C35D93}"/>
              </a:ext>
            </a:extLst>
          </p:cNvPr>
          <p:cNvPicPr>
            <a:picLocks noChangeAspect="1"/>
          </p:cNvPicPr>
          <p:nvPr/>
        </p:nvPicPr>
        <p:blipFill>
          <a:blip r:embed="rId4"/>
          <a:stretch>
            <a:fillRect/>
          </a:stretch>
        </p:blipFill>
        <p:spPr>
          <a:xfrm rot="17343590">
            <a:off x="10548384" y="356070"/>
            <a:ext cx="1593468" cy="1478898"/>
          </a:xfrm>
          <a:prstGeom prst="rect">
            <a:avLst/>
          </a:prstGeom>
        </p:spPr>
      </p:pic>
    </p:spTree>
    <p:extLst>
      <p:ext uri="{BB962C8B-B14F-4D97-AF65-F5344CB8AC3E}">
        <p14:creationId xmlns:p14="http://schemas.microsoft.com/office/powerpoint/2010/main" val="45111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2000"/>
                                        <p:tgtEl>
                                          <p:spTgt spid="3"/>
                                        </p:tgtEl>
                                      </p:cBhvr>
                                    </p:animEffect>
                                    <p:anim calcmode="lin" valueType="num">
                                      <p:cBhvr>
                                        <p:cTn id="16" dur="2000" fill="hold"/>
                                        <p:tgtEl>
                                          <p:spTgt spid="3"/>
                                        </p:tgtEl>
                                        <p:attrNameLst>
                                          <p:attrName>ppt_w</p:attrName>
                                        </p:attrNameLst>
                                      </p:cBhvr>
                                      <p:tavLst>
                                        <p:tav tm="0" fmla="#ppt_w*sin(2.5*pi*$)">
                                          <p:val>
                                            <p:fltVal val="0"/>
                                          </p:val>
                                        </p:tav>
                                        <p:tav tm="100000">
                                          <p:val>
                                            <p:fltVal val="1"/>
                                          </p:val>
                                        </p:tav>
                                      </p:tavLst>
                                    </p:anim>
                                    <p:anim calcmode="lin" valueType="num">
                                      <p:cBhvr>
                                        <p:cTn id="17"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886690" y="95492"/>
            <a:ext cx="10238509" cy="504718"/>
          </a:xfrm>
          <a:prstGeom prst="rect">
            <a:avLst/>
          </a:prstGeom>
          <a:solidFill>
            <a:schemeClr val="bg1"/>
          </a:solidFill>
          <a:ln>
            <a:noFill/>
          </a:ln>
          <a:extLst/>
        </p:spPr>
        <p:txBody>
          <a:bodyPr anchor="b"/>
          <a:lstStyle>
            <a:lvl1pPr>
              <a:defRPr sz="3600" b="1">
                <a:solidFill>
                  <a:schemeClr val="tx1"/>
                </a:solidFill>
                <a:latin typeface="Times New Roman" panose="02020603050405020304" pitchFamily="18" charset="0"/>
              </a:defRPr>
            </a:lvl1pPr>
            <a:lvl2pPr marL="742950" indent="-285750">
              <a:defRPr sz="3600" b="1">
                <a:solidFill>
                  <a:schemeClr val="tx1"/>
                </a:solidFill>
                <a:latin typeface="Times New Roman" panose="02020603050405020304" pitchFamily="18" charset="0"/>
              </a:defRPr>
            </a:lvl2pPr>
            <a:lvl3pPr marL="1143000" indent="-228600">
              <a:defRPr sz="3600" b="1">
                <a:solidFill>
                  <a:schemeClr val="tx1"/>
                </a:solidFill>
                <a:latin typeface="Times New Roman" panose="02020603050405020304" pitchFamily="18" charset="0"/>
              </a:defRPr>
            </a:lvl3pPr>
            <a:lvl4pPr marL="1600200" indent="-228600">
              <a:defRPr sz="3600" b="1">
                <a:solidFill>
                  <a:schemeClr val="tx1"/>
                </a:solidFill>
                <a:latin typeface="Times New Roman" panose="02020603050405020304" pitchFamily="18" charset="0"/>
              </a:defRPr>
            </a:lvl4pPr>
            <a:lvl5pPr marL="2057400" indent="-228600">
              <a:defRPr sz="36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a:solidFill>
                  <a:schemeClr val="tx1"/>
                </a:solidFill>
                <a:latin typeface="Times New Roman" panose="02020603050405020304" pitchFamily="18" charset="0"/>
              </a:defRPr>
            </a:lvl9pPr>
          </a:lstStyle>
          <a:p>
            <a:pPr algn="ctr" eaLnBrk="1" hangingPunct="1"/>
            <a:r>
              <a:rPr lang="en-US" altLang="vi-VN" sz="2800" dirty="0" smtClean="0">
                <a:solidFill>
                  <a:srgbClr val="FF0000"/>
                </a:solidFill>
              </a:rPr>
              <a:t>Hoạt động nhóm -</a:t>
            </a:r>
            <a:r>
              <a:rPr lang="nl-NL" altLang="vi-VN" sz="2800" b="0" dirty="0" smtClean="0">
                <a:solidFill>
                  <a:srgbClr val="FF0000"/>
                </a:solidFill>
              </a:rPr>
              <a:t> </a:t>
            </a:r>
            <a:r>
              <a:rPr lang="nl-NL" altLang="vi-VN" sz="2800" dirty="0">
                <a:solidFill>
                  <a:srgbClr val="FF0000"/>
                </a:solidFill>
              </a:rPr>
              <a:t>“</a:t>
            </a:r>
            <a:r>
              <a:rPr lang="nl-NL" altLang="vi-VN" sz="2800" i="1" dirty="0">
                <a:solidFill>
                  <a:srgbClr val="FF0000"/>
                </a:solidFill>
              </a:rPr>
              <a:t>Khăn trải bàn</a:t>
            </a:r>
            <a:r>
              <a:rPr lang="nl-NL" altLang="vi-VN" sz="2800" b="0" dirty="0" smtClean="0">
                <a:solidFill>
                  <a:srgbClr val="FF0000"/>
                </a:solidFill>
              </a:rPr>
              <a:t>” </a:t>
            </a:r>
            <a:r>
              <a:rPr lang="nl-NL" altLang="vi-VN" sz="2800" dirty="0" smtClean="0">
                <a:solidFill>
                  <a:srgbClr val="FF0000"/>
                </a:solidFill>
              </a:rPr>
              <a:t>- </a:t>
            </a:r>
            <a:r>
              <a:rPr lang="vi-VN" altLang="vi-VN" sz="2800" dirty="0" smtClean="0">
                <a:solidFill>
                  <a:srgbClr val="FF0000"/>
                </a:solidFill>
              </a:rPr>
              <a:t>7</a:t>
            </a:r>
            <a:r>
              <a:rPr lang="nl-NL" altLang="vi-VN" sz="2800" dirty="0" smtClean="0">
                <a:solidFill>
                  <a:srgbClr val="FF0000"/>
                </a:solidFill>
              </a:rPr>
              <a:t> phút</a:t>
            </a:r>
            <a:endParaRPr lang="en-US" altLang="vi-VN" sz="2800" dirty="0">
              <a:solidFill>
                <a:srgbClr val="FF0000"/>
              </a:solidFill>
            </a:endParaRPr>
          </a:p>
        </p:txBody>
      </p:sp>
      <p:sp>
        <p:nvSpPr>
          <p:cNvPr id="7" name="Rectangle 4"/>
          <p:cNvSpPr>
            <a:spLocks noChangeArrowheads="1"/>
          </p:cNvSpPr>
          <p:nvPr/>
        </p:nvSpPr>
        <p:spPr bwMode="auto">
          <a:xfrm>
            <a:off x="886690" y="924517"/>
            <a:ext cx="10238509" cy="5802353"/>
          </a:xfrm>
          <a:prstGeom prst="rect">
            <a:avLst/>
          </a:prstGeom>
          <a:solidFill>
            <a:srgbClr val="FFFFFF"/>
          </a:solidFill>
          <a:ln w="9525">
            <a:solidFill>
              <a:srgbClr val="000000"/>
            </a:solidFill>
            <a:miter lim="800000"/>
            <a:headEnd/>
            <a:tailEnd/>
          </a:ln>
        </p:spPr>
        <p:txBody>
          <a:bodyPr/>
          <a:lstStyle>
            <a:lvl1pPr>
              <a:defRPr sz="3600" b="1">
                <a:solidFill>
                  <a:schemeClr val="tx1"/>
                </a:solidFill>
                <a:latin typeface="Times New Roman" panose="02020603050405020304" pitchFamily="18" charset="0"/>
              </a:defRPr>
            </a:lvl1pPr>
            <a:lvl2pPr marL="742950" indent="-285750">
              <a:defRPr sz="3600" b="1">
                <a:solidFill>
                  <a:schemeClr val="tx1"/>
                </a:solidFill>
                <a:latin typeface="Times New Roman" panose="02020603050405020304" pitchFamily="18" charset="0"/>
              </a:defRPr>
            </a:lvl2pPr>
            <a:lvl3pPr marL="1143000" indent="-228600">
              <a:defRPr sz="3600" b="1">
                <a:solidFill>
                  <a:schemeClr val="tx1"/>
                </a:solidFill>
                <a:latin typeface="Times New Roman" panose="02020603050405020304" pitchFamily="18" charset="0"/>
              </a:defRPr>
            </a:lvl3pPr>
            <a:lvl4pPr marL="1600200" indent="-228600">
              <a:defRPr sz="3600" b="1">
                <a:solidFill>
                  <a:schemeClr val="tx1"/>
                </a:solidFill>
                <a:latin typeface="Times New Roman" panose="02020603050405020304" pitchFamily="18" charset="0"/>
              </a:defRPr>
            </a:lvl4pPr>
            <a:lvl5pPr marL="2057400" indent="-228600">
              <a:defRPr sz="36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a:solidFill>
                  <a:schemeClr val="tx1"/>
                </a:solidFill>
                <a:latin typeface="Times New Roman" panose="02020603050405020304" pitchFamily="18" charset="0"/>
              </a:defRPr>
            </a:lvl9pPr>
          </a:lstStyle>
          <a:p>
            <a:endParaRPr lang="en-US" altLang="vi-VN" sz="2400" b="0" dirty="0"/>
          </a:p>
          <a:p>
            <a:pPr algn="ctr"/>
            <a:endParaRPr lang="en-US" altLang="vi-VN" sz="2400" b="0" dirty="0">
              <a:latin typeface="Times" panose="02020603050405020304" pitchFamily="18" charset="0"/>
            </a:endParaRPr>
          </a:p>
        </p:txBody>
      </p:sp>
      <p:sp>
        <p:nvSpPr>
          <p:cNvPr id="8" name="Rectangle 5"/>
          <p:cNvSpPr>
            <a:spLocks noChangeArrowheads="1"/>
          </p:cNvSpPr>
          <p:nvPr/>
        </p:nvSpPr>
        <p:spPr bwMode="auto">
          <a:xfrm>
            <a:off x="2496050" y="2179079"/>
            <a:ext cx="7259781" cy="3491347"/>
          </a:xfrm>
          <a:prstGeom prst="rect">
            <a:avLst/>
          </a:prstGeom>
          <a:solidFill>
            <a:srgbClr val="FFFFFF"/>
          </a:solidFill>
          <a:ln w="9525">
            <a:solidFill>
              <a:srgbClr val="000000"/>
            </a:solidFill>
            <a:miter lim="800000"/>
            <a:headEnd/>
            <a:tailEnd/>
          </a:ln>
        </p:spPr>
        <p:txBody>
          <a:bodyPr/>
          <a:lstStyle>
            <a:lvl1pPr>
              <a:defRPr sz="3600" b="1">
                <a:solidFill>
                  <a:schemeClr val="tx1"/>
                </a:solidFill>
                <a:latin typeface="Times New Roman" panose="02020603050405020304" pitchFamily="18" charset="0"/>
              </a:defRPr>
            </a:lvl1pPr>
            <a:lvl2pPr marL="742950" indent="-285750">
              <a:defRPr sz="3600" b="1">
                <a:solidFill>
                  <a:schemeClr val="tx1"/>
                </a:solidFill>
                <a:latin typeface="Times New Roman" panose="02020603050405020304" pitchFamily="18" charset="0"/>
              </a:defRPr>
            </a:lvl2pPr>
            <a:lvl3pPr marL="1143000" indent="-228600">
              <a:defRPr sz="3600" b="1">
                <a:solidFill>
                  <a:schemeClr val="tx1"/>
                </a:solidFill>
                <a:latin typeface="Times New Roman" panose="02020603050405020304" pitchFamily="18" charset="0"/>
              </a:defRPr>
            </a:lvl3pPr>
            <a:lvl4pPr marL="1600200" indent="-228600">
              <a:defRPr sz="3600" b="1">
                <a:solidFill>
                  <a:schemeClr val="tx1"/>
                </a:solidFill>
                <a:latin typeface="Times New Roman" panose="02020603050405020304" pitchFamily="18" charset="0"/>
              </a:defRPr>
            </a:lvl4pPr>
            <a:lvl5pPr marL="2057400" indent="-228600">
              <a:defRPr sz="36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a:solidFill>
                  <a:schemeClr val="tx1"/>
                </a:solidFill>
                <a:latin typeface="Times New Roman" panose="02020603050405020304" pitchFamily="18" charset="0"/>
              </a:defRPr>
            </a:lvl9pPr>
          </a:lstStyle>
          <a:p>
            <a:pPr algn="ctr"/>
            <a:r>
              <a:rPr lang="vi-VN" sz="2800" dirty="0"/>
              <a:t>Dựa vào lược đồ 10.3 và </a:t>
            </a:r>
            <a:r>
              <a:rPr lang="vi-VN" sz="2800" dirty="0" smtClean="0"/>
              <a:t>đọc </a:t>
            </a:r>
            <a:r>
              <a:rPr lang="vi-VN" sz="2800" dirty="0"/>
              <a:t>kênh thông tin:</a:t>
            </a:r>
            <a:endParaRPr lang="en-VN" sz="2800" dirty="0"/>
          </a:p>
          <a:p>
            <a:pPr algn="just"/>
            <a:r>
              <a:rPr lang="vi-VN" sz="2800" dirty="0" smtClean="0"/>
              <a:t>- Hãy </a:t>
            </a:r>
            <a:r>
              <a:rPr lang="vi-VN" sz="2800" dirty="0"/>
              <a:t>cho biết từ thế kỉ VII đến thế kỉ X các vương quốc phong kiến ở Đông Nam Á hình thành và phát triển như thế nào? </a:t>
            </a:r>
            <a:endParaRPr lang="vi-VN" sz="2800" dirty="0" smtClean="0"/>
          </a:p>
          <a:p>
            <a:pPr algn="just"/>
            <a:endParaRPr lang="vi-VN" sz="1400" dirty="0"/>
          </a:p>
          <a:p>
            <a:pPr algn="just"/>
            <a:r>
              <a:rPr lang="vi-VN" sz="2800" dirty="0"/>
              <a:t>- Giải thích về sự phát triển kinh tế khác nhau giữa các vương quốc lục địa với vương quốc ở hải đảo?</a:t>
            </a:r>
          </a:p>
        </p:txBody>
      </p:sp>
      <p:sp>
        <p:nvSpPr>
          <p:cNvPr id="9" name="Text Box 21"/>
          <p:cNvSpPr txBox="1">
            <a:spLocks noChangeArrowheads="1"/>
          </p:cNvSpPr>
          <p:nvPr/>
        </p:nvSpPr>
        <p:spPr bwMode="auto">
          <a:xfrm>
            <a:off x="4792218" y="1068233"/>
            <a:ext cx="2689848" cy="454295"/>
          </a:xfrm>
          <a:prstGeom prst="rect">
            <a:avLst/>
          </a:prstGeom>
          <a:solidFill>
            <a:srgbClr val="FFFFFF"/>
          </a:solidFill>
          <a:ln w="9525">
            <a:solidFill>
              <a:srgbClr val="000000"/>
            </a:solidFill>
            <a:miter lim="800000"/>
            <a:headEnd/>
            <a:tailEnd/>
          </a:ln>
        </p:spPr>
        <p:txBody>
          <a:bodyPr/>
          <a:lstStyle>
            <a:lvl1pPr>
              <a:defRPr sz="3600" b="1">
                <a:solidFill>
                  <a:schemeClr val="tx1"/>
                </a:solidFill>
                <a:latin typeface="Times New Roman" panose="02020603050405020304" pitchFamily="18" charset="0"/>
              </a:defRPr>
            </a:lvl1pPr>
            <a:lvl2pPr marL="742950" indent="-285750">
              <a:defRPr sz="3600" b="1">
                <a:solidFill>
                  <a:schemeClr val="tx1"/>
                </a:solidFill>
                <a:latin typeface="Times New Roman" panose="02020603050405020304" pitchFamily="18" charset="0"/>
              </a:defRPr>
            </a:lvl2pPr>
            <a:lvl3pPr marL="1143000" indent="-228600">
              <a:defRPr sz="3600" b="1">
                <a:solidFill>
                  <a:schemeClr val="tx1"/>
                </a:solidFill>
                <a:latin typeface="Times New Roman" panose="02020603050405020304" pitchFamily="18" charset="0"/>
              </a:defRPr>
            </a:lvl3pPr>
            <a:lvl4pPr marL="1600200" indent="-228600">
              <a:defRPr sz="3600" b="1">
                <a:solidFill>
                  <a:schemeClr val="tx1"/>
                </a:solidFill>
                <a:latin typeface="Times New Roman" panose="02020603050405020304" pitchFamily="18" charset="0"/>
              </a:defRPr>
            </a:lvl4pPr>
            <a:lvl5pPr marL="2057400" indent="-228600">
              <a:defRPr sz="36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a:solidFill>
                  <a:schemeClr val="tx1"/>
                </a:solidFill>
                <a:latin typeface="Times New Roman" panose="02020603050405020304" pitchFamily="18" charset="0"/>
              </a:defRPr>
            </a:lvl9pPr>
          </a:lstStyle>
          <a:p>
            <a:r>
              <a:rPr lang="en-US" altLang="vi-VN" sz="2800" b="0" dirty="0" smtClean="0">
                <a:latin typeface="Comic Sans MS" panose="030F0702030302020204" pitchFamily="66" charset="0"/>
              </a:rPr>
              <a:t>Ý kiến cá nhân</a:t>
            </a:r>
            <a:endParaRPr lang="en-US" altLang="vi-VN" sz="2800" b="0" dirty="0">
              <a:latin typeface="Times" panose="02020603050405020304" pitchFamily="18" charset="0"/>
            </a:endParaRPr>
          </a:p>
        </p:txBody>
      </p:sp>
      <p:sp>
        <p:nvSpPr>
          <p:cNvPr id="10" name="Text Box 21"/>
          <p:cNvSpPr txBox="1">
            <a:spLocks noChangeArrowheads="1"/>
          </p:cNvSpPr>
          <p:nvPr/>
        </p:nvSpPr>
        <p:spPr bwMode="auto">
          <a:xfrm>
            <a:off x="4820289" y="6097883"/>
            <a:ext cx="2633705" cy="638175"/>
          </a:xfrm>
          <a:prstGeom prst="rect">
            <a:avLst/>
          </a:prstGeom>
          <a:solidFill>
            <a:srgbClr val="FFFFFF"/>
          </a:solidFill>
          <a:ln w="9525">
            <a:solidFill>
              <a:srgbClr val="000000"/>
            </a:solidFill>
            <a:miter lim="800000"/>
            <a:headEnd/>
            <a:tailEnd/>
          </a:ln>
        </p:spPr>
        <p:txBody>
          <a:bodyPr/>
          <a:lstStyle>
            <a:lvl1pPr>
              <a:defRPr sz="3600" b="1">
                <a:solidFill>
                  <a:schemeClr val="tx1"/>
                </a:solidFill>
                <a:latin typeface="Times New Roman" panose="02020603050405020304" pitchFamily="18" charset="0"/>
              </a:defRPr>
            </a:lvl1pPr>
            <a:lvl2pPr marL="742950" indent="-285750">
              <a:defRPr sz="3600" b="1">
                <a:solidFill>
                  <a:schemeClr val="tx1"/>
                </a:solidFill>
                <a:latin typeface="Times New Roman" panose="02020603050405020304" pitchFamily="18" charset="0"/>
              </a:defRPr>
            </a:lvl2pPr>
            <a:lvl3pPr marL="1143000" indent="-228600">
              <a:defRPr sz="3600" b="1">
                <a:solidFill>
                  <a:schemeClr val="tx1"/>
                </a:solidFill>
                <a:latin typeface="Times New Roman" panose="02020603050405020304" pitchFamily="18" charset="0"/>
              </a:defRPr>
            </a:lvl3pPr>
            <a:lvl4pPr marL="1600200" indent="-228600">
              <a:defRPr sz="3600" b="1">
                <a:solidFill>
                  <a:schemeClr val="tx1"/>
                </a:solidFill>
                <a:latin typeface="Times New Roman" panose="02020603050405020304" pitchFamily="18" charset="0"/>
              </a:defRPr>
            </a:lvl4pPr>
            <a:lvl5pPr marL="2057400" indent="-228600">
              <a:defRPr sz="36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a:solidFill>
                  <a:schemeClr val="tx1"/>
                </a:solidFill>
                <a:latin typeface="Times New Roman" panose="02020603050405020304" pitchFamily="18" charset="0"/>
              </a:defRPr>
            </a:lvl9pPr>
          </a:lstStyle>
          <a:p>
            <a:r>
              <a:rPr lang="en-US" altLang="vi-VN" sz="2400" b="0" dirty="0" smtClean="0">
                <a:latin typeface="Comic Sans MS" panose="030F0702030302020204" pitchFamily="66" charset="0"/>
              </a:rPr>
              <a:t>Ý kiến cá nhân</a:t>
            </a:r>
            <a:endParaRPr lang="en-US" altLang="vi-VN" sz="2400" b="0" dirty="0">
              <a:latin typeface="Times" panose="02020603050405020304" pitchFamily="18" charset="0"/>
            </a:endParaRPr>
          </a:p>
        </p:txBody>
      </p:sp>
      <p:sp>
        <p:nvSpPr>
          <p:cNvPr id="12" name="Text Box 21"/>
          <p:cNvSpPr txBox="1">
            <a:spLocks noChangeArrowheads="1"/>
          </p:cNvSpPr>
          <p:nvPr/>
        </p:nvSpPr>
        <p:spPr bwMode="auto">
          <a:xfrm rot="5400000">
            <a:off x="286059" y="3609953"/>
            <a:ext cx="2315690" cy="638175"/>
          </a:xfrm>
          <a:prstGeom prst="rect">
            <a:avLst/>
          </a:prstGeom>
          <a:solidFill>
            <a:srgbClr val="FFFFFF"/>
          </a:solidFill>
          <a:ln w="9525">
            <a:solidFill>
              <a:srgbClr val="000000"/>
            </a:solidFill>
            <a:miter lim="800000"/>
            <a:headEnd/>
            <a:tailEnd/>
          </a:ln>
        </p:spPr>
        <p:txBody>
          <a:bodyPr/>
          <a:lstStyle>
            <a:lvl1pPr>
              <a:defRPr sz="3600" b="1">
                <a:solidFill>
                  <a:schemeClr val="tx1"/>
                </a:solidFill>
                <a:latin typeface="Times New Roman" panose="02020603050405020304" pitchFamily="18" charset="0"/>
              </a:defRPr>
            </a:lvl1pPr>
            <a:lvl2pPr marL="742950" indent="-285750">
              <a:defRPr sz="3600" b="1">
                <a:solidFill>
                  <a:schemeClr val="tx1"/>
                </a:solidFill>
                <a:latin typeface="Times New Roman" panose="02020603050405020304" pitchFamily="18" charset="0"/>
              </a:defRPr>
            </a:lvl2pPr>
            <a:lvl3pPr marL="1143000" indent="-228600">
              <a:defRPr sz="3600" b="1">
                <a:solidFill>
                  <a:schemeClr val="tx1"/>
                </a:solidFill>
                <a:latin typeface="Times New Roman" panose="02020603050405020304" pitchFamily="18" charset="0"/>
              </a:defRPr>
            </a:lvl3pPr>
            <a:lvl4pPr marL="1600200" indent="-228600">
              <a:defRPr sz="3600" b="1">
                <a:solidFill>
                  <a:schemeClr val="tx1"/>
                </a:solidFill>
                <a:latin typeface="Times New Roman" panose="02020603050405020304" pitchFamily="18" charset="0"/>
              </a:defRPr>
            </a:lvl4pPr>
            <a:lvl5pPr marL="2057400" indent="-228600">
              <a:defRPr sz="36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a:solidFill>
                  <a:schemeClr val="tx1"/>
                </a:solidFill>
                <a:latin typeface="Times New Roman" panose="02020603050405020304" pitchFamily="18" charset="0"/>
              </a:defRPr>
            </a:lvl9pPr>
          </a:lstStyle>
          <a:p>
            <a:r>
              <a:rPr lang="en-US" altLang="vi-VN" sz="2400" b="0" dirty="0" smtClean="0">
                <a:latin typeface="Comic Sans MS" panose="030F0702030302020204" pitchFamily="66" charset="0"/>
              </a:rPr>
              <a:t>Ý kiến cá nhân</a:t>
            </a:r>
            <a:endParaRPr lang="en-US" altLang="vi-VN" sz="2400" b="0" dirty="0">
              <a:latin typeface="Times" panose="02020603050405020304" pitchFamily="18" charset="0"/>
            </a:endParaRPr>
          </a:p>
        </p:txBody>
      </p:sp>
      <p:sp>
        <p:nvSpPr>
          <p:cNvPr id="14" name="Text Box 21"/>
          <p:cNvSpPr txBox="1">
            <a:spLocks noChangeArrowheads="1"/>
          </p:cNvSpPr>
          <p:nvPr/>
        </p:nvSpPr>
        <p:spPr bwMode="auto">
          <a:xfrm rot="16200000">
            <a:off x="9468531" y="3662661"/>
            <a:ext cx="2354329" cy="638175"/>
          </a:xfrm>
          <a:prstGeom prst="rect">
            <a:avLst/>
          </a:prstGeom>
          <a:solidFill>
            <a:srgbClr val="FFFFFF"/>
          </a:solidFill>
          <a:ln w="9525">
            <a:solidFill>
              <a:srgbClr val="000000"/>
            </a:solidFill>
            <a:miter lim="800000"/>
            <a:headEnd/>
            <a:tailEnd/>
          </a:ln>
        </p:spPr>
        <p:txBody>
          <a:bodyPr/>
          <a:lstStyle>
            <a:lvl1pPr>
              <a:defRPr sz="3600" b="1">
                <a:solidFill>
                  <a:schemeClr val="tx1"/>
                </a:solidFill>
                <a:latin typeface="Times New Roman" panose="02020603050405020304" pitchFamily="18" charset="0"/>
              </a:defRPr>
            </a:lvl1pPr>
            <a:lvl2pPr marL="742950" indent="-285750">
              <a:defRPr sz="3600" b="1">
                <a:solidFill>
                  <a:schemeClr val="tx1"/>
                </a:solidFill>
                <a:latin typeface="Times New Roman" panose="02020603050405020304" pitchFamily="18" charset="0"/>
              </a:defRPr>
            </a:lvl2pPr>
            <a:lvl3pPr marL="1143000" indent="-228600">
              <a:defRPr sz="3600" b="1">
                <a:solidFill>
                  <a:schemeClr val="tx1"/>
                </a:solidFill>
                <a:latin typeface="Times New Roman" panose="02020603050405020304" pitchFamily="18" charset="0"/>
              </a:defRPr>
            </a:lvl3pPr>
            <a:lvl4pPr marL="1600200" indent="-228600">
              <a:defRPr sz="3600" b="1">
                <a:solidFill>
                  <a:schemeClr val="tx1"/>
                </a:solidFill>
                <a:latin typeface="Times New Roman" panose="02020603050405020304" pitchFamily="18" charset="0"/>
              </a:defRPr>
            </a:lvl4pPr>
            <a:lvl5pPr marL="2057400" indent="-228600">
              <a:defRPr sz="36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a:solidFill>
                  <a:schemeClr val="tx1"/>
                </a:solidFill>
                <a:latin typeface="Times New Roman" panose="02020603050405020304" pitchFamily="18" charset="0"/>
              </a:defRPr>
            </a:lvl9pPr>
          </a:lstStyle>
          <a:p>
            <a:r>
              <a:rPr lang="en-US" altLang="vi-VN" sz="2400" b="0" dirty="0" smtClean="0">
                <a:latin typeface="Comic Sans MS" panose="030F0702030302020204" pitchFamily="66" charset="0"/>
              </a:rPr>
              <a:t>Ý kiến cá nhân</a:t>
            </a:r>
            <a:endParaRPr lang="en-US" altLang="vi-VN" sz="2400" b="0" dirty="0">
              <a:latin typeface="Times" panose="02020603050405020304" pitchFamily="18" charset="0"/>
            </a:endParaRPr>
          </a:p>
        </p:txBody>
      </p:sp>
      <p:sp>
        <p:nvSpPr>
          <p:cNvPr id="15" name="Line 10"/>
          <p:cNvSpPr>
            <a:spLocks noChangeShapeType="1"/>
          </p:cNvSpPr>
          <p:nvPr/>
        </p:nvSpPr>
        <p:spPr bwMode="auto">
          <a:xfrm flipH="1" flipV="1">
            <a:off x="886690" y="1080573"/>
            <a:ext cx="1620562" cy="1079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6" name="Line 9"/>
          <p:cNvSpPr>
            <a:spLocks noChangeShapeType="1"/>
          </p:cNvSpPr>
          <p:nvPr/>
        </p:nvSpPr>
        <p:spPr bwMode="auto">
          <a:xfrm flipH="1">
            <a:off x="886690" y="5698009"/>
            <a:ext cx="1620562" cy="10288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8" name="Line 7"/>
          <p:cNvSpPr>
            <a:spLocks noChangeShapeType="1"/>
          </p:cNvSpPr>
          <p:nvPr/>
        </p:nvSpPr>
        <p:spPr bwMode="auto">
          <a:xfrm>
            <a:off x="9767032" y="5710349"/>
            <a:ext cx="1321803" cy="9660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9" name="Line 6"/>
          <p:cNvSpPr>
            <a:spLocks noChangeShapeType="1"/>
          </p:cNvSpPr>
          <p:nvPr/>
        </p:nvSpPr>
        <p:spPr bwMode="auto">
          <a:xfrm flipV="1">
            <a:off x="9767033" y="1144230"/>
            <a:ext cx="1321803" cy="105009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 name="Oval 19"/>
          <p:cNvSpPr/>
          <p:nvPr/>
        </p:nvSpPr>
        <p:spPr>
          <a:xfrm>
            <a:off x="5874465" y="1621677"/>
            <a:ext cx="495299" cy="3921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vi-VN" dirty="0"/>
          </a:p>
        </p:txBody>
      </p:sp>
      <p:sp>
        <p:nvSpPr>
          <p:cNvPr id="21" name="Oval 20"/>
          <p:cNvSpPr/>
          <p:nvPr/>
        </p:nvSpPr>
        <p:spPr>
          <a:xfrm>
            <a:off x="5889493" y="5689432"/>
            <a:ext cx="495299" cy="3921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endParaRPr lang="vi-VN" dirty="0"/>
          </a:p>
        </p:txBody>
      </p:sp>
      <p:sp>
        <p:nvSpPr>
          <p:cNvPr id="22" name="Oval 21"/>
          <p:cNvSpPr/>
          <p:nvPr/>
        </p:nvSpPr>
        <p:spPr>
          <a:xfrm rot="5400000">
            <a:off x="1877753" y="3732984"/>
            <a:ext cx="495299" cy="3921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endParaRPr lang="vi-VN" dirty="0"/>
          </a:p>
        </p:txBody>
      </p:sp>
      <p:sp>
        <p:nvSpPr>
          <p:cNvPr id="23" name="Oval 22"/>
          <p:cNvSpPr/>
          <p:nvPr/>
        </p:nvSpPr>
        <p:spPr>
          <a:xfrm rot="16499929">
            <a:off x="9849857" y="3745345"/>
            <a:ext cx="495299" cy="4669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vi-VN" dirty="0"/>
          </a:p>
        </p:txBody>
      </p:sp>
      <p:sp>
        <p:nvSpPr>
          <p:cNvPr id="24" name="Rectangle: Rounded Corners 186">
            <a:extLst>
              <a:ext uri="{FF2B5EF4-FFF2-40B4-BE49-F238E27FC236}">
                <a16:creationId xmlns:a16="http://schemas.microsoft.com/office/drawing/2014/main" id="{09BD8570-F3EE-4550-91DC-3636FF64E440}"/>
              </a:ext>
            </a:extLst>
          </p:cNvPr>
          <p:cNvSpPr/>
          <p:nvPr/>
        </p:nvSpPr>
        <p:spPr>
          <a:xfrm>
            <a:off x="10444668" y="5754757"/>
            <a:ext cx="1706893" cy="1103243"/>
          </a:xfrm>
          <a:prstGeom prst="roundRect">
            <a:avLst/>
          </a:prstGeom>
          <a:solidFill>
            <a:srgbClr val="FF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FF00"/>
                </a:solidFill>
                <a:effectLst/>
                <a:uLnTx/>
                <a:uFillTx/>
                <a:latin typeface="Times New Roman" panose="02020603050405020304" pitchFamily="18" charset="0"/>
                <a:ea typeface="+mn-ea"/>
                <a:cs typeface="Times New Roman" panose="02020603050405020304" pitchFamily="18" charset="0"/>
              </a:rPr>
              <a:t>HẾT GIỜ</a:t>
            </a:r>
            <a:endParaRPr kumimoji="0" lang="en-US" sz="3600" b="1"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pic>
        <p:nvPicPr>
          <p:cNvPr id="25" name="Picture 24">
            <a:extLst>
              <a:ext uri="{FF2B5EF4-FFF2-40B4-BE49-F238E27FC236}">
                <a16:creationId xmlns:a16="http://schemas.microsoft.com/office/drawing/2014/main" id="{D2EA9355-9305-024F-AC55-13CFA1C35D93}"/>
              </a:ext>
            </a:extLst>
          </p:cNvPr>
          <p:cNvPicPr>
            <a:picLocks noChangeAspect="1"/>
          </p:cNvPicPr>
          <p:nvPr/>
        </p:nvPicPr>
        <p:blipFill>
          <a:blip r:embed="rId4"/>
          <a:stretch>
            <a:fillRect/>
          </a:stretch>
        </p:blipFill>
        <p:spPr>
          <a:xfrm rot="17343590">
            <a:off x="10859591" y="185068"/>
            <a:ext cx="1593468" cy="1478898"/>
          </a:xfrm>
          <a:prstGeom prst="rect">
            <a:avLst/>
          </a:prstGeom>
        </p:spPr>
      </p:pic>
    </p:spTree>
    <p:extLst>
      <p:ext uri="{BB962C8B-B14F-4D97-AF65-F5344CB8AC3E}">
        <p14:creationId xmlns:p14="http://schemas.microsoft.com/office/powerpoint/2010/main" val="253680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500"/>
                                        <p:tgtEl>
                                          <p:spTgt spid="2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500"/>
                                        <p:tgtEl>
                                          <p:spTgt spid="2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500"/>
                                        <p:tgtEl>
                                          <p:spTgt spid="2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500"/>
                                        <p:tgtEl>
                                          <p:spTgt spid="1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500"/>
                                        <p:tgtEl>
                                          <p:spTgt spid="2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fade">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8">
                                            <p:txEl>
                                              <p:pRg st="0" end="0"/>
                                            </p:txEl>
                                          </p:spTgt>
                                        </p:tgtEl>
                                        <p:attrNameLst>
                                          <p:attrName>style.visibility</p:attrName>
                                        </p:attrNameLst>
                                      </p:cBhvr>
                                      <p:to>
                                        <p:strVal val="visible"/>
                                      </p:to>
                                    </p:set>
                                    <p:animEffect transition="in" filter="fade">
                                      <p:cBhvr>
                                        <p:cTn id="56" dur="500"/>
                                        <p:tgtEl>
                                          <p:spTgt spid="8">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fade">
                                      <p:cBhvr>
                                        <p:cTn id="61" dur="1000"/>
                                        <p:tgtEl>
                                          <p:spTgt spid="24"/>
                                        </p:tgtEl>
                                      </p:cBhvr>
                                    </p:animEffect>
                                    <p:anim calcmode="lin" valueType="num">
                                      <p:cBhvr>
                                        <p:cTn id="62" dur="1000" fill="hold"/>
                                        <p:tgtEl>
                                          <p:spTgt spid="24"/>
                                        </p:tgtEl>
                                        <p:attrNameLst>
                                          <p:attrName>ppt_x</p:attrName>
                                        </p:attrNameLst>
                                      </p:cBhvr>
                                      <p:tavLst>
                                        <p:tav tm="0">
                                          <p:val>
                                            <p:strVal val="#ppt_x"/>
                                          </p:val>
                                        </p:tav>
                                        <p:tav tm="100000">
                                          <p:val>
                                            <p:strVal val="#ppt_x"/>
                                          </p:val>
                                        </p:tav>
                                      </p:tavLst>
                                    </p:anim>
                                    <p:anim calcmode="lin" valueType="num">
                                      <p:cBhvr>
                                        <p:cTn id="63" dur="1000" fill="hold"/>
                                        <p:tgtEl>
                                          <p:spTgt spid="24"/>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3" name="alarm clock.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animBg="1"/>
      <p:bldP spid="14" grpId="0" animBg="1"/>
      <p:bldP spid="15" grpId="0" animBg="1"/>
      <p:bldP spid="16" grpId="0" animBg="1"/>
      <p:bldP spid="18" grpId="0" animBg="1"/>
      <p:bldP spid="19" grpId="0" animBg="1"/>
      <p:bldP spid="20" grpId="0" animBg="1"/>
      <p:bldP spid="21" grpId="0" animBg="1"/>
      <p:bldP spid="22" grpId="0" animBg="1"/>
      <p:bldP spid="23" grpId="0" animBg="1"/>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inh 10.3. Luoc do cac vuong quoc phong kien o Dong Nam 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 y="-1"/>
            <a:ext cx="11917679" cy="640978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21920" y="6409789"/>
            <a:ext cx="11917679" cy="461665"/>
          </a:xfrm>
          <a:prstGeom prst="rect">
            <a:avLst/>
          </a:prstGeom>
          <a:solidFill>
            <a:schemeClr val="accent2"/>
          </a:solidFill>
        </p:spPr>
        <p:txBody>
          <a:bodyPr wrap="square">
            <a:spAutoFit/>
          </a:bodyPr>
          <a:lstStyle/>
          <a:p>
            <a:pPr algn="ctr"/>
            <a:r>
              <a:rPr lang="vi-VN" sz="2400" dirty="0">
                <a:solidFill>
                  <a:srgbClr val="444444"/>
                </a:solidFill>
                <a:latin typeface="Times New Roman" panose="02020603050405020304" pitchFamily="18" charset="0"/>
                <a:cs typeface="Times New Roman" panose="02020603050405020304" pitchFamily="18" charset="0"/>
              </a:rPr>
              <a:t>Hình 10.3. Lược đồ các vương quốc phong kiến ở Đông Nam </a:t>
            </a:r>
            <a:r>
              <a:rPr lang="vi-VN" sz="2400" dirty="0" smtClean="0">
                <a:solidFill>
                  <a:srgbClr val="444444"/>
                </a:solidFill>
                <a:latin typeface="Times New Roman" panose="02020603050405020304" pitchFamily="18" charset="0"/>
                <a:cs typeface="Times New Roman" panose="02020603050405020304" pitchFamily="18" charset="0"/>
              </a:rPr>
              <a:t>Á</a:t>
            </a:r>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4325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0" y="24467"/>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VN" dirty="0"/>
          </a:p>
        </p:txBody>
      </p:sp>
      <p:pic>
        <p:nvPicPr>
          <p:cNvPr id="5" name="Picture 4">
            <a:extLst>
              <a:ext uri="{FF2B5EF4-FFF2-40B4-BE49-F238E27FC236}">
                <a16:creationId xmlns:a16="http://schemas.microsoft.com/office/drawing/2014/main" id="{D2EA9355-9305-024F-AC55-13CFA1C35D93}"/>
              </a:ext>
            </a:extLst>
          </p:cNvPr>
          <p:cNvPicPr>
            <a:picLocks noChangeAspect="1"/>
          </p:cNvPicPr>
          <p:nvPr/>
        </p:nvPicPr>
        <p:blipFill>
          <a:blip r:embed="rId2"/>
          <a:stretch>
            <a:fillRect/>
          </a:stretch>
        </p:blipFill>
        <p:spPr>
          <a:xfrm rot="17343590">
            <a:off x="10898904" y="113048"/>
            <a:ext cx="1593468" cy="1478898"/>
          </a:xfrm>
          <a:prstGeom prst="rect">
            <a:avLst/>
          </a:prstGeom>
        </p:spPr>
      </p:pic>
      <p:sp>
        <p:nvSpPr>
          <p:cNvPr id="6" name="TextBox 5"/>
          <p:cNvSpPr txBox="1"/>
          <p:nvPr/>
        </p:nvSpPr>
        <p:spPr>
          <a:xfrm>
            <a:off x="274320" y="212400"/>
            <a:ext cx="10957560" cy="954107"/>
          </a:xfrm>
          <a:prstGeom prst="rect">
            <a:avLst/>
          </a:prstGeom>
          <a:noFill/>
        </p:spPr>
        <p:txBody>
          <a:bodyPr wrap="square" rtlCol="0">
            <a:spAutoFit/>
          </a:bodyPr>
          <a:lstStyle/>
          <a:p>
            <a:pPr algn="ctr"/>
            <a:r>
              <a:rPr lang="vi-VN" sz="2800" b="1" dirty="0">
                <a:solidFill>
                  <a:srgbClr val="FFC000"/>
                </a:solidFill>
                <a:latin typeface="+mj-lt"/>
              </a:rPr>
              <a:t>3. Sự hình thành và phát triển ban đầu của các vương quốc phong kiến từ thế kỉ XII đến thế kỉ X</a:t>
            </a:r>
            <a:endParaRPr lang="en-VN" sz="2800" dirty="0">
              <a:solidFill>
                <a:srgbClr val="FFC000"/>
              </a:solidFill>
              <a:latin typeface="+mj-lt"/>
            </a:endParaRPr>
          </a:p>
        </p:txBody>
      </p:sp>
      <p:cxnSp>
        <p:nvCxnSpPr>
          <p:cNvPr id="8" name="Straight Connector 7"/>
          <p:cNvCxnSpPr/>
          <p:nvPr/>
        </p:nvCxnSpPr>
        <p:spPr>
          <a:xfrm>
            <a:off x="7482840" y="1502267"/>
            <a:ext cx="15240" cy="504444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8929" y="1173480"/>
            <a:ext cx="6481184" cy="2308324"/>
          </a:xfrm>
          <a:prstGeom prst="rect">
            <a:avLst/>
          </a:prstGeom>
          <a:noFill/>
        </p:spPr>
        <p:txBody>
          <a:bodyPr wrap="square" rtlCol="0">
            <a:spAutoFit/>
          </a:bodyPr>
          <a:lstStyle/>
          <a:p>
            <a:r>
              <a:rPr lang="vi-VN" sz="2400" dirty="0" smtClean="0">
                <a:solidFill>
                  <a:schemeClr val="bg1"/>
                </a:solidFill>
                <a:latin typeface="+mj-lt"/>
              </a:rPr>
              <a:t>* Quá </a:t>
            </a:r>
            <a:r>
              <a:rPr lang="vi-VN" sz="2400" dirty="0">
                <a:solidFill>
                  <a:schemeClr val="bg1"/>
                </a:solidFill>
                <a:latin typeface="+mj-lt"/>
              </a:rPr>
              <a:t>trình hình thành các vương quốc phong kiến:</a:t>
            </a:r>
          </a:p>
          <a:p>
            <a:r>
              <a:rPr lang="vi-VN" sz="2400" dirty="0">
                <a:solidFill>
                  <a:schemeClr val="bg1"/>
                </a:solidFill>
                <a:latin typeface="+mj-lt"/>
              </a:rPr>
              <a:t>- Pagan, Sri Kse-tra -&gt; thuộc (Miến Điện) </a:t>
            </a:r>
            <a:r>
              <a:rPr lang="vi-VN" sz="2400" dirty="0" smtClean="0">
                <a:solidFill>
                  <a:schemeClr val="bg1"/>
                </a:solidFill>
                <a:latin typeface="+mj-lt"/>
              </a:rPr>
              <a:t>Myanma</a:t>
            </a:r>
            <a:endParaRPr lang="vi-VN" sz="2400" dirty="0">
              <a:solidFill>
                <a:schemeClr val="bg1"/>
              </a:solidFill>
              <a:latin typeface="+mj-lt"/>
            </a:endParaRPr>
          </a:p>
          <a:p>
            <a:r>
              <a:rPr lang="vi-VN" sz="2400" dirty="0">
                <a:solidFill>
                  <a:schemeClr val="bg1"/>
                </a:solidFill>
                <a:latin typeface="+mj-lt"/>
              </a:rPr>
              <a:t>- Đva-ra-va-ti -&gt; Thái Lan.</a:t>
            </a:r>
          </a:p>
          <a:p>
            <a:r>
              <a:rPr lang="vi-VN" sz="2400" dirty="0">
                <a:solidFill>
                  <a:schemeClr val="bg1"/>
                </a:solidFill>
                <a:latin typeface="+mj-lt"/>
              </a:rPr>
              <a:t>- Sri-vi-giay-a, Calinga</a:t>
            </a:r>
            <a:r>
              <a:rPr lang="en-US" sz="2400" dirty="0">
                <a:solidFill>
                  <a:schemeClr val="bg1"/>
                </a:solidFill>
                <a:latin typeface="+mj-lt"/>
              </a:rPr>
              <a:t> -&gt; In-đô-nê-xi-a</a:t>
            </a:r>
            <a:endParaRPr lang="vi-VN" sz="2400" dirty="0">
              <a:solidFill>
                <a:schemeClr val="bg1"/>
              </a:solidFill>
              <a:latin typeface="+mj-lt"/>
            </a:endParaRPr>
          </a:p>
          <a:p>
            <a:r>
              <a:rPr lang="vi-VN" sz="2400" dirty="0">
                <a:solidFill>
                  <a:schemeClr val="bg1"/>
                </a:solidFill>
                <a:latin typeface="+mj-lt"/>
              </a:rPr>
              <a:t>- </a:t>
            </a:r>
            <a:r>
              <a:rPr lang="en-US" sz="2400" dirty="0">
                <a:solidFill>
                  <a:schemeClr val="bg1"/>
                </a:solidFill>
                <a:latin typeface="+mj-lt"/>
              </a:rPr>
              <a:t>Chân Lạp </a:t>
            </a:r>
            <a:r>
              <a:rPr lang="vi-VN" sz="2400" dirty="0">
                <a:solidFill>
                  <a:schemeClr val="bg1"/>
                </a:solidFill>
                <a:latin typeface="+mj-lt"/>
              </a:rPr>
              <a:t>=&gt; Cam-pu-chia</a:t>
            </a:r>
          </a:p>
          <a:p>
            <a:r>
              <a:rPr lang="vi-VN" sz="2400" dirty="0">
                <a:solidFill>
                  <a:schemeClr val="bg1"/>
                </a:solidFill>
                <a:latin typeface="+mj-lt"/>
              </a:rPr>
              <a:t>- Đại Cồ Việt, Chăm-pa -&gt; Việt Nam</a:t>
            </a:r>
            <a:r>
              <a:rPr lang="vi-VN" sz="2400" dirty="0" smtClean="0">
                <a:solidFill>
                  <a:schemeClr val="bg1"/>
                </a:solidFill>
                <a:latin typeface="+mj-lt"/>
              </a:rPr>
              <a:t>.</a:t>
            </a:r>
            <a:endParaRPr lang="vi-VN" sz="2400" dirty="0">
              <a:solidFill>
                <a:schemeClr val="bg1"/>
              </a:solidFill>
              <a:latin typeface="+mj-lt"/>
            </a:endParaRPr>
          </a:p>
        </p:txBody>
      </p:sp>
      <p:sp>
        <p:nvSpPr>
          <p:cNvPr id="12" name="TextBox 11"/>
          <p:cNvSpPr txBox="1"/>
          <p:nvPr/>
        </p:nvSpPr>
        <p:spPr>
          <a:xfrm>
            <a:off x="500828" y="3525804"/>
            <a:ext cx="6481184" cy="2795958"/>
          </a:xfrm>
          <a:prstGeom prst="rect">
            <a:avLst/>
          </a:prstGeom>
          <a:noFill/>
        </p:spPr>
        <p:txBody>
          <a:bodyPr wrap="square" rtlCol="0">
            <a:spAutoFit/>
          </a:bodyPr>
          <a:lstStyle/>
          <a:p>
            <a:pPr algn="just">
              <a:lnSpc>
                <a:spcPct val="150000"/>
              </a:lnSpc>
            </a:pPr>
            <a:r>
              <a:rPr lang="en-US" sz="2400" dirty="0">
                <a:solidFill>
                  <a:schemeClr val="bg1"/>
                </a:solidFill>
                <a:latin typeface="Times New Roman" panose="02020603050405020304" pitchFamily="18" charset="0"/>
                <a:cs typeface="Times New Roman" panose="02020603050405020304" pitchFamily="18" charset="0"/>
              </a:rPr>
              <a:t> </a:t>
            </a:r>
            <a:r>
              <a:rPr lang="en-US" sz="2400" dirty="0" smtClean="0">
                <a:solidFill>
                  <a:schemeClr val="bg1"/>
                </a:solidFill>
                <a:latin typeface="Times New Roman" panose="02020603050405020304" pitchFamily="18" charset="0"/>
                <a:cs typeface="Times New Roman" panose="02020603050405020304" pitchFamily="18" charset="0"/>
              </a:rPr>
              <a:t>* </a:t>
            </a:r>
            <a:r>
              <a:rPr lang="vi-VN" sz="2400" dirty="0">
                <a:solidFill>
                  <a:schemeClr val="bg1"/>
                </a:solidFill>
                <a:latin typeface="Times New Roman" panose="02020603050405020304" pitchFamily="18" charset="0"/>
                <a:cs typeface="Times New Roman" panose="02020603050405020304" pitchFamily="18" charset="0"/>
              </a:rPr>
              <a:t>Quá trình phát triển</a:t>
            </a:r>
            <a:r>
              <a:rPr lang="en-US" sz="2400" dirty="0">
                <a:solidFill>
                  <a:schemeClr val="bg1"/>
                </a:solidFill>
                <a:latin typeface="Times New Roman" panose="02020603050405020304" pitchFamily="18" charset="0"/>
                <a:cs typeface="Times New Roman" panose="02020603050405020304" pitchFamily="18" charset="0"/>
              </a:rPr>
              <a:t>:</a:t>
            </a:r>
            <a:endParaRPr lang="vi-VN" sz="2400" dirty="0">
              <a:solidFill>
                <a:schemeClr val="bg1"/>
              </a:solidFill>
              <a:latin typeface="Times New Roman" panose="02020603050405020304" pitchFamily="18" charset="0"/>
              <a:cs typeface="Times New Roman" panose="02020603050405020304" pitchFamily="18" charset="0"/>
            </a:endParaRPr>
          </a:p>
          <a:p>
            <a:pPr algn="just">
              <a:lnSpc>
                <a:spcPct val="150000"/>
              </a:lnSpc>
            </a:pPr>
            <a:r>
              <a:rPr lang="en-US" sz="2400" dirty="0">
                <a:solidFill>
                  <a:schemeClr val="bg1"/>
                </a:solidFill>
                <a:latin typeface="Times New Roman" panose="02020603050405020304" pitchFamily="18" charset="0"/>
                <a:cs typeface="Times New Roman" panose="02020603050405020304" pitchFamily="18" charset="0"/>
              </a:rPr>
              <a:t>-</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a:solidFill>
                  <a:schemeClr val="bg1"/>
                </a:solidFill>
                <a:latin typeface="Times New Roman" panose="02020603050405020304" pitchFamily="18" charset="0"/>
                <a:cs typeface="Times New Roman" panose="02020603050405020304" pitchFamily="18" charset="0"/>
              </a:rPr>
              <a:t>Bộ máy nhà nước quy củ hơn, vua được tăng cường quyền lực bởi quân đội và luật pháp.</a:t>
            </a:r>
            <a:endParaRPr lang="vi-VN" sz="2400" dirty="0">
              <a:solidFill>
                <a:schemeClr val="bg1"/>
              </a:solidFill>
              <a:latin typeface="Times New Roman" panose="02020603050405020304" pitchFamily="18" charset="0"/>
              <a:cs typeface="Times New Roman" panose="02020603050405020304" pitchFamily="18" charset="0"/>
            </a:endParaRPr>
          </a:p>
          <a:p>
            <a:pPr algn="just">
              <a:lnSpc>
                <a:spcPct val="150000"/>
              </a:lnSpc>
            </a:pPr>
            <a:r>
              <a:rPr lang="en-US" sz="2400" dirty="0">
                <a:solidFill>
                  <a:schemeClr val="bg1"/>
                </a:solidFill>
                <a:latin typeface="Times New Roman" panose="02020603050405020304" pitchFamily="18" charset="0"/>
                <a:cs typeface="Times New Roman" panose="02020603050405020304" pitchFamily="18" charset="0"/>
              </a:rPr>
              <a:t>-</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a:solidFill>
                  <a:schemeClr val="bg1"/>
                </a:solidFill>
                <a:latin typeface="Times New Roman" panose="02020603050405020304" pitchFamily="18" charset="0"/>
                <a:cs typeface="Times New Roman" panose="02020603050405020304" pitchFamily="18" charset="0"/>
              </a:rPr>
              <a:t>Kinh tế nông nghiệp, thương nghiệp</a:t>
            </a:r>
            <a:r>
              <a:rPr lang="vi-VN" sz="2400" dirty="0">
                <a:solidFill>
                  <a:schemeClr val="bg1"/>
                </a:solidFill>
                <a:latin typeface="Times New Roman" panose="02020603050405020304" pitchFamily="18" charset="0"/>
                <a:cs typeface="Times New Roman" panose="02020603050405020304" pitchFamily="18" charset="0"/>
              </a:rPr>
              <a:t>, hàng hải...</a:t>
            </a:r>
            <a:r>
              <a:rPr lang="en-US" sz="2400" dirty="0">
                <a:solidFill>
                  <a:schemeClr val="bg1"/>
                </a:solidFill>
                <a:latin typeface="Times New Roman" panose="02020603050405020304" pitchFamily="18" charset="0"/>
                <a:cs typeface="Times New Roman" panose="02020603050405020304" pitchFamily="18" charset="0"/>
              </a:rPr>
              <a:t> phát triển.</a:t>
            </a:r>
            <a:endParaRPr lang="vi-VN"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8995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1000" fill="hold"/>
                                        <p:tgtEl>
                                          <p:spTgt spid="12"/>
                                        </p:tgtEl>
                                        <p:attrNameLst>
                                          <p:attrName>ppt_w</p:attrName>
                                        </p:attrNameLst>
                                      </p:cBhvr>
                                      <p:tavLst>
                                        <p:tav tm="0">
                                          <p:val>
                                            <p:fltVal val="0"/>
                                          </p:val>
                                        </p:tav>
                                        <p:tav tm="100000">
                                          <p:val>
                                            <p:strVal val="#ppt_w"/>
                                          </p:val>
                                        </p:tav>
                                      </p:tavLst>
                                    </p:anim>
                                    <p:anim calcmode="lin" valueType="num">
                                      <p:cBhvr>
                                        <p:cTn id="16" dur="1000" fill="hold"/>
                                        <p:tgtEl>
                                          <p:spTgt spid="12"/>
                                        </p:tgtEl>
                                        <p:attrNameLst>
                                          <p:attrName>ppt_h</p:attrName>
                                        </p:attrNameLst>
                                      </p:cBhvr>
                                      <p:tavLst>
                                        <p:tav tm="0">
                                          <p:val>
                                            <p:fltVal val="0"/>
                                          </p:val>
                                        </p:tav>
                                        <p:tav tm="100000">
                                          <p:val>
                                            <p:strVal val="#ppt_h"/>
                                          </p:val>
                                        </p:tav>
                                      </p:tavLst>
                                    </p:anim>
                                    <p:anim calcmode="lin" valueType="num">
                                      <p:cBhvr>
                                        <p:cTn id="17" dur="1000" fill="hold"/>
                                        <p:tgtEl>
                                          <p:spTgt spid="12"/>
                                        </p:tgtEl>
                                        <p:attrNameLst>
                                          <p:attrName>style.rotation</p:attrName>
                                        </p:attrNameLst>
                                      </p:cBhvr>
                                      <p:tavLst>
                                        <p:tav tm="0">
                                          <p:val>
                                            <p:fltVal val="90"/>
                                          </p:val>
                                        </p:tav>
                                        <p:tav tm="100000">
                                          <p:val>
                                            <p:fltVal val="0"/>
                                          </p:val>
                                        </p:tav>
                                      </p:tavLst>
                                    </p:anim>
                                    <p:animEffect transition="in" filter="fade">
                                      <p:cBhvr>
                                        <p:cTn id="18"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0" y="0"/>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
            </a:r>
            <a:br>
              <a:rPr lang="vi-VN" dirty="0"/>
            </a:br>
            <a:endParaRPr lang="en-VN" dirty="0"/>
          </a:p>
        </p:txBody>
      </p:sp>
      <p:sp>
        <p:nvSpPr>
          <p:cNvPr id="3" name="TextBox 2">
            <a:extLst>
              <a:ext uri="{FF2B5EF4-FFF2-40B4-BE49-F238E27FC236}">
                <a16:creationId xmlns:a16="http://schemas.microsoft.com/office/drawing/2014/main" id="{58C39CCC-1777-0643-880D-86EB4F8E01C1}"/>
              </a:ext>
            </a:extLst>
          </p:cNvPr>
          <p:cNvSpPr txBox="1"/>
          <p:nvPr/>
        </p:nvSpPr>
        <p:spPr>
          <a:xfrm>
            <a:off x="502919" y="0"/>
            <a:ext cx="10896599" cy="830997"/>
          </a:xfrm>
          <a:prstGeom prst="rect">
            <a:avLst/>
          </a:prstGeom>
          <a:noFill/>
        </p:spPr>
        <p:txBody>
          <a:bodyPr wrap="square" rtlCol="0">
            <a:spAutoFit/>
          </a:bodyPr>
          <a:lstStyle/>
          <a:p>
            <a:pPr algn="ctr"/>
            <a:r>
              <a:rPr lang="en-VN" sz="2400" b="1" dirty="0">
                <a:solidFill>
                  <a:srgbClr val="FFFF00"/>
                </a:solidFill>
                <a:latin typeface="Times New Roman" panose="02020603050405020304" pitchFamily="18" charset="0"/>
                <a:cs typeface="Times New Roman" panose="02020603050405020304" pitchFamily="18" charset="0"/>
              </a:rPr>
              <a:t>Bài </a:t>
            </a:r>
            <a:r>
              <a:rPr lang="en-VN" sz="2400" b="1" dirty="0" smtClean="0">
                <a:solidFill>
                  <a:srgbClr val="FFFF00"/>
                </a:solidFill>
                <a:latin typeface="Times New Roman" panose="02020603050405020304" pitchFamily="18" charset="0"/>
                <a:cs typeface="Times New Roman" panose="02020603050405020304" pitchFamily="18" charset="0"/>
              </a:rPr>
              <a:t>1</a:t>
            </a:r>
            <a:r>
              <a:rPr lang="vi-VN" sz="2400" b="1" dirty="0">
                <a:solidFill>
                  <a:srgbClr val="FFFF00"/>
                </a:solidFill>
                <a:latin typeface="Times New Roman" panose="02020603050405020304" pitchFamily="18" charset="0"/>
                <a:cs typeface="Times New Roman" panose="02020603050405020304" pitchFamily="18" charset="0"/>
              </a:rPr>
              <a:t>0</a:t>
            </a:r>
            <a:r>
              <a:rPr lang="en-VN" sz="2400" b="1" dirty="0" smtClean="0">
                <a:solidFill>
                  <a:srgbClr val="FFFF00"/>
                </a:solidFill>
                <a:latin typeface="Times New Roman" panose="02020603050405020304" pitchFamily="18" charset="0"/>
                <a:cs typeface="Times New Roman" panose="02020603050405020304" pitchFamily="18" charset="0"/>
              </a:rPr>
              <a:t>: </a:t>
            </a:r>
            <a:r>
              <a:rPr lang="vi-VN" sz="2400" b="1" dirty="0" smtClean="0">
                <a:solidFill>
                  <a:srgbClr val="FFFF00"/>
                </a:solidFill>
                <a:latin typeface="Times New Roman" panose="02020603050405020304" pitchFamily="18" charset="0"/>
                <a:cs typeface="Times New Roman" panose="02020603050405020304" pitchFamily="18" charset="0"/>
              </a:rPr>
              <a:t>SỰ </a:t>
            </a:r>
            <a:r>
              <a:rPr lang="vi-VN" sz="2400" b="1" dirty="0" smtClean="0">
                <a:solidFill>
                  <a:srgbClr val="FFFF00"/>
                </a:solidFill>
                <a:latin typeface="+mj-lt"/>
                <a:cs typeface="Times New Roman" panose="02020603050405020304" pitchFamily="18" charset="0"/>
              </a:rPr>
              <a:t>RA ĐỜI VÀ PHÁT TRIỂN CỦA CÁC VƯƠNG QUỐC Ở ĐÔNG NAM Á </a:t>
            </a:r>
            <a:r>
              <a:rPr lang="vi-VN" sz="2400" b="1" dirty="0">
                <a:solidFill>
                  <a:srgbClr val="FFFF00"/>
                </a:solidFill>
                <a:latin typeface="+mj-lt"/>
              </a:rPr>
              <a:t>TỪ NHỮNG THẾ KỈ TIẾP GIÁP CÔNG NGUYÊN ĐẾN THẾ KỈ </a:t>
            </a:r>
            <a:r>
              <a:rPr lang="vi-VN" sz="2400" b="1" dirty="0" smtClean="0">
                <a:solidFill>
                  <a:srgbClr val="FFFF00"/>
                </a:solidFill>
                <a:latin typeface="+mj-lt"/>
              </a:rPr>
              <a:t>X</a:t>
            </a:r>
            <a:endParaRPr lang="vi-VN" sz="2400" b="1" dirty="0">
              <a:solidFill>
                <a:srgbClr val="FFFF00"/>
              </a:solidFill>
              <a:latin typeface="+mj-lt"/>
            </a:endParaRPr>
          </a:p>
        </p:txBody>
      </p:sp>
      <p:pic>
        <p:nvPicPr>
          <p:cNvPr id="4" name="Picture 3">
            <a:extLst>
              <a:ext uri="{FF2B5EF4-FFF2-40B4-BE49-F238E27FC236}">
                <a16:creationId xmlns:a16="http://schemas.microsoft.com/office/drawing/2014/main" id="{D2EA9355-9305-024F-AC55-13CFA1C35D93}"/>
              </a:ext>
            </a:extLst>
          </p:cNvPr>
          <p:cNvPicPr>
            <a:picLocks noChangeAspect="1"/>
          </p:cNvPicPr>
          <p:nvPr/>
        </p:nvPicPr>
        <p:blipFill>
          <a:blip r:embed="rId2"/>
          <a:stretch>
            <a:fillRect/>
          </a:stretch>
        </p:blipFill>
        <p:spPr>
          <a:xfrm rot="17343590">
            <a:off x="10898904" y="113048"/>
            <a:ext cx="1593468" cy="1478898"/>
          </a:xfrm>
          <a:prstGeom prst="rect">
            <a:avLst/>
          </a:prstGeom>
        </p:spPr>
      </p:pic>
      <p:sp>
        <p:nvSpPr>
          <p:cNvPr id="6" name="TextBox 5"/>
          <p:cNvSpPr txBox="1"/>
          <p:nvPr/>
        </p:nvSpPr>
        <p:spPr>
          <a:xfrm>
            <a:off x="502919" y="988267"/>
            <a:ext cx="2560321" cy="461665"/>
          </a:xfrm>
          <a:prstGeom prst="rect">
            <a:avLst/>
          </a:prstGeom>
          <a:noFill/>
        </p:spPr>
        <p:txBody>
          <a:bodyPr wrap="square" rtlCol="0">
            <a:spAutoFit/>
          </a:bodyPr>
          <a:lstStyle/>
          <a:p>
            <a:r>
              <a:rPr lang="en-US" sz="2400" b="1" dirty="0" smtClean="0">
                <a:solidFill>
                  <a:srgbClr val="FFC000"/>
                </a:solidFill>
                <a:latin typeface="Times New Roman" panose="02020603050405020304" pitchFamily="18" charset="0"/>
                <a:cs typeface="Times New Roman" panose="02020603050405020304" pitchFamily="18" charset="0"/>
              </a:rPr>
              <a:t>LUYỆN TẬP</a:t>
            </a:r>
            <a:endParaRPr lang="vi-VN" sz="2400" b="1" dirty="0">
              <a:solidFill>
                <a:srgbClr val="FFC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813101" y="2233401"/>
            <a:ext cx="11083637" cy="352022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spcAft>
                <a:spcPts val="0"/>
              </a:spcAft>
            </a:pPr>
            <a:r>
              <a:rPr lang="vi-VN" sz="2800" dirty="0">
                <a:solidFill>
                  <a:srgbClr val="FF0000"/>
                </a:solidFill>
                <a:latin typeface="Times New Roman" panose="02020603050405020304" pitchFamily="18" charset="0"/>
                <a:ea typeface="Times New Roman" panose="02020603050405020304" pitchFamily="18" charset="0"/>
              </a:rPr>
              <a:t>Câu 1: Vì sao khu vực Đông Nam Á có vị trí địa lí rất quan trọng?</a:t>
            </a:r>
          </a:p>
          <a:p>
            <a:pPr marL="457200" indent="-457200" algn="just">
              <a:lnSpc>
                <a:spcPct val="150000"/>
              </a:lnSpc>
              <a:spcAft>
                <a:spcPts val="0"/>
              </a:spcAft>
              <a:buAutoNum type="alphaUcPeriod"/>
            </a:pPr>
            <a:r>
              <a:rPr lang="vi-VN" sz="2800" dirty="0">
                <a:solidFill>
                  <a:schemeClr val="tx1"/>
                </a:solidFill>
                <a:latin typeface="Times New Roman" panose="02020603050405020304" pitchFamily="18" charset="0"/>
                <a:ea typeface="Times New Roman" panose="02020603050405020304" pitchFamily="18" charset="0"/>
              </a:rPr>
              <a:t>Nằm giáp Trung Quốc.</a:t>
            </a:r>
          </a:p>
          <a:p>
            <a:pPr marL="457200" indent="-457200" algn="just">
              <a:lnSpc>
                <a:spcPct val="150000"/>
              </a:lnSpc>
              <a:spcAft>
                <a:spcPts val="0"/>
              </a:spcAft>
              <a:buAutoNum type="alphaUcPeriod"/>
            </a:pPr>
            <a:r>
              <a:rPr lang="vi-VN" sz="2800" dirty="0">
                <a:solidFill>
                  <a:schemeClr val="tx1"/>
                </a:solidFill>
                <a:latin typeface="Times New Roman" panose="02020603050405020304" pitchFamily="18" charset="0"/>
                <a:ea typeface="Times New Roman" panose="02020603050405020304" pitchFamily="18" charset="0"/>
              </a:rPr>
              <a:t>Nằm giáp Ấn Độ.</a:t>
            </a:r>
          </a:p>
          <a:p>
            <a:pPr marL="457200" indent="-457200" algn="just">
              <a:lnSpc>
                <a:spcPct val="150000"/>
              </a:lnSpc>
              <a:spcAft>
                <a:spcPts val="0"/>
              </a:spcAft>
              <a:buAutoNum type="alphaUcPeriod"/>
            </a:pPr>
            <a:r>
              <a:rPr lang="vi-VN" sz="2800" dirty="0">
                <a:solidFill>
                  <a:schemeClr val="tx1"/>
                </a:solidFill>
                <a:latin typeface="Times New Roman" panose="02020603050405020304" pitchFamily="18" charset="0"/>
                <a:ea typeface="Times New Roman" panose="02020603050405020304" pitchFamily="18" charset="0"/>
              </a:rPr>
              <a:t>Tiếp giáp với khu vực châu Á gió mùa.</a:t>
            </a:r>
          </a:p>
          <a:p>
            <a:pPr marL="457200" indent="-457200" algn="just">
              <a:lnSpc>
                <a:spcPct val="150000"/>
              </a:lnSpc>
              <a:spcAft>
                <a:spcPts val="0"/>
              </a:spcAft>
              <a:buAutoNum type="alphaUcPeriod"/>
            </a:pPr>
            <a:r>
              <a:rPr lang="vi-VN" sz="2800" dirty="0">
                <a:solidFill>
                  <a:schemeClr val="tx1"/>
                </a:solidFill>
                <a:latin typeface="Times New Roman" panose="02020603050405020304" pitchFamily="18" charset="0"/>
                <a:ea typeface="Times New Roman" panose="02020603050405020304" pitchFamily="18" charset="0"/>
              </a:rPr>
              <a:t>Nằm trên con đường biển nối liền Ấn Độ Dương và Thái Bình Dương.</a:t>
            </a:r>
          </a:p>
        </p:txBody>
      </p:sp>
      <p:sp>
        <p:nvSpPr>
          <p:cNvPr id="10" name="Rectangle 9"/>
          <p:cNvSpPr/>
          <p:nvPr/>
        </p:nvSpPr>
        <p:spPr>
          <a:xfrm>
            <a:off x="969416" y="1449932"/>
            <a:ext cx="2325188" cy="523220"/>
          </a:xfrm>
          <a:prstGeom prst="rect">
            <a:avLst/>
          </a:prstGeom>
        </p:spPr>
        <p:txBody>
          <a:bodyPr wrap="none">
            <a:spAutoFit/>
          </a:bodyPr>
          <a:lstStyle/>
          <a:p>
            <a:r>
              <a:rPr lang="vi-VN" sz="2800" b="1" dirty="0" smtClean="0">
                <a:solidFill>
                  <a:schemeClr val="bg1"/>
                </a:solidFill>
                <a:latin typeface="+mj-lt"/>
                <a:ea typeface="Times New Roman" panose="02020603050405020304" pitchFamily="18" charset="0"/>
              </a:rPr>
              <a:t> Trắc nghiệm:</a:t>
            </a:r>
            <a:endParaRPr lang="vi-VN" sz="2800" dirty="0">
              <a:solidFill>
                <a:schemeClr val="bg1"/>
              </a:solidFill>
              <a:latin typeface="+mj-lt"/>
            </a:endParaRPr>
          </a:p>
        </p:txBody>
      </p:sp>
      <p:sp>
        <p:nvSpPr>
          <p:cNvPr id="11" name="Oval 10"/>
          <p:cNvSpPr/>
          <p:nvPr/>
        </p:nvSpPr>
        <p:spPr>
          <a:xfrm>
            <a:off x="976504" y="5079846"/>
            <a:ext cx="476597" cy="5345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rgbClr val="FF0000"/>
                </a:solidFill>
                <a:latin typeface="+mj-lt"/>
              </a:rPr>
              <a:t>D</a:t>
            </a:r>
          </a:p>
        </p:txBody>
      </p:sp>
    </p:spTree>
    <p:extLst>
      <p:ext uri="{BB962C8B-B14F-4D97-AF65-F5344CB8AC3E}">
        <p14:creationId xmlns:p14="http://schemas.microsoft.com/office/powerpoint/2010/main" val="2110474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0" grpId="0"/>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0" y="0"/>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
            </a:r>
            <a:br>
              <a:rPr lang="vi-VN" dirty="0"/>
            </a:br>
            <a:endParaRPr lang="en-VN" dirty="0"/>
          </a:p>
        </p:txBody>
      </p:sp>
      <p:pic>
        <p:nvPicPr>
          <p:cNvPr id="4" name="Picture 3">
            <a:extLst>
              <a:ext uri="{FF2B5EF4-FFF2-40B4-BE49-F238E27FC236}">
                <a16:creationId xmlns:a16="http://schemas.microsoft.com/office/drawing/2014/main" id="{D2EA9355-9305-024F-AC55-13CFA1C35D93}"/>
              </a:ext>
            </a:extLst>
          </p:cNvPr>
          <p:cNvPicPr>
            <a:picLocks noChangeAspect="1"/>
          </p:cNvPicPr>
          <p:nvPr/>
        </p:nvPicPr>
        <p:blipFill>
          <a:blip r:embed="rId2"/>
          <a:stretch>
            <a:fillRect/>
          </a:stretch>
        </p:blipFill>
        <p:spPr>
          <a:xfrm rot="17343590">
            <a:off x="10898904" y="113048"/>
            <a:ext cx="1593468" cy="1478898"/>
          </a:xfrm>
          <a:prstGeom prst="rect">
            <a:avLst/>
          </a:prstGeom>
        </p:spPr>
      </p:pic>
      <p:sp>
        <p:nvSpPr>
          <p:cNvPr id="12" name="Rounded Rectangle 11"/>
          <p:cNvSpPr/>
          <p:nvPr/>
        </p:nvSpPr>
        <p:spPr>
          <a:xfrm>
            <a:off x="563849" y="551624"/>
            <a:ext cx="10172700" cy="296881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vi-VN" sz="2800" dirty="0">
                <a:solidFill>
                  <a:srgbClr val="FF0000"/>
                </a:solidFill>
                <a:latin typeface="Times New Roman" panose="02020603050405020304" pitchFamily="18" charset="0"/>
                <a:ea typeface="Times New Roman" panose="02020603050405020304" pitchFamily="18" charset="0"/>
              </a:rPr>
              <a:t>Câu 2</a:t>
            </a:r>
            <a:r>
              <a:rPr lang="vi-VN" sz="2800" dirty="0" smtClean="0">
                <a:solidFill>
                  <a:srgbClr val="FF0000"/>
                </a:solidFill>
                <a:latin typeface="Times New Roman" panose="02020603050405020304" pitchFamily="18" charset="0"/>
                <a:ea typeface="Times New Roman" panose="02020603050405020304" pitchFamily="18" charset="0"/>
              </a:rPr>
              <a:t>: Các quốc gia phong kiến Đông </a:t>
            </a:r>
            <a:r>
              <a:rPr lang="vi-VN" sz="2800" dirty="0">
                <a:solidFill>
                  <a:srgbClr val="FF0000"/>
                </a:solidFill>
                <a:latin typeface="Times New Roman" panose="02020603050405020304" pitchFamily="18" charset="0"/>
                <a:ea typeface="Times New Roman" panose="02020603050405020304" pitchFamily="18" charset="0"/>
              </a:rPr>
              <a:t>Nam </a:t>
            </a:r>
            <a:r>
              <a:rPr lang="vi-VN" sz="2800" dirty="0" smtClean="0">
                <a:solidFill>
                  <a:srgbClr val="FF0000"/>
                </a:solidFill>
                <a:latin typeface="Times New Roman" panose="02020603050405020304" pitchFamily="18" charset="0"/>
                <a:ea typeface="Times New Roman" panose="02020603050405020304" pitchFamily="18" charset="0"/>
              </a:rPr>
              <a:t>Á ra đời vào khoảng thời gian nào?</a:t>
            </a:r>
          </a:p>
          <a:p>
            <a:pPr marL="342900" indent="-342900">
              <a:buAutoNum type="alphaUcPeriod"/>
            </a:pPr>
            <a:r>
              <a:rPr lang="vi-VN" sz="2800" dirty="0" smtClean="0">
                <a:solidFill>
                  <a:schemeClr val="tx1"/>
                </a:solidFill>
                <a:latin typeface="Times New Roman" panose="02020603050405020304" pitchFamily="18" charset="0"/>
              </a:rPr>
              <a:t>Thiên niên kỉ VII TCN.</a:t>
            </a:r>
          </a:p>
          <a:p>
            <a:pPr marL="342900" indent="-342900">
              <a:buAutoNum type="alphaUcPeriod"/>
            </a:pPr>
            <a:r>
              <a:rPr lang="vi-VN" sz="2800" dirty="0" smtClean="0">
                <a:solidFill>
                  <a:schemeClr val="tx1"/>
                </a:solidFill>
                <a:latin typeface="Times New Roman" panose="02020603050405020304" pitchFamily="18" charset="0"/>
              </a:rPr>
              <a:t>Từ thế kỉ VII đến thế kỉ X.</a:t>
            </a:r>
          </a:p>
          <a:p>
            <a:pPr marL="342900" indent="-342900">
              <a:buAutoNum type="alphaUcPeriod"/>
            </a:pPr>
            <a:r>
              <a:rPr lang="vi-VN" sz="2800" dirty="0" smtClean="0">
                <a:solidFill>
                  <a:schemeClr val="tx1"/>
                </a:solidFill>
                <a:latin typeface="Times New Roman" panose="02020603050405020304" pitchFamily="18" charset="0"/>
              </a:rPr>
              <a:t>Thế kỉ VII.</a:t>
            </a:r>
          </a:p>
          <a:p>
            <a:pPr marL="342900" indent="-342900">
              <a:buAutoNum type="alphaUcPeriod"/>
            </a:pPr>
            <a:r>
              <a:rPr lang="vi-VN" sz="2800" dirty="0" smtClean="0">
                <a:solidFill>
                  <a:schemeClr val="tx1"/>
                </a:solidFill>
                <a:latin typeface="Times New Roman" panose="02020603050405020304" pitchFamily="18" charset="0"/>
              </a:rPr>
              <a:t>Thế kỉ X TCN.</a:t>
            </a:r>
            <a:endParaRPr lang="vi-VN" sz="2800" dirty="0">
              <a:solidFill>
                <a:schemeClr val="tx1"/>
              </a:solidFill>
            </a:endParaRPr>
          </a:p>
        </p:txBody>
      </p:sp>
      <p:sp>
        <p:nvSpPr>
          <p:cNvPr id="13" name="Oval 12"/>
          <p:cNvSpPr/>
          <p:nvPr/>
        </p:nvSpPr>
        <p:spPr>
          <a:xfrm>
            <a:off x="666131" y="2036032"/>
            <a:ext cx="476597" cy="5345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rgbClr val="FF0000"/>
                </a:solidFill>
                <a:latin typeface="+mj-lt"/>
              </a:rPr>
              <a:t>B</a:t>
            </a:r>
          </a:p>
        </p:txBody>
      </p:sp>
      <p:sp>
        <p:nvSpPr>
          <p:cNvPr id="14" name="Rounded Rectangle 13"/>
          <p:cNvSpPr/>
          <p:nvPr/>
        </p:nvSpPr>
        <p:spPr>
          <a:xfrm>
            <a:off x="1409700" y="3627120"/>
            <a:ext cx="10172700" cy="31546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vi-VN" sz="2800" dirty="0" smtClean="0">
                <a:solidFill>
                  <a:srgbClr val="FF0000"/>
                </a:solidFill>
                <a:latin typeface="+mj-lt"/>
              </a:rPr>
              <a:t>Câu 3: Theo em, nét tương đồng về kinh tế của các </a:t>
            </a:r>
            <a:r>
              <a:rPr lang="vi-VN" sz="2800" dirty="0">
                <a:solidFill>
                  <a:srgbClr val="FF0000"/>
                </a:solidFill>
                <a:latin typeface="Times New Roman" panose="02020603050405020304" pitchFamily="18" charset="0"/>
                <a:ea typeface="Times New Roman" panose="02020603050405020304" pitchFamily="18" charset="0"/>
              </a:rPr>
              <a:t>quốc gia sơ kì Đông Nam </a:t>
            </a:r>
            <a:r>
              <a:rPr lang="vi-VN" sz="2800" dirty="0" smtClean="0">
                <a:solidFill>
                  <a:srgbClr val="FF0000"/>
                </a:solidFill>
                <a:latin typeface="Times New Roman" panose="02020603050405020304" pitchFamily="18" charset="0"/>
                <a:ea typeface="Times New Roman" panose="02020603050405020304" pitchFamily="18" charset="0"/>
              </a:rPr>
              <a:t>Á so với Hy Lạp và La Mã cổ đại là gì?</a:t>
            </a:r>
          </a:p>
          <a:p>
            <a:pPr marL="514350" indent="-514350">
              <a:buAutoNum type="alphaUcPeriod"/>
            </a:pPr>
            <a:r>
              <a:rPr lang="vi-VN" sz="2800" dirty="0" smtClean="0">
                <a:solidFill>
                  <a:schemeClr val="tx1"/>
                </a:solidFill>
                <a:latin typeface="Times New Roman" panose="02020603050405020304" pitchFamily="18" charset="0"/>
              </a:rPr>
              <a:t>Kinh tế nông nghiệp phát triển.</a:t>
            </a:r>
          </a:p>
          <a:p>
            <a:pPr marL="514350" indent="-514350">
              <a:buAutoNum type="alphaUcPeriod"/>
            </a:pPr>
            <a:r>
              <a:rPr lang="vi-VN" sz="2800" dirty="0" smtClean="0">
                <a:solidFill>
                  <a:schemeClr val="tx1"/>
                </a:solidFill>
                <a:latin typeface="Times New Roman" panose="02020603050405020304" pitchFamily="18" charset="0"/>
              </a:rPr>
              <a:t>Các nghề thủ công</a:t>
            </a:r>
            <a:r>
              <a:rPr lang="vi-VN" sz="2800" dirty="0" smtClean="0">
                <a:solidFill>
                  <a:schemeClr val="tx1"/>
                </a:solidFill>
                <a:latin typeface="+mj-lt"/>
              </a:rPr>
              <a:t> </a:t>
            </a:r>
            <a:r>
              <a:rPr lang="vi-VN" sz="2800" dirty="0">
                <a:solidFill>
                  <a:schemeClr val="tx1"/>
                </a:solidFill>
                <a:latin typeface="Times New Roman" panose="02020603050405020304" pitchFamily="18" charset="0"/>
                <a:ea typeface="Times New Roman" panose="02020603050405020304" pitchFamily="18" charset="0"/>
              </a:rPr>
              <a:t>rèn sắt, đúc </a:t>
            </a:r>
            <a:r>
              <a:rPr lang="vi-VN" sz="2800" dirty="0" smtClean="0">
                <a:solidFill>
                  <a:schemeClr val="tx1"/>
                </a:solidFill>
                <a:latin typeface="Times New Roman" panose="02020603050405020304" pitchFamily="18" charset="0"/>
                <a:ea typeface="Times New Roman" panose="02020603050405020304" pitchFamily="18" charset="0"/>
              </a:rPr>
              <a:t>đồng giữ vị trí rất quan trọng.</a:t>
            </a:r>
          </a:p>
          <a:p>
            <a:pPr marL="514350" indent="-514350">
              <a:buAutoNum type="alphaUcPeriod"/>
            </a:pPr>
            <a:r>
              <a:rPr lang="vi-VN" sz="2800" dirty="0" smtClean="0">
                <a:solidFill>
                  <a:schemeClr val="tx1"/>
                </a:solidFill>
                <a:latin typeface="Times New Roman" panose="02020603050405020304" pitchFamily="18" charset="0"/>
              </a:rPr>
              <a:t>Thương mại đường biển thông qua các hải cảng.</a:t>
            </a:r>
          </a:p>
          <a:p>
            <a:pPr marL="514350" indent="-514350">
              <a:buAutoNum type="alphaUcPeriod"/>
            </a:pPr>
            <a:r>
              <a:rPr lang="vi-VN" sz="2800" dirty="0" smtClean="0">
                <a:solidFill>
                  <a:schemeClr val="tx1"/>
                </a:solidFill>
                <a:latin typeface="Times New Roman" panose="02020603050405020304" pitchFamily="18" charset="0"/>
              </a:rPr>
              <a:t>Kinh tế thủ công nghiệp và thương nghiệp giữ vai trò chủ đạo.</a:t>
            </a:r>
          </a:p>
        </p:txBody>
      </p:sp>
      <p:sp>
        <p:nvSpPr>
          <p:cNvPr id="15" name="Oval 14"/>
          <p:cNvSpPr/>
          <p:nvPr/>
        </p:nvSpPr>
        <p:spPr>
          <a:xfrm>
            <a:off x="1561859" y="5533270"/>
            <a:ext cx="476597" cy="5345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rgbClr val="FF0000"/>
                </a:solidFill>
                <a:latin typeface="+mj-lt"/>
              </a:rPr>
              <a:t>C</a:t>
            </a:r>
          </a:p>
        </p:txBody>
      </p:sp>
    </p:spTree>
    <p:extLst>
      <p:ext uri="{BB962C8B-B14F-4D97-AF65-F5344CB8AC3E}">
        <p14:creationId xmlns:p14="http://schemas.microsoft.com/office/powerpoint/2010/main" val="387400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0" y="0"/>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
            </a:r>
            <a:br>
              <a:rPr lang="vi-VN" dirty="0"/>
            </a:br>
            <a:endParaRPr lang="en-VN" dirty="0"/>
          </a:p>
        </p:txBody>
      </p:sp>
      <p:sp>
        <p:nvSpPr>
          <p:cNvPr id="3" name="TextBox 2">
            <a:extLst>
              <a:ext uri="{FF2B5EF4-FFF2-40B4-BE49-F238E27FC236}">
                <a16:creationId xmlns:a16="http://schemas.microsoft.com/office/drawing/2014/main" id="{58C39CCC-1777-0643-880D-86EB4F8E01C1}"/>
              </a:ext>
            </a:extLst>
          </p:cNvPr>
          <p:cNvSpPr txBox="1"/>
          <p:nvPr/>
        </p:nvSpPr>
        <p:spPr>
          <a:xfrm>
            <a:off x="502919" y="0"/>
            <a:ext cx="10896599" cy="830997"/>
          </a:xfrm>
          <a:prstGeom prst="rect">
            <a:avLst/>
          </a:prstGeom>
          <a:noFill/>
        </p:spPr>
        <p:txBody>
          <a:bodyPr wrap="square" rtlCol="0">
            <a:spAutoFit/>
          </a:bodyPr>
          <a:lstStyle/>
          <a:p>
            <a:pPr algn="ctr"/>
            <a:r>
              <a:rPr lang="en-VN" sz="2400" b="1" dirty="0">
                <a:solidFill>
                  <a:srgbClr val="FFFF00"/>
                </a:solidFill>
                <a:latin typeface="Times New Roman" panose="02020603050405020304" pitchFamily="18" charset="0"/>
                <a:cs typeface="Times New Roman" panose="02020603050405020304" pitchFamily="18" charset="0"/>
              </a:rPr>
              <a:t>Bài </a:t>
            </a:r>
            <a:r>
              <a:rPr lang="en-VN" sz="2400" b="1" dirty="0" smtClean="0">
                <a:solidFill>
                  <a:srgbClr val="FFFF00"/>
                </a:solidFill>
                <a:latin typeface="Times New Roman" panose="02020603050405020304" pitchFamily="18" charset="0"/>
                <a:cs typeface="Times New Roman" panose="02020603050405020304" pitchFamily="18" charset="0"/>
              </a:rPr>
              <a:t>1</a:t>
            </a:r>
            <a:r>
              <a:rPr lang="vi-VN" sz="2400" b="1" dirty="0">
                <a:solidFill>
                  <a:srgbClr val="FFFF00"/>
                </a:solidFill>
                <a:latin typeface="Times New Roman" panose="02020603050405020304" pitchFamily="18" charset="0"/>
                <a:cs typeface="Times New Roman" panose="02020603050405020304" pitchFamily="18" charset="0"/>
              </a:rPr>
              <a:t>0</a:t>
            </a:r>
            <a:r>
              <a:rPr lang="en-VN" sz="2400" b="1" dirty="0" smtClean="0">
                <a:solidFill>
                  <a:srgbClr val="FFFF00"/>
                </a:solidFill>
                <a:latin typeface="Times New Roman" panose="02020603050405020304" pitchFamily="18" charset="0"/>
                <a:cs typeface="Times New Roman" panose="02020603050405020304" pitchFamily="18" charset="0"/>
              </a:rPr>
              <a:t>: </a:t>
            </a:r>
            <a:r>
              <a:rPr lang="vi-VN" sz="2400" b="1" dirty="0" smtClean="0">
                <a:solidFill>
                  <a:srgbClr val="FFFF00"/>
                </a:solidFill>
                <a:latin typeface="Times New Roman" panose="02020603050405020304" pitchFamily="18" charset="0"/>
                <a:cs typeface="Times New Roman" panose="02020603050405020304" pitchFamily="18" charset="0"/>
              </a:rPr>
              <a:t>SỰ </a:t>
            </a:r>
            <a:r>
              <a:rPr lang="vi-VN" sz="2400" b="1" dirty="0" smtClean="0">
                <a:solidFill>
                  <a:srgbClr val="FFFF00"/>
                </a:solidFill>
                <a:latin typeface="+mj-lt"/>
                <a:cs typeface="Times New Roman" panose="02020603050405020304" pitchFamily="18" charset="0"/>
              </a:rPr>
              <a:t>RA ĐỜI VÀ PHÁT TRIỂN CỦA CÁC VƯƠNG QUỐC Ở ĐÔNG NAM Á </a:t>
            </a:r>
            <a:r>
              <a:rPr lang="vi-VN" sz="2400" b="1" dirty="0">
                <a:solidFill>
                  <a:srgbClr val="FFFF00"/>
                </a:solidFill>
                <a:latin typeface="+mj-lt"/>
              </a:rPr>
              <a:t>TỪ NHỮNG THẾ KỈ TIẾP GIÁP CÔNG NGUYÊN ĐẾN THẾ KỈ </a:t>
            </a:r>
            <a:r>
              <a:rPr lang="vi-VN" sz="2400" b="1" dirty="0" smtClean="0">
                <a:solidFill>
                  <a:srgbClr val="FFFF00"/>
                </a:solidFill>
                <a:latin typeface="+mj-lt"/>
              </a:rPr>
              <a:t>X</a:t>
            </a:r>
            <a:endParaRPr lang="vi-VN" sz="2400" b="1" dirty="0">
              <a:solidFill>
                <a:srgbClr val="FFFF00"/>
              </a:solidFill>
              <a:latin typeface="+mj-lt"/>
            </a:endParaRPr>
          </a:p>
        </p:txBody>
      </p:sp>
      <p:pic>
        <p:nvPicPr>
          <p:cNvPr id="4" name="Picture 3">
            <a:extLst>
              <a:ext uri="{FF2B5EF4-FFF2-40B4-BE49-F238E27FC236}">
                <a16:creationId xmlns:a16="http://schemas.microsoft.com/office/drawing/2014/main" id="{D2EA9355-9305-024F-AC55-13CFA1C35D93}"/>
              </a:ext>
            </a:extLst>
          </p:cNvPr>
          <p:cNvPicPr>
            <a:picLocks noChangeAspect="1"/>
          </p:cNvPicPr>
          <p:nvPr/>
        </p:nvPicPr>
        <p:blipFill>
          <a:blip r:embed="rId2"/>
          <a:stretch>
            <a:fillRect/>
          </a:stretch>
        </p:blipFill>
        <p:spPr>
          <a:xfrm rot="17343590">
            <a:off x="10898904" y="113048"/>
            <a:ext cx="1593468" cy="1478898"/>
          </a:xfrm>
          <a:prstGeom prst="rect">
            <a:avLst/>
          </a:prstGeom>
        </p:spPr>
      </p:pic>
      <p:sp>
        <p:nvSpPr>
          <p:cNvPr id="6" name="TextBox 5"/>
          <p:cNvSpPr txBox="1"/>
          <p:nvPr/>
        </p:nvSpPr>
        <p:spPr>
          <a:xfrm>
            <a:off x="502919" y="988267"/>
            <a:ext cx="2560321" cy="461665"/>
          </a:xfrm>
          <a:prstGeom prst="rect">
            <a:avLst/>
          </a:prstGeom>
          <a:noFill/>
        </p:spPr>
        <p:txBody>
          <a:bodyPr wrap="square" rtlCol="0">
            <a:spAutoFit/>
          </a:bodyPr>
          <a:lstStyle/>
          <a:p>
            <a:r>
              <a:rPr lang="en-US" sz="2400" b="1" dirty="0" smtClean="0">
                <a:solidFill>
                  <a:srgbClr val="FFC000"/>
                </a:solidFill>
                <a:latin typeface="Times New Roman" panose="02020603050405020304" pitchFamily="18" charset="0"/>
                <a:cs typeface="Times New Roman" panose="02020603050405020304" pitchFamily="18" charset="0"/>
              </a:rPr>
              <a:t>LUYỆN TẬP</a:t>
            </a:r>
            <a:endParaRPr lang="vi-VN" sz="2400" b="1" dirty="0">
              <a:solidFill>
                <a:srgbClr val="FFC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502919" y="1607202"/>
            <a:ext cx="11064241" cy="1815882"/>
          </a:xfrm>
          <a:prstGeom prst="rect">
            <a:avLst/>
          </a:prstGeom>
          <a:noFill/>
        </p:spPr>
        <p:txBody>
          <a:bodyPr wrap="square" rtlCol="0">
            <a:spAutoFit/>
          </a:bodyPr>
          <a:lstStyle/>
          <a:p>
            <a:r>
              <a:rPr lang="vi-VN" sz="2800" dirty="0" smtClean="0">
                <a:solidFill>
                  <a:schemeClr val="bg1"/>
                </a:solidFill>
                <a:latin typeface="Times New Roman" panose="02020603050405020304" pitchFamily="18" charset="0"/>
                <a:cs typeface="Times New Roman" panose="02020603050405020304" pitchFamily="18" charset="0"/>
              </a:rPr>
              <a:t>       </a:t>
            </a:r>
            <a:r>
              <a:rPr lang="vi-VN" sz="2800" u="sng" dirty="0" smtClean="0">
                <a:solidFill>
                  <a:schemeClr val="bg1"/>
                </a:solidFill>
                <a:latin typeface="Times New Roman" panose="02020603050405020304" pitchFamily="18" charset="0"/>
                <a:cs typeface="Times New Roman" panose="02020603050405020304" pitchFamily="18" charset="0"/>
              </a:rPr>
              <a:t>Bài </a:t>
            </a:r>
            <a:r>
              <a:rPr lang="vi-VN" sz="2800" u="sng" dirty="0">
                <a:solidFill>
                  <a:schemeClr val="bg1"/>
                </a:solidFill>
                <a:latin typeface="Times New Roman" panose="02020603050405020304" pitchFamily="18" charset="0"/>
                <a:cs typeface="Times New Roman" panose="02020603050405020304" pitchFamily="18" charset="0"/>
              </a:rPr>
              <a:t>tập </a:t>
            </a:r>
            <a:r>
              <a:rPr lang="vi-VN" sz="2800" u="sng" dirty="0" smtClean="0">
                <a:solidFill>
                  <a:schemeClr val="bg1"/>
                </a:solidFill>
                <a:latin typeface="Times New Roman" panose="02020603050405020304" pitchFamily="18" charset="0"/>
                <a:cs typeface="Times New Roman" panose="02020603050405020304" pitchFamily="18" charset="0"/>
              </a:rPr>
              <a:t>1 (T52 SGK)</a:t>
            </a:r>
            <a:r>
              <a:rPr lang="vi-VN" sz="2800" dirty="0" smtClean="0">
                <a:solidFill>
                  <a:schemeClr val="bg1"/>
                </a:solidFill>
                <a:latin typeface="Times New Roman" panose="02020603050405020304" pitchFamily="18" charset="0"/>
                <a:cs typeface="Times New Roman" panose="02020603050405020304" pitchFamily="18" charset="0"/>
              </a:rPr>
              <a:t>: </a:t>
            </a:r>
            <a:r>
              <a:rPr lang="vi-VN" sz="2800" dirty="0">
                <a:solidFill>
                  <a:schemeClr val="bg1"/>
                </a:solidFill>
                <a:latin typeface="Times New Roman" panose="02020603050405020304" pitchFamily="18" charset="0"/>
                <a:cs typeface="Times New Roman" panose="02020603050405020304" pitchFamily="18" charset="0"/>
              </a:rPr>
              <a:t>Em hãy trình bày sơ lược vị trí địa lí của khu vực Đông Nam Á. Với vị trí địa lí như vậy, các vương quốc ở </a:t>
            </a:r>
            <a:r>
              <a:rPr lang="vi-VN" sz="2800" dirty="0" smtClean="0">
                <a:solidFill>
                  <a:schemeClr val="bg1"/>
                </a:solidFill>
                <a:latin typeface="Times New Roman" panose="02020603050405020304" pitchFamily="18" charset="0"/>
                <a:cs typeface="Times New Roman" panose="02020603050405020304" pitchFamily="18" charset="0"/>
              </a:rPr>
              <a:t>Đông Nam Á </a:t>
            </a:r>
            <a:r>
              <a:rPr lang="vi-VN" sz="2800" dirty="0">
                <a:solidFill>
                  <a:schemeClr val="bg1"/>
                </a:solidFill>
                <a:latin typeface="Times New Roman" panose="02020603050405020304" pitchFamily="18" charset="0"/>
                <a:cs typeface="Times New Roman" panose="02020603050405020304" pitchFamily="18" charset="0"/>
              </a:rPr>
              <a:t>đã chịu ảnh hưởng từ bên ngoài như thế nào trong quá trình ra đời và phát triển</a:t>
            </a:r>
            <a:r>
              <a:rPr lang="vi-VN" sz="2800" dirty="0" smtClean="0">
                <a:solidFill>
                  <a:schemeClr val="bg1"/>
                </a:solidFill>
                <a:latin typeface="Times New Roman" panose="02020603050405020304" pitchFamily="18" charset="0"/>
                <a:cs typeface="Times New Roman" panose="02020603050405020304" pitchFamily="18" charset="0"/>
              </a:rPr>
              <a:t>?</a:t>
            </a:r>
            <a:endParaRPr lang="vi-VN" sz="2800" dirty="0">
              <a:solidFill>
                <a:schemeClr val="bg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502918" y="3408413"/>
            <a:ext cx="10896599" cy="1815882"/>
          </a:xfrm>
          <a:prstGeom prst="rect">
            <a:avLst/>
          </a:prstGeom>
          <a:noFill/>
        </p:spPr>
        <p:txBody>
          <a:bodyPr wrap="square" rtlCol="0">
            <a:spAutoFit/>
          </a:bodyPr>
          <a:lstStyle/>
          <a:p>
            <a:r>
              <a:rPr lang="vi-VN" sz="2800" dirty="0" smtClean="0">
                <a:solidFill>
                  <a:schemeClr val="bg1"/>
                </a:solidFill>
                <a:latin typeface="Times New Roman" panose="02020603050405020304" pitchFamily="18" charset="0"/>
                <a:cs typeface="Times New Roman" panose="02020603050405020304" pitchFamily="18" charset="0"/>
              </a:rPr>
              <a:t>       </a:t>
            </a:r>
            <a:r>
              <a:rPr lang="vi-VN" sz="2800" u="sng" dirty="0" smtClean="0">
                <a:solidFill>
                  <a:schemeClr val="bg1"/>
                </a:solidFill>
                <a:latin typeface="Times New Roman" panose="02020603050405020304" pitchFamily="18" charset="0"/>
                <a:cs typeface="Times New Roman" panose="02020603050405020304" pitchFamily="18" charset="0"/>
              </a:rPr>
              <a:t>Bài </a:t>
            </a:r>
            <a:r>
              <a:rPr lang="vi-VN" sz="2800" u="sng" dirty="0">
                <a:solidFill>
                  <a:schemeClr val="bg1"/>
                </a:solidFill>
                <a:latin typeface="Times New Roman" panose="02020603050405020304" pitchFamily="18" charset="0"/>
                <a:cs typeface="Times New Roman" panose="02020603050405020304" pitchFamily="18" charset="0"/>
              </a:rPr>
              <a:t>tập </a:t>
            </a:r>
            <a:r>
              <a:rPr lang="vi-VN" sz="2800" u="sng" dirty="0" smtClean="0">
                <a:solidFill>
                  <a:schemeClr val="bg1"/>
                </a:solidFill>
                <a:latin typeface="Times New Roman" panose="02020603050405020304" pitchFamily="18" charset="0"/>
                <a:cs typeface="Times New Roman" panose="02020603050405020304" pitchFamily="18" charset="0"/>
              </a:rPr>
              <a:t>2 </a:t>
            </a:r>
            <a:r>
              <a:rPr lang="vi-VN" sz="2800" u="sng" dirty="0">
                <a:solidFill>
                  <a:schemeClr val="bg1"/>
                </a:solidFill>
                <a:latin typeface="Times New Roman" panose="02020603050405020304" pitchFamily="18" charset="0"/>
                <a:cs typeface="Times New Roman" panose="02020603050405020304" pitchFamily="18" charset="0"/>
              </a:rPr>
              <a:t>(T52 SGK)</a:t>
            </a:r>
            <a:r>
              <a:rPr lang="vi-VN" sz="2800" dirty="0">
                <a:solidFill>
                  <a:schemeClr val="bg1"/>
                </a:solidFill>
                <a:latin typeface="Times New Roman" panose="02020603050405020304" pitchFamily="18" charset="0"/>
                <a:cs typeface="Times New Roman" panose="02020603050405020304" pitchFamily="18" charset="0"/>
              </a:rPr>
              <a:t>: </a:t>
            </a:r>
            <a:r>
              <a:rPr lang="vi-VN" sz="2800" dirty="0" smtClean="0">
                <a:solidFill>
                  <a:schemeClr val="bg1"/>
                </a:solidFill>
                <a:latin typeface="Times New Roman" panose="02020603050405020304" pitchFamily="18" charset="0"/>
                <a:cs typeface="Times New Roman" panose="02020603050405020304" pitchFamily="18" charset="0"/>
              </a:rPr>
              <a:t>Viết </a:t>
            </a:r>
            <a:r>
              <a:rPr lang="vi-VN" sz="2800" dirty="0">
                <a:solidFill>
                  <a:schemeClr val="bg1"/>
                </a:solidFill>
                <a:latin typeface="Times New Roman" panose="02020603050405020304" pitchFamily="18" charset="0"/>
                <a:cs typeface="Times New Roman" panose="02020603050405020304" pitchFamily="18" charset="0"/>
              </a:rPr>
              <a:t>một đoạn mô tả về quá trình ra đời các vương quốc cổ ở Đông Nam Á từ thế kỉ VII trước Công nguyên đến thế kỉ VII dựa vào những từ khóa sau: nhiệt đới, lúa nước, đồ sắt, Ấn Độ, Trung Quốc, Đông Nam Á</a:t>
            </a:r>
            <a:r>
              <a:rPr lang="vi-VN" sz="2800" dirty="0" smtClean="0">
                <a:solidFill>
                  <a:schemeClr val="bg1"/>
                </a:solidFill>
                <a:latin typeface="Times New Roman" panose="02020603050405020304" pitchFamily="18" charset="0"/>
                <a:cs typeface="Times New Roman" panose="02020603050405020304" pitchFamily="18" charset="0"/>
              </a:rPr>
              <a:t>.</a:t>
            </a:r>
            <a:endParaRPr lang="vi-VN"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194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fltVal val="0"/>
                                          </p:val>
                                        </p:tav>
                                        <p:tav tm="100000">
                                          <p:val>
                                            <p:strVal val="#ppt_w"/>
                                          </p:val>
                                        </p:tav>
                                      </p:tavLst>
                                    </p:anim>
                                    <p:anim calcmode="lin" valueType="num">
                                      <p:cBhvr>
                                        <p:cTn id="22" dur="1000" fill="hold"/>
                                        <p:tgtEl>
                                          <p:spTgt spid="8"/>
                                        </p:tgtEl>
                                        <p:attrNameLst>
                                          <p:attrName>ppt_h</p:attrName>
                                        </p:attrNameLst>
                                      </p:cBhvr>
                                      <p:tavLst>
                                        <p:tav tm="0">
                                          <p:val>
                                            <p:fltVal val="0"/>
                                          </p:val>
                                        </p:tav>
                                        <p:tav tm="100000">
                                          <p:val>
                                            <p:strVal val="#ppt_h"/>
                                          </p:val>
                                        </p:tav>
                                      </p:tavLst>
                                    </p:anim>
                                    <p:anim calcmode="lin" valueType="num">
                                      <p:cBhvr>
                                        <p:cTn id="23" dur="1000" fill="hold"/>
                                        <p:tgtEl>
                                          <p:spTgt spid="8"/>
                                        </p:tgtEl>
                                        <p:attrNameLst>
                                          <p:attrName>style.rotation</p:attrName>
                                        </p:attrNameLst>
                                      </p:cBhvr>
                                      <p:tavLst>
                                        <p:tav tm="0">
                                          <p:val>
                                            <p:fltVal val="90"/>
                                          </p:val>
                                        </p:tav>
                                        <p:tav tm="100000">
                                          <p:val>
                                            <p:fltVal val="0"/>
                                          </p:val>
                                        </p:tav>
                                      </p:tavLst>
                                    </p:anim>
                                    <p:animEffect transition="in" filter="fade">
                                      <p:cBhvr>
                                        <p:cTn id="2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0" y="0"/>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VN" dirty="0"/>
          </a:p>
        </p:txBody>
      </p:sp>
      <p:pic>
        <p:nvPicPr>
          <p:cNvPr id="4" name="Picture 3">
            <a:extLst>
              <a:ext uri="{FF2B5EF4-FFF2-40B4-BE49-F238E27FC236}">
                <a16:creationId xmlns:a16="http://schemas.microsoft.com/office/drawing/2014/main" id="{D2EA9355-9305-024F-AC55-13CFA1C35D93}"/>
              </a:ext>
            </a:extLst>
          </p:cNvPr>
          <p:cNvPicPr>
            <a:picLocks noChangeAspect="1"/>
          </p:cNvPicPr>
          <p:nvPr/>
        </p:nvPicPr>
        <p:blipFill>
          <a:blip r:embed="rId2"/>
          <a:stretch>
            <a:fillRect/>
          </a:stretch>
        </p:blipFill>
        <p:spPr>
          <a:xfrm rot="17343590">
            <a:off x="10898904" y="113048"/>
            <a:ext cx="1593468" cy="1478898"/>
          </a:xfrm>
          <a:prstGeom prst="rect">
            <a:avLst/>
          </a:prstGeom>
        </p:spPr>
      </p:pic>
      <p:sp>
        <p:nvSpPr>
          <p:cNvPr id="5" name="Rectangle 4"/>
          <p:cNvSpPr/>
          <p:nvPr/>
        </p:nvSpPr>
        <p:spPr>
          <a:xfrm>
            <a:off x="799039" y="694870"/>
            <a:ext cx="10576558" cy="954107"/>
          </a:xfrm>
          <a:prstGeom prst="rect">
            <a:avLst/>
          </a:prstGeom>
        </p:spPr>
        <p:txBody>
          <a:bodyPr wrap="square">
            <a:spAutoFit/>
          </a:bodyPr>
          <a:lstStyle/>
          <a:p>
            <a:r>
              <a:rPr lang="vi-VN" sz="2800" dirty="0">
                <a:solidFill>
                  <a:schemeClr val="bg1"/>
                </a:solidFill>
                <a:latin typeface="Times New Roman" panose="02020603050405020304" pitchFamily="18" charset="0"/>
                <a:cs typeface="Times New Roman" panose="02020603050405020304" pitchFamily="18" charset="0"/>
              </a:rPr>
              <a:t>	</a:t>
            </a:r>
            <a:r>
              <a:rPr lang="vi-VN" sz="2800" dirty="0" smtClean="0">
                <a:solidFill>
                  <a:schemeClr val="bg1"/>
                </a:solidFill>
                <a:latin typeface="Times New Roman" panose="02020603050405020304" pitchFamily="18" charset="0"/>
                <a:cs typeface="Times New Roman" panose="02020603050405020304" pitchFamily="18" charset="0"/>
              </a:rPr>
              <a:t>Sưu </a:t>
            </a:r>
            <a:r>
              <a:rPr lang="vi-VN" sz="2800" dirty="0">
                <a:solidFill>
                  <a:schemeClr val="bg1"/>
                </a:solidFill>
                <a:latin typeface="Times New Roman" panose="02020603050405020304" pitchFamily="18" charset="0"/>
                <a:cs typeface="Times New Roman" panose="02020603050405020304" pitchFamily="18" charset="0"/>
              </a:rPr>
              <a:t>tầm tư liệu về sự hình thành và phát triển của một vương quốc ở Đông Nam Á từ thế kỉ VII đến thế kỉ X để giới thiệu cho các bạn</a:t>
            </a:r>
            <a:r>
              <a:rPr lang="vi-VN" sz="2800" dirty="0" smtClean="0">
                <a:solidFill>
                  <a:schemeClr val="bg1"/>
                </a:solidFill>
                <a:latin typeface="Times New Roman" panose="02020603050405020304" pitchFamily="18" charset="0"/>
                <a:cs typeface="Times New Roman" panose="02020603050405020304" pitchFamily="18" charset="0"/>
              </a:rPr>
              <a:t>.</a:t>
            </a:r>
            <a:endParaRPr lang="vi-VN" sz="2800" dirty="0">
              <a:solidFill>
                <a:schemeClr val="bg1"/>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1036320" y="199146"/>
            <a:ext cx="2484120" cy="523220"/>
          </a:xfrm>
          <a:prstGeom prst="rect">
            <a:avLst/>
          </a:prstGeom>
          <a:noFill/>
        </p:spPr>
        <p:txBody>
          <a:bodyPr wrap="square" rtlCol="0">
            <a:spAutoFit/>
          </a:bodyPr>
          <a:lstStyle/>
          <a:p>
            <a:r>
              <a:rPr lang="vi-VN" sz="2800" b="1" dirty="0" smtClean="0">
                <a:solidFill>
                  <a:srgbClr val="FFC000"/>
                </a:solidFill>
                <a:latin typeface="Times New Roman" panose="02020603050405020304" pitchFamily="18" charset="0"/>
                <a:cs typeface="Times New Roman" panose="02020603050405020304" pitchFamily="18" charset="0"/>
              </a:rPr>
              <a:t>VẬN DỤNG:</a:t>
            </a:r>
            <a:endParaRPr lang="vi-VN" sz="2800" b="1" dirty="0">
              <a:solidFill>
                <a:srgbClr val="FFC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799039" y="1989054"/>
            <a:ext cx="10896599" cy="4154984"/>
          </a:xfrm>
          <a:prstGeom prst="rect">
            <a:avLst/>
          </a:prstGeom>
        </p:spPr>
        <p:txBody>
          <a:bodyPr wrap="square">
            <a:spAutoFit/>
          </a:bodyPr>
          <a:lstStyle/>
          <a:p>
            <a:pPr algn="just">
              <a:spcAft>
                <a:spcPts val="0"/>
              </a:spcAft>
            </a:pPr>
            <a:r>
              <a:rPr lang="en-US" sz="2400" b="1" dirty="0">
                <a:solidFill>
                  <a:schemeClr val="bg1"/>
                </a:solidFill>
                <a:latin typeface="Times New Roman" panose="02020603050405020304" pitchFamily="18" charset="0"/>
                <a:ea typeface="Times New Roman" panose="02020603050405020304" pitchFamily="18" charset="0"/>
              </a:rPr>
              <a:t>Vương quốc Văn Lang</a:t>
            </a:r>
            <a:endParaRPr lang="vi-VN" sz="2400" dirty="0">
              <a:solidFill>
                <a:schemeClr val="bg1"/>
              </a:solidFill>
              <a:latin typeface="Times New Roman" panose="02020603050405020304" pitchFamily="18" charset="0"/>
              <a:ea typeface="Times New Roman" panose="02020603050405020304" pitchFamily="18" charset="0"/>
            </a:endParaRPr>
          </a:p>
          <a:p>
            <a:pPr indent="457200" algn="just"/>
            <a:r>
              <a:rPr lang="en-US" sz="2400" dirty="0">
                <a:solidFill>
                  <a:schemeClr val="bg1"/>
                </a:solidFill>
                <a:latin typeface="Times New Roman" panose="02020603050405020304" pitchFamily="18" charset="0"/>
                <a:ea typeface="Times New Roman" panose="02020603050405020304" pitchFamily="18" charset="0"/>
              </a:rPr>
              <a:t>Từ thế kỉ </a:t>
            </a:r>
            <a:r>
              <a:rPr lang="vi-VN" sz="2400" dirty="0">
                <a:solidFill>
                  <a:schemeClr val="bg1"/>
                </a:solidFill>
                <a:latin typeface="Times New Roman" panose="02020603050405020304" pitchFamily="18" charset="0"/>
                <a:ea typeface="Times New Roman" panose="02020603050405020304" pitchFamily="18" charset="0"/>
              </a:rPr>
              <a:t>VII</a:t>
            </a:r>
            <a:r>
              <a:rPr lang="en-US" sz="2400" dirty="0">
                <a:solidFill>
                  <a:schemeClr val="bg1"/>
                </a:solidFill>
                <a:latin typeface="Times New Roman" panose="02020603050405020304" pitchFamily="18" charset="0"/>
                <a:ea typeface="Times New Roman" panose="02020603050405020304" pitchFamily="18" charset="0"/>
              </a:rPr>
              <a:t> trước Công nguyên, tại khu vực ngày nay là miền Bắc Việt Nam đã hình thành vương quốc Văn Lang của tộc người Lạc Việt, và kế tiếp là vương quốc Âu Lạc vào giữa thế k</a:t>
            </a:r>
            <a:r>
              <a:rPr lang="vi-VN" sz="2400" dirty="0">
                <a:solidFill>
                  <a:schemeClr val="bg1"/>
                </a:solidFill>
                <a:latin typeface="Times New Roman" panose="02020603050405020304" pitchFamily="18" charset="0"/>
                <a:ea typeface="Times New Roman" panose="02020603050405020304" pitchFamily="18" charset="0"/>
              </a:rPr>
              <a:t>ỉ I</a:t>
            </a:r>
            <a:r>
              <a:rPr lang="en-US" sz="2400" dirty="0">
                <a:solidFill>
                  <a:schemeClr val="bg1"/>
                </a:solidFill>
                <a:latin typeface="Times New Roman" panose="02020603050405020304" pitchFamily="18" charset="0"/>
                <a:ea typeface="Times New Roman" panose="02020603050405020304" pitchFamily="18" charset="0"/>
              </a:rPr>
              <a:t> trước Công nguyên dựa vào sự kết hợp giữa tộc người Lạc Việt và tộc người Âu Việt, đây là hai nhà nước về nông nghiệp. Văn Lang được xem là nhà nước đầu tiên của Việt Nam ngày nay.</a:t>
            </a:r>
            <a:endParaRPr lang="vi-VN" sz="2400" dirty="0">
              <a:solidFill>
                <a:schemeClr val="bg1"/>
              </a:solidFill>
              <a:latin typeface="Times New Roman" panose="02020603050405020304" pitchFamily="18" charset="0"/>
              <a:ea typeface="Times New Roman" panose="02020603050405020304" pitchFamily="18" charset="0"/>
            </a:endParaRPr>
          </a:p>
          <a:p>
            <a:pPr indent="342265" algn="just"/>
            <a:r>
              <a:rPr lang="en-US" sz="2400" dirty="0">
                <a:solidFill>
                  <a:schemeClr val="bg1"/>
                </a:solidFill>
                <a:latin typeface="Times New Roman" panose="02020603050405020304" pitchFamily="18" charset="0"/>
                <a:ea typeface="Times New Roman" panose="02020603050405020304" pitchFamily="18" charset="0"/>
              </a:rPr>
              <a:t>Đứng đầu nhà nước là Hùng Vương, trong triều đình có các quan giúp việc là Lạc Hầu, quan Lạc Tướng cai quản các bộ địa phương, dưới Lạc Tướng là các quan Bồ Chính cai quản từng khu vực nhỏ (làng). Theo các tư liệu cổ, các vị vua cai trị nước Văn Lang có tất cả 18 đời (hoặc dòng) vua, kết thúc vào năm 258 trước Công nguyên (tức là thế kỉ thứ III trước Công nguyên) bởi An Dương Vương.</a:t>
            </a:r>
            <a:endParaRPr lang="vi-VN" sz="24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328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0" y="0"/>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VN" dirty="0"/>
          </a:p>
        </p:txBody>
      </p:sp>
      <p:pic>
        <p:nvPicPr>
          <p:cNvPr id="4" name="Picture 3">
            <a:extLst>
              <a:ext uri="{FF2B5EF4-FFF2-40B4-BE49-F238E27FC236}">
                <a16:creationId xmlns:a16="http://schemas.microsoft.com/office/drawing/2014/main" id="{D2EA9355-9305-024F-AC55-13CFA1C35D93}"/>
              </a:ext>
            </a:extLst>
          </p:cNvPr>
          <p:cNvPicPr>
            <a:picLocks noChangeAspect="1"/>
          </p:cNvPicPr>
          <p:nvPr/>
        </p:nvPicPr>
        <p:blipFill>
          <a:blip r:embed="rId2"/>
          <a:stretch>
            <a:fillRect/>
          </a:stretch>
        </p:blipFill>
        <p:spPr>
          <a:xfrm rot="17343590">
            <a:off x="10898904" y="113048"/>
            <a:ext cx="1593468" cy="1478898"/>
          </a:xfrm>
          <a:prstGeom prst="rect">
            <a:avLst/>
          </a:prstGeom>
        </p:spPr>
      </p:pic>
      <p:sp>
        <p:nvSpPr>
          <p:cNvPr id="5" name="Rounded Rectangle 4"/>
          <p:cNvSpPr/>
          <p:nvPr/>
        </p:nvSpPr>
        <p:spPr>
          <a:xfrm>
            <a:off x="1463040" y="1051560"/>
            <a:ext cx="9189720" cy="3368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vi-VN" sz="2800" b="1" dirty="0" smtClean="0">
                <a:solidFill>
                  <a:schemeClr val="accent1"/>
                </a:solidFill>
                <a:latin typeface="+mj-lt"/>
              </a:rPr>
              <a:t>GIAO NHIỆM VỤ Ở NHÀ</a:t>
            </a:r>
          </a:p>
          <a:p>
            <a:pPr marL="342900" indent="-342900" algn="just">
              <a:lnSpc>
                <a:spcPct val="150000"/>
              </a:lnSpc>
              <a:buAutoNum type="arabicPeriod"/>
            </a:pPr>
            <a:r>
              <a:rPr lang="vi-VN" sz="2800" dirty="0" smtClean="0">
                <a:solidFill>
                  <a:schemeClr val="tx1"/>
                </a:solidFill>
                <a:latin typeface="+mj-lt"/>
              </a:rPr>
              <a:t>Hoàn thành bài tập.</a:t>
            </a:r>
          </a:p>
          <a:p>
            <a:pPr marL="342900" indent="-342900" algn="just">
              <a:lnSpc>
                <a:spcPct val="150000"/>
              </a:lnSpc>
              <a:buAutoNum type="arabicPeriod"/>
            </a:pPr>
            <a:r>
              <a:rPr lang="vi-VN" sz="2800" dirty="0" smtClean="0">
                <a:solidFill>
                  <a:schemeClr val="tx1"/>
                </a:solidFill>
                <a:latin typeface="+mj-lt"/>
              </a:rPr>
              <a:t>Đọc và trả lời các câu hỏi bài 12. Giao lưu thương mại và văn hóa ở Đông Nam Á.</a:t>
            </a:r>
            <a:endParaRPr lang="vi-VN" sz="2800" dirty="0">
              <a:solidFill>
                <a:schemeClr val="tx1"/>
              </a:solidFill>
              <a:latin typeface="+mj-lt"/>
            </a:endParaRPr>
          </a:p>
        </p:txBody>
      </p:sp>
    </p:spTree>
    <p:extLst>
      <p:ext uri="{BB962C8B-B14F-4D97-AF65-F5344CB8AC3E}">
        <p14:creationId xmlns:p14="http://schemas.microsoft.com/office/powerpoint/2010/main" val="297333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20526659_684991958366288_984150484_n"/>
          <p:cNvPicPr>
            <a:picLocks noChangeAspect="1" noChangeArrowheads="1"/>
          </p:cNvPicPr>
          <p:nvPr/>
        </p:nvPicPr>
        <p:blipFill>
          <a:blip r:embed="rId2" cstate="print"/>
          <a:srcRect/>
          <a:stretch>
            <a:fillRect/>
          </a:stretch>
        </p:blipFill>
        <p:spPr bwMode="auto">
          <a:xfrm>
            <a:off x="0" y="-6927"/>
            <a:ext cx="12192000" cy="6370996"/>
          </a:xfrm>
          <a:prstGeom prst="rect">
            <a:avLst/>
          </a:prstGeom>
          <a:noFill/>
        </p:spPr>
      </p:pic>
      <p:sp>
        <p:nvSpPr>
          <p:cNvPr id="3" name="TextBox 2"/>
          <p:cNvSpPr txBox="1"/>
          <p:nvPr/>
        </p:nvSpPr>
        <p:spPr>
          <a:xfrm>
            <a:off x="0" y="6364069"/>
            <a:ext cx="12192000" cy="480131"/>
          </a:xfrm>
          <a:prstGeom prst="rect">
            <a:avLst/>
          </a:prstGeom>
          <a:ln w="38100">
            <a:solidFill>
              <a:srgbClr val="FFFFFF"/>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lnSpc>
                <a:spcPct val="90000"/>
              </a:lnSpc>
            </a:pPr>
            <a:r>
              <a:rPr lang="vi-VN" sz="2800" dirty="0" smtClean="0">
                <a:latin typeface="Cambria" pitchFamily="18" charset="0"/>
              </a:rPr>
              <a:t>Lược đồ các nước Đông Nam Á.</a:t>
            </a:r>
            <a:endParaRPr lang="en-US" sz="2800" dirty="0">
              <a:latin typeface="Cambria" pitchFamily="18" charset="0"/>
            </a:endParaRPr>
          </a:p>
        </p:txBody>
      </p:sp>
    </p:spTree>
    <p:extLst>
      <p:ext uri="{BB962C8B-B14F-4D97-AF65-F5344CB8AC3E}">
        <p14:creationId xmlns:p14="http://schemas.microsoft.com/office/powerpoint/2010/main" val="3176429732"/>
      </p:ext>
    </p:extLst>
  </p:cSld>
  <p:clrMapOvr>
    <a:masterClrMapping/>
  </p:clrMapOvr>
  <p:transition spd="med">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0" y="16"/>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VN"/>
          </a:p>
        </p:txBody>
      </p:sp>
      <p:sp>
        <p:nvSpPr>
          <p:cNvPr id="5" name="TextBox 4">
            <a:extLst>
              <a:ext uri="{FF2B5EF4-FFF2-40B4-BE49-F238E27FC236}">
                <a16:creationId xmlns:a16="http://schemas.microsoft.com/office/drawing/2014/main" id="{58C39CCC-1777-0643-880D-86EB4F8E01C1}"/>
              </a:ext>
            </a:extLst>
          </p:cNvPr>
          <p:cNvSpPr txBox="1"/>
          <p:nvPr/>
        </p:nvSpPr>
        <p:spPr>
          <a:xfrm>
            <a:off x="502919" y="0"/>
            <a:ext cx="10896599" cy="830997"/>
          </a:xfrm>
          <a:prstGeom prst="rect">
            <a:avLst/>
          </a:prstGeom>
          <a:noFill/>
        </p:spPr>
        <p:txBody>
          <a:bodyPr wrap="square" rtlCol="0">
            <a:spAutoFit/>
          </a:bodyPr>
          <a:lstStyle/>
          <a:p>
            <a:pPr algn="ctr"/>
            <a:r>
              <a:rPr lang="en-VN" sz="2400" b="1" dirty="0">
                <a:solidFill>
                  <a:srgbClr val="FFFF00"/>
                </a:solidFill>
                <a:latin typeface="Times New Roman" panose="02020603050405020304" pitchFamily="18" charset="0"/>
                <a:cs typeface="Times New Roman" panose="02020603050405020304" pitchFamily="18" charset="0"/>
              </a:rPr>
              <a:t>Bài </a:t>
            </a:r>
            <a:r>
              <a:rPr lang="en-VN" sz="2400" b="1" dirty="0" smtClean="0">
                <a:solidFill>
                  <a:srgbClr val="FFFF00"/>
                </a:solidFill>
                <a:latin typeface="Times New Roman" panose="02020603050405020304" pitchFamily="18" charset="0"/>
                <a:cs typeface="Times New Roman" panose="02020603050405020304" pitchFamily="18" charset="0"/>
              </a:rPr>
              <a:t>1</a:t>
            </a:r>
            <a:r>
              <a:rPr lang="vi-VN" sz="2400" b="1" dirty="0">
                <a:solidFill>
                  <a:srgbClr val="FFFF00"/>
                </a:solidFill>
                <a:latin typeface="Times New Roman" panose="02020603050405020304" pitchFamily="18" charset="0"/>
                <a:cs typeface="Times New Roman" panose="02020603050405020304" pitchFamily="18" charset="0"/>
              </a:rPr>
              <a:t>0</a:t>
            </a:r>
            <a:r>
              <a:rPr lang="en-VN" sz="2400" b="1" dirty="0" smtClean="0">
                <a:solidFill>
                  <a:srgbClr val="FFFF00"/>
                </a:solidFill>
                <a:latin typeface="Times New Roman" panose="02020603050405020304" pitchFamily="18" charset="0"/>
                <a:cs typeface="Times New Roman" panose="02020603050405020304" pitchFamily="18" charset="0"/>
              </a:rPr>
              <a:t>: </a:t>
            </a:r>
            <a:r>
              <a:rPr lang="vi-VN" sz="2400" b="1" dirty="0" smtClean="0">
                <a:solidFill>
                  <a:srgbClr val="FFFF00"/>
                </a:solidFill>
                <a:latin typeface="Times New Roman" panose="02020603050405020304" pitchFamily="18" charset="0"/>
                <a:cs typeface="Times New Roman" panose="02020603050405020304" pitchFamily="18" charset="0"/>
              </a:rPr>
              <a:t>SỰ </a:t>
            </a:r>
            <a:r>
              <a:rPr lang="vi-VN" sz="2400" b="1" dirty="0" smtClean="0">
                <a:solidFill>
                  <a:srgbClr val="FFFF00"/>
                </a:solidFill>
                <a:latin typeface="+mj-lt"/>
                <a:cs typeface="Times New Roman" panose="02020603050405020304" pitchFamily="18" charset="0"/>
              </a:rPr>
              <a:t>RA ĐỜI VÀ PHÁT TRIỂN CỦA CÁC VƯƠNG QUỐC Ở ĐÔNG NAM Á </a:t>
            </a:r>
            <a:r>
              <a:rPr lang="vi-VN" sz="2400" b="1" dirty="0">
                <a:solidFill>
                  <a:srgbClr val="FFFF00"/>
                </a:solidFill>
                <a:latin typeface="+mj-lt"/>
              </a:rPr>
              <a:t>TỪ NHỮNG THẾ KỈ TIẾP GIÁP CÔNG NGUYÊN ĐẾN THẾ KỈ </a:t>
            </a:r>
            <a:r>
              <a:rPr lang="vi-VN" sz="2400" b="1" dirty="0" smtClean="0">
                <a:solidFill>
                  <a:srgbClr val="FFFF00"/>
                </a:solidFill>
                <a:latin typeface="+mj-lt"/>
              </a:rPr>
              <a:t>X</a:t>
            </a:r>
            <a:endParaRPr lang="vi-VN" sz="2400" b="1" dirty="0">
              <a:solidFill>
                <a:srgbClr val="FFFF00"/>
              </a:solidFill>
              <a:latin typeface="+mj-lt"/>
            </a:endParaRPr>
          </a:p>
        </p:txBody>
      </p:sp>
      <p:pic>
        <p:nvPicPr>
          <p:cNvPr id="6" name="Picture 5">
            <a:extLst>
              <a:ext uri="{FF2B5EF4-FFF2-40B4-BE49-F238E27FC236}">
                <a16:creationId xmlns:a16="http://schemas.microsoft.com/office/drawing/2014/main" id="{D2EA9355-9305-024F-AC55-13CFA1C35D93}"/>
              </a:ext>
            </a:extLst>
          </p:cNvPr>
          <p:cNvPicPr>
            <a:picLocks noChangeAspect="1"/>
          </p:cNvPicPr>
          <p:nvPr/>
        </p:nvPicPr>
        <p:blipFill>
          <a:blip r:embed="rId2"/>
          <a:stretch>
            <a:fillRect/>
          </a:stretch>
        </p:blipFill>
        <p:spPr>
          <a:xfrm rot="17343590">
            <a:off x="10898904" y="113048"/>
            <a:ext cx="1593468" cy="1478898"/>
          </a:xfrm>
          <a:prstGeom prst="rect">
            <a:avLst/>
          </a:prstGeom>
        </p:spPr>
      </p:pic>
      <p:sp>
        <p:nvSpPr>
          <p:cNvPr id="7" name="Title 1"/>
          <p:cNvSpPr txBox="1">
            <a:spLocks/>
          </p:cNvSpPr>
          <p:nvPr/>
        </p:nvSpPr>
        <p:spPr>
          <a:xfrm>
            <a:off x="689954" y="852498"/>
            <a:ext cx="10709565" cy="2116060"/>
          </a:xfrm>
          <a:prstGeom prst="rect">
            <a:avLst/>
          </a:prstGeom>
          <a:no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sz="2800" dirty="0">
                <a:solidFill>
                  <a:schemeClr val="bg1"/>
                </a:solidFill>
                <a:latin typeface="Times New Roman" panose="02020603050405020304" pitchFamily="18" charset="0"/>
                <a:cs typeface="Times New Roman" panose="02020603050405020304" pitchFamily="18" charset="0"/>
              </a:rPr>
              <a:t> </a:t>
            </a:r>
            <a:r>
              <a:rPr lang="en-US" sz="2800" dirty="0" smtClean="0">
                <a:solidFill>
                  <a:schemeClr val="bg1"/>
                </a:solidFill>
                <a:latin typeface="Times New Roman" panose="02020603050405020304" pitchFamily="18" charset="0"/>
                <a:cs typeface="Times New Roman" panose="02020603050405020304" pitchFamily="18" charset="0"/>
              </a:rPr>
              <a:t>  - Đông Nam Á là một khu vực nằm ở phía đông nam của châu Á, bao gồm 11 quốc gia: Brunei, </a:t>
            </a:r>
            <a:r>
              <a:rPr lang="en-US" sz="2800" dirty="0" err="1" smtClean="0">
                <a:solidFill>
                  <a:schemeClr val="bg1"/>
                </a:solidFill>
                <a:latin typeface="Times New Roman" panose="02020603050405020304" pitchFamily="18" charset="0"/>
                <a:cs typeface="Times New Roman" panose="02020603050405020304" pitchFamily="18" charset="0"/>
              </a:rPr>
              <a:t>Campuchia</a:t>
            </a:r>
            <a:r>
              <a:rPr lang="en-US" sz="2800" dirty="0" smtClean="0">
                <a:solidFill>
                  <a:schemeClr val="bg1"/>
                </a:solidFill>
                <a:latin typeface="Times New Roman" panose="02020603050405020304" pitchFamily="18" charset="0"/>
                <a:cs typeface="Times New Roman" panose="02020603050405020304" pitchFamily="18" charset="0"/>
              </a:rPr>
              <a:t>, Đông Timor, </a:t>
            </a:r>
            <a:r>
              <a:rPr lang="en-US" sz="2800" dirty="0" err="1" smtClean="0">
                <a:solidFill>
                  <a:schemeClr val="bg1"/>
                </a:solidFill>
                <a:latin typeface="Times New Roman" panose="02020603050405020304" pitchFamily="18" charset="0"/>
                <a:cs typeface="Times New Roman" panose="02020603050405020304" pitchFamily="18" charset="0"/>
              </a:rPr>
              <a:t>Inđônêxia</a:t>
            </a:r>
            <a:r>
              <a:rPr lang="en-US" sz="2800" dirty="0" smtClean="0">
                <a:solidFill>
                  <a:schemeClr val="bg1"/>
                </a:solidFill>
                <a:latin typeface="Times New Roman" panose="02020603050405020304" pitchFamily="18" charset="0"/>
                <a:cs typeface="Times New Roman" panose="02020603050405020304" pitchFamily="18" charset="0"/>
              </a:rPr>
              <a:t>, Lào, Malaysia, </a:t>
            </a:r>
            <a:r>
              <a:rPr lang="en-US" sz="2800" dirty="0" err="1" smtClean="0">
                <a:solidFill>
                  <a:schemeClr val="bg1"/>
                </a:solidFill>
                <a:latin typeface="Times New Roman" panose="02020603050405020304" pitchFamily="18" charset="0"/>
                <a:cs typeface="Times New Roman" panose="02020603050405020304" pitchFamily="18" charset="0"/>
              </a:rPr>
              <a:t>Myanma</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Philippin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X</a:t>
            </a:r>
            <a:r>
              <a:rPr lang="en-US" sz="2800" dirty="0" err="1" smtClean="0">
                <a:solidFill>
                  <a:schemeClr val="bg1"/>
                </a:solidFill>
                <a:latin typeface="Times New Roman" panose="02020603050405020304" pitchFamily="18" charset="0"/>
                <a:cs typeface="Times New Roman" panose="02020603050405020304" pitchFamily="18" charset="0"/>
              </a:rPr>
              <a:t>ingapo</a:t>
            </a:r>
            <a:r>
              <a:rPr lang="en-US" sz="2800" dirty="0" smtClean="0">
                <a:solidFill>
                  <a:schemeClr val="bg1"/>
                </a:solidFill>
                <a:latin typeface="Times New Roman" panose="02020603050405020304" pitchFamily="18" charset="0"/>
                <a:cs typeface="Times New Roman" panose="02020603050405020304" pitchFamily="18" charset="0"/>
              </a:rPr>
              <a:t>, Thái Lan và Việt Nam. </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8" name="Rectangle 7"/>
          <p:cNvSpPr/>
          <p:nvPr/>
        </p:nvSpPr>
        <p:spPr>
          <a:xfrm>
            <a:off x="2209158" y="3474752"/>
            <a:ext cx="9829800" cy="2677656"/>
          </a:xfrm>
          <a:prstGeom prst="rect">
            <a:avLst/>
          </a:prstGeom>
          <a:solidFill>
            <a:schemeClr val="accent2">
              <a:lumMod val="60000"/>
              <a:lumOff val="40000"/>
            </a:schemeClr>
          </a:solidFill>
        </p:spPr>
        <p:txBody>
          <a:bodyPr wrap="square">
            <a:spAutoFit/>
          </a:bodyPr>
          <a:lstStyle/>
          <a:p>
            <a:r>
              <a:rPr lang="vi-VN" sz="2800" dirty="0">
                <a:latin typeface="+mj-lt"/>
              </a:rPr>
              <a:t>	</a:t>
            </a:r>
            <a:r>
              <a:rPr lang="vi-VN" sz="2800" dirty="0" smtClean="0">
                <a:solidFill>
                  <a:schemeClr val="bg1"/>
                </a:solidFill>
                <a:latin typeface="+mj-lt"/>
              </a:rPr>
              <a:t>Dân </a:t>
            </a:r>
            <a:r>
              <a:rPr lang="vi-VN" sz="2800" dirty="0">
                <a:solidFill>
                  <a:schemeClr val="bg1"/>
                </a:solidFill>
                <a:latin typeface="+mj-lt"/>
              </a:rPr>
              <a:t>số hiện tại của các nước Đông Nam Á là 675.351.130 người vào ngày 14/07/2021 theo số liệu từ Liên Hợp Quốc. </a:t>
            </a:r>
            <a:endParaRPr lang="vi-VN" sz="2800" dirty="0" smtClean="0">
              <a:solidFill>
                <a:schemeClr val="bg1"/>
              </a:solidFill>
              <a:latin typeface="+mj-lt"/>
            </a:endParaRPr>
          </a:p>
          <a:p>
            <a:r>
              <a:rPr lang="vi-VN" sz="2800" dirty="0" smtClean="0">
                <a:solidFill>
                  <a:schemeClr val="bg1"/>
                </a:solidFill>
                <a:latin typeface="+mj-lt"/>
              </a:rPr>
              <a:t>+ Chiếm </a:t>
            </a:r>
            <a:r>
              <a:rPr lang="vi-VN" sz="2800" dirty="0">
                <a:solidFill>
                  <a:schemeClr val="bg1"/>
                </a:solidFill>
                <a:latin typeface="+mj-lt"/>
              </a:rPr>
              <a:t>8,57% dân số thế giới. </a:t>
            </a:r>
            <a:endParaRPr lang="vi-VN" sz="2800" dirty="0" smtClean="0">
              <a:solidFill>
                <a:schemeClr val="bg1"/>
              </a:solidFill>
              <a:latin typeface="+mj-lt"/>
            </a:endParaRPr>
          </a:p>
          <a:p>
            <a:r>
              <a:rPr lang="vi-VN" sz="2800" dirty="0" smtClean="0">
                <a:solidFill>
                  <a:schemeClr val="bg1"/>
                </a:solidFill>
                <a:latin typeface="+mj-lt"/>
              </a:rPr>
              <a:t>+ Mật </a:t>
            </a:r>
            <a:r>
              <a:rPr lang="vi-VN" sz="2800" dirty="0">
                <a:solidFill>
                  <a:schemeClr val="bg1"/>
                </a:solidFill>
                <a:latin typeface="+mj-lt"/>
              </a:rPr>
              <a:t>độ dân số </a:t>
            </a:r>
            <a:r>
              <a:rPr lang="vi-VN" sz="2800" dirty="0" smtClean="0">
                <a:solidFill>
                  <a:schemeClr val="bg1"/>
                </a:solidFill>
                <a:latin typeface="+mj-lt"/>
              </a:rPr>
              <a:t>là 156 </a:t>
            </a:r>
            <a:r>
              <a:rPr lang="vi-VN" sz="2800" dirty="0">
                <a:solidFill>
                  <a:schemeClr val="bg1"/>
                </a:solidFill>
                <a:latin typeface="+mj-lt"/>
              </a:rPr>
              <a:t>người/km2. </a:t>
            </a:r>
          </a:p>
          <a:p>
            <a:r>
              <a:rPr lang="vi-VN" sz="2800" dirty="0" smtClean="0">
                <a:solidFill>
                  <a:schemeClr val="bg1"/>
                </a:solidFill>
                <a:latin typeface="+mj-lt"/>
              </a:rPr>
              <a:t>+ Tổng </a:t>
            </a:r>
            <a:r>
              <a:rPr lang="vi-VN" sz="2800" dirty="0">
                <a:solidFill>
                  <a:schemeClr val="bg1"/>
                </a:solidFill>
                <a:latin typeface="+mj-lt"/>
              </a:rPr>
              <a:t>diện tích là 4.340.239 km2 </a:t>
            </a:r>
            <a:endParaRPr lang="vi-VN" sz="2800" dirty="0" smtClean="0">
              <a:solidFill>
                <a:schemeClr val="bg1"/>
              </a:solidFill>
              <a:latin typeface="+mj-lt"/>
            </a:endParaRPr>
          </a:p>
          <a:p>
            <a:r>
              <a:rPr lang="vi-VN" sz="2800" dirty="0">
                <a:solidFill>
                  <a:schemeClr val="bg1"/>
                </a:solidFill>
                <a:latin typeface="+mj-lt"/>
              </a:rPr>
              <a:t>	</a:t>
            </a:r>
            <a:r>
              <a:rPr lang="vi-VN" sz="2800" dirty="0" smtClean="0">
                <a:solidFill>
                  <a:schemeClr val="bg1"/>
                </a:solidFill>
                <a:latin typeface="+mj-lt"/>
              </a:rPr>
              <a:t>			(</a:t>
            </a:r>
            <a:r>
              <a:rPr lang="vi-VN" sz="2800" dirty="0">
                <a:solidFill>
                  <a:schemeClr val="bg1"/>
                </a:solidFill>
                <a:latin typeface="+mj-lt"/>
              </a:rPr>
              <a:t>Nguồn: https://danso.org/dong-nam-a/)</a:t>
            </a:r>
            <a:endParaRPr lang="en-US" sz="2800" dirty="0">
              <a:solidFill>
                <a:schemeClr val="bg1"/>
              </a:solidFill>
              <a:latin typeface="+mj-lt"/>
            </a:endParaRPr>
          </a:p>
        </p:txBody>
      </p:sp>
    </p:spTree>
    <p:extLst>
      <p:ext uri="{BB962C8B-B14F-4D97-AF65-F5344CB8AC3E}">
        <p14:creationId xmlns:p14="http://schemas.microsoft.com/office/powerpoint/2010/main" val="3005732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randombar(horizont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0" y="0"/>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p>
          <a:p>
            <a:pPr algn="ctr"/>
            <a:endParaRPr lang="en-VN" dirty="0"/>
          </a:p>
        </p:txBody>
      </p:sp>
      <p:sp>
        <p:nvSpPr>
          <p:cNvPr id="3" name="TextBox 2">
            <a:extLst>
              <a:ext uri="{FF2B5EF4-FFF2-40B4-BE49-F238E27FC236}">
                <a16:creationId xmlns:a16="http://schemas.microsoft.com/office/drawing/2014/main" id="{58C39CCC-1777-0643-880D-86EB4F8E01C1}"/>
              </a:ext>
            </a:extLst>
          </p:cNvPr>
          <p:cNvSpPr txBox="1"/>
          <p:nvPr/>
        </p:nvSpPr>
        <p:spPr>
          <a:xfrm>
            <a:off x="502919" y="0"/>
            <a:ext cx="10896599" cy="707886"/>
          </a:xfrm>
          <a:prstGeom prst="rect">
            <a:avLst/>
          </a:prstGeom>
          <a:noFill/>
        </p:spPr>
        <p:txBody>
          <a:bodyPr wrap="square" rtlCol="0">
            <a:spAutoFit/>
          </a:bodyPr>
          <a:lstStyle/>
          <a:p>
            <a:pPr algn="ctr"/>
            <a:r>
              <a:rPr lang="en-VN" sz="2000" b="1" dirty="0">
                <a:solidFill>
                  <a:srgbClr val="FFFF00"/>
                </a:solidFill>
                <a:latin typeface="Times New Roman" panose="02020603050405020304" pitchFamily="18" charset="0"/>
                <a:cs typeface="Times New Roman" panose="02020603050405020304" pitchFamily="18" charset="0"/>
              </a:rPr>
              <a:t>Bài </a:t>
            </a:r>
            <a:r>
              <a:rPr lang="en-VN" sz="2000" b="1" dirty="0" smtClean="0">
                <a:solidFill>
                  <a:srgbClr val="FFFF00"/>
                </a:solidFill>
                <a:latin typeface="Times New Roman" panose="02020603050405020304" pitchFamily="18" charset="0"/>
                <a:cs typeface="Times New Roman" panose="02020603050405020304" pitchFamily="18" charset="0"/>
              </a:rPr>
              <a:t>1</a:t>
            </a:r>
            <a:r>
              <a:rPr lang="vi-VN" sz="2000" b="1" dirty="0">
                <a:solidFill>
                  <a:srgbClr val="FFFF00"/>
                </a:solidFill>
                <a:latin typeface="Times New Roman" panose="02020603050405020304" pitchFamily="18" charset="0"/>
                <a:cs typeface="Times New Roman" panose="02020603050405020304" pitchFamily="18" charset="0"/>
              </a:rPr>
              <a:t>0</a:t>
            </a:r>
            <a:r>
              <a:rPr lang="en-VN" sz="2000" b="1" dirty="0" smtClean="0">
                <a:solidFill>
                  <a:srgbClr val="FFFF00"/>
                </a:solidFill>
                <a:latin typeface="Times New Roman" panose="02020603050405020304" pitchFamily="18" charset="0"/>
                <a:cs typeface="Times New Roman" panose="02020603050405020304" pitchFamily="18" charset="0"/>
              </a:rPr>
              <a:t>: </a:t>
            </a:r>
            <a:r>
              <a:rPr lang="vi-VN" sz="2000" b="1" dirty="0" smtClean="0">
                <a:solidFill>
                  <a:srgbClr val="FFFF00"/>
                </a:solidFill>
                <a:latin typeface="Times New Roman" panose="02020603050405020304" pitchFamily="18" charset="0"/>
                <a:cs typeface="Times New Roman" panose="02020603050405020304" pitchFamily="18" charset="0"/>
              </a:rPr>
              <a:t>SỰ </a:t>
            </a:r>
            <a:r>
              <a:rPr lang="vi-VN" sz="2000" b="1" dirty="0" smtClean="0">
                <a:solidFill>
                  <a:srgbClr val="FFFF00"/>
                </a:solidFill>
                <a:latin typeface="+mj-lt"/>
                <a:cs typeface="Times New Roman" panose="02020603050405020304" pitchFamily="18" charset="0"/>
              </a:rPr>
              <a:t>RA ĐỜI VÀ PHÁT TRIỂN CỦA CÁC VƯƠNG QUỐC Ở ĐÔNG NAM Á </a:t>
            </a:r>
            <a:r>
              <a:rPr lang="vi-VN" sz="2000" b="1" dirty="0">
                <a:solidFill>
                  <a:srgbClr val="FFFF00"/>
                </a:solidFill>
                <a:latin typeface="+mj-lt"/>
              </a:rPr>
              <a:t>TỪ NHỮNG THẾ KỈ TIẾP GIÁP CÔNG NGUYÊN ĐẾN THẾ KỈ </a:t>
            </a:r>
            <a:r>
              <a:rPr lang="vi-VN" sz="2000" b="1" dirty="0" smtClean="0">
                <a:solidFill>
                  <a:srgbClr val="FFFF00"/>
                </a:solidFill>
                <a:latin typeface="+mj-lt"/>
              </a:rPr>
              <a:t>X</a:t>
            </a:r>
            <a:endParaRPr lang="vi-VN" sz="2000" b="1" dirty="0">
              <a:solidFill>
                <a:srgbClr val="FFFF00"/>
              </a:solidFill>
              <a:latin typeface="+mj-lt"/>
            </a:endParaRPr>
          </a:p>
        </p:txBody>
      </p:sp>
      <p:pic>
        <p:nvPicPr>
          <p:cNvPr id="4" name="Picture 3">
            <a:extLst>
              <a:ext uri="{FF2B5EF4-FFF2-40B4-BE49-F238E27FC236}">
                <a16:creationId xmlns:a16="http://schemas.microsoft.com/office/drawing/2014/main" id="{D2EA9355-9305-024F-AC55-13CFA1C35D93}"/>
              </a:ext>
            </a:extLst>
          </p:cNvPr>
          <p:cNvPicPr>
            <a:picLocks noChangeAspect="1"/>
          </p:cNvPicPr>
          <p:nvPr/>
        </p:nvPicPr>
        <p:blipFill>
          <a:blip r:embed="rId2"/>
          <a:stretch>
            <a:fillRect/>
          </a:stretch>
        </p:blipFill>
        <p:spPr>
          <a:xfrm rot="17343590">
            <a:off x="10898904" y="113048"/>
            <a:ext cx="1593468" cy="1478898"/>
          </a:xfrm>
          <a:prstGeom prst="rect">
            <a:avLst/>
          </a:prstGeom>
        </p:spPr>
      </p:pic>
      <p:sp>
        <p:nvSpPr>
          <p:cNvPr id="11" name="TextBox 10"/>
          <p:cNvSpPr txBox="1"/>
          <p:nvPr/>
        </p:nvSpPr>
        <p:spPr>
          <a:xfrm>
            <a:off x="588817" y="596467"/>
            <a:ext cx="5566757" cy="523220"/>
          </a:xfrm>
          <a:prstGeom prst="rect">
            <a:avLst/>
          </a:prstGeom>
          <a:noFill/>
        </p:spPr>
        <p:txBody>
          <a:bodyPr wrap="square" rtlCol="0">
            <a:spAutoFit/>
          </a:bodyPr>
          <a:lstStyle/>
          <a:p>
            <a:r>
              <a:rPr lang="vi-VN" sz="2800" b="1" dirty="0">
                <a:solidFill>
                  <a:srgbClr val="FFC000"/>
                </a:solidFill>
                <a:latin typeface="+mj-lt"/>
              </a:rPr>
              <a:t>1. </a:t>
            </a:r>
            <a:r>
              <a:rPr lang="vi-VN" sz="2800" b="1" dirty="0" smtClean="0">
                <a:solidFill>
                  <a:srgbClr val="FFC000"/>
                </a:solidFill>
                <a:latin typeface="+mj-lt"/>
              </a:rPr>
              <a:t>Vị trí địa lí của Đông Nam Á.</a:t>
            </a:r>
            <a:endParaRPr lang="vi-VN" sz="2800" dirty="0">
              <a:solidFill>
                <a:srgbClr val="FFC000"/>
              </a:solidFill>
              <a:latin typeface="+mj-lt"/>
            </a:endParaRPr>
          </a:p>
        </p:txBody>
      </p:sp>
      <p:pic>
        <p:nvPicPr>
          <p:cNvPr id="8" name="Picture 2" descr="Hinh 10.1. Luoc do cac nuoc Dong Nam A ngay n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19686"/>
            <a:ext cx="12192000" cy="524482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0" y="6364516"/>
            <a:ext cx="12192000" cy="523220"/>
          </a:xfrm>
          <a:prstGeom prst="rect">
            <a:avLst/>
          </a:prstGeom>
          <a:solidFill>
            <a:schemeClr val="accent2"/>
          </a:solidFill>
        </p:spPr>
        <p:txBody>
          <a:bodyPr wrap="square">
            <a:spAutoFit/>
          </a:bodyPr>
          <a:lstStyle/>
          <a:p>
            <a:pPr algn="ctr"/>
            <a:r>
              <a:rPr lang="vi-VN" sz="2800" b="1" dirty="0">
                <a:latin typeface="+mj-lt"/>
              </a:rPr>
              <a:t>Hình 10.1. </a:t>
            </a:r>
            <a:r>
              <a:rPr lang="vi-VN" sz="2800" dirty="0">
                <a:latin typeface="+mj-lt"/>
              </a:rPr>
              <a:t>Lược đồ các nước Đông Nam Á ngày </a:t>
            </a:r>
            <a:r>
              <a:rPr lang="vi-VN" sz="2800" dirty="0" smtClean="0">
                <a:latin typeface="+mj-lt"/>
              </a:rPr>
              <a:t>nay</a:t>
            </a:r>
            <a:endParaRPr lang="vi-VN" sz="2800" dirty="0">
              <a:latin typeface="+mj-lt"/>
            </a:endParaRPr>
          </a:p>
        </p:txBody>
      </p:sp>
    </p:spTree>
    <p:extLst>
      <p:ext uri="{BB962C8B-B14F-4D97-AF65-F5344CB8AC3E}">
        <p14:creationId xmlns:p14="http://schemas.microsoft.com/office/powerpoint/2010/main" val="232087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par>
                          <p:cTn id="13" fill="hold">
                            <p:stCondLst>
                              <p:cond delay="2000"/>
                            </p:stCondLst>
                            <p:childTnLst>
                              <p:par>
                                <p:cTn id="14" presetID="42"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0" y="0"/>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p>
          <a:p>
            <a:pPr algn="ctr"/>
            <a:endParaRPr lang="en-VN" dirty="0"/>
          </a:p>
        </p:txBody>
      </p:sp>
      <p:sp>
        <p:nvSpPr>
          <p:cNvPr id="3" name="TextBox 2">
            <a:extLst>
              <a:ext uri="{FF2B5EF4-FFF2-40B4-BE49-F238E27FC236}">
                <a16:creationId xmlns:a16="http://schemas.microsoft.com/office/drawing/2014/main" id="{58C39CCC-1777-0643-880D-86EB4F8E01C1}"/>
              </a:ext>
            </a:extLst>
          </p:cNvPr>
          <p:cNvSpPr txBox="1"/>
          <p:nvPr/>
        </p:nvSpPr>
        <p:spPr>
          <a:xfrm>
            <a:off x="502919" y="0"/>
            <a:ext cx="10896599" cy="830997"/>
          </a:xfrm>
          <a:prstGeom prst="rect">
            <a:avLst/>
          </a:prstGeom>
          <a:noFill/>
        </p:spPr>
        <p:txBody>
          <a:bodyPr wrap="square" rtlCol="0">
            <a:spAutoFit/>
          </a:bodyPr>
          <a:lstStyle/>
          <a:p>
            <a:pPr algn="ctr"/>
            <a:r>
              <a:rPr lang="en-VN" sz="2400" b="1" dirty="0">
                <a:solidFill>
                  <a:srgbClr val="FFFF00"/>
                </a:solidFill>
                <a:latin typeface="Times New Roman" panose="02020603050405020304" pitchFamily="18" charset="0"/>
                <a:cs typeface="Times New Roman" panose="02020603050405020304" pitchFamily="18" charset="0"/>
              </a:rPr>
              <a:t>Bài </a:t>
            </a:r>
            <a:r>
              <a:rPr lang="en-VN" sz="2400" b="1" dirty="0" smtClean="0">
                <a:solidFill>
                  <a:srgbClr val="FFFF00"/>
                </a:solidFill>
                <a:latin typeface="Times New Roman" panose="02020603050405020304" pitchFamily="18" charset="0"/>
                <a:cs typeface="Times New Roman" panose="02020603050405020304" pitchFamily="18" charset="0"/>
              </a:rPr>
              <a:t>1</a:t>
            </a:r>
            <a:r>
              <a:rPr lang="vi-VN" sz="2400" b="1" dirty="0">
                <a:solidFill>
                  <a:srgbClr val="FFFF00"/>
                </a:solidFill>
                <a:latin typeface="Times New Roman" panose="02020603050405020304" pitchFamily="18" charset="0"/>
                <a:cs typeface="Times New Roman" panose="02020603050405020304" pitchFamily="18" charset="0"/>
              </a:rPr>
              <a:t>0</a:t>
            </a:r>
            <a:r>
              <a:rPr lang="en-VN" sz="2400" b="1" dirty="0" smtClean="0">
                <a:solidFill>
                  <a:srgbClr val="FFFF00"/>
                </a:solidFill>
                <a:latin typeface="Times New Roman" panose="02020603050405020304" pitchFamily="18" charset="0"/>
                <a:cs typeface="Times New Roman" panose="02020603050405020304" pitchFamily="18" charset="0"/>
              </a:rPr>
              <a:t>: </a:t>
            </a:r>
            <a:r>
              <a:rPr lang="vi-VN" sz="2400" b="1" dirty="0" smtClean="0">
                <a:solidFill>
                  <a:srgbClr val="FFFF00"/>
                </a:solidFill>
                <a:latin typeface="Times New Roman" panose="02020603050405020304" pitchFamily="18" charset="0"/>
                <a:cs typeface="Times New Roman" panose="02020603050405020304" pitchFamily="18" charset="0"/>
              </a:rPr>
              <a:t>SỰ </a:t>
            </a:r>
            <a:r>
              <a:rPr lang="vi-VN" sz="2400" b="1" dirty="0" smtClean="0">
                <a:solidFill>
                  <a:srgbClr val="FFFF00"/>
                </a:solidFill>
                <a:latin typeface="+mj-lt"/>
                <a:cs typeface="Times New Roman" panose="02020603050405020304" pitchFamily="18" charset="0"/>
              </a:rPr>
              <a:t>RA ĐỜI VÀ PHÁT TRIỂN CỦA CÁC VƯƠNG QUỐC Ở ĐÔNG NAM Á </a:t>
            </a:r>
            <a:r>
              <a:rPr lang="vi-VN" sz="2400" b="1" dirty="0">
                <a:solidFill>
                  <a:srgbClr val="FFFF00"/>
                </a:solidFill>
                <a:latin typeface="+mj-lt"/>
              </a:rPr>
              <a:t>TỪ NHỮNG THẾ KỈ TIẾP GIÁP CÔNG NGUYÊN ĐẾN THẾ KỈ </a:t>
            </a:r>
            <a:r>
              <a:rPr lang="vi-VN" sz="2400" b="1" dirty="0" smtClean="0">
                <a:solidFill>
                  <a:srgbClr val="FFFF00"/>
                </a:solidFill>
                <a:latin typeface="+mj-lt"/>
              </a:rPr>
              <a:t>X</a:t>
            </a:r>
            <a:endParaRPr lang="vi-VN" sz="2400" b="1" dirty="0">
              <a:solidFill>
                <a:srgbClr val="FFFF00"/>
              </a:solidFill>
              <a:latin typeface="+mj-lt"/>
            </a:endParaRPr>
          </a:p>
        </p:txBody>
      </p:sp>
      <p:pic>
        <p:nvPicPr>
          <p:cNvPr id="4" name="Picture 3">
            <a:extLst>
              <a:ext uri="{FF2B5EF4-FFF2-40B4-BE49-F238E27FC236}">
                <a16:creationId xmlns:a16="http://schemas.microsoft.com/office/drawing/2014/main" id="{D2EA9355-9305-024F-AC55-13CFA1C35D93}"/>
              </a:ext>
            </a:extLst>
          </p:cNvPr>
          <p:cNvPicPr>
            <a:picLocks noChangeAspect="1"/>
          </p:cNvPicPr>
          <p:nvPr/>
        </p:nvPicPr>
        <p:blipFill>
          <a:blip r:embed="rId2"/>
          <a:stretch>
            <a:fillRect/>
          </a:stretch>
        </p:blipFill>
        <p:spPr>
          <a:xfrm rot="17343590">
            <a:off x="10898904" y="113048"/>
            <a:ext cx="1593468" cy="1478898"/>
          </a:xfrm>
          <a:prstGeom prst="rect">
            <a:avLst/>
          </a:prstGeom>
        </p:spPr>
      </p:pic>
      <p:sp>
        <p:nvSpPr>
          <p:cNvPr id="5" name="Rectangle 4"/>
          <p:cNvSpPr/>
          <p:nvPr/>
        </p:nvSpPr>
        <p:spPr>
          <a:xfrm>
            <a:off x="307572" y="1716153"/>
            <a:ext cx="6819221" cy="2332946"/>
          </a:xfrm>
          <a:prstGeom prst="rect">
            <a:avLst/>
          </a:prstGeom>
        </p:spPr>
        <p:txBody>
          <a:bodyPr wrap="square">
            <a:spAutoFit/>
          </a:bodyPr>
          <a:lstStyle/>
          <a:p>
            <a:pPr indent="292100" algn="just">
              <a:lnSpc>
                <a:spcPct val="130000"/>
              </a:lnSpc>
              <a:spcAft>
                <a:spcPts val="0"/>
              </a:spcAft>
            </a:pPr>
            <a:r>
              <a:rPr lang="vi-VN" sz="2800" dirty="0">
                <a:solidFill>
                  <a:schemeClr val="bg1"/>
                </a:solidFill>
                <a:latin typeface="Times New Roman" panose="02020603050405020304" pitchFamily="18" charset="0"/>
                <a:ea typeface="Arial" panose="020B0604020202020204" pitchFamily="34" charset="0"/>
              </a:rPr>
              <a:t>- Đông Nam Á nằm ở phía đông nam của châu Á, cầu nối liền giữa Ấn Độ Dương với Thái Bình Dương; là cầu nối giữa lục địa Á – Âu với lục địa Ô-xtray-li-a.</a:t>
            </a:r>
            <a:endParaRPr lang="vi-VN" sz="2800" dirty="0">
              <a:solidFill>
                <a:schemeClr val="bg1"/>
              </a:solidFill>
              <a:ea typeface="Arial" panose="020B0604020202020204" pitchFamily="34" charset="0"/>
            </a:endParaRPr>
          </a:p>
        </p:txBody>
      </p:sp>
      <p:cxnSp>
        <p:nvCxnSpPr>
          <p:cNvPr id="7" name="Straight Connector 6"/>
          <p:cNvCxnSpPr/>
          <p:nvPr/>
        </p:nvCxnSpPr>
        <p:spPr>
          <a:xfrm>
            <a:off x="7589520" y="1140667"/>
            <a:ext cx="0" cy="5446574"/>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54181" y="1011965"/>
            <a:ext cx="5566757" cy="523220"/>
          </a:xfrm>
          <a:prstGeom prst="rect">
            <a:avLst/>
          </a:prstGeom>
          <a:noFill/>
        </p:spPr>
        <p:txBody>
          <a:bodyPr wrap="square" rtlCol="0">
            <a:spAutoFit/>
          </a:bodyPr>
          <a:lstStyle/>
          <a:p>
            <a:r>
              <a:rPr lang="vi-VN" sz="2800" b="1" dirty="0">
                <a:solidFill>
                  <a:srgbClr val="FFC000"/>
                </a:solidFill>
                <a:latin typeface="+mj-lt"/>
              </a:rPr>
              <a:t>1. </a:t>
            </a:r>
            <a:r>
              <a:rPr lang="vi-VN" sz="2800" b="1" dirty="0" smtClean="0">
                <a:solidFill>
                  <a:srgbClr val="FFC000"/>
                </a:solidFill>
                <a:latin typeface="+mj-lt"/>
              </a:rPr>
              <a:t>Vị trí địa lí của Đông Nam Á.</a:t>
            </a:r>
            <a:endParaRPr lang="vi-VN" sz="2800" dirty="0">
              <a:solidFill>
                <a:srgbClr val="FFC000"/>
              </a:solidFill>
              <a:latin typeface="+mj-lt"/>
            </a:endParaRPr>
          </a:p>
        </p:txBody>
      </p:sp>
    </p:spTree>
    <p:extLst>
      <p:ext uri="{BB962C8B-B14F-4D97-AF65-F5344CB8AC3E}">
        <p14:creationId xmlns:p14="http://schemas.microsoft.com/office/powerpoint/2010/main" val="386578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24938" y="-27551"/>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dirty="0" smtClean="0">
                <a:latin typeface="+mj-lt"/>
              </a:rPr>
              <a:t>. </a:t>
            </a:r>
            <a:endParaRPr lang="vi-VN" sz="2800" dirty="0">
              <a:latin typeface="+mj-lt"/>
            </a:endParaRPr>
          </a:p>
        </p:txBody>
      </p:sp>
      <p:sp>
        <p:nvSpPr>
          <p:cNvPr id="3" name="TextBox 2">
            <a:extLst>
              <a:ext uri="{FF2B5EF4-FFF2-40B4-BE49-F238E27FC236}">
                <a16:creationId xmlns:a16="http://schemas.microsoft.com/office/drawing/2014/main" id="{58C39CCC-1777-0643-880D-86EB4F8E01C1}"/>
              </a:ext>
            </a:extLst>
          </p:cNvPr>
          <p:cNvSpPr txBox="1"/>
          <p:nvPr/>
        </p:nvSpPr>
        <p:spPr>
          <a:xfrm>
            <a:off x="502919" y="0"/>
            <a:ext cx="10896599" cy="830997"/>
          </a:xfrm>
          <a:prstGeom prst="rect">
            <a:avLst/>
          </a:prstGeom>
          <a:noFill/>
        </p:spPr>
        <p:txBody>
          <a:bodyPr wrap="square" rtlCol="0">
            <a:spAutoFit/>
          </a:bodyPr>
          <a:lstStyle/>
          <a:p>
            <a:pPr algn="ctr"/>
            <a:r>
              <a:rPr lang="en-VN" sz="2400" b="1" dirty="0">
                <a:solidFill>
                  <a:srgbClr val="FFFF00"/>
                </a:solidFill>
                <a:latin typeface="Times New Roman" panose="02020603050405020304" pitchFamily="18" charset="0"/>
                <a:cs typeface="Times New Roman" panose="02020603050405020304" pitchFamily="18" charset="0"/>
              </a:rPr>
              <a:t>Bài </a:t>
            </a:r>
            <a:r>
              <a:rPr lang="en-VN" sz="2400" b="1" dirty="0" smtClean="0">
                <a:solidFill>
                  <a:srgbClr val="FFFF00"/>
                </a:solidFill>
                <a:latin typeface="Times New Roman" panose="02020603050405020304" pitchFamily="18" charset="0"/>
                <a:cs typeface="Times New Roman" panose="02020603050405020304" pitchFamily="18" charset="0"/>
              </a:rPr>
              <a:t>1</a:t>
            </a:r>
            <a:r>
              <a:rPr lang="vi-VN" sz="2400" b="1" dirty="0">
                <a:solidFill>
                  <a:srgbClr val="FFFF00"/>
                </a:solidFill>
                <a:latin typeface="Times New Roman" panose="02020603050405020304" pitchFamily="18" charset="0"/>
                <a:cs typeface="Times New Roman" panose="02020603050405020304" pitchFamily="18" charset="0"/>
              </a:rPr>
              <a:t>0</a:t>
            </a:r>
            <a:r>
              <a:rPr lang="en-VN" sz="2400" b="1" dirty="0" smtClean="0">
                <a:solidFill>
                  <a:srgbClr val="FFFF00"/>
                </a:solidFill>
                <a:latin typeface="Times New Roman" panose="02020603050405020304" pitchFamily="18" charset="0"/>
                <a:cs typeface="Times New Roman" panose="02020603050405020304" pitchFamily="18" charset="0"/>
              </a:rPr>
              <a:t>: </a:t>
            </a:r>
            <a:r>
              <a:rPr lang="vi-VN" sz="2400" b="1" dirty="0" smtClean="0">
                <a:solidFill>
                  <a:srgbClr val="FFFF00"/>
                </a:solidFill>
                <a:latin typeface="Times New Roman" panose="02020603050405020304" pitchFamily="18" charset="0"/>
                <a:cs typeface="Times New Roman" panose="02020603050405020304" pitchFamily="18" charset="0"/>
              </a:rPr>
              <a:t>SỰ </a:t>
            </a:r>
            <a:r>
              <a:rPr lang="vi-VN" sz="2400" b="1" dirty="0" smtClean="0">
                <a:solidFill>
                  <a:srgbClr val="FFFF00"/>
                </a:solidFill>
                <a:latin typeface="+mj-lt"/>
                <a:cs typeface="Times New Roman" panose="02020603050405020304" pitchFamily="18" charset="0"/>
              </a:rPr>
              <a:t>RA ĐỜI VÀ PHÁT TRIỂN CỦA CÁC VƯƠNG QUỐC Ở ĐÔNG NAM Á </a:t>
            </a:r>
            <a:r>
              <a:rPr lang="vi-VN" sz="2400" b="1" dirty="0">
                <a:solidFill>
                  <a:srgbClr val="FFFF00"/>
                </a:solidFill>
                <a:latin typeface="+mj-lt"/>
              </a:rPr>
              <a:t>TỪ NHỮNG THẾ KỈ TIẾP GIÁP CÔNG NGUYÊN ĐẾN THẾ KỈ </a:t>
            </a:r>
            <a:r>
              <a:rPr lang="vi-VN" sz="2400" b="1" dirty="0" smtClean="0">
                <a:solidFill>
                  <a:srgbClr val="FFFF00"/>
                </a:solidFill>
                <a:latin typeface="+mj-lt"/>
              </a:rPr>
              <a:t>X</a:t>
            </a:r>
            <a:endParaRPr lang="vi-VN" sz="2400" b="1" dirty="0">
              <a:solidFill>
                <a:srgbClr val="FFFF00"/>
              </a:solidFill>
              <a:latin typeface="+mj-lt"/>
            </a:endParaRPr>
          </a:p>
        </p:txBody>
      </p:sp>
      <p:pic>
        <p:nvPicPr>
          <p:cNvPr id="4" name="Picture 3">
            <a:extLst>
              <a:ext uri="{FF2B5EF4-FFF2-40B4-BE49-F238E27FC236}">
                <a16:creationId xmlns:a16="http://schemas.microsoft.com/office/drawing/2014/main" id="{D2EA9355-9305-024F-AC55-13CFA1C35D93}"/>
              </a:ext>
            </a:extLst>
          </p:cNvPr>
          <p:cNvPicPr>
            <a:picLocks noChangeAspect="1"/>
          </p:cNvPicPr>
          <p:nvPr/>
        </p:nvPicPr>
        <p:blipFill>
          <a:blip r:embed="rId3"/>
          <a:stretch>
            <a:fillRect/>
          </a:stretch>
        </p:blipFill>
        <p:spPr>
          <a:xfrm rot="17343590">
            <a:off x="10898904" y="113048"/>
            <a:ext cx="1593468" cy="1478898"/>
          </a:xfrm>
          <a:prstGeom prst="rect">
            <a:avLst/>
          </a:prstGeom>
        </p:spPr>
      </p:pic>
      <p:sp>
        <p:nvSpPr>
          <p:cNvPr id="5" name="Rectangle 4"/>
          <p:cNvSpPr/>
          <p:nvPr/>
        </p:nvSpPr>
        <p:spPr>
          <a:xfrm>
            <a:off x="6156960" y="2981967"/>
            <a:ext cx="5864628" cy="2677656"/>
          </a:xfrm>
          <a:prstGeom prst="rect">
            <a:avLst/>
          </a:prstGeom>
          <a:solidFill>
            <a:schemeClr val="bg1"/>
          </a:solidFill>
        </p:spPr>
        <p:txBody>
          <a:bodyPr wrap="square">
            <a:spAutoFit/>
          </a:bodyPr>
          <a:lstStyle/>
          <a:p>
            <a:pPr marL="285750" indent="-285750" algn="just">
              <a:spcAft>
                <a:spcPts val="0"/>
              </a:spcAft>
              <a:buFontTx/>
              <a:buChar char="-"/>
            </a:pPr>
            <a:r>
              <a:rPr lang="vi-VN" sz="2800" dirty="0" smtClean="0">
                <a:latin typeface="+mj-lt"/>
              </a:rPr>
              <a:t>Hãy </a:t>
            </a:r>
            <a:r>
              <a:rPr lang="vi-VN" sz="2800" dirty="0">
                <a:latin typeface="+mj-lt"/>
              </a:rPr>
              <a:t>trình bày quá trình xuất hiện các vương quốc cổ ở Đông Nam Á gắn với các quốc gia nào ngày </a:t>
            </a:r>
            <a:r>
              <a:rPr lang="vi-VN" sz="2800" dirty="0" smtClean="0">
                <a:latin typeface="+mj-lt"/>
              </a:rPr>
              <a:t>nay</a:t>
            </a:r>
          </a:p>
          <a:p>
            <a:pPr marL="285750" indent="-285750" algn="just">
              <a:spcAft>
                <a:spcPts val="0"/>
              </a:spcAft>
              <a:buFontTx/>
              <a:buChar char="-"/>
            </a:pPr>
            <a:r>
              <a:rPr lang="vi-VN" sz="2800" dirty="0">
                <a:latin typeface="+mj-lt"/>
              </a:rPr>
              <a:t>Các vương quốc cổ được hình thành nhiều nhất ở khu vực lục địa hay hải đảo ? Vì sao ?</a:t>
            </a:r>
            <a:r>
              <a:rPr lang="vi-VN" sz="2800" dirty="0" smtClean="0">
                <a:latin typeface="+mj-lt"/>
              </a:rPr>
              <a:t> </a:t>
            </a:r>
            <a:endParaRPr lang="vi-VN" sz="2800" dirty="0">
              <a:latin typeface="+mj-lt"/>
              <a:ea typeface="Arial" panose="020B0604020202020204" pitchFamily="34" charset="0"/>
            </a:endParaRPr>
          </a:p>
        </p:txBody>
      </p:sp>
      <p:cxnSp>
        <p:nvCxnSpPr>
          <p:cNvPr id="7" name="Straight Connector 6"/>
          <p:cNvCxnSpPr/>
          <p:nvPr/>
        </p:nvCxnSpPr>
        <p:spPr>
          <a:xfrm>
            <a:off x="5897880" y="2209800"/>
            <a:ext cx="0" cy="4564491"/>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54181" y="904342"/>
            <a:ext cx="6236639" cy="830997"/>
          </a:xfrm>
          <a:prstGeom prst="rect">
            <a:avLst/>
          </a:prstGeom>
          <a:noFill/>
        </p:spPr>
        <p:txBody>
          <a:bodyPr wrap="square" rtlCol="0">
            <a:spAutoFit/>
          </a:bodyPr>
          <a:lstStyle/>
          <a:p>
            <a:r>
              <a:rPr lang="vi-VN" sz="2400" b="1" dirty="0">
                <a:solidFill>
                  <a:srgbClr val="FFC000"/>
                </a:solidFill>
                <a:latin typeface="+mj-lt"/>
              </a:rPr>
              <a:t>2. Quá trình xuất hiện các vương quốc cổ ở Đông Nam Á từ thế kỉ VII TCN đến thế kỉ VII</a:t>
            </a:r>
            <a:endParaRPr lang="vi-VN" sz="2400" dirty="0">
              <a:solidFill>
                <a:srgbClr val="FFC000"/>
              </a:solidFill>
              <a:latin typeface="+mj-lt"/>
            </a:endParaRPr>
          </a:p>
        </p:txBody>
      </p:sp>
      <p:sp>
        <p:nvSpPr>
          <p:cNvPr id="8" name="Rectangle 7"/>
          <p:cNvSpPr/>
          <p:nvPr/>
        </p:nvSpPr>
        <p:spPr>
          <a:xfrm>
            <a:off x="1025252" y="1773530"/>
            <a:ext cx="4434839" cy="523220"/>
          </a:xfrm>
          <a:prstGeom prst="rect">
            <a:avLst/>
          </a:prstGeom>
        </p:spPr>
        <p:txBody>
          <a:bodyPr wrap="square">
            <a:spAutoFit/>
          </a:bodyPr>
          <a:lstStyle/>
          <a:p>
            <a:pPr lvl="0"/>
            <a:r>
              <a:rPr lang="vi-VN" sz="2800" b="1" dirty="0" smtClean="0">
                <a:solidFill>
                  <a:srgbClr val="FFFF00"/>
                </a:solidFill>
                <a:latin typeface="Times New Roman" panose="02020603050405020304" pitchFamily="18" charset="0"/>
                <a:ea typeface="Times New Roman" panose="02020603050405020304" pitchFamily="18" charset="0"/>
              </a:rPr>
              <a:t>N</a:t>
            </a:r>
            <a:r>
              <a:rPr lang="vi-VN" sz="2800" b="1"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hóm </a:t>
            </a:r>
            <a:r>
              <a:rPr lang="vi-VN" sz="28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bàn </a:t>
            </a:r>
            <a:r>
              <a:rPr lang="vi-VN" sz="2800" b="1"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- 2 bạn </a:t>
            </a:r>
            <a:r>
              <a:rPr lang="en-US" sz="2800" b="1"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(5 </a:t>
            </a:r>
            <a:r>
              <a:rPr lang="en-US" sz="28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phút</a:t>
            </a:r>
            <a:r>
              <a:rPr lang="en-US" sz="2800" b="1"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8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Rectangle 8"/>
          <p:cNvSpPr/>
          <p:nvPr/>
        </p:nvSpPr>
        <p:spPr>
          <a:xfrm>
            <a:off x="6156961" y="1890736"/>
            <a:ext cx="5864630" cy="954107"/>
          </a:xfrm>
          <a:prstGeom prst="rect">
            <a:avLst/>
          </a:prstGeom>
          <a:solidFill>
            <a:schemeClr val="bg1"/>
          </a:solidFill>
        </p:spPr>
        <p:txBody>
          <a:bodyPr wrap="square">
            <a:spAutoFit/>
          </a:bodyPr>
          <a:lstStyle/>
          <a:p>
            <a:r>
              <a:rPr lang="vi-VN" sz="2800" dirty="0" smtClean="0">
                <a:latin typeface="Times New Roman" panose="02020603050405020304" pitchFamily="18" charset="0"/>
                <a:ea typeface="Times New Roman" panose="02020603050405020304" pitchFamily="18" charset="0"/>
              </a:rPr>
              <a:t>Quan </a:t>
            </a:r>
            <a:r>
              <a:rPr lang="vi-VN" sz="2800" dirty="0">
                <a:latin typeface="Times New Roman" panose="02020603050405020304" pitchFamily="18" charset="0"/>
                <a:ea typeface="Times New Roman" panose="02020603050405020304" pitchFamily="18" charset="0"/>
              </a:rPr>
              <a:t>sát lược đồ hình </a:t>
            </a:r>
            <a:r>
              <a:rPr lang="vi-VN" sz="2800" dirty="0" smtClean="0">
                <a:latin typeface="Times New Roman" panose="02020603050405020304" pitchFamily="18" charset="0"/>
                <a:ea typeface="Times New Roman" panose="02020603050405020304" pitchFamily="18" charset="0"/>
              </a:rPr>
              <a:t>10.1 </a:t>
            </a:r>
            <a:r>
              <a:rPr lang="vi-VN" sz="2800" dirty="0">
                <a:latin typeface="Times New Roman" panose="02020603050405020304" pitchFamily="18" charset="0"/>
                <a:ea typeface="Times New Roman" panose="02020603050405020304" pitchFamily="18" charset="0"/>
              </a:rPr>
              <a:t>(</a:t>
            </a:r>
            <a:r>
              <a:rPr lang="vi-VN" sz="2800" dirty="0" smtClean="0">
                <a:latin typeface="Times New Roman" panose="02020603050405020304" pitchFamily="18" charset="0"/>
                <a:ea typeface="Times New Roman" panose="02020603050405020304" pitchFamily="18" charset="0"/>
              </a:rPr>
              <a:t>tr.49) và </a:t>
            </a:r>
            <a:r>
              <a:rPr lang="vi-VN" sz="2800" dirty="0">
                <a:latin typeface="Times New Roman" panose="02020603050405020304" pitchFamily="18" charset="0"/>
                <a:ea typeface="Times New Roman" panose="02020603050405020304" pitchFamily="18" charset="0"/>
              </a:rPr>
              <a:t>khai thác thông tin trong SGK </a:t>
            </a:r>
            <a:endParaRPr lang="vi-VN" sz="2800" dirty="0"/>
          </a:p>
        </p:txBody>
      </p:sp>
      <p:sp>
        <p:nvSpPr>
          <p:cNvPr id="12" name="Rectangle: Rounded Corners 186">
            <a:extLst>
              <a:ext uri="{FF2B5EF4-FFF2-40B4-BE49-F238E27FC236}">
                <a16:creationId xmlns:a16="http://schemas.microsoft.com/office/drawing/2014/main" id="{09BD8570-F3EE-4550-91DC-3636FF64E440}"/>
              </a:ext>
            </a:extLst>
          </p:cNvPr>
          <p:cNvSpPr/>
          <p:nvPr/>
        </p:nvSpPr>
        <p:spPr>
          <a:xfrm>
            <a:off x="10317480" y="5748629"/>
            <a:ext cx="1874520" cy="1103243"/>
          </a:xfrm>
          <a:prstGeom prst="roundRect">
            <a:avLst/>
          </a:prstGeom>
          <a:solidFill>
            <a:srgbClr val="FF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HẾT GIỜ</a:t>
            </a:r>
          </a:p>
        </p:txBody>
      </p:sp>
    </p:spTree>
    <p:extLst>
      <p:ext uri="{BB962C8B-B14F-4D97-AF65-F5344CB8AC3E}">
        <p14:creationId xmlns:p14="http://schemas.microsoft.com/office/powerpoint/2010/main" val="133366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circle(in)">
                                      <p:cBhvr>
                                        <p:cTn id="33" dur="20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audio>
                                      <p:cMediaNode>
                                        <p:cTn display="0" masterRel="sameClick">
                                          <p:stCondLst>
                                            <p:cond evt="begin" delay="0">
                                              <p:tn val="31"/>
                                            </p:cond>
                                          </p:stCondLst>
                                          <p:endCondLst>
                                            <p:cond evt="onStopAudio" delay="0">
                                              <p:tgtEl>
                                                <p:sldTgt/>
                                              </p:tgtEl>
                                            </p:cond>
                                          </p:endCondLst>
                                        </p:cTn>
                                        <p:tgtEl>
                                          <p:sndTgt r:embed="rId2" name="alarm clock.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p:bldP spid="8" grpId="0"/>
      <p:bldP spid="9"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inh 10.2. Luoc do cac vuong quoc co o Dong Nam A (tu the ki VII TCN den the ki VI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 y="0"/>
            <a:ext cx="11978640" cy="639874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06680" y="6398746"/>
            <a:ext cx="11978640" cy="461665"/>
          </a:xfrm>
          <a:prstGeom prst="rect">
            <a:avLst/>
          </a:prstGeom>
          <a:solidFill>
            <a:schemeClr val="accent2"/>
          </a:solidFill>
        </p:spPr>
        <p:txBody>
          <a:bodyPr wrap="square">
            <a:spAutoFit/>
          </a:bodyPr>
          <a:lstStyle/>
          <a:p>
            <a:pPr algn="ctr"/>
            <a:r>
              <a:rPr lang="vi-VN" sz="2400" b="1" dirty="0">
                <a:solidFill>
                  <a:srgbClr val="444444"/>
                </a:solidFill>
                <a:latin typeface="+mj-lt"/>
              </a:rPr>
              <a:t>Hình 10.2. </a:t>
            </a:r>
            <a:r>
              <a:rPr lang="vi-VN" sz="2400" dirty="0">
                <a:solidFill>
                  <a:srgbClr val="444444"/>
                </a:solidFill>
                <a:latin typeface="+mj-lt"/>
              </a:rPr>
              <a:t>Lược đồ các vương quốc cổ ở Đông Nam Á (từ thế kỉ VII TCN đến thế kỉ VII</a:t>
            </a:r>
            <a:r>
              <a:rPr lang="vi-VN" sz="2400" dirty="0" smtClean="0">
                <a:solidFill>
                  <a:srgbClr val="444444"/>
                </a:solidFill>
                <a:latin typeface="+mj-lt"/>
              </a:rPr>
              <a:t>)</a:t>
            </a:r>
            <a:endParaRPr lang="vi-VN" sz="2400" dirty="0">
              <a:latin typeface="+mj-lt"/>
            </a:endParaRPr>
          </a:p>
        </p:txBody>
      </p:sp>
    </p:spTree>
    <p:extLst>
      <p:ext uri="{BB962C8B-B14F-4D97-AF65-F5344CB8AC3E}">
        <p14:creationId xmlns:p14="http://schemas.microsoft.com/office/powerpoint/2010/main" val="567342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24938" y="-27551"/>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dirty="0" smtClean="0">
                <a:latin typeface="+mj-lt"/>
              </a:rPr>
              <a:t>. </a:t>
            </a:r>
            <a:endParaRPr lang="vi-VN" sz="2800" dirty="0">
              <a:latin typeface="+mj-lt"/>
            </a:endParaRPr>
          </a:p>
        </p:txBody>
      </p:sp>
      <p:sp>
        <p:nvSpPr>
          <p:cNvPr id="3" name="TextBox 2">
            <a:extLst>
              <a:ext uri="{FF2B5EF4-FFF2-40B4-BE49-F238E27FC236}">
                <a16:creationId xmlns:a16="http://schemas.microsoft.com/office/drawing/2014/main" id="{58C39CCC-1777-0643-880D-86EB4F8E01C1}"/>
              </a:ext>
            </a:extLst>
          </p:cNvPr>
          <p:cNvSpPr txBox="1"/>
          <p:nvPr/>
        </p:nvSpPr>
        <p:spPr>
          <a:xfrm>
            <a:off x="502919" y="0"/>
            <a:ext cx="10896599" cy="830997"/>
          </a:xfrm>
          <a:prstGeom prst="rect">
            <a:avLst/>
          </a:prstGeom>
          <a:noFill/>
        </p:spPr>
        <p:txBody>
          <a:bodyPr wrap="square" rtlCol="0">
            <a:spAutoFit/>
          </a:bodyPr>
          <a:lstStyle/>
          <a:p>
            <a:pPr algn="ctr"/>
            <a:r>
              <a:rPr lang="en-VN" sz="2400" b="1" dirty="0">
                <a:solidFill>
                  <a:srgbClr val="FFFF00"/>
                </a:solidFill>
                <a:latin typeface="Times New Roman" panose="02020603050405020304" pitchFamily="18" charset="0"/>
                <a:cs typeface="Times New Roman" panose="02020603050405020304" pitchFamily="18" charset="0"/>
              </a:rPr>
              <a:t>Bài </a:t>
            </a:r>
            <a:r>
              <a:rPr lang="en-VN" sz="2400" b="1" dirty="0" smtClean="0">
                <a:solidFill>
                  <a:srgbClr val="FFFF00"/>
                </a:solidFill>
                <a:latin typeface="Times New Roman" panose="02020603050405020304" pitchFamily="18" charset="0"/>
                <a:cs typeface="Times New Roman" panose="02020603050405020304" pitchFamily="18" charset="0"/>
              </a:rPr>
              <a:t>1</a:t>
            </a:r>
            <a:r>
              <a:rPr lang="vi-VN" sz="2400" b="1" dirty="0">
                <a:solidFill>
                  <a:srgbClr val="FFFF00"/>
                </a:solidFill>
                <a:latin typeface="Times New Roman" panose="02020603050405020304" pitchFamily="18" charset="0"/>
                <a:cs typeface="Times New Roman" panose="02020603050405020304" pitchFamily="18" charset="0"/>
              </a:rPr>
              <a:t>0</a:t>
            </a:r>
            <a:r>
              <a:rPr lang="en-VN" sz="2400" b="1" dirty="0" smtClean="0">
                <a:solidFill>
                  <a:srgbClr val="FFFF00"/>
                </a:solidFill>
                <a:latin typeface="Times New Roman" panose="02020603050405020304" pitchFamily="18" charset="0"/>
                <a:cs typeface="Times New Roman" panose="02020603050405020304" pitchFamily="18" charset="0"/>
              </a:rPr>
              <a:t>: </a:t>
            </a:r>
            <a:r>
              <a:rPr lang="vi-VN" sz="2400" b="1" dirty="0" smtClean="0">
                <a:solidFill>
                  <a:srgbClr val="FFFF00"/>
                </a:solidFill>
                <a:latin typeface="Times New Roman" panose="02020603050405020304" pitchFamily="18" charset="0"/>
                <a:cs typeface="Times New Roman" panose="02020603050405020304" pitchFamily="18" charset="0"/>
              </a:rPr>
              <a:t>SỰ </a:t>
            </a:r>
            <a:r>
              <a:rPr lang="vi-VN" sz="2400" b="1" dirty="0" smtClean="0">
                <a:solidFill>
                  <a:srgbClr val="FFFF00"/>
                </a:solidFill>
                <a:latin typeface="+mj-lt"/>
                <a:cs typeface="Times New Roman" panose="02020603050405020304" pitchFamily="18" charset="0"/>
              </a:rPr>
              <a:t>RA ĐỜI VÀ PHÁT TRIỂN CỦA CÁC VƯƠNG QUỐC Ở ĐÔNG NAM Á </a:t>
            </a:r>
            <a:r>
              <a:rPr lang="vi-VN" sz="2400" b="1" dirty="0">
                <a:solidFill>
                  <a:srgbClr val="FFFF00"/>
                </a:solidFill>
                <a:latin typeface="+mj-lt"/>
              </a:rPr>
              <a:t>TỪ NHỮNG THẾ KỈ TIẾP GIÁP CÔNG NGUYÊN ĐẾN THẾ KỈ </a:t>
            </a:r>
            <a:r>
              <a:rPr lang="vi-VN" sz="2400" b="1" dirty="0" smtClean="0">
                <a:solidFill>
                  <a:srgbClr val="FFFF00"/>
                </a:solidFill>
                <a:latin typeface="+mj-lt"/>
              </a:rPr>
              <a:t>X</a:t>
            </a:r>
            <a:endParaRPr lang="vi-VN" sz="2400" b="1" dirty="0">
              <a:solidFill>
                <a:srgbClr val="FFFF00"/>
              </a:solidFill>
              <a:latin typeface="+mj-lt"/>
            </a:endParaRPr>
          </a:p>
        </p:txBody>
      </p:sp>
      <p:pic>
        <p:nvPicPr>
          <p:cNvPr id="4" name="Picture 3">
            <a:extLst>
              <a:ext uri="{FF2B5EF4-FFF2-40B4-BE49-F238E27FC236}">
                <a16:creationId xmlns:a16="http://schemas.microsoft.com/office/drawing/2014/main" id="{D2EA9355-9305-024F-AC55-13CFA1C35D93}"/>
              </a:ext>
            </a:extLst>
          </p:cNvPr>
          <p:cNvPicPr>
            <a:picLocks noChangeAspect="1"/>
          </p:cNvPicPr>
          <p:nvPr/>
        </p:nvPicPr>
        <p:blipFill>
          <a:blip r:embed="rId2"/>
          <a:stretch>
            <a:fillRect/>
          </a:stretch>
        </p:blipFill>
        <p:spPr>
          <a:xfrm rot="17343590">
            <a:off x="10898904" y="113048"/>
            <a:ext cx="1593468" cy="1478898"/>
          </a:xfrm>
          <a:prstGeom prst="rect">
            <a:avLst/>
          </a:prstGeom>
        </p:spPr>
      </p:pic>
      <p:cxnSp>
        <p:nvCxnSpPr>
          <p:cNvPr id="7" name="Straight Connector 6"/>
          <p:cNvCxnSpPr/>
          <p:nvPr/>
        </p:nvCxnSpPr>
        <p:spPr>
          <a:xfrm>
            <a:off x="7162800" y="1735339"/>
            <a:ext cx="0" cy="50389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54181" y="904342"/>
            <a:ext cx="6456219" cy="830997"/>
          </a:xfrm>
          <a:prstGeom prst="rect">
            <a:avLst/>
          </a:prstGeom>
          <a:noFill/>
        </p:spPr>
        <p:txBody>
          <a:bodyPr wrap="square" rtlCol="0">
            <a:spAutoFit/>
          </a:bodyPr>
          <a:lstStyle/>
          <a:p>
            <a:r>
              <a:rPr lang="vi-VN" sz="2400" b="1" dirty="0">
                <a:solidFill>
                  <a:srgbClr val="FFC000"/>
                </a:solidFill>
                <a:latin typeface="+mj-lt"/>
              </a:rPr>
              <a:t>2. Quá trình xuất hiện các vương quốc cổ ở Đông Nam Á từ thế kỉ VII TCN đến thế kỉ VII</a:t>
            </a:r>
            <a:endParaRPr lang="vi-VN" sz="2400" dirty="0">
              <a:solidFill>
                <a:srgbClr val="FFC000"/>
              </a:solidFill>
              <a:latin typeface="+mj-lt"/>
            </a:endParaRPr>
          </a:p>
        </p:txBody>
      </p:sp>
      <p:sp>
        <p:nvSpPr>
          <p:cNvPr id="6" name="TextBox 5"/>
          <p:cNvSpPr txBox="1"/>
          <p:nvPr/>
        </p:nvSpPr>
        <p:spPr>
          <a:xfrm>
            <a:off x="502918" y="2120192"/>
            <a:ext cx="6400801" cy="3970318"/>
          </a:xfrm>
          <a:prstGeom prst="rect">
            <a:avLst/>
          </a:prstGeom>
          <a:noFill/>
        </p:spPr>
        <p:txBody>
          <a:bodyPr wrap="square" rtlCol="0">
            <a:spAutoFit/>
          </a:bodyPr>
          <a:lstStyle/>
          <a:p>
            <a:pPr algn="just"/>
            <a:r>
              <a:rPr lang="vi-VN" sz="2800" dirty="0">
                <a:solidFill>
                  <a:schemeClr val="bg1"/>
                </a:solidFill>
                <a:latin typeface="+mj-lt"/>
              </a:rPr>
              <a:t>- </a:t>
            </a:r>
            <a:r>
              <a:rPr lang="vi-VN" sz="2800" dirty="0" smtClean="0">
                <a:solidFill>
                  <a:schemeClr val="bg1"/>
                </a:solidFill>
                <a:latin typeface="Times New Roman" panose="02020603050405020304" pitchFamily="18" charset="0"/>
                <a:cs typeface="Times New Roman" panose="02020603050405020304" pitchFamily="18" charset="0"/>
              </a:rPr>
              <a:t>Pe-gu</a:t>
            </a:r>
            <a:r>
              <a:rPr lang="vi-VN" sz="2800" dirty="0">
                <a:solidFill>
                  <a:schemeClr val="bg1"/>
                </a:solidFill>
                <a:latin typeface="Times New Roman" panose="02020603050405020304" pitchFamily="18" charset="0"/>
                <a:cs typeface="Times New Roman" panose="02020603050405020304" pitchFamily="18" charset="0"/>
              </a:rPr>
              <a:t>, Tha-ton</a:t>
            </a:r>
            <a:r>
              <a:rPr lang="fr-FR" sz="2800" dirty="0">
                <a:solidFill>
                  <a:schemeClr val="bg1"/>
                </a:solidFill>
                <a:latin typeface="Times New Roman" panose="02020603050405020304" pitchFamily="18" charset="0"/>
                <a:cs typeface="Times New Roman" panose="02020603050405020304" pitchFamily="18" charset="0"/>
              </a:rPr>
              <a:t>, </a:t>
            </a:r>
            <a:r>
              <a:rPr lang="fr-FR" sz="2800" dirty="0" smtClean="0">
                <a:solidFill>
                  <a:schemeClr val="bg1"/>
                </a:solidFill>
                <a:latin typeface="Times New Roman" panose="02020603050405020304" pitchFamily="18" charset="0"/>
                <a:cs typeface="Times New Roman" panose="02020603050405020304" pitchFamily="18" charset="0"/>
              </a:rPr>
              <a:t>Sri-</a:t>
            </a:r>
            <a:r>
              <a:rPr lang="fr-FR" sz="2800" dirty="0" err="1" smtClean="0">
                <a:solidFill>
                  <a:schemeClr val="bg1"/>
                </a:solidFill>
                <a:latin typeface="Times New Roman" panose="02020603050405020304" pitchFamily="18" charset="0"/>
                <a:cs typeface="Times New Roman" panose="02020603050405020304" pitchFamily="18" charset="0"/>
              </a:rPr>
              <a:t>kse</a:t>
            </a:r>
            <a:r>
              <a:rPr lang="fr-FR" sz="2800" dirty="0" smtClean="0">
                <a:solidFill>
                  <a:schemeClr val="bg1"/>
                </a:solidFill>
                <a:latin typeface="Times New Roman" panose="02020603050405020304" pitchFamily="18" charset="0"/>
                <a:cs typeface="Times New Roman" panose="02020603050405020304" pitchFamily="18" charset="0"/>
              </a:rPr>
              <a:t>-tra</a:t>
            </a:r>
            <a:r>
              <a:rPr lang="vi-VN" sz="2800" dirty="0" smtClean="0">
                <a:solidFill>
                  <a:schemeClr val="bg1"/>
                </a:solidFill>
                <a:latin typeface="Times New Roman" panose="02020603050405020304" pitchFamily="18" charset="0"/>
                <a:cs typeface="Times New Roman" panose="02020603050405020304" pitchFamily="18" charset="0"/>
              </a:rPr>
              <a:t> (Myanmar)</a:t>
            </a:r>
            <a:r>
              <a:rPr lang="fr-FR" sz="2800" dirty="0" smtClean="0">
                <a:solidFill>
                  <a:schemeClr val="bg1"/>
                </a:solidFill>
                <a:latin typeface="Times New Roman" panose="02020603050405020304" pitchFamily="18" charset="0"/>
                <a:cs typeface="Times New Roman" panose="02020603050405020304" pitchFamily="18" charset="0"/>
              </a:rPr>
              <a:t> </a:t>
            </a:r>
            <a:endParaRPr lang="vi-VN" sz="2800" dirty="0">
              <a:solidFill>
                <a:schemeClr val="bg1"/>
              </a:solidFill>
              <a:latin typeface="Times New Roman" panose="02020603050405020304" pitchFamily="18" charset="0"/>
              <a:cs typeface="Times New Roman" panose="02020603050405020304" pitchFamily="18" charset="0"/>
            </a:endParaRPr>
          </a:p>
          <a:p>
            <a:pPr algn="just"/>
            <a:r>
              <a:rPr lang="vi-VN" sz="2800" dirty="0" smtClean="0">
                <a:solidFill>
                  <a:schemeClr val="bg1"/>
                </a:solidFill>
                <a:latin typeface="Times New Roman" panose="02020603050405020304" pitchFamily="18" charset="0"/>
                <a:cs typeface="Times New Roman" panose="02020603050405020304" pitchFamily="18" charset="0"/>
              </a:rPr>
              <a:t>- </a:t>
            </a:r>
            <a:r>
              <a:rPr lang="fr-FR" sz="2800" dirty="0" smtClean="0">
                <a:solidFill>
                  <a:schemeClr val="bg1"/>
                </a:solidFill>
                <a:latin typeface="Times New Roman" panose="02020603050405020304" pitchFamily="18" charset="0"/>
                <a:cs typeface="Times New Roman" panose="02020603050405020304" pitchFamily="18" charset="0"/>
              </a:rPr>
              <a:t>Văn </a:t>
            </a:r>
            <a:r>
              <a:rPr lang="fr-FR" sz="2800" dirty="0">
                <a:solidFill>
                  <a:schemeClr val="bg1"/>
                </a:solidFill>
                <a:latin typeface="Times New Roman" panose="02020603050405020304" pitchFamily="18" charset="0"/>
                <a:cs typeface="Times New Roman" panose="02020603050405020304" pitchFamily="18" charset="0"/>
              </a:rPr>
              <a:t>Lang, Âu Lạc, </a:t>
            </a:r>
            <a:r>
              <a:rPr lang="vi-VN" sz="2800" dirty="0">
                <a:solidFill>
                  <a:schemeClr val="bg1"/>
                </a:solidFill>
                <a:latin typeface="Times New Roman" panose="02020603050405020304" pitchFamily="18" charset="0"/>
                <a:cs typeface="Times New Roman" panose="02020603050405020304" pitchFamily="18" charset="0"/>
              </a:rPr>
              <a:t>Chăm-pa, Phù </a:t>
            </a:r>
            <a:r>
              <a:rPr lang="vi-VN" sz="2800" dirty="0" smtClean="0">
                <a:solidFill>
                  <a:schemeClr val="bg1"/>
                </a:solidFill>
                <a:latin typeface="Times New Roman" panose="02020603050405020304" pitchFamily="18" charset="0"/>
                <a:cs typeface="Times New Roman" panose="02020603050405020304" pitchFamily="18" charset="0"/>
              </a:rPr>
              <a:t>Nam (Việt Nam</a:t>
            </a:r>
            <a:r>
              <a:rPr lang="vi-VN" sz="2800" dirty="0">
                <a:solidFill>
                  <a:schemeClr val="bg1"/>
                </a:solidFill>
                <a:latin typeface="Times New Roman" panose="02020603050405020304" pitchFamily="18" charset="0"/>
                <a:cs typeface="Times New Roman" panose="02020603050405020304" pitchFamily="18" charset="0"/>
              </a:rPr>
              <a:t>)</a:t>
            </a:r>
          </a:p>
          <a:p>
            <a:pPr algn="just"/>
            <a:r>
              <a:rPr lang="vi-VN" sz="2800" dirty="0">
                <a:solidFill>
                  <a:schemeClr val="bg1"/>
                </a:solidFill>
                <a:latin typeface="Times New Roman" panose="02020603050405020304" pitchFamily="18" charset="0"/>
                <a:cs typeface="Times New Roman" panose="02020603050405020304" pitchFamily="18" charset="0"/>
              </a:rPr>
              <a:t>- </a:t>
            </a:r>
            <a:r>
              <a:rPr lang="vi-VN" sz="2800" dirty="0" smtClean="0">
                <a:solidFill>
                  <a:schemeClr val="bg1"/>
                </a:solidFill>
                <a:latin typeface="Times New Roman" panose="02020603050405020304" pitchFamily="18" charset="0"/>
                <a:cs typeface="Times New Roman" panose="02020603050405020304" pitchFamily="18" charset="0"/>
              </a:rPr>
              <a:t>Chân Lạp (Cam-pu-chia)</a:t>
            </a:r>
            <a:endParaRPr lang="vi-VN" sz="2800" dirty="0">
              <a:solidFill>
                <a:schemeClr val="bg1"/>
              </a:solidFill>
              <a:latin typeface="Times New Roman" panose="02020603050405020304" pitchFamily="18" charset="0"/>
              <a:cs typeface="Times New Roman" panose="02020603050405020304" pitchFamily="18" charset="0"/>
            </a:endParaRPr>
          </a:p>
          <a:p>
            <a:pPr algn="just"/>
            <a:r>
              <a:rPr lang="vi-VN" sz="2800" dirty="0">
                <a:solidFill>
                  <a:schemeClr val="bg1"/>
                </a:solidFill>
                <a:latin typeface="Times New Roman" panose="02020603050405020304" pitchFamily="18" charset="0"/>
                <a:cs typeface="Times New Roman" panose="02020603050405020304" pitchFamily="18" charset="0"/>
              </a:rPr>
              <a:t>- </a:t>
            </a:r>
            <a:r>
              <a:rPr lang="vi-VN" sz="2800" dirty="0" smtClean="0">
                <a:solidFill>
                  <a:schemeClr val="bg1"/>
                </a:solidFill>
                <a:latin typeface="Times New Roman" panose="02020603050405020304" pitchFamily="18" charset="0"/>
                <a:cs typeface="Times New Roman" panose="02020603050405020304" pitchFamily="18" charset="0"/>
              </a:rPr>
              <a:t>Ha-ri-pun-giay-a</a:t>
            </a:r>
            <a:r>
              <a:rPr lang="vi-VN" sz="2800" dirty="0">
                <a:solidFill>
                  <a:schemeClr val="bg1"/>
                </a:solidFill>
                <a:latin typeface="+mj-lt"/>
              </a:rPr>
              <a:t>, Đva-ra-va-ti, Tam-bra-lin-ga, </a:t>
            </a:r>
            <a:r>
              <a:rPr lang="vi-VN" sz="2800" dirty="0" smtClean="0">
                <a:solidFill>
                  <a:schemeClr val="bg1"/>
                </a:solidFill>
                <a:latin typeface="+mj-lt"/>
              </a:rPr>
              <a:t>Kê-đa (</a:t>
            </a:r>
            <a:r>
              <a:rPr lang="vi-VN" sz="2800" dirty="0">
                <a:solidFill>
                  <a:schemeClr val="bg1"/>
                </a:solidFill>
                <a:latin typeface="Times New Roman" panose="02020603050405020304" pitchFamily="18" charset="0"/>
                <a:cs typeface="Times New Roman" panose="02020603050405020304" pitchFamily="18" charset="0"/>
              </a:rPr>
              <a:t>Thái </a:t>
            </a:r>
            <a:r>
              <a:rPr lang="vi-VN" sz="2800" dirty="0" smtClean="0">
                <a:solidFill>
                  <a:schemeClr val="bg1"/>
                </a:solidFill>
                <a:latin typeface="Times New Roman" panose="02020603050405020304" pitchFamily="18" charset="0"/>
                <a:cs typeface="Times New Roman" panose="02020603050405020304" pitchFamily="18" charset="0"/>
              </a:rPr>
              <a:t>Lan</a:t>
            </a:r>
            <a:r>
              <a:rPr lang="vi-VN" sz="2800" dirty="0">
                <a:solidFill>
                  <a:schemeClr val="bg1"/>
                </a:solidFill>
                <a:latin typeface="Times New Roman" panose="02020603050405020304" pitchFamily="18" charset="0"/>
                <a:cs typeface="Times New Roman" panose="02020603050405020304" pitchFamily="18" charset="0"/>
              </a:rPr>
              <a:t>)</a:t>
            </a:r>
            <a:endParaRPr lang="vi-VN" sz="2800" dirty="0">
              <a:solidFill>
                <a:schemeClr val="bg1"/>
              </a:solidFill>
              <a:latin typeface="+mj-lt"/>
            </a:endParaRPr>
          </a:p>
          <a:p>
            <a:pPr algn="just"/>
            <a:r>
              <a:rPr lang="vi-VN" sz="2800" dirty="0" smtClean="0">
                <a:solidFill>
                  <a:schemeClr val="bg1"/>
                </a:solidFill>
                <a:latin typeface="+mj-lt"/>
              </a:rPr>
              <a:t>- </a:t>
            </a:r>
            <a:r>
              <a:rPr lang="fr-FR" sz="2800" dirty="0" smtClean="0">
                <a:solidFill>
                  <a:schemeClr val="bg1"/>
                </a:solidFill>
                <a:latin typeface="Times New Roman" panose="02020603050405020304" pitchFamily="18" charset="0"/>
                <a:cs typeface="Times New Roman" panose="02020603050405020304" pitchFamily="18" charset="0"/>
              </a:rPr>
              <a:t>Tu-ma-sic</a:t>
            </a:r>
            <a:r>
              <a:rPr lang="vi-VN" sz="2800" dirty="0" smtClean="0">
                <a:solidFill>
                  <a:schemeClr val="bg1"/>
                </a:solidFill>
                <a:latin typeface="Times New Roman" panose="02020603050405020304" pitchFamily="18" charset="0"/>
                <a:cs typeface="Times New Roman" panose="02020603050405020304" pitchFamily="18" charset="0"/>
              </a:rPr>
              <a:t> (Ma-lai-xi-a</a:t>
            </a:r>
            <a:r>
              <a:rPr lang="vi-VN" sz="2800" dirty="0">
                <a:solidFill>
                  <a:schemeClr val="bg1"/>
                </a:solidFill>
                <a:latin typeface="Times New Roman" panose="02020603050405020304" pitchFamily="18" charset="0"/>
                <a:cs typeface="Times New Roman" panose="02020603050405020304" pitchFamily="18" charset="0"/>
              </a:rPr>
              <a:t>)</a:t>
            </a:r>
          </a:p>
          <a:p>
            <a:pPr marL="457200" indent="-457200" algn="just">
              <a:buFontTx/>
              <a:buChar char="-"/>
            </a:pPr>
            <a:r>
              <a:rPr lang="fr-FR" sz="2800" dirty="0" smtClean="0">
                <a:solidFill>
                  <a:schemeClr val="bg1"/>
                </a:solidFill>
                <a:latin typeface="Times New Roman" panose="02020603050405020304" pitchFamily="18" charset="0"/>
                <a:cs typeface="Times New Roman" panose="02020603050405020304" pitchFamily="18" charset="0"/>
              </a:rPr>
              <a:t>Ma-lay-u</a:t>
            </a:r>
            <a:r>
              <a:rPr lang="fr-FR" sz="2800" dirty="0">
                <a:solidFill>
                  <a:schemeClr val="bg1"/>
                </a:solidFill>
                <a:latin typeface="Times New Roman" panose="02020603050405020304" pitchFamily="18" charset="0"/>
                <a:cs typeface="Times New Roman" panose="02020603050405020304" pitchFamily="18" charset="0"/>
              </a:rPr>
              <a:t>, Ta-ru-ma, </a:t>
            </a:r>
            <a:r>
              <a:rPr lang="fr-FR" sz="2800" dirty="0" smtClean="0">
                <a:solidFill>
                  <a:schemeClr val="bg1"/>
                </a:solidFill>
                <a:latin typeface="Times New Roman" panose="02020603050405020304" pitchFamily="18" charset="0"/>
                <a:cs typeface="Times New Roman" panose="02020603050405020304" pitchFamily="18" charset="0"/>
              </a:rPr>
              <a:t>Can-tô-li</a:t>
            </a:r>
            <a:r>
              <a:rPr lang="vi-VN" sz="2800" dirty="0" smtClean="0">
                <a:solidFill>
                  <a:schemeClr val="bg1"/>
                </a:solidFill>
                <a:latin typeface="Times New Roman" panose="02020603050405020304" pitchFamily="18" charset="0"/>
                <a:cs typeface="Times New Roman" panose="02020603050405020304" pitchFamily="18" charset="0"/>
              </a:rPr>
              <a:t> </a:t>
            </a:r>
          </a:p>
          <a:p>
            <a:pPr algn="just"/>
            <a:r>
              <a:rPr lang="vi-VN" sz="2800" dirty="0" smtClean="0">
                <a:solidFill>
                  <a:schemeClr val="bg1"/>
                </a:solidFill>
                <a:latin typeface="Times New Roman" panose="02020603050405020304" pitchFamily="18" charset="0"/>
                <a:cs typeface="Times New Roman" panose="02020603050405020304" pitchFamily="18" charset="0"/>
              </a:rPr>
              <a:t>(</a:t>
            </a:r>
            <a:r>
              <a:rPr lang="fr-FR" sz="2800" dirty="0" smtClean="0">
                <a:solidFill>
                  <a:schemeClr val="bg1"/>
                </a:solidFill>
                <a:latin typeface="Times New Roman" panose="02020603050405020304" pitchFamily="18" charset="0"/>
                <a:cs typeface="Times New Roman" panose="02020603050405020304" pitchFamily="18" charset="0"/>
              </a:rPr>
              <a:t>In-đ</a:t>
            </a:r>
            <a:r>
              <a:rPr lang="vi-VN" sz="2800" dirty="0">
                <a:solidFill>
                  <a:schemeClr val="bg1"/>
                </a:solidFill>
                <a:latin typeface="Times New Roman" panose="02020603050405020304" pitchFamily="18" charset="0"/>
                <a:cs typeface="Times New Roman" panose="02020603050405020304" pitchFamily="18" charset="0"/>
              </a:rPr>
              <a:t>ô</a:t>
            </a:r>
            <a:r>
              <a:rPr lang="fr-FR" sz="2800" dirty="0" smtClean="0">
                <a:solidFill>
                  <a:schemeClr val="bg1"/>
                </a:solidFill>
                <a:latin typeface="Times New Roman" panose="02020603050405020304" pitchFamily="18" charset="0"/>
                <a:cs typeface="Times New Roman" panose="02020603050405020304" pitchFamily="18" charset="0"/>
              </a:rPr>
              <a:t>-nê-xi-a</a:t>
            </a:r>
            <a:r>
              <a:rPr lang="vi-VN" sz="2800" dirty="0" smtClean="0">
                <a:solidFill>
                  <a:schemeClr val="bg1"/>
                </a:solidFill>
                <a:latin typeface="Times New Roman" panose="02020603050405020304" pitchFamily="18" charset="0"/>
                <a:cs typeface="Times New Roman" panose="02020603050405020304" pitchFamily="18" charset="0"/>
              </a:rPr>
              <a:t>)</a:t>
            </a:r>
            <a:endParaRPr lang="vi-VN"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986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randombar(horizont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F677C678-8A30-2845-9513-5B37404D9410}"/>
              </a:ext>
            </a:extLst>
          </p:cNvPr>
          <p:cNvSpPr/>
          <p:nvPr/>
        </p:nvSpPr>
        <p:spPr>
          <a:xfrm>
            <a:off x="24938" y="-27551"/>
            <a:ext cx="12192000" cy="6858000"/>
          </a:xfrm>
          <a:prstGeom prst="roundRect">
            <a:avLst/>
          </a:prstGeom>
          <a:solidFill>
            <a:schemeClr val="bg2">
              <a:lumMod val="10000"/>
              <a:alpha val="5993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dirty="0" smtClean="0">
                <a:latin typeface="+mj-lt"/>
              </a:rPr>
              <a:t>. </a:t>
            </a:r>
            <a:endParaRPr lang="vi-VN" sz="2800" dirty="0">
              <a:latin typeface="+mj-lt"/>
            </a:endParaRPr>
          </a:p>
        </p:txBody>
      </p:sp>
      <p:sp>
        <p:nvSpPr>
          <p:cNvPr id="3" name="TextBox 2">
            <a:extLst>
              <a:ext uri="{FF2B5EF4-FFF2-40B4-BE49-F238E27FC236}">
                <a16:creationId xmlns:a16="http://schemas.microsoft.com/office/drawing/2014/main" id="{58C39CCC-1777-0643-880D-86EB4F8E01C1}"/>
              </a:ext>
            </a:extLst>
          </p:cNvPr>
          <p:cNvSpPr txBox="1"/>
          <p:nvPr/>
        </p:nvSpPr>
        <p:spPr>
          <a:xfrm>
            <a:off x="502919" y="0"/>
            <a:ext cx="10896599" cy="830997"/>
          </a:xfrm>
          <a:prstGeom prst="rect">
            <a:avLst/>
          </a:prstGeom>
          <a:noFill/>
        </p:spPr>
        <p:txBody>
          <a:bodyPr wrap="square" rtlCol="0">
            <a:spAutoFit/>
          </a:bodyPr>
          <a:lstStyle/>
          <a:p>
            <a:pPr algn="ctr"/>
            <a:r>
              <a:rPr lang="en-VN" sz="2400" b="1" dirty="0">
                <a:solidFill>
                  <a:srgbClr val="FFFF00"/>
                </a:solidFill>
                <a:latin typeface="Times New Roman" panose="02020603050405020304" pitchFamily="18" charset="0"/>
                <a:cs typeface="Times New Roman" panose="02020603050405020304" pitchFamily="18" charset="0"/>
              </a:rPr>
              <a:t>Bài </a:t>
            </a:r>
            <a:r>
              <a:rPr lang="en-VN" sz="2400" b="1" dirty="0" smtClean="0">
                <a:solidFill>
                  <a:srgbClr val="FFFF00"/>
                </a:solidFill>
                <a:latin typeface="Times New Roman" panose="02020603050405020304" pitchFamily="18" charset="0"/>
                <a:cs typeface="Times New Roman" panose="02020603050405020304" pitchFamily="18" charset="0"/>
              </a:rPr>
              <a:t>1</a:t>
            </a:r>
            <a:r>
              <a:rPr lang="vi-VN" sz="2400" b="1" dirty="0">
                <a:solidFill>
                  <a:srgbClr val="FFFF00"/>
                </a:solidFill>
                <a:latin typeface="Times New Roman" panose="02020603050405020304" pitchFamily="18" charset="0"/>
                <a:cs typeface="Times New Roman" panose="02020603050405020304" pitchFamily="18" charset="0"/>
              </a:rPr>
              <a:t>0</a:t>
            </a:r>
            <a:r>
              <a:rPr lang="en-VN" sz="2400" b="1" dirty="0" smtClean="0">
                <a:solidFill>
                  <a:srgbClr val="FFFF00"/>
                </a:solidFill>
                <a:latin typeface="Times New Roman" panose="02020603050405020304" pitchFamily="18" charset="0"/>
                <a:cs typeface="Times New Roman" panose="02020603050405020304" pitchFamily="18" charset="0"/>
              </a:rPr>
              <a:t>: </a:t>
            </a:r>
            <a:r>
              <a:rPr lang="vi-VN" sz="2400" b="1" dirty="0" smtClean="0">
                <a:solidFill>
                  <a:srgbClr val="FFFF00"/>
                </a:solidFill>
                <a:latin typeface="Times New Roman" panose="02020603050405020304" pitchFamily="18" charset="0"/>
                <a:cs typeface="Times New Roman" panose="02020603050405020304" pitchFamily="18" charset="0"/>
              </a:rPr>
              <a:t>SỰ </a:t>
            </a:r>
            <a:r>
              <a:rPr lang="vi-VN" sz="2400" b="1" dirty="0" smtClean="0">
                <a:solidFill>
                  <a:srgbClr val="FFFF00"/>
                </a:solidFill>
                <a:latin typeface="+mj-lt"/>
                <a:cs typeface="Times New Roman" panose="02020603050405020304" pitchFamily="18" charset="0"/>
              </a:rPr>
              <a:t>RA ĐỜI VÀ PHÁT TRIỂN CỦA CÁC VƯƠNG QUỐC Ở ĐÔNG NAM Á </a:t>
            </a:r>
            <a:r>
              <a:rPr lang="vi-VN" sz="2400" b="1" dirty="0">
                <a:solidFill>
                  <a:srgbClr val="FFFF00"/>
                </a:solidFill>
                <a:latin typeface="+mj-lt"/>
              </a:rPr>
              <a:t>TỪ NHỮNG THẾ KỈ TIẾP GIÁP CÔNG NGUYÊN ĐẾN THẾ KỈ </a:t>
            </a:r>
            <a:r>
              <a:rPr lang="vi-VN" sz="2400" b="1" dirty="0" smtClean="0">
                <a:solidFill>
                  <a:srgbClr val="FFFF00"/>
                </a:solidFill>
                <a:latin typeface="+mj-lt"/>
              </a:rPr>
              <a:t>X</a:t>
            </a:r>
            <a:endParaRPr lang="vi-VN" sz="2400" b="1" dirty="0">
              <a:solidFill>
                <a:srgbClr val="FFFF00"/>
              </a:solidFill>
              <a:latin typeface="+mj-lt"/>
            </a:endParaRPr>
          </a:p>
        </p:txBody>
      </p:sp>
      <p:pic>
        <p:nvPicPr>
          <p:cNvPr id="4" name="Picture 3">
            <a:extLst>
              <a:ext uri="{FF2B5EF4-FFF2-40B4-BE49-F238E27FC236}">
                <a16:creationId xmlns:a16="http://schemas.microsoft.com/office/drawing/2014/main" id="{D2EA9355-9305-024F-AC55-13CFA1C35D93}"/>
              </a:ext>
            </a:extLst>
          </p:cNvPr>
          <p:cNvPicPr>
            <a:picLocks noChangeAspect="1"/>
          </p:cNvPicPr>
          <p:nvPr/>
        </p:nvPicPr>
        <p:blipFill>
          <a:blip r:embed="rId2"/>
          <a:stretch>
            <a:fillRect/>
          </a:stretch>
        </p:blipFill>
        <p:spPr>
          <a:xfrm rot="17343590">
            <a:off x="10898904" y="113048"/>
            <a:ext cx="1593468" cy="1478898"/>
          </a:xfrm>
          <a:prstGeom prst="rect">
            <a:avLst/>
          </a:prstGeom>
        </p:spPr>
      </p:pic>
      <p:cxnSp>
        <p:nvCxnSpPr>
          <p:cNvPr id="7" name="Straight Connector 6"/>
          <p:cNvCxnSpPr/>
          <p:nvPr/>
        </p:nvCxnSpPr>
        <p:spPr>
          <a:xfrm>
            <a:off x="7162800" y="2087880"/>
            <a:ext cx="0" cy="4686411"/>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41958" y="829622"/>
            <a:ext cx="10957560" cy="954107"/>
          </a:xfrm>
          <a:prstGeom prst="rect">
            <a:avLst/>
          </a:prstGeom>
          <a:noFill/>
        </p:spPr>
        <p:txBody>
          <a:bodyPr wrap="square" rtlCol="0">
            <a:spAutoFit/>
          </a:bodyPr>
          <a:lstStyle/>
          <a:p>
            <a:pPr algn="ctr"/>
            <a:r>
              <a:rPr lang="vi-VN" sz="2800" b="1" dirty="0">
                <a:solidFill>
                  <a:srgbClr val="FFC000"/>
                </a:solidFill>
                <a:latin typeface="+mj-lt"/>
              </a:rPr>
              <a:t>3. Sự hình thành và phát triển ban đầu của các vương quốc phong kiến từ thế kỉ XII đến thế kỉ X</a:t>
            </a:r>
            <a:endParaRPr lang="en-VN" sz="2800" dirty="0">
              <a:solidFill>
                <a:srgbClr val="FFC000"/>
              </a:solidFill>
              <a:latin typeface="+mj-lt"/>
            </a:endParaRPr>
          </a:p>
        </p:txBody>
      </p:sp>
    </p:spTree>
    <p:extLst>
      <p:ext uri="{BB962C8B-B14F-4D97-AF65-F5344CB8AC3E}">
        <p14:creationId xmlns:p14="http://schemas.microsoft.com/office/powerpoint/2010/main" val="28402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788</TotalTime>
  <Words>1318</Words>
  <PresentationFormat>Widescreen</PresentationFormat>
  <Paragraphs>104</Paragraphs>
  <Slides>17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Cambria</vt:lpstr>
      <vt:lpstr>Comic Sans MS</vt:lpstr>
      <vt:lpstr>Times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2021-07-16T02:46:11Z</dcterms:created>
  <dcterms:modified xsi:type="dcterms:W3CDTF">2021-07-19T14:19:54Z</dcterms:modified>
</cp:coreProperties>
</file>