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3" r:id="rId10"/>
    <p:sldId id="292" r:id="rId11"/>
    <p:sldId id="294" r:id="rId12"/>
    <p:sldId id="295" r:id="rId13"/>
    <p:sldId id="269" r:id="rId14"/>
    <p:sldId id="296" r:id="rId15"/>
    <p:sldId id="299" r:id="rId16"/>
    <p:sldId id="300" r:id="rId17"/>
    <p:sldId id="301" r:id="rId18"/>
    <p:sldId id="274" r:id="rId19"/>
    <p:sldId id="302" r:id="rId20"/>
    <p:sldId id="303" r:id="rId21"/>
    <p:sldId id="307" r:id="rId22"/>
    <p:sldId id="305" r:id="rId23"/>
    <p:sldId id="304" r:id="rId24"/>
    <p:sldId id="285" r:id="rId25"/>
    <p:sldId id="306" r:id="rId26"/>
    <p:sldId id="286" r:id="rId27"/>
    <p:sldId id="287" r:id="rId28"/>
    <p:sldId id="288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11743658-5674-F972-BAC4-4767E3DC8B32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E3407F7-D459-628B-5C24-FE683BEF0F85}"/>
              </a:ext>
            </a:extLst>
          </p:cNvPr>
          <p:cNvSpPr txBox="1"/>
          <p:nvPr userDrawn="1"/>
        </p:nvSpPr>
        <p:spPr>
          <a:xfrm>
            <a:off x="11140986" y="2"/>
            <a:ext cx="96180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Right on!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6C16908C-416E-97A9-49BE-B6450DBA2274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EA113BF-EF4E-BA13-C8EF-E39768D1CD79}"/>
              </a:ext>
            </a:extLst>
          </p:cNvPr>
          <p:cNvSpPr txBox="1"/>
          <p:nvPr userDrawn="1"/>
        </p:nvSpPr>
        <p:spPr>
          <a:xfrm>
            <a:off x="11140986" y="2"/>
            <a:ext cx="96180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Right on!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8236" y="2136337"/>
            <a:ext cx="6480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Every Day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2h: Right on! </a:t>
            </a:r>
          </a:p>
          <a:p>
            <a:pPr algn="ctr"/>
            <a:r>
              <a:rPr lang="en-US" sz="4800" b="1" dirty="0">
                <a:solidFill>
                  <a:schemeClr val="accent5"/>
                </a:solidFill>
              </a:rPr>
              <a:t>Page 49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5726" y="1455939"/>
            <a:ext cx="11480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Streets: </a:t>
            </a:r>
            <a:r>
              <a:rPr lang="en-US" sz="3600" dirty="0">
                <a:solidFill>
                  <a:srgbClr val="4472C4"/>
                </a:solidFill>
              </a:rPr>
              <a:t>wide pavements and bicycle lanes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Buildings: </a:t>
            </a:r>
            <a:r>
              <a:rPr lang="en-US" sz="3600" dirty="0">
                <a:solidFill>
                  <a:srgbClr val="4472C4"/>
                </a:solidFill>
              </a:rPr>
              <a:t>brick houses with grey roofs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Parks: </a:t>
            </a:r>
            <a:r>
              <a:rPr lang="en-US" sz="3600" dirty="0">
                <a:solidFill>
                  <a:srgbClr val="4472C4"/>
                </a:solidFill>
              </a:rPr>
              <a:t>a playground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Transport: </a:t>
            </a:r>
            <a:r>
              <a:rPr lang="en-US" sz="3600" dirty="0">
                <a:solidFill>
                  <a:srgbClr val="4472C4"/>
                </a:solidFill>
              </a:rPr>
              <a:t>good public transport system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Facilities: </a:t>
            </a:r>
            <a:r>
              <a:rPr lang="en-US" sz="3600" dirty="0">
                <a:solidFill>
                  <a:srgbClr val="4472C4"/>
                </a:solidFill>
              </a:rPr>
              <a:t>supermarket, post office, cinema, gym, cafés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37322"/>
            <a:ext cx="264634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Planning </a:t>
            </a:r>
          </a:p>
        </p:txBody>
      </p:sp>
    </p:spTree>
    <p:extLst>
      <p:ext uri="{BB962C8B-B14F-4D97-AF65-F5344CB8AC3E}">
        <p14:creationId xmlns:p14="http://schemas.microsoft.com/office/powerpoint/2010/main" val="5054919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7322"/>
            <a:ext cx="213691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Pairwork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6609" y="417443"/>
            <a:ext cx="1000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Tell your friend about your ideal </a:t>
            </a:r>
            <a:r>
              <a:rPr lang="en-US" sz="3600" b="1" dirty="0" err="1">
                <a:solidFill>
                  <a:schemeClr val="accent1"/>
                </a:solidFill>
              </a:rPr>
              <a:t>neighbourhood</a:t>
            </a:r>
            <a:r>
              <a:rPr lang="en-US" sz="36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42039" y="1338800"/>
            <a:ext cx="10707922" cy="4562061"/>
          </a:xfrm>
          <a:prstGeom prst="wedgeRoundRectCallout">
            <a:avLst>
              <a:gd name="adj1" fmla="val -3352"/>
              <a:gd name="adj2" fmla="val 5770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>
                <a:solidFill>
                  <a:srgbClr val="7030A0"/>
                </a:solidFill>
              </a:rPr>
              <a:t>My ideal </a:t>
            </a:r>
            <a:r>
              <a:rPr lang="en-US" sz="3400" dirty="0" err="1">
                <a:solidFill>
                  <a:srgbClr val="7030A0"/>
                </a:solidFill>
              </a:rPr>
              <a:t>neighbourhood</a:t>
            </a:r>
            <a:r>
              <a:rPr lang="en-US" sz="3400" dirty="0">
                <a:solidFill>
                  <a:srgbClr val="7030A0"/>
                </a:solidFill>
              </a:rPr>
              <a:t> is a place where the streets have wide pavements and bicycle lanes. There are brick houses with grey roofs. There is a park with a playground for kids, too. People say hello to each other, and they feel safe. It has a good public transport system, too. It’s a place where there are lots of other facilities. There is a supermarket, a post office, a cinema and a gym. There are some nice cafés, too. </a:t>
            </a:r>
          </a:p>
        </p:txBody>
      </p:sp>
    </p:spTree>
    <p:extLst>
      <p:ext uri="{BB962C8B-B14F-4D97-AF65-F5344CB8AC3E}">
        <p14:creationId xmlns:p14="http://schemas.microsoft.com/office/powerpoint/2010/main" val="1702038965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6626" y="3918856"/>
            <a:ext cx="2724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54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2. Listen to two people presenting their ideal </a:t>
            </a:r>
            <a:r>
              <a:rPr lang="en-US" sz="3600" b="1" dirty="0" err="1">
                <a:solidFill>
                  <a:schemeClr val="accent1"/>
                </a:solidFill>
              </a:rPr>
              <a:t>neighbourhoods</a:t>
            </a:r>
            <a:r>
              <a:rPr lang="en-US" sz="3600" b="1" dirty="0">
                <a:solidFill>
                  <a:schemeClr val="accent1"/>
                </a:solidFill>
              </a:rPr>
              <a:t> and make notes in your notebook.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316" y="1883322"/>
            <a:ext cx="11480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Streets: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Buildings: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Parks: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Transport: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Facilities:</a:t>
            </a:r>
            <a:endParaRPr lang="en-US" dirty="0"/>
          </a:p>
        </p:txBody>
      </p:sp>
      <p:pic>
        <p:nvPicPr>
          <p:cNvPr id="5" name="CD2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3795" y="1246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81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726" y="1455939"/>
            <a:ext cx="11480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Streets: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Buildings: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Parks: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Transport: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Facilities: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6226" y="5864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Speaker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750" y="1455939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wide streets and pavements (walk safely)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3698" y="4729032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shops, restaurants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4363" y="3922133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lots of car parks, walk or cycle to school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1430" y="3084660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for both older people and children</a:t>
            </a:r>
          </a:p>
        </p:txBody>
      </p:sp>
    </p:spTree>
    <p:extLst>
      <p:ext uri="{BB962C8B-B14F-4D97-AF65-F5344CB8AC3E}">
        <p14:creationId xmlns:p14="http://schemas.microsoft.com/office/powerpoint/2010/main" val="15952511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726" y="1455939"/>
            <a:ext cx="11480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Streets: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Buildings: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Parks:</a:t>
            </a:r>
            <a:endParaRPr lang="en-US" sz="3600" dirty="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Transport: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472C4"/>
                </a:solidFill>
              </a:rPr>
              <a:t>Facilities: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5749" y="1457569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children play happily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078" y="2272306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small cottages with beautiful gardens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9999" y="3111536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lots of trees and flowers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2949" y="3943283"/>
            <a:ext cx="806063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lots of car parks, walk or cycle to school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7208" y="4918800"/>
            <a:ext cx="806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playground, nice little shops, a small café and a pizza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226" y="5864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Speaker 2</a:t>
            </a:r>
          </a:p>
        </p:txBody>
      </p:sp>
    </p:spTree>
    <p:extLst>
      <p:ext uri="{BB962C8B-B14F-4D97-AF65-F5344CB8AC3E}">
        <p14:creationId xmlns:p14="http://schemas.microsoft.com/office/powerpoint/2010/main" val="1521739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574" y="673341"/>
            <a:ext cx="12026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4472C4"/>
                </a:solidFill>
              </a:rPr>
              <a:t>Are the features of their </a:t>
            </a:r>
            <a:r>
              <a:rPr lang="en-US" sz="3600" b="1" dirty="0" err="1">
                <a:solidFill>
                  <a:srgbClr val="4472C4"/>
                </a:solidFill>
              </a:rPr>
              <a:t>neighbourhoods</a:t>
            </a:r>
            <a:r>
              <a:rPr lang="en-US" sz="3600" b="1" dirty="0">
                <a:solidFill>
                  <a:srgbClr val="4472C4"/>
                </a:solidFill>
              </a:rPr>
              <a:t> the same as yours?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08213" y="1769165"/>
            <a:ext cx="99490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The recording mentions wide streets and people talking to each other and feeling safe. These are also some of the features of my ideal </a:t>
            </a:r>
            <a:r>
              <a:rPr lang="en-US" sz="3600" dirty="0" err="1">
                <a:solidFill>
                  <a:srgbClr val="FF0000"/>
                </a:solidFill>
              </a:rPr>
              <a:t>neighbourhood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19678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0729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698" y="611761"/>
            <a:ext cx="10786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3. Use your ideas in Exercise 1 to present your ideal </a:t>
            </a:r>
            <a:r>
              <a:rPr lang="en-US" sz="3600" b="1" dirty="0" err="1">
                <a:solidFill>
                  <a:schemeClr val="accent1"/>
                </a:solidFill>
              </a:rPr>
              <a:t>neighbourhood</a:t>
            </a:r>
            <a:r>
              <a:rPr lang="en-US" sz="3600" b="1" dirty="0">
                <a:solidFill>
                  <a:schemeClr val="accent1"/>
                </a:solidFill>
              </a:rPr>
              <a:t> to the class.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62948" y="1812090"/>
            <a:ext cx="12066104" cy="417443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/>
              <a:t>Good morning, everyone! What does your </a:t>
            </a:r>
            <a:r>
              <a:rPr lang="en-US" sz="2800" dirty="0" err="1"/>
              <a:t>neighbourhood</a:t>
            </a:r>
            <a:r>
              <a:rPr lang="en-US" sz="2800" dirty="0"/>
              <a:t> look like? Is it in a busy city or in a quiet village? </a:t>
            </a:r>
          </a:p>
          <a:p>
            <a:pPr algn="just"/>
            <a:r>
              <a:rPr lang="en-US" sz="2800" dirty="0"/>
              <a:t>My ideal </a:t>
            </a:r>
            <a:r>
              <a:rPr lang="en-US" sz="2800" dirty="0" err="1"/>
              <a:t>neighbourhood</a:t>
            </a:r>
            <a:r>
              <a:rPr lang="en-US" sz="2800" dirty="0"/>
              <a:t> is a place in the city where people feel comfortable and safe. There are wide streets, beautiful buildings and a good public transport system. There are lots of facilities such as a supermarket, a post office, a cinema and a gym. Children play in the park while older people enjoy walking or reading their </a:t>
            </a:r>
            <a:r>
              <a:rPr lang="en-US" sz="2800" dirty="0" err="1"/>
              <a:t>favourite</a:t>
            </a:r>
            <a:r>
              <a:rPr lang="en-US" sz="2800" dirty="0"/>
              <a:t> books there in the mornings. Police officers patrol my </a:t>
            </a:r>
            <a:r>
              <a:rPr lang="en-US" sz="2800" dirty="0" err="1"/>
              <a:t>neighbourhood</a:t>
            </a:r>
            <a:r>
              <a:rPr lang="en-US" sz="2800" dirty="0"/>
              <a:t>, so everyone feels safe. </a:t>
            </a:r>
          </a:p>
          <a:p>
            <a:pPr algn="just"/>
            <a:r>
              <a:rPr lang="en-US" sz="2800" dirty="0"/>
              <a:t>Would you like to live in my ideal </a:t>
            </a:r>
            <a:r>
              <a:rPr lang="en-US" sz="2800" dirty="0" err="1"/>
              <a:t>neighbourhood</a:t>
            </a:r>
            <a:r>
              <a:rPr lang="en-US" sz="2800" dirty="0"/>
              <a:t>? I would. Thanks for listening. </a:t>
            </a:r>
          </a:p>
        </p:txBody>
      </p:sp>
    </p:spTree>
    <p:extLst>
      <p:ext uri="{BB962C8B-B14F-4D97-AF65-F5344CB8AC3E}">
        <p14:creationId xmlns:p14="http://schemas.microsoft.com/office/powerpoint/2010/main" val="3781516202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0" y="620781"/>
            <a:ext cx="2171700" cy="666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4325" y="600213"/>
            <a:ext cx="2816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Cooperation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0585" y="137207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4 a) Read the statements. Which do you agree with? Which do you disagree with? Talk with your partner.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220" y="2551837"/>
            <a:ext cx="11995702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Working together ...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1</a:t>
            </a:r>
            <a:r>
              <a:rPr lang="en-US" sz="3600" dirty="0">
                <a:solidFill>
                  <a:schemeClr val="accent1"/>
                </a:solidFill>
              </a:rPr>
              <a:t> is fun.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2</a:t>
            </a:r>
            <a:r>
              <a:rPr lang="en-US" sz="3600" dirty="0">
                <a:solidFill>
                  <a:schemeClr val="accent1"/>
                </a:solidFill>
              </a:rPr>
              <a:t> brings people together.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3</a:t>
            </a:r>
            <a:r>
              <a:rPr lang="en-US" sz="3600" dirty="0">
                <a:solidFill>
                  <a:schemeClr val="accent1"/>
                </a:solidFill>
              </a:rPr>
              <a:t> leads to more mistakes.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4</a:t>
            </a:r>
            <a:r>
              <a:rPr lang="en-US" sz="3600" dirty="0">
                <a:solidFill>
                  <a:schemeClr val="accent1"/>
                </a:solidFill>
              </a:rPr>
              <a:t> takes more time.</a:t>
            </a: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5</a:t>
            </a:r>
            <a:r>
              <a:rPr lang="en-US" sz="3600" dirty="0">
                <a:solidFill>
                  <a:schemeClr val="accent1"/>
                </a:solidFill>
              </a:rPr>
              <a:t> encourages people to talk.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6</a:t>
            </a:r>
            <a:r>
              <a:rPr lang="en-US" sz="3600" dirty="0">
                <a:solidFill>
                  <a:schemeClr val="accent1"/>
                </a:solidFill>
              </a:rPr>
              <a:t> means everyone makes decisions.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7</a:t>
            </a:r>
            <a:r>
              <a:rPr lang="en-US" sz="3600" dirty="0">
                <a:solidFill>
                  <a:schemeClr val="accent1"/>
                </a:solidFill>
              </a:rPr>
              <a:t> makes the work easier.</a:t>
            </a:r>
          </a:p>
        </p:txBody>
      </p:sp>
    </p:spTree>
    <p:extLst>
      <p:ext uri="{BB962C8B-B14F-4D97-AF65-F5344CB8AC3E}">
        <p14:creationId xmlns:p14="http://schemas.microsoft.com/office/powerpoint/2010/main" val="78923810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1689" y="149594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01689" y="233347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Presentation 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1689" y="484608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68362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01689" y="4008548"/>
            <a:ext cx="3256378" cy="6624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01689" y="317101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 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904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0339" y="477078"/>
            <a:ext cx="565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Expressions to give opinions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891" y="1451112"/>
            <a:ext cx="5078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Agree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agree that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(really) think that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believe (that)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I’m sure that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In my opinion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My opinion is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2991" y="1451112"/>
            <a:ext cx="5469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Disagree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don’t think that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disagree that …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I'm afraid I disagree that ...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I totally disagree that ...</a:t>
            </a:r>
          </a:p>
        </p:txBody>
      </p:sp>
    </p:spTree>
    <p:extLst>
      <p:ext uri="{BB962C8B-B14F-4D97-AF65-F5344CB8AC3E}">
        <p14:creationId xmlns:p14="http://schemas.microsoft.com/office/powerpoint/2010/main" val="24828928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37930" y="1202635"/>
            <a:ext cx="10933044" cy="4124739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</a:rPr>
              <a:t>agree</a:t>
            </a:r>
            <a:r>
              <a:rPr lang="en-US" sz="3200" dirty="0">
                <a:solidFill>
                  <a:schemeClr val="accent1"/>
                </a:solidFill>
              </a:rPr>
              <a:t> that working together is fun. It brings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people together and it encourages people to talk. It means everyone makes decisions, and it makes the work easier. 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</a:rPr>
              <a:t>disagree</a:t>
            </a:r>
            <a:r>
              <a:rPr lang="en-US" sz="3200" dirty="0">
                <a:solidFill>
                  <a:schemeClr val="accent1"/>
                </a:solidFill>
              </a:rPr>
              <a:t> that it leads to more mistakes or that it takes more time. </a:t>
            </a:r>
          </a:p>
        </p:txBody>
      </p:sp>
    </p:spTree>
    <p:extLst>
      <p:ext uri="{BB962C8B-B14F-4D97-AF65-F5344CB8AC3E}">
        <p14:creationId xmlns:p14="http://schemas.microsoft.com/office/powerpoint/2010/main" val="2981218339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752" y="580647"/>
            <a:ext cx="1006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b) Why should people work together? Tell the class.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25557" y="1530626"/>
            <a:ext cx="10793895" cy="3876261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I think people should work together because more people means more ideas and less work because everyone shares it.</a:t>
            </a:r>
          </a:p>
        </p:txBody>
      </p:sp>
    </p:spTree>
    <p:extLst>
      <p:ext uri="{BB962C8B-B14F-4D97-AF65-F5344CB8AC3E}">
        <p14:creationId xmlns:p14="http://schemas.microsoft.com/office/powerpoint/2010/main" val="644367768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653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Write a short paragraph (about 60 words) about your ideal </a:t>
            </a:r>
            <a:r>
              <a:rPr lang="en-US" sz="3600" b="1" dirty="0" err="1">
                <a:solidFill>
                  <a:schemeClr val="accent1"/>
                </a:solidFill>
              </a:rPr>
              <a:t>neighbourhood</a:t>
            </a:r>
            <a:r>
              <a:rPr lang="en-US" sz="3600" b="1" dirty="0">
                <a:solidFill>
                  <a:schemeClr val="accent1"/>
                </a:solidFill>
              </a:rPr>
              <a:t>. Use the ideas you have presented to the class.</a:t>
            </a:r>
          </a:p>
        </p:txBody>
      </p:sp>
    </p:spTree>
    <p:extLst>
      <p:ext uri="{BB962C8B-B14F-4D97-AF65-F5344CB8AC3E}">
        <p14:creationId xmlns:p14="http://schemas.microsoft.com/office/powerpoint/2010/main" val="150011918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559437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Places in the </a:t>
            </a:r>
            <a:r>
              <a:rPr lang="en-US" sz="3600" i="1" dirty="0" err="1">
                <a:solidFill>
                  <a:srgbClr val="0070C0"/>
                </a:solidFill>
              </a:rPr>
              <a:t>neighbourhood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8912" y="1818408"/>
            <a:ext cx="49636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Making a presentation.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7" y="3978512"/>
            <a:ext cx="559437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Listen to a talk about the </a:t>
            </a:r>
            <a:r>
              <a:rPr lang="en-US" sz="3600" i="1" dirty="0" err="1">
                <a:solidFill>
                  <a:srgbClr val="0070C0"/>
                </a:solidFill>
              </a:rPr>
              <a:t>neighbourhood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805587"/>
            <a:ext cx="1187202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50 SB)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review the vocabulary and grammar points in the unit.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make a presentation about their ideal </a:t>
            </a:r>
            <a:r>
              <a:rPr lang="en-US" sz="3600" i="1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neighbourhood</a:t>
            </a: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017"/>
            <a:ext cx="25642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296" y="487017"/>
            <a:ext cx="962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and answer about your </a:t>
            </a:r>
            <a:r>
              <a:rPr lang="en-US" sz="3600" b="1" dirty="0" err="1">
                <a:solidFill>
                  <a:schemeClr val="accent1"/>
                </a:solidFill>
              </a:rPr>
              <a:t>neighbourhood</a:t>
            </a:r>
            <a:r>
              <a:rPr lang="en-US" sz="36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470" y="1590261"/>
            <a:ext cx="10833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Where do you live?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What do you like about your </a:t>
            </a:r>
            <a:r>
              <a:rPr lang="en-US" sz="3600" dirty="0" err="1">
                <a:solidFill>
                  <a:schemeClr val="accent1"/>
                </a:solidFill>
              </a:rPr>
              <a:t>neighbourhood</a:t>
            </a:r>
            <a:r>
              <a:rPr lang="en-US" sz="3600" dirty="0">
                <a:solidFill>
                  <a:schemeClr val="accent1"/>
                </a:solidFill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What do you want to change? </a:t>
            </a:r>
          </a:p>
        </p:txBody>
      </p:sp>
    </p:spTree>
    <p:extLst>
      <p:ext uri="{BB962C8B-B14F-4D97-AF65-F5344CB8AC3E}">
        <p14:creationId xmlns:p14="http://schemas.microsoft.com/office/powerpoint/2010/main" val="168316772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460"/>
          <a:stretch/>
        </p:blipFill>
        <p:spPr>
          <a:xfrm>
            <a:off x="4048125" y="781879"/>
            <a:ext cx="4429125" cy="2494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936"/>
          <a:stretch/>
        </p:blipFill>
        <p:spPr>
          <a:xfrm>
            <a:off x="8505825" y="781879"/>
            <a:ext cx="3714750" cy="2482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5983"/>
          <a:stretch/>
        </p:blipFill>
        <p:spPr>
          <a:xfrm>
            <a:off x="0" y="781879"/>
            <a:ext cx="4572000" cy="2507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6314"/>
          <a:stretch/>
        </p:blipFill>
        <p:spPr>
          <a:xfrm>
            <a:off x="4572000" y="3775213"/>
            <a:ext cx="3714750" cy="24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7267"/>
          <a:stretch/>
        </p:blipFill>
        <p:spPr>
          <a:xfrm>
            <a:off x="8477250" y="3775213"/>
            <a:ext cx="3743325" cy="2473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6314"/>
          <a:stretch/>
        </p:blipFill>
        <p:spPr>
          <a:xfrm>
            <a:off x="0" y="3775213"/>
            <a:ext cx="4410075" cy="24985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5547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Label these places.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49605"/>
            <a:ext cx="450242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6275" y="3262306"/>
            <a:ext cx="40195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86750" y="6246457"/>
            <a:ext cx="39052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post office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1037" y="6263849"/>
            <a:ext cx="38876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supermarket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388" y="6263849"/>
            <a:ext cx="450242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cinema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825" y="3270514"/>
            <a:ext cx="37147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2967345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3566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1. What is your ideal </a:t>
            </a:r>
            <a:r>
              <a:rPr lang="en-US" sz="3600" b="1" dirty="0" err="1">
                <a:solidFill>
                  <a:schemeClr val="accent1"/>
                </a:solidFill>
              </a:rPr>
              <a:t>neighbourhood</a:t>
            </a:r>
            <a:r>
              <a:rPr lang="en-US" sz="3600" b="1" dirty="0">
                <a:solidFill>
                  <a:schemeClr val="accent1"/>
                </a:solidFill>
              </a:rPr>
              <a:t> like? Think about </a:t>
            </a:r>
            <a:r>
              <a:rPr lang="en-US" sz="3600" b="1" i="1" dirty="0">
                <a:solidFill>
                  <a:schemeClr val="accent1"/>
                </a:solidFill>
              </a:rPr>
              <a:t>streets</a:t>
            </a:r>
            <a:r>
              <a:rPr lang="en-US" sz="3600" b="1" dirty="0">
                <a:solidFill>
                  <a:schemeClr val="accent1"/>
                </a:solidFill>
              </a:rPr>
              <a:t>, </a:t>
            </a:r>
            <a:r>
              <a:rPr lang="en-US" sz="3600" b="1" i="1" dirty="0">
                <a:solidFill>
                  <a:schemeClr val="accent1"/>
                </a:solidFill>
              </a:rPr>
              <a:t>buildings</a:t>
            </a:r>
            <a:r>
              <a:rPr lang="en-US" sz="3600" b="1" dirty="0">
                <a:solidFill>
                  <a:schemeClr val="accent1"/>
                </a:solidFill>
              </a:rPr>
              <a:t>, </a:t>
            </a:r>
            <a:r>
              <a:rPr lang="en-US" sz="3600" b="1" i="1" dirty="0">
                <a:solidFill>
                  <a:schemeClr val="accent1"/>
                </a:solidFill>
              </a:rPr>
              <a:t>parks</a:t>
            </a:r>
            <a:r>
              <a:rPr lang="en-US" sz="3600" b="1" dirty="0">
                <a:solidFill>
                  <a:schemeClr val="accent1"/>
                </a:solidFill>
              </a:rPr>
              <a:t>, </a:t>
            </a:r>
            <a:r>
              <a:rPr lang="en-US" sz="3600" b="1" i="1" dirty="0">
                <a:solidFill>
                  <a:schemeClr val="accent1"/>
                </a:solidFill>
              </a:rPr>
              <a:t>transport</a:t>
            </a:r>
            <a:r>
              <a:rPr lang="en-US" sz="3600" b="1" dirty="0">
                <a:solidFill>
                  <a:schemeClr val="accent1"/>
                </a:solidFill>
              </a:rPr>
              <a:t> and </a:t>
            </a:r>
            <a:r>
              <a:rPr lang="en-US" sz="3600" b="1" i="1" dirty="0">
                <a:solidFill>
                  <a:schemeClr val="accent1"/>
                </a:solidFill>
              </a:rPr>
              <a:t>facilities</a:t>
            </a:r>
            <a:r>
              <a:rPr lang="en-US" sz="3600" b="1" dirty="0">
                <a:solidFill>
                  <a:schemeClr val="accent1"/>
                </a:solidFill>
              </a:rPr>
              <a:t>. Draw a map of the area and tell the class.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943" y="2037522"/>
            <a:ext cx="8321397" cy="43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4143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846</Words>
  <Application>Microsoft Office PowerPoint</Application>
  <PresentationFormat>Widescreen</PresentationFormat>
  <Paragraphs>127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82</cp:revision>
  <dcterms:created xsi:type="dcterms:W3CDTF">2021-09-24T06:18:33Z</dcterms:created>
  <dcterms:modified xsi:type="dcterms:W3CDTF">2023-08-02T10:09:10Z</dcterms:modified>
</cp:coreProperties>
</file>