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75" r:id="rId2"/>
    <p:sldId id="268" r:id="rId3"/>
    <p:sldId id="276" r:id="rId4"/>
    <p:sldId id="277" r:id="rId5"/>
    <p:sldId id="462" r:id="rId6"/>
    <p:sldId id="298" r:id="rId7"/>
    <p:sldId id="278" r:id="rId8"/>
    <p:sldId id="282" r:id="rId9"/>
    <p:sldId id="397" r:id="rId10"/>
    <p:sldId id="426" r:id="rId11"/>
    <p:sldId id="533" r:id="rId12"/>
    <p:sldId id="534" r:id="rId13"/>
    <p:sldId id="535" r:id="rId14"/>
    <p:sldId id="536" r:id="rId15"/>
    <p:sldId id="537" r:id="rId16"/>
    <p:sldId id="424" r:id="rId17"/>
    <p:sldId id="279" r:id="rId18"/>
    <p:sldId id="541" r:id="rId19"/>
    <p:sldId id="542" r:id="rId20"/>
    <p:sldId id="269" r:id="rId21"/>
    <p:sldId id="543" r:id="rId22"/>
    <p:sldId id="544" r:id="rId23"/>
    <p:sldId id="274" r:id="rId24"/>
    <p:sldId id="548" r:id="rId25"/>
    <p:sldId id="547" r:id="rId26"/>
    <p:sldId id="545" r:id="rId27"/>
    <p:sldId id="546" r:id="rId28"/>
    <p:sldId id="285" r:id="rId29"/>
    <p:sldId id="472" r:id="rId30"/>
    <p:sldId id="549" r:id="rId31"/>
    <p:sldId id="286" r:id="rId32"/>
    <p:sldId id="287" r:id="rId33"/>
    <p:sldId id="288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3657" autoAdjust="0"/>
  </p:normalViewPr>
  <p:slideViewPr>
    <p:cSldViewPr snapToGrid="0">
      <p:cViewPr>
        <p:scale>
          <a:sx n="15" d="100"/>
          <a:sy n="15" d="100"/>
        </p:scale>
        <p:origin x="462" y="12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4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4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CECAF6E2-763F-2CE2-072F-880115FC8BED}"/>
              </a:ext>
            </a:extLst>
          </p:cNvPr>
          <p:cNvSpPr txBox="1"/>
          <p:nvPr userDrawn="1"/>
        </p:nvSpPr>
        <p:spPr>
          <a:xfrm>
            <a:off x="11543019" y="2"/>
            <a:ext cx="52129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6DE735-4835-5CB2-67E2-FA015B904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6A97EF-E10A-28AA-5B2A-76BC285461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B8D2A94-A4A0-3045-4AA4-F30DE66672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6210F7-7DBF-6CD1-6022-B6FB05D4DA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6F174323-17E1-2B0F-B7A2-F90DFE512DA5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4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43D0E988-CA46-6EFA-D940-C29905267C24}"/>
              </a:ext>
            </a:extLst>
          </p:cNvPr>
          <p:cNvSpPr txBox="1"/>
          <p:nvPr userDrawn="1"/>
        </p:nvSpPr>
        <p:spPr>
          <a:xfrm>
            <a:off x="11543019" y="2"/>
            <a:ext cx="52129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303476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096" y="-236538"/>
            <a:ext cx="13054191" cy="7331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614A3A-383A-1285-5140-E0ABABFCE90F}"/>
              </a:ext>
            </a:extLst>
          </p:cNvPr>
          <p:cNvSpPr txBox="1"/>
          <p:nvPr/>
        </p:nvSpPr>
        <p:spPr>
          <a:xfrm>
            <a:off x="5335930" y="1883414"/>
            <a:ext cx="65281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Unit 4: Holidays!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B050"/>
                </a:solidFill>
                <a:latin typeface="Calibri" pitchFamily="34" charset="0"/>
                <a:cs typeface="Arial" charset="0"/>
              </a:rPr>
              <a:t>Lesson 4g: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CLIL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Page </a:t>
            </a:r>
            <a:r>
              <a:rPr lang="en-US" sz="6000" dirty="0">
                <a:solidFill>
                  <a:srgbClr val="0070C0"/>
                </a:solidFill>
                <a:latin typeface="Calibri" pitchFamily="34" charset="0"/>
                <a:cs typeface="Arial" charset="0"/>
              </a:rPr>
              <a:t>82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llow">
            <a:hlinkClick r:id="" action="ppaction://media"/>
            <a:extLst>
              <a:ext uri="{FF2B5EF4-FFF2-40B4-BE49-F238E27FC236}">
                <a16:creationId xmlns:a16="http://schemas.microsoft.com/office/drawing/2014/main" id="{F47544EA-5CD0-4B29-866A-124C377B4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42429" y="920720"/>
            <a:ext cx="406400" cy="406400"/>
          </a:xfrm>
          <a:prstGeom prst="rect">
            <a:avLst/>
          </a:prstGeom>
        </p:spPr>
      </p:pic>
      <p:pic>
        <p:nvPicPr>
          <p:cNvPr id="19" name="attend">
            <a:hlinkClick r:id="" action="ppaction://media"/>
            <a:extLst>
              <a:ext uri="{FF2B5EF4-FFF2-40B4-BE49-F238E27FC236}">
                <a16:creationId xmlns:a16="http://schemas.microsoft.com/office/drawing/2014/main" id="{AE2B4146-6144-FA9B-06E8-6FA3AD8920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07556" y="895827"/>
            <a:ext cx="406400" cy="406400"/>
          </a:xfrm>
          <a:prstGeom prst="rect">
            <a:avLst/>
          </a:prstGeom>
        </p:spPr>
      </p:pic>
      <p:pic>
        <p:nvPicPr>
          <p:cNvPr id="20" name="container">
            <a:hlinkClick r:id="" action="ppaction://media"/>
            <a:extLst>
              <a:ext uri="{FF2B5EF4-FFF2-40B4-BE49-F238E27FC236}">
                <a16:creationId xmlns:a16="http://schemas.microsoft.com/office/drawing/2014/main" id="{A42AC3D1-0C39-454D-4023-222CDFC8D29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74993" y="844680"/>
            <a:ext cx="406400" cy="406400"/>
          </a:xfrm>
          <a:prstGeom prst="rect">
            <a:avLst/>
          </a:prstGeom>
        </p:spPr>
      </p:pic>
      <p:pic>
        <p:nvPicPr>
          <p:cNvPr id="21" name="contaminated">
            <a:hlinkClick r:id="" action="ppaction://media"/>
            <a:extLst>
              <a:ext uri="{FF2B5EF4-FFF2-40B4-BE49-F238E27FC236}">
                <a16:creationId xmlns:a16="http://schemas.microsoft.com/office/drawing/2014/main" id="{9D9DA202-2F4F-422A-4D39-9577816BED9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29328" y="873140"/>
            <a:ext cx="406400" cy="406400"/>
          </a:xfrm>
          <a:prstGeom prst="rect">
            <a:avLst/>
          </a:prstGeom>
        </p:spPr>
      </p:pic>
      <p:pic>
        <p:nvPicPr>
          <p:cNvPr id="22" name="disease">
            <a:hlinkClick r:id="" action="ppaction://media"/>
            <a:extLst>
              <a:ext uri="{FF2B5EF4-FFF2-40B4-BE49-F238E27FC236}">
                <a16:creationId xmlns:a16="http://schemas.microsoft.com/office/drawing/2014/main" id="{3E043C6E-516A-EBA9-4610-26F44976958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64200" y="864009"/>
            <a:ext cx="406400" cy="406400"/>
          </a:xfrm>
          <a:prstGeom prst="rect">
            <a:avLst/>
          </a:prstGeom>
        </p:spPr>
      </p:pic>
      <p:pic>
        <p:nvPicPr>
          <p:cNvPr id="23" name="leash">
            <a:hlinkClick r:id="" action="ppaction://media"/>
            <a:extLst>
              <a:ext uri="{FF2B5EF4-FFF2-40B4-BE49-F238E27FC236}">
                <a16:creationId xmlns:a16="http://schemas.microsoft.com/office/drawing/2014/main" id="{7CB52196-694F-5923-DEAF-B64EE068BAC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83663" y="886382"/>
            <a:ext cx="406400" cy="406400"/>
          </a:xfrm>
          <a:prstGeom prst="rect">
            <a:avLst/>
          </a:prstGeom>
        </p:spPr>
      </p:pic>
      <p:pic>
        <p:nvPicPr>
          <p:cNvPr id="24" name="putout">
            <a:hlinkClick r:id="" action="ppaction://media"/>
            <a:extLst>
              <a:ext uri="{FF2B5EF4-FFF2-40B4-BE49-F238E27FC236}">
                <a16:creationId xmlns:a16="http://schemas.microsoft.com/office/drawing/2014/main" id="{E02999BF-62A3-1963-E3EB-B7090EB8E0D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29328" y="864009"/>
            <a:ext cx="406400" cy="406400"/>
          </a:xfrm>
          <a:prstGeom prst="rect">
            <a:avLst/>
          </a:prstGeom>
        </p:spPr>
      </p:pic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8A0B7D76-3A9C-3ACE-AC48-151A7D00E87C}"/>
              </a:ext>
            </a:extLst>
          </p:cNvPr>
          <p:cNvSpPr/>
          <p:nvPr/>
        </p:nvSpPr>
        <p:spPr>
          <a:xfrm>
            <a:off x="255588" y="768480"/>
            <a:ext cx="2716212" cy="60801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AAE47D-A319-86AC-CDFD-995408920F65}"/>
              </a:ext>
            </a:extLst>
          </p:cNvPr>
          <p:cNvSpPr/>
          <p:nvPr/>
        </p:nvSpPr>
        <p:spPr>
          <a:xfrm>
            <a:off x="3146425" y="727205"/>
            <a:ext cx="40481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Listen and repeat.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BB229A-3D80-02F5-3496-31A7E8E78DF8}"/>
              </a:ext>
            </a:extLst>
          </p:cNvPr>
          <p:cNvSpPr txBox="1"/>
          <p:nvPr/>
        </p:nvSpPr>
        <p:spPr>
          <a:xfrm>
            <a:off x="403225" y="3951995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disease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dɪˈziːz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(n):</a:t>
            </a:r>
            <a:r>
              <a:rPr lang="en-US" sz="3200" dirty="0"/>
              <a:t> </a:t>
            </a:r>
            <a:r>
              <a:rPr lang="en-US" sz="3200" dirty="0" err="1"/>
              <a:t>bệnh</a:t>
            </a:r>
            <a:endParaRPr lang="en-US" sz="3200" dirty="0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C082085F-8CA2-C799-BEDD-C3FAABCC5C6F}"/>
              </a:ext>
            </a:extLst>
          </p:cNvPr>
          <p:cNvSpPr txBox="1"/>
          <p:nvPr/>
        </p:nvSpPr>
        <p:spPr>
          <a:xfrm>
            <a:off x="404813" y="1452244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allow 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əˈlaʊ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en-US" sz="3200" dirty="0">
                <a:solidFill>
                  <a:srgbClr val="0070C0"/>
                </a:solidFill>
              </a:rPr>
              <a:t>(v):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7956EE-5B3A-DE6F-85E9-286533600DCA}"/>
              </a:ext>
            </a:extLst>
          </p:cNvPr>
          <p:cNvSpPr txBox="1"/>
          <p:nvPr/>
        </p:nvSpPr>
        <p:spPr>
          <a:xfrm>
            <a:off x="388938" y="2070234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attend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əˈtend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>
                <a:solidFill>
                  <a:srgbClr val="0070C0"/>
                </a:solidFill>
              </a:rPr>
              <a:t>(v):</a:t>
            </a:r>
            <a:r>
              <a:rPr lang="en-US" sz="3200" dirty="0"/>
              <a:t> </a:t>
            </a:r>
            <a:r>
              <a:rPr lang="en-US" sz="3200" dirty="0" err="1"/>
              <a:t>tham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, </a:t>
            </a:r>
            <a:r>
              <a:rPr lang="en-US" sz="3200" dirty="0" err="1"/>
              <a:t>tham</a:t>
            </a:r>
            <a:r>
              <a:rPr lang="en-US" sz="3200" dirty="0"/>
              <a:t> </a:t>
            </a:r>
            <a:r>
              <a:rPr lang="en-US" sz="3200" dirty="0" err="1"/>
              <a:t>dự</a:t>
            </a:r>
            <a:endParaRPr lang="en-US" sz="3200" dirty="0"/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348CA8FA-718D-9F0C-A8A2-38EB37B389AB}"/>
              </a:ext>
            </a:extLst>
          </p:cNvPr>
          <p:cNvSpPr txBox="1"/>
          <p:nvPr/>
        </p:nvSpPr>
        <p:spPr>
          <a:xfrm>
            <a:off x="388938" y="3361443"/>
            <a:ext cx="11363325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contaminated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kənˈtæmɪneɪtɪd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(adj):</a:t>
            </a:r>
            <a:r>
              <a:rPr lang="en-US" sz="3200" dirty="0"/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bị hư hỏng, nhiễm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bẩn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F459FB95-7F6B-A076-0E90-7787A02F3EA5}"/>
              </a:ext>
            </a:extLst>
          </p:cNvPr>
          <p:cNvSpPr txBox="1"/>
          <p:nvPr/>
        </p:nvSpPr>
        <p:spPr>
          <a:xfrm>
            <a:off x="403225" y="2693667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container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kənˈteɪnə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(n):</a:t>
            </a:r>
            <a:r>
              <a:rPr lang="en-US" sz="3200" dirty="0"/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vật chứa/đựng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57D15E4F-03D3-CC26-A589-4376C62A176F}"/>
              </a:ext>
            </a:extLst>
          </p:cNvPr>
          <p:cNvSpPr txBox="1"/>
          <p:nvPr/>
        </p:nvSpPr>
        <p:spPr>
          <a:xfrm>
            <a:off x="400050" y="4588352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leash</a:t>
            </a:r>
            <a:r>
              <a:rPr lang="en-US" sz="3200" b="1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liːʃ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(n):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r>
              <a:rPr lang="en-US" sz="3200" dirty="0"/>
              <a:t> </a:t>
            </a:r>
            <a:r>
              <a:rPr lang="en-US" sz="3200" dirty="0" err="1"/>
              <a:t>xích</a:t>
            </a:r>
            <a:r>
              <a:rPr lang="en-US" sz="3200" dirty="0"/>
              <a:t> (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) 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8D14705D-6FE7-252C-64C7-87CCED42990B}"/>
              </a:ext>
            </a:extLst>
          </p:cNvPr>
          <p:cNvSpPr txBox="1"/>
          <p:nvPr/>
        </p:nvSpPr>
        <p:spPr>
          <a:xfrm>
            <a:off x="428664" y="5307411"/>
            <a:ext cx="1136332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</a:rPr>
              <a:t>put out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pʊt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aʊt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70C0"/>
                </a:solidFill>
              </a:rPr>
              <a:t>(v):</a:t>
            </a:r>
            <a:r>
              <a:rPr lang="en-US" sz="3200" dirty="0"/>
              <a:t> </a:t>
            </a:r>
            <a:r>
              <a:rPr lang="en-US" sz="3200" dirty="0" err="1"/>
              <a:t>dập</a:t>
            </a:r>
            <a:r>
              <a:rPr lang="en-US" sz="3200" dirty="0"/>
              <a:t> </a:t>
            </a:r>
            <a:r>
              <a:rPr lang="en-US" sz="3200" dirty="0" err="1"/>
              <a:t>tắt</a:t>
            </a:r>
            <a:r>
              <a:rPr lang="en-US" sz="3200" dirty="0"/>
              <a:t> (</a:t>
            </a:r>
            <a:r>
              <a:rPr lang="en-US" sz="3200" dirty="0" err="1"/>
              <a:t>lửa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65456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2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8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25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9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17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7D63-BB4C-42C8-0162-0EFEDF1A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543" y="637426"/>
            <a:ext cx="12279086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+mn-lt"/>
                <a:ea typeface="Times New Roman" panose="02020603050405020304" pitchFamily="18" charset="0"/>
              </a:rPr>
              <a:t>Choose suitable words to complete each sentence.</a:t>
            </a:r>
            <a:br>
              <a:rPr lang="en-US" sz="3600" b="1" dirty="0">
                <a:solidFill>
                  <a:srgbClr val="0070C0"/>
                </a:solidFill>
                <a:latin typeface="+mn-lt"/>
                <a:ea typeface="Times New Roman" panose="02020603050405020304" pitchFamily="18" charset="0"/>
              </a:rPr>
            </a:br>
            <a:r>
              <a:rPr lang="en-US" sz="3000" b="1" dirty="0">
                <a:solidFill>
                  <a:srgbClr val="0070C0"/>
                </a:solidFill>
                <a:latin typeface="+mn-lt"/>
                <a:ea typeface="Times New Roman" panose="02020603050405020304" pitchFamily="18" charset="0"/>
              </a:rPr>
              <a:t>container * contaminated * allowed * attend * put out * leash * disease</a:t>
            </a:r>
            <a:endParaRPr lang="en-US" sz="3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AE1A4-4E30-84F7-0E96-F64858E76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10" y="1871311"/>
            <a:ext cx="11898983" cy="453310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>
                <a:solidFill>
                  <a:srgbClr val="333333"/>
                </a:solidFill>
              </a:rPr>
              <a:t>The fire was ___________ very quickly and everyone was safe.</a:t>
            </a:r>
            <a:endParaRPr lang="en-US" sz="3000" b="0" dirty="0">
              <a:solidFill>
                <a:srgbClr val="000000"/>
              </a:solidFill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solidFill>
                  <a:srgbClr val="000000"/>
                </a:solidFill>
              </a:rPr>
              <a:t>I didn’t </a:t>
            </a:r>
            <a:r>
              <a:rPr lang="en-US" sz="3000" dirty="0">
                <a:solidFill>
                  <a:srgbClr val="333333"/>
                </a:solidFill>
              </a:rPr>
              <a:t>___________</a:t>
            </a:r>
            <a:r>
              <a:rPr lang="en-US" sz="3000" dirty="0">
                <a:solidFill>
                  <a:srgbClr val="000000"/>
                </a:solidFill>
              </a:rPr>
              <a:t> the class yesterday because I was sick.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solidFill>
                  <a:srgbClr val="333333"/>
                </a:solidFill>
              </a:rPr>
              <a:t>The teacher is bringing a heavy ___________ of paper into our class.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solidFill>
                  <a:srgbClr val="333333"/>
                </a:solidFill>
              </a:rPr>
              <a:t>Please remember to keep your dogs on a ___________ in public places.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solidFill>
                  <a:srgbClr val="1D2A57"/>
                </a:solidFill>
              </a:rPr>
              <a:t>We shouldn’t eat </a:t>
            </a:r>
            <a:r>
              <a:rPr lang="en-US" sz="3000" dirty="0">
                <a:solidFill>
                  <a:srgbClr val="333333"/>
                </a:solidFill>
              </a:rPr>
              <a:t>___________</a:t>
            </a:r>
            <a:r>
              <a:rPr lang="en-US" sz="3000" dirty="0">
                <a:solidFill>
                  <a:srgbClr val="1D2A57"/>
                </a:solidFill>
              </a:rPr>
              <a:t> food because it’s bad for our health.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solidFill>
                  <a:srgbClr val="000000"/>
                </a:solidFill>
              </a:rPr>
              <a:t>His mother said no at first, but later she </a:t>
            </a:r>
            <a:r>
              <a:rPr lang="en-US" sz="3000" dirty="0">
                <a:solidFill>
                  <a:srgbClr val="333333"/>
                </a:solidFill>
              </a:rPr>
              <a:t>___________</a:t>
            </a:r>
            <a:r>
              <a:rPr lang="en-US" sz="3000" dirty="0">
                <a:solidFill>
                  <a:srgbClr val="000000"/>
                </a:solidFill>
              </a:rPr>
              <a:t> him to go to the movie.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900" dirty="0">
                <a:solidFill>
                  <a:srgbClr val="000000"/>
                </a:solidFill>
              </a:rPr>
              <a:t>Because of the </a:t>
            </a:r>
            <a:r>
              <a:rPr lang="en-US" sz="2900" dirty="0">
                <a:solidFill>
                  <a:srgbClr val="333333"/>
                </a:solidFill>
              </a:rPr>
              <a:t>___________</a:t>
            </a:r>
            <a:r>
              <a:rPr lang="en-US" sz="2900" dirty="0">
                <a:solidFill>
                  <a:srgbClr val="000000"/>
                </a:solidFill>
              </a:rPr>
              <a:t>, he’s feeling tired and doesn’t want to eat.</a:t>
            </a:r>
          </a:p>
          <a:p>
            <a:pPr marL="514350" indent="-514350">
              <a:buFont typeface="+mj-lt"/>
              <a:buAutoNum type="arabicPeriod"/>
            </a:pPr>
            <a:endParaRPr lang="en-US" sz="3000" b="0" dirty="0">
              <a:solidFill>
                <a:srgbClr val="000000"/>
              </a:solidFill>
              <a:effectLst/>
            </a:endParaRPr>
          </a:p>
          <a:p>
            <a:pPr marL="514350" indent="-514350">
              <a:buFont typeface="+mj-lt"/>
              <a:buAutoNum type="arabicPeriod"/>
            </a:pP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4A346-E4EB-E91C-5F87-4F03FAD57A39}"/>
              </a:ext>
            </a:extLst>
          </p:cNvPr>
          <p:cNvSpPr txBox="1"/>
          <p:nvPr/>
        </p:nvSpPr>
        <p:spPr>
          <a:xfrm>
            <a:off x="25400" y="407988"/>
            <a:ext cx="1539875" cy="36671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6C695A-1FCF-3323-83C4-404B65FBC258}"/>
              </a:ext>
            </a:extLst>
          </p:cNvPr>
          <p:cNvSpPr txBox="1"/>
          <p:nvPr/>
        </p:nvSpPr>
        <p:spPr>
          <a:xfrm>
            <a:off x="2959489" y="1871311"/>
            <a:ext cx="1423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</a:rPr>
              <a:t>put out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797AB9-1971-5717-BF8B-08706A13B2E1}"/>
              </a:ext>
            </a:extLst>
          </p:cNvPr>
          <p:cNvSpPr txBox="1"/>
          <p:nvPr/>
        </p:nvSpPr>
        <p:spPr>
          <a:xfrm>
            <a:off x="2144483" y="2381809"/>
            <a:ext cx="2370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</a:rPr>
              <a:t>attend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BC379-1614-63DE-C038-DAED487BD696}"/>
              </a:ext>
            </a:extLst>
          </p:cNvPr>
          <p:cNvSpPr txBox="1"/>
          <p:nvPr/>
        </p:nvSpPr>
        <p:spPr>
          <a:xfrm>
            <a:off x="5740853" y="2938870"/>
            <a:ext cx="2370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</a:rPr>
              <a:t>container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071668-2E2B-DC42-00F0-492F96FCF76D}"/>
              </a:ext>
            </a:extLst>
          </p:cNvPr>
          <p:cNvSpPr txBox="1"/>
          <p:nvPr/>
        </p:nvSpPr>
        <p:spPr>
          <a:xfrm>
            <a:off x="7606614" y="3474357"/>
            <a:ext cx="2370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</a:rPr>
              <a:t>leash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CA6F87-B20C-14DA-6761-33213909CC58}"/>
              </a:ext>
            </a:extLst>
          </p:cNvPr>
          <p:cNvSpPr txBox="1"/>
          <p:nvPr/>
        </p:nvSpPr>
        <p:spPr>
          <a:xfrm>
            <a:off x="3329665" y="4028884"/>
            <a:ext cx="2370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</a:rPr>
              <a:t>contaminated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562B28-7CF1-8061-361F-F41A3AE4BBD6}"/>
              </a:ext>
            </a:extLst>
          </p:cNvPr>
          <p:cNvSpPr txBox="1"/>
          <p:nvPr/>
        </p:nvSpPr>
        <p:spPr>
          <a:xfrm>
            <a:off x="7217132" y="4552104"/>
            <a:ext cx="2370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</a:rPr>
              <a:t>allowed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05AAF8-3D25-32C3-7BD9-F05B2995ADBC}"/>
              </a:ext>
            </a:extLst>
          </p:cNvPr>
          <p:cNvSpPr txBox="1"/>
          <p:nvPr/>
        </p:nvSpPr>
        <p:spPr>
          <a:xfrm>
            <a:off x="3329664" y="5524379"/>
            <a:ext cx="2370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</a:rPr>
              <a:t>disease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238EE11-AA61-AFD2-1212-B3A9FD4D4715}"/>
              </a:ext>
            </a:extLst>
          </p:cNvPr>
          <p:cNvSpPr txBox="1"/>
          <p:nvPr/>
        </p:nvSpPr>
        <p:spPr>
          <a:xfrm>
            <a:off x="3224463" y="753217"/>
            <a:ext cx="6384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</a:rPr>
              <a:t>Underline key words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F8612D-C4E5-5975-D56E-D4D74FB2F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905"/>
            <a:ext cx="11864898" cy="175063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421D4D-DFF1-B6A8-1C35-F0E6A26BE05D}"/>
              </a:ext>
            </a:extLst>
          </p:cNvPr>
          <p:cNvCxnSpPr>
            <a:cxnSpLocks/>
          </p:cNvCxnSpPr>
          <p:nvPr/>
        </p:nvCxnSpPr>
        <p:spPr>
          <a:xfrm>
            <a:off x="4028279" y="2357818"/>
            <a:ext cx="1060735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34DC4E-7446-92C6-A641-FC3142A4BC44}"/>
              </a:ext>
            </a:extLst>
          </p:cNvPr>
          <p:cNvCxnSpPr>
            <a:cxnSpLocks/>
          </p:cNvCxnSpPr>
          <p:nvPr/>
        </p:nvCxnSpPr>
        <p:spPr>
          <a:xfrm>
            <a:off x="5800957" y="2361111"/>
            <a:ext cx="615884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DD7B3C-DA92-A180-C828-BC132B7602F5}"/>
              </a:ext>
            </a:extLst>
          </p:cNvPr>
          <p:cNvCxnSpPr>
            <a:cxnSpLocks/>
          </p:cNvCxnSpPr>
          <p:nvPr/>
        </p:nvCxnSpPr>
        <p:spPr>
          <a:xfrm>
            <a:off x="6829776" y="2344212"/>
            <a:ext cx="793131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356925-D818-EC25-F480-53D023FE8B82}"/>
              </a:ext>
            </a:extLst>
          </p:cNvPr>
          <p:cNvCxnSpPr>
            <a:cxnSpLocks/>
          </p:cNvCxnSpPr>
          <p:nvPr/>
        </p:nvCxnSpPr>
        <p:spPr>
          <a:xfrm>
            <a:off x="8134005" y="2357818"/>
            <a:ext cx="616590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E15D55B-1A03-F4AB-1275-76709FAEFC66}"/>
              </a:ext>
            </a:extLst>
          </p:cNvPr>
          <p:cNvCxnSpPr>
            <a:cxnSpLocks/>
          </p:cNvCxnSpPr>
          <p:nvPr/>
        </p:nvCxnSpPr>
        <p:spPr>
          <a:xfrm>
            <a:off x="10196623" y="2371424"/>
            <a:ext cx="374733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97B0D1B-2E65-B146-648C-E900DC95372C}"/>
              </a:ext>
            </a:extLst>
          </p:cNvPr>
          <p:cNvCxnSpPr>
            <a:cxnSpLocks/>
          </p:cNvCxnSpPr>
          <p:nvPr/>
        </p:nvCxnSpPr>
        <p:spPr>
          <a:xfrm>
            <a:off x="11098028" y="2371424"/>
            <a:ext cx="544623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F5A32C-DD7E-37A4-1C0E-745C119B7B6F}"/>
              </a:ext>
            </a:extLst>
          </p:cNvPr>
          <p:cNvCxnSpPr>
            <a:cxnSpLocks/>
          </p:cNvCxnSpPr>
          <p:nvPr/>
        </p:nvCxnSpPr>
        <p:spPr>
          <a:xfrm>
            <a:off x="922460" y="2861523"/>
            <a:ext cx="576731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AD0172-CD7C-E1B7-855D-FABC57F52B92}"/>
              </a:ext>
            </a:extLst>
          </p:cNvPr>
          <p:cNvCxnSpPr>
            <a:cxnSpLocks/>
          </p:cNvCxnSpPr>
          <p:nvPr/>
        </p:nvCxnSpPr>
        <p:spPr>
          <a:xfrm>
            <a:off x="2355596" y="2861523"/>
            <a:ext cx="1355167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A64471-4288-13FF-F884-A36FDF755A7E}"/>
              </a:ext>
            </a:extLst>
          </p:cNvPr>
          <p:cNvSpPr txBox="1"/>
          <p:nvPr/>
        </p:nvSpPr>
        <p:spPr>
          <a:xfrm>
            <a:off x="231576" y="614717"/>
            <a:ext cx="2801603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37295246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A9BC0-43E0-8422-A666-BE75D564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23" y="1440641"/>
            <a:ext cx="4238356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n-lt"/>
              </a:rPr>
              <a:t>Look at the picture. Where are they? What do you have to do to stay safe at a campsite?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7B685C-A583-35AD-4FAA-98DE1E4B10AC}"/>
              </a:ext>
            </a:extLst>
          </p:cNvPr>
          <p:cNvSpPr txBox="1"/>
          <p:nvPr/>
        </p:nvSpPr>
        <p:spPr>
          <a:xfrm>
            <a:off x="0" y="493127"/>
            <a:ext cx="2801603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While- 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91B7B-6DA9-E6E0-E29B-C59A9E4E1920}"/>
              </a:ext>
            </a:extLst>
          </p:cNvPr>
          <p:cNvSpPr txBox="1"/>
          <p:nvPr/>
        </p:nvSpPr>
        <p:spPr>
          <a:xfrm>
            <a:off x="311220" y="2994720"/>
            <a:ext cx="541761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They are at a campsite in the countryside. 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To stay safe at a campsite, you have to keep your food in a cool box, attend your campfire at all times, put the fire out with water, and stay away from wild animals.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CB0E4F-1E48-CEDD-D68A-E1B775A05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853" y="1063670"/>
            <a:ext cx="5936560" cy="5552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FF118F-E742-08CB-18D0-E0282DE67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145" y="234338"/>
            <a:ext cx="2082068" cy="230335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FCF090-FF4D-F258-1CE0-EF444DCFCCD9}"/>
              </a:ext>
            </a:extLst>
          </p:cNvPr>
          <p:cNvCxnSpPr>
            <a:cxnSpLocks/>
          </p:cNvCxnSpPr>
          <p:nvPr/>
        </p:nvCxnSpPr>
        <p:spPr>
          <a:xfrm>
            <a:off x="7695752" y="4082144"/>
            <a:ext cx="2405178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0DFF9-1BFA-B837-278C-DA22C368EA0E}"/>
              </a:ext>
            </a:extLst>
          </p:cNvPr>
          <p:cNvCxnSpPr>
            <a:cxnSpLocks/>
          </p:cNvCxnSpPr>
          <p:nvPr/>
        </p:nvCxnSpPr>
        <p:spPr>
          <a:xfrm>
            <a:off x="6717051" y="4386944"/>
            <a:ext cx="1820893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56D97-1DD8-AB49-DD4B-95315E69C0F8}"/>
              </a:ext>
            </a:extLst>
          </p:cNvPr>
          <p:cNvCxnSpPr>
            <a:cxnSpLocks/>
          </p:cNvCxnSpPr>
          <p:nvPr/>
        </p:nvCxnSpPr>
        <p:spPr>
          <a:xfrm>
            <a:off x="6660656" y="5116032"/>
            <a:ext cx="3440274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67F7AE-02C2-774C-5F99-1162CF0CC2AF}"/>
              </a:ext>
            </a:extLst>
          </p:cNvPr>
          <p:cNvCxnSpPr>
            <a:cxnSpLocks/>
          </p:cNvCxnSpPr>
          <p:nvPr/>
        </p:nvCxnSpPr>
        <p:spPr>
          <a:xfrm>
            <a:off x="6717051" y="3429000"/>
            <a:ext cx="2150502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D2-34">
            <a:hlinkClick r:id="" action="ppaction://media"/>
            <a:extLst>
              <a:ext uri="{FF2B5EF4-FFF2-40B4-BE49-F238E27FC236}">
                <a16:creationId xmlns:a16="http://schemas.microsoft.com/office/drawing/2014/main" id="{7601D29D-E702-ECDA-4CB5-F466FEBF0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6884" y="391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5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29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E35A-2757-05E5-C8E1-D080625D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91" y="600203"/>
            <a:ext cx="1160720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+mn-lt"/>
              </a:rPr>
              <a:t>Read the text again and fill in each gap with only ONE word: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80A11-DB31-BD0C-D2A4-74F2024D1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455" y="1842623"/>
            <a:ext cx="1123188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/>
              <a:t>Tips for a healthy camping trip:</a:t>
            </a:r>
          </a:p>
          <a:p>
            <a:r>
              <a:rPr lang="en-US" sz="3200" dirty="0"/>
              <a:t>Keep your food in tightly closed____________. </a:t>
            </a:r>
          </a:p>
          <a:p>
            <a:r>
              <a:rPr lang="en-US" sz="3200" dirty="0"/>
              <a:t>Make sure to put the fire out with ____________ before 10 p.m. </a:t>
            </a:r>
          </a:p>
          <a:p>
            <a:r>
              <a:rPr lang="en-US" sz="3200" dirty="0"/>
              <a:t>Always keep your ____________ on a leash.</a:t>
            </a:r>
          </a:p>
          <a:p>
            <a:r>
              <a:rPr lang="en-US" sz="3200" dirty="0"/>
              <a:t>Stay away from wild animals because they can have _________.</a:t>
            </a:r>
          </a:p>
          <a:p>
            <a:r>
              <a:rPr lang="en-US" sz="3200" dirty="0"/>
              <a:t>Remember to keep the campsite ____________ and tidy.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E89E4-94D5-6618-FAC4-6C8DA945B10F}"/>
              </a:ext>
            </a:extLst>
          </p:cNvPr>
          <p:cNvSpPr txBox="1"/>
          <p:nvPr/>
        </p:nvSpPr>
        <p:spPr>
          <a:xfrm>
            <a:off x="27017" y="561131"/>
            <a:ext cx="2211324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50F533-846D-7384-D058-631F9A75DB49}"/>
              </a:ext>
            </a:extLst>
          </p:cNvPr>
          <p:cNvCxnSpPr>
            <a:cxnSpLocks/>
          </p:cNvCxnSpPr>
          <p:nvPr/>
        </p:nvCxnSpPr>
        <p:spPr>
          <a:xfrm>
            <a:off x="5269812" y="1454304"/>
            <a:ext cx="478267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AEF6ED-AD36-52F6-ADE4-A1FAA2377125}"/>
              </a:ext>
            </a:extLst>
          </p:cNvPr>
          <p:cNvCxnSpPr>
            <a:cxnSpLocks/>
          </p:cNvCxnSpPr>
          <p:nvPr/>
        </p:nvCxnSpPr>
        <p:spPr>
          <a:xfrm>
            <a:off x="6388395" y="1476074"/>
            <a:ext cx="1612605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5A6581-2D31-250F-910E-250EDCADAFF4}"/>
              </a:ext>
            </a:extLst>
          </p:cNvPr>
          <p:cNvCxnSpPr>
            <a:cxnSpLocks/>
          </p:cNvCxnSpPr>
          <p:nvPr/>
        </p:nvCxnSpPr>
        <p:spPr>
          <a:xfrm>
            <a:off x="10014708" y="1476074"/>
            <a:ext cx="1861859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316B134-A8B8-8B9D-DB12-20A58D6A752B}"/>
              </a:ext>
            </a:extLst>
          </p:cNvPr>
          <p:cNvCxnSpPr>
            <a:cxnSpLocks/>
          </p:cNvCxnSpPr>
          <p:nvPr/>
        </p:nvCxnSpPr>
        <p:spPr>
          <a:xfrm>
            <a:off x="1132679" y="2945648"/>
            <a:ext cx="783207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1EB4127-BCCA-758B-E539-45380508704E}"/>
              </a:ext>
            </a:extLst>
          </p:cNvPr>
          <p:cNvCxnSpPr>
            <a:cxnSpLocks/>
          </p:cNvCxnSpPr>
          <p:nvPr/>
        </p:nvCxnSpPr>
        <p:spPr>
          <a:xfrm>
            <a:off x="2870219" y="2945648"/>
            <a:ext cx="783207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0B7CB7B-A3A5-B85E-0A2D-356E2BE2FBBA}"/>
              </a:ext>
            </a:extLst>
          </p:cNvPr>
          <p:cNvCxnSpPr>
            <a:cxnSpLocks/>
          </p:cNvCxnSpPr>
          <p:nvPr/>
        </p:nvCxnSpPr>
        <p:spPr>
          <a:xfrm>
            <a:off x="4199438" y="2945648"/>
            <a:ext cx="2092363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E7A6FD-3D94-EE63-7E71-F3EE03862E28}"/>
              </a:ext>
            </a:extLst>
          </p:cNvPr>
          <p:cNvCxnSpPr>
            <a:cxnSpLocks/>
          </p:cNvCxnSpPr>
          <p:nvPr/>
        </p:nvCxnSpPr>
        <p:spPr>
          <a:xfrm>
            <a:off x="1092915" y="3526706"/>
            <a:ext cx="1633675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49F799-9447-DC9F-3158-8B0F09D7320E}"/>
              </a:ext>
            </a:extLst>
          </p:cNvPr>
          <p:cNvCxnSpPr>
            <a:cxnSpLocks/>
          </p:cNvCxnSpPr>
          <p:nvPr/>
        </p:nvCxnSpPr>
        <p:spPr>
          <a:xfrm>
            <a:off x="3457625" y="3518210"/>
            <a:ext cx="2442661" cy="8496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7F0E605-B605-7A14-8F8E-68552AC9FFE4}"/>
              </a:ext>
            </a:extLst>
          </p:cNvPr>
          <p:cNvCxnSpPr>
            <a:cxnSpLocks/>
          </p:cNvCxnSpPr>
          <p:nvPr/>
        </p:nvCxnSpPr>
        <p:spPr>
          <a:xfrm>
            <a:off x="5996792" y="3526706"/>
            <a:ext cx="687601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E98B209-B2AD-666C-B195-CC7C9B2B293A}"/>
              </a:ext>
            </a:extLst>
          </p:cNvPr>
          <p:cNvCxnSpPr>
            <a:cxnSpLocks/>
          </p:cNvCxnSpPr>
          <p:nvPr/>
        </p:nvCxnSpPr>
        <p:spPr>
          <a:xfrm>
            <a:off x="9361565" y="3526706"/>
            <a:ext cx="2236877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7AC7247-23A8-8918-1B07-5F1ECCD9EEC9}"/>
              </a:ext>
            </a:extLst>
          </p:cNvPr>
          <p:cNvCxnSpPr>
            <a:cxnSpLocks/>
          </p:cNvCxnSpPr>
          <p:nvPr/>
        </p:nvCxnSpPr>
        <p:spPr>
          <a:xfrm>
            <a:off x="1132679" y="4106682"/>
            <a:ext cx="1918529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5D61EB5-1F61-A40C-68CF-FEB06890F977}"/>
              </a:ext>
            </a:extLst>
          </p:cNvPr>
          <p:cNvCxnSpPr>
            <a:cxnSpLocks/>
          </p:cNvCxnSpPr>
          <p:nvPr/>
        </p:nvCxnSpPr>
        <p:spPr>
          <a:xfrm>
            <a:off x="6635894" y="4106682"/>
            <a:ext cx="1572441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AB74EFD-62D2-D5D5-6D77-D7B945298C70}"/>
              </a:ext>
            </a:extLst>
          </p:cNvPr>
          <p:cNvCxnSpPr>
            <a:cxnSpLocks/>
          </p:cNvCxnSpPr>
          <p:nvPr/>
        </p:nvCxnSpPr>
        <p:spPr>
          <a:xfrm>
            <a:off x="1184702" y="4664374"/>
            <a:ext cx="1450099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CC91075-5634-2082-DD56-98F0F7177387}"/>
              </a:ext>
            </a:extLst>
          </p:cNvPr>
          <p:cNvCxnSpPr>
            <a:cxnSpLocks/>
          </p:cNvCxnSpPr>
          <p:nvPr/>
        </p:nvCxnSpPr>
        <p:spPr>
          <a:xfrm>
            <a:off x="3734430" y="4664374"/>
            <a:ext cx="2002954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10257F2-9263-6A3C-339A-5B5435AA0408}"/>
              </a:ext>
            </a:extLst>
          </p:cNvPr>
          <p:cNvCxnSpPr>
            <a:cxnSpLocks/>
          </p:cNvCxnSpPr>
          <p:nvPr/>
        </p:nvCxnSpPr>
        <p:spPr>
          <a:xfrm>
            <a:off x="7367031" y="4664374"/>
            <a:ext cx="602324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27F36A7-BB14-9B70-ACED-DA02AD35D83A}"/>
              </a:ext>
            </a:extLst>
          </p:cNvPr>
          <p:cNvCxnSpPr>
            <a:cxnSpLocks/>
          </p:cNvCxnSpPr>
          <p:nvPr/>
        </p:nvCxnSpPr>
        <p:spPr>
          <a:xfrm>
            <a:off x="8872029" y="4664374"/>
            <a:ext cx="695483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4F80B83-A959-860D-E115-FC54BCDAEA45}"/>
              </a:ext>
            </a:extLst>
          </p:cNvPr>
          <p:cNvCxnSpPr>
            <a:cxnSpLocks/>
          </p:cNvCxnSpPr>
          <p:nvPr/>
        </p:nvCxnSpPr>
        <p:spPr>
          <a:xfrm>
            <a:off x="1078660" y="5250893"/>
            <a:ext cx="1791559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8314DE2-531C-E84F-3254-0915DD2F8E1D}"/>
              </a:ext>
            </a:extLst>
          </p:cNvPr>
          <p:cNvCxnSpPr>
            <a:cxnSpLocks/>
          </p:cNvCxnSpPr>
          <p:nvPr/>
        </p:nvCxnSpPr>
        <p:spPr>
          <a:xfrm>
            <a:off x="3457625" y="5275268"/>
            <a:ext cx="789115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9418FB7-CCE3-E71B-0C4A-C9D55AC1BEF3}"/>
              </a:ext>
            </a:extLst>
          </p:cNvPr>
          <p:cNvCxnSpPr>
            <a:cxnSpLocks/>
          </p:cNvCxnSpPr>
          <p:nvPr/>
        </p:nvCxnSpPr>
        <p:spPr>
          <a:xfrm>
            <a:off x="4954528" y="5250893"/>
            <a:ext cx="1504024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6AEF40E-68EC-7D80-513B-DFE7B8CB9716}"/>
              </a:ext>
            </a:extLst>
          </p:cNvPr>
          <p:cNvCxnSpPr>
            <a:cxnSpLocks/>
          </p:cNvCxnSpPr>
          <p:nvPr/>
        </p:nvCxnSpPr>
        <p:spPr>
          <a:xfrm>
            <a:off x="9848813" y="5250893"/>
            <a:ext cx="554417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46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E35A-2757-05E5-C8E1-D080625D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45" y="598107"/>
            <a:ext cx="6469823" cy="1325563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hlink"/>
                </a:solidFill>
                <a:latin typeface="Calibri" pitchFamily="34" charset="0"/>
              </a:rPr>
              <a:t>Read again to check the answers.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80A11-DB31-BD0C-D2A4-74F2024D1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69" y="1633429"/>
            <a:ext cx="646982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/>
              <a:t>Tips for a healthy camping trip:</a:t>
            </a:r>
          </a:p>
          <a:p>
            <a:r>
              <a:rPr lang="en-US" sz="2600" dirty="0"/>
              <a:t>Keep your food in tightly closed ____________. </a:t>
            </a:r>
          </a:p>
          <a:p>
            <a:r>
              <a:rPr lang="en-US" sz="2600" dirty="0"/>
              <a:t>Make sure to put the fire out with ____________ before 10 p.m. </a:t>
            </a:r>
          </a:p>
          <a:p>
            <a:r>
              <a:rPr lang="en-US" sz="2600" dirty="0"/>
              <a:t>Always keep your __________ on a leash.</a:t>
            </a:r>
          </a:p>
          <a:p>
            <a:r>
              <a:rPr lang="en-US" sz="2600" dirty="0"/>
              <a:t>Stay away from wild animals because they can have __________.</a:t>
            </a:r>
          </a:p>
          <a:p>
            <a:r>
              <a:rPr lang="en-US" sz="2600" dirty="0"/>
              <a:t>Remember to keep the campsite ____________ and tidy.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E89E4-94D5-6618-FAC4-6C8DA945B10F}"/>
              </a:ext>
            </a:extLst>
          </p:cNvPr>
          <p:cNvSpPr txBox="1"/>
          <p:nvPr/>
        </p:nvSpPr>
        <p:spPr>
          <a:xfrm>
            <a:off x="248848" y="365127"/>
            <a:ext cx="2211324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0B2155-9FA9-6438-F571-B6A1177D718C}"/>
              </a:ext>
            </a:extLst>
          </p:cNvPr>
          <p:cNvSpPr/>
          <p:nvPr/>
        </p:nvSpPr>
        <p:spPr>
          <a:xfrm>
            <a:off x="536184" y="2365801"/>
            <a:ext cx="19239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containers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479546-F26A-8B55-3ABE-B5F68F359D6B}"/>
              </a:ext>
            </a:extLst>
          </p:cNvPr>
          <p:cNvSpPr/>
          <p:nvPr/>
        </p:nvSpPr>
        <p:spPr>
          <a:xfrm>
            <a:off x="713969" y="3224323"/>
            <a:ext cx="11464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A9D9E0-3DE6-19A3-5C1F-3E6A68BB2EB6}"/>
              </a:ext>
            </a:extLst>
          </p:cNvPr>
          <p:cNvSpPr/>
          <p:nvPr/>
        </p:nvSpPr>
        <p:spPr>
          <a:xfrm>
            <a:off x="3279675" y="3661831"/>
            <a:ext cx="9006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D334D5-B849-615A-0083-2742DC55A2BE}"/>
              </a:ext>
            </a:extLst>
          </p:cNvPr>
          <p:cNvSpPr/>
          <p:nvPr/>
        </p:nvSpPr>
        <p:spPr>
          <a:xfrm>
            <a:off x="1783151" y="4541470"/>
            <a:ext cx="15808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diseases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E13805-5576-B44F-12C6-1DDAED9C82EC}"/>
              </a:ext>
            </a:extLst>
          </p:cNvPr>
          <p:cNvSpPr/>
          <p:nvPr/>
        </p:nvSpPr>
        <p:spPr>
          <a:xfrm>
            <a:off x="909916" y="5365713"/>
            <a:ext cx="10695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358E4-0B5C-F4CD-FBE6-6DBB85E41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85"/>
          <a:stretch/>
        </p:blipFill>
        <p:spPr>
          <a:xfrm>
            <a:off x="6668892" y="668181"/>
            <a:ext cx="5357748" cy="583280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2A2E02-A338-C2AF-8658-135E5E443DC8}"/>
              </a:ext>
            </a:extLst>
          </p:cNvPr>
          <p:cNvCxnSpPr>
            <a:cxnSpLocks/>
          </p:cNvCxnSpPr>
          <p:nvPr/>
        </p:nvCxnSpPr>
        <p:spPr>
          <a:xfrm>
            <a:off x="7230140" y="2843297"/>
            <a:ext cx="3982146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BA8151-859F-CEC9-706B-AEEB04D47C63}"/>
              </a:ext>
            </a:extLst>
          </p:cNvPr>
          <p:cNvCxnSpPr>
            <a:cxnSpLocks/>
          </p:cNvCxnSpPr>
          <p:nvPr/>
        </p:nvCxnSpPr>
        <p:spPr>
          <a:xfrm>
            <a:off x="6668892" y="4171357"/>
            <a:ext cx="1826522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88AD85-7B3F-3D2E-BD07-F99148141068}"/>
              </a:ext>
            </a:extLst>
          </p:cNvPr>
          <p:cNvCxnSpPr>
            <a:cxnSpLocks/>
          </p:cNvCxnSpPr>
          <p:nvPr/>
        </p:nvCxnSpPr>
        <p:spPr>
          <a:xfrm>
            <a:off x="9282223" y="4541470"/>
            <a:ext cx="2222205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36660C-6776-C37B-55D2-35225A4548A9}"/>
              </a:ext>
            </a:extLst>
          </p:cNvPr>
          <p:cNvCxnSpPr>
            <a:cxnSpLocks/>
          </p:cNvCxnSpPr>
          <p:nvPr/>
        </p:nvCxnSpPr>
        <p:spPr>
          <a:xfrm>
            <a:off x="8091377" y="5249042"/>
            <a:ext cx="3327737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7D0D9F3-FDB1-A9ED-AA3C-F9AF2CE597B1}"/>
              </a:ext>
            </a:extLst>
          </p:cNvPr>
          <p:cNvCxnSpPr>
            <a:cxnSpLocks/>
          </p:cNvCxnSpPr>
          <p:nvPr/>
        </p:nvCxnSpPr>
        <p:spPr>
          <a:xfrm flipV="1">
            <a:off x="7892145" y="6316015"/>
            <a:ext cx="3037114" cy="2128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28A739-2636-112B-375A-8C4C2A83752A}"/>
              </a:ext>
            </a:extLst>
          </p:cNvPr>
          <p:cNvCxnSpPr>
            <a:cxnSpLocks/>
          </p:cNvCxnSpPr>
          <p:nvPr/>
        </p:nvCxnSpPr>
        <p:spPr>
          <a:xfrm>
            <a:off x="7178116" y="4541470"/>
            <a:ext cx="511157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45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2B1CDF-D57B-EB20-21FF-87EDB89AFA9B}"/>
              </a:ext>
            </a:extLst>
          </p:cNvPr>
          <p:cNvSpPr txBox="1"/>
          <p:nvPr/>
        </p:nvSpPr>
        <p:spPr>
          <a:xfrm>
            <a:off x="214313" y="600325"/>
            <a:ext cx="2400300" cy="579438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Post-reading</a:t>
            </a: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7A0C0F13-EA1C-A2D4-ECA0-25388E77141A}"/>
              </a:ext>
            </a:extLst>
          </p:cNvPr>
          <p:cNvSpPr/>
          <p:nvPr/>
        </p:nvSpPr>
        <p:spPr>
          <a:xfrm>
            <a:off x="1571340" y="2646112"/>
            <a:ext cx="9355098" cy="2066164"/>
          </a:xfrm>
          <a:prstGeom prst="wedgeRoundRectCallout">
            <a:avLst>
              <a:gd name="adj1" fmla="val -51423"/>
              <a:gd name="adj2" fmla="val 9247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B050"/>
                </a:solidFill>
              </a:rPr>
              <a:t>I think the tip about the fire is very useful for me because I can be sure that it is put out with water and it is safe for us.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1E047-DB5D-575B-B8DD-81D18B092A23}"/>
              </a:ext>
            </a:extLst>
          </p:cNvPr>
          <p:cNvSpPr/>
          <p:nvPr/>
        </p:nvSpPr>
        <p:spPr>
          <a:xfrm>
            <a:off x="4455722" y="386143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F4539-165D-4DBB-BB58-60555AED77FD}"/>
              </a:ext>
            </a:extLst>
          </p:cNvPr>
          <p:cNvSpPr txBox="1"/>
          <p:nvPr/>
        </p:nvSpPr>
        <p:spPr>
          <a:xfrm>
            <a:off x="391885" y="1309473"/>
            <a:ext cx="11357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Look at the text on page 82 again and discuss which tips are useful for you when going camping.</a:t>
            </a:r>
          </a:p>
        </p:txBody>
      </p:sp>
    </p:spTree>
    <p:extLst>
      <p:ext uri="{BB962C8B-B14F-4D97-AF65-F5344CB8AC3E}">
        <p14:creationId xmlns:p14="http://schemas.microsoft.com/office/powerpoint/2010/main" val="14634174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2" y="569783"/>
            <a:ext cx="8699501" cy="5799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7910" y="4066167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86DCA52-CBE5-4805-B3A2-75149E2563FE}"/>
              </a:ext>
            </a:extLst>
          </p:cNvPr>
          <p:cNvSpPr/>
          <p:nvPr/>
        </p:nvSpPr>
        <p:spPr>
          <a:xfrm>
            <a:off x="6694714" y="569783"/>
            <a:ext cx="5381539" cy="299521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have to / don’t have to</a:t>
            </a:r>
          </a:p>
        </p:txBody>
      </p:sp>
    </p:spTree>
    <p:extLst>
      <p:ext uri="{BB962C8B-B14F-4D97-AF65-F5344CB8AC3E}">
        <p14:creationId xmlns:p14="http://schemas.microsoft.com/office/powerpoint/2010/main" val="1090125431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AA613-A962-3D56-D2ED-CB363D45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1439618"/>
            <a:ext cx="10907486" cy="2820579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+mn-lt"/>
              </a:rPr>
              <a:t>Choose suitable words to fill in the gaps to complete the rules about </a:t>
            </a:r>
            <a:r>
              <a:rPr lang="en-US" sz="4000" b="1" i="1" dirty="0">
                <a:solidFill>
                  <a:srgbClr val="0070C0"/>
                </a:solidFill>
                <a:latin typeface="+mn-lt"/>
              </a:rPr>
              <a:t>have to / don’t have to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:</a:t>
            </a:r>
            <a:br>
              <a:rPr lang="en-US" sz="4000" b="1" dirty="0">
                <a:solidFill>
                  <a:srgbClr val="0070C0"/>
                </a:solidFill>
                <a:latin typeface="+mn-lt"/>
              </a:rPr>
            </a:br>
            <a:r>
              <a:rPr lang="en-US" sz="4000" b="1" dirty="0">
                <a:latin typeface="+mn-lt"/>
              </a:rPr>
              <a:t>doesn’t have to * have to * don’t have to * has to</a:t>
            </a:r>
            <a:br>
              <a:rPr lang="en-US" b="1" dirty="0">
                <a:solidFill>
                  <a:srgbClr val="0070C0"/>
                </a:solidFill>
                <a:latin typeface="+mn-lt"/>
              </a:rPr>
            </a:br>
            <a:r>
              <a:rPr lang="en-US" sz="3100" dirty="0">
                <a:solidFill>
                  <a:srgbClr val="0070C0"/>
                </a:solidFill>
                <a:latin typeface="+mn-lt"/>
              </a:rPr>
              <a:t>e.g. You </a:t>
            </a:r>
            <a:r>
              <a:rPr lang="en-US" sz="3100" u="sng" dirty="0">
                <a:solidFill>
                  <a:srgbClr val="0070C0"/>
                </a:solidFill>
                <a:latin typeface="+mn-lt"/>
              </a:rPr>
              <a:t>have to</a:t>
            </a:r>
            <a:r>
              <a:rPr lang="en-US" sz="3100" dirty="0">
                <a:solidFill>
                  <a:srgbClr val="0070C0"/>
                </a:solidFill>
                <a:latin typeface="+mn-lt"/>
              </a:rPr>
              <a:t> check out at 2:00 p.m.</a:t>
            </a:r>
            <a:br>
              <a:rPr lang="en-US" sz="3100" dirty="0">
                <a:solidFill>
                  <a:srgbClr val="0070C0"/>
                </a:solidFill>
                <a:latin typeface="+mn-lt"/>
              </a:rPr>
            </a:br>
            <a:r>
              <a:rPr lang="en-US" sz="3100" dirty="0">
                <a:solidFill>
                  <a:srgbClr val="0070C0"/>
                </a:solidFill>
                <a:latin typeface="+mn-lt"/>
              </a:rPr>
              <a:t>       They </a:t>
            </a:r>
            <a:r>
              <a:rPr lang="en-US" sz="3100" u="sng" dirty="0">
                <a:solidFill>
                  <a:srgbClr val="0070C0"/>
                </a:solidFill>
                <a:latin typeface="+mn-lt"/>
              </a:rPr>
              <a:t>don’t have to</a:t>
            </a:r>
            <a:r>
              <a:rPr lang="en-US" sz="3100" dirty="0">
                <a:solidFill>
                  <a:srgbClr val="0070C0"/>
                </a:solidFill>
                <a:latin typeface="+mn-lt"/>
              </a:rPr>
              <a:t> bring medicine with them.</a:t>
            </a:r>
            <a:br>
              <a:rPr lang="en-US" sz="3100" dirty="0">
                <a:solidFill>
                  <a:srgbClr val="0070C0"/>
                </a:solidFill>
                <a:latin typeface="+mn-lt"/>
              </a:rPr>
            </a:br>
            <a:r>
              <a:rPr lang="en-US" sz="3100" dirty="0">
                <a:solidFill>
                  <a:srgbClr val="0070C0"/>
                </a:solidFill>
                <a:latin typeface="+mn-lt"/>
              </a:rPr>
              <a:t>       She </a:t>
            </a:r>
            <a:r>
              <a:rPr lang="en-US" sz="3100" u="sng" dirty="0">
                <a:solidFill>
                  <a:srgbClr val="0070C0"/>
                </a:solidFill>
                <a:latin typeface="+mn-lt"/>
              </a:rPr>
              <a:t>has to</a:t>
            </a:r>
            <a:r>
              <a:rPr lang="en-US" sz="3100" dirty="0">
                <a:solidFill>
                  <a:srgbClr val="0070C0"/>
                </a:solidFill>
                <a:latin typeface="+mn-lt"/>
              </a:rPr>
              <a:t> wake up early.</a:t>
            </a:r>
            <a:br>
              <a:rPr lang="en-US" sz="3100" dirty="0">
                <a:solidFill>
                  <a:srgbClr val="0070C0"/>
                </a:solidFill>
                <a:latin typeface="+mn-lt"/>
              </a:rPr>
            </a:br>
            <a:r>
              <a:rPr lang="en-US" sz="3100" dirty="0">
                <a:solidFill>
                  <a:srgbClr val="0070C0"/>
                </a:solidFill>
                <a:latin typeface="+mn-lt"/>
              </a:rPr>
              <a:t>       He </a:t>
            </a:r>
            <a:r>
              <a:rPr lang="en-US" sz="3100" u="sng" dirty="0">
                <a:solidFill>
                  <a:srgbClr val="0070C0"/>
                </a:solidFill>
                <a:latin typeface="+mn-lt"/>
              </a:rPr>
              <a:t>doesn’t have to</a:t>
            </a:r>
            <a:r>
              <a:rPr lang="en-US" sz="3100" dirty="0">
                <a:solidFill>
                  <a:srgbClr val="0070C0"/>
                </a:solidFill>
                <a:latin typeface="+mn-lt"/>
              </a:rPr>
              <a:t> clean the floor.</a:t>
            </a:r>
            <a:br>
              <a:rPr lang="en-US" sz="3100" dirty="0">
                <a:solidFill>
                  <a:srgbClr val="0070C0"/>
                </a:solidFill>
                <a:latin typeface="+mn-lt"/>
              </a:rPr>
            </a:br>
            <a:br>
              <a:rPr lang="en-US" b="1" dirty="0">
                <a:solidFill>
                  <a:srgbClr val="0070C0"/>
                </a:solidFill>
                <a:latin typeface="+mn-lt"/>
              </a:rPr>
            </a:br>
            <a:endParaRPr lang="en-US" b="1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3767B1D-F1C6-EFDB-AE87-9B03C63929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0151564"/>
              </p:ext>
            </p:extLst>
          </p:nvPr>
        </p:nvGraphicFramePr>
        <p:xfrm>
          <a:off x="838200" y="4166055"/>
          <a:ext cx="10515600" cy="188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71295012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621809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>
                          <a:solidFill>
                            <a:srgbClr val="009EB4"/>
                          </a:solidFill>
                          <a:effectLst/>
                          <a:latin typeface="+mn-lt"/>
                        </a:rPr>
                        <a:t>Affirmative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>
                          <a:solidFill>
                            <a:srgbClr val="009EB4"/>
                          </a:solidFill>
                          <a:effectLst/>
                          <a:latin typeface="+mn-lt"/>
                        </a:rPr>
                        <a:t>Negative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4887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231F20"/>
                          </a:solidFill>
                          <a:effectLst/>
                          <a:latin typeface="+mn-lt"/>
                        </a:rPr>
                        <a:t>I/ We/ You/ They</a:t>
                      </a:r>
                      <a:r>
                        <a:rPr lang="en-US" sz="2800" b="1" i="0" dirty="0">
                          <a:solidFill>
                            <a:srgbClr val="231F20"/>
                          </a:solidFill>
                          <a:effectLst/>
                          <a:latin typeface="+mn-lt"/>
                        </a:rPr>
                        <a:t>………………………</a:t>
                      </a:r>
                      <a:br>
                        <a:rPr lang="en-US" sz="2800" b="1" i="0" dirty="0">
                          <a:solidFill>
                            <a:srgbClr val="231F2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800" b="0" i="0" dirty="0">
                          <a:solidFill>
                            <a:srgbClr val="231F20"/>
                          </a:solidFill>
                          <a:effectLst/>
                          <a:latin typeface="+mn-lt"/>
                        </a:rPr>
                        <a:t>He/ She/ It </a:t>
                      </a:r>
                      <a:r>
                        <a:rPr lang="en-US" sz="2800" b="1" i="0" dirty="0">
                          <a:solidFill>
                            <a:srgbClr val="231F20"/>
                          </a:solidFill>
                          <a:effectLst/>
                          <a:latin typeface="+mn-lt"/>
                        </a:rPr>
                        <a:t>……………………… </a:t>
                      </a:r>
                      <a:r>
                        <a:rPr lang="en-US" sz="2800" b="0" i="0" dirty="0">
                          <a:solidFill>
                            <a:srgbClr val="231F20"/>
                          </a:solidFill>
                          <a:effectLst/>
                          <a:latin typeface="+mn-lt"/>
                        </a:rPr>
                        <a:t>(It’s the rule.)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231F20"/>
                          </a:solidFill>
                          <a:effectLst/>
                          <a:latin typeface="+mn-lt"/>
                        </a:rPr>
                        <a:t>I/ We/ You/ They </a:t>
                      </a:r>
                      <a:r>
                        <a:rPr lang="en-US" sz="2800" b="1" i="0" dirty="0">
                          <a:solidFill>
                            <a:srgbClr val="231F20"/>
                          </a:solidFill>
                          <a:effectLst/>
                          <a:latin typeface="+mn-lt"/>
                        </a:rPr>
                        <a:t>………………………</a:t>
                      </a:r>
                      <a:br>
                        <a:rPr lang="en-US" sz="2800" b="1" i="0" dirty="0">
                          <a:solidFill>
                            <a:srgbClr val="231F2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800" b="0" i="0" dirty="0">
                          <a:solidFill>
                            <a:srgbClr val="231F20"/>
                          </a:solidFill>
                          <a:effectLst/>
                          <a:latin typeface="+mn-lt"/>
                        </a:rPr>
                        <a:t>He/ She/ It </a:t>
                      </a:r>
                      <a:r>
                        <a:rPr lang="en-US" sz="2800" b="1" i="0" dirty="0">
                          <a:solidFill>
                            <a:srgbClr val="231F20"/>
                          </a:solidFill>
                          <a:effectLst/>
                          <a:latin typeface="+mn-lt"/>
                        </a:rPr>
                        <a:t>……………………..… </a:t>
                      </a:r>
                      <a:r>
                        <a:rPr lang="en-US" sz="2800" b="0" i="0" dirty="0">
                          <a:solidFill>
                            <a:srgbClr val="231F20"/>
                          </a:solidFill>
                          <a:effectLst/>
                          <a:latin typeface="+mn-lt"/>
                        </a:rPr>
                        <a:t>(It isn’t necessary.)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925759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E42A697-DE37-1FC3-304B-38DD98712FDD}"/>
              </a:ext>
            </a:extLst>
          </p:cNvPr>
          <p:cNvSpPr txBox="1"/>
          <p:nvPr/>
        </p:nvSpPr>
        <p:spPr>
          <a:xfrm>
            <a:off x="3510643" y="4618315"/>
            <a:ext cx="17798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</a:rPr>
              <a:t>have to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EB2F5-9B34-FC07-7BD1-EDAC980FD9AB}"/>
              </a:ext>
            </a:extLst>
          </p:cNvPr>
          <p:cNvSpPr txBox="1"/>
          <p:nvPr/>
        </p:nvSpPr>
        <p:spPr>
          <a:xfrm>
            <a:off x="7829550" y="5054804"/>
            <a:ext cx="2683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</a:rPr>
              <a:t>doesn’t have to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0B7120-159E-8883-DAC1-01A8D24D564E}"/>
              </a:ext>
            </a:extLst>
          </p:cNvPr>
          <p:cNvSpPr txBox="1"/>
          <p:nvPr/>
        </p:nvSpPr>
        <p:spPr>
          <a:xfrm>
            <a:off x="8844643" y="4637316"/>
            <a:ext cx="3162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</a:rPr>
              <a:t>don’t have to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96F0CD-0AB6-F8E8-31FE-37D95D9C572D}"/>
              </a:ext>
            </a:extLst>
          </p:cNvPr>
          <p:cNvSpPr txBox="1"/>
          <p:nvPr/>
        </p:nvSpPr>
        <p:spPr>
          <a:xfrm>
            <a:off x="3020786" y="5054804"/>
            <a:ext cx="3162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</a:rPr>
              <a:t>has to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5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8E624C-94FF-4CC2-6E4E-0675F63D35A7}"/>
              </a:ext>
            </a:extLst>
          </p:cNvPr>
          <p:cNvSpPr/>
          <p:nvPr/>
        </p:nvSpPr>
        <p:spPr>
          <a:xfrm>
            <a:off x="349919" y="561136"/>
            <a:ext cx="2431782" cy="6179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chemeClr val="accent1"/>
                </a:solidFill>
              </a:rPr>
              <a:t>Remember: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969541-AD23-E27F-4DB4-91088A906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14" y="1488167"/>
            <a:ext cx="11571515" cy="301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01033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543789" y="120304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555928" y="1939451"/>
            <a:ext cx="3256378" cy="662474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555928" y="422547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730F68D6-B520-9445-2245-D92F70806AD0}"/>
              </a:ext>
            </a:extLst>
          </p:cNvPr>
          <p:cNvSpPr/>
          <p:nvPr/>
        </p:nvSpPr>
        <p:spPr>
          <a:xfrm>
            <a:off x="1543789" y="2696943"/>
            <a:ext cx="3256378" cy="66247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5EA1ECF6-71CA-C694-79E4-6B880DA01E29}"/>
              </a:ext>
            </a:extLst>
          </p:cNvPr>
          <p:cNvSpPr/>
          <p:nvPr/>
        </p:nvSpPr>
        <p:spPr>
          <a:xfrm>
            <a:off x="1543789" y="3440000"/>
            <a:ext cx="3256378" cy="6624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9C706122-0016-8028-E891-720FEF193C1E}"/>
              </a:ext>
            </a:extLst>
          </p:cNvPr>
          <p:cNvSpPr/>
          <p:nvPr/>
        </p:nvSpPr>
        <p:spPr>
          <a:xfrm>
            <a:off x="1543789" y="420544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86DBEAEB-934C-4212-732B-279B8DF9F0A4}"/>
              </a:ext>
            </a:extLst>
          </p:cNvPr>
          <p:cNvSpPr/>
          <p:nvPr/>
        </p:nvSpPr>
        <p:spPr>
          <a:xfrm>
            <a:off x="1543789" y="497072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01E92E4A-84E3-4174-24E1-FE3050CC2612}"/>
              </a:ext>
            </a:extLst>
          </p:cNvPr>
          <p:cNvSpPr/>
          <p:nvPr/>
        </p:nvSpPr>
        <p:spPr>
          <a:xfrm>
            <a:off x="1543789" y="573616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438" y="456437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29" y="633845"/>
            <a:ext cx="8805964" cy="57304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9694" y="3782669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19001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F190C3-0B8E-88AB-6005-13B5373DC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685" y="1981201"/>
            <a:ext cx="8969829" cy="2460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2184C8-F215-8750-B3AD-80E57056ED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85"/>
          <a:stretch/>
        </p:blipFill>
        <p:spPr>
          <a:xfrm>
            <a:off x="7515137" y="1756064"/>
            <a:ext cx="4585783" cy="4504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8BBC46-8FCB-01D8-40DB-4E01123E37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80" y="597693"/>
            <a:ext cx="10406743" cy="10808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30A33A-CAD4-6474-E582-5B3507C70E44}"/>
              </a:ext>
            </a:extLst>
          </p:cNvPr>
          <p:cNvSpPr txBox="1"/>
          <p:nvPr/>
        </p:nvSpPr>
        <p:spPr>
          <a:xfrm>
            <a:off x="1706652" y="2041973"/>
            <a:ext cx="6281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C9243F"/>
                </a:solidFill>
                <a:effectLst/>
              </a:rPr>
              <a:t>have to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F4ED7-E245-1829-33CE-CE5664C13D80}"/>
              </a:ext>
            </a:extLst>
          </p:cNvPr>
          <p:cNvSpPr txBox="1"/>
          <p:nvPr/>
        </p:nvSpPr>
        <p:spPr>
          <a:xfrm>
            <a:off x="1875066" y="2586494"/>
            <a:ext cx="6281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C9243F"/>
                </a:solidFill>
                <a:effectLst/>
              </a:rPr>
              <a:t>don’t have to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D077DD-0154-AB2B-EFB7-AD053A23C945}"/>
              </a:ext>
            </a:extLst>
          </p:cNvPr>
          <p:cNvSpPr txBox="1"/>
          <p:nvPr/>
        </p:nvSpPr>
        <p:spPr>
          <a:xfrm>
            <a:off x="1377043" y="3219123"/>
            <a:ext cx="6281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C9243F"/>
                </a:solidFill>
                <a:effectLst/>
              </a:rPr>
              <a:t>doesn</a:t>
            </a:r>
            <a:r>
              <a:rPr lang="en-US" sz="2800" dirty="0">
                <a:solidFill>
                  <a:srgbClr val="C9243F"/>
                </a:solidFill>
              </a:rPr>
              <a:t>’t </a:t>
            </a:r>
            <a:r>
              <a:rPr lang="en-US" sz="2800" b="0" i="0" dirty="0">
                <a:solidFill>
                  <a:srgbClr val="C9243F"/>
                </a:solidFill>
                <a:effectLst/>
              </a:rPr>
              <a:t>have to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C5AF9F-D156-ABC9-3878-DA86FB37122B}"/>
              </a:ext>
            </a:extLst>
          </p:cNvPr>
          <p:cNvSpPr txBox="1"/>
          <p:nvPr/>
        </p:nvSpPr>
        <p:spPr>
          <a:xfrm>
            <a:off x="1470367" y="3803578"/>
            <a:ext cx="6281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C9243F"/>
                </a:solidFill>
                <a:effectLst/>
              </a:rPr>
              <a:t>have to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15248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03B32C-5885-9D99-46B2-BE3D8176A23B}"/>
              </a:ext>
            </a:extLst>
          </p:cNvPr>
          <p:cNvSpPr txBox="1"/>
          <p:nvPr/>
        </p:nvSpPr>
        <p:spPr>
          <a:xfrm>
            <a:off x="74665" y="593427"/>
            <a:ext cx="1539875" cy="677108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 page </a:t>
            </a:r>
            <a:r>
              <a:rPr lang="en-US" sz="2000" b="1" dirty="0">
                <a:solidFill>
                  <a:prstClr val="white"/>
                </a:solidFill>
                <a:latin typeface="Calibri"/>
              </a:rPr>
              <a:t>42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B02C16-0A9E-574A-9CDD-FB60C695C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41" y="626781"/>
            <a:ext cx="5611008" cy="819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AE653E-1BE8-9378-D5E5-A60AB02D8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062" y="1280386"/>
            <a:ext cx="4158613" cy="3547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EF4724-DE00-E2CC-98D2-3394B3CCA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24" y="1450400"/>
            <a:ext cx="6512063" cy="4500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2E1912-6D7B-18E0-2A3F-5094A5F75A61}"/>
              </a:ext>
            </a:extLst>
          </p:cNvPr>
          <p:cNvSpPr txBox="1"/>
          <p:nvPr/>
        </p:nvSpPr>
        <p:spPr>
          <a:xfrm>
            <a:off x="2289631" y="1450662"/>
            <a:ext cx="6281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C9243F"/>
                </a:solidFill>
                <a:effectLst/>
              </a:rPr>
              <a:t>have to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990255-1E1B-A619-0218-1433B8A53AFF}"/>
              </a:ext>
            </a:extLst>
          </p:cNvPr>
          <p:cNvSpPr txBox="1"/>
          <p:nvPr/>
        </p:nvSpPr>
        <p:spPr>
          <a:xfrm>
            <a:off x="2058175" y="2464844"/>
            <a:ext cx="6281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C9243F"/>
                </a:solidFill>
                <a:effectLst/>
              </a:rPr>
              <a:t>don’t have to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75A493-C821-0574-4241-FDF0B26789AE}"/>
              </a:ext>
            </a:extLst>
          </p:cNvPr>
          <p:cNvSpPr txBox="1"/>
          <p:nvPr/>
        </p:nvSpPr>
        <p:spPr>
          <a:xfrm>
            <a:off x="2213251" y="3439050"/>
            <a:ext cx="6281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C9243F"/>
                </a:solidFill>
                <a:effectLst/>
              </a:rPr>
              <a:t>have to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03A625-E907-265B-1AAF-1825F52D8482}"/>
              </a:ext>
            </a:extLst>
          </p:cNvPr>
          <p:cNvSpPr txBox="1"/>
          <p:nvPr/>
        </p:nvSpPr>
        <p:spPr>
          <a:xfrm>
            <a:off x="2058175" y="4025506"/>
            <a:ext cx="6281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C9243F"/>
                </a:solidFill>
                <a:effectLst/>
              </a:rPr>
              <a:t>don’t have to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86220-FDC6-7B44-F49D-6954C2402624}"/>
              </a:ext>
            </a:extLst>
          </p:cNvPr>
          <p:cNvSpPr txBox="1"/>
          <p:nvPr/>
        </p:nvSpPr>
        <p:spPr>
          <a:xfrm>
            <a:off x="2135713" y="4999712"/>
            <a:ext cx="6281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C9243F"/>
                </a:solidFill>
                <a:effectLst/>
              </a:rPr>
              <a:t>have to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899266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61" y="536791"/>
            <a:ext cx="8248046" cy="5850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3475" y="296733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71040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5BE23-512D-98A9-F635-8AAC248F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9493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Ask and answer the following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279DF-87B6-66D4-32F3-325FEA3A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5340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 What do you have to do today?</a:t>
            </a:r>
          </a:p>
          <a:p>
            <a:r>
              <a:rPr lang="en-US" sz="3600" dirty="0"/>
              <a:t> What are the things you don’t have to do today?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2AFFB3-C4D1-9287-AF44-AE876C74462D}"/>
              </a:ext>
            </a:extLst>
          </p:cNvPr>
          <p:cNvSpPr/>
          <p:nvPr/>
        </p:nvSpPr>
        <p:spPr>
          <a:xfrm>
            <a:off x="3826820" y="421607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Rounded Rectangular Callout 4">
            <a:extLst>
              <a:ext uri="{FF2B5EF4-FFF2-40B4-BE49-F238E27FC236}">
                <a16:creationId xmlns:a16="http://schemas.microsoft.com/office/drawing/2014/main" id="{7D441386-AE7F-9EA2-7AAF-29D79B14E131}"/>
              </a:ext>
            </a:extLst>
          </p:cNvPr>
          <p:cNvSpPr/>
          <p:nvPr/>
        </p:nvSpPr>
        <p:spPr>
          <a:xfrm>
            <a:off x="761998" y="3429000"/>
            <a:ext cx="5059791" cy="1404019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Today I have to wake up early.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214DA851-D49F-0C10-1FAB-CCCE65E1ACA2}"/>
              </a:ext>
            </a:extLst>
          </p:cNvPr>
          <p:cNvSpPr/>
          <p:nvPr/>
        </p:nvSpPr>
        <p:spPr>
          <a:xfrm>
            <a:off x="6233514" y="3412631"/>
            <a:ext cx="4918551" cy="1360314"/>
          </a:xfrm>
          <a:prstGeom prst="wedgeRoundRectCallout">
            <a:avLst>
              <a:gd name="adj1" fmla="val -51423"/>
              <a:gd name="adj2" fmla="val 9247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B050"/>
                </a:solidFill>
              </a:rPr>
              <a:t>Today I don’t have to wash the dishes.</a:t>
            </a:r>
          </a:p>
        </p:txBody>
      </p:sp>
    </p:spTree>
    <p:extLst>
      <p:ext uri="{BB962C8B-B14F-4D97-AF65-F5344CB8AC3E}">
        <p14:creationId xmlns:p14="http://schemas.microsoft.com/office/powerpoint/2010/main" val="27394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716" y="587031"/>
            <a:ext cx="8854656" cy="5741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9372" y="3192343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62996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144049-8091-4A2F-843E-6F6341375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144" y="568940"/>
            <a:ext cx="11506200" cy="14313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11E047-DB5D-575B-B8DD-81D18B092A23}"/>
              </a:ext>
            </a:extLst>
          </p:cNvPr>
          <p:cNvSpPr/>
          <p:nvPr/>
        </p:nvSpPr>
        <p:spPr>
          <a:xfrm>
            <a:off x="4455722" y="211972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CC9592-8B6D-58D8-0F60-5526A9CF31B8}"/>
              </a:ext>
            </a:extLst>
          </p:cNvPr>
          <p:cNvSpPr txBox="1"/>
          <p:nvPr/>
        </p:nvSpPr>
        <p:spPr>
          <a:xfrm>
            <a:off x="0" y="2025908"/>
            <a:ext cx="703999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1" dirty="0">
                <a:solidFill>
                  <a:srgbClr val="FF0000"/>
                </a:solidFill>
                <a:effectLst/>
              </a:rPr>
              <a:t>You have to pack your food in tightly closed containers and keep it in your cool box.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1" dirty="0">
                <a:solidFill>
                  <a:srgbClr val="FF0000"/>
                </a:solidFill>
                <a:effectLst/>
              </a:rPr>
              <a:t>You have to attend the campfire at all times, and you have to put it out with water.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1" dirty="0">
                <a:solidFill>
                  <a:srgbClr val="FF0000"/>
                </a:solidFill>
                <a:effectLst/>
              </a:rPr>
              <a:t>You don’t have to leave your pet at home, but you have to keep it on a leash.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1" dirty="0">
                <a:solidFill>
                  <a:srgbClr val="FF0000"/>
                </a:solidFill>
                <a:effectLst/>
              </a:rPr>
              <a:t>You have to stay away from wild animals.</a:t>
            </a:r>
            <a:endParaRPr lang="en-US" sz="2800" i="1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1" dirty="0">
                <a:solidFill>
                  <a:srgbClr val="FF0000"/>
                </a:solidFill>
                <a:effectLst/>
              </a:rPr>
              <a:t>You don’t have to bring a first-aid kit.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1" dirty="0">
                <a:solidFill>
                  <a:srgbClr val="FF0000"/>
                </a:solidFill>
                <a:effectLst/>
              </a:rPr>
              <a:t>You have to keep the campsite clean and tidy.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43B961-F575-BBAD-68B8-F54674520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143" y="2025908"/>
            <a:ext cx="5028857" cy="431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75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2641E-0B49-4955-A3ED-7DE21A337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1A64A-3F4D-C420-066F-01E5DBC91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228" y="2141535"/>
            <a:ext cx="7483558" cy="4351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E.g. </a:t>
            </a:r>
            <a:r>
              <a:rPr lang="en-US" dirty="0">
                <a:solidFill>
                  <a:srgbClr val="0070C0"/>
                </a:solidFill>
              </a:rPr>
              <a:t>You have to put on sun cream.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You have to stay out of the midday sun.</a:t>
            </a:r>
          </a:p>
          <a:p>
            <a:r>
              <a:rPr lang="en-US" dirty="0">
                <a:solidFill>
                  <a:srgbClr val="FF0000"/>
                </a:solidFill>
              </a:rPr>
              <a:t>You have to stay under an umbrella. You don’t have to bring your own – most beaches have some to hire.</a:t>
            </a:r>
          </a:p>
          <a:p>
            <a:r>
              <a:rPr lang="en-US" dirty="0">
                <a:solidFill>
                  <a:srgbClr val="FF0000"/>
                </a:solidFill>
              </a:rPr>
              <a:t>You have to wear a hat.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0BE703-975A-2E95-323A-F9F1A7CE7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14" y="704850"/>
            <a:ext cx="11113572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B6358B-850A-9297-360D-ED01783B6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79" y="2370137"/>
            <a:ext cx="3105361" cy="326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1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" y="1"/>
            <a:ext cx="979862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6B1D6F7-4AA3-E07A-8303-D7425C75AD54}"/>
              </a:ext>
            </a:extLst>
          </p:cNvPr>
          <p:cNvSpPr txBox="1">
            <a:spLocks/>
          </p:cNvSpPr>
          <p:nvPr/>
        </p:nvSpPr>
        <p:spPr>
          <a:xfrm>
            <a:off x="375809" y="485882"/>
            <a:ext cx="11544047" cy="46630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070C0"/>
                </a:solidFill>
                <a:latin typeface="+mn-lt"/>
              </a:rPr>
              <a:t>Imagine you are going camping with your class this weekend. Write a paragraph (about 50-60 words) to describe what you have to / don’t have to prepare for it and how to stay safe when camping. You can use the following information: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  <a:latin typeface="+mn-lt"/>
              </a:rPr>
              <a:t>Do you have to prepare food/drinking water/clothes / a first-aid kit / …? Why?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70C0"/>
                </a:solidFill>
                <a:latin typeface="+mn-lt"/>
              </a:rPr>
              <a:t>What do you have to / don’t have to do with fires/pets /wild animals / … to stay safe when camping? Why?</a:t>
            </a:r>
          </a:p>
          <a:p>
            <a:pPr>
              <a:lnSpc>
                <a:spcPct val="120000"/>
              </a:lnSpc>
            </a:pPr>
            <a:endParaRPr lang="en-US" sz="3200" i="1" dirty="0">
              <a:solidFill>
                <a:srgbClr val="0070C0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endParaRPr lang="en-US" sz="3200" i="1" dirty="0">
              <a:solidFill>
                <a:srgbClr val="0070C0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endParaRPr lang="en-US" sz="3200" i="1" dirty="0">
              <a:solidFill>
                <a:srgbClr val="0070C0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endParaRPr lang="en-US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49610-6570-799D-37DC-0E0DD22F3615}"/>
              </a:ext>
            </a:extLst>
          </p:cNvPr>
          <p:cNvSpPr txBox="1"/>
          <p:nvPr/>
        </p:nvSpPr>
        <p:spPr>
          <a:xfrm>
            <a:off x="452009" y="5148937"/>
            <a:ext cx="107436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</a:rPr>
              <a:t>e.g.</a:t>
            </a:r>
          </a:p>
          <a:p>
            <a:r>
              <a:rPr lang="en-US" sz="2800" b="0" i="0" dirty="0">
                <a:solidFill>
                  <a:srgbClr val="FF0000"/>
                </a:solidFill>
                <a:effectLst/>
              </a:rPr>
              <a:t>This weekend I am going camping with my class. I have to………………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34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1242" y="145092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use words related to camping: </a:t>
            </a:r>
            <a:r>
              <a:rPr lang="en-US" sz="3600" b="1" i="1" dirty="0">
                <a:solidFill>
                  <a:srgbClr val="0070C0"/>
                </a:solidFill>
                <a:ea typeface="Times New Roman" panose="02020603050405020304" pitchFamily="18" charset="0"/>
              </a:rPr>
              <a:t>container, contaminated, allow, attend, put out, leash, disease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read the text for important details.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use the structure </a:t>
            </a:r>
            <a:r>
              <a:rPr lang="en-US" sz="3600" b="1" i="1" dirty="0">
                <a:solidFill>
                  <a:srgbClr val="0070C0"/>
                </a:solidFill>
                <a:ea typeface="Times New Roman" panose="02020603050405020304" pitchFamily="18" charset="0"/>
              </a:rPr>
              <a:t>have to / don’t have to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talk about what they have to / don’t have to do when camping.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6B1D6F7-4AA3-E07A-8303-D7425C75AD54}"/>
              </a:ext>
            </a:extLst>
          </p:cNvPr>
          <p:cNvSpPr txBox="1">
            <a:spLocks/>
          </p:cNvSpPr>
          <p:nvPr/>
        </p:nvSpPr>
        <p:spPr>
          <a:xfrm>
            <a:off x="375809" y="681831"/>
            <a:ext cx="11544047" cy="16041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0070C0"/>
                </a:solidFill>
                <a:latin typeface="+mn-lt"/>
              </a:rPr>
              <a:t>Imagine you are going camping with your class this weekend. Write a paragraph (about 50-60 words) to describe what you have to / don’t have to prepare for it and how to stay safe when camping. </a:t>
            </a:r>
            <a:endParaRPr lang="en-US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49610-6570-799D-37DC-0E0DD22F3615}"/>
              </a:ext>
            </a:extLst>
          </p:cNvPr>
          <p:cNvSpPr txBox="1"/>
          <p:nvPr/>
        </p:nvSpPr>
        <p:spPr>
          <a:xfrm>
            <a:off x="724152" y="2536371"/>
            <a:ext cx="107436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</a:rPr>
              <a:t>This weekend I am going camping with my class. I have to prepare clothes. I don’t have to prepare food, drinking water, and a first-aid kit because the teacher will bring them. I have to put out the fire with water to stay safe. I have to stay away from wild animals because they can have dangerous diseases.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20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7143" y="26792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143" y="1490895"/>
            <a:ext cx="357740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Vocabulary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container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contaminated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allow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attend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put out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leash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disease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6A2C40-A27C-EF67-F695-1F3D00162CC3}"/>
              </a:ext>
            </a:extLst>
          </p:cNvPr>
          <p:cNvSpPr/>
          <p:nvPr/>
        </p:nvSpPr>
        <p:spPr>
          <a:xfrm>
            <a:off x="4633315" y="1213896"/>
            <a:ext cx="7021285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Reading: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Read the text for important details.</a:t>
            </a:r>
          </a:p>
          <a:p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Grammar: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Use the structure 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have to / don’t have to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</a:p>
          <a:p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Speaking: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Talk about what they have to / don’t have to do when camping.</a:t>
            </a: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985" y="1776879"/>
            <a:ext cx="11872029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vocabulary and make sentences using them.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for the next lesson (p. 83 SB).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23599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Speech bubble 1195466 PNG with Transparent Background">
            <a:extLst>
              <a:ext uri="{FF2B5EF4-FFF2-40B4-BE49-F238E27FC236}">
                <a16:creationId xmlns:a16="http://schemas.microsoft.com/office/drawing/2014/main" id="{79D68D46-9A20-0E3A-1954-4E6424850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5" y="783641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DCC421-A218-A2D5-31F6-6C437175EFAE}"/>
              </a:ext>
            </a:extLst>
          </p:cNvPr>
          <p:cNvSpPr/>
          <p:nvPr/>
        </p:nvSpPr>
        <p:spPr>
          <a:xfrm>
            <a:off x="1427092" y="429698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+mn-cs"/>
              </a:rPr>
              <a:t>Work in pairs.</a:t>
            </a:r>
            <a:endParaRPr lang="en-US" sz="4000" b="1" dirty="0">
              <a:solidFill>
                <a:srgbClr val="FF0000"/>
              </a:solidFill>
              <a:latin typeface="Calibri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7ADB4C-67F3-03D3-9CD1-29FB259F6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94" y="585406"/>
            <a:ext cx="4969501" cy="5152262"/>
          </a:xfrm>
          <a:prstGeom prst="rect">
            <a:avLst/>
          </a:prstGeom>
        </p:spPr>
      </p:pic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72476870-A359-A261-9BB6-E54307F60251}"/>
              </a:ext>
            </a:extLst>
          </p:cNvPr>
          <p:cNvSpPr/>
          <p:nvPr/>
        </p:nvSpPr>
        <p:spPr>
          <a:xfrm>
            <a:off x="6183992" y="362953"/>
            <a:ext cx="3339947" cy="1878927"/>
          </a:xfrm>
          <a:prstGeom prst="irregularSeal2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271EBA-85E0-5E0E-B7C2-C2AECAD1E896}"/>
              </a:ext>
            </a:extLst>
          </p:cNvPr>
          <p:cNvSpPr txBox="1"/>
          <p:nvPr/>
        </p:nvSpPr>
        <p:spPr>
          <a:xfrm>
            <a:off x="424411" y="1569001"/>
            <a:ext cx="57457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Hidden picture: What are they doing?</a:t>
            </a:r>
          </a:p>
          <a:p>
            <a:endParaRPr lang="en-US" sz="3600" i="1" dirty="0">
              <a:solidFill>
                <a:srgbClr val="00B0F0"/>
              </a:solidFill>
            </a:endParaRPr>
          </a:p>
          <a:p>
            <a:r>
              <a:rPr lang="en-US" sz="3600" i="1" dirty="0">
                <a:solidFill>
                  <a:srgbClr val="FF0000"/>
                </a:solidFill>
              </a:rPr>
              <a:t>=&gt; They are camping / going camping.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94562A-8D43-A1EC-44C9-C5E41F188D7F}"/>
              </a:ext>
            </a:extLst>
          </p:cNvPr>
          <p:cNvSpPr/>
          <p:nvPr/>
        </p:nvSpPr>
        <p:spPr>
          <a:xfrm>
            <a:off x="6606100" y="585406"/>
            <a:ext cx="1691640" cy="129844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588736-55C8-ED96-2E42-6824D7BA7BA3}"/>
              </a:ext>
            </a:extLst>
          </p:cNvPr>
          <p:cNvSpPr/>
          <p:nvPr/>
        </p:nvSpPr>
        <p:spPr>
          <a:xfrm>
            <a:off x="8282060" y="585406"/>
            <a:ext cx="1691640" cy="129844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D4D35E-782C-1227-DD9A-0744EBEDDA3F}"/>
              </a:ext>
            </a:extLst>
          </p:cNvPr>
          <p:cNvSpPr/>
          <p:nvPr/>
        </p:nvSpPr>
        <p:spPr>
          <a:xfrm>
            <a:off x="9913139" y="576588"/>
            <a:ext cx="1757692" cy="1298448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A673C1-A61B-A930-ACBB-C171789E2EDA}"/>
              </a:ext>
            </a:extLst>
          </p:cNvPr>
          <p:cNvSpPr/>
          <p:nvPr/>
        </p:nvSpPr>
        <p:spPr>
          <a:xfrm>
            <a:off x="6606100" y="1862405"/>
            <a:ext cx="1691640" cy="129844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53141-17B2-F9AF-CBF9-D45C22D7FF9C}"/>
              </a:ext>
            </a:extLst>
          </p:cNvPr>
          <p:cNvSpPr/>
          <p:nvPr/>
        </p:nvSpPr>
        <p:spPr>
          <a:xfrm>
            <a:off x="8285096" y="1873130"/>
            <a:ext cx="1691640" cy="1298448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915592-74D3-98FE-39A8-75F3F7713B49}"/>
              </a:ext>
            </a:extLst>
          </p:cNvPr>
          <p:cNvSpPr/>
          <p:nvPr/>
        </p:nvSpPr>
        <p:spPr>
          <a:xfrm>
            <a:off x="9928819" y="1853048"/>
            <a:ext cx="1755876" cy="12984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5778E4-2A4A-6FA0-59A7-DCA90756A62D}"/>
              </a:ext>
            </a:extLst>
          </p:cNvPr>
          <p:cNvSpPr/>
          <p:nvPr/>
        </p:nvSpPr>
        <p:spPr>
          <a:xfrm>
            <a:off x="6606100" y="3172561"/>
            <a:ext cx="1691640" cy="129844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2D7642-DD4D-1810-00A0-476F596D1E3B}"/>
              </a:ext>
            </a:extLst>
          </p:cNvPr>
          <p:cNvSpPr/>
          <p:nvPr/>
        </p:nvSpPr>
        <p:spPr>
          <a:xfrm>
            <a:off x="8291418" y="3151496"/>
            <a:ext cx="1691640" cy="129844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7DEC72-46A1-3781-CD04-04B78D9F10F0}"/>
              </a:ext>
            </a:extLst>
          </p:cNvPr>
          <p:cNvSpPr/>
          <p:nvPr/>
        </p:nvSpPr>
        <p:spPr>
          <a:xfrm>
            <a:off x="9979191" y="3151496"/>
            <a:ext cx="1691640" cy="1298448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7F8523-7DC8-4C7C-67AA-02D53401BD00}"/>
              </a:ext>
            </a:extLst>
          </p:cNvPr>
          <p:cNvSpPr/>
          <p:nvPr/>
        </p:nvSpPr>
        <p:spPr>
          <a:xfrm>
            <a:off x="6613642" y="4458762"/>
            <a:ext cx="1691640" cy="1298448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F1827E-DE44-0504-BC7A-255E010C424B}"/>
              </a:ext>
            </a:extLst>
          </p:cNvPr>
          <p:cNvSpPr/>
          <p:nvPr/>
        </p:nvSpPr>
        <p:spPr>
          <a:xfrm>
            <a:off x="8347991" y="4439220"/>
            <a:ext cx="1691640" cy="129844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414AE2-368F-ECBB-232A-56DBE93F26B9}"/>
              </a:ext>
            </a:extLst>
          </p:cNvPr>
          <p:cNvSpPr/>
          <p:nvPr/>
        </p:nvSpPr>
        <p:spPr>
          <a:xfrm>
            <a:off x="9993055" y="4448038"/>
            <a:ext cx="1691640" cy="129844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9F06CD-88B0-2EC1-A629-1A1CA09AD852}"/>
              </a:ext>
            </a:extLst>
          </p:cNvPr>
          <p:cNvSpPr/>
          <p:nvPr/>
        </p:nvSpPr>
        <p:spPr>
          <a:xfrm>
            <a:off x="6135459" y="565864"/>
            <a:ext cx="478183" cy="1959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E89326-728C-8C01-57F4-D96361342438}"/>
              </a:ext>
            </a:extLst>
          </p:cNvPr>
          <p:cNvSpPr/>
          <p:nvPr/>
        </p:nvSpPr>
        <p:spPr>
          <a:xfrm>
            <a:off x="6590420" y="343411"/>
            <a:ext cx="2281437" cy="2696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103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8E98B1-B7DD-41B0-94D5-B89E19B70D93}"/>
              </a:ext>
            </a:extLst>
          </p:cNvPr>
          <p:cNvSpPr/>
          <p:nvPr/>
        </p:nvSpPr>
        <p:spPr>
          <a:xfrm>
            <a:off x="679415" y="872314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B66833E0-A9E7-4F20-B971-1FDB386DD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369" y="549457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5CB365-7E74-44CA-8DF9-F9E93B85E823}"/>
              </a:ext>
            </a:extLst>
          </p:cNvPr>
          <p:cNvSpPr txBox="1"/>
          <p:nvPr/>
        </p:nvSpPr>
        <p:spPr>
          <a:xfrm>
            <a:off x="1452382" y="1795644"/>
            <a:ext cx="83258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Do you like camping? Why?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Where do people often go camping?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Is camping popular in Vietnam?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59C854-57F7-6064-2C8A-5877364BE34D}"/>
              </a:ext>
            </a:extLst>
          </p:cNvPr>
          <p:cNvSpPr txBox="1"/>
          <p:nvPr/>
        </p:nvSpPr>
        <p:spPr>
          <a:xfrm>
            <a:off x="1060497" y="3776826"/>
            <a:ext cx="11283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FF0000"/>
                </a:solidFill>
              </a:rPr>
              <a:t>Yes, I like camping because I can spend more time with nature.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FF0000"/>
                </a:solidFill>
              </a:rPr>
              <a:t>People often go camping in the countryside.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FF0000"/>
                </a:solidFill>
              </a:rPr>
              <a:t>Yes, camping is very popular in Vietnam.</a:t>
            </a:r>
          </a:p>
        </p:txBody>
      </p:sp>
    </p:spTree>
    <p:extLst>
      <p:ext uri="{BB962C8B-B14F-4D97-AF65-F5344CB8AC3E}">
        <p14:creationId xmlns:p14="http://schemas.microsoft.com/office/powerpoint/2010/main" val="20993813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46" y="517316"/>
            <a:ext cx="7651906" cy="5823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42023" y="3811140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05658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>
            <a:extLst>
              <a:ext uri="{FF2B5EF4-FFF2-40B4-BE49-F238E27FC236}">
                <a16:creationId xmlns:a16="http://schemas.microsoft.com/office/drawing/2014/main" id="{2190229F-104A-CAF7-6101-B5C9C65B9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14" y="386089"/>
            <a:ext cx="2438400" cy="579438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Pre-reading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E97C57-472F-125F-9DE7-E657BC6BAD12}"/>
              </a:ext>
            </a:extLst>
          </p:cNvPr>
          <p:cNvSpPr txBox="1"/>
          <p:nvPr/>
        </p:nvSpPr>
        <p:spPr>
          <a:xfrm>
            <a:off x="267239" y="1029210"/>
            <a:ext cx="5034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Find these words in the text, try to guess their meanings.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EB8BE-DCAE-B5E6-DD82-775612A3D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38" y="2290555"/>
            <a:ext cx="3581526" cy="3932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8B24A3-FDE9-3D35-22E0-9A0E4B7BB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667" y="386089"/>
            <a:ext cx="6536333" cy="611391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DC5663-C347-CB3F-4B11-302EF1D43564}"/>
              </a:ext>
            </a:extLst>
          </p:cNvPr>
          <p:cNvCxnSpPr>
            <a:cxnSpLocks/>
          </p:cNvCxnSpPr>
          <p:nvPr/>
        </p:nvCxnSpPr>
        <p:spPr>
          <a:xfrm>
            <a:off x="10161194" y="2672658"/>
            <a:ext cx="10837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F8DF8B-2F1C-1097-7908-F36003E1F513}"/>
              </a:ext>
            </a:extLst>
          </p:cNvPr>
          <p:cNvCxnSpPr>
            <a:cxnSpLocks/>
          </p:cNvCxnSpPr>
          <p:nvPr/>
        </p:nvCxnSpPr>
        <p:spPr>
          <a:xfrm>
            <a:off x="10378909" y="2988344"/>
            <a:ext cx="14151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B1BF89-F038-DC0F-FE79-4ECFA4841266}"/>
              </a:ext>
            </a:extLst>
          </p:cNvPr>
          <p:cNvCxnSpPr>
            <a:cxnSpLocks/>
          </p:cNvCxnSpPr>
          <p:nvPr/>
        </p:nvCxnSpPr>
        <p:spPr>
          <a:xfrm>
            <a:off x="8419480" y="3385456"/>
            <a:ext cx="783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6EF41F-6F41-1CAC-B60F-43E6A15B3538}"/>
              </a:ext>
            </a:extLst>
          </p:cNvPr>
          <p:cNvCxnSpPr>
            <a:cxnSpLocks/>
          </p:cNvCxnSpPr>
          <p:nvPr/>
        </p:nvCxnSpPr>
        <p:spPr>
          <a:xfrm>
            <a:off x="7407108" y="3701141"/>
            <a:ext cx="6156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4807B5-F9CF-D7D4-2FF2-C937A1DFDE8F}"/>
              </a:ext>
            </a:extLst>
          </p:cNvPr>
          <p:cNvCxnSpPr>
            <a:cxnSpLocks/>
          </p:cNvCxnSpPr>
          <p:nvPr/>
        </p:nvCxnSpPr>
        <p:spPr>
          <a:xfrm>
            <a:off x="6294345" y="4071255"/>
            <a:ext cx="8769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73E0EE-1E87-5D7A-7A0E-DE098FDBB959}"/>
              </a:ext>
            </a:extLst>
          </p:cNvPr>
          <p:cNvCxnSpPr>
            <a:cxnSpLocks/>
          </p:cNvCxnSpPr>
          <p:nvPr/>
        </p:nvCxnSpPr>
        <p:spPr>
          <a:xfrm>
            <a:off x="11051411" y="4460721"/>
            <a:ext cx="5394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33AA0B-3488-6399-A80D-551D620E7041}"/>
              </a:ext>
            </a:extLst>
          </p:cNvPr>
          <p:cNvCxnSpPr>
            <a:cxnSpLocks/>
          </p:cNvCxnSpPr>
          <p:nvPr/>
        </p:nvCxnSpPr>
        <p:spPr>
          <a:xfrm>
            <a:off x="10533720" y="5199740"/>
            <a:ext cx="8624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5591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2626</TotalTime>
  <Words>1350</Words>
  <Application>Microsoft Office PowerPoint</Application>
  <PresentationFormat>Widescreen</PresentationFormat>
  <Paragraphs>167</Paragraphs>
  <Slides>34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Choose suitable words to complete each sentence. container * contaminated * allowed * attend * put out * leash * disease</vt:lpstr>
      <vt:lpstr>PowerPoint Presentation</vt:lpstr>
      <vt:lpstr>Look at the picture. Where are they? What do you have to do to stay safe at a campsite?</vt:lpstr>
      <vt:lpstr>Read the text again and fill in each gap with only ONE word:</vt:lpstr>
      <vt:lpstr>Read again to check the answers.</vt:lpstr>
      <vt:lpstr>PowerPoint Presentation</vt:lpstr>
      <vt:lpstr>PowerPoint Presentation</vt:lpstr>
      <vt:lpstr>Choose suitable words to fill in the gaps to complete the rules about have to / don’t have to: doesn’t have to * have to * don’t have to * has to e.g. You have to check out at 2:00 p.m.        They don’t have to bring medicine with them.        She has to wake up early.        He doesn’t have to clean the floor.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Ask and answer the following questions: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Hien Kim</cp:lastModifiedBy>
  <cp:revision>155</cp:revision>
  <dcterms:created xsi:type="dcterms:W3CDTF">2021-09-24T06:18:33Z</dcterms:created>
  <dcterms:modified xsi:type="dcterms:W3CDTF">2023-08-02T19:31:37Z</dcterms:modified>
</cp:coreProperties>
</file>