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3" r:id="rId2"/>
    <p:sldId id="273" r:id="rId3"/>
    <p:sldId id="256" r:id="rId4"/>
    <p:sldId id="275" r:id="rId5"/>
    <p:sldId id="276" r:id="rId6"/>
    <p:sldId id="277" r:id="rId7"/>
    <p:sldId id="274" r:id="rId8"/>
    <p:sldId id="285" r:id="rId9"/>
    <p:sldId id="288" r:id="rId10"/>
    <p:sldId id="298" r:id="rId11"/>
    <p:sldId id="292" r:id="rId12"/>
    <p:sldId id="299" r:id="rId13"/>
    <p:sldId id="289" r:id="rId14"/>
    <p:sldId id="286" r:id="rId15"/>
    <p:sldId id="284" r:id="rId16"/>
    <p:sldId id="293" r:id="rId17"/>
    <p:sldId id="300" r:id="rId18"/>
    <p:sldId id="266" r:id="rId19"/>
    <p:sldId id="297" r:id="rId20"/>
    <p:sldId id="296" r:id="rId21"/>
    <p:sldId id="301" r:id="rId22"/>
    <p:sldId id="302" r:id="rId23"/>
    <p:sldId id="264" r:id="rId24"/>
    <p:sldId id="265" r:id="rId25"/>
  </p:sldIdLst>
  <p:sldSz cx="18288000" cy="1028700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41DED5-5500-44EE-A0C0-76886CD3321A}">
          <p14:sldIdLst>
            <p14:sldId id="263"/>
            <p14:sldId id="273"/>
            <p14:sldId id="256"/>
            <p14:sldId id="275"/>
            <p14:sldId id="276"/>
            <p14:sldId id="277"/>
            <p14:sldId id="274"/>
            <p14:sldId id="285"/>
            <p14:sldId id="288"/>
            <p14:sldId id="298"/>
            <p14:sldId id="292"/>
            <p14:sldId id="299"/>
            <p14:sldId id="289"/>
            <p14:sldId id="286"/>
            <p14:sldId id="284"/>
            <p14:sldId id="293"/>
            <p14:sldId id="300"/>
            <p14:sldId id="266"/>
            <p14:sldId id="297"/>
            <p14:sldId id="296"/>
            <p14:sldId id="301"/>
            <p14:sldId id="302"/>
            <p14:sldId id="264"/>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4622" autoAdjust="0"/>
  </p:normalViewPr>
  <p:slideViewPr>
    <p:cSldViewPr>
      <p:cViewPr varScale="1">
        <p:scale>
          <a:sx n="44" d="100"/>
          <a:sy n="44" d="100"/>
        </p:scale>
        <p:origin x="3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svg"/><Relationship Id="rId7"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4.sv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svg"/><Relationship Id="rId7" Type="http://schemas.openxmlformats.org/officeDocument/2006/relationships/image" Target="../media/image4.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3.svg"/><Relationship Id="rId10" Type="http://schemas.openxmlformats.org/officeDocument/2006/relationships/image" Target="../media/image29.png"/><Relationship Id="rId4" Type="http://schemas.openxmlformats.org/officeDocument/2006/relationships/image" Target="../media/image42.png"/><Relationship Id="rId9" Type="http://schemas.openxmlformats.org/officeDocument/2006/relationships/image" Target="../media/image45.sv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svg"/><Relationship Id="rId7"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4.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43.svg"/><Relationship Id="rId5" Type="http://schemas.openxmlformats.org/officeDocument/2006/relationships/image" Target="../media/image49.svg"/><Relationship Id="rId10" Type="http://schemas.openxmlformats.org/officeDocument/2006/relationships/image" Target="../media/image42.png"/><Relationship Id="rId4" Type="http://schemas.openxmlformats.org/officeDocument/2006/relationships/image" Target="../media/image48.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3.svg"/><Relationship Id="rId7" Type="http://schemas.openxmlformats.org/officeDocument/2006/relationships/image" Target="../media/image14.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4.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svg"/><Relationship Id="rId7"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4.svg"/><Relationship Id="rId10" Type="http://schemas.openxmlformats.org/officeDocument/2006/relationships/image" Target="../media/image35.png"/><Relationship Id="rId4" Type="http://schemas.openxmlformats.org/officeDocument/2006/relationships/image" Target="../media/image13.pn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svg"/><Relationship Id="rId7"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4" name="TextBox 4"/>
          <p:cNvSpPr txBox="1"/>
          <p:nvPr/>
        </p:nvSpPr>
        <p:spPr>
          <a:xfrm>
            <a:off x="1383059" y="2171377"/>
            <a:ext cx="15659100" cy="5311839"/>
          </a:xfrm>
          <a:prstGeom prst="rect">
            <a:avLst/>
          </a:prstGeom>
        </p:spPr>
        <p:txBody>
          <a:bodyPr wrap="square" lIns="0" tIns="0" rIns="0" bIns="0" rtlCol="0" anchor="t">
            <a:spAutoFit/>
          </a:bodyPr>
          <a:lstStyle/>
          <a:p>
            <a:pPr algn="ctr">
              <a:lnSpc>
                <a:spcPct val="150000"/>
              </a:lnSpc>
            </a:pPr>
            <a:r>
              <a:rPr lang="en-US" sz="8000" b="1">
                <a:latin typeface="Arial" panose="020B0604020202020204" pitchFamily="34" charset="0"/>
                <a:cs typeface="Arial" panose="020B0604020202020204" pitchFamily="34" charset="0"/>
              </a:rPr>
              <a:t>CHÀO MỪNG </a:t>
            </a:r>
          </a:p>
          <a:p>
            <a:pPr algn="ctr">
              <a:lnSpc>
                <a:spcPct val="150000"/>
              </a:lnSpc>
            </a:pPr>
            <a:r>
              <a:rPr lang="en-US" sz="8000" b="1">
                <a:latin typeface="Arial" panose="020B0604020202020204" pitchFamily="34" charset="0"/>
                <a:cs typeface="Arial" panose="020B0604020202020204" pitchFamily="34" charset="0"/>
              </a:rPr>
              <a:t>CÁC EM ĐẾN VỚI BUỔI HỌC NGÀY HÔM NAY</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2569696" y="8267711"/>
            <a:ext cx="5139392" cy="7174279"/>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432922" y="-5002902"/>
            <a:ext cx="5139392" cy="717427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028700" y="7233426"/>
            <a:ext cx="1317130" cy="1821106"/>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2569696" y="8644986"/>
            <a:ext cx="1042040" cy="777594"/>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6383594" y="541534"/>
            <a:ext cx="1317130" cy="182110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16960578" y="2362640"/>
            <a:ext cx="1042040" cy="77759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73025" flipH="1">
            <a:off x="-1977193" y="6530787"/>
            <a:ext cx="3471862" cy="411480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567">
            <a:off x="15415263" y="6318703"/>
            <a:ext cx="3471862" cy="4114800"/>
          </a:xfrm>
          <a:prstGeom prst="rect">
            <a:avLst/>
          </a:prstGeom>
        </p:spPr>
      </p:pic>
      <p:sp>
        <p:nvSpPr>
          <p:cNvPr id="14" name="TextBox 14"/>
          <p:cNvSpPr txBox="1"/>
          <p:nvPr/>
        </p:nvSpPr>
        <p:spPr>
          <a:xfrm>
            <a:off x="1926771" y="583886"/>
            <a:ext cx="14434457" cy="9119228"/>
          </a:xfrm>
          <a:prstGeom prst="rect">
            <a:avLst/>
          </a:prstGeom>
        </p:spPr>
        <p:txBody>
          <a:bodyPr wrap="square" lIns="0" tIns="0" rIns="0" bIns="0" rtlCol="0" anchor="t">
            <a:spAutoFit/>
          </a:bodyPr>
          <a:lstStyle/>
          <a:p>
            <a:pPr lvl="0">
              <a:lnSpc>
                <a:spcPct val="150000"/>
              </a:lnSpc>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Câu 3</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sz="4000" dirty="0">
                <a:solidFill>
                  <a:prstClr val="black"/>
                </a:solidFill>
                <a:cs typeface="Arial" panose="020B0604020202020204" pitchFamily="34" charset="0"/>
              </a:rPr>
              <a:t>Các nguồn gây ô nhiễm môi trường trong trồng trọt: </a:t>
            </a:r>
          </a:p>
          <a:p>
            <a:pPr marL="571500" lvl="0" indent="-571500">
              <a:lnSpc>
                <a:spcPct val="150000"/>
              </a:lnSpc>
              <a:buFont typeface="Arial" panose="020B0604020202020204" pitchFamily="34" charset="0"/>
              <a:buChar char="•"/>
            </a:pPr>
            <a:r>
              <a:rPr lang="vi-VN" sz="4000" dirty="0">
                <a:solidFill>
                  <a:prstClr val="black"/>
                </a:solidFill>
                <a:cs typeface="Arial" panose="020B0604020202020204" pitchFamily="34" charset="0"/>
              </a:rPr>
              <a:t>Sử dụng phân bón hoá học không đúng cách và quá liều lượng </a:t>
            </a:r>
          </a:p>
          <a:p>
            <a:pPr marL="571500" lvl="0" indent="-571500">
              <a:lnSpc>
                <a:spcPct val="150000"/>
              </a:lnSpc>
              <a:buFont typeface="Arial" panose="020B0604020202020204" pitchFamily="34" charset="0"/>
              <a:buChar char="•"/>
            </a:pPr>
            <a:r>
              <a:rPr lang="vi-VN" sz="4000" dirty="0">
                <a:solidFill>
                  <a:prstClr val="black"/>
                </a:solidFill>
                <a:cs typeface="Arial" panose="020B0604020202020204" pitchFamily="34" charset="0"/>
              </a:rPr>
              <a:t>Sử dụng phân bắc, phân chuồng tươi không qua xử lí</a:t>
            </a:r>
          </a:p>
          <a:p>
            <a:pPr marL="571500" lvl="0" indent="-571500">
              <a:lnSpc>
                <a:spcPct val="150000"/>
              </a:lnSpc>
              <a:buFont typeface="Arial" panose="020B0604020202020204" pitchFamily="34" charset="0"/>
              <a:buChar char="•"/>
            </a:pPr>
            <a:r>
              <a:rPr lang="vi-VN" sz="4000" dirty="0">
                <a:solidFill>
                  <a:prstClr val="black"/>
                </a:solidFill>
                <a:cs typeface="Arial" panose="020B0604020202020204" pitchFamily="34" charset="0"/>
              </a:rPr>
              <a:t>Lạm dụng thuốc bảo vệ thực vật và hoá chất, thuốc có nồng độ độc cao và không rõ nguồn gốc</a:t>
            </a:r>
          </a:p>
          <a:p>
            <a:pPr marL="571500" lvl="0" indent="-571500">
              <a:lnSpc>
                <a:spcPct val="150000"/>
              </a:lnSpc>
              <a:buFont typeface="Arial" panose="020B0604020202020204" pitchFamily="34" charset="0"/>
              <a:buChar char="•"/>
            </a:pPr>
            <a:r>
              <a:rPr lang="vi-VN" sz="4000" dirty="0">
                <a:solidFill>
                  <a:prstClr val="black"/>
                </a:solidFill>
                <a:cs typeface="Arial" panose="020B0604020202020204" pitchFamily="34" charset="0"/>
              </a:rPr>
              <a:t>Rác thải nguy hại trong trồng trọt chưa được thu gom, xử lí mà thải ra trực tiếp môi trường</a:t>
            </a:r>
          </a:p>
          <a:p>
            <a:pPr marL="571500" lvl="0" indent="-571500">
              <a:lnSpc>
                <a:spcPct val="150000"/>
              </a:lnSpc>
              <a:buFont typeface="Arial" panose="020B0604020202020204" pitchFamily="34" charset="0"/>
              <a:buChar char="•"/>
            </a:pPr>
            <a:r>
              <a:rPr lang="vi-VN" sz="4000" dirty="0">
                <a:solidFill>
                  <a:prstClr val="black"/>
                </a:solidFill>
                <a:cs typeface="Arial" panose="020B0604020202020204" pitchFamily="34" charset="0"/>
              </a:rPr>
              <a:t>Phụ phẩm không được xử lí mà vứt bỏ ra ngoài môi trường hoặc đốt bỏ.</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6010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barn(inVertical)">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barn(inVertical)">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32" r="3539" b="78058"/>
          <a:stretch>
            <a:fillRect/>
          </a:stretch>
        </p:blipFill>
        <p:spPr>
          <a:xfrm>
            <a:off x="16230213" y="7950085"/>
            <a:ext cx="1042040" cy="77759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8697" b="16165"/>
          <a:stretch>
            <a:fillRect/>
          </a:stretch>
        </p:blipFill>
        <p:spPr>
          <a:xfrm>
            <a:off x="673490" y="228953"/>
            <a:ext cx="1140341" cy="1576671"/>
          </a:xfrm>
          <a:prstGeom prst="rect">
            <a:avLst/>
          </a:prstGeom>
        </p:spPr>
      </p:pic>
      <p:pic>
        <p:nvPicPr>
          <p:cNvPr id="4" name="Picture 3">
            <a:extLst>
              <a:ext uri="{FF2B5EF4-FFF2-40B4-BE49-F238E27FC236}">
                <a16:creationId xmlns:a16="http://schemas.microsoft.com/office/drawing/2014/main" id="{8976AD84-9D6E-57CF-7871-EA1300EDB71E}"/>
              </a:ext>
            </a:extLst>
          </p:cNvPr>
          <p:cNvPicPr>
            <a:picLocks noChangeAspect="1"/>
          </p:cNvPicPr>
          <p:nvPr/>
        </p:nvPicPr>
        <p:blipFill>
          <a:blip r:embed="rId4"/>
          <a:stretch>
            <a:fillRect/>
          </a:stretch>
        </p:blipFill>
        <p:spPr>
          <a:xfrm>
            <a:off x="16357603" y="228953"/>
            <a:ext cx="2020406" cy="2294415"/>
          </a:xfrm>
          <a:prstGeom prst="rect">
            <a:avLst/>
          </a:prstGeom>
        </p:spPr>
      </p:pic>
      <p:pic>
        <p:nvPicPr>
          <p:cNvPr id="10" name="Picture 12">
            <a:extLst>
              <a:ext uri="{FF2B5EF4-FFF2-40B4-BE49-F238E27FC236}">
                <a16:creationId xmlns:a16="http://schemas.microsoft.com/office/drawing/2014/main" id="{A922FEB2-E885-F7CA-6C49-2E842C772C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417" y="8201602"/>
            <a:ext cx="1860174" cy="1880690"/>
          </a:xfrm>
          <a:prstGeom prst="rect">
            <a:avLst/>
          </a:prstGeom>
        </p:spPr>
      </p:pic>
      <p:pic>
        <p:nvPicPr>
          <p:cNvPr id="13" name="Picture 12">
            <a:extLst>
              <a:ext uri="{FF2B5EF4-FFF2-40B4-BE49-F238E27FC236}">
                <a16:creationId xmlns:a16="http://schemas.microsoft.com/office/drawing/2014/main" id="{2684DE0A-870E-4B71-9245-F06EA47C6D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342" y="5140036"/>
            <a:ext cx="5441948" cy="5441948"/>
          </a:xfrm>
          <a:prstGeom prst="rect">
            <a:avLst/>
          </a:prstGeom>
        </p:spPr>
      </p:pic>
      <p:sp>
        <p:nvSpPr>
          <p:cNvPr id="14" name="Cloud Callout 11">
            <a:extLst>
              <a:ext uri="{FF2B5EF4-FFF2-40B4-BE49-F238E27FC236}">
                <a16:creationId xmlns:a16="http://schemas.microsoft.com/office/drawing/2014/main" id="{7E4293F6-8254-458D-B3DB-C0CDB47283EE}"/>
              </a:ext>
            </a:extLst>
          </p:cNvPr>
          <p:cNvSpPr/>
          <p:nvPr/>
        </p:nvSpPr>
        <p:spPr>
          <a:xfrm>
            <a:off x="4343400" y="419100"/>
            <a:ext cx="11886814" cy="6781799"/>
          </a:xfrm>
          <a:prstGeom prst="cloudCallout">
            <a:avLst>
              <a:gd name="adj1" fmla="val -48827"/>
              <a:gd name="adj2" fmla="val 47220"/>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err="1">
                <a:solidFill>
                  <a:schemeClr val="tx1"/>
                </a:solidFill>
                <a:latin typeface="Arial" panose="020B0604020202020204" pitchFamily="34" charset="0"/>
                <a:cs typeface="Arial" panose="020B0604020202020204" pitchFamily="34" charset="0"/>
              </a:rPr>
              <a:t>Câu</a:t>
            </a:r>
            <a:r>
              <a:rPr lang="en-US" sz="4000" b="1" dirty="0">
                <a:solidFill>
                  <a:schemeClr val="tx1"/>
                </a:solidFill>
                <a:latin typeface="Arial" panose="020B0604020202020204" pitchFamily="34" charset="0"/>
                <a:cs typeface="Arial" panose="020B0604020202020204" pitchFamily="34" charset="0"/>
              </a:rPr>
              <a:t> </a:t>
            </a:r>
            <a:r>
              <a:rPr lang="vi-VN" sz="4000" b="1" dirty="0">
                <a:solidFill>
                  <a:schemeClr val="tx1"/>
                </a:solidFill>
                <a:latin typeface="Arial" panose="020B0604020202020204" pitchFamily="34" charset="0"/>
                <a:cs typeface="Arial" panose="020B0604020202020204" pitchFamily="34" charset="0"/>
              </a:rPr>
              <a:t>4</a:t>
            </a:r>
            <a:r>
              <a:rPr lang="en-US" sz="4000" b="1" dirty="0">
                <a:solidFill>
                  <a:schemeClr val="tx1"/>
                </a:solidFill>
                <a:latin typeface="Arial" panose="020B0604020202020204" pitchFamily="34" charset="0"/>
                <a:cs typeface="Arial" panose="020B0604020202020204" pitchFamily="34" charset="0"/>
              </a:rPr>
              <a:t>: </a:t>
            </a:r>
            <a:r>
              <a:rPr lang="vi-VN" sz="4000" dirty="0">
                <a:solidFill>
                  <a:schemeClr val="tx1"/>
                </a:solidFill>
                <a:latin typeface="Arial" panose="020B0604020202020204" pitchFamily="34" charset="0"/>
                <a:cs typeface="Arial" panose="020B0604020202020204" pitchFamily="34" charset="0"/>
              </a:rPr>
              <a:t>Có nhận định cho rằng: “Sử dụng phân bón, thuốc bảo vệ thực vật hóa học trong trồng trọt là con dao hai lưỡi”. Em hãy giải thích nhận định trên.</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86243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1"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73025" flipH="1">
            <a:off x="-1977193" y="6530787"/>
            <a:ext cx="3471862" cy="411480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567">
            <a:off x="15415263" y="6318703"/>
            <a:ext cx="3471862" cy="4114800"/>
          </a:xfrm>
          <a:prstGeom prst="rect">
            <a:avLst/>
          </a:prstGeom>
        </p:spPr>
      </p:pic>
      <p:sp>
        <p:nvSpPr>
          <p:cNvPr id="14" name="TextBox 14"/>
          <p:cNvSpPr txBox="1"/>
          <p:nvPr/>
        </p:nvSpPr>
        <p:spPr>
          <a:xfrm>
            <a:off x="1923220" y="1333500"/>
            <a:ext cx="14434457" cy="6349239"/>
          </a:xfrm>
          <a:prstGeom prst="rect">
            <a:avLst/>
          </a:prstGeom>
        </p:spPr>
        <p:txBody>
          <a:bodyPr wrap="square" lIns="0" tIns="0" rIns="0" bIns="0" rtlCol="0" anchor="t">
            <a:spAutoFit/>
          </a:bodyPr>
          <a:lstStyle/>
          <a:p>
            <a:pPr lvl="0">
              <a:lnSpc>
                <a:spcPct val="150000"/>
              </a:lnSpc>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Câu </a:t>
            </a:r>
            <a:r>
              <a:rPr lang="vi-VN" sz="4000" b="1" dirty="0">
                <a:solidFill>
                  <a:prstClr val="black"/>
                </a:solidFill>
                <a:latin typeface="Arial" panose="020B0604020202020204" pitchFamily="34" charset="0"/>
                <a:cs typeface="Arial" panose="020B0604020202020204" pitchFamily="34" charset="0"/>
              </a:rPr>
              <a:t>4</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sz="4000" dirty="0">
                <a:solidFill>
                  <a:prstClr val="black"/>
                </a:solidFill>
                <a:cs typeface="Arial" panose="020B0604020202020204" pitchFamily="34" charset="0"/>
              </a:rPr>
              <a:t>Sử dụng phân bón hoá học, thuốc bảo vệ thực vật hoá học trong trồng trọt là con dao hai lưỡi vì:</a:t>
            </a:r>
          </a:p>
          <a:p>
            <a:pPr lvl="0">
              <a:lnSpc>
                <a:spcPct val="150000"/>
              </a:lnSpc>
            </a:pPr>
            <a:r>
              <a:rPr lang="vi-VN" sz="4000" dirty="0">
                <a:solidFill>
                  <a:srgbClr val="FF0000"/>
                </a:solidFill>
                <a:cs typeface="Arial" panose="020B0604020202020204" pitchFamily="34" charset="0"/>
              </a:rPr>
              <a:t>- Mặt tích cực: </a:t>
            </a:r>
            <a:r>
              <a:rPr lang="vi-VN" sz="4000" dirty="0">
                <a:solidFill>
                  <a:prstClr val="black"/>
                </a:solidFill>
                <a:cs typeface="Arial" panose="020B0604020202020204" pitchFamily="34" charset="0"/>
              </a:rPr>
              <a:t>Cung cấp dinh dưỡng, bảo vệ cây trồng giúp cho cây trồng sinh trưởng và phát triển tốt.</a:t>
            </a:r>
          </a:p>
          <a:p>
            <a:pPr lvl="0">
              <a:lnSpc>
                <a:spcPct val="150000"/>
              </a:lnSpc>
            </a:pPr>
            <a:r>
              <a:rPr lang="vi-VN" sz="4000" dirty="0">
                <a:solidFill>
                  <a:srgbClr val="FF0000"/>
                </a:solidFill>
                <a:cs typeface="Arial" panose="020B0604020202020204" pitchFamily="34" charset="0"/>
              </a:rPr>
              <a:t>- Mặt hạn chế: </a:t>
            </a:r>
            <a:r>
              <a:rPr lang="vi-VN" sz="4000" dirty="0">
                <a:solidFill>
                  <a:prstClr val="black"/>
                </a:solidFill>
                <a:cs typeface="Arial" panose="020B0604020202020204" pitchFamily="34" charset="0"/>
              </a:rPr>
              <a:t>Sử dụng không đúng cách sẽ gây ra ô nhiễm môi trường đất, nước, không khí trong trồng trọt và ảnh hưởng tới sức khoẻ con người, ảnh hưởng tới kinh tế và xã hội.</a:t>
            </a:r>
          </a:p>
        </p:txBody>
      </p:sp>
    </p:spTree>
    <p:extLst>
      <p:ext uri="{BB962C8B-B14F-4D97-AF65-F5344CB8AC3E}">
        <p14:creationId xmlns:p14="http://schemas.microsoft.com/office/powerpoint/2010/main" val="3485564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32" r="3539" b="78058"/>
          <a:stretch>
            <a:fillRect/>
          </a:stretch>
        </p:blipFill>
        <p:spPr>
          <a:xfrm>
            <a:off x="16230213" y="7950085"/>
            <a:ext cx="1042040" cy="77759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8697" b="16165"/>
          <a:stretch>
            <a:fillRect/>
          </a:stretch>
        </p:blipFill>
        <p:spPr>
          <a:xfrm>
            <a:off x="673490" y="228953"/>
            <a:ext cx="1140341" cy="1576671"/>
          </a:xfrm>
          <a:prstGeom prst="rect">
            <a:avLst/>
          </a:prstGeom>
        </p:spPr>
      </p:pic>
      <p:pic>
        <p:nvPicPr>
          <p:cNvPr id="4" name="Picture 3">
            <a:extLst>
              <a:ext uri="{FF2B5EF4-FFF2-40B4-BE49-F238E27FC236}">
                <a16:creationId xmlns:a16="http://schemas.microsoft.com/office/drawing/2014/main" id="{8976AD84-9D6E-57CF-7871-EA1300EDB71E}"/>
              </a:ext>
            </a:extLst>
          </p:cNvPr>
          <p:cNvPicPr>
            <a:picLocks noChangeAspect="1"/>
          </p:cNvPicPr>
          <p:nvPr/>
        </p:nvPicPr>
        <p:blipFill>
          <a:blip r:embed="rId4"/>
          <a:stretch>
            <a:fillRect/>
          </a:stretch>
        </p:blipFill>
        <p:spPr>
          <a:xfrm>
            <a:off x="16357603" y="228953"/>
            <a:ext cx="2020406" cy="2294415"/>
          </a:xfrm>
          <a:prstGeom prst="rect">
            <a:avLst/>
          </a:prstGeom>
        </p:spPr>
      </p:pic>
      <p:pic>
        <p:nvPicPr>
          <p:cNvPr id="10" name="Picture 12">
            <a:extLst>
              <a:ext uri="{FF2B5EF4-FFF2-40B4-BE49-F238E27FC236}">
                <a16:creationId xmlns:a16="http://schemas.microsoft.com/office/drawing/2014/main" id="{A922FEB2-E885-F7CA-6C49-2E842C772C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417" y="8201602"/>
            <a:ext cx="1860174" cy="1880690"/>
          </a:xfrm>
          <a:prstGeom prst="rect">
            <a:avLst/>
          </a:prstGeom>
        </p:spPr>
      </p:pic>
      <p:sp>
        <p:nvSpPr>
          <p:cNvPr id="8" name="Cloud Callout 12">
            <a:extLst>
              <a:ext uri="{FF2B5EF4-FFF2-40B4-BE49-F238E27FC236}">
                <a16:creationId xmlns:a16="http://schemas.microsoft.com/office/drawing/2014/main" id="{F4A50F27-966B-4D2A-811D-B404A1322A3C}"/>
              </a:ext>
            </a:extLst>
          </p:cNvPr>
          <p:cNvSpPr/>
          <p:nvPr/>
        </p:nvSpPr>
        <p:spPr>
          <a:xfrm>
            <a:off x="5620329" y="1026046"/>
            <a:ext cx="10744201" cy="4953000"/>
          </a:xfrm>
          <a:prstGeom prst="cloudCallout">
            <a:avLst>
              <a:gd name="adj1" fmla="val -48827"/>
              <a:gd name="adj2" fmla="val 47220"/>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err="1">
                <a:solidFill>
                  <a:schemeClr val="tx1"/>
                </a:solidFill>
                <a:latin typeface="Arial" panose="020B0604020202020204" pitchFamily="34" charset="0"/>
                <a:cs typeface="Arial" panose="020B0604020202020204" pitchFamily="34" charset="0"/>
              </a:rPr>
              <a:t>Câu</a:t>
            </a:r>
            <a:r>
              <a:rPr lang="en-US" sz="4000" b="1" dirty="0">
                <a:solidFill>
                  <a:schemeClr val="tx1"/>
                </a:solidFill>
                <a:latin typeface="Arial" panose="020B0604020202020204" pitchFamily="34" charset="0"/>
                <a:cs typeface="Arial" panose="020B0604020202020204" pitchFamily="34" charset="0"/>
              </a:rPr>
              <a:t> </a:t>
            </a:r>
            <a:r>
              <a:rPr lang="vi-VN" sz="4000" b="1" dirty="0">
                <a:solidFill>
                  <a:schemeClr val="tx1"/>
                </a:solidFill>
                <a:latin typeface="Arial" panose="020B0604020202020204" pitchFamily="34" charset="0"/>
                <a:cs typeface="Arial" panose="020B0604020202020204" pitchFamily="34" charset="0"/>
              </a:rPr>
              <a:t>5</a:t>
            </a:r>
            <a:r>
              <a:rPr lang="en-US" sz="4000" b="1" dirty="0">
                <a:solidFill>
                  <a:schemeClr val="tx1"/>
                </a:solidFill>
                <a:latin typeface="Arial" panose="020B0604020202020204" pitchFamily="34" charset="0"/>
                <a:cs typeface="Arial" panose="020B0604020202020204" pitchFamily="34" charset="0"/>
              </a:rPr>
              <a:t>: </a:t>
            </a:r>
            <a:r>
              <a:rPr lang="vi-VN" sz="4000" dirty="0">
                <a:solidFill>
                  <a:schemeClr val="tx1"/>
                </a:solidFill>
                <a:latin typeface="Arial" panose="020B0604020202020204" pitchFamily="34" charset="0"/>
                <a:cs typeface="Arial" panose="020B0604020202020204" pitchFamily="34" charset="0"/>
              </a:rPr>
              <a:t>Em hãy trình bày các giải pháp để bảo vệ môi trường trong trồng trọt.</a:t>
            </a:r>
            <a:endParaRPr lang="en-US" sz="4000" dirty="0">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61145D9-652E-4C60-A74A-2AC249D144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3660" y="5118382"/>
            <a:ext cx="5663406" cy="5663406"/>
          </a:xfrm>
          <a:prstGeom prst="rect">
            <a:avLst/>
          </a:prstGeom>
        </p:spPr>
      </p:pic>
    </p:spTree>
    <p:extLst>
      <p:ext uri="{BB962C8B-B14F-4D97-AF65-F5344CB8AC3E}">
        <p14:creationId xmlns:p14="http://schemas.microsoft.com/office/powerpoint/2010/main" val="287202247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3928">
            <a:off x="-1115377" y="6565248"/>
            <a:ext cx="5914642" cy="36670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1151" flipH="1" flipV="1">
            <a:off x="550572" y="556793"/>
            <a:ext cx="16901530" cy="106492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4307">
            <a:off x="10647474" y="-33987"/>
            <a:ext cx="3617599" cy="161998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9752">
            <a:off x="-383127" y="78832"/>
            <a:ext cx="5152634" cy="1395895"/>
          </a:xfrm>
          <a:prstGeom prst="rect">
            <a:avLst/>
          </a:prstGeom>
        </p:spPr>
      </p:pic>
      <p:pic>
        <p:nvPicPr>
          <p:cNvPr id="7" name="Picture 7"/>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2541"/>
          <a:stretch/>
        </p:blipFill>
        <p:spPr>
          <a:xfrm rot="-301068">
            <a:off x="571629" y="-1231001"/>
            <a:ext cx="2688824" cy="273444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32567">
            <a:off x="15159297" y="6267100"/>
            <a:ext cx="3886174" cy="4605836"/>
          </a:xfrm>
          <a:prstGeom prst="rect">
            <a:avLst/>
          </a:prstGeom>
        </p:spPr>
      </p:pic>
      <p:sp>
        <p:nvSpPr>
          <p:cNvPr id="9" name="TextBox 9"/>
          <p:cNvSpPr txBox="1"/>
          <p:nvPr/>
        </p:nvSpPr>
        <p:spPr>
          <a:xfrm rot="28369">
            <a:off x="10381623" y="314443"/>
            <a:ext cx="4149300" cy="906145"/>
          </a:xfrm>
          <a:prstGeom prst="rect">
            <a:avLst/>
          </a:prstGeom>
        </p:spPr>
        <p:txBody>
          <a:bodyPr lIns="0" tIns="0" rIns="0" bIns="0" rtlCol="0" anchor="t">
            <a:spAutoFit/>
          </a:bodyPr>
          <a:lstStyle/>
          <a:p>
            <a:pPr marL="0" marR="0" lvl="0" indent="0" algn="ctr" defTabSz="914400" rtl="0" eaLnBrk="1" fontAlgn="auto" latinLnBrk="0" hangingPunct="1">
              <a:lnSpc>
                <a:spcPts val="7561"/>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5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5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51F64A3A-4E6C-4969-B241-258D0F6E26E7}"/>
              </a:ext>
            </a:extLst>
          </p:cNvPr>
          <p:cNvSpPr txBox="1"/>
          <p:nvPr/>
        </p:nvSpPr>
        <p:spPr>
          <a:xfrm>
            <a:off x="1609937" y="2085353"/>
            <a:ext cx="14782800" cy="7364901"/>
          </a:xfrm>
          <a:prstGeom prst="rect">
            <a:avLst/>
          </a:prstGeom>
          <a:noFill/>
        </p:spPr>
        <p:txBody>
          <a:bodyPr wrap="square" rtlCol="0">
            <a:spAutoFit/>
          </a:bodyPr>
          <a:lstStyle/>
          <a:p>
            <a:pPr algn="just">
              <a:lnSpc>
                <a:spcPct val="150000"/>
              </a:lnSpc>
            </a:pPr>
            <a:r>
              <a:rPr lang="vi-VN" sz="4000" dirty="0">
                <a:solidFill>
                  <a:schemeClr val="bg1"/>
                </a:solidFill>
                <a:cs typeface="Arial" panose="020B0604020202020204" pitchFamily="34" charset="0"/>
              </a:rPr>
              <a:t>Một số giải pháp để bảo vệ môi trường trong trồng trọt: </a:t>
            </a:r>
          </a:p>
          <a:p>
            <a:pPr marL="571500" indent="-571500" algn="just">
              <a:lnSpc>
                <a:spcPct val="150000"/>
              </a:lnSpc>
              <a:buFont typeface="Arial" panose="020B0604020202020204" pitchFamily="34" charset="0"/>
              <a:buChar char="•"/>
            </a:pPr>
            <a:r>
              <a:rPr lang="vi-VN" sz="4000" dirty="0">
                <a:solidFill>
                  <a:schemeClr val="bg1"/>
                </a:solidFill>
                <a:cs typeface="Arial" panose="020B0604020202020204" pitchFamily="34" charset="0"/>
              </a:rPr>
              <a:t>Nâng cao nhận thức của người dân</a:t>
            </a:r>
          </a:p>
          <a:p>
            <a:pPr marL="571500" indent="-571500" algn="just">
              <a:lnSpc>
                <a:spcPct val="150000"/>
              </a:lnSpc>
              <a:buFont typeface="Arial" panose="020B0604020202020204" pitchFamily="34" charset="0"/>
              <a:buChar char="•"/>
            </a:pPr>
            <a:r>
              <a:rPr lang="vi-VN" sz="4000" dirty="0">
                <a:solidFill>
                  <a:schemeClr val="bg1"/>
                </a:solidFill>
                <a:cs typeface="Arial" panose="020B0604020202020204" pitchFamily="34" charset="0"/>
              </a:rPr>
              <a:t>Quản lí chặt chẽ việc nhập khẩu, kinh doanh và sử dụng phân bón, hoá chất bảo vệ thực vật trong trồng trọt</a:t>
            </a:r>
          </a:p>
          <a:p>
            <a:pPr marL="571500" indent="-571500" algn="just">
              <a:lnSpc>
                <a:spcPct val="150000"/>
              </a:lnSpc>
              <a:buFont typeface="Arial" panose="020B0604020202020204" pitchFamily="34" charset="0"/>
              <a:buChar char="•"/>
            </a:pPr>
            <a:r>
              <a:rPr lang="vi-VN" sz="4000" dirty="0">
                <a:solidFill>
                  <a:schemeClr val="bg1"/>
                </a:solidFill>
                <a:cs typeface="Arial" panose="020B0604020202020204" pitchFamily="34" charset="0"/>
              </a:rPr>
              <a:t>Tuân thủ quy trình trồng trọt an toàn</a:t>
            </a:r>
          </a:p>
          <a:p>
            <a:pPr marL="571500" indent="-571500" algn="just">
              <a:lnSpc>
                <a:spcPct val="150000"/>
              </a:lnSpc>
              <a:buFont typeface="Arial" panose="020B0604020202020204" pitchFamily="34" charset="0"/>
              <a:buChar char="•"/>
            </a:pPr>
            <a:r>
              <a:rPr lang="vi-VN" sz="4000" dirty="0">
                <a:solidFill>
                  <a:schemeClr val="bg1"/>
                </a:solidFill>
                <a:cs typeface="Arial" panose="020B0604020202020204" pitchFamily="34" charset="0"/>
              </a:rPr>
              <a:t>Theo dõi môi trường trồng trọt để có cảnh báo sớm và xử lí phù hợp</a:t>
            </a:r>
          </a:p>
          <a:p>
            <a:pPr marL="571500" indent="-571500" algn="just">
              <a:lnSpc>
                <a:spcPct val="150000"/>
              </a:lnSpc>
              <a:buFont typeface="Arial" panose="020B0604020202020204" pitchFamily="34" charset="0"/>
              <a:buChar char="•"/>
            </a:pPr>
            <a:r>
              <a:rPr lang="vi-VN" sz="4000" dirty="0">
                <a:solidFill>
                  <a:schemeClr val="bg1"/>
                </a:solidFill>
                <a:cs typeface="Arial" panose="020B0604020202020204" pitchFamily="34" charset="0"/>
              </a:rPr>
              <a:t>Xử lí phụ phẩm trồng trọt để tái sử dụng.</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368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barn(inVertical)">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barn(inVertical)">
                                      <p:cBhvr>
                                        <p:cTn id="38" dur="500"/>
                                        <p:tgtEl>
                                          <p:spTgt spid="1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barn(inVertical)">
                                      <p:cBhvr>
                                        <p:cTn id="43" dur="500"/>
                                        <p:tgtEl>
                                          <p:spTgt spid="1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xEl>
                                              <p:pRg st="3" end="3"/>
                                            </p:txEl>
                                          </p:spTgt>
                                        </p:tgtEl>
                                        <p:attrNameLst>
                                          <p:attrName>style.visibility</p:attrName>
                                        </p:attrNameLst>
                                      </p:cBhvr>
                                      <p:to>
                                        <p:strVal val="visible"/>
                                      </p:to>
                                    </p:set>
                                    <p:animEffect transition="in" filter="barn(inVertical)">
                                      <p:cBhvr>
                                        <p:cTn id="48" dur="500"/>
                                        <p:tgtEl>
                                          <p:spTgt spid="1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2">
                                            <p:txEl>
                                              <p:pRg st="4" end="4"/>
                                            </p:txEl>
                                          </p:spTgt>
                                        </p:tgtEl>
                                        <p:attrNameLst>
                                          <p:attrName>style.visibility</p:attrName>
                                        </p:attrNameLst>
                                      </p:cBhvr>
                                      <p:to>
                                        <p:strVal val="visible"/>
                                      </p:to>
                                    </p:set>
                                    <p:animEffect transition="in" filter="barn(inVertical)">
                                      <p:cBhvr>
                                        <p:cTn id="53" dur="500"/>
                                        <p:tgtEl>
                                          <p:spTgt spid="12">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2">
                                            <p:txEl>
                                              <p:pRg st="5" end="5"/>
                                            </p:txEl>
                                          </p:spTgt>
                                        </p:tgtEl>
                                        <p:attrNameLst>
                                          <p:attrName>style.visibility</p:attrName>
                                        </p:attrNameLst>
                                      </p:cBhvr>
                                      <p:to>
                                        <p:strVal val="visible"/>
                                      </p:to>
                                    </p:set>
                                    <p:animEffect transition="in" filter="barn(inVertical)">
                                      <p:cBhvr>
                                        <p:cTn id="58"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8697" b="16165"/>
          <a:stretch>
            <a:fillRect/>
          </a:stretch>
        </p:blipFill>
        <p:spPr>
          <a:xfrm rot="-296385">
            <a:off x="1076337" y="5626461"/>
            <a:ext cx="1058925" cy="146410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32" r="3539" b="78058"/>
          <a:stretch>
            <a:fillRect/>
          </a:stretch>
        </p:blipFill>
        <p:spPr>
          <a:xfrm>
            <a:off x="286471" y="4856276"/>
            <a:ext cx="1042040" cy="77759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7708">
            <a:off x="-1796217" y="5542613"/>
            <a:ext cx="5207416" cy="605513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01068">
            <a:off x="15292300" y="6454795"/>
            <a:ext cx="5207416" cy="605513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276179">
            <a:off x="-3552702" y="-3731251"/>
            <a:ext cx="7320517" cy="726727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76623">
            <a:off x="14941404" y="-3288554"/>
            <a:ext cx="7320517" cy="726727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700000">
            <a:off x="-1695677" y="814146"/>
            <a:ext cx="7315200" cy="1848751"/>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35878">
            <a:off x="12518769" y="689264"/>
            <a:ext cx="7315200" cy="1848751"/>
          </a:xfrm>
          <a:prstGeom prst="rect">
            <a:avLst/>
          </a:prstGeom>
        </p:spPr>
      </p:pic>
      <p:sp>
        <p:nvSpPr>
          <p:cNvPr id="16" name="Rounded Rectangular Callout 13">
            <a:extLst>
              <a:ext uri="{FF2B5EF4-FFF2-40B4-BE49-F238E27FC236}">
                <a16:creationId xmlns:a16="http://schemas.microsoft.com/office/drawing/2014/main" id="{F6BA59BB-79B4-46AE-B163-FD8E4BA63833}"/>
              </a:ext>
            </a:extLst>
          </p:cNvPr>
          <p:cNvSpPr/>
          <p:nvPr/>
        </p:nvSpPr>
        <p:spPr>
          <a:xfrm>
            <a:off x="2196332" y="1257300"/>
            <a:ext cx="14524790" cy="1828800"/>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600" dirty="0">
                <a:solidFill>
                  <a:srgbClr val="C0504D"/>
                </a:solidFill>
                <a:latin typeface="Arial" panose="020B0604020202020204" pitchFamily="34" charset="0"/>
                <a:cs typeface="Arial" panose="020B0604020202020204" pitchFamily="34" charset="0"/>
              </a:rPr>
              <a:t>6. Điều tra tình hình ô nhiễm môi trường trong trồng trọt ở địa phương theo mẫu Bảng 1.</a:t>
            </a:r>
            <a:endParaRPr lang="en-US" sz="3600" dirty="0">
              <a:solidFill>
                <a:srgbClr val="C0504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65F2D77-DA29-4FC6-ADA4-E10A88008E29}"/>
              </a:ext>
            </a:extLst>
          </p:cNvPr>
          <p:cNvSpPr txBox="1"/>
          <p:nvPr/>
        </p:nvSpPr>
        <p:spPr>
          <a:xfrm>
            <a:off x="4195743" y="3562345"/>
            <a:ext cx="10014900" cy="751488"/>
          </a:xfrm>
          <a:prstGeom prst="rect">
            <a:avLst/>
          </a:prstGeom>
          <a:noFill/>
        </p:spPr>
        <p:txBody>
          <a:bodyPr wrap="square" rtlCol="0">
            <a:spAutoFit/>
          </a:bodyPr>
          <a:lstStyle/>
          <a:p>
            <a:pPr algn="ctr">
              <a:lnSpc>
                <a:spcPct val="150000"/>
              </a:lnSpc>
            </a:pPr>
            <a:r>
              <a:rPr lang="vi-VN" sz="3200" i="1" dirty="0"/>
              <a:t>Bảng 1. Tình hình ô nhiễm môi trường trong trồng trọt</a:t>
            </a:r>
            <a:endParaRPr lang="en-US" sz="3200" i="1" dirty="0"/>
          </a:p>
        </p:txBody>
      </p:sp>
      <p:graphicFrame>
        <p:nvGraphicFramePr>
          <p:cNvPr id="11" name="Table 10">
            <a:extLst>
              <a:ext uri="{FF2B5EF4-FFF2-40B4-BE49-F238E27FC236}">
                <a16:creationId xmlns:a16="http://schemas.microsoft.com/office/drawing/2014/main" id="{99BF6F76-6974-4902-B845-1BA03E65E540}"/>
              </a:ext>
            </a:extLst>
          </p:cNvPr>
          <p:cNvGraphicFramePr>
            <a:graphicFrameLocks noGrp="1"/>
          </p:cNvGraphicFramePr>
          <p:nvPr>
            <p:extLst>
              <p:ext uri="{D42A27DB-BD31-4B8C-83A1-F6EECF244321}">
                <p14:modId xmlns:p14="http://schemas.microsoft.com/office/powerpoint/2010/main" val="2461853211"/>
              </p:ext>
            </p:extLst>
          </p:nvPr>
        </p:nvGraphicFramePr>
        <p:xfrm>
          <a:off x="1493053" y="4763237"/>
          <a:ext cx="15420280" cy="4496343"/>
        </p:xfrm>
        <a:graphic>
          <a:graphicData uri="http://schemas.openxmlformats.org/drawingml/2006/table">
            <a:tbl>
              <a:tblPr firstRow="1" bandRow="1">
                <a:tableStyleId>{F5AB1C69-6EDB-4FF4-983F-18BD219EF322}</a:tableStyleId>
              </a:tblPr>
              <a:tblGrid>
                <a:gridCol w="3855070">
                  <a:extLst>
                    <a:ext uri="{9D8B030D-6E8A-4147-A177-3AD203B41FA5}">
                      <a16:colId xmlns:a16="http://schemas.microsoft.com/office/drawing/2014/main" val="1058215922"/>
                    </a:ext>
                  </a:extLst>
                </a:gridCol>
                <a:gridCol w="3855070">
                  <a:extLst>
                    <a:ext uri="{9D8B030D-6E8A-4147-A177-3AD203B41FA5}">
                      <a16:colId xmlns:a16="http://schemas.microsoft.com/office/drawing/2014/main" val="2180981830"/>
                    </a:ext>
                  </a:extLst>
                </a:gridCol>
                <a:gridCol w="3855070">
                  <a:extLst>
                    <a:ext uri="{9D8B030D-6E8A-4147-A177-3AD203B41FA5}">
                      <a16:colId xmlns:a16="http://schemas.microsoft.com/office/drawing/2014/main" val="79071369"/>
                    </a:ext>
                  </a:extLst>
                </a:gridCol>
                <a:gridCol w="3855070">
                  <a:extLst>
                    <a:ext uri="{9D8B030D-6E8A-4147-A177-3AD203B41FA5}">
                      <a16:colId xmlns:a16="http://schemas.microsoft.com/office/drawing/2014/main" val="440759853"/>
                    </a:ext>
                  </a:extLst>
                </a:gridCol>
              </a:tblGrid>
              <a:tr h="1570989">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Loại môi trường </a:t>
                      </a:r>
                    </a:p>
                    <a:p>
                      <a:pPr algn="ctr">
                        <a:lnSpc>
                          <a:spcPct val="150000"/>
                        </a:lnSpc>
                      </a:pPr>
                      <a:r>
                        <a:rPr lang="vi-VN" sz="2800" dirty="0">
                          <a:solidFill>
                            <a:schemeClr val="tx1"/>
                          </a:solidFill>
                          <a:latin typeface="Arial" panose="020B0604020202020204" pitchFamily="34" charset="0"/>
                          <a:cs typeface="Arial" panose="020B0604020202020204" pitchFamily="34" charset="0"/>
                        </a:rPr>
                        <a:t>bị ô nhiễm</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Mức độ ô nhiễm</a:t>
                      </a:r>
                    </a:p>
                    <a:p>
                      <a:pPr algn="ctr">
                        <a:lnSpc>
                          <a:spcPct val="150000"/>
                        </a:lnSpc>
                      </a:pPr>
                      <a:r>
                        <a:rPr lang="vi-VN" sz="2800" dirty="0">
                          <a:solidFill>
                            <a:schemeClr val="tx1"/>
                          </a:solidFill>
                          <a:latin typeface="Arial" panose="020B0604020202020204" pitchFamily="34" charset="0"/>
                          <a:cs typeface="Arial" panose="020B0604020202020204" pitchFamily="34" charset="0"/>
                        </a:rPr>
                        <a:t>(ít/nhiều/rất ô nhiễm)</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Nguyên nhân gây</a:t>
                      </a:r>
                    </a:p>
                    <a:p>
                      <a:pPr algn="ctr">
                        <a:lnSpc>
                          <a:spcPct val="150000"/>
                        </a:lnSpc>
                      </a:pPr>
                      <a:r>
                        <a:rPr lang="vi-VN" sz="2800" dirty="0">
                          <a:solidFill>
                            <a:schemeClr val="tx1"/>
                          </a:solidFill>
                          <a:latin typeface="Arial" panose="020B0604020202020204" pitchFamily="34" charset="0"/>
                          <a:cs typeface="Arial" panose="020B0604020202020204" pitchFamily="34" charset="0"/>
                        </a:rPr>
                        <a:t> ô nhiễm</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Đề xuất biện pháp khắc phục</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380329591"/>
                  </a:ext>
                </a:extLst>
              </a:tr>
              <a:tr h="975118">
                <a:tc>
                  <a:txBody>
                    <a:bodyPr/>
                    <a:lstStyle/>
                    <a:p>
                      <a:pPr algn="just">
                        <a:lnSpc>
                          <a:spcPct val="150000"/>
                        </a:lnSpc>
                      </a:pPr>
                      <a:r>
                        <a:rPr lang="vi-VN" sz="2800" dirty="0">
                          <a:solidFill>
                            <a:schemeClr val="tx1"/>
                          </a:solidFill>
                          <a:latin typeface="Arial" panose="020B0604020202020204" pitchFamily="34" charset="0"/>
                          <a:cs typeface="Arial" panose="020B0604020202020204" pitchFamily="34" charset="0"/>
                        </a:rPr>
                        <a:t>Đất trồng</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026898"/>
                  </a:ext>
                </a:extLst>
              </a:tr>
              <a:tr h="975118">
                <a:tc>
                  <a:txBody>
                    <a:bodyPr/>
                    <a:lstStyle/>
                    <a:p>
                      <a:pPr algn="just">
                        <a:lnSpc>
                          <a:spcPct val="150000"/>
                        </a:lnSpc>
                      </a:pPr>
                      <a:r>
                        <a:rPr lang="vi-VN" sz="2800" dirty="0">
                          <a:solidFill>
                            <a:schemeClr val="tx1"/>
                          </a:solidFill>
                          <a:latin typeface="Arial" panose="020B0604020202020204" pitchFamily="34" charset="0"/>
                          <a:cs typeface="Arial" panose="020B0604020202020204" pitchFamily="34" charset="0"/>
                        </a:rPr>
                        <a:t>Nước</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4812024"/>
                  </a:ext>
                </a:extLst>
              </a:tr>
              <a:tr h="975118">
                <a:tc>
                  <a:txBody>
                    <a:bodyPr/>
                    <a:lstStyle/>
                    <a:p>
                      <a:pPr algn="just">
                        <a:lnSpc>
                          <a:spcPct val="150000"/>
                        </a:lnSpc>
                      </a:pPr>
                      <a:r>
                        <a:rPr lang="vi-VN" sz="2800" dirty="0">
                          <a:solidFill>
                            <a:schemeClr val="tx1"/>
                          </a:solidFill>
                          <a:latin typeface="Arial" panose="020B0604020202020204" pitchFamily="34" charset="0"/>
                          <a:cs typeface="Arial" panose="020B0604020202020204" pitchFamily="34" charset="0"/>
                        </a:rPr>
                        <a:t>Không khí</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274876"/>
                  </a:ext>
                </a:extLst>
              </a:tr>
            </a:tbl>
          </a:graphicData>
        </a:graphic>
      </p:graphicFrame>
    </p:spTree>
    <p:extLst>
      <p:ext uri="{BB962C8B-B14F-4D97-AF65-F5344CB8AC3E}">
        <p14:creationId xmlns:p14="http://schemas.microsoft.com/office/powerpoint/2010/main" val="5350796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barn(inVertical)">
                                      <p:cBhvr>
                                        <p:cTn id="7" dur="500"/>
                                        <p:tgtEl>
                                          <p:spTgt spid="1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662051" y="-4183966"/>
            <a:ext cx="9077820" cy="184019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8986" y="11105"/>
            <a:ext cx="4179767" cy="167190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8697" b="16165"/>
          <a:stretch>
            <a:fillRect/>
          </a:stretch>
        </p:blipFill>
        <p:spPr>
          <a:xfrm>
            <a:off x="16302094" y="4221411"/>
            <a:ext cx="1361884" cy="188298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002051">
            <a:off x="11162993" y="5508973"/>
            <a:ext cx="2933916" cy="3145524"/>
          </a:xfrm>
          <a:prstGeom prst="rect">
            <a:avLst/>
          </a:prstGeom>
        </p:spPr>
      </p:pic>
      <p:pic>
        <p:nvPicPr>
          <p:cNvPr id="12" name="Picture 11">
            <a:extLst>
              <a:ext uri="{FF2B5EF4-FFF2-40B4-BE49-F238E27FC236}">
                <a16:creationId xmlns:a16="http://schemas.microsoft.com/office/drawing/2014/main" id="{51A8D4E4-42CA-95B8-1A88-96C821E85D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01858" y="6104396"/>
            <a:ext cx="4802235" cy="4158359"/>
          </a:xfrm>
          <a:prstGeom prst="rect">
            <a:avLst/>
          </a:prstGeom>
        </p:spPr>
      </p:pic>
      <p:sp>
        <p:nvSpPr>
          <p:cNvPr id="28" name="Rounded Rectangular Callout 13">
            <a:extLst>
              <a:ext uri="{FF2B5EF4-FFF2-40B4-BE49-F238E27FC236}">
                <a16:creationId xmlns:a16="http://schemas.microsoft.com/office/drawing/2014/main" id="{DED87E9D-D4AB-4971-A786-FBF829D70B28}"/>
              </a:ext>
            </a:extLst>
          </p:cNvPr>
          <p:cNvSpPr/>
          <p:nvPr/>
        </p:nvSpPr>
        <p:spPr>
          <a:xfrm>
            <a:off x="2196332" y="1257300"/>
            <a:ext cx="14524790" cy="1828800"/>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600" dirty="0">
                <a:solidFill>
                  <a:srgbClr val="C0504D"/>
                </a:solidFill>
                <a:latin typeface="Arial" panose="020B0604020202020204" pitchFamily="34" charset="0"/>
                <a:cs typeface="Arial" panose="020B0604020202020204" pitchFamily="34" charset="0"/>
              </a:rPr>
              <a:t>7. Hãy nêu tác dụng của một số chế phẩm vi sinh để bảo vệ môi trường trồng trọt theo mẫu Bảng 2.</a:t>
            </a:r>
            <a:endParaRPr lang="en-US" sz="3600" dirty="0">
              <a:solidFill>
                <a:srgbClr val="C050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D2BCEC8-F825-41E0-8B57-8B76D7BB03DA}"/>
              </a:ext>
            </a:extLst>
          </p:cNvPr>
          <p:cNvSpPr txBox="1"/>
          <p:nvPr/>
        </p:nvSpPr>
        <p:spPr>
          <a:xfrm>
            <a:off x="2307232" y="3407958"/>
            <a:ext cx="13787457" cy="751488"/>
          </a:xfrm>
          <a:prstGeom prst="rect">
            <a:avLst/>
          </a:prstGeom>
          <a:noFill/>
        </p:spPr>
        <p:txBody>
          <a:bodyPr wrap="square" rtlCol="0">
            <a:spAutoFit/>
          </a:bodyPr>
          <a:lstStyle/>
          <a:p>
            <a:pPr algn="ctr">
              <a:lnSpc>
                <a:spcPct val="150000"/>
              </a:lnSpc>
            </a:pPr>
            <a:r>
              <a:rPr lang="vi-VN" sz="3200" i="1" dirty="0">
                <a:solidFill>
                  <a:schemeClr val="bg1"/>
                </a:solidFill>
              </a:rPr>
              <a:t>Bảng 2. Tác dụng của một số chế phẩm vi sinh bảo vệ môi trường trồng trọt</a:t>
            </a:r>
            <a:endParaRPr lang="en-US" sz="3200" i="1" dirty="0">
              <a:solidFill>
                <a:schemeClr val="bg1"/>
              </a:solidFill>
            </a:endParaRPr>
          </a:p>
        </p:txBody>
      </p:sp>
      <p:graphicFrame>
        <p:nvGraphicFramePr>
          <p:cNvPr id="32" name="Table 31">
            <a:extLst>
              <a:ext uri="{FF2B5EF4-FFF2-40B4-BE49-F238E27FC236}">
                <a16:creationId xmlns:a16="http://schemas.microsoft.com/office/drawing/2014/main" id="{EECAE94E-6537-448D-AC06-667BF688A494}"/>
              </a:ext>
            </a:extLst>
          </p:cNvPr>
          <p:cNvGraphicFramePr>
            <a:graphicFrameLocks noGrp="1"/>
          </p:cNvGraphicFramePr>
          <p:nvPr>
            <p:extLst>
              <p:ext uri="{D42A27DB-BD31-4B8C-83A1-F6EECF244321}">
                <p14:modId xmlns:p14="http://schemas.microsoft.com/office/powerpoint/2010/main" val="4035789249"/>
              </p:ext>
            </p:extLst>
          </p:nvPr>
        </p:nvGraphicFramePr>
        <p:xfrm>
          <a:off x="2307233" y="4466025"/>
          <a:ext cx="13787456" cy="4604637"/>
        </p:xfrm>
        <a:graphic>
          <a:graphicData uri="http://schemas.openxmlformats.org/drawingml/2006/table">
            <a:tbl>
              <a:tblPr firstRow="1" bandRow="1">
                <a:tableStyleId>{F5AB1C69-6EDB-4FF4-983F-18BD219EF322}</a:tableStyleId>
              </a:tblPr>
              <a:tblGrid>
                <a:gridCol w="6893728">
                  <a:extLst>
                    <a:ext uri="{9D8B030D-6E8A-4147-A177-3AD203B41FA5}">
                      <a16:colId xmlns:a16="http://schemas.microsoft.com/office/drawing/2014/main" val="1058215922"/>
                    </a:ext>
                  </a:extLst>
                </a:gridCol>
                <a:gridCol w="6893728">
                  <a:extLst>
                    <a:ext uri="{9D8B030D-6E8A-4147-A177-3AD203B41FA5}">
                      <a16:colId xmlns:a16="http://schemas.microsoft.com/office/drawing/2014/main" val="2180981830"/>
                    </a:ext>
                  </a:extLst>
                </a:gridCol>
              </a:tblGrid>
              <a:tr h="1007437">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Tên chế phẩm vi sinh</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Tác dụng đối với môi trường trồng trọt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380329591"/>
                  </a:ext>
                </a:extLst>
              </a:tr>
              <a:tr h="899300">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026898"/>
                  </a:ext>
                </a:extLst>
              </a:tr>
              <a:tr h="899300">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4812024"/>
                  </a:ext>
                </a:extLst>
              </a:tr>
              <a:tr h="899300">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274876"/>
                  </a:ext>
                </a:extLst>
              </a:tr>
              <a:tr h="899300">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38994"/>
                  </a:ext>
                </a:extLst>
              </a:tr>
            </a:tbl>
          </a:graphicData>
        </a:graphic>
      </p:graphicFrame>
    </p:spTree>
    <p:extLst>
      <p:ext uri="{BB962C8B-B14F-4D97-AF65-F5344CB8AC3E}">
        <p14:creationId xmlns:p14="http://schemas.microsoft.com/office/powerpoint/2010/main" val="3181136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bg/>
                                          </p:spTgt>
                                        </p:tgtEl>
                                        <p:attrNameLst>
                                          <p:attrName>style.visibility</p:attrName>
                                        </p:attrNameLst>
                                      </p:cBhvr>
                                      <p:to>
                                        <p:strVal val="visible"/>
                                      </p:to>
                                    </p:set>
                                    <p:animEffect transition="in" filter="barn(inVertical)">
                                      <p:cBhvr>
                                        <p:cTn id="7" dur="500"/>
                                        <p:tgtEl>
                                          <p:spTgt spid="28">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par>
                                <p:cTn id="18" presetID="14" presetClass="entr" presetSubtype="1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randombar(horizontal)">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8697" b="16165"/>
          <a:stretch>
            <a:fillRect/>
          </a:stretch>
        </p:blipFill>
        <p:spPr>
          <a:xfrm rot="-296385">
            <a:off x="1076337" y="5626461"/>
            <a:ext cx="1058925" cy="146410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32" r="3539" b="78058"/>
          <a:stretch>
            <a:fillRect/>
          </a:stretch>
        </p:blipFill>
        <p:spPr>
          <a:xfrm>
            <a:off x="286471" y="4856276"/>
            <a:ext cx="1042040" cy="77759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7708">
            <a:off x="-1796217" y="5542613"/>
            <a:ext cx="5207416" cy="605513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01068">
            <a:off x="15292300" y="6454795"/>
            <a:ext cx="5207416" cy="605513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276179">
            <a:off x="-3552702" y="-3731251"/>
            <a:ext cx="7320517" cy="726727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76623">
            <a:off x="14941404" y="-3288554"/>
            <a:ext cx="7320517" cy="726727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700000">
            <a:off x="-1695677" y="814146"/>
            <a:ext cx="7315200" cy="1848751"/>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35878">
            <a:off x="12518769" y="689264"/>
            <a:ext cx="7315200" cy="1848751"/>
          </a:xfrm>
          <a:prstGeom prst="rect">
            <a:avLst/>
          </a:prstGeom>
        </p:spPr>
      </p:pic>
      <p:sp>
        <p:nvSpPr>
          <p:cNvPr id="16" name="Rounded Rectangular Callout 13">
            <a:extLst>
              <a:ext uri="{FF2B5EF4-FFF2-40B4-BE49-F238E27FC236}">
                <a16:creationId xmlns:a16="http://schemas.microsoft.com/office/drawing/2014/main" id="{F6BA59BB-79B4-46AE-B163-FD8E4BA63833}"/>
              </a:ext>
            </a:extLst>
          </p:cNvPr>
          <p:cNvSpPr/>
          <p:nvPr/>
        </p:nvSpPr>
        <p:spPr>
          <a:xfrm>
            <a:off x="2196332" y="1407858"/>
            <a:ext cx="14524790" cy="1828800"/>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8. Khảo</a:t>
            </a:r>
            <a:r>
              <a:rPr kumimoji="0" lang="vi-VN" sz="3600" b="0" i="0" u="none" strike="noStrike" kern="1200" cap="none" spc="0" normalizeH="0" noProof="0" dirty="0">
                <a:ln>
                  <a:noFill/>
                </a:ln>
                <a:solidFill>
                  <a:srgbClr val="C0504D"/>
                </a:solidFill>
                <a:effectLst/>
                <a:uLnTx/>
                <a:uFillTx/>
                <a:latin typeface="Arial" panose="020B0604020202020204" pitchFamily="34" charset="0"/>
                <a:ea typeface="+mn-ea"/>
                <a:cs typeface="Arial" panose="020B0604020202020204" pitchFamily="34" charset="0"/>
              </a:rPr>
              <a:t> sát tình hình sử dụng chế phẩm vi sinh trong trồng trọt ở địa phương theo gợi ý trong mẫu Bảng 3.</a:t>
            </a:r>
            <a:endParaRPr kumimoji="0" lang="en-US" sz="3600" b="0"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E65F2D77-DA29-4FC6-ADA4-E10A88008E29}"/>
              </a:ext>
            </a:extLst>
          </p:cNvPr>
          <p:cNvSpPr txBox="1"/>
          <p:nvPr/>
        </p:nvSpPr>
        <p:spPr>
          <a:xfrm>
            <a:off x="3690620" y="3762959"/>
            <a:ext cx="10968057" cy="75148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Bảng</a:t>
            </a:r>
            <a:r>
              <a:rPr kumimoji="0" lang="vi-VN" sz="3200" b="0" i="1" u="none" strike="noStrike" kern="1200" cap="none" spc="0" normalizeH="0" noProof="0" dirty="0">
                <a:ln>
                  <a:noFill/>
                </a:ln>
                <a:solidFill>
                  <a:prstClr val="black"/>
                </a:solidFill>
                <a:effectLst/>
                <a:uLnTx/>
                <a:uFillTx/>
                <a:latin typeface="Arial" panose="020B0604020202020204" pitchFamily="34" charset="0"/>
                <a:ea typeface="+mn-ea"/>
                <a:cs typeface="+mn-cs"/>
              </a:rPr>
              <a:t> 3. Tình hình sử dụng chế phẩm vi sinh trong trồng trọt</a:t>
            </a:r>
            <a:endParaRPr kumimoji="0" lang="en-US" sz="3200" b="0" i="1"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1" name="Table 10">
            <a:extLst>
              <a:ext uri="{FF2B5EF4-FFF2-40B4-BE49-F238E27FC236}">
                <a16:creationId xmlns:a16="http://schemas.microsoft.com/office/drawing/2014/main" id="{99BF6F76-6974-4902-B845-1BA03E65E540}"/>
              </a:ext>
            </a:extLst>
          </p:cNvPr>
          <p:cNvGraphicFramePr>
            <a:graphicFrameLocks noGrp="1"/>
          </p:cNvGraphicFramePr>
          <p:nvPr>
            <p:extLst>
              <p:ext uri="{D42A27DB-BD31-4B8C-83A1-F6EECF244321}">
                <p14:modId xmlns:p14="http://schemas.microsoft.com/office/powerpoint/2010/main" val="388266429"/>
              </p:ext>
            </p:extLst>
          </p:nvPr>
        </p:nvGraphicFramePr>
        <p:xfrm>
          <a:off x="920382" y="4823987"/>
          <a:ext cx="16383000" cy="4574531"/>
        </p:xfrm>
        <a:graphic>
          <a:graphicData uri="http://schemas.openxmlformats.org/drawingml/2006/table">
            <a:tbl>
              <a:tblPr firstRow="1" bandRow="1">
                <a:tableStyleId>{F5AB1C69-6EDB-4FF4-983F-18BD219EF322}</a:tableStyleId>
              </a:tblPr>
              <a:tblGrid>
                <a:gridCol w="5461000">
                  <a:extLst>
                    <a:ext uri="{9D8B030D-6E8A-4147-A177-3AD203B41FA5}">
                      <a16:colId xmlns:a16="http://schemas.microsoft.com/office/drawing/2014/main" val="1058215922"/>
                    </a:ext>
                  </a:extLst>
                </a:gridCol>
                <a:gridCol w="5461000">
                  <a:extLst>
                    <a:ext uri="{9D8B030D-6E8A-4147-A177-3AD203B41FA5}">
                      <a16:colId xmlns:a16="http://schemas.microsoft.com/office/drawing/2014/main" val="2180981830"/>
                    </a:ext>
                  </a:extLst>
                </a:gridCol>
                <a:gridCol w="5461000">
                  <a:extLst>
                    <a:ext uri="{9D8B030D-6E8A-4147-A177-3AD203B41FA5}">
                      <a16:colId xmlns:a16="http://schemas.microsoft.com/office/drawing/2014/main" val="79071369"/>
                    </a:ext>
                  </a:extLst>
                </a:gridCol>
              </a:tblGrid>
              <a:tr h="989863">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Loại chế phẩm được sử dụng</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Mục đích sử dụng</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Đối tượng sử dụng</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380329591"/>
                  </a:ext>
                </a:extLst>
              </a:tr>
              <a:tr h="896167">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Phân hữu cơ vi sinh</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Phân bón</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Lúa, ngô, khoai,...</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026898"/>
                  </a:ext>
                </a:extLst>
              </a:tr>
              <a:tr h="896167">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4812024"/>
                  </a:ext>
                </a:extLst>
              </a:tr>
              <a:tr h="896167">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274876"/>
                  </a:ext>
                </a:extLst>
              </a:tr>
              <a:tr h="896167">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3894640"/>
                  </a:ext>
                </a:extLst>
              </a:tr>
            </a:tbl>
          </a:graphicData>
        </a:graphic>
      </p:graphicFrame>
    </p:spTree>
    <p:extLst>
      <p:ext uri="{BB962C8B-B14F-4D97-AF65-F5344CB8AC3E}">
        <p14:creationId xmlns:p14="http://schemas.microsoft.com/office/powerpoint/2010/main" val="9944786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barn(inVertical)">
                                      <p:cBhvr>
                                        <p:cTn id="7" dur="500"/>
                                        <p:tgtEl>
                                          <p:spTgt spid="1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2569696" y="8267711"/>
            <a:ext cx="5139392" cy="7174279"/>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432922" y="-5002902"/>
            <a:ext cx="5139392" cy="717427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21875" y="7283635"/>
            <a:ext cx="1317130" cy="1821106"/>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1384061" y="9083992"/>
            <a:ext cx="1042040" cy="777594"/>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6078200" y="1445051"/>
            <a:ext cx="1317130" cy="182110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15846284" y="4054491"/>
            <a:ext cx="1042040" cy="777594"/>
          </a:xfrm>
          <a:prstGeom prst="rect">
            <a:avLst/>
          </a:prstGeom>
        </p:spPr>
      </p:pic>
      <p:sp>
        <p:nvSpPr>
          <p:cNvPr id="21" name="TextBox 11">
            <a:extLst>
              <a:ext uri="{FF2B5EF4-FFF2-40B4-BE49-F238E27FC236}">
                <a16:creationId xmlns:a16="http://schemas.microsoft.com/office/drawing/2014/main" id="{AFE1974E-7BAA-4844-9F3B-3EEAC2CA840D}"/>
              </a:ext>
            </a:extLst>
          </p:cNvPr>
          <p:cNvSpPr txBox="1"/>
          <p:nvPr/>
        </p:nvSpPr>
        <p:spPr>
          <a:xfrm>
            <a:off x="4989081" y="560012"/>
            <a:ext cx="8826601" cy="1324658"/>
          </a:xfrm>
          <a:prstGeom prst="rect">
            <a:avLst/>
          </a:prstGeom>
        </p:spPr>
        <p:txBody>
          <a:bodyPr wrap="square" lIns="0" tIns="0" rIns="0" bIns="0" rtlCol="0" anchor="t">
            <a:spAutoFit/>
          </a:bodyPr>
          <a:lstStyle/>
          <a:p>
            <a:pPr marL="0" lvl="1" indent="0" algn="ctr">
              <a:lnSpc>
                <a:spcPct val="150000"/>
              </a:lnSpc>
              <a:spcBef>
                <a:spcPct val="0"/>
              </a:spcBef>
            </a:pPr>
            <a:r>
              <a:rPr lang="en-US" sz="6400" b="1" spc="-175" dirty="0">
                <a:solidFill>
                  <a:srgbClr val="FF0000"/>
                </a:solidFill>
              </a:rPr>
              <a:t>CÂU HỎI TRẮC NGHIỆM</a:t>
            </a:r>
          </a:p>
        </p:txBody>
      </p:sp>
      <p:sp>
        <p:nvSpPr>
          <p:cNvPr id="22" name="TextBox 21">
            <a:extLst>
              <a:ext uri="{FF2B5EF4-FFF2-40B4-BE49-F238E27FC236}">
                <a16:creationId xmlns:a16="http://schemas.microsoft.com/office/drawing/2014/main" id="{6EF52436-17F1-46F0-919A-75E41C8D66EB}"/>
              </a:ext>
            </a:extLst>
          </p:cNvPr>
          <p:cNvSpPr txBox="1"/>
          <p:nvPr/>
        </p:nvSpPr>
        <p:spPr>
          <a:xfrm>
            <a:off x="3084122" y="2015678"/>
            <a:ext cx="12242526" cy="1911549"/>
          </a:xfrm>
          <a:prstGeom prst="rect">
            <a:avLst/>
          </a:prstGeom>
          <a:noFill/>
        </p:spPr>
        <p:txBody>
          <a:bodyPr wrap="square" rtlCol="0">
            <a:spAutoFit/>
          </a:bodyPr>
          <a:lstStyle/>
          <a:p>
            <a:pPr algn="just">
              <a:lnSpc>
                <a:spcPct val="150000"/>
              </a:lnSpc>
            </a:pPr>
            <a:r>
              <a:rPr lang="en-US" sz="4200" b="1" dirty="0">
                <a:latin typeface="Arial" panose="020B0604020202020204" pitchFamily="34" charset="0"/>
                <a:cs typeface="Arial" panose="020B0604020202020204" pitchFamily="34" charset="0"/>
              </a:rPr>
              <a:t>Câu 1: </a:t>
            </a:r>
            <a:r>
              <a:rPr lang="vi-VN" sz="4200" dirty="0">
                <a:cs typeface="Arial" panose="020B0604020202020204" pitchFamily="34" charset="0"/>
              </a:rPr>
              <a:t>Chất thải trồng trọt được chia làm mấy loại?</a:t>
            </a:r>
            <a:endParaRPr lang="en-US" sz="4200" dirty="0">
              <a:latin typeface="Arial" panose="020B0604020202020204" pitchFamily="34" charset="0"/>
              <a:cs typeface="Arial" panose="020B0604020202020204" pitchFamily="34" charset="0"/>
            </a:endParaRPr>
          </a:p>
        </p:txBody>
      </p:sp>
      <p:sp>
        <p:nvSpPr>
          <p:cNvPr id="23" name="Rounded Rectangle 16">
            <a:extLst>
              <a:ext uri="{FF2B5EF4-FFF2-40B4-BE49-F238E27FC236}">
                <a16:creationId xmlns:a16="http://schemas.microsoft.com/office/drawing/2014/main" id="{EC15948D-EC70-46F3-B211-4D24F51B5648}"/>
              </a:ext>
            </a:extLst>
          </p:cNvPr>
          <p:cNvSpPr/>
          <p:nvPr/>
        </p:nvSpPr>
        <p:spPr>
          <a:xfrm>
            <a:off x="3092053" y="4499553"/>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500" dirty="0">
                <a:solidFill>
                  <a:schemeClr val="tx1"/>
                </a:solidFill>
                <a:latin typeface="Arial" panose="020B0604020202020204" pitchFamily="34" charset="0"/>
                <a:cs typeface="Arial" panose="020B0604020202020204" pitchFamily="34" charset="0"/>
              </a:rPr>
              <a:t>A. 1</a:t>
            </a:r>
            <a:endParaRPr lang="en-US" sz="3500" dirty="0">
              <a:solidFill>
                <a:schemeClr val="tx1"/>
              </a:solidFill>
              <a:latin typeface="Arial" panose="020B0604020202020204" pitchFamily="34" charset="0"/>
              <a:cs typeface="Arial" panose="020B0604020202020204" pitchFamily="34" charset="0"/>
            </a:endParaRPr>
          </a:p>
        </p:txBody>
      </p:sp>
      <p:sp>
        <p:nvSpPr>
          <p:cNvPr id="24" name="Rounded Rectangle 17">
            <a:extLst>
              <a:ext uri="{FF2B5EF4-FFF2-40B4-BE49-F238E27FC236}">
                <a16:creationId xmlns:a16="http://schemas.microsoft.com/office/drawing/2014/main" id="{1177B35F-2E5F-48D7-83EE-291B45B9A9D5}"/>
              </a:ext>
            </a:extLst>
          </p:cNvPr>
          <p:cNvSpPr/>
          <p:nvPr/>
        </p:nvSpPr>
        <p:spPr>
          <a:xfrm>
            <a:off x="3084122" y="6667520"/>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500" dirty="0">
                <a:solidFill>
                  <a:schemeClr val="tx1"/>
                </a:solidFill>
                <a:latin typeface="Arial" panose="020B0604020202020204" pitchFamily="34" charset="0"/>
                <a:cs typeface="Arial" panose="020B0604020202020204" pitchFamily="34" charset="0"/>
              </a:rPr>
              <a:t>C. 3 </a:t>
            </a:r>
            <a:endParaRPr lang="en-US" sz="3500" dirty="0">
              <a:solidFill>
                <a:schemeClr val="tx1"/>
              </a:solidFill>
              <a:latin typeface="Arial" panose="020B0604020202020204" pitchFamily="34" charset="0"/>
              <a:cs typeface="Arial" panose="020B0604020202020204" pitchFamily="34" charset="0"/>
            </a:endParaRPr>
          </a:p>
        </p:txBody>
      </p:sp>
      <p:sp>
        <p:nvSpPr>
          <p:cNvPr id="25" name="Rounded Rectangle 18">
            <a:extLst>
              <a:ext uri="{FF2B5EF4-FFF2-40B4-BE49-F238E27FC236}">
                <a16:creationId xmlns:a16="http://schemas.microsoft.com/office/drawing/2014/main" id="{01A248A2-F50A-45C0-9C4C-87E49C70C8AD}"/>
              </a:ext>
            </a:extLst>
          </p:cNvPr>
          <p:cNvSpPr/>
          <p:nvPr/>
        </p:nvSpPr>
        <p:spPr>
          <a:xfrm>
            <a:off x="9865881" y="4499553"/>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 B. 2</a:t>
            </a:r>
            <a:endParaRPr lang="en-US" sz="3500" dirty="0">
              <a:solidFill>
                <a:schemeClr val="tx1"/>
              </a:solidFill>
              <a:latin typeface="Arial" panose="020B0604020202020204" pitchFamily="34" charset="0"/>
              <a:cs typeface="Arial" panose="020B0604020202020204" pitchFamily="34" charset="0"/>
            </a:endParaRPr>
          </a:p>
        </p:txBody>
      </p:sp>
      <p:sp>
        <p:nvSpPr>
          <p:cNvPr id="26" name="Rounded Rectangle 19">
            <a:extLst>
              <a:ext uri="{FF2B5EF4-FFF2-40B4-BE49-F238E27FC236}">
                <a16:creationId xmlns:a16="http://schemas.microsoft.com/office/drawing/2014/main" id="{F7803A50-CD02-4CAD-A7E0-342B192EA534}"/>
              </a:ext>
            </a:extLst>
          </p:cNvPr>
          <p:cNvSpPr/>
          <p:nvPr/>
        </p:nvSpPr>
        <p:spPr>
          <a:xfrm>
            <a:off x="9865881" y="6667520"/>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D. 4</a:t>
            </a:r>
            <a:endParaRPr lang="en-US" sz="3500" dirty="0">
              <a:solidFill>
                <a:schemeClr val="tx1"/>
              </a:solidFill>
              <a:latin typeface="Arial" panose="020B0604020202020204" pitchFamily="34" charset="0"/>
              <a:cs typeface="Arial" panose="020B0604020202020204" pitchFamily="34" charset="0"/>
            </a:endParaRPr>
          </a:p>
        </p:txBody>
      </p:sp>
      <p:sp>
        <p:nvSpPr>
          <p:cNvPr id="27" name="Rounded Rectangle 20">
            <a:extLst>
              <a:ext uri="{FF2B5EF4-FFF2-40B4-BE49-F238E27FC236}">
                <a16:creationId xmlns:a16="http://schemas.microsoft.com/office/drawing/2014/main" id="{6B6F033E-49E7-4CE2-B80A-27C27C4B5B6E}"/>
              </a:ext>
            </a:extLst>
          </p:cNvPr>
          <p:cNvSpPr/>
          <p:nvPr/>
        </p:nvSpPr>
        <p:spPr>
          <a:xfrm>
            <a:off x="9865880" y="4478228"/>
            <a:ext cx="5097427" cy="1616966"/>
          </a:xfrm>
          <a:prstGeom prst="roundRect">
            <a:avLst/>
          </a:prstGeom>
          <a:solidFill>
            <a:schemeClr val="accent6">
              <a:lumMod val="60000"/>
              <a:lumOff val="4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 B. 2</a:t>
            </a:r>
          </a:p>
        </p:txBody>
      </p:sp>
    </p:spTree>
    <p:extLst>
      <p:ext uri="{BB962C8B-B14F-4D97-AF65-F5344CB8AC3E}">
        <p14:creationId xmlns:p14="http://schemas.microsoft.com/office/powerpoint/2010/main" val="7146481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2569696" y="8267711"/>
            <a:ext cx="5139392" cy="7174279"/>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432922" y="-5002902"/>
            <a:ext cx="5139392" cy="717427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21875" y="7283635"/>
            <a:ext cx="1317130" cy="1821106"/>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1384061" y="9083992"/>
            <a:ext cx="1042040" cy="777594"/>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6078200" y="1445051"/>
            <a:ext cx="1317130" cy="182110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15846284" y="4054491"/>
            <a:ext cx="1042040" cy="777594"/>
          </a:xfrm>
          <a:prstGeom prst="rect">
            <a:avLst/>
          </a:prstGeom>
        </p:spPr>
      </p:pic>
      <p:sp>
        <p:nvSpPr>
          <p:cNvPr id="21" name="TextBox 11">
            <a:extLst>
              <a:ext uri="{FF2B5EF4-FFF2-40B4-BE49-F238E27FC236}">
                <a16:creationId xmlns:a16="http://schemas.microsoft.com/office/drawing/2014/main" id="{AFE1974E-7BAA-4844-9F3B-3EEAC2CA840D}"/>
              </a:ext>
            </a:extLst>
          </p:cNvPr>
          <p:cNvSpPr txBox="1"/>
          <p:nvPr/>
        </p:nvSpPr>
        <p:spPr>
          <a:xfrm>
            <a:off x="4953000" y="429290"/>
            <a:ext cx="8826601" cy="1324658"/>
          </a:xfrm>
          <a:prstGeom prst="rect">
            <a:avLst/>
          </a:prstGeom>
        </p:spPr>
        <p:txBody>
          <a:bodyPr wrap="square" lIns="0" tIns="0" rIns="0" bIns="0" rtlCol="0" anchor="t">
            <a:spAutoFit/>
          </a:bodyPr>
          <a:lstStyle/>
          <a:p>
            <a:pPr marL="0" marR="0" lvl="1" indent="0" algn="ctr" defTabSz="914400" rtl="0" eaLnBrk="1" fontAlgn="auto" latinLnBrk="0" hangingPunct="1">
              <a:lnSpc>
                <a:spcPct val="150000"/>
              </a:lnSpc>
              <a:spcBef>
                <a:spcPct val="0"/>
              </a:spcBef>
              <a:spcAft>
                <a:spcPts val="0"/>
              </a:spcAft>
              <a:buClrTx/>
              <a:buSzTx/>
              <a:buFontTx/>
              <a:buNone/>
              <a:tabLst/>
              <a:defRPr/>
            </a:pPr>
            <a:r>
              <a:rPr kumimoji="0" lang="en-US" sz="6400" b="1" i="0" u="none" strike="noStrike" kern="1200" cap="none" spc="-175" normalizeH="0" baseline="0" noProof="0" dirty="0">
                <a:ln>
                  <a:noFill/>
                </a:ln>
                <a:solidFill>
                  <a:srgbClr val="FF0000"/>
                </a:solidFill>
                <a:effectLst/>
                <a:uLnTx/>
                <a:uFillTx/>
                <a:latin typeface="Calibri"/>
                <a:ea typeface="+mn-ea"/>
                <a:cs typeface="+mn-cs"/>
              </a:rPr>
              <a:t>CÂU HỎI TRẮC NGHIỆM</a:t>
            </a:r>
          </a:p>
        </p:txBody>
      </p:sp>
      <p:sp>
        <p:nvSpPr>
          <p:cNvPr id="22" name="TextBox 21">
            <a:extLst>
              <a:ext uri="{FF2B5EF4-FFF2-40B4-BE49-F238E27FC236}">
                <a16:creationId xmlns:a16="http://schemas.microsoft.com/office/drawing/2014/main" id="{6EF52436-17F1-46F0-919A-75E41C8D66EB}"/>
              </a:ext>
            </a:extLst>
          </p:cNvPr>
          <p:cNvSpPr txBox="1"/>
          <p:nvPr/>
        </p:nvSpPr>
        <p:spPr>
          <a:xfrm>
            <a:off x="3055972" y="2031211"/>
            <a:ext cx="12242526" cy="942053"/>
          </a:xfrm>
          <a:prstGeom prst="rect">
            <a:avLst/>
          </a:prstGeom>
          <a:noFill/>
        </p:spPr>
        <p:txBody>
          <a:bodyPr wrap="square" rtlCol="0">
            <a:spAutoFit/>
          </a:bodyPr>
          <a:lstStyle/>
          <a:p>
            <a:pPr lvl="0" algn="just">
              <a:lnSpc>
                <a:spcPct val="150000"/>
              </a:lnSpc>
              <a:defRPr/>
            </a:pPr>
            <a:r>
              <a:rPr kumimoji="0" lang="en-US" sz="4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r>
              <a:rPr lang="vi-VN" sz="4200" dirty="0">
                <a:solidFill>
                  <a:prstClr val="black"/>
                </a:solidFill>
                <a:cs typeface="Arial" panose="020B0604020202020204" pitchFamily="34" charset="0"/>
              </a:rPr>
              <a:t>Đâu là chất thải trồng trọt?</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ounded Rectangle 16">
            <a:extLst>
              <a:ext uri="{FF2B5EF4-FFF2-40B4-BE49-F238E27FC236}">
                <a16:creationId xmlns:a16="http://schemas.microsoft.com/office/drawing/2014/main" id="{EC15948D-EC70-46F3-B211-4D24F51B5648}"/>
              </a:ext>
            </a:extLst>
          </p:cNvPr>
          <p:cNvSpPr/>
          <p:nvPr/>
        </p:nvSpPr>
        <p:spPr>
          <a:xfrm>
            <a:off x="3055972" y="4059934"/>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nl-NL" sz="3500" dirty="0">
                <a:solidFill>
                  <a:prstClr val="black"/>
                </a:solidFill>
                <a:latin typeface="Arial" panose="020B0604020202020204" pitchFamily="34" charset="0"/>
                <a:cs typeface="Arial" panose="020B0604020202020204" pitchFamily="34" charset="0"/>
              </a:rPr>
              <a:t>A. Phụ phẩm</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ounded Rectangle 17">
            <a:extLst>
              <a:ext uri="{FF2B5EF4-FFF2-40B4-BE49-F238E27FC236}">
                <a16:creationId xmlns:a16="http://schemas.microsoft.com/office/drawing/2014/main" id="{1177B35F-2E5F-48D7-83EE-291B45B9A9D5}"/>
              </a:ext>
            </a:extLst>
          </p:cNvPr>
          <p:cNvSpPr/>
          <p:nvPr/>
        </p:nvSpPr>
        <p:spPr>
          <a:xfrm>
            <a:off x="3048041" y="6227901"/>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nl-NL" sz="3500" dirty="0">
                <a:solidFill>
                  <a:prstClr val="black"/>
                </a:solidFill>
                <a:latin typeface="Arial" panose="020B0604020202020204" pitchFamily="34" charset="0"/>
                <a:cs typeface="Arial" panose="020B0604020202020204" pitchFamily="34" charset="0"/>
              </a:rPr>
              <a:t>C. Phụ phẩm và </a:t>
            </a:r>
            <a:endParaRPr lang="vi-VN" sz="3500" dirty="0">
              <a:solidFill>
                <a:prstClr val="black"/>
              </a:solidFill>
              <a:latin typeface="Arial" panose="020B0604020202020204" pitchFamily="34" charset="0"/>
              <a:cs typeface="Arial" panose="020B0604020202020204" pitchFamily="34" charset="0"/>
            </a:endParaRPr>
          </a:p>
          <a:p>
            <a:pPr lvl="0" algn="ctr">
              <a:lnSpc>
                <a:spcPct val="150000"/>
              </a:lnSpc>
              <a:defRPr/>
            </a:pPr>
            <a:r>
              <a:rPr lang="nl-NL" sz="3500" dirty="0">
                <a:solidFill>
                  <a:prstClr val="black"/>
                </a:solidFill>
                <a:latin typeface="Arial" panose="020B0604020202020204" pitchFamily="34" charset="0"/>
                <a:cs typeface="Arial" panose="020B0604020202020204" pitchFamily="34" charset="0"/>
              </a:rPr>
              <a:t>rác thải</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ounded Rectangle 18">
            <a:extLst>
              <a:ext uri="{FF2B5EF4-FFF2-40B4-BE49-F238E27FC236}">
                <a16:creationId xmlns:a16="http://schemas.microsoft.com/office/drawing/2014/main" id="{01A248A2-F50A-45C0-9C4C-87E49C70C8AD}"/>
              </a:ext>
            </a:extLst>
          </p:cNvPr>
          <p:cNvSpPr/>
          <p:nvPr/>
        </p:nvSpPr>
        <p:spPr>
          <a:xfrm>
            <a:off x="9829800" y="4059934"/>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vi-VN" sz="3500" dirty="0">
                <a:solidFill>
                  <a:prstClr val="black"/>
                </a:solidFill>
                <a:cs typeface="Arial" panose="020B0604020202020204" pitchFamily="34" charset="0"/>
              </a:rPr>
              <a:t>B. Rác thải</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ounded Rectangle 19">
            <a:extLst>
              <a:ext uri="{FF2B5EF4-FFF2-40B4-BE49-F238E27FC236}">
                <a16:creationId xmlns:a16="http://schemas.microsoft.com/office/drawing/2014/main" id="{F7803A50-CD02-4CAD-A7E0-342B192EA534}"/>
              </a:ext>
            </a:extLst>
          </p:cNvPr>
          <p:cNvSpPr/>
          <p:nvPr/>
        </p:nvSpPr>
        <p:spPr>
          <a:xfrm>
            <a:off x="9829800" y="6227901"/>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vi-VN" sz="3500" dirty="0">
                <a:solidFill>
                  <a:prstClr val="black"/>
                </a:solidFill>
                <a:cs typeface="Arial" panose="020B0604020202020204" pitchFamily="34" charset="0"/>
              </a:rPr>
              <a:t>D. Đáp án khác</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ounded Rectangle 20">
            <a:extLst>
              <a:ext uri="{FF2B5EF4-FFF2-40B4-BE49-F238E27FC236}">
                <a16:creationId xmlns:a16="http://schemas.microsoft.com/office/drawing/2014/main" id="{6B6F033E-49E7-4CE2-B80A-27C27C4B5B6E}"/>
              </a:ext>
            </a:extLst>
          </p:cNvPr>
          <p:cNvSpPr/>
          <p:nvPr/>
        </p:nvSpPr>
        <p:spPr>
          <a:xfrm>
            <a:off x="3055972" y="6227901"/>
            <a:ext cx="5097427" cy="1616966"/>
          </a:xfrm>
          <a:prstGeom prst="roundRect">
            <a:avLst/>
          </a:prstGeom>
          <a:solidFill>
            <a:schemeClr val="accent6">
              <a:lumMod val="60000"/>
              <a:lumOff val="4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nl-NL" sz="3500" dirty="0">
                <a:solidFill>
                  <a:prstClr val="black"/>
                </a:solidFill>
                <a:latin typeface="Arial" panose="020B0604020202020204" pitchFamily="34" charset="0"/>
                <a:cs typeface="Arial" panose="020B0604020202020204" pitchFamily="34" charset="0"/>
              </a:rPr>
              <a:t>C. Phụ phẩm và </a:t>
            </a:r>
            <a:endParaRPr lang="vi-VN" sz="3500" dirty="0">
              <a:solidFill>
                <a:prstClr val="black"/>
              </a:solidFill>
              <a:latin typeface="Arial" panose="020B0604020202020204" pitchFamily="34" charset="0"/>
              <a:cs typeface="Arial" panose="020B0604020202020204" pitchFamily="34" charset="0"/>
            </a:endParaRPr>
          </a:p>
          <a:p>
            <a:pPr lvl="0" algn="ctr">
              <a:lnSpc>
                <a:spcPct val="150000"/>
              </a:lnSpc>
              <a:defRPr/>
            </a:pPr>
            <a:r>
              <a:rPr lang="nl-NL" sz="3500" dirty="0">
                <a:solidFill>
                  <a:prstClr val="black"/>
                </a:solidFill>
                <a:latin typeface="Arial" panose="020B0604020202020204" pitchFamily="34" charset="0"/>
                <a:cs typeface="Arial" panose="020B0604020202020204" pitchFamily="34" charset="0"/>
              </a:rPr>
              <a:t>rác thải</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94834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3928">
            <a:off x="1510229" y="5237806"/>
            <a:ext cx="5914642" cy="36670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1151" flipH="1" flipV="1">
            <a:off x="2948776" y="2712304"/>
            <a:ext cx="12681477" cy="675576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4307">
            <a:off x="8892868" y="1195871"/>
            <a:ext cx="5499458" cy="230761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9752">
            <a:off x="2237656" y="2062147"/>
            <a:ext cx="5152634" cy="1395895"/>
          </a:xfrm>
          <a:prstGeom prst="rect">
            <a:avLst/>
          </a:prstGeom>
        </p:spPr>
      </p:pic>
      <p:sp>
        <p:nvSpPr>
          <p:cNvPr id="6" name="TextBox 6"/>
          <p:cNvSpPr txBox="1"/>
          <p:nvPr/>
        </p:nvSpPr>
        <p:spPr>
          <a:xfrm rot="-253163">
            <a:off x="4043354" y="4363329"/>
            <a:ext cx="10201289" cy="2921505"/>
          </a:xfrm>
          <a:prstGeom prst="rect">
            <a:avLst/>
          </a:prstGeom>
        </p:spPr>
        <p:txBody>
          <a:bodyPr lIns="0" tIns="0" rIns="0" bIns="0" rtlCol="0" anchor="t">
            <a:spAutoFit/>
          </a:bodyPr>
          <a:lstStyle/>
          <a:p>
            <a:pPr lvl="0" algn="just">
              <a:lnSpc>
                <a:spcPct val="150000"/>
              </a:lnSpc>
            </a:pPr>
            <a:r>
              <a:rPr lang="vi-VN" sz="4400" dirty="0">
                <a:solidFill>
                  <a:schemeClr val="bg1"/>
                </a:solidFill>
                <a:cs typeface="Arial" panose="020B0604020202020204" pitchFamily="34" charset="0"/>
              </a:rPr>
              <a:t>Trong chủ đề 8, em đã được tìm hiểu những nội dung gì ? Hãy liệt kê lại những nội dung em đã được học.</a:t>
            </a:r>
            <a:endParaRPr kumimoji="0" lang="en-US" sz="4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7" name="Picture 7"/>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2541"/>
          <a:stretch/>
        </p:blipFill>
        <p:spPr>
          <a:xfrm rot="-301068">
            <a:off x="2846085" y="688981"/>
            <a:ext cx="3393655" cy="345123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32567">
            <a:off x="13481494" y="6955382"/>
            <a:ext cx="3886174" cy="4605836"/>
          </a:xfrm>
          <a:prstGeom prst="rect">
            <a:avLst/>
          </a:prstGeom>
        </p:spPr>
      </p:pic>
      <p:sp>
        <p:nvSpPr>
          <p:cNvPr id="9" name="TextBox 9"/>
          <p:cNvSpPr txBox="1"/>
          <p:nvPr/>
        </p:nvSpPr>
        <p:spPr>
          <a:xfrm rot="28369">
            <a:off x="9332072" y="1896604"/>
            <a:ext cx="4621049" cy="906145"/>
          </a:xfrm>
          <a:prstGeom prst="rect">
            <a:avLst/>
          </a:prstGeom>
        </p:spPr>
        <p:txBody>
          <a:bodyPr wrap="square" lIns="0" tIns="0" rIns="0" bIns="0" rtlCol="0" anchor="t">
            <a:spAutoFit/>
          </a:bodyPr>
          <a:lstStyle/>
          <a:p>
            <a:pPr lvl="0" algn="ctr">
              <a:lnSpc>
                <a:spcPts val="7561"/>
              </a:lnSpc>
            </a:pPr>
            <a:r>
              <a:rPr lang="en-US" sz="6000" b="1" dirty="0">
                <a:solidFill>
                  <a:prstClr val="black"/>
                </a:solidFill>
                <a:latin typeface="Arial" panose="020B0604020202020204" pitchFamily="34" charset="0"/>
                <a:cs typeface="Arial" panose="020B0604020202020204" pitchFamily="34" charset="0"/>
              </a:rPr>
              <a:t>KHỞI ĐỘNG</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740610"/>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2569696" y="8267711"/>
            <a:ext cx="5139392" cy="7174279"/>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432922" y="-5002902"/>
            <a:ext cx="5139392" cy="717427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21875" y="7283635"/>
            <a:ext cx="1317130" cy="1821106"/>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1384061" y="9083992"/>
            <a:ext cx="1042040" cy="777594"/>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6078200" y="1445051"/>
            <a:ext cx="1317130" cy="182110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15846284" y="4054491"/>
            <a:ext cx="1042040" cy="777594"/>
          </a:xfrm>
          <a:prstGeom prst="rect">
            <a:avLst/>
          </a:prstGeom>
        </p:spPr>
      </p:pic>
      <p:sp>
        <p:nvSpPr>
          <p:cNvPr id="21" name="TextBox 11">
            <a:extLst>
              <a:ext uri="{FF2B5EF4-FFF2-40B4-BE49-F238E27FC236}">
                <a16:creationId xmlns:a16="http://schemas.microsoft.com/office/drawing/2014/main" id="{AFE1974E-7BAA-4844-9F3B-3EEAC2CA840D}"/>
              </a:ext>
            </a:extLst>
          </p:cNvPr>
          <p:cNvSpPr txBox="1"/>
          <p:nvPr/>
        </p:nvSpPr>
        <p:spPr>
          <a:xfrm>
            <a:off x="4953000" y="429290"/>
            <a:ext cx="8826601" cy="1324658"/>
          </a:xfrm>
          <a:prstGeom prst="rect">
            <a:avLst/>
          </a:prstGeom>
        </p:spPr>
        <p:txBody>
          <a:bodyPr wrap="square" lIns="0" tIns="0" rIns="0" bIns="0" rtlCol="0" anchor="t">
            <a:spAutoFit/>
          </a:bodyPr>
          <a:lstStyle/>
          <a:p>
            <a:pPr marL="0" marR="0" lvl="1" indent="0" algn="ctr" defTabSz="914400" rtl="0" eaLnBrk="1" fontAlgn="auto" latinLnBrk="0" hangingPunct="1">
              <a:lnSpc>
                <a:spcPct val="150000"/>
              </a:lnSpc>
              <a:spcBef>
                <a:spcPct val="0"/>
              </a:spcBef>
              <a:spcAft>
                <a:spcPts val="0"/>
              </a:spcAft>
              <a:buClrTx/>
              <a:buSzTx/>
              <a:buFontTx/>
              <a:buNone/>
              <a:tabLst/>
              <a:defRPr/>
            </a:pPr>
            <a:r>
              <a:rPr kumimoji="0" lang="en-US" sz="6400" b="1" i="0" u="none" strike="noStrike" kern="1200" cap="none" spc="-175" normalizeH="0" baseline="0" noProof="0" dirty="0">
                <a:ln>
                  <a:noFill/>
                </a:ln>
                <a:solidFill>
                  <a:srgbClr val="FF0000"/>
                </a:solidFill>
                <a:effectLst/>
                <a:uLnTx/>
                <a:uFillTx/>
                <a:latin typeface="Calibri"/>
                <a:ea typeface="+mn-ea"/>
                <a:cs typeface="+mn-cs"/>
              </a:rPr>
              <a:t>CÂU HỎI TRẮC NGHIỆM</a:t>
            </a:r>
          </a:p>
        </p:txBody>
      </p:sp>
      <p:sp>
        <p:nvSpPr>
          <p:cNvPr id="22" name="TextBox 21">
            <a:extLst>
              <a:ext uri="{FF2B5EF4-FFF2-40B4-BE49-F238E27FC236}">
                <a16:creationId xmlns:a16="http://schemas.microsoft.com/office/drawing/2014/main" id="{6EF52436-17F1-46F0-919A-75E41C8D66EB}"/>
              </a:ext>
            </a:extLst>
          </p:cNvPr>
          <p:cNvSpPr txBox="1"/>
          <p:nvPr/>
        </p:nvSpPr>
        <p:spPr>
          <a:xfrm>
            <a:off x="3055972" y="2031211"/>
            <a:ext cx="12242526" cy="942053"/>
          </a:xfrm>
          <a:prstGeom prst="rect">
            <a:avLst/>
          </a:prstGeom>
          <a:noFill/>
        </p:spPr>
        <p:txBody>
          <a:bodyPr wrap="square" rtlCol="0">
            <a:spAutoFit/>
          </a:bodyPr>
          <a:lstStyle/>
          <a:p>
            <a:pPr lvl="0" algn="just">
              <a:lnSpc>
                <a:spcPct val="150000"/>
              </a:lnSpc>
            </a:pPr>
            <a:r>
              <a:rPr kumimoji="0" lang="en-US" sz="4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4200" b="1" dirty="0">
                <a:solidFill>
                  <a:prstClr val="black"/>
                </a:solidFill>
                <a:latin typeface="Arial" panose="020B0604020202020204" pitchFamily="34" charset="0"/>
                <a:cs typeface="Arial" panose="020B0604020202020204" pitchFamily="34" charset="0"/>
              </a:rPr>
              <a:t>3</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sz="4200" dirty="0">
                <a:solidFill>
                  <a:prstClr val="black"/>
                </a:solidFill>
                <a:cs typeface="Arial" panose="020B0604020202020204" pitchFamily="34" charset="0"/>
              </a:rPr>
              <a:t>Ô nhiễm môi trường ảnh hưởng đến:</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ounded Rectangle 16">
            <a:extLst>
              <a:ext uri="{FF2B5EF4-FFF2-40B4-BE49-F238E27FC236}">
                <a16:creationId xmlns:a16="http://schemas.microsoft.com/office/drawing/2014/main" id="{EC15948D-EC70-46F3-B211-4D24F51B5648}"/>
              </a:ext>
            </a:extLst>
          </p:cNvPr>
          <p:cNvSpPr/>
          <p:nvPr/>
        </p:nvSpPr>
        <p:spPr>
          <a:xfrm>
            <a:off x="3055972" y="4059934"/>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nl-NL" sz="3500" dirty="0">
                <a:solidFill>
                  <a:prstClr val="black"/>
                </a:solidFill>
                <a:latin typeface="Arial" panose="020B0604020202020204" pitchFamily="34" charset="0"/>
                <a:cs typeface="Arial" panose="020B0604020202020204" pitchFamily="34" charset="0"/>
              </a:rPr>
              <a:t>A. Đời sống</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ounded Rectangle 17">
            <a:extLst>
              <a:ext uri="{FF2B5EF4-FFF2-40B4-BE49-F238E27FC236}">
                <a16:creationId xmlns:a16="http://schemas.microsoft.com/office/drawing/2014/main" id="{1177B35F-2E5F-48D7-83EE-291B45B9A9D5}"/>
              </a:ext>
            </a:extLst>
          </p:cNvPr>
          <p:cNvSpPr/>
          <p:nvPr/>
        </p:nvSpPr>
        <p:spPr>
          <a:xfrm>
            <a:off x="3048041" y="6227901"/>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nl-NL" sz="3500" dirty="0">
                <a:solidFill>
                  <a:prstClr val="black"/>
                </a:solidFill>
                <a:latin typeface="Arial" panose="020B0604020202020204" pitchFamily="34" charset="0"/>
                <a:cs typeface="Arial" panose="020B0604020202020204" pitchFamily="34" charset="0"/>
              </a:rPr>
              <a:t>C. Xã hội</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ounded Rectangle 18">
            <a:extLst>
              <a:ext uri="{FF2B5EF4-FFF2-40B4-BE49-F238E27FC236}">
                <a16:creationId xmlns:a16="http://schemas.microsoft.com/office/drawing/2014/main" id="{01A248A2-F50A-45C0-9C4C-87E49C70C8AD}"/>
              </a:ext>
            </a:extLst>
          </p:cNvPr>
          <p:cNvSpPr/>
          <p:nvPr/>
        </p:nvSpPr>
        <p:spPr>
          <a:xfrm>
            <a:off x="9829800" y="4059934"/>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prstClr val="black"/>
                </a:solidFill>
                <a:cs typeface="Arial" panose="020B0604020202020204" pitchFamily="34" charset="0"/>
              </a:rPr>
              <a:t>B. Kinh tế</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ounded Rectangle 19">
            <a:extLst>
              <a:ext uri="{FF2B5EF4-FFF2-40B4-BE49-F238E27FC236}">
                <a16:creationId xmlns:a16="http://schemas.microsoft.com/office/drawing/2014/main" id="{F7803A50-CD02-4CAD-A7E0-342B192EA534}"/>
              </a:ext>
            </a:extLst>
          </p:cNvPr>
          <p:cNvSpPr/>
          <p:nvPr/>
        </p:nvSpPr>
        <p:spPr>
          <a:xfrm>
            <a:off x="9829800" y="6227901"/>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nl-NL" sz="3500" dirty="0">
                <a:solidFill>
                  <a:prstClr val="black"/>
                </a:solidFill>
                <a:latin typeface="Arial" panose="020B0604020202020204" pitchFamily="34" charset="0"/>
                <a:cs typeface="Arial" panose="020B0604020202020204" pitchFamily="34" charset="0"/>
              </a:rPr>
              <a:t>D. Đời sống, kinh tế, </a:t>
            </a:r>
            <a:endParaRPr lang="vi-VN" sz="3500" dirty="0">
              <a:solidFill>
                <a:prstClr val="black"/>
              </a:solidFill>
              <a:cs typeface="Arial" panose="020B0604020202020204" pitchFamily="34" charset="0"/>
            </a:endParaRPr>
          </a:p>
          <a:p>
            <a:pPr lvl="0" algn="ctr">
              <a:lnSpc>
                <a:spcPct val="150000"/>
              </a:lnSpc>
            </a:pPr>
            <a:r>
              <a:rPr lang="nl-NL" sz="3500" dirty="0">
                <a:solidFill>
                  <a:prstClr val="black"/>
                </a:solidFill>
                <a:latin typeface="Arial" panose="020B0604020202020204" pitchFamily="34" charset="0"/>
                <a:cs typeface="Arial" panose="020B0604020202020204" pitchFamily="34" charset="0"/>
              </a:rPr>
              <a:t>xã hội</a:t>
            </a:r>
            <a:endParaRPr lang="en-US" sz="3500" dirty="0">
              <a:solidFill>
                <a:prstClr val="black"/>
              </a:solidFill>
              <a:latin typeface="Arial" panose="020B0604020202020204" pitchFamily="34" charset="0"/>
              <a:cs typeface="Arial" panose="020B0604020202020204" pitchFamily="34" charset="0"/>
            </a:endParaRPr>
          </a:p>
        </p:txBody>
      </p:sp>
      <p:sp>
        <p:nvSpPr>
          <p:cNvPr id="27" name="Rounded Rectangle 20">
            <a:extLst>
              <a:ext uri="{FF2B5EF4-FFF2-40B4-BE49-F238E27FC236}">
                <a16:creationId xmlns:a16="http://schemas.microsoft.com/office/drawing/2014/main" id="{6B6F033E-49E7-4CE2-B80A-27C27C4B5B6E}"/>
              </a:ext>
            </a:extLst>
          </p:cNvPr>
          <p:cNvSpPr/>
          <p:nvPr/>
        </p:nvSpPr>
        <p:spPr>
          <a:xfrm>
            <a:off x="9829799" y="6227901"/>
            <a:ext cx="5097427" cy="1616966"/>
          </a:xfrm>
          <a:prstGeom prst="roundRect">
            <a:avLst/>
          </a:prstGeom>
          <a:solidFill>
            <a:schemeClr val="accent6">
              <a:lumMod val="60000"/>
              <a:lumOff val="4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nl-NL" sz="3500" dirty="0">
                <a:solidFill>
                  <a:prstClr val="black"/>
                </a:solidFill>
                <a:latin typeface="Arial" panose="020B0604020202020204" pitchFamily="34" charset="0"/>
                <a:cs typeface="Arial" panose="020B0604020202020204" pitchFamily="34" charset="0"/>
              </a:rPr>
              <a:t>D. Đời sống, kinh tế, </a:t>
            </a:r>
            <a:endParaRPr lang="vi-VN" sz="3500" dirty="0">
              <a:solidFill>
                <a:prstClr val="black"/>
              </a:solidFill>
              <a:latin typeface="Arial" panose="020B0604020202020204" pitchFamily="34" charset="0"/>
              <a:cs typeface="Arial" panose="020B0604020202020204" pitchFamily="34" charset="0"/>
            </a:endParaRPr>
          </a:p>
          <a:p>
            <a:pPr lvl="0" algn="ctr">
              <a:lnSpc>
                <a:spcPct val="150000"/>
              </a:lnSpc>
            </a:pPr>
            <a:r>
              <a:rPr lang="nl-NL" sz="3500" dirty="0">
                <a:solidFill>
                  <a:prstClr val="black"/>
                </a:solidFill>
                <a:latin typeface="Arial" panose="020B0604020202020204" pitchFamily="34" charset="0"/>
                <a:cs typeface="Arial" panose="020B0604020202020204" pitchFamily="34" charset="0"/>
              </a:rPr>
              <a:t>xã hội</a:t>
            </a:r>
            <a:endParaRPr lang="en-US" sz="3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731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2569696" y="8267711"/>
            <a:ext cx="5139392" cy="7174279"/>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432922" y="-5002902"/>
            <a:ext cx="5139392" cy="717427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21875" y="7283635"/>
            <a:ext cx="1317130" cy="1821106"/>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1384061" y="9083992"/>
            <a:ext cx="1042040" cy="777594"/>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6078200" y="1445051"/>
            <a:ext cx="1317130" cy="182110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15846284" y="4054491"/>
            <a:ext cx="1042040" cy="777594"/>
          </a:xfrm>
          <a:prstGeom prst="rect">
            <a:avLst/>
          </a:prstGeom>
        </p:spPr>
      </p:pic>
      <p:sp>
        <p:nvSpPr>
          <p:cNvPr id="21" name="TextBox 11">
            <a:extLst>
              <a:ext uri="{FF2B5EF4-FFF2-40B4-BE49-F238E27FC236}">
                <a16:creationId xmlns:a16="http://schemas.microsoft.com/office/drawing/2014/main" id="{AFE1974E-7BAA-4844-9F3B-3EEAC2CA840D}"/>
              </a:ext>
            </a:extLst>
          </p:cNvPr>
          <p:cNvSpPr txBox="1"/>
          <p:nvPr/>
        </p:nvSpPr>
        <p:spPr>
          <a:xfrm>
            <a:off x="4953000" y="429290"/>
            <a:ext cx="8826601" cy="1324658"/>
          </a:xfrm>
          <a:prstGeom prst="rect">
            <a:avLst/>
          </a:prstGeom>
        </p:spPr>
        <p:txBody>
          <a:bodyPr wrap="square" lIns="0" tIns="0" rIns="0" bIns="0" rtlCol="0" anchor="t">
            <a:spAutoFit/>
          </a:bodyPr>
          <a:lstStyle/>
          <a:p>
            <a:pPr marL="0" marR="0" lvl="1" indent="0" algn="ctr" defTabSz="914400" rtl="0" eaLnBrk="1" fontAlgn="auto" latinLnBrk="0" hangingPunct="1">
              <a:lnSpc>
                <a:spcPct val="150000"/>
              </a:lnSpc>
              <a:spcBef>
                <a:spcPct val="0"/>
              </a:spcBef>
              <a:spcAft>
                <a:spcPts val="0"/>
              </a:spcAft>
              <a:buClrTx/>
              <a:buSzTx/>
              <a:buFontTx/>
              <a:buNone/>
              <a:tabLst/>
              <a:defRPr/>
            </a:pPr>
            <a:r>
              <a:rPr kumimoji="0" lang="en-US" sz="6400" b="1" i="0" u="none" strike="noStrike" kern="1200" cap="none" spc="-175" normalizeH="0" baseline="0" noProof="0" dirty="0">
                <a:ln>
                  <a:noFill/>
                </a:ln>
                <a:solidFill>
                  <a:srgbClr val="FF0000"/>
                </a:solidFill>
                <a:effectLst/>
                <a:uLnTx/>
                <a:uFillTx/>
                <a:latin typeface="Calibri"/>
                <a:ea typeface="+mn-ea"/>
                <a:cs typeface="+mn-cs"/>
              </a:rPr>
              <a:t>CÂU HỎI TRẮC NGHIỆM</a:t>
            </a:r>
          </a:p>
        </p:txBody>
      </p:sp>
      <p:sp>
        <p:nvSpPr>
          <p:cNvPr id="22" name="TextBox 21">
            <a:extLst>
              <a:ext uri="{FF2B5EF4-FFF2-40B4-BE49-F238E27FC236}">
                <a16:creationId xmlns:a16="http://schemas.microsoft.com/office/drawing/2014/main" id="{6EF52436-17F1-46F0-919A-75E41C8D66EB}"/>
              </a:ext>
            </a:extLst>
          </p:cNvPr>
          <p:cNvSpPr txBox="1"/>
          <p:nvPr/>
        </p:nvSpPr>
        <p:spPr>
          <a:xfrm>
            <a:off x="3055972" y="2031211"/>
            <a:ext cx="12242526" cy="1911549"/>
          </a:xfrm>
          <a:prstGeom prst="rect">
            <a:avLst/>
          </a:prstGeom>
          <a:noFill/>
        </p:spPr>
        <p:txBody>
          <a:bodyPr wrap="square" rtlCol="0">
            <a:spAutoFit/>
          </a:bodyPr>
          <a:lstStyle/>
          <a:p>
            <a:pPr lvl="0" algn="just">
              <a:lnSpc>
                <a:spcPct val="150000"/>
              </a:lnSpc>
            </a:pPr>
            <a:r>
              <a:rPr kumimoji="0" lang="en-US" sz="4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sz="4200" dirty="0">
                <a:solidFill>
                  <a:prstClr val="black"/>
                </a:solidFill>
                <a:cs typeface="Arial" panose="020B0604020202020204" pitchFamily="34" charset="0"/>
              </a:rPr>
              <a:t>Ô nhiễm môi trường ảnh hưởng đến sức khỏe con người như thế nào?</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ounded Rectangle 16">
            <a:extLst>
              <a:ext uri="{FF2B5EF4-FFF2-40B4-BE49-F238E27FC236}">
                <a16:creationId xmlns:a16="http://schemas.microsoft.com/office/drawing/2014/main" id="{EC15948D-EC70-46F3-B211-4D24F51B5648}"/>
              </a:ext>
            </a:extLst>
          </p:cNvPr>
          <p:cNvSpPr/>
          <p:nvPr/>
        </p:nvSpPr>
        <p:spPr>
          <a:xfrm>
            <a:off x="3055972" y="4400698"/>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prstClr val="black"/>
                </a:solidFill>
                <a:latin typeface="Arial" panose="020B0604020202020204" pitchFamily="34" charset="0"/>
                <a:cs typeface="Arial" panose="020B0604020202020204" pitchFamily="34" charset="0"/>
              </a:rPr>
              <a:t>A. </a:t>
            </a:r>
            <a:r>
              <a:rPr lang="nl-NL" sz="3500" dirty="0">
                <a:solidFill>
                  <a:prstClr val="black"/>
                </a:solidFill>
                <a:latin typeface="Arial" panose="020B0604020202020204" pitchFamily="34" charset="0"/>
                <a:cs typeface="Arial" panose="020B0604020202020204" pitchFamily="34" charset="0"/>
              </a:rPr>
              <a:t>Gây ra bệnh về </a:t>
            </a:r>
            <a:endParaRPr lang="vi-VN" sz="3500" dirty="0">
              <a:solidFill>
                <a:prstClr val="black"/>
              </a:solidFill>
              <a:latin typeface="Arial" panose="020B0604020202020204" pitchFamily="34" charset="0"/>
              <a:cs typeface="Arial" panose="020B0604020202020204" pitchFamily="34" charset="0"/>
            </a:endParaRPr>
          </a:p>
          <a:p>
            <a:pPr lvl="0" algn="ctr">
              <a:lnSpc>
                <a:spcPct val="150000"/>
              </a:lnSpc>
            </a:pPr>
            <a:r>
              <a:rPr lang="nl-NL" sz="3500" dirty="0">
                <a:solidFill>
                  <a:prstClr val="black"/>
                </a:solidFill>
                <a:latin typeface="Arial" panose="020B0604020202020204" pitchFamily="34" charset="0"/>
                <a:cs typeface="Arial" panose="020B0604020202020204" pitchFamily="34" charset="0"/>
              </a:rPr>
              <a:t>hô hấp</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ounded Rectangle 17">
            <a:extLst>
              <a:ext uri="{FF2B5EF4-FFF2-40B4-BE49-F238E27FC236}">
                <a16:creationId xmlns:a16="http://schemas.microsoft.com/office/drawing/2014/main" id="{1177B35F-2E5F-48D7-83EE-291B45B9A9D5}"/>
              </a:ext>
            </a:extLst>
          </p:cNvPr>
          <p:cNvSpPr/>
          <p:nvPr/>
        </p:nvSpPr>
        <p:spPr>
          <a:xfrm>
            <a:off x="3048041" y="6568665"/>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nl-NL" sz="3500" dirty="0">
                <a:solidFill>
                  <a:prstClr val="black"/>
                </a:solidFill>
                <a:latin typeface="Arial" panose="020B0604020202020204" pitchFamily="34" charset="0"/>
                <a:cs typeface="Arial" panose="020B0604020202020204" pitchFamily="34" charset="0"/>
              </a:rPr>
              <a:t>C. Cả A và B đều đúng</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ounded Rectangle 18">
            <a:extLst>
              <a:ext uri="{FF2B5EF4-FFF2-40B4-BE49-F238E27FC236}">
                <a16:creationId xmlns:a16="http://schemas.microsoft.com/office/drawing/2014/main" id="{01A248A2-F50A-45C0-9C4C-87E49C70C8AD}"/>
              </a:ext>
            </a:extLst>
          </p:cNvPr>
          <p:cNvSpPr/>
          <p:nvPr/>
        </p:nvSpPr>
        <p:spPr>
          <a:xfrm>
            <a:off x="9829800" y="4400698"/>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prstClr val="black"/>
                </a:solidFill>
                <a:cs typeface="Arial" panose="020B0604020202020204" pitchFamily="34" charset="0"/>
              </a:rPr>
              <a:t>B. Gây ra bệnh về </a:t>
            </a:r>
          </a:p>
          <a:p>
            <a:pPr lvl="0" algn="ctr">
              <a:lnSpc>
                <a:spcPct val="150000"/>
              </a:lnSpc>
            </a:pPr>
            <a:r>
              <a:rPr lang="vi-VN" sz="3500" dirty="0">
                <a:solidFill>
                  <a:prstClr val="black"/>
                </a:solidFill>
                <a:cs typeface="Arial" panose="020B0604020202020204" pitchFamily="34" charset="0"/>
              </a:rPr>
              <a:t>tiêu hóa</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ounded Rectangle 19">
            <a:extLst>
              <a:ext uri="{FF2B5EF4-FFF2-40B4-BE49-F238E27FC236}">
                <a16:creationId xmlns:a16="http://schemas.microsoft.com/office/drawing/2014/main" id="{F7803A50-CD02-4CAD-A7E0-342B192EA534}"/>
              </a:ext>
            </a:extLst>
          </p:cNvPr>
          <p:cNvSpPr/>
          <p:nvPr/>
        </p:nvSpPr>
        <p:spPr>
          <a:xfrm>
            <a:off x="9829799" y="6568665"/>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pt-BR" sz="3500" dirty="0">
                <a:solidFill>
                  <a:prstClr val="black"/>
                </a:solidFill>
                <a:latin typeface="Arial" panose="020B0604020202020204" pitchFamily="34" charset="0"/>
                <a:cs typeface="Arial" panose="020B0604020202020204" pitchFamily="34" charset="0"/>
              </a:rPr>
              <a:t>D. Cả A và B đều sai</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ounded Rectangle 20">
            <a:extLst>
              <a:ext uri="{FF2B5EF4-FFF2-40B4-BE49-F238E27FC236}">
                <a16:creationId xmlns:a16="http://schemas.microsoft.com/office/drawing/2014/main" id="{6B6F033E-49E7-4CE2-B80A-27C27C4B5B6E}"/>
              </a:ext>
            </a:extLst>
          </p:cNvPr>
          <p:cNvSpPr/>
          <p:nvPr/>
        </p:nvSpPr>
        <p:spPr>
          <a:xfrm>
            <a:off x="3055972" y="6568665"/>
            <a:ext cx="5097427" cy="1616966"/>
          </a:xfrm>
          <a:prstGeom prst="roundRect">
            <a:avLst/>
          </a:prstGeom>
          <a:solidFill>
            <a:schemeClr val="accent6">
              <a:lumMod val="60000"/>
              <a:lumOff val="4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nl-NL" sz="3500" dirty="0">
                <a:solidFill>
                  <a:prstClr val="black"/>
                </a:solidFill>
                <a:latin typeface="Arial" panose="020B0604020202020204" pitchFamily="34" charset="0"/>
                <a:cs typeface="Arial" panose="020B0604020202020204" pitchFamily="34" charset="0"/>
              </a:rPr>
              <a:t>C. Cả A và B đều đúng</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7302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2569696" y="8267711"/>
            <a:ext cx="5139392" cy="7174279"/>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432922" y="-5002902"/>
            <a:ext cx="5139392" cy="717427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21875" y="7283635"/>
            <a:ext cx="1317130" cy="1821106"/>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1384061" y="9083992"/>
            <a:ext cx="1042040" cy="777594"/>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a:off x="16078200" y="1445051"/>
            <a:ext cx="1317130" cy="182110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15846284" y="4054491"/>
            <a:ext cx="1042040" cy="777594"/>
          </a:xfrm>
          <a:prstGeom prst="rect">
            <a:avLst/>
          </a:prstGeom>
        </p:spPr>
      </p:pic>
      <p:sp>
        <p:nvSpPr>
          <p:cNvPr id="21" name="TextBox 11">
            <a:extLst>
              <a:ext uri="{FF2B5EF4-FFF2-40B4-BE49-F238E27FC236}">
                <a16:creationId xmlns:a16="http://schemas.microsoft.com/office/drawing/2014/main" id="{AFE1974E-7BAA-4844-9F3B-3EEAC2CA840D}"/>
              </a:ext>
            </a:extLst>
          </p:cNvPr>
          <p:cNvSpPr txBox="1"/>
          <p:nvPr/>
        </p:nvSpPr>
        <p:spPr>
          <a:xfrm>
            <a:off x="4953000" y="429290"/>
            <a:ext cx="8826601" cy="1324658"/>
          </a:xfrm>
          <a:prstGeom prst="rect">
            <a:avLst/>
          </a:prstGeom>
        </p:spPr>
        <p:txBody>
          <a:bodyPr wrap="square" lIns="0" tIns="0" rIns="0" bIns="0" rtlCol="0" anchor="t">
            <a:spAutoFit/>
          </a:bodyPr>
          <a:lstStyle/>
          <a:p>
            <a:pPr marL="0" marR="0" lvl="1" indent="0" algn="ctr" defTabSz="914400" rtl="0" eaLnBrk="1" fontAlgn="auto" latinLnBrk="0" hangingPunct="1">
              <a:lnSpc>
                <a:spcPct val="150000"/>
              </a:lnSpc>
              <a:spcBef>
                <a:spcPct val="0"/>
              </a:spcBef>
              <a:spcAft>
                <a:spcPts val="0"/>
              </a:spcAft>
              <a:buClrTx/>
              <a:buSzTx/>
              <a:buFontTx/>
              <a:buNone/>
              <a:tabLst/>
              <a:defRPr/>
            </a:pPr>
            <a:r>
              <a:rPr kumimoji="0" lang="en-US" sz="6400" b="1" i="0" u="none" strike="noStrike" kern="1200" cap="none" spc="-175" normalizeH="0" baseline="0" noProof="0" dirty="0">
                <a:ln>
                  <a:noFill/>
                </a:ln>
                <a:solidFill>
                  <a:srgbClr val="FF0000"/>
                </a:solidFill>
                <a:effectLst/>
                <a:uLnTx/>
                <a:uFillTx/>
                <a:latin typeface="Calibri"/>
                <a:ea typeface="+mn-ea"/>
                <a:cs typeface="+mn-cs"/>
              </a:rPr>
              <a:t>CÂU HỎI TRẮC NGHIỆM</a:t>
            </a:r>
          </a:p>
        </p:txBody>
      </p:sp>
      <p:sp>
        <p:nvSpPr>
          <p:cNvPr id="22" name="TextBox 21">
            <a:extLst>
              <a:ext uri="{FF2B5EF4-FFF2-40B4-BE49-F238E27FC236}">
                <a16:creationId xmlns:a16="http://schemas.microsoft.com/office/drawing/2014/main" id="{6EF52436-17F1-46F0-919A-75E41C8D66EB}"/>
              </a:ext>
            </a:extLst>
          </p:cNvPr>
          <p:cNvSpPr txBox="1"/>
          <p:nvPr/>
        </p:nvSpPr>
        <p:spPr>
          <a:xfrm>
            <a:off x="3055972" y="2031211"/>
            <a:ext cx="12242526" cy="942053"/>
          </a:xfrm>
          <a:prstGeom prst="rect">
            <a:avLst/>
          </a:prstGeom>
          <a:noFill/>
        </p:spPr>
        <p:txBody>
          <a:bodyPr wrap="square" rtlCol="0">
            <a:spAutoFit/>
          </a:bodyPr>
          <a:lstStyle/>
          <a:p>
            <a:pPr lvl="0" algn="just">
              <a:lnSpc>
                <a:spcPct val="150000"/>
              </a:lnSpc>
            </a:pPr>
            <a:r>
              <a:rPr kumimoji="0" lang="en-US" sz="4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sz="4200" b="1" dirty="0">
                <a:solidFill>
                  <a:prstClr val="black"/>
                </a:solidFill>
                <a:latin typeface="Arial" panose="020B0604020202020204" pitchFamily="34" charset="0"/>
                <a:cs typeface="Arial" panose="020B0604020202020204" pitchFamily="34" charset="0"/>
              </a:rPr>
              <a:t>5</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sz="4200" dirty="0">
                <a:solidFill>
                  <a:prstClr val="black"/>
                </a:solidFill>
                <a:cs typeface="Arial" panose="020B0604020202020204" pitchFamily="34" charset="0"/>
              </a:rPr>
              <a:t>Đâu </a:t>
            </a:r>
            <a:r>
              <a:rPr lang="vi-VN" sz="4200" b="1" dirty="0">
                <a:solidFill>
                  <a:prstClr val="black"/>
                </a:solidFill>
                <a:cs typeface="Arial" panose="020B0604020202020204" pitchFamily="34" charset="0"/>
              </a:rPr>
              <a:t>không phải </a:t>
            </a:r>
            <a:r>
              <a:rPr lang="vi-VN" sz="4200" dirty="0">
                <a:solidFill>
                  <a:prstClr val="black"/>
                </a:solidFill>
                <a:cs typeface="Arial" panose="020B0604020202020204" pitchFamily="34" charset="0"/>
              </a:rPr>
              <a:t>là phụ phẩm?</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ounded Rectangle 16">
            <a:extLst>
              <a:ext uri="{FF2B5EF4-FFF2-40B4-BE49-F238E27FC236}">
                <a16:creationId xmlns:a16="http://schemas.microsoft.com/office/drawing/2014/main" id="{EC15948D-EC70-46F3-B211-4D24F51B5648}"/>
              </a:ext>
            </a:extLst>
          </p:cNvPr>
          <p:cNvSpPr/>
          <p:nvPr/>
        </p:nvSpPr>
        <p:spPr>
          <a:xfrm>
            <a:off x="3055972" y="4400698"/>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prstClr val="black"/>
                </a:solidFill>
                <a:cs typeface="Arial" panose="020B0604020202020204" pitchFamily="34" charset="0"/>
              </a:rPr>
              <a:t>A. Rơm</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ounded Rectangle 17">
            <a:extLst>
              <a:ext uri="{FF2B5EF4-FFF2-40B4-BE49-F238E27FC236}">
                <a16:creationId xmlns:a16="http://schemas.microsoft.com/office/drawing/2014/main" id="{1177B35F-2E5F-48D7-83EE-291B45B9A9D5}"/>
              </a:ext>
            </a:extLst>
          </p:cNvPr>
          <p:cNvSpPr/>
          <p:nvPr/>
        </p:nvSpPr>
        <p:spPr>
          <a:xfrm>
            <a:off x="3048041" y="6568665"/>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nl-NL" sz="3500" dirty="0">
                <a:solidFill>
                  <a:prstClr val="black"/>
                </a:solidFill>
                <a:latin typeface="Arial" panose="020B0604020202020204" pitchFamily="34" charset="0"/>
                <a:cs typeface="Arial" panose="020B0604020202020204" pitchFamily="34" charset="0"/>
              </a:rPr>
              <a:t>C. Túi nylon</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ounded Rectangle 18">
            <a:extLst>
              <a:ext uri="{FF2B5EF4-FFF2-40B4-BE49-F238E27FC236}">
                <a16:creationId xmlns:a16="http://schemas.microsoft.com/office/drawing/2014/main" id="{01A248A2-F50A-45C0-9C4C-87E49C70C8AD}"/>
              </a:ext>
            </a:extLst>
          </p:cNvPr>
          <p:cNvSpPr/>
          <p:nvPr/>
        </p:nvSpPr>
        <p:spPr>
          <a:xfrm>
            <a:off x="9829800" y="4400698"/>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prstClr val="black"/>
                </a:solidFill>
                <a:cs typeface="Arial" panose="020B0604020202020204" pitchFamily="34" charset="0"/>
              </a:rPr>
              <a:t>B. Rạ</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ounded Rectangle 19">
            <a:extLst>
              <a:ext uri="{FF2B5EF4-FFF2-40B4-BE49-F238E27FC236}">
                <a16:creationId xmlns:a16="http://schemas.microsoft.com/office/drawing/2014/main" id="{F7803A50-CD02-4CAD-A7E0-342B192EA534}"/>
              </a:ext>
            </a:extLst>
          </p:cNvPr>
          <p:cNvSpPr/>
          <p:nvPr/>
        </p:nvSpPr>
        <p:spPr>
          <a:xfrm>
            <a:off x="9829799" y="6568665"/>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pt-BR" sz="3500" dirty="0">
                <a:solidFill>
                  <a:prstClr val="black"/>
                </a:solidFill>
                <a:latin typeface="Arial" panose="020B0604020202020204" pitchFamily="34" charset="0"/>
                <a:cs typeface="Arial" panose="020B0604020202020204" pitchFamily="34" charset="0"/>
              </a:rPr>
              <a:t>D. Cành cây</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ounded Rectangle 20">
            <a:extLst>
              <a:ext uri="{FF2B5EF4-FFF2-40B4-BE49-F238E27FC236}">
                <a16:creationId xmlns:a16="http://schemas.microsoft.com/office/drawing/2014/main" id="{6B6F033E-49E7-4CE2-B80A-27C27C4B5B6E}"/>
              </a:ext>
            </a:extLst>
          </p:cNvPr>
          <p:cNvSpPr/>
          <p:nvPr/>
        </p:nvSpPr>
        <p:spPr>
          <a:xfrm>
            <a:off x="3055972" y="6568665"/>
            <a:ext cx="5097427" cy="1616966"/>
          </a:xfrm>
          <a:prstGeom prst="roundRect">
            <a:avLst/>
          </a:prstGeom>
          <a:solidFill>
            <a:schemeClr val="accent6">
              <a:lumMod val="60000"/>
              <a:lumOff val="4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nl-NL" sz="3500" dirty="0">
                <a:solidFill>
                  <a:prstClr val="black"/>
                </a:solidFill>
                <a:latin typeface="Arial" panose="020B0604020202020204" pitchFamily="34" charset="0"/>
                <a:cs typeface="Arial" panose="020B0604020202020204" pitchFamily="34" charset="0"/>
              </a:rPr>
              <a:t>C. Túi nylon</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56905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00" y="2817362"/>
            <a:ext cx="11690187" cy="743921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44572" y="5475253"/>
            <a:ext cx="1911086" cy="212342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63624">
            <a:off x="1684822" y="2619041"/>
            <a:ext cx="5175215" cy="132551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0065">
            <a:off x="14263879" y="6619673"/>
            <a:ext cx="5914642" cy="366707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453279" flipV="1">
            <a:off x="-2121203" y="-1526953"/>
            <a:ext cx="5914642" cy="366707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3714" flipV="1">
            <a:off x="14691909" y="4052531"/>
            <a:ext cx="2551214" cy="1020486"/>
          </a:xfrm>
          <a:prstGeom prst="rect">
            <a:avLst/>
          </a:prstGeom>
        </p:spPr>
      </p:pic>
      <p:sp>
        <p:nvSpPr>
          <p:cNvPr id="8" name="TextBox 8"/>
          <p:cNvSpPr txBox="1"/>
          <p:nvPr/>
        </p:nvSpPr>
        <p:spPr>
          <a:xfrm>
            <a:off x="3657600" y="983428"/>
            <a:ext cx="8115300" cy="1112741"/>
          </a:xfrm>
          <a:prstGeom prst="rect">
            <a:avLst/>
          </a:prstGeom>
        </p:spPr>
        <p:txBody>
          <a:bodyPr lIns="0" tIns="0" rIns="0" bIns="0" rtlCol="0" anchor="t">
            <a:spAutoFit/>
          </a:bodyPr>
          <a:lstStyle/>
          <a:p>
            <a:pPr algn="r">
              <a:lnSpc>
                <a:spcPct val="150000"/>
              </a:lnSpc>
            </a:pPr>
            <a:r>
              <a:rPr lang="en-US" sz="5500" b="1">
                <a:latin typeface="Arial" panose="020B0604020202020204" pitchFamily="34" charset="0"/>
                <a:cs typeface="Arial" panose="020B0604020202020204" pitchFamily="34" charset="0"/>
              </a:rPr>
              <a:t>Hướng dẫn về nhà</a:t>
            </a:r>
          </a:p>
        </p:txBody>
      </p:sp>
      <p:sp>
        <p:nvSpPr>
          <p:cNvPr id="9" name="TextBox 9"/>
          <p:cNvSpPr txBox="1"/>
          <p:nvPr/>
        </p:nvSpPr>
        <p:spPr>
          <a:xfrm>
            <a:off x="3301563" y="4147913"/>
            <a:ext cx="8115300" cy="5628207"/>
          </a:xfrm>
          <a:prstGeom prst="rect">
            <a:avLst/>
          </a:prstGeom>
        </p:spPr>
        <p:txBody>
          <a:bodyPr wrap="square" lIns="0" tIns="0" rIns="0" bIns="0" rtlCol="0" anchor="t">
            <a:spAutoFit/>
          </a:bodyPr>
          <a:lstStyle/>
          <a:p>
            <a:pPr marL="571500" indent="-571500">
              <a:lnSpc>
                <a:spcPct val="150000"/>
              </a:lnSpc>
              <a:buFont typeface="Wingdings" panose="05000000000000000000" pitchFamily="2" charset="2"/>
              <a:buChar char="Ø"/>
            </a:pPr>
            <a:r>
              <a:rPr lang="en-US" sz="5000" dirty="0" err="1">
                <a:latin typeface="Arial" panose="020B0604020202020204" pitchFamily="34" charset="0"/>
                <a:cs typeface="Arial" panose="020B0604020202020204" pitchFamily="34" charset="0"/>
              </a:rPr>
              <a:t>Ôn</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tập</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nội</a:t>
            </a:r>
            <a:r>
              <a:rPr lang="en-US" sz="5000" dirty="0">
                <a:latin typeface="Arial" panose="020B0604020202020204" pitchFamily="34" charset="0"/>
                <a:cs typeface="Arial" panose="020B0604020202020204" pitchFamily="34" charset="0"/>
              </a:rPr>
              <a:t> dung </a:t>
            </a:r>
            <a:r>
              <a:rPr lang="en-US" sz="5000" dirty="0" err="1">
                <a:latin typeface="Arial" panose="020B0604020202020204" pitchFamily="34" charset="0"/>
                <a:cs typeface="Arial" panose="020B0604020202020204" pitchFamily="34" charset="0"/>
              </a:rPr>
              <a:t>của</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bài</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học</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ngày</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hôm</a:t>
            </a:r>
            <a:r>
              <a:rPr lang="en-US" sz="5000" dirty="0">
                <a:latin typeface="Arial" panose="020B0604020202020204" pitchFamily="34" charset="0"/>
                <a:cs typeface="Arial" panose="020B0604020202020204" pitchFamily="34" charset="0"/>
              </a:rPr>
              <a:t> nay.</a:t>
            </a:r>
          </a:p>
          <a:p>
            <a:pPr marL="571500" indent="-571500">
              <a:lnSpc>
                <a:spcPct val="150000"/>
              </a:lnSpc>
              <a:buFont typeface="Wingdings" panose="05000000000000000000" pitchFamily="2" charset="2"/>
              <a:buChar char="Ø"/>
            </a:pPr>
            <a:r>
              <a:rPr lang="en-US" sz="5000" dirty="0" err="1">
                <a:latin typeface="Arial" panose="020B0604020202020204" pitchFamily="34" charset="0"/>
                <a:cs typeface="Arial" panose="020B0604020202020204" pitchFamily="34" charset="0"/>
              </a:rPr>
              <a:t>Trả</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lời</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các</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câu</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hỏi</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ôn</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tập</a:t>
            </a:r>
            <a:r>
              <a:rPr lang="en-US" sz="5000" dirty="0">
                <a:latin typeface="Arial" panose="020B0604020202020204" pitchFamily="34" charset="0"/>
                <a:cs typeface="Arial" panose="020B0604020202020204" pitchFamily="34" charset="0"/>
              </a:rPr>
              <a:t>.</a:t>
            </a:r>
          </a:p>
          <a:p>
            <a:pPr marL="571500" indent="-571500">
              <a:lnSpc>
                <a:spcPct val="150000"/>
              </a:lnSpc>
              <a:buFont typeface="Wingdings" panose="05000000000000000000" pitchFamily="2" charset="2"/>
              <a:buChar char="Ø"/>
            </a:pPr>
            <a:r>
              <a:rPr lang="en-US" sz="5000" dirty="0" err="1">
                <a:latin typeface="Arial" panose="020B0604020202020204" pitchFamily="34" charset="0"/>
                <a:cs typeface="Arial" panose="020B0604020202020204" pitchFamily="34" charset="0"/>
              </a:rPr>
              <a:t>Đọc</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trước</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chuẩn</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bị</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cho</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bài</a:t>
            </a:r>
            <a:r>
              <a:rPr lang="en-US" sz="5000" dirty="0">
                <a:latin typeface="Arial" panose="020B0604020202020204" pitchFamily="34" charset="0"/>
                <a:cs typeface="Arial" panose="020B0604020202020204" pitchFamily="34" charset="0"/>
              </a:rPr>
              <a:t> </a:t>
            </a:r>
            <a:r>
              <a:rPr lang="vi-VN" sz="5000" dirty="0">
                <a:latin typeface="Arial" panose="020B0604020202020204" pitchFamily="34" charset="0"/>
                <a:cs typeface="Arial" panose="020B0604020202020204" pitchFamily="34" charset="0"/>
              </a:rPr>
              <a:t>ôn tập.</a:t>
            </a:r>
            <a:endParaRPr lang="en-US" sz="5000"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42" r="3273"/>
          <a:stretch>
            <a:fillRect/>
          </a:stretch>
        </p:blipFill>
        <p:spPr>
          <a:xfrm>
            <a:off x="4196377" y="7930764"/>
            <a:ext cx="9822239" cy="59399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8697" b="16165"/>
          <a:stretch>
            <a:fillRect/>
          </a:stretch>
        </p:blipFill>
        <p:spPr>
          <a:xfrm rot="-296385">
            <a:off x="1627353" y="5298479"/>
            <a:ext cx="1058925" cy="146410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732" r="3539" b="78058"/>
          <a:stretch>
            <a:fillRect/>
          </a:stretch>
        </p:blipFill>
        <p:spPr>
          <a:xfrm>
            <a:off x="286471" y="4856276"/>
            <a:ext cx="1042040" cy="77759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7708">
            <a:off x="-2496152" y="5969523"/>
            <a:ext cx="5207416" cy="60551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01068">
            <a:off x="15292300" y="6454795"/>
            <a:ext cx="5207416" cy="605513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276179">
            <a:off x="-3552702" y="-3731251"/>
            <a:ext cx="7320517" cy="7267277"/>
          </a:xfrm>
          <a:prstGeom prst="rect">
            <a:avLst/>
          </a:prstGeom>
        </p:spPr>
      </p:pic>
      <p:sp>
        <p:nvSpPr>
          <p:cNvPr id="11" name="TextBox 11"/>
          <p:cNvSpPr txBox="1"/>
          <p:nvPr/>
        </p:nvSpPr>
        <p:spPr>
          <a:xfrm>
            <a:off x="1757438" y="2654530"/>
            <a:ext cx="14540881" cy="4647875"/>
          </a:xfrm>
          <a:prstGeom prst="rect">
            <a:avLst/>
          </a:prstGeom>
        </p:spPr>
        <p:txBody>
          <a:bodyPr wrap="square" lIns="0" tIns="0" rIns="0" bIns="0" rtlCol="0" anchor="t">
            <a:spAutoFit/>
          </a:bodyPr>
          <a:lstStyle/>
          <a:p>
            <a:pPr algn="ctr">
              <a:lnSpc>
                <a:spcPct val="150000"/>
              </a:lnSpc>
            </a:pPr>
            <a:r>
              <a:rPr lang="en-US" sz="7000" b="1">
                <a:latin typeface="Arial" panose="020B0604020202020204" pitchFamily="34" charset="0"/>
                <a:cs typeface="Arial" panose="020B0604020202020204" pitchFamily="34" charset="0"/>
              </a:rPr>
              <a:t>CẢM ƠN CÁC EM,</a:t>
            </a:r>
          </a:p>
          <a:p>
            <a:pPr algn="ctr">
              <a:lnSpc>
                <a:spcPct val="150000"/>
              </a:lnSpc>
            </a:pPr>
            <a:r>
              <a:rPr lang="en-US" sz="7000" b="1">
                <a:latin typeface="Arial" panose="020B0604020202020204" pitchFamily="34" charset="0"/>
                <a:cs typeface="Arial" panose="020B0604020202020204" pitchFamily="34" charset="0"/>
              </a:rPr>
              <a:t>XIN CHÀO VÀ HẸN LẠI CÁC EM VÀO TIẾT HỌC TIẾP THEO!</a:t>
            </a:r>
          </a:p>
        </p:txBody>
      </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876623">
            <a:off x="14941404" y="-3288554"/>
            <a:ext cx="7320517" cy="726727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00000">
            <a:off x="-1695677" y="814146"/>
            <a:ext cx="7315200" cy="1848751"/>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935878">
            <a:off x="12518769" y="689264"/>
            <a:ext cx="7315200" cy="184875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1198"/>
          <a:stretch>
            <a:fillRect/>
          </a:stretch>
        </p:blipFill>
        <p:spPr>
          <a:xfrm>
            <a:off x="3519270" y="1521414"/>
            <a:ext cx="11249461" cy="699652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2567">
            <a:off x="13878429" y="4245083"/>
            <a:ext cx="3471862"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3318" flipH="1">
            <a:off x="817070" y="4299447"/>
            <a:ext cx="3471862"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3437350" y="8134477"/>
            <a:ext cx="11331380" cy="100952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02879" y="2476515"/>
            <a:ext cx="7703519" cy="134938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89964" y="2540053"/>
            <a:ext cx="1860174" cy="188069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5100558" y="2540053"/>
            <a:ext cx="1860174" cy="1880690"/>
          </a:xfrm>
          <a:prstGeom prst="rect">
            <a:avLst/>
          </a:prstGeom>
        </p:spPr>
      </p:pic>
      <p:sp>
        <p:nvSpPr>
          <p:cNvPr id="9" name="TextBox 9"/>
          <p:cNvSpPr txBox="1"/>
          <p:nvPr/>
        </p:nvSpPr>
        <p:spPr>
          <a:xfrm>
            <a:off x="4385464" y="4019091"/>
            <a:ext cx="9933764" cy="4183325"/>
          </a:xfrm>
          <a:prstGeom prst="rect">
            <a:avLst/>
          </a:prstGeom>
        </p:spPr>
        <p:txBody>
          <a:bodyPr wrap="square" lIns="0" tIns="0" rIns="0" bIns="0" rtlCol="0" anchor="t">
            <a:spAutoFit/>
          </a:bodyPr>
          <a:lstStyle/>
          <a:p>
            <a:pPr algn="ctr">
              <a:lnSpc>
                <a:spcPts val="11159"/>
              </a:lnSpc>
            </a:pPr>
            <a:r>
              <a:rPr lang="vi-VN" sz="8000" b="1" dirty="0">
                <a:cs typeface="Arial" panose="020B0604020202020204" pitchFamily="34" charset="0"/>
              </a:rPr>
              <a:t>BẢO VỆ MÔI TRƯỜNG TRONG TRỒNG TRỌT</a:t>
            </a:r>
            <a:endParaRPr lang="en-US" sz="8000" b="1" dirty="0">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1420">
            <a:off x="-238139" y="-3276582"/>
            <a:ext cx="19443313" cy="3815750"/>
          </a:xfrm>
          <a:prstGeom prst="rect">
            <a:avLst/>
          </a:prstGeom>
        </p:spPr>
      </p:pic>
      <p:sp>
        <p:nvSpPr>
          <p:cNvPr id="11" name="TextBox 11"/>
          <p:cNvSpPr txBox="1"/>
          <p:nvPr/>
        </p:nvSpPr>
        <p:spPr>
          <a:xfrm>
            <a:off x="5597631" y="2888589"/>
            <a:ext cx="7314013" cy="833562"/>
          </a:xfrm>
          <a:prstGeom prst="rect">
            <a:avLst/>
          </a:prstGeom>
        </p:spPr>
        <p:txBody>
          <a:bodyPr wrap="square" lIns="0" tIns="0" rIns="0" bIns="0" rtlCol="0" anchor="t">
            <a:spAutoFit/>
          </a:bodyPr>
          <a:lstStyle/>
          <a:p>
            <a:pPr algn="ctr">
              <a:lnSpc>
                <a:spcPts val="6527"/>
              </a:lnSpc>
            </a:pPr>
            <a:r>
              <a:rPr lang="en-US" sz="6000" b="1" dirty="0" err="1">
                <a:solidFill>
                  <a:srgbClr val="FFF9E8"/>
                </a:solidFill>
                <a:latin typeface="Arial" panose="020B0604020202020204" pitchFamily="34" charset="0"/>
                <a:cs typeface="Arial" panose="020B0604020202020204" pitchFamily="34" charset="0"/>
              </a:rPr>
              <a:t>Ôn</a:t>
            </a:r>
            <a:r>
              <a:rPr lang="en-US" sz="6000" b="1" dirty="0">
                <a:solidFill>
                  <a:srgbClr val="FFF9E8"/>
                </a:solidFill>
                <a:latin typeface="Arial" panose="020B0604020202020204" pitchFamily="34" charset="0"/>
                <a:cs typeface="Arial" panose="020B0604020202020204" pitchFamily="34" charset="0"/>
              </a:rPr>
              <a:t> </a:t>
            </a:r>
            <a:r>
              <a:rPr lang="en-US" sz="6000" b="1" dirty="0" err="1">
                <a:solidFill>
                  <a:srgbClr val="FFF9E8"/>
                </a:solidFill>
                <a:latin typeface="Arial" panose="020B0604020202020204" pitchFamily="34" charset="0"/>
                <a:cs typeface="Arial" panose="020B0604020202020204" pitchFamily="34" charset="0"/>
              </a:rPr>
              <a:t>tập</a:t>
            </a:r>
            <a:r>
              <a:rPr lang="en-US" sz="6000" b="1" dirty="0">
                <a:solidFill>
                  <a:srgbClr val="FFF9E8"/>
                </a:solidFill>
                <a:latin typeface="Arial" panose="020B0604020202020204" pitchFamily="34" charset="0"/>
                <a:cs typeface="Arial" panose="020B0604020202020204" pitchFamily="34" charset="0"/>
              </a:rPr>
              <a:t> </a:t>
            </a:r>
            <a:r>
              <a:rPr lang="en-US" sz="6000" b="1" dirty="0" err="1">
                <a:solidFill>
                  <a:srgbClr val="FFF9E8"/>
                </a:solidFill>
                <a:latin typeface="Arial" panose="020B0604020202020204" pitchFamily="34" charset="0"/>
                <a:cs typeface="Arial" panose="020B0604020202020204" pitchFamily="34" charset="0"/>
              </a:rPr>
              <a:t>chủ</a:t>
            </a:r>
            <a:r>
              <a:rPr lang="en-US" sz="6000" b="1" dirty="0">
                <a:solidFill>
                  <a:srgbClr val="FFF9E8"/>
                </a:solidFill>
                <a:latin typeface="Arial" panose="020B0604020202020204" pitchFamily="34" charset="0"/>
                <a:cs typeface="Arial" panose="020B0604020202020204" pitchFamily="34" charset="0"/>
              </a:rPr>
              <a:t> </a:t>
            </a:r>
            <a:r>
              <a:rPr lang="en-US" sz="6000" b="1" dirty="0" err="1">
                <a:solidFill>
                  <a:srgbClr val="FFF9E8"/>
                </a:solidFill>
                <a:latin typeface="Arial" panose="020B0604020202020204" pitchFamily="34" charset="0"/>
                <a:cs typeface="Arial" panose="020B0604020202020204" pitchFamily="34" charset="0"/>
              </a:rPr>
              <a:t>đề</a:t>
            </a:r>
            <a:r>
              <a:rPr lang="en-US" sz="6000" b="1" dirty="0">
                <a:solidFill>
                  <a:srgbClr val="FFF9E8"/>
                </a:solidFill>
                <a:latin typeface="Arial" panose="020B0604020202020204" pitchFamily="34" charset="0"/>
                <a:cs typeface="Arial" panose="020B0604020202020204" pitchFamily="34" charset="0"/>
              </a:rPr>
              <a:t> </a:t>
            </a:r>
            <a:r>
              <a:rPr lang="vi-VN" sz="6000" b="1" dirty="0">
                <a:solidFill>
                  <a:srgbClr val="FFF9E8"/>
                </a:solidFill>
                <a:latin typeface="Arial" panose="020B0604020202020204" pitchFamily="34" charset="0"/>
                <a:cs typeface="Arial" panose="020B0604020202020204" pitchFamily="34" charset="0"/>
              </a:rPr>
              <a:t>8</a:t>
            </a:r>
            <a:endParaRPr lang="en-US" sz="6000" b="1" dirty="0">
              <a:solidFill>
                <a:srgbClr val="FFF9E8"/>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0647" flipV="1">
            <a:off x="-237749" y="9716925"/>
            <a:ext cx="19443313" cy="381575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8697" b="16165"/>
          <a:stretch>
            <a:fillRect/>
          </a:stretch>
        </p:blipFill>
        <p:spPr>
          <a:xfrm>
            <a:off x="15753017" y="2384252"/>
            <a:ext cx="1361884" cy="1882985"/>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32" r="3539" b="78058"/>
          <a:stretch>
            <a:fillRect/>
          </a:stretch>
        </p:blipFill>
        <p:spPr>
          <a:xfrm>
            <a:off x="14133667" y="847059"/>
            <a:ext cx="1042040" cy="777594"/>
          </a:xfrm>
          <a:prstGeom prst="rect">
            <a:avLst/>
          </a:prstGeom>
        </p:spPr>
      </p:pic>
      <p:pic>
        <p:nvPicPr>
          <p:cNvPr id="12" name="Picture 11">
            <a:extLst>
              <a:ext uri="{FF2B5EF4-FFF2-40B4-BE49-F238E27FC236}">
                <a16:creationId xmlns:a16="http://schemas.microsoft.com/office/drawing/2014/main" id="{51A8D4E4-42CA-95B8-1A88-96C821E85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8001" y="5295818"/>
            <a:ext cx="6151472" cy="5326693"/>
          </a:xfrm>
          <a:prstGeom prst="rect">
            <a:avLst/>
          </a:prstGeom>
        </p:spPr>
      </p:pic>
      <p:sp>
        <p:nvSpPr>
          <p:cNvPr id="13" name="Cloud Callout 11">
            <a:extLst>
              <a:ext uri="{FF2B5EF4-FFF2-40B4-BE49-F238E27FC236}">
                <a16:creationId xmlns:a16="http://schemas.microsoft.com/office/drawing/2014/main" id="{5EAAA5AF-73FC-4D58-B9D5-467B0BE81E90}"/>
              </a:ext>
            </a:extLst>
          </p:cNvPr>
          <p:cNvSpPr/>
          <p:nvPr/>
        </p:nvSpPr>
        <p:spPr>
          <a:xfrm>
            <a:off x="6238217" y="984361"/>
            <a:ext cx="9097068" cy="4944522"/>
          </a:xfrm>
          <a:prstGeom prst="cloudCallout">
            <a:avLst>
              <a:gd name="adj1" fmla="val -48827"/>
              <a:gd name="adj2" fmla="val 47220"/>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dirty="0">
                <a:solidFill>
                  <a:schemeClr val="tx1"/>
                </a:solidFill>
                <a:cs typeface="Arial" panose="020B0604020202020204" pitchFamily="34" charset="0"/>
              </a:rPr>
              <a:t>Hoàn thành sơ đồ theo mẫu dưới đây</a:t>
            </a:r>
            <a:r>
              <a:rPr lang="en-US" sz="4400" dirty="0">
                <a:solidFill>
                  <a:schemeClr val="tx1"/>
                </a:solidFill>
                <a:latin typeface="Arial" panose="020B0604020202020204" pitchFamily="34" charset="0"/>
                <a:cs typeface="Arial" panose="020B0604020202020204" pitchFamily="34" charset="0"/>
              </a:rPr>
              <a:t>.</a:t>
            </a:r>
          </a:p>
        </p:txBody>
      </p:sp>
      <p:pic>
        <p:nvPicPr>
          <p:cNvPr id="14" name="Picture 13">
            <a:extLst>
              <a:ext uri="{FF2B5EF4-FFF2-40B4-BE49-F238E27FC236}">
                <a16:creationId xmlns:a16="http://schemas.microsoft.com/office/drawing/2014/main" id="{68E27F05-7B20-4E62-8E74-8C7B3399C8C3}"/>
              </a:ext>
            </a:extLst>
          </p:cNvPr>
          <p:cNvPicPr>
            <a:picLocks noChangeAspect="1"/>
          </p:cNvPicPr>
          <p:nvPr/>
        </p:nvPicPr>
        <p:blipFill rotWithShape="1">
          <a:blip r:embed="rId5">
            <a:extLst>
              <a:ext uri="{28A0092B-C50C-407E-A947-70E740481C1C}">
                <a14:useLocalDpi xmlns:a14="http://schemas.microsoft.com/office/drawing/2010/main" val="0"/>
              </a:ext>
            </a:extLst>
          </a:blip>
          <a:srcRect l="43749" t="35001" r="42916" b="34443"/>
          <a:stretch/>
        </p:blipFill>
        <p:spPr>
          <a:xfrm>
            <a:off x="2341616" y="4845597"/>
            <a:ext cx="4363984" cy="5624724"/>
          </a:xfrm>
          <a:prstGeom prst="rect">
            <a:avLst/>
          </a:prstGeom>
        </p:spPr>
      </p:pic>
    </p:spTree>
    <p:extLst>
      <p:ext uri="{BB962C8B-B14F-4D97-AF65-F5344CB8AC3E}">
        <p14:creationId xmlns:p14="http://schemas.microsoft.com/office/powerpoint/2010/main" val="22091344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DE0"/>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D671F46-62C4-5939-911E-609CAD2D1E04}"/>
              </a:ext>
            </a:extLst>
          </p:cNvPr>
          <p:cNvGrpSpPr/>
          <p:nvPr/>
        </p:nvGrpSpPr>
        <p:grpSpPr>
          <a:xfrm>
            <a:off x="697294" y="428910"/>
            <a:ext cx="11835874" cy="5039837"/>
            <a:chOff x="-1433241" y="1318088"/>
            <a:chExt cx="11835874" cy="5039837"/>
          </a:xfrm>
        </p:grpSpPr>
        <p:sp>
          <p:nvSpPr>
            <p:cNvPr id="8" name="Rectangle: Rounded Corners 7">
              <a:extLst>
                <a:ext uri="{FF2B5EF4-FFF2-40B4-BE49-F238E27FC236}">
                  <a16:creationId xmlns:a16="http://schemas.microsoft.com/office/drawing/2014/main" id="{D2D12CD6-8D1B-9C3F-6DC4-0D7280028810}"/>
                </a:ext>
              </a:extLst>
            </p:cNvPr>
            <p:cNvSpPr/>
            <p:nvPr/>
          </p:nvSpPr>
          <p:spPr>
            <a:xfrm>
              <a:off x="-1433241" y="1318088"/>
              <a:ext cx="3505200" cy="701579"/>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vi-VN" sz="2800" dirty="0">
                  <a:solidFill>
                    <a:prstClr val="black"/>
                  </a:solidFill>
                  <a:latin typeface="Arial" panose="020B0604020202020204" pitchFamily="34" charset="0"/>
                  <a:cs typeface="Arial" panose="020B0604020202020204" pitchFamily="34" charset="0"/>
                </a:rPr>
                <a:t>Ô nhiễm đất trồng</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F343EFF6-F8AF-3E3E-4E5E-2B81C2C7B32C}"/>
                </a:ext>
              </a:extLst>
            </p:cNvPr>
            <p:cNvSpPr/>
            <p:nvPr/>
          </p:nvSpPr>
          <p:spPr>
            <a:xfrm>
              <a:off x="3624297" y="4012546"/>
              <a:ext cx="6778336" cy="2345379"/>
            </a:xfrm>
            <a:prstGeom prst="roundRect">
              <a:avLst>
                <a:gd name="adj" fmla="val 800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NHỮNG VẤN ĐỀ CHUNG VỀ BẢO VỆ MÔI TRƯỜNG TRONG TRỒNG TRỌT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7" name="Rectangle: Rounded Corners 16">
            <a:extLst>
              <a:ext uri="{FF2B5EF4-FFF2-40B4-BE49-F238E27FC236}">
                <a16:creationId xmlns:a16="http://schemas.microsoft.com/office/drawing/2014/main" id="{7263E0A6-8E32-4345-BFD7-5FD1B829DAB0}"/>
              </a:ext>
            </a:extLst>
          </p:cNvPr>
          <p:cNvSpPr/>
          <p:nvPr/>
        </p:nvSpPr>
        <p:spPr>
          <a:xfrm>
            <a:off x="692689" y="1393565"/>
            <a:ext cx="3505200" cy="687059"/>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FFF59B53-58D7-48DF-A5F3-6C0254AD97AA}"/>
              </a:ext>
            </a:extLst>
          </p:cNvPr>
          <p:cNvSpPr/>
          <p:nvPr/>
        </p:nvSpPr>
        <p:spPr>
          <a:xfrm>
            <a:off x="5157232" y="662439"/>
            <a:ext cx="3091846" cy="1647648"/>
          </a:xfrm>
          <a:prstGeom prst="roundRect">
            <a:avLst>
              <a:gd name="adj" fmla="val 80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Tình hình </a:t>
            </a:r>
          </a:p>
          <a:p>
            <a:pPr algn="ctr">
              <a:lnSpc>
                <a:spcPct val="150000"/>
              </a:lnSpc>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ô nhiễm</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Rounded Corners 18">
            <a:extLst>
              <a:ext uri="{FF2B5EF4-FFF2-40B4-BE49-F238E27FC236}">
                <a16:creationId xmlns:a16="http://schemas.microsoft.com/office/drawing/2014/main" id="{ED57FDB1-80BB-4862-A124-BA2989434A7C}"/>
              </a:ext>
            </a:extLst>
          </p:cNvPr>
          <p:cNvSpPr/>
          <p:nvPr/>
        </p:nvSpPr>
        <p:spPr>
          <a:xfrm>
            <a:off x="9896359" y="659322"/>
            <a:ext cx="3091846" cy="1647648"/>
          </a:xfrm>
          <a:prstGeom prst="roundRect">
            <a:avLst>
              <a:gd name="adj" fmla="val 80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Nguyên nhân gây ô nhiễm</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0A8F0D77-C653-44E9-B09C-8A173CB8FFC2}"/>
              </a:ext>
            </a:extLst>
          </p:cNvPr>
          <p:cNvSpPr/>
          <p:nvPr/>
        </p:nvSpPr>
        <p:spPr>
          <a:xfrm>
            <a:off x="14122434" y="250743"/>
            <a:ext cx="3505200" cy="701580"/>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Rounded Corners 21">
            <a:extLst>
              <a:ext uri="{FF2B5EF4-FFF2-40B4-BE49-F238E27FC236}">
                <a16:creationId xmlns:a16="http://schemas.microsoft.com/office/drawing/2014/main" id="{A8198F8E-D871-40A5-BA9F-B1987B1FFFF2}"/>
              </a:ext>
            </a:extLst>
          </p:cNvPr>
          <p:cNvSpPr/>
          <p:nvPr/>
        </p:nvSpPr>
        <p:spPr>
          <a:xfrm>
            <a:off x="14122434" y="1169231"/>
            <a:ext cx="3505200" cy="1356154"/>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nguồn rác thải nguy hại</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Rounded Corners 23">
            <a:extLst>
              <a:ext uri="{FF2B5EF4-FFF2-40B4-BE49-F238E27FC236}">
                <a16:creationId xmlns:a16="http://schemas.microsoft.com/office/drawing/2014/main" id="{7B2CABED-B388-4CB8-8EF1-901835B22A4F}"/>
              </a:ext>
            </a:extLst>
          </p:cNvPr>
          <p:cNvSpPr/>
          <p:nvPr/>
        </p:nvSpPr>
        <p:spPr>
          <a:xfrm>
            <a:off x="10074624" y="6242887"/>
            <a:ext cx="3091846" cy="914680"/>
          </a:xfrm>
          <a:prstGeom prst="roundRect">
            <a:avLst>
              <a:gd name="adj" fmla="val 80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Giải pháp</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Rounded Corners 25">
            <a:extLst>
              <a:ext uri="{FF2B5EF4-FFF2-40B4-BE49-F238E27FC236}">
                <a16:creationId xmlns:a16="http://schemas.microsoft.com/office/drawing/2014/main" id="{A721D438-AD2A-4C30-A71D-DFF84205075B}"/>
              </a:ext>
            </a:extLst>
          </p:cNvPr>
          <p:cNvSpPr/>
          <p:nvPr/>
        </p:nvSpPr>
        <p:spPr>
          <a:xfrm>
            <a:off x="695501" y="3539885"/>
            <a:ext cx="3505200" cy="1258003"/>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vi-VN" sz="2800" dirty="0">
                <a:solidFill>
                  <a:prstClr val="black"/>
                </a:solidFill>
                <a:latin typeface="Arial" panose="020B0604020202020204" pitchFamily="34" charset="0"/>
                <a:cs typeface="Arial" panose="020B0604020202020204" pitchFamily="34" charset="0"/>
              </a:rPr>
              <a:t>Tác động tới </a:t>
            </a:r>
          </a:p>
          <a:p>
            <a:pPr marL="0" marR="0" lvl="0" indent="0" algn="ctr" defTabSz="914400" rtl="0" eaLnBrk="1" fontAlgn="auto" latinLnBrk="0" hangingPunct="1">
              <a:lnSpc>
                <a:spcPct val="150000"/>
              </a:lnSpc>
              <a:spcBef>
                <a:spcPts val="0"/>
              </a:spcBef>
              <a:spcAft>
                <a:spcPts val="0"/>
              </a:spcAft>
              <a:buClrTx/>
              <a:buSzTx/>
              <a:buFontTx/>
              <a:buNone/>
              <a:tabLst/>
              <a:defRPr/>
            </a:pPr>
            <a:r>
              <a:rPr lang="vi-VN" sz="2800" dirty="0">
                <a:solidFill>
                  <a:prstClr val="black"/>
                </a:solidFill>
                <a:latin typeface="Arial" panose="020B0604020202020204" pitchFamily="34" charset="0"/>
                <a:cs typeface="Arial" panose="020B0604020202020204" pitchFamily="34" charset="0"/>
              </a:rPr>
              <a:t>con người</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Rounded Corners 27">
            <a:extLst>
              <a:ext uri="{FF2B5EF4-FFF2-40B4-BE49-F238E27FC236}">
                <a16:creationId xmlns:a16="http://schemas.microsoft.com/office/drawing/2014/main" id="{32108E61-E8B7-48E7-A3AE-4543226A634B}"/>
              </a:ext>
            </a:extLst>
          </p:cNvPr>
          <p:cNvSpPr/>
          <p:nvPr/>
        </p:nvSpPr>
        <p:spPr>
          <a:xfrm>
            <a:off x="713999" y="5130700"/>
            <a:ext cx="3505200" cy="687060"/>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9" name="Rectangle: Rounded Corners 28">
            <a:extLst>
              <a:ext uri="{FF2B5EF4-FFF2-40B4-BE49-F238E27FC236}">
                <a16:creationId xmlns:a16="http://schemas.microsoft.com/office/drawing/2014/main" id="{6C209C27-1A49-4EEB-BBFD-7BAE3ED13DB6}"/>
              </a:ext>
            </a:extLst>
          </p:cNvPr>
          <p:cNvSpPr/>
          <p:nvPr/>
        </p:nvSpPr>
        <p:spPr>
          <a:xfrm>
            <a:off x="713471" y="6174685"/>
            <a:ext cx="3505200" cy="684240"/>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0" name="Rectangle: Rounded Corners 29">
            <a:extLst>
              <a:ext uri="{FF2B5EF4-FFF2-40B4-BE49-F238E27FC236}">
                <a16:creationId xmlns:a16="http://schemas.microsoft.com/office/drawing/2014/main" id="{F37471A8-35F4-402A-980C-570B191835F8}"/>
              </a:ext>
            </a:extLst>
          </p:cNvPr>
          <p:cNvSpPr/>
          <p:nvPr/>
        </p:nvSpPr>
        <p:spPr>
          <a:xfrm>
            <a:off x="14122434" y="4678566"/>
            <a:ext cx="3505200" cy="790181"/>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48" name="Straight Connector 47">
            <a:extLst>
              <a:ext uri="{FF2B5EF4-FFF2-40B4-BE49-F238E27FC236}">
                <a16:creationId xmlns:a16="http://schemas.microsoft.com/office/drawing/2014/main" id="{E2FC239A-3491-41D5-9FC3-9A75ABC12066}"/>
              </a:ext>
            </a:extLst>
          </p:cNvPr>
          <p:cNvCxnSpPr>
            <a:cxnSpLocks/>
            <a:stCxn id="18" idx="1"/>
            <a:endCxn id="8" idx="3"/>
          </p:cNvCxnSpPr>
          <p:nvPr/>
        </p:nvCxnSpPr>
        <p:spPr>
          <a:xfrm flipH="1" flipV="1">
            <a:off x="4202494" y="779700"/>
            <a:ext cx="954738" cy="706563"/>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0C24C1D2-70FD-4C7A-864E-5558CA70EDF8}"/>
              </a:ext>
            </a:extLst>
          </p:cNvPr>
          <p:cNvCxnSpPr>
            <a:cxnSpLocks/>
            <a:stCxn id="18" idx="1"/>
            <a:endCxn id="17" idx="3"/>
          </p:cNvCxnSpPr>
          <p:nvPr/>
        </p:nvCxnSpPr>
        <p:spPr>
          <a:xfrm flipH="1">
            <a:off x="4197889" y="1486263"/>
            <a:ext cx="959343" cy="250832"/>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A73DCE01-1F7C-4014-BD15-E4D26E4C6470}"/>
              </a:ext>
            </a:extLst>
          </p:cNvPr>
          <p:cNvCxnSpPr>
            <a:cxnSpLocks/>
            <a:stCxn id="19" idx="3"/>
            <a:endCxn id="21" idx="1"/>
          </p:cNvCxnSpPr>
          <p:nvPr/>
        </p:nvCxnSpPr>
        <p:spPr>
          <a:xfrm flipV="1">
            <a:off x="12988205" y="601533"/>
            <a:ext cx="1134229" cy="881613"/>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4FCC913D-AF00-4AB0-BEFD-51DBFB7D16BF}"/>
              </a:ext>
            </a:extLst>
          </p:cNvPr>
          <p:cNvCxnSpPr>
            <a:cxnSpLocks/>
            <a:stCxn id="19" idx="3"/>
            <a:endCxn id="22" idx="1"/>
          </p:cNvCxnSpPr>
          <p:nvPr/>
        </p:nvCxnSpPr>
        <p:spPr>
          <a:xfrm>
            <a:off x="12988205" y="1483146"/>
            <a:ext cx="1134229" cy="364162"/>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99216DCE-B0BD-4F57-83CE-5D645383C59F}"/>
              </a:ext>
            </a:extLst>
          </p:cNvPr>
          <p:cNvCxnSpPr>
            <a:cxnSpLocks/>
            <a:stCxn id="24" idx="3"/>
            <a:endCxn id="30" idx="1"/>
          </p:cNvCxnSpPr>
          <p:nvPr/>
        </p:nvCxnSpPr>
        <p:spPr>
          <a:xfrm flipV="1">
            <a:off x="13166470" y="5073657"/>
            <a:ext cx="955964" cy="1626570"/>
          </a:xfrm>
          <a:prstGeom prst="line">
            <a:avLst/>
          </a:prstGeom>
        </p:spPr>
        <p:style>
          <a:lnRef idx="2">
            <a:schemeClr val="dk1"/>
          </a:lnRef>
          <a:fillRef idx="0">
            <a:schemeClr val="dk1"/>
          </a:fillRef>
          <a:effectRef idx="1">
            <a:schemeClr val="dk1"/>
          </a:effectRef>
          <a:fontRef idx="minor">
            <a:schemeClr val="tx1"/>
          </a:fontRef>
        </p:style>
      </p:cxnSp>
      <p:sp>
        <p:nvSpPr>
          <p:cNvPr id="31" name="Rectangle: Rounded Corners 30">
            <a:extLst>
              <a:ext uri="{FF2B5EF4-FFF2-40B4-BE49-F238E27FC236}">
                <a16:creationId xmlns:a16="http://schemas.microsoft.com/office/drawing/2014/main" id="{A708DC90-0EE3-4353-879A-3B8A5651454E}"/>
              </a:ext>
            </a:extLst>
          </p:cNvPr>
          <p:cNvSpPr/>
          <p:nvPr/>
        </p:nvSpPr>
        <p:spPr>
          <a:xfrm>
            <a:off x="713999" y="7198734"/>
            <a:ext cx="3505200" cy="684241"/>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6" name="Rectangle: Rounded Corners 35">
            <a:extLst>
              <a:ext uri="{FF2B5EF4-FFF2-40B4-BE49-F238E27FC236}">
                <a16:creationId xmlns:a16="http://schemas.microsoft.com/office/drawing/2014/main" id="{0CD84014-0F88-4C31-86AD-8C12E7BBF1EC}"/>
              </a:ext>
            </a:extLst>
          </p:cNvPr>
          <p:cNvSpPr/>
          <p:nvPr/>
        </p:nvSpPr>
        <p:spPr>
          <a:xfrm>
            <a:off x="692689" y="2455267"/>
            <a:ext cx="3505200" cy="687059"/>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13" name="Straight Connector 12">
            <a:extLst>
              <a:ext uri="{FF2B5EF4-FFF2-40B4-BE49-F238E27FC236}">
                <a16:creationId xmlns:a16="http://schemas.microsoft.com/office/drawing/2014/main" id="{FF218EA1-A5BF-4F6D-B013-CD2984348625}"/>
              </a:ext>
            </a:extLst>
          </p:cNvPr>
          <p:cNvCxnSpPr>
            <a:cxnSpLocks/>
            <a:stCxn id="18" idx="1"/>
            <a:endCxn id="36" idx="3"/>
          </p:cNvCxnSpPr>
          <p:nvPr/>
        </p:nvCxnSpPr>
        <p:spPr>
          <a:xfrm flipH="1">
            <a:off x="4197889" y="1486263"/>
            <a:ext cx="959343" cy="1312534"/>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43DB9411-A550-436F-85BC-A439EB612016}"/>
              </a:ext>
            </a:extLst>
          </p:cNvPr>
          <p:cNvCxnSpPr>
            <a:cxnSpLocks/>
            <a:stCxn id="18" idx="1"/>
            <a:endCxn id="26" idx="3"/>
          </p:cNvCxnSpPr>
          <p:nvPr/>
        </p:nvCxnSpPr>
        <p:spPr>
          <a:xfrm flipH="1">
            <a:off x="4200701" y="1486263"/>
            <a:ext cx="956531" cy="2682624"/>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EF73E529-67BD-4935-BA1C-56C7330DEFFB}"/>
              </a:ext>
            </a:extLst>
          </p:cNvPr>
          <p:cNvCxnSpPr>
            <a:cxnSpLocks/>
            <a:stCxn id="18" idx="1"/>
            <a:endCxn id="28" idx="3"/>
          </p:cNvCxnSpPr>
          <p:nvPr/>
        </p:nvCxnSpPr>
        <p:spPr>
          <a:xfrm flipH="1">
            <a:off x="4219199" y="1486263"/>
            <a:ext cx="938033" cy="3987967"/>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F1442D83-3A0D-4BE2-A36C-F441DD035B5E}"/>
              </a:ext>
            </a:extLst>
          </p:cNvPr>
          <p:cNvCxnSpPr>
            <a:cxnSpLocks/>
            <a:stCxn id="18" idx="1"/>
            <a:endCxn id="29" idx="3"/>
          </p:cNvCxnSpPr>
          <p:nvPr/>
        </p:nvCxnSpPr>
        <p:spPr>
          <a:xfrm flipH="1">
            <a:off x="4218671" y="1486263"/>
            <a:ext cx="938561" cy="5030542"/>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443A8541-048D-4632-90C0-C28D44D7817C}"/>
              </a:ext>
            </a:extLst>
          </p:cNvPr>
          <p:cNvCxnSpPr>
            <a:cxnSpLocks/>
            <a:stCxn id="18" idx="1"/>
            <a:endCxn id="31" idx="3"/>
          </p:cNvCxnSpPr>
          <p:nvPr/>
        </p:nvCxnSpPr>
        <p:spPr>
          <a:xfrm flipH="1">
            <a:off x="4219199" y="1486263"/>
            <a:ext cx="938033" cy="6054592"/>
          </a:xfrm>
          <a:prstGeom prst="line">
            <a:avLst/>
          </a:prstGeom>
        </p:spPr>
        <p:style>
          <a:lnRef idx="2">
            <a:schemeClr val="dk1"/>
          </a:lnRef>
          <a:fillRef idx="0">
            <a:schemeClr val="dk1"/>
          </a:fillRef>
          <a:effectRef idx="1">
            <a:schemeClr val="dk1"/>
          </a:effectRef>
          <a:fontRef idx="minor">
            <a:schemeClr val="tx1"/>
          </a:fontRef>
        </p:style>
      </p:cxnSp>
      <p:sp>
        <p:nvSpPr>
          <p:cNvPr id="52" name="Rectangle: Rounded Corners 51">
            <a:extLst>
              <a:ext uri="{FF2B5EF4-FFF2-40B4-BE49-F238E27FC236}">
                <a16:creationId xmlns:a16="http://schemas.microsoft.com/office/drawing/2014/main" id="{A1DE8BB4-DF9A-4CDE-A6A6-064CAB2A7829}"/>
              </a:ext>
            </a:extLst>
          </p:cNvPr>
          <p:cNvSpPr/>
          <p:nvPr/>
        </p:nvSpPr>
        <p:spPr>
          <a:xfrm>
            <a:off x="14121564" y="3134080"/>
            <a:ext cx="3505200" cy="1356154"/>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nguồn phụ phẩm trồng trọt</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Rectangle: Rounded Corners 62">
            <a:extLst>
              <a:ext uri="{FF2B5EF4-FFF2-40B4-BE49-F238E27FC236}">
                <a16:creationId xmlns:a16="http://schemas.microsoft.com/office/drawing/2014/main" id="{6F645B2A-EDEA-40E2-8638-35B111E9C1D1}"/>
              </a:ext>
            </a:extLst>
          </p:cNvPr>
          <p:cNvSpPr/>
          <p:nvPr/>
        </p:nvSpPr>
        <p:spPr>
          <a:xfrm>
            <a:off x="14121564" y="5645465"/>
            <a:ext cx="3505200" cy="1937192"/>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Quản lí chặt chẽ hóa chất bảo vệ thực vật</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Rectangle: Rounded Corners 66">
            <a:extLst>
              <a:ext uri="{FF2B5EF4-FFF2-40B4-BE49-F238E27FC236}">
                <a16:creationId xmlns:a16="http://schemas.microsoft.com/office/drawing/2014/main" id="{AF618524-146C-42F8-AF76-FDB78F2C4E8D}"/>
              </a:ext>
            </a:extLst>
          </p:cNvPr>
          <p:cNvSpPr/>
          <p:nvPr/>
        </p:nvSpPr>
        <p:spPr>
          <a:xfrm>
            <a:off x="14121564" y="7814354"/>
            <a:ext cx="3505200" cy="768325"/>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71" name="Rectangle: Rounded Corners 70">
            <a:extLst>
              <a:ext uri="{FF2B5EF4-FFF2-40B4-BE49-F238E27FC236}">
                <a16:creationId xmlns:a16="http://schemas.microsoft.com/office/drawing/2014/main" id="{0E7802E9-2400-4E88-A2EF-DE4C7C84080E}"/>
              </a:ext>
            </a:extLst>
          </p:cNvPr>
          <p:cNvSpPr/>
          <p:nvPr/>
        </p:nvSpPr>
        <p:spPr>
          <a:xfrm>
            <a:off x="14121564" y="8794123"/>
            <a:ext cx="3505200" cy="1290512"/>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Theo dõi và cảnh báo sớm môi trường</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8" name="Rectangle: Rounded Corners 97">
            <a:extLst>
              <a:ext uri="{FF2B5EF4-FFF2-40B4-BE49-F238E27FC236}">
                <a16:creationId xmlns:a16="http://schemas.microsoft.com/office/drawing/2014/main" id="{88EAAB30-E7DA-4831-B88A-647D7A3E4A6E}"/>
              </a:ext>
            </a:extLst>
          </p:cNvPr>
          <p:cNvSpPr/>
          <p:nvPr/>
        </p:nvSpPr>
        <p:spPr>
          <a:xfrm>
            <a:off x="7716550" y="8046480"/>
            <a:ext cx="3505200" cy="747643"/>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2" name="Rectangle: Rounded Corners 121">
            <a:extLst>
              <a:ext uri="{FF2B5EF4-FFF2-40B4-BE49-F238E27FC236}">
                <a16:creationId xmlns:a16="http://schemas.microsoft.com/office/drawing/2014/main" id="{E4CD121E-97E0-4EDD-AA71-599CEF775B3F}"/>
              </a:ext>
            </a:extLst>
          </p:cNvPr>
          <p:cNvSpPr/>
          <p:nvPr/>
        </p:nvSpPr>
        <p:spPr>
          <a:xfrm>
            <a:off x="9483005" y="9161348"/>
            <a:ext cx="3505200" cy="747643"/>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124" name="Straight Connector 123">
            <a:extLst>
              <a:ext uri="{FF2B5EF4-FFF2-40B4-BE49-F238E27FC236}">
                <a16:creationId xmlns:a16="http://schemas.microsoft.com/office/drawing/2014/main" id="{CECBD7E8-61A4-411C-8158-F840B0335540}"/>
              </a:ext>
            </a:extLst>
          </p:cNvPr>
          <p:cNvCxnSpPr>
            <a:stCxn id="24" idx="3"/>
            <a:endCxn id="52" idx="1"/>
          </p:cNvCxnSpPr>
          <p:nvPr/>
        </p:nvCxnSpPr>
        <p:spPr>
          <a:xfrm flipV="1">
            <a:off x="13166470" y="3812157"/>
            <a:ext cx="955094" cy="2888070"/>
          </a:xfrm>
          <a:prstGeom prst="line">
            <a:avLst/>
          </a:prstGeom>
        </p:spPr>
        <p:style>
          <a:lnRef idx="2">
            <a:schemeClr val="dk1"/>
          </a:lnRef>
          <a:fillRef idx="0">
            <a:schemeClr val="dk1"/>
          </a:fillRef>
          <a:effectRef idx="1">
            <a:schemeClr val="dk1"/>
          </a:effectRef>
          <a:fontRef idx="minor">
            <a:schemeClr val="tx1"/>
          </a:fontRef>
        </p:style>
      </p:cxnSp>
      <p:cxnSp>
        <p:nvCxnSpPr>
          <p:cNvPr id="126" name="Straight Connector 125">
            <a:extLst>
              <a:ext uri="{FF2B5EF4-FFF2-40B4-BE49-F238E27FC236}">
                <a16:creationId xmlns:a16="http://schemas.microsoft.com/office/drawing/2014/main" id="{7B9D1809-FA1B-402F-87AE-FB4371B84D98}"/>
              </a:ext>
            </a:extLst>
          </p:cNvPr>
          <p:cNvCxnSpPr>
            <a:stCxn id="24" idx="3"/>
            <a:endCxn id="63" idx="1"/>
          </p:cNvCxnSpPr>
          <p:nvPr/>
        </p:nvCxnSpPr>
        <p:spPr>
          <a:xfrm flipV="1">
            <a:off x="13166470" y="6614061"/>
            <a:ext cx="955094" cy="86166"/>
          </a:xfrm>
          <a:prstGeom prst="line">
            <a:avLst/>
          </a:prstGeom>
        </p:spPr>
        <p:style>
          <a:lnRef idx="2">
            <a:schemeClr val="dk1"/>
          </a:lnRef>
          <a:fillRef idx="0">
            <a:schemeClr val="dk1"/>
          </a:fillRef>
          <a:effectRef idx="1">
            <a:schemeClr val="dk1"/>
          </a:effectRef>
          <a:fontRef idx="minor">
            <a:schemeClr val="tx1"/>
          </a:fontRef>
        </p:style>
      </p:cxnSp>
      <p:cxnSp>
        <p:nvCxnSpPr>
          <p:cNvPr id="128" name="Straight Connector 127">
            <a:extLst>
              <a:ext uri="{FF2B5EF4-FFF2-40B4-BE49-F238E27FC236}">
                <a16:creationId xmlns:a16="http://schemas.microsoft.com/office/drawing/2014/main" id="{21EFF488-F8A0-41C2-8591-42DD1C5D6B40}"/>
              </a:ext>
            </a:extLst>
          </p:cNvPr>
          <p:cNvCxnSpPr>
            <a:stCxn id="24" idx="3"/>
            <a:endCxn id="67" idx="1"/>
          </p:cNvCxnSpPr>
          <p:nvPr/>
        </p:nvCxnSpPr>
        <p:spPr>
          <a:xfrm>
            <a:off x="13166470" y="6700227"/>
            <a:ext cx="955094" cy="1498290"/>
          </a:xfrm>
          <a:prstGeom prst="line">
            <a:avLst/>
          </a:prstGeom>
        </p:spPr>
        <p:style>
          <a:lnRef idx="2">
            <a:schemeClr val="dk1"/>
          </a:lnRef>
          <a:fillRef idx="0">
            <a:schemeClr val="dk1"/>
          </a:fillRef>
          <a:effectRef idx="1">
            <a:schemeClr val="dk1"/>
          </a:effectRef>
          <a:fontRef idx="minor">
            <a:schemeClr val="tx1"/>
          </a:fontRef>
        </p:style>
      </p:cxnSp>
      <p:cxnSp>
        <p:nvCxnSpPr>
          <p:cNvPr id="130" name="Straight Connector 129">
            <a:extLst>
              <a:ext uri="{FF2B5EF4-FFF2-40B4-BE49-F238E27FC236}">
                <a16:creationId xmlns:a16="http://schemas.microsoft.com/office/drawing/2014/main" id="{5822391C-B9D7-4AFE-8B6F-F5699A87C321}"/>
              </a:ext>
            </a:extLst>
          </p:cNvPr>
          <p:cNvCxnSpPr>
            <a:stCxn id="24" idx="3"/>
            <a:endCxn id="71" idx="1"/>
          </p:cNvCxnSpPr>
          <p:nvPr/>
        </p:nvCxnSpPr>
        <p:spPr>
          <a:xfrm>
            <a:off x="13166470" y="6700227"/>
            <a:ext cx="955094" cy="2739152"/>
          </a:xfrm>
          <a:prstGeom prst="line">
            <a:avLst/>
          </a:prstGeom>
        </p:spPr>
        <p:style>
          <a:lnRef idx="2">
            <a:schemeClr val="dk1"/>
          </a:lnRef>
          <a:fillRef idx="0">
            <a:schemeClr val="dk1"/>
          </a:fillRef>
          <a:effectRef idx="1">
            <a:schemeClr val="dk1"/>
          </a:effectRef>
          <a:fontRef idx="minor">
            <a:schemeClr val="tx1"/>
          </a:fontRef>
        </p:style>
      </p:cxnSp>
      <p:cxnSp>
        <p:nvCxnSpPr>
          <p:cNvPr id="134" name="Straight Connector 133">
            <a:extLst>
              <a:ext uri="{FF2B5EF4-FFF2-40B4-BE49-F238E27FC236}">
                <a16:creationId xmlns:a16="http://schemas.microsoft.com/office/drawing/2014/main" id="{2E383C52-B52B-4CF6-A051-A1138622156F}"/>
              </a:ext>
            </a:extLst>
          </p:cNvPr>
          <p:cNvCxnSpPr>
            <a:stCxn id="24" idx="2"/>
            <a:endCxn id="122" idx="0"/>
          </p:cNvCxnSpPr>
          <p:nvPr/>
        </p:nvCxnSpPr>
        <p:spPr>
          <a:xfrm flipH="1">
            <a:off x="11235605" y="7157567"/>
            <a:ext cx="384942" cy="2003781"/>
          </a:xfrm>
          <a:prstGeom prst="line">
            <a:avLst/>
          </a:prstGeom>
        </p:spPr>
        <p:style>
          <a:lnRef idx="2">
            <a:schemeClr val="dk1"/>
          </a:lnRef>
          <a:fillRef idx="0">
            <a:schemeClr val="dk1"/>
          </a:fillRef>
          <a:effectRef idx="1">
            <a:schemeClr val="dk1"/>
          </a:effectRef>
          <a:fontRef idx="minor">
            <a:schemeClr val="tx1"/>
          </a:fontRef>
        </p:style>
      </p:cxnSp>
      <p:cxnSp>
        <p:nvCxnSpPr>
          <p:cNvPr id="136" name="Straight Connector 135">
            <a:extLst>
              <a:ext uri="{FF2B5EF4-FFF2-40B4-BE49-F238E27FC236}">
                <a16:creationId xmlns:a16="http://schemas.microsoft.com/office/drawing/2014/main" id="{33914810-F9A7-45E3-9A05-0D2863661893}"/>
              </a:ext>
            </a:extLst>
          </p:cNvPr>
          <p:cNvCxnSpPr>
            <a:stCxn id="24" idx="2"/>
            <a:endCxn id="98" idx="0"/>
          </p:cNvCxnSpPr>
          <p:nvPr/>
        </p:nvCxnSpPr>
        <p:spPr>
          <a:xfrm flipH="1">
            <a:off x="9469150" y="7157567"/>
            <a:ext cx="2151397" cy="888913"/>
          </a:xfrm>
          <a:prstGeom prst="line">
            <a:avLst/>
          </a:prstGeom>
        </p:spPr>
        <p:style>
          <a:lnRef idx="2">
            <a:schemeClr val="dk1"/>
          </a:lnRef>
          <a:fillRef idx="0">
            <a:schemeClr val="dk1"/>
          </a:fillRef>
          <a:effectRef idx="1">
            <a:schemeClr val="dk1"/>
          </a:effectRef>
          <a:fontRef idx="minor">
            <a:schemeClr val="tx1"/>
          </a:fontRef>
        </p:style>
      </p:cxnSp>
      <p:cxnSp>
        <p:nvCxnSpPr>
          <p:cNvPr id="138" name="Straight Connector 137">
            <a:extLst>
              <a:ext uri="{FF2B5EF4-FFF2-40B4-BE49-F238E27FC236}">
                <a16:creationId xmlns:a16="http://schemas.microsoft.com/office/drawing/2014/main" id="{E08CEF7C-120F-46D4-A8E6-C93E544CB3AA}"/>
              </a:ext>
            </a:extLst>
          </p:cNvPr>
          <p:cNvCxnSpPr>
            <a:endCxn id="18" idx="2"/>
          </p:cNvCxnSpPr>
          <p:nvPr/>
        </p:nvCxnSpPr>
        <p:spPr>
          <a:xfrm flipH="1" flipV="1">
            <a:off x="6703155" y="2310087"/>
            <a:ext cx="764445" cy="813281"/>
          </a:xfrm>
          <a:prstGeom prst="line">
            <a:avLst/>
          </a:prstGeom>
        </p:spPr>
        <p:style>
          <a:lnRef idx="2">
            <a:schemeClr val="dk1"/>
          </a:lnRef>
          <a:fillRef idx="0">
            <a:schemeClr val="dk1"/>
          </a:fillRef>
          <a:effectRef idx="1">
            <a:schemeClr val="dk1"/>
          </a:effectRef>
          <a:fontRef idx="minor">
            <a:schemeClr val="tx1"/>
          </a:fontRef>
        </p:style>
      </p:cxnSp>
      <p:cxnSp>
        <p:nvCxnSpPr>
          <p:cNvPr id="140" name="Straight Connector 139">
            <a:extLst>
              <a:ext uri="{FF2B5EF4-FFF2-40B4-BE49-F238E27FC236}">
                <a16:creationId xmlns:a16="http://schemas.microsoft.com/office/drawing/2014/main" id="{AC506CC5-3B42-4CAD-964A-AC8ABE52123C}"/>
              </a:ext>
            </a:extLst>
          </p:cNvPr>
          <p:cNvCxnSpPr>
            <a:endCxn id="19" idx="2"/>
          </p:cNvCxnSpPr>
          <p:nvPr/>
        </p:nvCxnSpPr>
        <p:spPr>
          <a:xfrm flipV="1">
            <a:off x="10851097" y="2306970"/>
            <a:ext cx="591185" cy="816398"/>
          </a:xfrm>
          <a:prstGeom prst="line">
            <a:avLst/>
          </a:prstGeom>
        </p:spPr>
        <p:style>
          <a:lnRef idx="2">
            <a:schemeClr val="dk1"/>
          </a:lnRef>
          <a:fillRef idx="0">
            <a:schemeClr val="dk1"/>
          </a:fillRef>
          <a:effectRef idx="1">
            <a:schemeClr val="dk1"/>
          </a:effectRef>
          <a:fontRef idx="minor">
            <a:schemeClr val="tx1"/>
          </a:fontRef>
        </p:style>
      </p:cxnSp>
      <p:cxnSp>
        <p:nvCxnSpPr>
          <p:cNvPr id="142" name="Straight Connector 141">
            <a:extLst>
              <a:ext uri="{FF2B5EF4-FFF2-40B4-BE49-F238E27FC236}">
                <a16:creationId xmlns:a16="http://schemas.microsoft.com/office/drawing/2014/main" id="{E0E52DB8-5467-49CF-917C-5C70313E1F4F}"/>
              </a:ext>
            </a:extLst>
          </p:cNvPr>
          <p:cNvCxnSpPr>
            <a:cxnSpLocks/>
            <a:endCxn id="24" idx="0"/>
          </p:cNvCxnSpPr>
          <p:nvPr/>
        </p:nvCxnSpPr>
        <p:spPr>
          <a:xfrm>
            <a:off x="10851097" y="5468747"/>
            <a:ext cx="769450" cy="77414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DE0"/>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343EFF6-F8AF-3E3E-4E5E-2B81C2C7B32C}"/>
              </a:ext>
            </a:extLst>
          </p:cNvPr>
          <p:cNvSpPr/>
          <p:nvPr/>
        </p:nvSpPr>
        <p:spPr>
          <a:xfrm>
            <a:off x="4648200" y="3689099"/>
            <a:ext cx="7603870" cy="2405887"/>
          </a:xfrm>
          <a:prstGeom prst="roundRect">
            <a:avLst>
              <a:gd name="adj" fmla="val 800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ỨNG DỤNG </a:t>
            </a:r>
            <a:r>
              <a:rPr lang="vi-VN" sz="3600" b="1" dirty="0">
                <a:solidFill>
                  <a:prstClr val="black"/>
                </a:solidFill>
                <a:latin typeface="Arial" panose="020B0604020202020204" pitchFamily="34" charset="0"/>
                <a:cs typeface="Arial" panose="020B0604020202020204" pitchFamily="34" charset="0"/>
              </a:rPr>
              <a:t>CÔNG NGHỆ VI SINH BẢO VỆ MÔI TRƯỜNG VÀ XỬ LÍ CHẤT THẢI TRỒNG TRỌT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Rounded Corners 18">
            <a:extLst>
              <a:ext uri="{FF2B5EF4-FFF2-40B4-BE49-F238E27FC236}">
                <a16:creationId xmlns:a16="http://schemas.microsoft.com/office/drawing/2014/main" id="{ED57FDB1-80BB-4862-A124-BA2989434A7C}"/>
              </a:ext>
            </a:extLst>
          </p:cNvPr>
          <p:cNvSpPr/>
          <p:nvPr/>
        </p:nvSpPr>
        <p:spPr>
          <a:xfrm>
            <a:off x="10074624" y="1028700"/>
            <a:ext cx="3091846" cy="1647648"/>
          </a:xfrm>
          <a:prstGeom prst="roundRect">
            <a:avLst>
              <a:gd name="adj" fmla="val 80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Trong bảo vệ môi trường</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0A8F0D77-C653-44E9-B09C-8A173CB8FFC2}"/>
              </a:ext>
            </a:extLst>
          </p:cNvPr>
          <p:cNvSpPr/>
          <p:nvPr/>
        </p:nvSpPr>
        <p:spPr>
          <a:xfrm>
            <a:off x="14191707" y="1848626"/>
            <a:ext cx="3505200" cy="2360033"/>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Chế phẩm vi sinh cải tạo và bảo vệ nguồn nước</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Rounded Corners 23">
            <a:extLst>
              <a:ext uri="{FF2B5EF4-FFF2-40B4-BE49-F238E27FC236}">
                <a16:creationId xmlns:a16="http://schemas.microsoft.com/office/drawing/2014/main" id="{7B2CABED-B388-4CB8-8EF1-901835B22A4F}"/>
              </a:ext>
            </a:extLst>
          </p:cNvPr>
          <p:cNvSpPr/>
          <p:nvPr/>
        </p:nvSpPr>
        <p:spPr>
          <a:xfrm>
            <a:off x="9674550" y="7214812"/>
            <a:ext cx="3091846" cy="1647648"/>
          </a:xfrm>
          <a:prstGeom prst="roundRect">
            <a:avLst>
              <a:gd name="adj" fmla="val 80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Trong xử lí chất thải</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6" name="Straight Connector 45">
            <a:extLst>
              <a:ext uri="{FF2B5EF4-FFF2-40B4-BE49-F238E27FC236}">
                <a16:creationId xmlns:a16="http://schemas.microsoft.com/office/drawing/2014/main" id="{CCD5AF7F-9DDB-41B3-B5C0-7F63EF77DDCB}"/>
              </a:ext>
            </a:extLst>
          </p:cNvPr>
          <p:cNvCxnSpPr>
            <a:endCxn id="19" idx="2"/>
          </p:cNvCxnSpPr>
          <p:nvPr/>
        </p:nvCxnSpPr>
        <p:spPr>
          <a:xfrm flipV="1">
            <a:off x="10820400" y="2676348"/>
            <a:ext cx="800147" cy="1029395"/>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A73DCE01-1F7C-4014-BD15-E4D26E4C6470}"/>
              </a:ext>
            </a:extLst>
          </p:cNvPr>
          <p:cNvCxnSpPr>
            <a:cxnSpLocks/>
            <a:stCxn id="19" idx="3"/>
            <a:endCxn id="21" idx="1"/>
          </p:cNvCxnSpPr>
          <p:nvPr/>
        </p:nvCxnSpPr>
        <p:spPr>
          <a:xfrm>
            <a:off x="13166470" y="1852524"/>
            <a:ext cx="1025237" cy="1176119"/>
          </a:xfrm>
          <a:prstGeom prst="line">
            <a:avLst/>
          </a:prstGeom>
        </p:spPr>
        <p:style>
          <a:lnRef idx="2">
            <a:schemeClr val="dk1"/>
          </a:lnRef>
          <a:fillRef idx="0">
            <a:schemeClr val="dk1"/>
          </a:fillRef>
          <a:effectRef idx="1">
            <a:schemeClr val="dk1"/>
          </a:effectRef>
          <a:fontRef idx="minor">
            <a:schemeClr val="tx1"/>
          </a:fontRef>
        </p:style>
      </p:cxnSp>
      <p:sp>
        <p:nvSpPr>
          <p:cNvPr id="27" name="Rectangle: Rounded Corners 26">
            <a:extLst>
              <a:ext uri="{FF2B5EF4-FFF2-40B4-BE49-F238E27FC236}">
                <a16:creationId xmlns:a16="http://schemas.microsoft.com/office/drawing/2014/main" id="{BD9E22EE-1729-422F-ADCC-F9F4ED73458E}"/>
              </a:ext>
            </a:extLst>
          </p:cNvPr>
          <p:cNvSpPr/>
          <p:nvPr/>
        </p:nvSpPr>
        <p:spPr>
          <a:xfrm>
            <a:off x="14191707" y="580699"/>
            <a:ext cx="3505200" cy="896002"/>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8" name="Rectangle: Rounded Corners 27">
            <a:extLst>
              <a:ext uri="{FF2B5EF4-FFF2-40B4-BE49-F238E27FC236}">
                <a16:creationId xmlns:a16="http://schemas.microsoft.com/office/drawing/2014/main" id="{D4584B4E-719C-4553-A4BF-61FC8FF6F2B6}"/>
              </a:ext>
            </a:extLst>
          </p:cNvPr>
          <p:cNvSpPr/>
          <p:nvPr/>
        </p:nvSpPr>
        <p:spPr>
          <a:xfrm>
            <a:off x="14191707" y="7378101"/>
            <a:ext cx="3505200" cy="896002"/>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9" name="Rectangle: Rounded Corners 28">
            <a:extLst>
              <a:ext uri="{FF2B5EF4-FFF2-40B4-BE49-F238E27FC236}">
                <a16:creationId xmlns:a16="http://schemas.microsoft.com/office/drawing/2014/main" id="{3BC68A2E-81A2-4C71-9688-7A534270194F}"/>
              </a:ext>
            </a:extLst>
          </p:cNvPr>
          <p:cNvSpPr/>
          <p:nvPr/>
        </p:nvSpPr>
        <p:spPr>
          <a:xfrm>
            <a:off x="14191707" y="8574446"/>
            <a:ext cx="3505200" cy="896002"/>
          </a:xfrm>
          <a:prstGeom prst="roundRect">
            <a:avLst>
              <a:gd name="adj" fmla="val 800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9" name="Straight Connector 8">
            <a:extLst>
              <a:ext uri="{FF2B5EF4-FFF2-40B4-BE49-F238E27FC236}">
                <a16:creationId xmlns:a16="http://schemas.microsoft.com/office/drawing/2014/main" id="{78D578D2-CB74-4167-BAE9-21860A66546D}"/>
              </a:ext>
            </a:extLst>
          </p:cNvPr>
          <p:cNvCxnSpPr>
            <a:endCxn id="24" idx="0"/>
          </p:cNvCxnSpPr>
          <p:nvPr/>
        </p:nvCxnSpPr>
        <p:spPr>
          <a:xfrm>
            <a:off x="10287000" y="6078342"/>
            <a:ext cx="933473" cy="113647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E157F284-8544-4274-AA0B-C33DEB30A830}"/>
              </a:ext>
            </a:extLst>
          </p:cNvPr>
          <p:cNvCxnSpPr>
            <a:stCxn id="24" idx="3"/>
            <a:endCxn id="28" idx="1"/>
          </p:cNvCxnSpPr>
          <p:nvPr/>
        </p:nvCxnSpPr>
        <p:spPr>
          <a:xfrm flipV="1">
            <a:off x="12766396" y="7826102"/>
            <a:ext cx="1425311" cy="212534"/>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6FD8FABC-6F49-48BF-B023-FC45840EAED0}"/>
              </a:ext>
            </a:extLst>
          </p:cNvPr>
          <p:cNvCxnSpPr>
            <a:cxnSpLocks/>
            <a:stCxn id="24" idx="3"/>
            <a:endCxn id="29" idx="1"/>
          </p:cNvCxnSpPr>
          <p:nvPr/>
        </p:nvCxnSpPr>
        <p:spPr>
          <a:xfrm>
            <a:off x="12766396" y="8038636"/>
            <a:ext cx="1425311" cy="98381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93496994"/>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8697" b="16165"/>
          <a:stretch>
            <a:fillRect/>
          </a:stretch>
        </p:blipFill>
        <p:spPr>
          <a:xfrm rot="-296385">
            <a:off x="1076337" y="5626461"/>
            <a:ext cx="1058925" cy="146410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32" r="3539" b="78058"/>
          <a:stretch>
            <a:fillRect/>
          </a:stretch>
        </p:blipFill>
        <p:spPr>
          <a:xfrm>
            <a:off x="286471" y="4856276"/>
            <a:ext cx="1042040" cy="77759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7708">
            <a:off x="-1796217" y="5542613"/>
            <a:ext cx="5207416" cy="605513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01068">
            <a:off x="15292300" y="6454795"/>
            <a:ext cx="5207416" cy="605513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276179">
            <a:off x="-3552702" y="-3731251"/>
            <a:ext cx="7320517" cy="726727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76623">
            <a:off x="14941404" y="-3288554"/>
            <a:ext cx="7320517" cy="726727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700000">
            <a:off x="-1695677" y="814146"/>
            <a:ext cx="7315200" cy="1848751"/>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35878">
            <a:off x="12518769" y="689264"/>
            <a:ext cx="7315200" cy="1848751"/>
          </a:xfrm>
          <a:prstGeom prst="rect">
            <a:avLst/>
          </a:prstGeom>
        </p:spPr>
      </p:pic>
      <p:sp>
        <p:nvSpPr>
          <p:cNvPr id="4" name="TextBox 3">
            <a:extLst>
              <a:ext uri="{FF2B5EF4-FFF2-40B4-BE49-F238E27FC236}">
                <a16:creationId xmlns:a16="http://schemas.microsoft.com/office/drawing/2014/main" id="{E5BE35EE-2F9C-420A-8F65-1B1469D0F514}"/>
              </a:ext>
            </a:extLst>
          </p:cNvPr>
          <p:cNvSpPr txBox="1"/>
          <p:nvPr/>
        </p:nvSpPr>
        <p:spPr>
          <a:xfrm>
            <a:off x="4520699" y="580859"/>
            <a:ext cx="9237023" cy="1184876"/>
          </a:xfrm>
          <a:prstGeom prst="rect">
            <a:avLst/>
          </a:prstGeom>
          <a:noFill/>
        </p:spPr>
        <p:txBody>
          <a:bodyPr wrap="square" rtlCol="0">
            <a:spAutoFit/>
          </a:bodyPr>
          <a:lstStyle/>
          <a:p>
            <a:pPr algn="ctr">
              <a:lnSpc>
                <a:spcPct val="150000"/>
              </a:lnSpc>
            </a:pPr>
            <a:r>
              <a:rPr lang="en-US" sz="5400" b="1" dirty="0">
                <a:solidFill>
                  <a:srgbClr val="FF0000"/>
                </a:solidFill>
                <a:latin typeface="Arial" panose="020B0604020202020204" pitchFamily="34" charset="0"/>
                <a:cs typeface="Arial" panose="020B0604020202020204" pitchFamily="34" charset="0"/>
              </a:rPr>
              <a:t>LUYỆN TẬP VÀ VẬN DỤNG</a:t>
            </a:r>
          </a:p>
        </p:txBody>
      </p:sp>
      <p:pic>
        <p:nvPicPr>
          <p:cNvPr id="15" name="Picture 14">
            <a:extLst>
              <a:ext uri="{FF2B5EF4-FFF2-40B4-BE49-F238E27FC236}">
                <a16:creationId xmlns:a16="http://schemas.microsoft.com/office/drawing/2014/main" id="{4E8161D5-5F1F-4423-A85C-FFA3DCC9B0C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250" t="17560" r="6250" b="14941"/>
          <a:stretch/>
        </p:blipFill>
        <p:spPr>
          <a:xfrm>
            <a:off x="6324600" y="6809312"/>
            <a:ext cx="5029200" cy="3657600"/>
          </a:xfrm>
          <a:prstGeom prst="rect">
            <a:avLst/>
          </a:prstGeom>
        </p:spPr>
      </p:pic>
      <p:sp>
        <p:nvSpPr>
          <p:cNvPr id="16" name="Rounded Rectangular Callout 13">
            <a:extLst>
              <a:ext uri="{FF2B5EF4-FFF2-40B4-BE49-F238E27FC236}">
                <a16:creationId xmlns:a16="http://schemas.microsoft.com/office/drawing/2014/main" id="{F6BA59BB-79B4-46AE-B163-FD8E4BA63833}"/>
              </a:ext>
            </a:extLst>
          </p:cNvPr>
          <p:cNvSpPr/>
          <p:nvPr/>
        </p:nvSpPr>
        <p:spPr>
          <a:xfrm>
            <a:off x="2100115" y="2162373"/>
            <a:ext cx="14524790" cy="4310580"/>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Font typeface="+mj-lt"/>
              <a:buAutoNum type="arabicPeriod"/>
            </a:pPr>
            <a:r>
              <a:rPr lang="vi-VN" sz="3600" dirty="0">
                <a:solidFill>
                  <a:schemeClr val="accent2"/>
                </a:solidFill>
                <a:latin typeface="Arial" panose="020B0604020202020204" pitchFamily="34" charset="0"/>
                <a:cs typeface="Arial" panose="020B0604020202020204" pitchFamily="34" charset="0"/>
              </a:rPr>
              <a:t>Em hãy mô tả một số biểu hiện ô nhiễm môi trường trong trồng trọt.</a:t>
            </a:r>
            <a:endParaRPr lang="en-US" sz="3600" dirty="0">
              <a:solidFill>
                <a:schemeClr val="accent2"/>
              </a:solidFill>
              <a:latin typeface="Arial" panose="020B0604020202020204" pitchFamily="34" charset="0"/>
              <a:cs typeface="Arial" panose="020B0604020202020204" pitchFamily="34" charset="0"/>
            </a:endParaRPr>
          </a:p>
          <a:p>
            <a:pPr marL="742950" indent="-742950" algn="just">
              <a:lnSpc>
                <a:spcPct val="150000"/>
              </a:lnSpc>
              <a:buFont typeface="+mj-lt"/>
              <a:buAutoNum type="arabicPeriod"/>
            </a:pPr>
            <a:r>
              <a:rPr lang="vi-VN" sz="3600" dirty="0">
                <a:solidFill>
                  <a:schemeClr val="accent2"/>
                </a:solidFill>
                <a:latin typeface="Arial" panose="020B0604020202020204" pitchFamily="34" charset="0"/>
                <a:cs typeface="Arial" panose="020B0604020202020204" pitchFamily="34" charset="0"/>
              </a:rPr>
              <a:t>Ô nhiễm môi trường trong trồng trọt gây ra hậu quả như thế nào? Hậu quả đó có ảnh hưởng đến gia đình em và những người xung quanh không? Vì sao?</a:t>
            </a:r>
          </a:p>
        </p:txBody>
      </p:sp>
    </p:spTree>
    <p:extLst>
      <p:ext uri="{BB962C8B-B14F-4D97-AF65-F5344CB8AC3E}">
        <p14:creationId xmlns:p14="http://schemas.microsoft.com/office/powerpoint/2010/main" val="22513662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par>
                                <p:cTn id="13" presetID="6" presetClass="entr" presetSubtype="16"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8697" b="16165"/>
          <a:stretch>
            <a:fillRect/>
          </a:stretch>
        </p:blipFill>
        <p:spPr>
          <a:xfrm rot="-296385">
            <a:off x="1076337" y="5626461"/>
            <a:ext cx="1058925" cy="146410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32" r="3539" b="78058"/>
          <a:stretch>
            <a:fillRect/>
          </a:stretch>
        </p:blipFill>
        <p:spPr>
          <a:xfrm>
            <a:off x="286471" y="4856276"/>
            <a:ext cx="1042040" cy="77759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7708">
            <a:off x="-1796217" y="5542613"/>
            <a:ext cx="5207416" cy="605513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01068">
            <a:off x="15292300" y="6454795"/>
            <a:ext cx="5207416" cy="605513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276179">
            <a:off x="-3552702" y="-3731251"/>
            <a:ext cx="7320517" cy="726727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76623">
            <a:off x="14941404" y="-3288554"/>
            <a:ext cx="7320517" cy="726727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700000">
            <a:off x="-1695677" y="814146"/>
            <a:ext cx="7315200" cy="1848751"/>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35878">
            <a:off x="12518769" y="689264"/>
            <a:ext cx="7315200" cy="1848751"/>
          </a:xfrm>
          <a:prstGeom prst="rect">
            <a:avLst/>
          </a:prstGeom>
        </p:spPr>
      </p:pic>
      <p:sp>
        <p:nvSpPr>
          <p:cNvPr id="4" name="TextBox 3">
            <a:extLst>
              <a:ext uri="{FF2B5EF4-FFF2-40B4-BE49-F238E27FC236}">
                <a16:creationId xmlns:a16="http://schemas.microsoft.com/office/drawing/2014/main" id="{E5BE35EE-2F9C-420A-8F65-1B1469D0F514}"/>
              </a:ext>
            </a:extLst>
          </p:cNvPr>
          <p:cNvSpPr txBox="1"/>
          <p:nvPr/>
        </p:nvSpPr>
        <p:spPr>
          <a:xfrm>
            <a:off x="4406016" y="142659"/>
            <a:ext cx="9237023" cy="11848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LUYỆN TẬP VÀ VẬN DỤNG</a:t>
            </a:r>
          </a:p>
        </p:txBody>
      </p:sp>
      <p:sp>
        <p:nvSpPr>
          <p:cNvPr id="15" name="Rounded Rectangle 13">
            <a:extLst>
              <a:ext uri="{FF2B5EF4-FFF2-40B4-BE49-F238E27FC236}">
                <a16:creationId xmlns:a16="http://schemas.microsoft.com/office/drawing/2014/main" id="{9818EC30-5EB2-4241-9CAA-4F5E13FBEE63}"/>
              </a:ext>
            </a:extLst>
          </p:cNvPr>
          <p:cNvSpPr/>
          <p:nvPr/>
        </p:nvSpPr>
        <p:spPr>
          <a:xfrm>
            <a:off x="1605799" y="1657599"/>
            <a:ext cx="15002130" cy="7692862"/>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600" dirty="0">
                <a:solidFill>
                  <a:srgbClr val="3E4D1F"/>
                </a:solidFill>
                <a:cs typeface="Arial" panose="020B0604020202020204" pitchFamily="34" charset="0"/>
              </a:rPr>
              <a:t>1, Một số biểu hiện của ô nhiễm môi trường trong trồng trọt: đất trồng bị thoái hoá (acid hoá, kiềm hoá, mặn hoá, bạc màu,..); nguồn nước ngầm và nước mặt bị nhiễm độc tố và vi sinh vật có hại; không khi bị ô nhiễm khói bụi, khí độc....</a:t>
            </a:r>
          </a:p>
          <a:p>
            <a:pPr lvl="0" algn="just">
              <a:lnSpc>
                <a:spcPct val="150000"/>
              </a:lnSpc>
            </a:pPr>
            <a:r>
              <a:rPr lang="vi-VN" sz="3600" dirty="0">
                <a:solidFill>
                  <a:srgbClr val="3E4D1F"/>
                </a:solidFill>
                <a:cs typeface="Arial" panose="020B0604020202020204" pitchFamily="34" charset="0"/>
              </a:rPr>
              <a:t>2. Hậu quả của ô nhiễm môi trường trong trồng trọt; ảnh hưởng đến sức khoẻ con người; ảnh hưởng đến xuất khẩu nông sản, ảnh hưởng đến thu nhập của người sản xuất, ảnh hưởng đến cảnh quan, suy thoái môi trường, gây biến đổi khí hậu.</a:t>
            </a:r>
            <a:endParaRPr lang="en-US" sz="3600" dirty="0">
              <a:solidFill>
                <a:srgbClr val="3E4D1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7603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randombar(horizontal)">
                                      <p:cBhvr>
                                        <p:cTn id="7" dur="5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32" r="3539" b="78058"/>
          <a:stretch>
            <a:fillRect/>
          </a:stretch>
        </p:blipFill>
        <p:spPr>
          <a:xfrm>
            <a:off x="16230213" y="7950085"/>
            <a:ext cx="1042040" cy="77759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8697" b="16165"/>
          <a:stretch>
            <a:fillRect/>
          </a:stretch>
        </p:blipFill>
        <p:spPr>
          <a:xfrm>
            <a:off x="673490" y="228953"/>
            <a:ext cx="1140341" cy="1576671"/>
          </a:xfrm>
          <a:prstGeom prst="rect">
            <a:avLst/>
          </a:prstGeom>
        </p:spPr>
      </p:pic>
      <p:pic>
        <p:nvPicPr>
          <p:cNvPr id="4" name="Picture 3">
            <a:extLst>
              <a:ext uri="{FF2B5EF4-FFF2-40B4-BE49-F238E27FC236}">
                <a16:creationId xmlns:a16="http://schemas.microsoft.com/office/drawing/2014/main" id="{8976AD84-9D6E-57CF-7871-EA1300EDB71E}"/>
              </a:ext>
            </a:extLst>
          </p:cNvPr>
          <p:cNvPicPr>
            <a:picLocks noChangeAspect="1"/>
          </p:cNvPicPr>
          <p:nvPr/>
        </p:nvPicPr>
        <p:blipFill>
          <a:blip r:embed="rId4"/>
          <a:stretch>
            <a:fillRect/>
          </a:stretch>
        </p:blipFill>
        <p:spPr>
          <a:xfrm>
            <a:off x="16357603" y="228953"/>
            <a:ext cx="2020406" cy="2294415"/>
          </a:xfrm>
          <a:prstGeom prst="rect">
            <a:avLst/>
          </a:prstGeom>
        </p:spPr>
      </p:pic>
      <p:pic>
        <p:nvPicPr>
          <p:cNvPr id="10" name="Picture 12">
            <a:extLst>
              <a:ext uri="{FF2B5EF4-FFF2-40B4-BE49-F238E27FC236}">
                <a16:creationId xmlns:a16="http://schemas.microsoft.com/office/drawing/2014/main" id="{A922FEB2-E885-F7CA-6C49-2E842C772C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417" y="8201602"/>
            <a:ext cx="1860174" cy="1880690"/>
          </a:xfrm>
          <a:prstGeom prst="rect">
            <a:avLst/>
          </a:prstGeom>
        </p:spPr>
      </p:pic>
      <p:pic>
        <p:nvPicPr>
          <p:cNvPr id="13" name="Picture 12">
            <a:extLst>
              <a:ext uri="{FF2B5EF4-FFF2-40B4-BE49-F238E27FC236}">
                <a16:creationId xmlns:a16="http://schemas.microsoft.com/office/drawing/2014/main" id="{3C4AB0A8-2FAA-4F0A-8FDA-8362152272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1200" y="4339988"/>
            <a:ext cx="5947012" cy="5947012"/>
          </a:xfrm>
          <a:prstGeom prst="rect">
            <a:avLst/>
          </a:prstGeom>
        </p:spPr>
      </p:pic>
      <p:sp>
        <p:nvSpPr>
          <p:cNvPr id="14" name="Cloud Callout 12">
            <a:extLst>
              <a:ext uri="{FF2B5EF4-FFF2-40B4-BE49-F238E27FC236}">
                <a16:creationId xmlns:a16="http://schemas.microsoft.com/office/drawing/2014/main" id="{D511A737-24ED-4BCC-98CD-290245A8FD8A}"/>
              </a:ext>
            </a:extLst>
          </p:cNvPr>
          <p:cNvSpPr/>
          <p:nvPr/>
        </p:nvSpPr>
        <p:spPr>
          <a:xfrm>
            <a:off x="6601304" y="800100"/>
            <a:ext cx="10010296" cy="5715000"/>
          </a:xfrm>
          <a:prstGeom prst="cloudCallout">
            <a:avLst>
              <a:gd name="adj1" fmla="val -48827"/>
              <a:gd name="adj2" fmla="val 47220"/>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err="1">
                <a:solidFill>
                  <a:schemeClr val="tx1"/>
                </a:solidFill>
                <a:latin typeface="Arial" panose="020B0604020202020204" pitchFamily="34" charset="0"/>
                <a:cs typeface="Arial" panose="020B0604020202020204" pitchFamily="34" charset="0"/>
              </a:rPr>
              <a:t>Câu</a:t>
            </a:r>
            <a:r>
              <a:rPr lang="en-US" sz="4400" b="1" dirty="0">
                <a:solidFill>
                  <a:schemeClr val="tx1"/>
                </a:solidFill>
                <a:latin typeface="Arial" panose="020B0604020202020204" pitchFamily="34" charset="0"/>
                <a:cs typeface="Arial" panose="020B0604020202020204" pitchFamily="34" charset="0"/>
              </a:rPr>
              <a:t> </a:t>
            </a:r>
            <a:r>
              <a:rPr lang="vi-VN" sz="4400" b="1" dirty="0">
                <a:solidFill>
                  <a:schemeClr val="tx1"/>
                </a:solidFill>
                <a:latin typeface="Arial" panose="020B0604020202020204" pitchFamily="34" charset="0"/>
                <a:cs typeface="Arial" panose="020B0604020202020204" pitchFamily="34" charset="0"/>
              </a:rPr>
              <a:t>3</a:t>
            </a:r>
            <a:r>
              <a:rPr lang="en-US" sz="4400" b="1" dirty="0">
                <a:solidFill>
                  <a:schemeClr val="tx1"/>
                </a:solidFill>
                <a:latin typeface="Arial" panose="020B0604020202020204" pitchFamily="34" charset="0"/>
                <a:cs typeface="Arial" panose="020B0604020202020204" pitchFamily="34" charset="0"/>
              </a:rPr>
              <a:t>: </a:t>
            </a:r>
            <a:r>
              <a:rPr lang="vi-VN" sz="4400" dirty="0">
                <a:solidFill>
                  <a:schemeClr val="tx1"/>
                </a:solidFill>
                <a:latin typeface="Arial" panose="020B0604020202020204" pitchFamily="34" charset="0"/>
                <a:cs typeface="Arial" panose="020B0604020202020204" pitchFamily="34" charset="0"/>
              </a:rPr>
              <a:t>Em hãy liệt kê các nguyên nhân gây ô nhiễm môi trường trong trồng trọt.</a:t>
            </a:r>
            <a:endParaRPr lang="fr-FR"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891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4">
                                            <p:bg/>
                                          </p:spTgt>
                                        </p:tgtEl>
                                        <p:attrNameLst>
                                          <p:attrName>style.visibility</p:attrName>
                                        </p:attrNameLst>
                                      </p:cBhvr>
                                      <p:to>
                                        <p:strVal val="visible"/>
                                      </p:to>
                                    </p:set>
                                    <p:animEffect transition="in" filter="barn(inVertical)">
                                      <p:cBhvr>
                                        <p:cTn id="11" dur="500"/>
                                        <p:tgtEl>
                                          <p:spTgt spid="14">
                                            <p:bg/>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barn(inVertical)">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1191</Words>
  <PresentationFormat>Custom</PresentationFormat>
  <Paragraphs>158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2022-12-22T23:57:26Z</dcterms:modified>
  <dc:identifier>DAFES5QSdiY</dc:identifier>
</cp:coreProperties>
</file>