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60" r:id="rId3"/>
    <p:sldId id="261" r:id="rId4"/>
    <p:sldId id="262" r:id="rId5"/>
    <p:sldId id="258" r:id="rId6"/>
    <p:sldId id="259" r:id="rId7"/>
    <p:sldId id="268" r:id="rId8"/>
    <p:sldId id="264" r:id="rId9"/>
    <p:sldId id="269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8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08EFF-BF7A-48C8-BB21-55CE6A42B903}" type="datetimeFigureOut">
              <a:rPr lang="en-US" smtClean="0"/>
              <a:pPr/>
              <a:t>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027E7-FBC2-44F9-AFCE-C91D2250303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08EFF-BF7A-48C8-BB21-55CE6A42B903}" type="datetimeFigureOut">
              <a:rPr lang="en-US" smtClean="0"/>
              <a:pPr/>
              <a:t>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027E7-FBC2-44F9-AFCE-C91D225030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08EFF-BF7A-48C8-BB21-55CE6A42B903}" type="datetimeFigureOut">
              <a:rPr lang="en-US" smtClean="0"/>
              <a:pPr/>
              <a:t>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027E7-FBC2-44F9-AFCE-C91D225030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08EFF-BF7A-48C8-BB21-55CE6A42B903}" type="datetimeFigureOut">
              <a:rPr lang="en-US" smtClean="0"/>
              <a:pPr/>
              <a:t>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027E7-FBC2-44F9-AFCE-C91D2250303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08EFF-BF7A-48C8-BB21-55CE6A42B903}" type="datetimeFigureOut">
              <a:rPr lang="en-US" smtClean="0"/>
              <a:pPr/>
              <a:t>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027E7-FBC2-44F9-AFCE-C91D225030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08EFF-BF7A-48C8-BB21-55CE6A42B903}" type="datetimeFigureOut">
              <a:rPr lang="en-US" smtClean="0"/>
              <a:pPr/>
              <a:t>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027E7-FBC2-44F9-AFCE-C91D2250303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08EFF-BF7A-48C8-BB21-55CE6A42B903}" type="datetimeFigureOut">
              <a:rPr lang="en-US" smtClean="0"/>
              <a:pPr/>
              <a:t>2/14/2021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027E7-FBC2-44F9-AFCE-C91D2250303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08EFF-BF7A-48C8-BB21-55CE6A42B903}" type="datetimeFigureOut">
              <a:rPr lang="en-US" smtClean="0"/>
              <a:pPr/>
              <a:t>2/14/2021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027E7-FBC2-44F9-AFCE-C91D225030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08EFF-BF7A-48C8-BB21-55CE6A42B903}" type="datetimeFigureOut">
              <a:rPr lang="en-US" smtClean="0"/>
              <a:pPr/>
              <a:t>2/14/2021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027E7-FBC2-44F9-AFCE-C91D225030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08EFF-BF7A-48C8-BB21-55CE6A42B903}" type="datetimeFigureOut">
              <a:rPr lang="en-US" smtClean="0"/>
              <a:pPr/>
              <a:t>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027E7-FBC2-44F9-AFCE-C91D225030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08EFF-BF7A-48C8-BB21-55CE6A42B903}" type="datetimeFigureOut">
              <a:rPr lang="en-US" smtClean="0"/>
              <a:pPr/>
              <a:t>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027E7-FBC2-44F9-AFCE-C91D2250303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C508EFF-BF7A-48C8-BB21-55CE6A42B903}" type="datetimeFigureOut">
              <a:rPr lang="en-US" smtClean="0"/>
              <a:pPr/>
              <a:t>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42027E7-FBC2-44F9-AFCE-C91D2250303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H:\WINDOWS\Desktop\VANpower\Copy%20of%20I.%20s6.t82\diep_khuc_mua_xuan.mid" TargetMode="External"/><Relationship Id="rId4" Type="http://schemas.openxmlformats.org/officeDocument/2006/relationships/image" Target="../media/image17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33" descr="line012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81000" y="6516688"/>
            <a:ext cx="8458200" cy="112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6" name="WordArt 36"/>
          <p:cNvSpPr>
            <a:spLocks noChangeArrowheads="1" noChangeShapeType="1" noTextEdit="1"/>
          </p:cNvSpPr>
          <p:nvPr/>
        </p:nvSpPr>
        <p:spPr bwMode="auto">
          <a:xfrm>
            <a:off x="323850" y="476250"/>
            <a:ext cx="3171825" cy="6286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ĐẠI SỐ 9</a:t>
            </a:r>
          </a:p>
        </p:txBody>
      </p:sp>
      <p:sp>
        <p:nvSpPr>
          <p:cNvPr id="12" name="WordArt 4"/>
          <p:cNvSpPr>
            <a:spLocks noChangeArrowheads="1" noChangeShapeType="1" noTextEdit="1"/>
          </p:cNvSpPr>
          <p:nvPr/>
        </p:nvSpPr>
        <p:spPr bwMode="auto">
          <a:xfrm>
            <a:off x="323850" y="2565400"/>
            <a:ext cx="8135938" cy="3024188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Deflate">
              <a:avLst>
                <a:gd name="adj" fmla="val 18750"/>
              </a:avLst>
            </a:prstTxWarp>
          </a:bodyPr>
          <a:lstStyle/>
          <a:p>
            <a:pPr algn="ctr"/>
            <a:r>
              <a:rPr lang="vi-VN" b="1" kern="10">
                <a:effectLst>
                  <a:outerShdw dist="107763" dir="13500000" algn="ctr" rotWithShape="0">
                    <a:srgbClr val="CC66FF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ÔN TẬP CHƯƠNG III</a:t>
            </a:r>
            <a:endParaRPr lang="en-US" b="1" kern="10">
              <a:effectLst>
                <a:outerShdw dist="107763" dir="13500000" algn="ctr" rotWithShape="0">
                  <a:srgbClr val="CC66FF">
                    <a:alpha val="5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6" name="WordArt 36"/>
          <p:cNvSpPr>
            <a:spLocks noChangeArrowheads="1" noChangeShapeType="1" noTextEdit="1"/>
          </p:cNvSpPr>
          <p:nvPr/>
        </p:nvSpPr>
        <p:spPr bwMode="auto">
          <a:xfrm>
            <a:off x="2624138" y="1647825"/>
            <a:ext cx="3171825" cy="6286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err="1">
                <a:ln w="19050">
                  <a:solidFill>
                    <a:srgbClr val="FEFEFE"/>
                  </a:solidFill>
                  <a:round/>
                  <a:headEnd/>
                  <a:tailEnd/>
                </a:ln>
                <a:solidFill>
                  <a:srgbClr val="B32C16"/>
                </a:solidFill>
                <a:effectLst>
                  <a:outerShdw blurRad="50000" dist="50800" dir="7500015" algn="tl" rotWithShape="0">
                    <a:srgbClr val="000000">
                      <a:alpha val="34999"/>
                    </a:srgbClr>
                  </a:outerShdw>
                </a:effectLst>
                <a:latin typeface="Times New Roman"/>
                <a:cs typeface="Times New Roman"/>
              </a:rPr>
              <a:t>Tiết</a:t>
            </a:r>
            <a:r>
              <a:rPr lang="en-US" sz="3600" b="1" kern="10" dirty="0">
                <a:ln w="19050">
                  <a:solidFill>
                    <a:srgbClr val="FEFEFE"/>
                  </a:solidFill>
                  <a:round/>
                  <a:headEnd/>
                  <a:tailEnd/>
                </a:ln>
                <a:solidFill>
                  <a:srgbClr val="B32C16"/>
                </a:solidFill>
                <a:effectLst>
                  <a:outerShdw blurRad="50000" dist="50800" dir="7500015" algn="tl" rotWithShape="0">
                    <a:srgbClr val="000000">
                      <a:alpha val="34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smtClean="0">
                <a:ln w="19050">
                  <a:solidFill>
                    <a:srgbClr val="FEFEFE"/>
                  </a:solidFill>
                  <a:round/>
                  <a:headEnd/>
                  <a:tailEnd/>
                </a:ln>
                <a:solidFill>
                  <a:srgbClr val="B32C16"/>
                </a:solidFill>
                <a:effectLst>
                  <a:outerShdw blurRad="50000" dist="50800" dir="7500015" algn="tl" rotWithShape="0">
                    <a:srgbClr val="000000">
                      <a:alpha val="34999"/>
                    </a:srgbClr>
                  </a:outerShdw>
                </a:effectLst>
                <a:latin typeface="Times New Roman"/>
                <a:cs typeface="Times New Roman"/>
              </a:rPr>
              <a:t>44</a:t>
            </a:r>
            <a:endParaRPr lang="en-US" sz="3600" b="1" kern="10" dirty="0">
              <a:ln w="19050">
                <a:solidFill>
                  <a:srgbClr val="FEFEFE"/>
                </a:solidFill>
                <a:round/>
                <a:headEnd/>
                <a:tailEnd/>
              </a:ln>
              <a:solidFill>
                <a:srgbClr val="B32C16"/>
              </a:solidFill>
              <a:effectLst>
                <a:outerShdw blurRad="50000" dist="50800" dir="7500015" algn="tl" rotWithShape="0">
                  <a:srgbClr val="000000">
                    <a:alpha val="34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7" name="WordArt 36"/>
          <p:cNvSpPr>
            <a:spLocks noChangeArrowheads="1" noChangeShapeType="1" noTextEdit="1"/>
          </p:cNvSpPr>
          <p:nvPr/>
        </p:nvSpPr>
        <p:spPr bwMode="auto">
          <a:xfrm>
            <a:off x="2700338" y="5275263"/>
            <a:ext cx="3171825" cy="6286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3600" kern="1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601615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19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19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19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5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6" grpId="0" animBg="1"/>
      <p:bldP spid="12" grpId="0" animBg="1"/>
      <p:bldP spid="6" grpId="0" animBg="1"/>
      <p:bldP spid="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flowersFrame_png_ydh_0009_2291x15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7" name="WordArt 4"/>
          <p:cNvSpPr>
            <a:spLocks noChangeArrowheads="1" noChangeShapeType="1" noTextEdit="1"/>
          </p:cNvSpPr>
          <p:nvPr/>
        </p:nvSpPr>
        <p:spPr bwMode="auto">
          <a:xfrm>
            <a:off x="827584" y="764704"/>
            <a:ext cx="5486400" cy="107315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vi-VN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0501">
                      <a:srgbClr val="0819FB"/>
                    </a:gs>
                    <a:gs pos="17500">
                      <a:srgbClr val="1A8D48"/>
                    </a:gs>
                    <a:gs pos="25999">
                      <a:srgbClr val="FFFF00"/>
                    </a:gs>
                    <a:gs pos="36501">
                      <a:srgbClr val="EE3F17"/>
                    </a:gs>
                    <a:gs pos="44000">
                      <a:srgbClr val="E81766"/>
                    </a:gs>
                    <a:gs pos="50000">
                      <a:srgbClr val="A603AB"/>
                    </a:gs>
                    <a:gs pos="56000">
                      <a:srgbClr val="E81766"/>
                    </a:gs>
                    <a:gs pos="63499">
                      <a:srgbClr val="EE3F17"/>
                    </a:gs>
                    <a:gs pos="74001">
                      <a:srgbClr val="FFFF00"/>
                    </a:gs>
                    <a:gs pos="82500">
                      <a:srgbClr val="1A8D48"/>
                    </a:gs>
                    <a:gs pos="89500">
                      <a:srgbClr val="0819FB"/>
                    </a:gs>
                    <a:gs pos="100000">
                      <a:srgbClr val="A603AB"/>
                    </a:gs>
                  </a:gsLst>
                  <a:lin ang="5400000" scaled="1"/>
                </a:gradFill>
                <a:latin typeface="Tahoma"/>
                <a:ea typeface="Tahoma"/>
                <a:cs typeface="Tahoma"/>
              </a:rPr>
              <a:t>Hướng dẫn về nhà </a:t>
            </a:r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0501">
                    <a:srgbClr val="0819FB"/>
                  </a:gs>
                  <a:gs pos="17500">
                    <a:srgbClr val="1A8D48"/>
                  </a:gs>
                  <a:gs pos="25999">
                    <a:srgbClr val="FFFF00"/>
                  </a:gs>
                  <a:gs pos="36501">
                    <a:srgbClr val="EE3F17"/>
                  </a:gs>
                  <a:gs pos="44000">
                    <a:srgbClr val="E81766"/>
                  </a:gs>
                  <a:gs pos="50000">
                    <a:srgbClr val="A603AB"/>
                  </a:gs>
                  <a:gs pos="56000">
                    <a:srgbClr val="E81766"/>
                  </a:gs>
                  <a:gs pos="63499">
                    <a:srgbClr val="EE3F17"/>
                  </a:gs>
                  <a:gs pos="74001">
                    <a:srgbClr val="FFFF00"/>
                  </a:gs>
                  <a:gs pos="82500">
                    <a:srgbClr val="1A8D48"/>
                  </a:gs>
                  <a:gs pos="89500">
                    <a:srgbClr val="0819FB"/>
                  </a:gs>
                  <a:gs pos="100000">
                    <a:srgbClr val="A603AB"/>
                  </a:gs>
                </a:gsLst>
                <a:lin ang="5400000" scaled="1"/>
              </a:gradFill>
              <a:latin typeface="Tahoma"/>
              <a:ea typeface="Tahoma"/>
              <a:cs typeface="Tahoma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51520" y="1988840"/>
            <a:ext cx="871296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* </a:t>
            </a:r>
            <a:r>
              <a:rPr lang="en-US" sz="2400" b="1" u="sng" dirty="0" err="1">
                <a:latin typeface="Times New Roman" pitchFamily="18" charset="0"/>
                <a:cs typeface="Times New Roman" pitchFamily="18" charset="0"/>
              </a:rPr>
              <a:t>Nắm</a:t>
            </a: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latin typeface="Times New Roman" pitchFamily="18" charset="0"/>
                <a:cs typeface="Times New Roman" pitchFamily="18" charset="0"/>
              </a:rPr>
              <a:t>vững</a:t>
            </a: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defRPr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   -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bậc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ẩn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                               </a:t>
            </a:r>
          </a:p>
          <a:p>
            <a:pPr>
              <a:defRPr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   -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defRPr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*  </a:t>
            </a:r>
            <a:r>
              <a:rPr lang="en-US" sz="2400" b="1" u="sng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defRPr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       -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44/ Tr27 SGK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55; 56 Tr12 SBT   </a:t>
            </a:r>
          </a:p>
          <a:p>
            <a:pPr>
              <a:defRPr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*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947985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/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358" name="diep_khuc_mua_xuan.mid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8174038" y="61658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1" name="Picture 7" descr="NATPL02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925" y="1066800"/>
            <a:ext cx="9109075" cy="581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0360" name="Text Box 8"/>
          <p:cNvSpPr txBox="1">
            <a:spLocks noChangeArrowheads="1"/>
          </p:cNvSpPr>
          <p:nvPr/>
        </p:nvSpPr>
        <p:spPr bwMode="auto">
          <a:xfrm>
            <a:off x="395288" y="2706688"/>
            <a:ext cx="878522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6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CHÚC CÁC EM H</a:t>
            </a:r>
            <a:r>
              <a:rPr lang="en-US" sz="42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Ọ</a:t>
            </a:r>
            <a:r>
              <a:rPr lang="en-US" sz="46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 T</a:t>
            </a:r>
            <a:r>
              <a:rPr lang="en-US" sz="42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Ậ</a:t>
            </a:r>
            <a:r>
              <a:rPr lang="en-US" sz="46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 T</a:t>
            </a:r>
            <a:r>
              <a:rPr lang="en-US" sz="42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Ố</a:t>
            </a:r>
            <a:r>
              <a:rPr lang="en-US" sz="46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xmlns="" val="303967550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repeatCount="2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0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5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3700"/>
                            </p:stCondLst>
                            <p:childTnLst>
                              <p:par>
                                <p:cTn id="16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80"/>
                                        <p:tgtEl>
                                          <p:spTgt spid="1003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80"/>
                                        <p:tgtEl>
                                          <p:spTgt spid="1003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80"/>
                                        <p:tgtEl>
                                          <p:spTgt spid="1003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4460"/>
                            </p:stCondLst>
                            <p:childTnLst>
                              <p:par>
                                <p:cTn id="22" presetID="21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23" dur="500" fill="hold"/>
                                        <p:tgtEl>
                                          <p:spTgt spid="1003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4" dur="500" fill="hold"/>
                                        <p:tgtEl>
                                          <p:spTgt spid="1003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500" fill="hold"/>
                                        <p:tgtEl>
                                          <p:spTgt spid="10036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1003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6980"/>
                            </p:stCondLst>
                            <p:childTnLst>
                              <p:par>
                                <p:cTn id="28" presetID="16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9" dur="500" fill="hold"/>
                                        <p:tgtEl>
                                          <p:spTgt spid="1003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1003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1003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33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2000" fill="hold"/>
                                        <p:tgtEl>
                                          <p:spTgt spid="1003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1003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1003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38" presetID="23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39" dur="500" fill="hold"/>
                                        <p:tgtEl>
                                          <p:spTgt spid="1003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0" dur="500" fill="hold"/>
                                        <p:tgtEl>
                                          <p:spTgt spid="1003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1" dur="500" fill="hold"/>
                                        <p:tgtEl>
                                          <p:spTgt spid="10036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1003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43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0358"/>
                </p:tgtEl>
              </p:cMediaNode>
            </p:audio>
          </p:childTnLst>
        </p:cTn>
      </p:par>
    </p:tnLst>
    <p:bldLst>
      <p:bldP spid="10036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2514600" y="2316832"/>
            <a:ext cx="2895600" cy="3200400"/>
            <a:chOff x="672" y="1584"/>
            <a:chExt cx="1776" cy="1943"/>
          </a:xfrm>
        </p:grpSpPr>
        <p:sp>
          <p:nvSpPr>
            <p:cNvPr id="3" name="Text Box 7"/>
            <p:cNvSpPr txBox="1">
              <a:spLocks noChangeArrowheads="1"/>
            </p:cNvSpPr>
            <p:nvPr/>
          </p:nvSpPr>
          <p:spPr bwMode="auto">
            <a:xfrm>
              <a:off x="672" y="1584"/>
              <a:ext cx="1776" cy="19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800" b="1" dirty="0">
                  <a:latin typeface="Garamond" pitchFamily="18" charset="0"/>
                </a:rPr>
                <a:t>a. 3x  -      y = 3</a:t>
              </a:r>
            </a:p>
            <a:p>
              <a:pPr>
                <a:spcBef>
                  <a:spcPct val="50000"/>
                </a:spcBef>
              </a:pPr>
              <a:r>
                <a:rPr lang="en-US" sz="2800" b="1" dirty="0">
                  <a:latin typeface="Garamond" pitchFamily="18" charset="0"/>
                </a:rPr>
                <a:t>b. 0x + 2y = 4</a:t>
              </a:r>
            </a:p>
            <a:p>
              <a:pPr>
                <a:spcBef>
                  <a:spcPct val="50000"/>
                </a:spcBef>
              </a:pPr>
              <a:r>
                <a:rPr lang="en-US" sz="2800" b="1" dirty="0">
                  <a:latin typeface="Garamond" pitchFamily="18" charset="0"/>
                </a:rPr>
                <a:t>c. 0x + 0y = 7</a:t>
              </a:r>
            </a:p>
            <a:p>
              <a:pPr>
                <a:spcBef>
                  <a:spcPct val="50000"/>
                </a:spcBef>
              </a:pPr>
              <a:r>
                <a:rPr lang="en-US" sz="2800" b="1" dirty="0">
                  <a:latin typeface="Garamond" pitchFamily="18" charset="0"/>
                </a:rPr>
                <a:t>d. 5x – 0y = 0</a:t>
              </a:r>
            </a:p>
            <a:p>
              <a:pPr>
                <a:spcBef>
                  <a:spcPct val="50000"/>
                </a:spcBef>
              </a:pPr>
              <a:r>
                <a:rPr lang="en-US" sz="2800" b="1" dirty="0">
                  <a:latin typeface="Garamond" pitchFamily="18" charset="0"/>
                </a:rPr>
                <a:t>e. x + y – z = 7</a:t>
              </a:r>
            </a:p>
          </p:txBody>
        </p:sp>
        <p:graphicFrame>
          <p:nvGraphicFramePr>
            <p:cNvPr id="4" name="Object 41"/>
            <p:cNvGraphicFramePr>
              <a:graphicFrameLocks noChangeAspect="1"/>
            </p:cNvGraphicFramePr>
            <p:nvPr/>
          </p:nvGraphicFramePr>
          <p:xfrm>
            <a:off x="1423" y="1608"/>
            <a:ext cx="305" cy="286"/>
          </p:xfrm>
          <a:graphic>
            <a:graphicData uri="http://schemas.openxmlformats.org/presentationml/2006/ole">
              <p:oleObj spid="_x0000_s3082" name="Equation" r:id="rId3" imgW="203112" imgH="190417" progId="Equation.DSMT4">
                <p:embed/>
              </p:oleObj>
            </a:graphicData>
          </a:graphic>
        </p:graphicFrame>
      </p:grpSp>
      <p:sp>
        <p:nvSpPr>
          <p:cNvPr id="5" name="Oval 9"/>
          <p:cNvSpPr>
            <a:spLocks noChangeArrowheads="1"/>
          </p:cNvSpPr>
          <p:nvPr/>
        </p:nvSpPr>
        <p:spPr bwMode="auto">
          <a:xfrm>
            <a:off x="2514600" y="2410495"/>
            <a:ext cx="390525" cy="395287"/>
          </a:xfrm>
          <a:prstGeom prst="ellips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6" name="Oval 10"/>
          <p:cNvSpPr>
            <a:spLocks noChangeArrowheads="1"/>
          </p:cNvSpPr>
          <p:nvPr/>
        </p:nvSpPr>
        <p:spPr bwMode="auto">
          <a:xfrm>
            <a:off x="2533650" y="3039145"/>
            <a:ext cx="390525" cy="395287"/>
          </a:xfrm>
          <a:prstGeom prst="ellips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7" name="Oval 11"/>
          <p:cNvSpPr>
            <a:spLocks noChangeArrowheads="1"/>
          </p:cNvSpPr>
          <p:nvPr/>
        </p:nvSpPr>
        <p:spPr bwMode="auto">
          <a:xfrm>
            <a:off x="2533650" y="4315495"/>
            <a:ext cx="390525" cy="395287"/>
          </a:xfrm>
          <a:prstGeom prst="ellips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8" name="Text Box 12"/>
          <p:cNvSpPr txBox="1">
            <a:spLocks noChangeArrowheads="1"/>
          </p:cNvSpPr>
          <p:nvPr/>
        </p:nvSpPr>
        <p:spPr bwMode="auto">
          <a:xfrm>
            <a:off x="467544" y="1196752"/>
            <a:ext cx="799288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sz="2400" b="1" u="sng" dirty="0" err="1" smtClean="0">
                <a:solidFill>
                  <a:srgbClr val="0000FF"/>
                </a:solidFill>
              </a:rPr>
              <a:t>Bài</a:t>
            </a:r>
            <a:r>
              <a:rPr lang="en-US" sz="2400" b="1" u="sng" dirty="0" smtClean="0">
                <a:solidFill>
                  <a:srgbClr val="0000FF"/>
                </a:solidFill>
              </a:rPr>
              <a:t> 1.</a:t>
            </a:r>
            <a:r>
              <a:rPr lang="en-US" sz="2400" b="1" dirty="0" smtClean="0">
                <a:solidFill>
                  <a:srgbClr val="0000FF"/>
                </a:solidFill>
              </a:rPr>
              <a:t>  </a:t>
            </a:r>
            <a:r>
              <a:rPr lang="en-US" sz="2400" b="1" dirty="0" err="1" smtClean="0">
                <a:solidFill>
                  <a:srgbClr val="0000FF"/>
                </a:solidFill>
              </a:rPr>
              <a:t>Trong</a:t>
            </a:r>
            <a:r>
              <a:rPr lang="en-US" sz="2400" b="1" dirty="0" smtClean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các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phương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trình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sau</a:t>
            </a:r>
            <a:r>
              <a:rPr lang="en-US" sz="2400" b="1" dirty="0">
                <a:solidFill>
                  <a:srgbClr val="0000FF"/>
                </a:solidFill>
              </a:rPr>
              <a:t>, </a:t>
            </a:r>
            <a:r>
              <a:rPr lang="en-US" sz="2400" b="1" dirty="0" err="1">
                <a:solidFill>
                  <a:srgbClr val="0000FF"/>
                </a:solidFill>
              </a:rPr>
              <a:t>phương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trình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nào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là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phương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trình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bậc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nhất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hai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ẩn</a:t>
            </a:r>
            <a:r>
              <a:rPr lang="en-US" sz="2400" b="1" dirty="0">
                <a:solidFill>
                  <a:srgbClr val="0000FF"/>
                </a:solidFill>
              </a:rPr>
              <a:t> ?</a:t>
            </a:r>
          </a:p>
        </p:txBody>
      </p:sp>
      <p:sp>
        <p:nvSpPr>
          <p:cNvPr id="10" name="WordArt 28"/>
          <p:cNvSpPr>
            <a:spLocks noChangeArrowheads="1" noChangeShapeType="1" noTextEdit="1"/>
          </p:cNvSpPr>
          <p:nvPr/>
        </p:nvSpPr>
        <p:spPr bwMode="auto">
          <a:xfrm>
            <a:off x="2492474" y="116632"/>
            <a:ext cx="4095750" cy="41071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lvl="1" algn="ctr">
              <a:defRPr/>
            </a:pPr>
            <a:r>
              <a:rPr lang="en-US" sz="3600" u="sng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itchFamily="18" charset="0"/>
                <a:cs typeface="Times New Roman" pitchFamily="18" charset="0"/>
              </a:rPr>
              <a:t>II. BÀI TẬP ÔN TẬP</a:t>
            </a:r>
            <a:endParaRPr lang="en-US" sz="3600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2816326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4"/>
          <p:cNvSpPr txBox="1">
            <a:spLocks noChangeArrowheads="1"/>
          </p:cNvSpPr>
          <p:nvPr/>
        </p:nvSpPr>
        <p:spPr bwMode="auto">
          <a:xfrm>
            <a:off x="395536" y="1279525"/>
            <a:ext cx="82089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400" b="1" u="sng" dirty="0" err="1" smtClean="0">
                <a:solidFill>
                  <a:srgbClr val="0000FF"/>
                </a:solidFill>
              </a:rPr>
              <a:t>Bài</a:t>
            </a:r>
            <a:r>
              <a:rPr lang="en-US" sz="2400" b="1" u="sng" dirty="0" smtClean="0">
                <a:solidFill>
                  <a:srgbClr val="0000FF"/>
                </a:solidFill>
              </a:rPr>
              <a:t> 2.</a:t>
            </a:r>
            <a:r>
              <a:rPr lang="en-US" sz="2400" b="1" dirty="0" smtClean="0">
                <a:solidFill>
                  <a:srgbClr val="0000FF"/>
                </a:solidFill>
              </a:rPr>
              <a:t>  </a:t>
            </a:r>
            <a:r>
              <a:rPr lang="en-US" sz="2400" b="1" dirty="0" err="1" smtClean="0">
                <a:solidFill>
                  <a:srgbClr val="0000FF"/>
                </a:solidFill>
              </a:rPr>
              <a:t>cặp</a:t>
            </a:r>
            <a:r>
              <a:rPr lang="en-US" sz="2400" b="1" dirty="0" smtClean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số</a:t>
            </a:r>
            <a:r>
              <a:rPr lang="en-US" sz="2400" b="1" dirty="0">
                <a:solidFill>
                  <a:srgbClr val="0000FF"/>
                </a:solidFill>
              </a:rPr>
              <a:t> (-1;2) </a:t>
            </a:r>
            <a:r>
              <a:rPr lang="en-US" sz="2400" b="1" dirty="0" err="1">
                <a:solidFill>
                  <a:srgbClr val="0000FF"/>
                </a:solidFill>
              </a:rPr>
              <a:t>là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nghiệm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của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phương</a:t>
            </a:r>
            <a:r>
              <a:rPr lang="en-US" sz="2400" b="1" dirty="0">
                <a:solidFill>
                  <a:srgbClr val="0000FF"/>
                </a:solidFill>
              </a:rPr>
              <a:t>  </a:t>
            </a:r>
            <a:r>
              <a:rPr lang="en-US" sz="2400" b="1" dirty="0" err="1">
                <a:solidFill>
                  <a:srgbClr val="0000FF"/>
                </a:solidFill>
              </a:rPr>
              <a:t>trình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nào</a:t>
            </a:r>
            <a:r>
              <a:rPr lang="en-US" sz="2400" b="1" dirty="0">
                <a:solidFill>
                  <a:srgbClr val="0000FF"/>
                </a:solidFill>
              </a:rPr>
              <a:t>?</a:t>
            </a:r>
          </a:p>
        </p:txBody>
      </p:sp>
      <p:sp>
        <p:nvSpPr>
          <p:cNvPr id="4" name="Text Box 15"/>
          <p:cNvSpPr txBox="1">
            <a:spLocks noChangeArrowheads="1"/>
          </p:cNvSpPr>
          <p:nvPr/>
        </p:nvSpPr>
        <p:spPr bwMode="auto">
          <a:xfrm>
            <a:off x="2286000" y="2117725"/>
            <a:ext cx="2213992" cy="3231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400" b="1" dirty="0"/>
              <a:t>A.  2x+3y=1</a:t>
            </a:r>
          </a:p>
          <a:p>
            <a:pPr eaLnBrk="1" hangingPunct="1"/>
            <a:endParaRPr lang="en-US" sz="2400" b="1" dirty="0"/>
          </a:p>
          <a:p>
            <a:pPr eaLnBrk="1" hangingPunct="1"/>
            <a:r>
              <a:rPr lang="en-US" sz="2400" b="1" dirty="0"/>
              <a:t>B.    2x-y=1 </a:t>
            </a:r>
          </a:p>
          <a:p>
            <a:pPr eaLnBrk="1" hangingPunct="1"/>
            <a:endParaRPr lang="en-US" sz="2400" b="1" dirty="0"/>
          </a:p>
          <a:p>
            <a:pPr eaLnBrk="1" hangingPunct="1"/>
            <a:r>
              <a:rPr lang="en-US" sz="2400" b="1" dirty="0"/>
              <a:t>C.   2x+y=0     </a:t>
            </a:r>
          </a:p>
          <a:p>
            <a:pPr eaLnBrk="1" hangingPunct="1"/>
            <a:r>
              <a:rPr lang="en-US" sz="2400" b="1" dirty="0"/>
              <a:t>           </a:t>
            </a:r>
          </a:p>
          <a:p>
            <a:pPr eaLnBrk="1" hangingPunct="1"/>
            <a:r>
              <a:rPr lang="en-US" sz="2400" b="1" dirty="0"/>
              <a:t>D.   3x-2y=0</a:t>
            </a:r>
          </a:p>
          <a:p>
            <a:pPr eaLnBrk="1" hangingPunct="1">
              <a:spcBef>
                <a:spcPct val="50000"/>
              </a:spcBef>
            </a:pPr>
            <a:endParaRPr lang="en-US" sz="2400" b="1" dirty="0"/>
          </a:p>
        </p:txBody>
      </p:sp>
      <p:sp>
        <p:nvSpPr>
          <p:cNvPr id="5" name="Oval 9"/>
          <p:cNvSpPr>
            <a:spLocks noChangeArrowheads="1"/>
          </p:cNvSpPr>
          <p:nvPr/>
        </p:nvSpPr>
        <p:spPr bwMode="auto">
          <a:xfrm>
            <a:off x="2299855" y="3609777"/>
            <a:ext cx="390525" cy="395287"/>
          </a:xfrm>
          <a:prstGeom prst="ellips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6" name="WordArt 28"/>
          <p:cNvSpPr>
            <a:spLocks noChangeArrowheads="1" noChangeShapeType="1" noTextEdit="1"/>
          </p:cNvSpPr>
          <p:nvPr/>
        </p:nvSpPr>
        <p:spPr bwMode="auto">
          <a:xfrm>
            <a:off x="2492474" y="116632"/>
            <a:ext cx="4095750" cy="41071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lvl="1" algn="ctr">
              <a:defRPr/>
            </a:pPr>
            <a:r>
              <a:rPr lang="en-US" sz="3600" u="sng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itchFamily="18" charset="0"/>
                <a:cs typeface="Times New Roman" pitchFamily="18" charset="0"/>
              </a:rPr>
              <a:t>II. BÀI TẬP ÔN TẬP</a:t>
            </a:r>
            <a:endParaRPr lang="en-US" sz="3600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180900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28"/>
          <p:cNvSpPr>
            <a:spLocks noChangeArrowheads="1" noChangeShapeType="1" noTextEdit="1"/>
          </p:cNvSpPr>
          <p:nvPr/>
        </p:nvSpPr>
        <p:spPr bwMode="auto">
          <a:xfrm>
            <a:off x="2492474" y="116632"/>
            <a:ext cx="4095750" cy="41071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lvl="1" algn="ctr">
              <a:defRPr/>
            </a:pPr>
            <a:r>
              <a:rPr lang="en-US" sz="3600" u="sng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itchFamily="18" charset="0"/>
                <a:cs typeface="Times New Roman" pitchFamily="18" charset="0"/>
              </a:rPr>
              <a:t>II. BÀI TẬP ÔN TẬP</a:t>
            </a:r>
            <a:endParaRPr lang="en-US" sz="3600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 Box 14"/>
          <p:cNvSpPr txBox="1">
            <a:spLocks noChangeArrowheads="1"/>
          </p:cNvSpPr>
          <p:nvPr/>
        </p:nvSpPr>
        <p:spPr bwMode="auto">
          <a:xfrm>
            <a:off x="395536" y="969045"/>
            <a:ext cx="42526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400" b="1" u="sng" dirty="0" err="1" smtClean="0">
                <a:solidFill>
                  <a:srgbClr val="0000FF"/>
                </a:solidFill>
              </a:rPr>
              <a:t>Bài</a:t>
            </a:r>
            <a:r>
              <a:rPr lang="en-US" sz="2400" b="1" u="sng" dirty="0" smtClean="0">
                <a:solidFill>
                  <a:srgbClr val="0000FF"/>
                </a:solidFill>
              </a:rPr>
              <a:t> 3.</a:t>
            </a:r>
            <a:r>
              <a:rPr lang="en-US" sz="2400" dirty="0" smtClean="0">
                <a:solidFill>
                  <a:srgbClr val="0000FF"/>
                </a:solidFill>
              </a:rPr>
              <a:t>  Cho </a:t>
            </a:r>
            <a:r>
              <a:rPr lang="en-US" sz="2400" dirty="0" err="1">
                <a:solidFill>
                  <a:srgbClr val="0000FF"/>
                </a:solidFill>
              </a:rPr>
              <a:t>hệ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phương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trình</a:t>
            </a:r>
            <a:endParaRPr lang="en-US" sz="2400" dirty="0">
              <a:solidFill>
                <a:srgbClr val="0000FF"/>
              </a:solidFill>
            </a:endParaRPr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324466838"/>
              </p:ext>
            </p:extLst>
          </p:nvPr>
        </p:nvGraphicFramePr>
        <p:xfrm>
          <a:off x="4139952" y="764704"/>
          <a:ext cx="1872208" cy="974849"/>
        </p:xfrm>
        <a:graphic>
          <a:graphicData uri="http://schemas.openxmlformats.org/presentationml/2006/ole">
            <p:oleObj spid="_x0000_s4106" name="Equation" r:id="rId3" imgW="787058" imgH="393529" progId="Equation.DSMT4">
              <p:embed/>
            </p:oleObj>
          </a:graphicData>
        </a:graphic>
      </p:graphicFrame>
      <p:sp>
        <p:nvSpPr>
          <p:cNvPr id="6" name="Text Box 14"/>
          <p:cNvSpPr txBox="1">
            <a:spLocks noChangeArrowheads="1"/>
          </p:cNvSpPr>
          <p:nvPr/>
        </p:nvSpPr>
        <p:spPr bwMode="auto">
          <a:xfrm>
            <a:off x="539552" y="2093947"/>
            <a:ext cx="813690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400" dirty="0" err="1">
                <a:solidFill>
                  <a:srgbClr val="0000FF"/>
                </a:solidFill>
              </a:rPr>
              <a:t>Cặp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số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nào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là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nghiệm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của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hệ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phương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trình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trên</a:t>
            </a:r>
            <a:r>
              <a:rPr lang="en-US" sz="2400" dirty="0">
                <a:solidFill>
                  <a:srgbClr val="0000FF"/>
                </a:solidFill>
              </a:rPr>
              <a:t>, </a:t>
            </a:r>
            <a:r>
              <a:rPr lang="en-US" sz="2400" dirty="0" err="1">
                <a:solidFill>
                  <a:srgbClr val="0000FF"/>
                </a:solidFill>
              </a:rPr>
              <a:t>hãy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chọn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đáp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án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đúng</a:t>
            </a:r>
            <a:r>
              <a:rPr lang="en-US" sz="2400" dirty="0">
                <a:solidFill>
                  <a:srgbClr val="0000FF"/>
                </a:solidFill>
              </a:rPr>
              <a:t>?</a:t>
            </a:r>
          </a:p>
        </p:txBody>
      </p: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2209800" y="3083476"/>
            <a:ext cx="25908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400" b="1" dirty="0">
                <a:solidFill>
                  <a:srgbClr val="0000FF"/>
                </a:solidFill>
              </a:rPr>
              <a:t>A.  (</a:t>
            </a:r>
            <a:r>
              <a:rPr lang="en-US" sz="2400" b="1" dirty="0" err="1">
                <a:solidFill>
                  <a:srgbClr val="0000FF"/>
                </a:solidFill>
              </a:rPr>
              <a:t>x;y</a:t>
            </a:r>
            <a:r>
              <a:rPr lang="en-US" sz="2400" b="1" dirty="0">
                <a:solidFill>
                  <a:srgbClr val="0000FF"/>
                </a:solidFill>
              </a:rPr>
              <a:t>) = (2;1)         B.   (</a:t>
            </a:r>
            <a:r>
              <a:rPr lang="en-US" sz="2400" b="1" dirty="0" err="1">
                <a:solidFill>
                  <a:srgbClr val="0000FF"/>
                </a:solidFill>
              </a:rPr>
              <a:t>x;y</a:t>
            </a:r>
            <a:r>
              <a:rPr lang="en-US" sz="2400" b="1" dirty="0">
                <a:solidFill>
                  <a:srgbClr val="0000FF"/>
                </a:solidFill>
              </a:rPr>
              <a:t>) = (-3;-5)         C.   (</a:t>
            </a:r>
            <a:r>
              <a:rPr lang="en-US" sz="2400" b="1" dirty="0" err="1">
                <a:solidFill>
                  <a:srgbClr val="0000FF"/>
                </a:solidFill>
              </a:rPr>
              <a:t>x;y</a:t>
            </a:r>
            <a:r>
              <a:rPr lang="en-US" sz="2400" b="1" dirty="0">
                <a:solidFill>
                  <a:srgbClr val="0000FF"/>
                </a:solidFill>
              </a:rPr>
              <a:t>) = (1;-5)        D.   (</a:t>
            </a:r>
            <a:r>
              <a:rPr lang="en-US" sz="2400" b="1" dirty="0" err="1">
                <a:solidFill>
                  <a:srgbClr val="0000FF"/>
                </a:solidFill>
              </a:rPr>
              <a:t>x;y</a:t>
            </a:r>
            <a:r>
              <a:rPr lang="en-US" sz="2400" b="1" dirty="0">
                <a:solidFill>
                  <a:srgbClr val="0000FF"/>
                </a:solidFill>
              </a:rPr>
              <a:t>) = (2;3)</a:t>
            </a:r>
          </a:p>
        </p:txBody>
      </p:sp>
      <p:sp>
        <p:nvSpPr>
          <p:cNvPr id="8" name="Oval 9"/>
          <p:cNvSpPr>
            <a:spLocks noChangeArrowheads="1"/>
          </p:cNvSpPr>
          <p:nvPr/>
        </p:nvSpPr>
        <p:spPr bwMode="auto">
          <a:xfrm>
            <a:off x="2195736" y="3486593"/>
            <a:ext cx="390525" cy="395288"/>
          </a:xfrm>
          <a:prstGeom prst="ellips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vi-VN" sz="2400"/>
          </a:p>
        </p:txBody>
      </p:sp>
    </p:spTree>
    <p:extLst>
      <p:ext uri="{BB962C8B-B14F-4D97-AF65-F5344CB8AC3E}">
        <p14:creationId xmlns:p14="http://schemas.microsoft.com/office/powerpoint/2010/main" xmlns="" val="35192611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28"/>
          <p:cNvSpPr>
            <a:spLocks noChangeArrowheads="1" noChangeShapeType="1" noTextEdit="1"/>
          </p:cNvSpPr>
          <p:nvPr/>
        </p:nvSpPr>
        <p:spPr bwMode="auto">
          <a:xfrm>
            <a:off x="2492474" y="116632"/>
            <a:ext cx="4095750" cy="41071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lvl="1" algn="ctr">
              <a:defRPr/>
            </a:pPr>
            <a:r>
              <a:rPr lang="en-US" sz="3600" u="sng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itchFamily="18" charset="0"/>
                <a:cs typeface="Times New Roman" pitchFamily="18" charset="0"/>
              </a:rPr>
              <a:t>II. BÀI TẬP ÔN TẬP</a:t>
            </a:r>
            <a:endParaRPr lang="en-US" sz="3600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 Box 14"/>
          <p:cNvSpPr txBox="1">
            <a:spLocks noChangeArrowheads="1"/>
          </p:cNvSpPr>
          <p:nvPr/>
        </p:nvSpPr>
        <p:spPr bwMode="auto">
          <a:xfrm>
            <a:off x="611560" y="836712"/>
            <a:ext cx="532859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u="sng" dirty="0" err="1" smtClean="0"/>
              <a:t>Bài</a:t>
            </a:r>
            <a:r>
              <a:rPr lang="en-US" sz="2400" b="1" u="sng" dirty="0" smtClean="0"/>
              <a:t> 4.</a:t>
            </a:r>
            <a:r>
              <a:rPr lang="en-US" sz="2400" b="1" dirty="0" smtClean="0"/>
              <a:t>  </a:t>
            </a:r>
            <a:r>
              <a:rPr lang="en-US" sz="2400" dirty="0" err="1" smtClean="0"/>
              <a:t>Giải</a:t>
            </a:r>
            <a:r>
              <a:rPr lang="en-US" sz="2400" dirty="0" smtClean="0"/>
              <a:t> </a:t>
            </a:r>
            <a:r>
              <a:rPr lang="en-US" sz="2400" dirty="0" err="1"/>
              <a:t>hệ</a:t>
            </a:r>
            <a:r>
              <a:rPr lang="en-US" sz="2400" dirty="0"/>
              <a:t> </a:t>
            </a:r>
            <a:r>
              <a:rPr lang="en-US" sz="2400" dirty="0" err="1"/>
              <a:t>phương</a:t>
            </a:r>
            <a:r>
              <a:rPr lang="en-US" sz="2400" dirty="0"/>
              <a:t> </a:t>
            </a:r>
            <a:r>
              <a:rPr lang="en-US" sz="2400" dirty="0" err="1"/>
              <a:t>trình</a:t>
            </a:r>
            <a:r>
              <a:rPr lang="en-US" sz="2400" dirty="0"/>
              <a:t> </a:t>
            </a:r>
            <a:r>
              <a:rPr lang="en-US" sz="2400" dirty="0" err="1"/>
              <a:t>sau</a:t>
            </a:r>
            <a:r>
              <a:rPr lang="en-US" sz="2400" dirty="0"/>
              <a:t>: 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668230496"/>
              </p:ext>
            </p:extLst>
          </p:nvPr>
        </p:nvGraphicFramePr>
        <p:xfrm>
          <a:off x="466922" y="1806079"/>
          <a:ext cx="2025551" cy="1046857"/>
        </p:xfrm>
        <a:graphic>
          <a:graphicData uri="http://schemas.openxmlformats.org/presentationml/2006/ole">
            <p:oleObj spid="_x0000_s2080" name="Equation" r:id="rId3" imgW="977476" imgH="393529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137999841"/>
              </p:ext>
            </p:extLst>
          </p:nvPr>
        </p:nvGraphicFramePr>
        <p:xfrm>
          <a:off x="3131840" y="1806078"/>
          <a:ext cx="2016224" cy="974849"/>
        </p:xfrm>
        <a:graphic>
          <a:graphicData uri="http://schemas.openxmlformats.org/presentationml/2006/ole">
            <p:oleObj spid="_x0000_s2081" name="Equation" r:id="rId4" imgW="965200" imgH="393700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783313458"/>
              </p:ext>
            </p:extLst>
          </p:nvPr>
        </p:nvGraphicFramePr>
        <p:xfrm>
          <a:off x="6012160" y="1556792"/>
          <a:ext cx="2304256" cy="1283841"/>
        </p:xfrm>
        <a:graphic>
          <a:graphicData uri="http://schemas.openxmlformats.org/presentationml/2006/ole">
            <p:oleObj spid="_x0000_s2082" name="Equation" r:id="rId5" imgW="1015559" imgH="545863" progId="Equation.DSMT4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3596546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6"/>
          <p:cNvSpPr txBox="1">
            <a:spLocks noChangeArrowheads="1"/>
          </p:cNvSpPr>
          <p:nvPr/>
        </p:nvSpPr>
        <p:spPr bwMode="auto">
          <a:xfrm>
            <a:off x="611560" y="2590800"/>
            <a:ext cx="676875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dirty="0"/>
              <a:t>a) </a:t>
            </a:r>
            <a:r>
              <a:rPr lang="en-US" sz="2400" dirty="0" err="1"/>
              <a:t>Giải</a:t>
            </a:r>
            <a:r>
              <a:rPr lang="en-US" sz="2400" dirty="0"/>
              <a:t> </a:t>
            </a:r>
            <a:r>
              <a:rPr lang="en-US" sz="2400" dirty="0" err="1"/>
              <a:t>hệ</a:t>
            </a:r>
            <a:r>
              <a:rPr lang="en-US" sz="2400" dirty="0"/>
              <a:t> </a:t>
            </a:r>
            <a:r>
              <a:rPr lang="en-US" sz="2400" dirty="0" err="1"/>
              <a:t>phương</a:t>
            </a:r>
            <a:r>
              <a:rPr lang="en-US" sz="2400" dirty="0"/>
              <a:t> </a:t>
            </a:r>
            <a:r>
              <a:rPr lang="en-US" sz="2400" dirty="0" err="1"/>
              <a:t>trình</a:t>
            </a:r>
            <a:r>
              <a:rPr lang="en-US" sz="2400" dirty="0"/>
              <a:t> </a:t>
            </a:r>
            <a:r>
              <a:rPr lang="en-US" sz="2400" dirty="0" err="1"/>
              <a:t>với</a:t>
            </a:r>
            <a:r>
              <a:rPr lang="en-US" sz="2400" dirty="0"/>
              <a:t> </a:t>
            </a:r>
            <a:r>
              <a:rPr lang="en-US" sz="2400" dirty="0" smtClean="0"/>
              <a:t> </a:t>
            </a:r>
            <a:r>
              <a:rPr lang="en-US" sz="2400" dirty="0"/>
              <a:t>m = -1</a:t>
            </a:r>
            <a:r>
              <a:rPr lang="en-US" sz="2400" dirty="0" smtClean="0"/>
              <a:t>;</a:t>
            </a:r>
            <a:endParaRPr lang="en-US" sz="2400" dirty="0"/>
          </a:p>
        </p:txBody>
      </p:sp>
      <p:sp>
        <p:nvSpPr>
          <p:cNvPr id="3" name="Text Box 17"/>
          <p:cNvSpPr txBox="1">
            <a:spLocks noChangeArrowheads="1"/>
          </p:cNvSpPr>
          <p:nvPr/>
        </p:nvSpPr>
        <p:spPr bwMode="auto">
          <a:xfrm>
            <a:off x="611560" y="3184525"/>
            <a:ext cx="806489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dirty="0"/>
              <a:t>b) </a:t>
            </a:r>
            <a:r>
              <a:rPr lang="en-US" sz="2400" dirty="0" err="1"/>
              <a:t>Tìm</a:t>
            </a:r>
            <a:r>
              <a:rPr lang="en-US" sz="2400" dirty="0"/>
              <a:t> m </a:t>
            </a:r>
            <a:r>
              <a:rPr lang="en-US" sz="2400" dirty="0" err="1"/>
              <a:t>để</a:t>
            </a:r>
            <a:r>
              <a:rPr lang="en-US" sz="2400" dirty="0"/>
              <a:t> </a:t>
            </a:r>
            <a:r>
              <a:rPr lang="en-US" sz="2400" dirty="0" err="1"/>
              <a:t>hệ</a:t>
            </a:r>
            <a:r>
              <a:rPr lang="en-US" sz="2400" dirty="0"/>
              <a:t> </a:t>
            </a:r>
            <a:r>
              <a:rPr lang="en-US" sz="2400" dirty="0" err="1"/>
              <a:t>phương</a:t>
            </a:r>
            <a:r>
              <a:rPr lang="en-US" sz="2400" dirty="0"/>
              <a:t> </a:t>
            </a:r>
            <a:r>
              <a:rPr lang="en-US" sz="2400" dirty="0" err="1"/>
              <a:t>trình</a:t>
            </a:r>
            <a:r>
              <a:rPr lang="en-US" sz="2400" dirty="0"/>
              <a:t> </a:t>
            </a: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/>
              <a:t>nghiệm</a:t>
            </a:r>
            <a:r>
              <a:rPr lang="en-US" sz="2400" dirty="0"/>
              <a:t> </a:t>
            </a:r>
            <a:r>
              <a:rPr lang="en-US" sz="2400" dirty="0" err="1"/>
              <a:t>duy</a:t>
            </a:r>
            <a:r>
              <a:rPr lang="en-US" sz="2400" dirty="0"/>
              <a:t> </a:t>
            </a:r>
            <a:r>
              <a:rPr lang="en-US" sz="2400" dirty="0" err="1"/>
              <a:t>nhất</a:t>
            </a:r>
            <a:r>
              <a:rPr lang="en-US" sz="2400" dirty="0"/>
              <a:t>.</a:t>
            </a:r>
          </a:p>
        </p:txBody>
      </p:sp>
      <p:sp>
        <p:nvSpPr>
          <p:cNvPr id="4" name="Text Box 18"/>
          <p:cNvSpPr txBox="1">
            <a:spLocks noChangeArrowheads="1"/>
          </p:cNvSpPr>
          <p:nvPr/>
        </p:nvSpPr>
        <p:spPr bwMode="auto">
          <a:xfrm>
            <a:off x="611560" y="3789040"/>
            <a:ext cx="734481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dirty="0"/>
              <a:t>c) </a:t>
            </a:r>
            <a:r>
              <a:rPr lang="en-US" sz="2400" dirty="0" err="1"/>
              <a:t>Tìm</a:t>
            </a:r>
            <a:r>
              <a:rPr lang="en-US" sz="2400" dirty="0"/>
              <a:t> m </a:t>
            </a:r>
            <a:r>
              <a:rPr lang="en-US" sz="2400" dirty="0" err="1"/>
              <a:t>để</a:t>
            </a:r>
            <a:r>
              <a:rPr lang="en-US" sz="2400" dirty="0"/>
              <a:t> </a:t>
            </a:r>
            <a:r>
              <a:rPr lang="en-US" sz="2400" dirty="0" err="1"/>
              <a:t>hệ</a:t>
            </a:r>
            <a:r>
              <a:rPr lang="en-US" sz="2400" dirty="0"/>
              <a:t> </a:t>
            </a:r>
            <a:r>
              <a:rPr lang="en-US" sz="2400" dirty="0" err="1"/>
              <a:t>phương</a:t>
            </a:r>
            <a:r>
              <a:rPr lang="en-US" sz="2400" dirty="0"/>
              <a:t> </a:t>
            </a:r>
            <a:r>
              <a:rPr lang="en-US" sz="2400" dirty="0" err="1"/>
              <a:t>trình</a:t>
            </a:r>
            <a:r>
              <a:rPr lang="en-US" sz="2400" dirty="0"/>
              <a:t> </a:t>
            </a:r>
            <a:r>
              <a:rPr lang="en-US" sz="2400" dirty="0" err="1"/>
              <a:t>vô</a:t>
            </a:r>
            <a:r>
              <a:rPr lang="en-US" sz="2400" dirty="0"/>
              <a:t> </a:t>
            </a:r>
            <a:r>
              <a:rPr lang="en-US" sz="2400" dirty="0" err="1"/>
              <a:t>nghiệm</a:t>
            </a:r>
            <a:endParaRPr lang="en-US" sz="2400" dirty="0"/>
          </a:p>
        </p:txBody>
      </p:sp>
      <p:grpSp>
        <p:nvGrpSpPr>
          <p:cNvPr id="5" name="Group 42"/>
          <p:cNvGrpSpPr>
            <a:grpSpLocks/>
          </p:cNvGrpSpPr>
          <p:nvPr/>
        </p:nvGrpSpPr>
        <p:grpSpPr bwMode="auto">
          <a:xfrm>
            <a:off x="467544" y="836712"/>
            <a:ext cx="7229399" cy="1584176"/>
            <a:chOff x="-1098350" y="531912"/>
            <a:chExt cx="7228104" cy="1584176"/>
          </a:xfrm>
        </p:grpSpPr>
        <p:sp>
          <p:nvSpPr>
            <p:cNvPr id="6" name="Rectangle 14"/>
            <p:cNvSpPr>
              <a:spLocks noChangeArrowheads="1"/>
            </p:cNvSpPr>
            <p:nvPr/>
          </p:nvSpPr>
          <p:spPr bwMode="auto">
            <a:xfrm>
              <a:off x="-1098350" y="531912"/>
              <a:ext cx="283232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dirty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u="sng" dirty="0" err="1" smtClean="0">
                  <a:latin typeface="Times New Roman" pitchFamily="18" charset="0"/>
                  <a:cs typeface="Times New Roman" pitchFamily="18" charset="0"/>
                </a:rPr>
                <a:t>Bài</a:t>
              </a:r>
              <a:r>
                <a:rPr lang="en-US" sz="2400" b="1" u="sng" dirty="0" smtClean="0">
                  <a:latin typeface="Times New Roman" pitchFamily="18" charset="0"/>
                  <a:cs typeface="Times New Roman" pitchFamily="18" charset="0"/>
                </a:rPr>
                <a:t> 5.</a:t>
              </a:r>
              <a:r>
                <a:rPr lang="en-US" sz="2400" dirty="0" smtClean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Cho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hệ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pt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sau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US" sz="24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7" name="Object 2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4070920631"/>
                </p:ext>
              </p:extLst>
            </p:nvPr>
          </p:nvGraphicFramePr>
          <p:xfrm>
            <a:off x="1247558" y="1099542"/>
            <a:ext cx="1973798" cy="1016546"/>
          </p:xfrm>
          <a:graphic>
            <a:graphicData uri="http://schemas.openxmlformats.org/presentationml/2006/ole">
              <p:oleObj spid="_x0000_s5131" name="Equation" r:id="rId3" imgW="749300" imgH="457200" progId="Equation.DSMT4">
                <p:embed/>
              </p:oleObj>
            </a:graphicData>
          </a:graphic>
        </p:graphicFrame>
        <p:sp>
          <p:nvSpPr>
            <p:cNvPr id="8" name="TextBox 41"/>
            <p:cNvSpPr txBox="1">
              <a:spLocks noChangeArrowheads="1"/>
            </p:cNvSpPr>
            <p:nvPr/>
          </p:nvSpPr>
          <p:spPr bwMode="auto">
            <a:xfrm>
              <a:off x="3365346" y="1411932"/>
              <a:ext cx="276440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2400" dirty="0"/>
                <a:t>(m </a:t>
              </a:r>
              <a:r>
                <a:rPr lang="en-US" sz="2400" dirty="0" err="1"/>
                <a:t>tham</a:t>
              </a:r>
              <a:r>
                <a:rPr lang="en-US" sz="2400" dirty="0"/>
                <a:t> </a:t>
              </a:r>
              <a:r>
                <a:rPr lang="en-US" sz="2400" dirty="0" err="1"/>
                <a:t>số</a:t>
              </a:r>
              <a:r>
                <a:rPr lang="en-US" sz="2400" dirty="0"/>
                <a:t>) </a:t>
              </a:r>
            </a:p>
          </p:txBody>
        </p:sp>
      </p:grpSp>
      <p:sp>
        <p:nvSpPr>
          <p:cNvPr id="9" name="WordArt 28"/>
          <p:cNvSpPr>
            <a:spLocks noChangeArrowheads="1" noChangeShapeType="1" noTextEdit="1"/>
          </p:cNvSpPr>
          <p:nvPr/>
        </p:nvSpPr>
        <p:spPr bwMode="auto">
          <a:xfrm>
            <a:off x="2492474" y="116632"/>
            <a:ext cx="4095750" cy="41071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lvl="1" algn="ctr">
              <a:defRPr/>
            </a:pPr>
            <a:r>
              <a:rPr lang="en-US" sz="3600" u="sng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itchFamily="18" charset="0"/>
                <a:cs typeface="Times New Roman" pitchFamily="18" charset="0"/>
              </a:rPr>
              <a:t>II. BÀI TẬP ÔN TẬP</a:t>
            </a:r>
            <a:endParaRPr lang="en-US" sz="3600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433130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28"/>
          <p:cNvSpPr>
            <a:spLocks noChangeArrowheads="1" noChangeShapeType="1" noTextEdit="1"/>
          </p:cNvSpPr>
          <p:nvPr/>
        </p:nvSpPr>
        <p:spPr bwMode="auto">
          <a:xfrm>
            <a:off x="2492474" y="116632"/>
            <a:ext cx="4095750" cy="41071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lvl="1" algn="ctr">
              <a:defRPr/>
            </a:pPr>
            <a:r>
              <a:rPr lang="en-US" sz="3600" u="sng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itchFamily="18" charset="0"/>
                <a:cs typeface="Times New Roman" pitchFamily="18" charset="0"/>
              </a:rPr>
              <a:t>II. BÀI TẬP ÔN TẬP</a:t>
            </a:r>
            <a:endParaRPr lang="en-US" sz="3600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23528" y="980728"/>
            <a:ext cx="864096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0" hangingPunct="0"/>
            <a:r>
              <a:rPr lang="en-US" sz="2400" b="1" u="sng" dirty="0" err="1" smtClean="0">
                <a:solidFill>
                  <a:srgbClr val="FF0000"/>
                </a:solidFill>
                <a:latin typeface="Times New Roman" pitchFamily="18" charset="0"/>
                <a:sym typeface="Times New Roman" pitchFamily="18" charset="0"/>
              </a:rPr>
              <a:t>Bài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itchFamily="18" charset="0"/>
                <a:sym typeface="Times New Roman" pitchFamily="18" charset="0"/>
              </a:rPr>
              <a:t> 6.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sym typeface="Times New Roman" pitchFamily="18" charset="0"/>
              </a:rPr>
              <a:t>(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sym typeface="Times New Roman" pitchFamily="18" charset="0"/>
              </a:rPr>
              <a:t>Bài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sym typeface="Times New Roman" pitchFamily="18" charset="0"/>
              </a:rPr>
              <a:t> 45/SGK-27)</a:t>
            </a:r>
            <a:endParaRPr lang="en-US" altLang="en-US" sz="2400" dirty="0" smtClean="0">
              <a:solidFill>
                <a:srgbClr val="FF0000"/>
              </a:solidFill>
              <a:latin typeface="Times New Roman" pitchFamily="18" charset="0"/>
              <a:sym typeface="Times New Roman" pitchFamily="18" charset="0"/>
            </a:endParaRPr>
          </a:p>
          <a:p>
            <a:pPr algn="just" eaLnBrk="0" hangingPunct="0"/>
            <a:r>
              <a:rPr lang="en-US" altLang="en-US" sz="2400" dirty="0" smtClean="0">
                <a:latin typeface="Times New Roman" pitchFamily="18" charset="0"/>
                <a:sym typeface="Times New Roman" pitchFamily="18" charset="0"/>
              </a:rPr>
              <a:t>	</a:t>
            </a:r>
            <a:r>
              <a:rPr lang="en-US" altLang="en-US" sz="2400" dirty="0" err="1" smtClean="0">
                <a:latin typeface="Times New Roman" pitchFamily="18" charset="0"/>
                <a:sym typeface="Times New Roman" pitchFamily="18" charset="0"/>
              </a:rPr>
              <a:t>Hai</a:t>
            </a:r>
            <a:r>
              <a:rPr lang="en-US" altLang="en-US" sz="2400" dirty="0" smtClean="0">
                <a:latin typeface="Times New Roman" pitchFamily="18" charset="0"/>
                <a:sym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sym typeface="Times New Roman" pitchFamily="18" charset="0"/>
              </a:rPr>
              <a:t>đội</a:t>
            </a:r>
            <a:r>
              <a:rPr lang="en-US" altLang="en-US" sz="2400" dirty="0" smtClean="0">
                <a:latin typeface="Times New Roman" pitchFamily="18" charset="0"/>
                <a:sym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sym typeface="Times New Roman" pitchFamily="18" charset="0"/>
              </a:rPr>
              <a:t>xây</a:t>
            </a:r>
            <a:r>
              <a:rPr lang="en-US" altLang="en-US" sz="2400" dirty="0" smtClean="0">
                <a:latin typeface="Times New Roman" pitchFamily="18" charset="0"/>
                <a:sym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sym typeface="Times New Roman" pitchFamily="18" charset="0"/>
              </a:rPr>
              <a:t>dựng</a:t>
            </a:r>
            <a:r>
              <a:rPr lang="en-US" altLang="en-US" sz="2400" dirty="0" smtClean="0">
                <a:latin typeface="Times New Roman" pitchFamily="18" charset="0"/>
                <a:sym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sym typeface="Times New Roman" pitchFamily="18" charset="0"/>
              </a:rPr>
              <a:t>làm</a:t>
            </a:r>
            <a:r>
              <a:rPr lang="en-US" altLang="en-US" sz="2400" dirty="0" smtClean="0">
                <a:latin typeface="Times New Roman" pitchFamily="18" charset="0"/>
                <a:sym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sym typeface="Times New Roman" pitchFamily="18" charset="0"/>
              </a:rPr>
              <a:t>chung</a:t>
            </a:r>
            <a:r>
              <a:rPr lang="en-US" altLang="en-US" sz="2400" dirty="0" smtClean="0">
                <a:latin typeface="Times New Roman" pitchFamily="18" charset="0"/>
                <a:sym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sym typeface="Times New Roman" pitchFamily="18" charset="0"/>
              </a:rPr>
              <a:t>một</a:t>
            </a:r>
            <a:r>
              <a:rPr lang="en-US" altLang="en-US" sz="2400" dirty="0" smtClean="0">
                <a:latin typeface="Times New Roman" pitchFamily="18" charset="0"/>
                <a:sym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sym typeface="Times New Roman" pitchFamily="18" charset="0"/>
              </a:rPr>
              <a:t>công</a:t>
            </a:r>
            <a:r>
              <a:rPr lang="en-US" altLang="en-US" sz="2400" dirty="0" smtClean="0">
                <a:latin typeface="Times New Roman" pitchFamily="18" charset="0"/>
                <a:sym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sym typeface="Times New Roman" pitchFamily="18" charset="0"/>
              </a:rPr>
              <a:t>việc</a:t>
            </a:r>
            <a:r>
              <a:rPr lang="en-US" altLang="en-US" sz="2400" dirty="0" smtClean="0">
                <a:latin typeface="Times New Roman" pitchFamily="18" charset="0"/>
                <a:sym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sym typeface="Times New Roman" pitchFamily="18" charset="0"/>
              </a:rPr>
              <a:t>và</a:t>
            </a:r>
            <a:r>
              <a:rPr lang="en-US" altLang="en-US" sz="2400" dirty="0" smtClean="0">
                <a:latin typeface="Times New Roman" pitchFamily="18" charset="0"/>
                <a:sym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sym typeface="Times New Roman" pitchFamily="18" charset="0"/>
              </a:rPr>
              <a:t>dự</a:t>
            </a:r>
            <a:r>
              <a:rPr lang="en-US" altLang="en-US" sz="2400" dirty="0" smtClean="0">
                <a:latin typeface="Times New Roman" pitchFamily="18" charset="0"/>
                <a:sym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sym typeface="Times New Roman" pitchFamily="18" charset="0"/>
              </a:rPr>
              <a:t>định</a:t>
            </a:r>
            <a:r>
              <a:rPr lang="en-US" altLang="en-US" sz="2400" dirty="0" smtClean="0">
                <a:latin typeface="Times New Roman" pitchFamily="18" charset="0"/>
                <a:sym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sym typeface="Times New Roman" pitchFamily="18" charset="0"/>
              </a:rPr>
              <a:t>hoàn</a:t>
            </a:r>
            <a:r>
              <a:rPr lang="en-US" altLang="en-US" sz="2400" dirty="0" smtClean="0">
                <a:latin typeface="Times New Roman" pitchFamily="18" charset="0"/>
                <a:sym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sym typeface="Times New Roman" pitchFamily="18" charset="0"/>
              </a:rPr>
              <a:t>thành</a:t>
            </a:r>
            <a:r>
              <a:rPr lang="en-US" altLang="en-US" sz="2400" dirty="0" smtClean="0">
                <a:latin typeface="Times New Roman" pitchFamily="18" charset="0"/>
                <a:sym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sym typeface="Times New Roman" pitchFamily="18" charset="0"/>
              </a:rPr>
              <a:t>trong</a:t>
            </a:r>
            <a:r>
              <a:rPr lang="en-US" altLang="en-US" sz="2400" dirty="0" smtClean="0">
                <a:latin typeface="Times New Roman" pitchFamily="18" charset="0"/>
                <a:sym typeface="Times New Roman" pitchFamily="18" charset="0"/>
              </a:rPr>
              <a:t> 12 </a:t>
            </a:r>
            <a:r>
              <a:rPr lang="en-US" altLang="en-US" sz="2400" dirty="0" err="1" smtClean="0">
                <a:latin typeface="Times New Roman" pitchFamily="18" charset="0"/>
                <a:sym typeface="Times New Roman" pitchFamily="18" charset="0"/>
              </a:rPr>
              <a:t>ngày</a:t>
            </a:r>
            <a:r>
              <a:rPr lang="en-US" altLang="en-US" sz="2400" dirty="0" smtClean="0">
                <a:latin typeface="Times New Roman" pitchFamily="18" charset="0"/>
                <a:sym typeface="Times New Roman" pitchFamily="18" charset="0"/>
              </a:rPr>
              <a:t>. </a:t>
            </a:r>
            <a:r>
              <a:rPr lang="en-US" altLang="en-US" sz="2400" dirty="0" err="1" smtClean="0">
                <a:latin typeface="Times New Roman" pitchFamily="18" charset="0"/>
                <a:sym typeface="Times New Roman" pitchFamily="18" charset="0"/>
              </a:rPr>
              <a:t>Nhưng</a:t>
            </a:r>
            <a:r>
              <a:rPr lang="en-US" altLang="en-US" sz="2400" dirty="0" smtClean="0">
                <a:latin typeface="Times New Roman" pitchFamily="18" charset="0"/>
                <a:sym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sym typeface="Times New Roman" pitchFamily="18" charset="0"/>
              </a:rPr>
              <a:t>khi</a:t>
            </a:r>
            <a:r>
              <a:rPr lang="en-US" altLang="en-US" sz="2400" dirty="0" smtClean="0">
                <a:latin typeface="Times New Roman" pitchFamily="18" charset="0"/>
                <a:sym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sym typeface="Times New Roman" pitchFamily="18" charset="0"/>
              </a:rPr>
              <a:t>làm</a:t>
            </a:r>
            <a:r>
              <a:rPr lang="en-US" altLang="en-US" sz="2400" dirty="0" smtClean="0">
                <a:latin typeface="Times New Roman" pitchFamily="18" charset="0"/>
                <a:sym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sym typeface="Times New Roman" pitchFamily="18" charset="0"/>
              </a:rPr>
              <a:t>chung</a:t>
            </a:r>
            <a:r>
              <a:rPr lang="en-US" altLang="en-US" sz="2400" dirty="0" smtClean="0">
                <a:latin typeface="Times New Roman" pitchFamily="18" charset="0"/>
                <a:sym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sym typeface="Times New Roman" pitchFamily="18" charset="0"/>
              </a:rPr>
              <a:t>được</a:t>
            </a:r>
            <a:r>
              <a:rPr lang="en-US" altLang="en-US" sz="2400" dirty="0" smtClean="0">
                <a:latin typeface="Times New Roman" pitchFamily="18" charset="0"/>
                <a:sym typeface="Times New Roman" pitchFamily="18" charset="0"/>
              </a:rPr>
              <a:t> 8 </a:t>
            </a:r>
            <a:r>
              <a:rPr lang="en-US" altLang="en-US" sz="2400" dirty="0" err="1" smtClean="0">
                <a:latin typeface="Times New Roman" pitchFamily="18" charset="0"/>
                <a:sym typeface="Times New Roman" pitchFamily="18" charset="0"/>
              </a:rPr>
              <a:t>ngày</a:t>
            </a:r>
            <a:r>
              <a:rPr lang="en-US" altLang="en-US" sz="2400" dirty="0" smtClean="0">
                <a:latin typeface="Times New Roman" pitchFamily="18" charset="0"/>
                <a:sym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sym typeface="Times New Roman" pitchFamily="18" charset="0"/>
              </a:rPr>
              <a:t>thì</a:t>
            </a:r>
            <a:r>
              <a:rPr lang="en-US" altLang="en-US" sz="2400" dirty="0" smtClean="0">
                <a:latin typeface="Times New Roman" pitchFamily="18" charset="0"/>
                <a:sym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sym typeface="Times New Roman" pitchFamily="18" charset="0"/>
              </a:rPr>
              <a:t>đội</a:t>
            </a:r>
            <a:r>
              <a:rPr lang="en-US" altLang="en-US" sz="2400" dirty="0" smtClean="0">
                <a:latin typeface="Times New Roman" pitchFamily="18" charset="0"/>
                <a:sym typeface="Times New Roman" pitchFamily="18" charset="0"/>
              </a:rPr>
              <a:t> I </a:t>
            </a:r>
            <a:r>
              <a:rPr lang="en-US" altLang="en-US" sz="2400" dirty="0" err="1" smtClean="0">
                <a:latin typeface="Times New Roman" pitchFamily="18" charset="0"/>
                <a:sym typeface="Times New Roman" pitchFamily="18" charset="0"/>
              </a:rPr>
              <a:t>được</a:t>
            </a:r>
            <a:r>
              <a:rPr lang="en-US" altLang="en-US" sz="2400" dirty="0" smtClean="0">
                <a:latin typeface="Times New Roman" pitchFamily="18" charset="0"/>
                <a:sym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sym typeface="Times New Roman" pitchFamily="18" charset="0"/>
              </a:rPr>
              <a:t>điều</a:t>
            </a:r>
            <a:r>
              <a:rPr lang="en-US" altLang="en-US" sz="2400" dirty="0" smtClean="0">
                <a:latin typeface="Times New Roman" pitchFamily="18" charset="0"/>
                <a:sym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sym typeface="Times New Roman" pitchFamily="18" charset="0"/>
              </a:rPr>
              <a:t>đi</a:t>
            </a:r>
            <a:r>
              <a:rPr lang="en-US" altLang="en-US" sz="2400" dirty="0" smtClean="0">
                <a:latin typeface="Times New Roman" pitchFamily="18" charset="0"/>
                <a:sym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sym typeface="Times New Roman" pitchFamily="18" charset="0"/>
              </a:rPr>
              <a:t>làm</a:t>
            </a:r>
            <a:r>
              <a:rPr lang="en-US" altLang="en-US" sz="2400" dirty="0" smtClean="0">
                <a:latin typeface="Times New Roman" pitchFamily="18" charset="0"/>
                <a:sym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sym typeface="Times New Roman" pitchFamily="18" charset="0"/>
              </a:rPr>
              <a:t>việc</a:t>
            </a:r>
            <a:r>
              <a:rPr lang="en-US" altLang="en-US" sz="2400" dirty="0" smtClean="0">
                <a:latin typeface="Times New Roman" pitchFamily="18" charset="0"/>
                <a:sym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sym typeface="Times New Roman" pitchFamily="18" charset="0"/>
              </a:rPr>
              <a:t>khác</a:t>
            </a:r>
            <a:r>
              <a:rPr lang="en-US" altLang="en-US" sz="2400" dirty="0" smtClean="0">
                <a:latin typeface="Times New Roman" pitchFamily="18" charset="0"/>
                <a:sym typeface="Times New Roman" pitchFamily="18" charset="0"/>
              </a:rPr>
              <a:t>. </a:t>
            </a:r>
            <a:r>
              <a:rPr lang="en-US" altLang="en-US" sz="2400" dirty="0" err="1" smtClean="0">
                <a:latin typeface="Times New Roman" pitchFamily="18" charset="0"/>
                <a:sym typeface="Times New Roman" pitchFamily="18" charset="0"/>
              </a:rPr>
              <a:t>Tuy</a:t>
            </a:r>
            <a:r>
              <a:rPr lang="en-US" altLang="en-US" sz="2400" dirty="0" smtClean="0">
                <a:latin typeface="Times New Roman" pitchFamily="18" charset="0"/>
                <a:sym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sym typeface="Times New Roman" pitchFamily="18" charset="0"/>
              </a:rPr>
              <a:t>chỉ</a:t>
            </a:r>
            <a:r>
              <a:rPr lang="en-US" altLang="en-US" sz="2400" dirty="0" smtClean="0">
                <a:latin typeface="Times New Roman" pitchFamily="18" charset="0"/>
                <a:sym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sym typeface="Times New Roman" pitchFamily="18" charset="0"/>
              </a:rPr>
              <a:t>còn</a:t>
            </a:r>
            <a:r>
              <a:rPr lang="en-US" altLang="en-US" sz="2400" dirty="0" smtClean="0">
                <a:latin typeface="Times New Roman" pitchFamily="18" charset="0"/>
                <a:sym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sym typeface="Times New Roman" pitchFamily="18" charset="0"/>
              </a:rPr>
              <a:t>một</a:t>
            </a:r>
            <a:r>
              <a:rPr lang="en-US" altLang="en-US" sz="2400" dirty="0" smtClean="0">
                <a:latin typeface="Times New Roman" pitchFamily="18" charset="0"/>
                <a:sym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sym typeface="Times New Roman" pitchFamily="18" charset="0"/>
              </a:rPr>
              <a:t>mình</a:t>
            </a:r>
            <a:r>
              <a:rPr lang="en-US" altLang="en-US" sz="2400" dirty="0" smtClean="0">
                <a:latin typeface="Times New Roman" pitchFamily="18" charset="0"/>
                <a:sym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sym typeface="Times New Roman" pitchFamily="18" charset="0"/>
              </a:rPr>
              <a:t>đội</a:t>
            </a:r>
            <a:r>
              <a:rPr lang="en-US" altLang="en-US" sz="2400" dirty="0" smtClean="0">
                <a:latin typeface="Times New Roman" pitchFamily="18" charset="0"/>
                <a:sym typeface="Times New Roman" pitchFamily="18" charset="0"/>
              </a:rPr>
              <a:t> II </a:t>
            </a:r>
            <a:r>
              <a:rPr lang="en-US" altLang="en-US" sz="2400" dirty="0" err="1" smtClean="0">
                <a:latin typeface="Times New Roman" pitchFamily="18" charset="0"/>
                <a:sym typeface="Times New Roman" pitchFamily="18" charset="0"/>
              </a:rPr>
              <a:t>làm</a:t>
            </a:r>
            <a:r>
              <a:rPr lang="en-US" altLang="en-US" sz="2400" dirty="0" smtClean="0">
                <a:latin typeface="Times New Roman" pitchFamily="18" charset="0"/>
                <a:sym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sym typeface="Times New Roman" pitchFamily="18" charset="0"/>
              </a:rPr>
              <a:t>việc</a:t>
            </a:r>
            <a:r>
              <a:rPr lang="en-US" altLang="en-US" sz="2400" dirty="0" smtClean="0">
                <a:latin typeface="Times New Roman" pitchFamily="18" charset="0"/>
                <a:sym typeface="Times New Roman" pitchFamily="18" charset="0"/>
              </a:rPr>
              <a:t>, </a:t>
            </a:r>
            <a:r>
              <a:rPr lang="en-US" altLang="en-US" sz="2400" dirty="0" err="1" smtClean="0">
                <a:latin typeface="Times New Roman" pitchFamily="18" charset="0"/>
                <a:sym typeface="Times New Roman" pitchFamily="18" charset="0"/>
              </a:rPr>
              <a:t>nhưng</a:t>
            </a:r>
            <a:r>
              <a:rPr lang="en-US" altLang="en-US" sz="2400" dirty="0" smtClean="0">
                <a:latin typeface="Times New Roman" pitchFamily="18" charset="0"/>
                <a:sym typeface="Times New Roman" pitchFamily="18" charset="0"/>
              </a:rPr>
              <a:t> do </a:t>
            </a:r>
            <a:r>
              <a:rPr lang="en-US" altLang="en-US" sz="2400" dirty="0" err="1" smtClean="0">
                <a:latin typeface="Times New Roman" pitchFamily="18" charset="0"/>
                <a:sym typeface="Times New Roman" pitchFamily="18" charset="0"/>
              </a:rPr>
              <a:t>cải</a:t>
            </a:r>
            <a:r>
              <a:rPr lang="en-US" altLang="en-US" sz="2400" dirty="0" smtClean="0">
                <a:latin typeface="Times New Roman" pitchFamily="18" charset="0"/>
                <a:sym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sym typeface="Times New Roman" pitchFamily="18" charset="0"/>
              </a:rPr>
              <a:t>tiến</a:t>
            </a:r>
            <a:r>
              <a:rPr lang="en-US" altLang="en-US" sz="2400" dirty="0" smtClean="0">
                <a:latin typeface="Times New Roman" pitchFamily="18" charset="0"/>
                <a:sym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sym typeface="Times New Roman" pitchFamily="18" charset="0"/>
              </a:rPr>
              <a:t>cách</a:t>
            </a:r>
            <a:r>
              <a:rPr lang="en-US" altLang="en-US" sz="2400" dirty="0" smtClean="0">
                <a:latin typeface="Times New Roman" pitchFamily="18" charset="0"/>
                <a:sym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sym typeface="Times New Roman" pitchFamily="18" charset="0"/>
              </a:rPr>
              <a:t>làm</a:t>
            </a:r>
            <a:r>
              <a:rPr lang="en-US" altLang="en-US" sz="2400" dirty="0" smtClean="0">
                <a:latin typeface="Times New Roman" pitchFamily="18" charset="0"/>
                <a:sym typeface="Times New Roman" pitchFamily="18" charset="0"/>
              </a:rPr>
              <a:t>,  </a:t>
            </a:r>
            <a:r>
              <a:rPr lang="en-US" altLang="en-US" sz="2400" dirty="0" err="1" smtClean="0">
                <a:latin typeface="Times New Roman" pitchFamily="18" charset="0"/>
                <a:sym typeface="Times New Roman" pitchFamily="18" charset="0"/>
              </a:rPr>
              <a:t>năng</a:t>
            </a:r>
            <a:r>
              <a:rPr lang="en-US" altLang="en-US" sz="2400" dirty="0" smtClean="0">
                <a:latin typeface="Times New Roman" pitchFamily="18" charset="0"/>
                <a:sym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sym typeface="Times New Roman" pitchFamily="18" charset="0"/>
              </a:rPr>
              <a:t>suất</a:t>
            </a:r>
            <a:r>
              <a:rPr lang="en-US" altLang="en-US" sz="2400" dirty="0" smtClean="0">
                <a:latin typeface="Times New Roman" pitchFamily="18" charset="0"/>
                <a:sym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sym typeface="Times New Roman" pitchFamily="18" charset="0"/>
              </a:rPr>
              <a:t>của</a:t>
            </a:r>
            <a:r>
              <a:rPr lang="en-US" altLang="en-US" sz="2400" dirty="0" smtClean="0">
                <a:latin typeface="Times New Roman" pitchFamily="18" charset="0"/>
                <a:sym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sym typeface="Times New Roman" pitchFamily="18" charset="0"/>
              </a:rPr>
              <a:t>đội</a:t>
            </a:r>
            <a:r>
              <a:rPr lang="en-US" altLang="en-US" sz="2400" dirty="0" smtClean="0">
                <a:latin typeface="Times New Roman" pitchFamily="18" charset="0"/>
                <a:sym typeface="Times New Roman" pitchFamily="18" charset="0"/>
              </a:rPr>
              <a:t> II </a:t>
            </a:r>
            <a:r>
              <a:rPr lang="en-US" altLang="en-US" sz="2400" dirty="0" err="1" smtClean="0">
                <a:latin typeface="Times New Roman" pitchFamily="18" charset="0"/>
                <a:sym typeface="Times New Roman" pitchFamily="18" charset="0"/>
              </a:rPr>
              <a:t>tăng</a:t>
            </a:r>
            <a:r>
              <a:rPr lang="en-US" altLang="en-US" sz="2400" dirty="0" smtClean="0">
                <a:latin typeface="Times New Roman" pitchFamily="18" charset="0"/>
                <a:sym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sym typeface="Times New Roman" pitchFamily="18" charset="0"/>
              </a:rPr>
              <a:t>gấp</a:t>
            </a:r>
            <a:r>
              <a:rPr lang="en-US" altLang="en-US" sz="2400" dirty="0" smtClean="0">
                <a:latin typeface="Times New Roman" pitchFamily="18" charset="0"/>
                <a:sym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sym typeface="Times New Roman" pitchFamily="18" charset="0"/>
              </a:rPr>
              <a:t>đôi</a:t>
            </a:r>
            <a:r>
              <a:rPr lang="en-US" altLang="en-US" sz="2400" dirty="0" smtClean="0">
                <a:latin typeface="Times New Roman" pitchFamily="18" charset="0"/>
                <a:sym typeface="Times New Roman" pitchFamily="18" charset="0"/>
              </a:rPr>
              <a:t>, </a:t>
            </a:r>
            <a:r>
              <a:rPr lang="en-US" altLang="en-US" sz="2400" dirty="0" err="1" smtClean="0">
                <a:latin typeface="Times New Roman" pitchFamily="18" charset="0"/>
                <a:sym typeface="Times New Roman" pitchFamily="18" charset="0"/>
              </a:rPr>
              <a:t>nên</a:t>
            </a:r>
            <a:r>
              <a:rPr lang="en-US" altLang="en-US" sz="2400" dirty="0" smtClean="0">
                <a:latin typeface="Times New Roman" pitchFamily="18" charset="0"/>
                <a:sym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sym typeface="Times New Roman" pitchFamily="18" charset="0"/>
              </a:rPr>
              <a:t>họ</a:t>
            </a:r>
            <a:r>
              <a:rPr lang="en-US" altLang="en-US" sz="2400" dirty="0" smtClean="0">
                <a:latin typeface="Times New Roman" pitchFamily="18" charset="0"/>
                <a:sym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sym typeface="Times New Roman" pitchFamily="18" charset="0"/>
              </a:rPr>
              <a:t>đã</a:t>
            </a:r>
            <a:r>
              <a:rPr lang="en-US" altLang="en-US" sz="2400" dirty="0" smtClean="0">
                <a:latin typeface="Times New Roman" pitchFamily="18" charset="0"/>
                <a:sym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sym typeface="Times New Roman" pitchFamily="18" charset="0"/>
              </a:rPr>
              <a:t>làm</a:t>
            </a:r>
            <a:r>
              <a:rPr lang="en-US" altLang="en-US" sz="2400" dirty="0" smtClean="0">
                <a:latin typeface="Times New Roman" pitchFamily="18" charset="0"/>
                <a:sym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sym typeface="Times New Roman" pitchFamily="18" charset="0"/>
              </a:rPr>
              <a:t>xong</a:t>
            </a:r>
            <a:r>
              <a:rPr lang="en-US" altLang="en-US" sz="2400" dirty="0" smtClean="0">
                <a:latin typeface="Times New Roman" pitchFamily="18" charset="0"/>
                <a:sym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sym typeface="Times New Roman" pitchFamily="18" charset="0"/>
              </a:rPr>
              <a:t>phần</a:t>
            </a:r>
            <a:r>
              <a:rPr lang="en-US" altLang="en-US" sz="2400" dirty="0" smtClean="0">
                <a:latin typeface="Times New Roman" pitchFamily="18" charset="0"/>
                <a:sym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sym typeface="Times New Roman" pitchFamily="18" charset="0"/>
              </a:rPr>
              <a:t>việc</a:t>
            </a:r>
            <a:r>
              <a:rPr lang="en-US" altLang="en-US" sz="2400" dirty="0" smtClean="0">
                <a:latin typeface="Times New Roman" pitchFamily="18" charset="0"/>
                <a:sym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sym typeface="Times New Roman" pitchFamily="18" charset="0"/>
              </a:rPr>
              <a:t>còn</a:t>
            </a:r>
            <a:r>
              <a:rPr lang="en-US" altLang="en-US" sz="2400" dirty="0" smtClean="0">
                <a:latin typeface="Times New Roman" pitchFamily="18" charset="0"/>
                <a:sym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sym typeface="Times New Roman" pitchFamily="18" charset="0"/>
              </a:rPr>
              <a:t>lại</a:t>
            </a:r>
            <a:r>
              <a:rPr lang="en-US" altLang="en-US" sz="2400" dirty="0" smtClean="0">
                <a:latin typeface="Times New Roman" pitchFamily="18" charset="0"/>
                <a:sym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  <a:sym typeface="Times New Roman" pitchFamily="18" charset="0"/>
              </a:rPr>
              <a:t>trong</a:t>
            </a:r>
            <a:r>
              <a:rPr lang="en-US" altLang="en-US" sz="2400" dirty="0" smtClean="0">
                <a:latin typeface="Times New Roman" pitchFamily="18" charset="0"/>
                <a:sym typeface="Times New Roman" pitchFamily="18" charset="0"/>
              </a:rPr>
              <a:t> 3,5 </a:t>
            </a:r>
            <a:r>
              <a:rPr lang="en-US" altLang="en-US" sz="2400" dirty="0" err="1" smtClean="0">
                <a:latin typeface="Times New Roman" pitchFamily="18" charset="0"/>
                <a:sym typeface="Times New Roman" pitchFamily="18" charset="0"/>
              </a:rPr>
              <a:t>ngày</a:t>
            </a:r>
            <a:r>
              <a:rPr lang="en-US" altLang="en-US" sz="2400" dirty="0" smtClean="0">
                <a:latin typeface="Times New Roman" pitchFamily="18" charset="0"/>
                <a:sym typeface="Times New Roman" pitchFamily="18" charset="0"/>
              </a:rPr>
              <a:t>. </a:t>
            </a:r>
            <a:r>
              <a:rPr lang="en-US" altLang="en-US" sz="2400" dirty="0" err="1" smtClean="0">
                <a:solidFill>
                  <a:srgbClr val="FF0000"/>
                </a:solidFill>
                <a:latin typeface="Times New Roman" pitchFamily="18" charset="0"/>
                <a:sym typeface="Times New Roman" pitchFamily="18" charset="0"/>
              </a:rPr>
              <a:t>Hỏi</a:t>
            </a:r>
            <a:r>
              <a:rPr lang="en-US" altLang="en-US" sz="2400" dirty="0" smtClean="0">
                <a:solidFill>
                  <a:srgbClr val="FF0000"/>
                </a:solidFill>
                <a:latin typeface="Times New Roman" pitchFamily="18" charset="0"/>
                <a:sym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rgbClr val="FF0000"/>
                </a:solidFill>
                <a:latin typeface="Times New Roman" pitchFamily="18" charset="0"/>
                <a:sym typeface="Times New Roman" pitchFamily="18" charset="0"/>
              </a:rPr>
              <a:t>với</a:t>
            </a:r>
            <a:r>
              <a:rPr lang="en-US" altLang="en-US" sz="2400" dirty="0" smtClean="0">
                <a:solidFill>
                  <a:srgbClr val="FF0000"/>
                </a:solidFill>
                <a:latin typeface="Times New Roman" pitchFamily="18" charset="0"/>
                <a:sym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rgbClr val="FF0000"/>
                </a:solidFill>
                <a:latin typeface="Times New Roman" pitchFamily="18" charset="0"/>
                <a:sym typeface="Times New Roman" pitchFamily="18" charset="0"/>
              </a:rPr>
              <a:t>năng</a:t>
            </a:r>
            <a:r>
              <a:rPr lang="en-US" altLang="en-US" sz="2400" dirty="0" smtClean="0">
                <a:solidFill>
                  <a:srgbClr val="FF0000"/>
                </a:solidFill>
                <a:latin typeface="Times New Roman" pitchFamily="18" charset="0"/>
                <a:sym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rgbClr val="FF0000"/>
                </a:solidFill>
                <a:latin typeface="Times New Roman" pitchFamily="18" charset="0"/>
                <a:sym typeface="Times New Roman" pitchFamily="18" charset="0"/>
              </a:rPr>
              <a:t>suất</a:t>
            </a:r>
            <a:r>
              <a:rPr lang="en-US" altLang="en-US" sz="2400" dirty="0" smtClean="0">
                <a:solidFill>
                  <a:srgbClr val="FF0000"/>
                </a:solidFill>
                <a:latin typeface="Times New Roman" pitchFamily="18" charset="0"/>
                <a:sym typeface="Times New Roman" pitchFamily="18" charset="0"/>
              </a:rPr>
              <a:t> ban </a:t>
            </a:r>
            <a:r>
              <a:rPr lang="en-US" altLang="en-US" sz="2400" dirty="0" err="1" smtClean="0">
                <a:solidFill>
                  <a:srgbClr val="FF0000"/>
                </a:solidFill>
                <a:latin typeface="Times New Roman" pitchFamily="18" charset="0"/>
                <a:sym typeface="Times New Roman" pitchFamily="18" charset="0"/>
              </a:rPr>
              <a:t>đầu</a:t>
            </a:r>
            <a:r>
              <a:rPr lang="en-US" altLang="en-US" sz="2400" dirty="0" smtClean="0">
                <a:solidFill>
                  <a:srgbClr val="FF0000"/>
                </a:solidFill>
                <a:latin typeface="Times New Roman" pitchFamily="18" charset="0"/>
                <a:sym typeface="Times New Roman" pitchFamily="18" charset="0"/>
              </a:rPr>
              <a:t>, </a:t>
            </a:r>
            <a:r>
              <a:rPr lang="en-US" altLang="en-US" sz="2400" dirty="0" err="1" smtClean="0">
                <a:solidFill>
                  <a:srgbClr val="FF0000"/>
                </a:solidFill>
                <a:latin typeface="Times New Roman" pitchFamily="18" charset="0"/>
                <a:sym typeface="Times New Roman" pitchFamily="18" charset="0"/>
              </a:rPr>
              <a:t>nếu</a:t>
            </a:r>
            <a:r>
              <a:rPr lang="en-US" altLang="en-US" sz="2400" dirty="0" smtClean="0">
                <a:solidFill>
                  <a:srgbClr val="FF0000"/>
                </a:solidFill>
                <a:latin typeface="Times New Roman" pitchFamily="18" charset="0"/>
                <a:sym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rgbClr val="FF0000"/>
                </a:solidFill>
                <a:latin typeface="Times New Roman" pitchFamily="18" charset="0"/>
                <a:sym typeface="Times New Roman" pitchFamily="18" charset="0"/>
              </a:rPr>
              <a:t>mỗi</a:t>
            </a:r>
            <a:r>
              <a:rPr lang="en-US" altLang="en-US" sz="2400" dirty="0" smtClean="0">
                <a:solidFill>
                  <a:srgbClr val="FF0000"/>
                </a:solidFill>
                <a:latin typeface="Times New Roman" pitchFamily="18" charset="0"/>
                <a:sym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rgbClr val="FF0000"/>
                </a:solidFill>
                <a:latin typeface="Times New Roman" pitchFamily="18" charset="0"/>
                <a:sym typeface="Times New Roman" pitchFamily="18" charset="0"/>
              </a:rPr>
              <a:t>đội</a:t>
            </a:r>
            <a:r>
              <a:rPr lang="en-US" altLang="en-US" sz="2400" dirty="0" smtClean="0">
                <a:solidFill>
                  <a:srgbClr val="FF0000"/>
                </a:solidFill>
                <a:latin typeface="Times New Roman" pitchFamily="18" charset="0"/>
                <a:sym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rgbClr val="FF0000"/>
                </a:solidFill>
                <a:latin typeface="Times New Roman" pitchFamily="18" charset="0"/>
                <a:sym typeface="Times New Roman" pitchFamily="18" charset="0"/>
              </a:rPr>
              <a:t>làm</a:t>
            </a:r>
            <a:r>
              <a:rPr lang="en-US" altLang="en-US" sz="2400" dirty="0" smtClean="0">
                <a:solidFill>
                  <a:srgbClr val="FF0000"/>
                </a:solidFill>
                <a:latin typeface="Times New Roman" pitchFamily="18" charset="0"/>
                <a:sym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rgbClr val="FF0000"/>
                </a:solidFill>
                <a:latin typeface="Times New Roman" pitchFamily="18" charset="0"/>
                <a:sym typeface="Times New Roman" pitchFamily="18" charset="0"/>
              </a:rPr>
              <a:t>một</a:t>
            </a:r>
            <a:r>
              <a:rPr lang="en-US" altLang="en-US" sz="2400" dirty="0" smtClean="0">
                <a:solidFill>
                  <a:srgbClr val="FF0000"/>
                </a:solidFill>
                <a:latin typeface="Times New Roman" pitchFamily="18" charset="0"/>
                <a:sym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rgbClr val="FF0000"/>
                </a:solidFill>
                <a:latin typeface="Times New Roman" pitchFamily="18" charset="0"/>
                <a:sym typeface="Times New Roman" pitchFamily="18" charset="0"/>
              </a:rPr>
              <a:t>mình</a:t>
            </a:r>
            <a:r>
              <a:rPr lang="en-US" altLang="en-US" sz="2400" dirty="0" smtClean="0">
                <a:solidFill>
                  <a:srgbClr val="FF0000"/>
                </a:solidFill>
                <a:latin typeface="Times New Roman" pitchFamily="18" charset="0"/>
                <a:sym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rgbClr val="FF0000"/>
                </a:solidFill>
                <a:latin typeface="Times New Roman" pitchFamily="18" charset="0"/>
                <a:sym typeface="Times New Roman" pitchFamily="18" charset="0"/>
              </a:rPr>
              <a:t>thì</a:t>
            </a:r>
            <a:r>
              <a:rPr lang="en-US" altLang="en-US" sz="2400" dirty="0" smtClean="0">
                <a:solidFill>
                  <a:srgbClr val="FF0000"/>
                </a:solidFill>
                <a:latin typeface="Times New Roman" pitchFamily="18" charset="0"/>
                <a:sym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rgbClr val="FF0000"/>
                </a:solidFill>
                <a:latin typeface="Times New Roman" pitchFamily="18" charset="0"/>
                <a:sym typeface="Times New Roman" pitchFamily="18" charset="0"/>
              </a:rPr>
              <a:t>phải</a:t>
            </a:r>
            <a:r>
              <a:rPr lang="en-US" altLang="en-US" sz="2400" dirty="0" smtClean="0">
                <a:solidFill>
                  <a:srgbClr val="FF0000"/>
                </a:solidFill>
                <a:latin typeface="Times New Roman" pitchFamily="18" charset="0"/>
                <a:sym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rgbClr val="FF0000"/>
                </a:solidFill>
                <a:latin typeface="Times New Roman" pitchFamily="18" charset="0"/>
                <a:sym typeface="Times New Roman" pitchFamily="18" charset="0"/>
              </a:rPr>
              <a:t>làm</a:t>
            </a:r>
            <a:r>
              <a:rPr lang="en-US" altLang="en-US" sz="2400" dirty="0" smtClean="0">
                <a:solidFill>
                  <a:srgbClr val="FF0000"/>
                </a:solidFill>
                <a:latin typeface="Times New Roman" pitchFamily="18" charset="0"/>
                <a:sym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rgbClr val="FF0000"/>
                </a:solidFill>
                <a:latin typeface="Times New Roman" pitchFamily="18" charset="0"/>
                <a:sym typeface="Times New Roman" pitchFamily="18" charset="0"/>
              </a:rPr>
              <a:t>trong</a:t>
            </a:r>
            <a:r>
              <a:rPr lang="en-US" altLang="en-US" sz="2400" dirty="0" smtClean="0">
                <a:solidFill>
                  <a:srgbClr val="FF0000"/>
                </a:solidFill>
                <a:latin typeface="Times New Roman" pitchFamily="18" charset="0"/>
                <a:sym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rgbClr val="FF0000"/>
                </a:solidFill>
                <a:latin typeface="Times New Roman" pitchFamily="18" charset="0"/>
                <a:sym typeface="Times New Roman" pitchFamily="18" charset="0"/>
              </a:rPr>
              <a:t>bao</a:t>
            </a:r>
            <a:r>
              <a:rPr lang="en-US" altLang="en-US" sz="2400" dirty="0" smtClean="0">
                <a:solidFill>
                  <a:srgbClr val="FF0000"/>
                </a:solidFill>
                <a:latin typeface="Times New Roman" pitchFamily="18" charset="0"/>
                <a:sym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rgbClr val="FF0000"/>
                </a:solidFill>
                <a:latin typeface="Times New Roman" pitchFamily="18" charset="0"/>
                <a:sym typeface="Times New Roman" pitchFamily="18" charset="0"/>
              </a:rPr>
              <a:t>nhiêu</a:t>
            </a:r>
            <a:r>
              <a:rPr lang="en-US" altLang="en-US" sz="2400" dirty="0" smtClean="0">
                <a:solidFill>
                  <a:srgbClr val="FF0000"/>
                </a:solidFill>
                <a:latin typeface="Times New Roman" pitchFamily="18" charset="0"/>
                <a:sym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rgbClr val="FF0000"/>
                </a:solidFill>
                <a:latin typeface="Times New Roman" pitchFamily="18" charset="0"/>
                <a:sym typeface="Times New Roman" pitchFamily="18" charset="0"/>
              </a:rPr>
              <a:t>ngày</a:t>
            </a:r>
            <a:r>
              <a:rPr lang="en-US" altLang="en-US" sz="2400" dirty="0" smtClean="0">
                <a:solidFill>
                  <a:srgbClr val="FF0000"/>
                </a:solidFill>
                <a:latin typeface="Times New Roman" pitchFamily="18" charset="0"/>
                <a:sym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rgbClr val="FF0000"/>
                </a:solidFill>
                <a:latin typeface="Times New Roman" pitchFamily="18" charset="0"/>
                <a:sym typeface="Times New Roman" pitchFamily="18" charset="0"/>
              </a:rPr>
              <a:t>mới</a:t>
            </a:r>
            <a:r>
              <a:rPr lang="en-US" altLang="en-US" sz="2400" dirty="0" smtClean="0">
                <a:solidFill>
                  <a:srgbClr val="FF0000"/>
                </a:solidFill>
                <a:latin typeface="Times New Roman" pitchFamily="18" charset="0"/>
                <a:sym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rgbClr val="FF0000"/>
                </a:solidFill>
                <a:latin typeface="Times New Roman" pitchFamily="18" charset="0"/>
                <a:sym typeface="Times New Roman" pitchFamily="18" charset="0"/>
              </a:rPr>
              <a:t>xong</a:t>
            </a:r>
            <a:r>
              <a:rPr lang="en-US" altLang="en-US" sz="2400" dirty="0" smtClean="0">
                <a:solidFill>
                  <a:srgbClr val="FF0000"/>
                </a:solidFill>
                <a:latin typeface="Times New Roman" pitchFamily="18" charset="0"/>
                <a:sym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rgbClr val="FF0000"/>
                </a:solidFill>
                <a:latin typeface="Times New Roman" pitchFamily="18" charset="0"/>
                <a:sym typeface="Times New Roman" pitchFamily="18" charset="0"/>
              </a:rPr>
              <a:t>công</a:t>
            </a:r>
            <a:r>
              <a:rPr lang="en-US" altLang="en-US" sz="2400" dirty="0" smtClean="0">
                <a:solidFill>
                  <a:srgbClr val="FF0000"/>
                </a:solidFill>
                <a:latin typeface="Times New Roman" pitchFamily="18" charset="0"/>
                <a:sym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rgbClr val="FF0000"/>
                </a:solidFill>
                <a:latin typeface="Times New Roman" pitchFamily="18" charset="0"/>
                <a:sym typeface="Times New Roman" pitchFamily="18" charset="0"/>
              </a:rPr>
              <a:t>việc</a:t>
            </a:r>
            <a:r>
              <a:rPr lang="en-US" altLang="en-US" sz="2400" dirty="0" smtClean="0">
                <a:solidFill>
                  <a:srgbClr val="FF0000"/>
                </a:solidFill>
                <a:latin typeface="Times New Roman" pitchFamily="18" charset="0"/>
                <a:sym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rgbClr val="FF0000"/>
                </a:solidFill>
                <a:latin typeface="Times New Roman" pitchFamily="18" charset="0"/>
                <a:sym typeface="Times New Roman" pitchFamily="18" charset="0"/>
              </a:rPr>
              <a:t>trên</a:t>
            </a:r>
            <a:r>
              <a:rPr lang="en-US" altLang="en-US" sz="2400" dirty="0" smtClean="0">
                <a:solidFill>
                  <a:srgbClr val="FF0000"/>
                </a:solidFill>
                <a:latin typeface="Times New Roman" pitchFamily="18" charset="0"/>
                <a:sym typeface="Times New Roman" pitchFamily="18" charset="0"/>
              </a:rPr>
              <a:t>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71336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oup 1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65865808"/>
              </p:ext>
            </p:extLst>
          </p:nvPr>
        </p:nvGraphicFramePr>
        <p:xfrm>
          <a:off x="1043608" y="1306239"/>
          <a:ext cx="6477000" cy="3981366"/>
        </p:xfrm>
        <a:graphic>
          <a:graphicData uri="http://schemas.openxmlformats.org/drawingml/2006/table">
            <a:tbl>
              <a:tblPr/>
              <a:tblGrid>
                <a:gridCol w="1911350"/>
                <a:gridCol w="2406650"/>
                <a:gridCol w="2159000"/>
              </a:tblGrid>
              <a:tr h="957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en-US" sz="2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  <a:ea typeface="SimSun" pitchFamily="2" charset="-122"/>
                        <a:sym typeface=".VnTime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.VnTime" pitchFamily="34" charset="0"/>
                          <a:ea typeface="SimSun" pitchFamily="2" charset="-122"/>
                          <a:cs typeface="Arial" pitchFamily="34" charset="0"/>
                          <a:sym typeface=".VnTime" pitchFamily="34" charset="0"/>
                        </a:rPr>
                        <a:t>Thêi gian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.VnTime" pitchFamily="34" charset="0"/>
                          <a:ea typeface="SimSun" pitchFamily="2" charset="-122"/>
                          <a:cs typeface="Arial" pitchFamily="34" charset="0"/>
                          <a:sym typeface=".VnTime" pitchFamily="34" charset="0"/>
                        </a:rPr>
                        <a:t>HTCV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sym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28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.VnTime" pitchFamily="34" charset="0"/>
                          <a:ea typeface="SimSun" pitchFamily="2" charset="-122"/>
                          <a:cs typeface="Arial" pitchFamily="34" charset="0"/>
                          <a:sym typeface=".VnTime" pitchFamily="34" charset="0"/>
                        </a:rPr>
                        <a:t>N</a:t>
                      </a:r>
                      <a:r>
                        <a:rPr kumimoji="0" lang="en-US" altLang="zh-CN" sz="28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  <a:sym typeface=".VnTime" pitchFamily="34" charset="0"/>
                        </a:rPr>
                        <a:t>ă</a:t>
                      </a:r>
                      <a:r>
                        <a:rPr kumimoji="0" lang="en-US" altLang="zh-CN" sz="28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.VnTime" pitchFamily="34" charset="0"/>
                          <a:ea typeface="SimSun" pitchFamily="2" charset="-122"/>
                          <a:cs typeface="Arial" pitchFamily="34" charset="0"/>
                          <a:sym typeface=".VnTime" pitchFamily="34" charset="0"/>
                        </a:rPr>
                        <a:t>ng</a:t>
                      </a:r>
                      <a:r>
                        <a:rPr kumimoji="0" lang="en-US" altLang="zh-CN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.VnTime" pitchFamily="34" charset="0"/>
                          <a:ea typeface="SimSun" pitchFamily="2" charset="-122"/>
                          <a:cs typeface="Arial" pitchFamily="34" charset="0"/>
                          <a:sym typeface=".VnTime" pitchFamily="34" charset="0"/>
                        </a:rPr>
                        <a:t> </a:t>
                      </a:r>
                      <a:r>
                        <a:rPr kumimoji="0" lang="en-US" altLang="zh-CN" sz="28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.VnTime" pitchFamily="34" charset="0"/>
                          <a:ea typeface="SimSun" pitchFamily="2" charset="-122"/>
                          <a:cs typeface="Arial" pitchFamily="34" charset="0"/>
                          <a:sym typeface=".VnTime" pitchFamily="34" charset="0"/>
                        </a:rPr>
                        <a:t>suÊt</a:t>
                      </a:r>
                      <a:r>
                        <a:rPr kumimoji="0" lang="en-US" altLang="zh-CN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.VnTime" pitchFamily="34" charset="0"/>
                          <a:ea typeface="SimSun" pitchFamily="2" charset="-122"/>
                          <a:cs typeface="Arial" pitchFamily="34" charset="0"/>
                          <a:sym typeface=".VnTime" pitchFamily="34" charset="0"/>
                        </a:rPr>
                        <a:t> 1 </a:t>
                      </a:r>
                      <a:r>
                        <a:rPr kumimoji="0" lang="en-US" altLang="zh-CN" sz="28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.VnTime" pitchFamily="34" charset="0"/>
                          <a:ea typeface="SimSun" pitchFamily="2" charset="-122"/>
                          <a:cs typeface="Arial" pitchFamily="34" charset="0"/>
                          <a:sym typeface=".VnTime" pitchFamily="34" charset="0"/>
                        </a:rPr>
                        <a:t>ngµy</a:t>
                      </a:r>
                      <a:r>
                        <a:rPr kumimoji="0" lang="en-US" altLang="zh-CN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.VnTime" pitchFamily="34" charset="0"/>
                          <a:ea typeface="SimSun" pitchFamily="2" charset="-122"/>
                          <a:cs typeface="Arial" pitchFamily="34" charset="0"/>
                          <a:sym typeface=".VnTime" pitchFamily="34" charset="0"/>
                        </a:rPr>
                        <a:t> </a:t>
                      </a:r>
                      <a:endParaRPr kumimoji="0" lang="en-US" altLang="zh-C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sym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54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28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  <a:sym typeface=".VnTime" pitchFamily="34" charset="0"/>
                        </a:rPr>
                        <a:t>Đội</a:t>
                      </a:r>
                      <a:r>
                        <a:rPr kumimoji="0" lang="en-US" altLang="zh-CN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  <a:sym typeface=".VnTime" pitchFamily="34" charset="0"/>
                        </a:rPr>
                        <a:t> I</a:t>
                      </a:r>
                      <a:endParaRPr kumimoji="0" lang="en-US" altLang="zh-C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en-US" sz="2800" b="1" i="1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.VnTime" pitchFamily="34" charset="0"/>
                        <a:ea typeface="SimSun" pitchFamily="2" charset="-122"/>
                        <a:sym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.VnTime" pitchFamily="34" charset="0"/>
                          <a:ea typeface="SimSun" pitchFamily="2" charset="-122"/>
                          <a:cs typeface="Arial" pitchFamily="34" charset="0"/>
                          <a:sym typeface=".VnTime" pitchFamily="34" charset="0"/>
                        </a:rPr>
                        <a:t>        </a:t>
                      </a:r>
                      <a:endParaRPr kumimoji="0" lang="en-US" altLang="zh-C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sym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5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28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  <a:sym typeface=".VnTime" pitchFamily="34" charset="0"/>
                        </a:rPr>
                        <a:t>Đội</a:t>
                      </a:r>
                      <a:r>
                        <a:rPr kumimoji="0" lang="en-US" altLang="zh-CN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  <a:sym typeface=".VnTime" pitchFamily="34" charset="0"/>
                        </a:rPr>
                        <a:t> II</a:t>
                      </a:r>
                      <a:endParaRPr kumimoji="0" lang="en-US" altLang="zh-C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en-US" sz="2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.VnTime" pitchFamily="34" charset="0"/>
                        <a:ea typeface="SimSun" pitchFamily="2" charset="-122"/>
                        <a:sym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.VnTime" pitchFamily="34" charset="0"/>
                          <a:ea typeface="SimSun" pitchFamily="2" charset="-122"/>
                          <a:cs typeface="Arial" pitchFamily="34" charset="0"/>
                          <a:sym typeface=".VnTime" pitchFamily="34" charset="0"/>
                        </a:rPr>
                        <a:t>     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sym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53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28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  <a:ea typeface="SimSun" pitchFamily="2" charset="-122"/>
                          <a:cs typeface="Arial" pitchFamily="34" charset="0"/>
                          <a:sym typeface=".VnTime" pitchFamily="34" charset="0"/>
                        </a:rPr>
                        <a:t>Hai</a:t>
                      </a:r>
                      <a:r>
                        <a:rPr kumimoji="0" lang="en-US" altLang="zh-CN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  <a:ea typeface="SimSun" pitchFamily="2" charset="-122"/>
                          <a:cs typeface="Arial" pitchFamily="34" charset="0"/>
                          <a:sym typeface=".VnTime" pitchFamily="34" charset="0"/>
                        </a:rPr>
                        <a:t> ®</a:t>
                      </a:r>
                      <a:r>
                        <a:rPr kumimoji="0" lang="en-US" altLang="zh-CN" sz="28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  <a:ea typeface="SimSun" pitchFamily="2" charset="-122"/>
                          <a:cs typeface="Arial" pitchFamily="34" charset="0"/>
                          <a:sym typeface=".VnTime" pitchFamily="34" charset="0"/>
                        </a:rPr>
                        <a:t>éi</a:t>
                      </a:r>
                      <a:endParaRPr kumimoji="0" lang="en-US" altLang="zh-C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sym typeface="Calibr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en-US" sz="2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  <a:ea typeface="SimSun" pitchFamily="2" charset="-122"/>
                        <a:sym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en-US" sz="2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  <a:ea typeface="SimSun" pitchFamily="2" charset="-122"/>
                        <a:sym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en-US" sz="2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.VnTime" pitchFamily="34" charset="0"/>
                        <a:ea typeface="SimSun" pitchFamily="2" charset="-122"/>
                        <a:sym typeface=".VnTime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5"/>
          <p:cNvSpPr>
            <a:spLocks noChangeArrowheads="1"/>
          </p:cNvSpPr>
          <p:nvPr/>
        </p:nvSpPr>
        <p:spPr bwMode="auto">
          <a:xfrm>
            <a:off x="3329608" y="2373039"/>
            <a:ext cx="1600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800">
                <a:latin typeface="Times New Roman" pitchFamily="18" charset="0"/>
                <a:sym typeface="Times New Roman" pitchFamily="18" charset="0"/>
              </a:rPr>
              <a:t>x</a:t>
            </a:r>
            <a:endParaRPr lang="en-US" altLang="en-US"/>
          </a:p>
        </p:txBody>
      </p:sp>
      <p:sp>
        <p:nvSpPr>
          <p:cNvPr id="4" name="TextBox 6"/>
          <p:cNvSpPr>
            <a:spLocks noChangeArrowheads="1"/>
          </p:cNvSpPr>
          <p:nvPr/>
        </p:nvSpPr>
        <p:spPr bwMode="auto">
          <a:xfrm>
            <a:off x="3329608" y="3135039"/>
            <a:ext cx="1600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800">
                <a:latin typeface="Times New Roman" pitchFamily="18" charset="0"/>
                <a:sym typeface="Times New Roman" pitchFamily="18" charset="0"/>
              </a:rPr>
              <a:t>y</a:t>
            </a:r>
            <a:endParaRPr lang="en-US"/>
          </a:p>
        </p:txBody>
      </p:sp>
      <p:sp>
        <p:nvSpPr>
          <p:cNvPr id="5" name="TextBox 7"/>
          <p:cNvSpPr>
            <a:spLocks noChangeArrowheads="1"/>
          </p:cNvSpPr>
          <p:nvPr/>
        </p:nvSpPr>
        <p:spPr bwMode="auto">
          <a:xfrm>
            <a:off x="3275856" y="4057253"/>
            <a:ext cx="1600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800" dirty="0">
                <a:latin typeface="Times New Roman" pitchFamily="18" charset="0"/>
                <a:sym typeface="Times New Roman" pitchFamily="18" charset="0"/>
              </a:rPr>
              <a:t>12</a:t>
            </a:r>
            <a:endParaRPr lang="en-US" dirty="0"/>
          </a:p>
        </p:txBody>
      </p:sp>
      <p:graphicFrame>
        <p:nvGraphicFramePr>
          <p:cNvPr id="6" name="Object 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96991999"/>
              </p:ext>
            </p:extLst>
          </p:nvPr>
        </p:nvGraphicFramePr>
        <p:xfrm>
          <a:off x="5844208" y="2306960"/>
          <a:ext cx="457200" cy="762000"/>
        </p:xfrm>
        <a:graphic>
          <a:graphicData uri="http://schemas.openxmlformats.org/presentationml/2006/ole">
            <p:oleObj spid="_x0000_s7203" r:id="rId3" imgW="3657600" imgH="9448800" progId="">
              <p:embed/>
            </p:oleObj>
          </a:graphicData>
        </a:graphic>
      </p:graphicFrame>
      <p:sp>
        <p:nvSpPr>
          <p:cNvPr id="7" name="Text Box 121"/>
          <p:cNvSpPr>
            <a:spLocks noChangeArrowheads="1"/>
          </p:cNvSpPr>
          <p:nvPr/>
        </p:nvSpPr>
        <p:spPr bwMode="auto">
          <a:xfrm>
            <a:off x="5691808" y="2348880"/>
            <a:ext cx="1524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mpd="sng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sym typeface="Times New Roman" pitchFamily="18" charset="0"/>
              </a:rPr>
              <a:t>        (cv)</a:t>
            </a:r>
            <a:endParaRPr lang="en-US" altLang="en-US" dirty="0"/>
          </a:p>
        </p:txBody>
      </p:sp>
      <p:graphicFrame>
        <p:nvGraphicFramePr>
          <p:cNvPr id="8" name="Object 8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735888741"/>
              </p:ext>
            </p:extLst>
          </p:nvPr>
        </p:nvGraphicFramePr>
        <p:xfrm>
          <a:off x="5923384" y="3140968"/>
          <a:ext cx="304800" cy="736600"/>
        </p:xfrm>
        <a:graphic>
          <a:graphicData uri="http://schemas.openxmlformats.org/presentationml/2006/ole">
            <p:oleObj spid="_x0000_s7204" r:id="rId4" imgW="3962400" imgH="10058400" progId="">
              <p:embed/>
            </p:oleObj>
          </a:graphicData>
        </a:graphic>
      </p:graphicFrame>
      <p:sp>
        <p:nvSpPr>
          <p:cNvPr id="9" name="Text Box 118"/>
          <p:cNvSpPr>
            <a:spLocks noChangeArrowheads="1"/>
          </p:cNvSpPr>
          <p:nvPr/>
        </p:nvSpPr>
        <p:spPr bwMode="auto">
          <a:xfrm>
            <a:off x="5768008" y="3269927"/>
            <a:ext cx="1524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mpd="sng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sym typeface="Times New Roman" pitchFamily="18" charset="0"/>
              </a:rPr>
              <a:t>        (cv)</a:t>
            </a:r>
            <a:endParaRPr lang="en-US" altLang="en-US" dirty="0"/>
          </a:p>
        </p:txBody>
      </p:sp>
      <p:graphicFrame>
        <p:nvGraphicFramePr>
          <p:cNvPr id="10" name="Object 8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162477867"/>
              </p:ext>
            </p:extLst>
          </p:nvPr>
        </p:nvGraphicFramePr>
        <p:xfrm>
          <a:off x="5890617" y="3988544"/>
          <a:ext cx="409575" cy="736600"/>
        </p:xfrm>
        <a:graphic>
          <a:graphicData uri="http://schemas.openxmlformats.org/presentationml/2006/ole">
            <p:oleObj spid="_x0000_s7205" r:id="rId5" imgW="4876800" imgH="9448800" progId="">
              <p:embed/>
            </p:oleObj>
          </a:graphicData>
        </a:graphic>
      </p:graphicFrame>
      <p:sp>
        <p:nvSpPr>
          <p:cNvPr id="11" name="Text Box 122"/>
          <p:cNvSpPr>
            <a:spLocks noChangeArrowheads="1"/>
          </p:cNvSpPr>
          <p:nvPr/>
        </p:nvSpPr>
        <p:spPr bwMode="auto">
          <a:xfrm>
            <a:off x="5768008" y="4062015"/>
            <a:ext cx="1524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mpd="sng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sym typeface="Times New Roman" pitchFamily="18" charset="0"/>
              </a:rPr>
              <a:t>        (cv)</a:t>
            </a:r>
            <a:endParaRPr lang="en-US" altLang="en-US" dirty="0"/>
          </a:p>
        </p:txBody>
      </p:sp>
      <p:sp>
        <p:nvSpPr>
          <p:cNvPr id="12" name="Text Box 123"/>
          <p:cNvSpPr>
            <a:spLocks noChangeArrowheads="1"/>
          </p:cNvSpPr>
          <p:nvPr/>
        </p:nvSpPr>
        <p:spPr bwMode="auto">
          <a:xfrm>
            <a:off x="1843708" y="4782095"/>
            <a:ext cx="46863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mpd="sng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solidFill>
                  <a:srgbClr val="000099"/>
                </a:solidFill>
                <a:latin typeface=".VnTime" pitchFamily="34" charset="0"/>
                <a:sym typeface=".VnTime" pitchFamily="34" charset="0"/>
              </a:rPr>
              <a:t>§</a:t>
            </a:r>
            <a:r>
              <a:rPr lang="en-US" sz="2800" dirty="0" err="1">
                <a:solidFill>
                  <a:srgbClr val="000099"/>
                </a:solidFill>
                <a:latin typeface=".VnTime" pitchFamily="34" charset="0"/>
                <a:sym typeface=".VnTime" pitchFamily="34" charset="0"/>
              </a:rPr>
              <a:t>iÒu</a:t>
            </a:r>
            <a:r>
              <a:rPr lang="en-US" sz="2800" dirty="0">
                <a:solidFill>
                  <a:srgbClr val="000099"/>
                </a:solidFill>
                <a:latin typeface=".VnTime" pitchFamily="34" charset="0"/>
                <a:sym typeface=".VnTime" pitchFamily="34" charset="0"/>
              </a:rPr>
              <a:t> </a:t>
            </a:r>
            <a:r>
              <a:rPr lang="en-US" sz="2800" dirty="0" err="1">
                <a:solidFill>
                  <a:srgbClr val="000099"/>
                </a:solidFill>
                <a:latin typeface=".VnTime" pitchFamily="34" charset="0"/>
                <a:sym typeface=".VnTime" pitchFamily="34" charset="0"/>
              </a:rPr>
              <a:t>kiÖn</a:t>
            </a:r>
            <a:r>
              <a:rPr lang="en-US" sz="2800" dirty="0">
                <a:solidFill>
                  <a:srgbClr val="000099"/>
                </a:solidFill>
                <a:latin typeface=".VnTime" pitchFamily="34" charset="0"/>
                <a:sym typeface=".VnTime" pitchFamily="34" charset="0"/>
              </a:rPr>
              <a:t> : x , y &gt; 12</a:t>
            </a:r>
            <a:endParaRPr lang="en-US" altLang="en-US" dirty="0"/>
          </a:p>
        </p:txBody>
      </p:sp>
      <p:sp>
        <p:nvSpPr>
          <p:cNvPr id="13" name="WordArt 28"/>
          <p:cNvSpPr>
            <a:spLocks noChangeArrowheads="1" noChangeShapeType="1" noTextEdit="1"/>
          </p:cNvSpPr>
          <p:nvPr/>
        </p:nvSpPr>
        <p:spPr bwMode="auto">
          <a:xfrm>
            <a:off x="2492474" y="116632"/>
            <a:ext cx="4095750" cy="41071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lvl="1" algn="ctr">
              <a:defRPr/>
            </a:pPr>
            <a:r>
              <a:rPr lang="en-US" sz="3600" u="sng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itchFamily="18" charset="0"/>
                <a:cs typeface="Times New Roman" pitchFamily="18" charset="0"/>
              </a:rPr>
              <a:t>II. BÀI TẬP ÔN TẬP</a:t>
            </a:r>
            <a:endParaRPr lang="en-US" sz="3600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9552" y="764704"/>
            <a:ext cx="22317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3" name="Object 2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71600" y="5517232"/>
            <a:ext cx="15906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788992366"/>
              </p:ext>
            </p:extLst>
          </p:nvPr>
        </p:nvGraphicFramePr>
        <p:xfrm>
          <a:off x="4455959" y="5517232"/>
          <a:ext cx="3356401" cy="838200"/>
        </p:xfrm>
        <a:graphic>
          <a:graphicData uri="http://schemas.openxmlformats.org/presentationml/2006/ole">
            <p:oleObj spid="_x0000_s7206" r:id="rId7" imgW="1816555" imgH="419205" progId="Equation.3">
              <p:embed/>
            </p:oleObj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107504" y="5705499"/>
            <a:ext cx="9052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PT 1:</a:t>
            </a:r>
            <a:endParaRPr lang="en-US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491880" y="5705499"/>
            <a:ext cx="9052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PT 2:</a:t>
            </a:r>
            <a:endParaRPr lang="en-US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 Box 13"/>
          <p:cNvSpPr txBox="1">
            <a:spLocks noChangeArrowheads="1"/>
          </p:cNvSpPr>
          <p:nvPr/>
        </p:nvSpPr>
        <p:spPr bwMode="auto">
          <a:xfrm>
            <a:off x="870893" y="6284168"/>
            <a:ext cx="672544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cap="flat" cmpd="sng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x = 28, y = 21</a:t>
            </a:r>
            <a:endParaRPr lang="en-US" alt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7951699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3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4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4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5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6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6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7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8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utoUpdateAnimBg="0"/>
      <p:bldP spid="4" grpId="0" bldLvl="0" autoUpdateAnimBg="0"/>
      <p:bldP spid="5" grpId="0" bldLvl="0" autoUpdateAnimBg="0"/>
      <p:bldP spid="7" grpId="0" bldLvl="0" autoUpdateAnimBg="0"/>
      <p:bldP spid="9" grpId="0" bldLvl="0" autoUpdateAnimBg="0"/>
      <p:bldP spid="11" grpId="0" bldLvl="0" autoUpdateAnimBg="0"/>
      <p:bldP spid="12" grpId="0" bldLvl="0" autoUpdateAnimBg="0"/>
      <p:bldP spid="14" grpId="0"/>
      <p:bldP spid="18" grpId="0"/>
      <p:bldP spid="19" grpId="0"/>
      <p:bldP spid="20" grpId="0" bldLvl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>
            <a:spLocks noChangeArrowheads="1"/>
          </p:cNvSpPr>
          <p:nvPr/>
        </p:nvSpPr>
        <p:spPr bwMode="auto">
          <a:xfrm>
            <a:off x="136525" y="836712"/>
            <a:ext cx="877887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mpd="sng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24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Calibri" pitchFamily="34" charset="0"/>
              </a:rPr>
              <a:t>Bài</a:t>
            </a:r>
            <a:r>
              <a:rPr lang="en-US" altLang="en-US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Calibri" pitchFamily="34" charset="0"/>
              </a:rPr>
              <a:t> 7.</a:t>
            </a:r>
            <a:r>
              <a:rPr lang="en-US" alt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Calibri" pitchFamily="34" charset="0"/>
              </a:rPr>
              <a:t> 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Bài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 35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SBT/9)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  <a:sym typeface="Calibri" pitchFamily="34" charset="0"/>
              </a:rPr>
              <a:t>: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  <a:sym typeface="Calibri" pitchFamily="34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Calibri" pitchFamily="34" charset="0"/>
              </a:rPr>
              <a:t>  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Tổng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hai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là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 59.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Hai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lần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thứ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nhất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bé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hơn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ba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lần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thứ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hai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là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 7.Tìm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hai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đó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?</a:t>
            </a:r>
            <a:endParaRPr lang="en-US" alt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WordArt 28"/>
          <p:cNvSpPr>
            <a:spLocks noChangeArrowheads="1" noChangeShapeType="1" noTextEdit="1"/>
          </p:cNvSpPr>
          <p:nvPr/>
        </p:nvSpPr>
        <p:spPr bwMode="auto">
          <a:xfrm>
            <a:off x="2492474" y="281980"/>
            <a:ext cx="4095750" cy="41071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lvl="1" algn="ctr">
              <a:defRPr/>
            </a:pPr>
            <a:r>
              <a:rPr lang="en-US" sz="3600" u="sng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itchFamily="18" charset="0"/>
                <a:cs typeface="Times New Roman" pitchFamily="18" charset="0"/>
              </a:rPr>
              <a:t>II. BÀI TẬP ÔN TẬP</a:t>
            </a:r>
            <a:endParaRPr lang="en-US" sz="3600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4" name="Text Box 3"/>
              <p:cNvSpPr>
                <a:spLocks noChangeArrowheads="1"/>
              </p:cNvSpPr>
              <p:nvPr/>
            </p:nvSpPr>
            <p:spPr bwMode="auto">
              <a:xfrm>
                <a:off x="227013" y="2132856"/>
                <a:ext cx="8778875" cy="83099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cap="flat" cmpd="sng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2400" b="1" u="sng" dirty="0" smtClean="0">
                    <a:solidFill>
                      <a:schemeClr val="hlink"/>
                    </a:solidFill>
                    <a:latin typeface="Times New Roman" pitchFamily="18" charset="0"/>
                    <a:cs typeface="Times New Roman" pitchFamily="18" charset="0"/>
                  </a:rPr>
                  <a:t>Giải</a:t>
                </a:r>
                <a:r>
                  <a:rPr lang="en-US" sz="2400" b="1" u="sng" dirty="0">
                    <a:solidFill>
                      <a:schemeClr val="hlink"/>
                    </a:solidFill>
                    <a:latin typeface="Times New Roman" pitchFamily="18" charset="0"/>
                    <a:cs typeface="Times New Roman" pitchFamily="18" charset="0"/>
                  </a:rPr>
                  <a:t>:</a:t>
                </a:r>
              </a:p>
              <a:p>
                <a:r>
                  <a:rPr lang="en-US" sz="2400" dirty="0" err="1">
                    <a:latin typeface="Times New Roman" pitchFamily="18" charset="0"/>
                    <a:cs typeface="Times New Roman" pitchFamily="18" charset="0"/>
                  </a:rPr>
                  <a:t>Gọi</a:t>
                </a: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/>
                </a:r>
                <a:r>
                  <a:rPr lang="en-US" sz="2400" dirty="0" err="1">
                    <a:latin typeface="Times New Roman" pitchFamily="18" charset="0"/>
                    <a:cs typeface="Times New Roman" pitchFamily="18" charset="0"/>
                  </a:rPr>
                  <a:t>hai</a:t>
                </a: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/>
                </a:r>
                <a:r>
                  <a:rPr lang="en-US" sz="2400" dirty="0" err="1"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/>
                </a:r>
                <a:r>
                  <a:rPr lang="en-US" sz="2400" dirty="0" err="1">
                    <a:latin typeface="Times New Roman" pitchFamily="18" charset="0"/>
                    <a:cs typeface="Times New Roman" pitchFamily="18" charset="0"/>
                  </a:rPr>
                  <a:t>cần</a:t>
                </a: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/>
                </a:r>
                <a:r>
                  <a:rPr lang="en-US" sz="2400" dirty="0" err="1">
                    <a:latin typeface="Times New Roman" pitchFamily="18" charset="0"/>
                    <a:cs typeface="Times New Roman" pitchFamily="18" charset="0"/>
                  </a:rPr>
                  <a:t>tìm</a:t>
                </a: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/>
                </a:r>
                <a:r>
                  <a:rPr lang="en-US" sz="2400" dirty="0" err="1">
                    <a:latin typeface="Times New Roman" pitchFamily="18" charset="0"/>
                    <a:cs typeface="Times New Roman" pitchFamily="18" charset="0"/>
                  </a:rPr>
                  <a:t>là</a:t>
                </a: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x </a:t>
                </a:r>
                <a:r>
                  <a:rPr lang="en-US" sz="2400" dirty="0" err="1">
                    <a:latin typeface="Times New Roman" pitchFamily="18" charset="0"/>
                    <a:cs typeface="Times New Roman" pitchFamily="18" charset="0"/>
                  </a:rPr>
                  <a:t>và</a:t>
                </a: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/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y (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đk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: 0 &lt; x, y &lt; 60; x, </a:t>
                </a: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y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/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∈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𝑁</m:t>
                    </m:r>
                  </m:oMath>
                </a14:m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)</a:t>
                </a:r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4" name="Text Box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7013" y="2132856"/>
                <a:ext cx="8778875" cy="830997"/>
              </a:xfrm>
              <a:prstGeom prst="rect">
                <a:avLst/>
              </a:prstGeom>
              <a:blipFill rotWithShape="1">
                <a:blip r:embed="rId3"/>
                <a:stretch>
                  <a:fillRect l="-1042" t="-5882" b="-1617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 cap="flat" cmpd="sng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 Box 3"/>
          <p:cNvSpPr>
            <a:spLocks noChangeArrowheads="1"/>
          </p:cNvSpPr>
          <p:nvPr/>
        </p:nvSpPr>
        <p:spPr bwMode="auto">
          <a:xfrm>
            <a:off x="227013" y="2996952"/>
            <a:ext cx="87788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 cmpd="sng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59, ta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x + y = 59     (1)</a:t>
            </a:r>
          </a:p>
        </p:txBody>
      </p:sp>
      <p:sp>
        <p:nvSpPr>
          <p:cNvPr id="6" name="Text Box 3"/>
          <p:cNvSpPr>
            <a:spLocks noChangeArrowheads="1"/>
          </p:cNvSpPr>
          <p:nvPr/>
        </p:nvSpPr>
        <p:spPr bwMode="auto">
          <a:xfrm>
            <a:off x="227013" y="3573016"/>
            <a:ext cx="877887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 cmpd="sng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7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ta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   3y - 2x = 7                 (2)</a:t>
            </a:r>
          </a:p>
        </p:txBody>
      </p:sp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227013" y="4292918"/>
            <a:ext cx="8843962" cy="1047115"/>
            <a:chOff x="0" y="-1042"/>
            <a:chExt cx="13926" cy="1649"/>
          </a:xfrm>
        </p:grpSpPr>
        <p:sp>
          <p:nvSpPr>
            <p:cNvPr id="8" name="Text Box 3"/>
            <p:cNvSpPr>
              <a:spLocks noChangeArrowheads="1"/>
            </p:cNvSpPr>
            <p:nvPr/>
          </p:nvSpPr>
          <p:spPr bwMode="auto">
            <a:xfrm>
              <a:off x="0" y="-702"/>
              <a:ext cx="13926" cy="130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cap="flat" cmpd="sng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Từ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(1)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(2) ta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hệ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phương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trình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:  </a:t>
              </a:r>
            </a:p>
            <a:p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 </a:t>
              </a:r>
            </a:p>
          </p:txBody>
        </p:sp>
        <p:graphicFrame>
          <p:nvGraphicFramePr>
            <p:cNvPr id="9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1669328207"/>
                </p:ext>
              </p:extLst>
            </p:nvPr>
          </p:nvGraphicFramePr>
          <p:xfrm>
            <a:off x="7262" y="-1042"/>
            <a:ext cx="2641" cy="1487"/>
          </p:xfrm>
          <a:graphic>
            <a:graphicData uri="http://schemas.openxmlformats.org/presentationml/2006/ole">
              <p:oleObj spid="_x0000_s8197" r:id="rId4" imgW="812840" imgH="457380" progId="Equation.3">
                <p:embed/>
              </p:oleObj>
            </a:graphicData>
          </a:graphic>
        </p:graphicFrame>
      </p:grpSp>
      <p:sp>
        <p:nvSpPr>
          <p:cNvPr id="10" name="Text Box 3"/>
          <p:cNvSpPr>
            <a:spLocks noChangeArrowheads="1"/>
          </p:cNvSpPr>
          <p:nvPr/>
        </p:nvSpPr>
        <p:spPr bwMode="auto">
          <a:xfrm>
            <a:off x="107504" y="5373216"/>
            <a:ext cx="8843962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 cmpd="sng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x = 34; y = 25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thỏa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mãn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34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25 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xmlns="" val="399811665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utoUpdateAnimBg="0"/>
      <p:bldP spid="4" grpId="0" bldLvl="0" animBg="1" autoUpdateAnimBg="0"/>
      <p:bldP spid="5" grpId="0" bldLvl="0" autoUpdateAnimBg="0"/>
      <p:bldP spid="6" grpId="0" bldLvl="0" autoUpdateAnimBg="0"/>
      <p:bldP spid="10" grpId="0" bldLvl="0" autoUpdateAnimBg="0"/>
    </p:bld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58</TotalTime>
  <Words>530</Words>
  <Application>Microsoft Office PowerPoint</Application>
  <PresentationFormat>On-screen Show (4:3)</PresentationFormat>
  <Paragraphs>73</Paragraphs>
  <Slides>11</Slides>
  <Notes>0</Notes>
  <HiddenSlides>0</HiddenSlides>
  <MMClips>1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Slipstream</vt:lpstr>
      <vt:lpstr>Equation</vt:lpstr>
      <vt:lpstr>Equation.3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abc</cp:lastModifiedBy>
  <cp:revision>12</cp:revision>
  <dcterms:created xsi:type="dcterms:W3CDTF">2020-05-01T12:51:34Z</dcterms:created>
  <dcterms:modified xsi:type="dcterms:W3CDTF">2021-02-14T13:24:06Z</dcterms:modified>
</cp:coreProperties>
</file>