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61" r:id="rId4"/>
    <p:sldId id="262" r:id="rId5"/>
    <p:sldId id="258" r:id="rId6"/>
    <p:sldId id="259" r:id="rId7"/>
    <p:sldId id="268" r:id="rId8"/>
    <p:sldId id="264" r:id="rId9"/>
    <p:sldId id="269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508EFF-BF7A-48C8-BB21-55CE6A42B903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2027E7-FBC2-44F9-AFCE-C91D22503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WINDOWS\Desktop\VANpower\Copy%20of%20I.%20s6.t82\diep_khuc_mua_xuan.mid" TargetMode="Externa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3" descr="line0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" y="6516688"/>
            <a:ext cx="8458200" cy="11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6" name="WordArt 36"/>
          <p:cNvSpPr>
            <a:spLocks noChangeArrowheads="1" noChangeShapeType="1" noTextEdit="1"/>
          </p:cNvSpPr>
          <p:nvPr/>
        </p:nvSpPr>
        <p:spPr bwMode="auto">
          <a:xfrm>
            <a:off x="323850" y="476250"/>
            <a:ext cx="317182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ĐẠI SỐ 9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323850" y="2565400"/>
            <a:ext cx="8135938" cy="3024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b="1" kern="10">
                <a:effectLst>
                  <a:outerShdw dist="107763" dir="13500000" algn="ctr" rotWithShape="0">
                    <a:srgbClr val="CC66FF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ÔN TẬP CHƯƠNG III</a:t>
            </a:r>
            <a:endParaRPr lang="en-US" b="1" kern="10">
              <a:effectLst>
                <a:outerShdw dist="107763" dir="13500000" algn="ctr" rotWithShape="0">
                  <a:srgbClr val="CC66FF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36"/>
          <p:cNvSpPr>
            <a:spLocks noChangeArrowheads="1" noChangeShapeType="1" noTextEdit="1"/>
          </p:cNvSpPr>
          <p:nvPr/>
        </p:nvSpPr>
        <p:spPr bwMode="auto">
          <a:xfrm>
            <a:off x="2624138" y="1647825"/>
            <a:ext cx="317182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B32C16"/>
                </a:solidFill>
                <a:effectLst>
                  <a:outerShdw blurRad="50000" dist="50800" dir="7500015" algn="tl" rotWithShape="0">
                    <a:srgbClr val="000000">
                      <a:alpha val="34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B32C16"/>
                </a:solidFill>
                <a:effectLst>
                  <a:outerShdw blurRad="50000" dist="50800" dir="7500015" algn="tl" rotWithShape="0">
                    <a:srgbClr val="000000">
                      <a:alpha val="34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B32C16"/>
                </a:solidFill>
                <a:effectLst>
                  <a:outerShdw blurRad="50000" dist="50800" dir="7500015" algn="tl" rotWithShape="0">
                    <a:srgbClr val="000000">
                      <a:alpha val="34999"/>
                    </a:srgbClr>
                  </a:outerShdw>
                </a:effectLst>
                <a:latin typeface="Times New Roman"/>
                <a:cs typeface="Times New Roman"/>
              </a:rPr>
              <a:t>44</a:t>
            </a:r>
            <a:endParaRPr lang="en-US" sz="3600" b="1" kern="10" dirty="0">
              <a:ln w="19050">
                <a:solidFill>
                  <a:srgbClr val="FEFEFE"/>
                </a:solidFill>
                <a:round/>
                <a:headEnd/>
                <a:tailEnd/>
              </a:ln>
              <a:solidFill>
                <a:srgbClr val="B32C16"/>
              </a:solidFill>
              <a:effectLst>
                <a:outerShdw blurRad="50000" dist="50800" dir="7500015" algn="tl" rotWithShape="0">
                  <a:srgbClr val="000000">
                    <a:alpha val="34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36"/>
          <p:cNvSpPr>
            <a:spLocks noChangeArrowheads="1" noChangeShapeType="1" noTextEdit="1"/>
          </p:cNvSpPr>
          <p:nvPr/>
        </p:nvSpPr>
        <p:spPr bwMode="auto">
          <a:xfrm>
            <a:off x="2700338" y="5275263"/>
            <a:ext cx="317182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161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6" grpId="0" animBg="1"/>
      <p:bldP spid="12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lowersFrame_png_ydh_0009_2291x1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827584" y="764704"/>
            <a:ext cx="5486400" cy="10731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Hướng dẫn về nhà 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5400000" scaled="1"/>
              </a:gradFill>
              <a:latin typeface="Tahoma"/>
              <a:ea typeface="Tahoma"/>
              <a:cs typeface="Tahom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988840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* 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44/ Tr27 SGK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55; 56 Tr12 SBT   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79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8" name="diep_khuc_mua_xuan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174038" y="6165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7" descr="NATPL0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1066800"/>
            <a:ext cx="9109075" cy="581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5288" y="2706688"/>
            <a:ext cx="8785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CHÚC CÁC EM H</a:t>
            </a:r>
            <a:r>
              <a:rPr lang="en-US" sz="4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Ọ</a:t>
            </a:r>
            <a:r>
              <a:rPr lang="en-US" sz="4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 T</a:t>
            </a:r>
            <a:r>
              <a:rPr lang="en-US" sz="4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Ậ</a:t>
            </a:r>
            <a:r>
              <a:rPr lang="en-US" sz="4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 T</a:t>
            </a:r>
            <a:r>
              <a:rPr lang="en-US" sz="4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en-US" sz="4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xmlns="" val="30396755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460"/>
                            </p:stCondLst>
                            <p:childTnLst>
                              <p:par>
                                <p:cTn id="22" presetID="21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980"/>
                            </p:stCondLst>
                            <p:childTnLst>
                              <p:par>
                                <p:cTn id="28" presetID="1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23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0358"/>
                </p:tgtEl>
              </p:cMediaNode>
            </p:audio>
          </p:childTnLst>
        </p:cTn>
      </p:par>
    </p:tnLst>
    <p:bldLst>
      <p:bldP spid="1003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14600" y="2316832"/>
            <a:ext cx="2895600" cy="3200400"/>
            <a:chOff x="672" y="1584"/>
            <a:chExt cx="1776" cy="1943"/>
          </a:xfrm>
        </p:grpSpPr>
        <p:sp>
          <p:nvSpPr>
            <p:cNvPr id="3" name="Text Box 7"/>
            <p:cNvSpPr txBox="1">
              <a:spLocks noChangeArrowheads="1"/>
            </p:cNvSpPr>
            <p:nvPr/>
          </p:nvSpPr>
          <p:spPr bwMode="auto">
            <a:xfrm>
              <a:off x="672" y="1584"/>
              <a:ext cx="1776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Garamond" pitchFamily="18" charset="0"/>
                </a:rPr>
                <a:t>a. 3x  -      y = 3</a:t>
              </a:r>
            </a:p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Garamond" pitchFamily="18" charset="0"/>
                </a:rPr>
                <a:t>b. 0x + 2y = 4</a:t>
              </a:r>
            </a:p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Garamond" pitchFamily="18" charset="0"/>
                </a:rPr>
                <a:t>c. 0x + 0y = 7</a:t>
              </a:r>
            </a:p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Garamond" pitchFamily="18" charset="0"/>
                </a:rPr>
                <a:t>d. 5x – 0y = 0</a:t>
              </a:r>
            </a:p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Garamond" pitchFamily="18" charset="0"/>
                </a:rPr>
                <a:t>e. x + y – z = 7</a:t>
              </a:r>
            </a:p>
          </p:txBody>
        </p:sp>
        <p:graphicFrame>
          <p:nvGraphicFramePr>
            <p:cNvPr id="4" name="Object 41"/>
            <p:cNvGraphicFramePr>
              <a:graphicFrameLocks noChangeAspect="1"/>
            </p:cNvGraphicFramePr>
            <p:nvPr/>
          </p:nvGraphicFramePr>
          <p:xfrm>
            <a:off x="1423" y="1608"/>
            <a:ext cx="305" cy="286"/>
          </p:xfrm>
          <a:graphic>
            <a:graphicData uri="http://schemas.openxmlformats.org/presentationml/2006/ole">
              <p:oleObj spid="_x0000_s3082" name="Equation" r:id="rId3" imgW="203112" imgH="190417" progId="Equation.DSMT4">
                <p:embed/>
              </p:oleObj>
            </a:graphicData>
          </a:graphic>
        </p:graphicFrame>
      </p:grp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2514600" y="2410495"/>
            <a:ext cx="390525" cy="395287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2533650" y="3039145"/>
            <a:ext cx="390525" cy="395287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2533650" y="4315495"/>
            <a:ext cx="390525" cy="395287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67544" y="1196752"/>
            <a:ext cx="7992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0000FF"/>
                </a:solidFill>
              </a:rPr>
              <a:t>Bài</a:t>
            </a:r>
            <a:r>
              <a:rPr lang="en-US" sz="2400" b="1" u="sng" dirty="0" smtClean="0">
                <a:solidFill>
                  <a:srgbClr val="0000FF"/>
                </a:solidFill>
              </a:rPr>
              <a:t> 1.</a:t>
            </a:r>
            <a:r>
              <a:rPr lang="en-US" sz="2400" b="1" dirty="0" smtClean="0">
                <a:solidFill>
                  <a:srgbClr val="0000FF"/>
                </a:solidFill>
              </a:rPr>
              <a:t>  </a:t>
            </a:r>
            <a:r>
              <a:rPr lang="en-US" sz="2400" b="1" dirty="0" err="1" smtClean="0">
                <a:solidFill>
                  <a:srgbClr val="0000FF"/>
                </a:solidFill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phương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trình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sau</a:t>
            </a:r>
            <a:r>
              <a:rPr lang="en-US" sz="2400" b="1" dirty="0">
                <a:solidFill>
                  <a:srgbClr val="0000FF"/>
                </a:solidFill>
              </a:rPr>
              <a:t>, </a:t>
            </a:r>
            <a:r>
              <a:rPr lang="en-US" sz="2400" b="1" dirty="0" err="1">
                <a:solidFill>
                  <a:srgbClr val="0000FF"/>
                </a:solidFill>
              </a:rPr>
              <a:t>phương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trình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nào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là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phương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trình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bậc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nhất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hai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ẩn</a:t>
            </a:r>
            <a:r>
              <a:rPr lang="en-US" sz="2400" b="1" dirty="0">
                <a:solidFill>
                  <a:srgbClr val="0000FF"/>
                </a:solidFill>
              </a:rPr>
              <a:t> ?</a:t>
            </a:r>
          </a:p>
        </p:txBody>
      </p:sp>
      <p:sp>
        <p:nvSpPr>
          <p:cNvPr id="10" name="WordArt 28"/>
          <p:cNvSpPr>
            <a:spLocks noChangeArrowheads="1" noChangeShapeType="1" noTextEdit="1"/>
          </p:cNvSpPr>
          <p:nvPr/>
        </p:nvSpPr>
        <p:spPr bwMode="auto">
          <a:xfrm>
            <a:off x="2492474" y="116632"/>
            <a:ext cx="4095750" cy="410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1" algn="ctr">
              <a:defRPr/>
            </a:pPr>
            <a:r>
              <a:rPr lang="en-US" sz="3600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BÀI TẬP ÔN TẬP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1632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95536" y="1279525"/>
            <a:ext cx="8208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u="sng" dirty="0" err="1" smtClean="0">
                <a:solidFill>
                  <a:srgbClr val="0000FF"/>
                </a:solidFill>
              </a:rPr>
              <a:t>Bài</a:t>
            </a:r>
            <a:r>
              <a:rPr lang="en-US" sz="2400" b="1" u="sng" dirty="0" smtClean="0">
                <a:solidFill>
                  <a:srgbClr val="0000FF"/>
                </a:solidFill>
              </a:rPr>
              <a:t> 2.</a:t>
            </a:r>
            <a:r>
              <a:rPr lang="en-US" sz="2400" b="1" dirty="0" smtClean="0">
                <a:solidFill>
                  <a:srgbClr val="0000FF"/>
                </a:solidFill>
              </a:rPr>
              <a:t>  </a:t>
            </a:r>
            <a:r>
              <a:rPr lang="en-US" sz="2400" b="1" dirty="0" err="1" smtClean="0">
                <a:solidFill>
                  <a:srgbClr val="0000FF"/>
                </a:solidFill>
              </a:rPr>
              <a:t>cặp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số</a:t>
            </a:r>
            <a:r>
              <a:rPr lang="en-US" sz="2400" b="1" dirty="0">
                <a:solidFill>
                  <a:srgbClr val="0000FF"/>
                </a:solidFill>
              </a:rPr>
              <a:t> (-1;2) </a:t>
            </a:r>
            <a:r>
              <a:rPr lang="en-US" sz="2400" b="1" dirty="0" err="1">
                <a:solidFill>
                  <a:srgbClr val="0000FF"/>
                </a:solidFill>
              </a:rPr>
              <a:t>là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nghiệm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của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phương</a:t>
            </a:r>
            <a:r>
              <a:rPr lang="en-US" sz="2400" b="1" dirty="0">
                <a:solidFill>
                  <a:srgbClr val="0000FF"/>
                </a:solidFill>
              </a:rPr>
              <a:t>  </a:t>
            </a:r>
            <a:r>
              <a:rPr lang="en-US" sz="2400" b="1" dirty="0" err="1">
                <a:solidFill>
                  <a:srgbClr val="0000FF"/>
                </a:solidFill>
              </a:rPr>
              <a:t>trình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nào</a:t>
            </a:r>
            <a:r>
              <a:rPr lang="en-US" sz="24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286000" y="2117725"/>
            <a:ext cx="2213992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dirty="0"/>
              <a:t>A.  2x+3y=1</a:t>
            </a:r>
          </a:p>
          <a:p>
            <a:pPr eaLnBrk="1" hangingPunct="1"/>
            <a:endParaRPr lang="en-US" sz="2400" b="1" dirty="0"/>
          </a:p>
          <a:p>
            <a:pPr eaLnBrk="1" hangingPunct="1"/>
            <a:r>
              <a:rPr lang="en-US" sz="2400" b="1" dirty="0"/>
              <a:t>B.    2x-y=1 </a:t>
            </a:r>
          </a:p>
          <a:p>
            <a:pPr eaLnBrk="1" hangingPunct="1"/>
            <a:endParaRPr lang="en-US" sz="2400" b="1" dirty="0"/>
          </a:p>
          <a:p>
            <a:pPr eaLnBrk="1" hangingPunct="1"/>
            <a:r>
              <a:rPr lang="en-US" sz="2400" b="1" dirty="0"/>
              <a:t>C.   2x+y=0     </a:t>
            </a:r>
          </a:p>
          <a:p>
            <a:pPr eaLnBrk="1" hangingPunct="1"/>
            <a:r>
              <a:rPr lang="en-US" sz="2400" b="1" dirty="0"/>
              <a:t>           </a:t>
            </a:r>
          </a:p>
          <a:p>
            <a:pPr eaLnBrk="1" hangingPunct="1"/>
            <a:r>
              <a:rPr lang="en-US" sz="2400" b="1" dirty="0"/>
              <a:t>D.   3x-2y=0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2299855" y="3609777"/>
            <a:ext cx="390525" cy="395287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" name="WordArt 28"/>
          <p:cNvSpPr>
            <a:spLocks noChangeArrowheads="1" noChangeShapeType="1" noTextEdit="1"/>
          </p:cNvSpPr>
          <p:nvPr/>
        </p:nvSpPr>
        <p:spPr bwMode="auto">
          <a:xfrm>
            <a:off x="2492474" y="116632"/>
            <a:ext cx="4095750" cy="410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1" algn="ctr">
              <a:defRPr/>
            </a:pPr>
            <a:r>
              <a:rPr lang="en-US" sz="3600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BÀI TẬP ÔN TẬP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8090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8"/>
          <p:cNvSpPr>
            <a:spLocks noChangeArrowheads="1" noChangeShapeType="1" noTextEdit="1"/>
          </p:cNvSpPr>
          <p:nvPr/>
        </p:nvSpPr>
        <p:spPr bwMode="auto">
          <a:xfrm>
            <a:off x="2492474" y="116632"/>
            <a:ext cx="4095750" cy="410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1" algn="ctr">
              <a:defRPr/>
            </a:pPr>
            <a:r>
              <a:rPr lang="en-US" sz="3600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BÀI TẬP ÔN TẬP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5536" y="969045"/>
            <a:ext cx="4252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u="sng" dirty="0" err="1" smtClean="0">
                <a:solidFill>
                  <a:srgbClr val="0000FF"/>
                </a:solidFill>
              </a:rPr>
              <a:t>Bài</a:t>
            </a:r>
            <a:r>
              <a:rPr lang="en-US" sz="2400" b="1" u="sng" dirty="0" smtClean="0">
                <a:solidFill>
                  <a:srgbClr val="0000FF"/>
                </a:solidFill>
              </a:rPr>
              <a:t> 3.</a:t>
            </a:r>
            <a:r>
              <a:rPr lang="en-US" sz="2400" dirty="0" smtClean="0">
                <a:solidFill>
                  <a:srgbClr val="0000FF"/>
                </a:solidFill>
              </a:rPr>
              <a:t>  Cho </a:t>
            </a:r>
            <a:r>
              <a:rPr lang="en-US" sz="2400" dirty="0" err="1">
                <a:solidFill>
                  <a:srgbClr val="0000FF"/>
                </a:solidFill>
              </a:rPr>
              <a:t>hệ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phương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trình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4466838"/>
              </p:ext>
            </p:extLst>
          </p:nvPr>
        </p:nvGraphicFramePr>
        <p:xfrm>
          <a:off x="4139952" y="764704"/>
          <a:ext cx="1872208" cy="974849"/>
        </p:xfrm>
        <a:graphic>
          <a:graphicData uri="http://schemas.openxmlformats.org/presentationml/2006/ole">
            <p:oleObj spid="_x0000_s4106" name="Equation" r:id="rId3" imgW="787058" imgH="393529" progId="Equation.DSMT4">
              <p:embed/>
            </p:oleObj>
          </a:graphicData>
        </a:graphic>
      </p:graphicFrame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39552" y="2093947"/>
            <a:ext cx="81369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 err="1">
                <a:solidFill>
                  <a:srgbClr val="0000FF"/>
                </a:solidFill>
              </a:rPr>
              <a:t>Cặp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số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nào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là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nghiệm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của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hệ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phương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trình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trên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hãy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chọn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đáp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án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đúng</a:t>
            </a:r>
            <a:r>
              <a:rPr lang="en-US" sz="24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209800" y="3083476"/>
            <a:ext cx="2590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</a:rPr>
              <a:t>A.  (</a:t>
            </a:r>
            <a:r>
              <a:rPr lang="en-US" sz="2400" b="1" dirty="0" err="1">
                <a:solidFill>
                  <a:srgbClr val="0000FF"/>
                </a:solidFill>
              </a:rPr>
              <a:t>x;y</a:t>
            </a:r>
            <a:r>
              <a:rPr lang="en-US" sz="2400" b="1" dirty="0">
                <a:solidFill>
                  <a:srgbClr val="0000FF"/>
                </a:solidFill>
              </a:rPr>
              <a:t>) = (2;1)         B.   (</a:t>
            </a:r>
            <a:r>
              <a:rPr lang="en-US" sz="2400" b="1" dirty="0" err="1">
                <a:solidFill>
                  <a:srgbClr val="0000FF"/>
                </a:solidFill>
              </a:rPr>
              <a:t>x;y</a:t>
            </a:r>
            <a:r>
              <a:rPr lang="en-US" sz="2400" b="1" dirty="0">
                <a:solidFill>
                  <a:srgbClr val="0000FF"/>
                </a:solidFill>
              </a:rPr>
              <a:t>) = (-3;-5)         C.   (</a:t>
            </a:r>
            <a:r>
              <a:rPr lang="en-US" sz="2400" b="1" dirty="0" err="1">
                <a:solidFill>
                  <a:srgbClr val="0000FF"/>
                </a:solidFill>
              </a:rPr>
              <a:t>x;y</a:t>
            </a:r>
            <a:r>
              <a:rPr lang="en-US" sz="2400" b="1" dirty="0">
                <a:solidFill>
                  <a:srgbClr val="0000FF"/>
                </a:solidFill>
              </a:rPr>
              <a:t>) = (1;-5)        D.   (</a:t>
            </a:r>
            <a:r>
              <a:rPr lang="en-US" sz="2400" b="1" dirty="0" err="1">
                <a:solidFill>
                  <a:srgbClr val="0000FF"/>
                </a:solidFill>
              </a:rPr>
              <a:t>x;y</a:t>
            </a:r>
            <a:r>
              <a:rPr lang="en-US" sz="2400" b="1" dirty="0">
                <a:solidFill>
                  <a:srgbClr val="0000FF"/>
                </a:solidFill>
              </a:rPr>
              <a:t>) = (2;3)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2195736" y="3486593"/>
            <a:ext cx="390525" cy="395288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400"/>
          </a:p>
        </p:txBody>
      </p:sp>
    </p:spTree>
    <p:extLst>
      <p:ext uri="{BB962C8B-B14F-4D97-AF65-F5344CB8AC3E}">
        <p14:creationId xmlns:p14="http://schemas.microsoft.com/office/powerpoint/2010/main" xmlns="" val="3519261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8"/>
          <p:cNvSpPr>
            <a:spLocks noChangeArrowheads="1" noChangeShapeType="1" noTextEdit="1"/>
          </p:cNvSpPr>
          <p:nvPr/>
        </p:nvSpPr>
        <p:spPr bwMode="auto">
          <a:xfrm>
            <a:off x="2492474" y="116632"/>
            <a:ext cx="4095750" cy="410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1" algn="ctr">
              <a:defRPr/>
            </a:pPr>
            <a:r>
              <a:rPr lang="en-US" sz="3600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BÀI TẬP ÔN TẬP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611560" y="836712"/>
            <a:ext cx="5328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 smtClean="0"/>
              <a:t>Bài</a:t>
            </a:r>
            <a:r>
              <a:rPr lang="en-US" sz="2400" b="1" u="sng" dirty="0" smtClean="0"/>
              <a:t> 4.</a:t>
            </a:r>
            <a:r>
              <a:rPr lang="en-US" sz="2400" b="1" dirty="0" smtClean="0"/>
              <a:t>  </a:t>
            </a:r>
            <a:r>
              <a:rPr lang="en-US" sz="2400" dirty="0" err="1" smtClean="0"/>
              <a:t>Giải</a:t>
            </a:r>
            <a:r>
              <a:rPr lang="en-US" sz="2400" dirty="0" smtClean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68230496"/>
              </p:ext>
            </p:extLst>
          </p:nvPr>
        </p:nvGraphicFramePr>
        <p:xfrm>
          <a:off x="466922" y="1806079"/>
          <a:ext cx="2025551" cy="1046857"/>
        </p:xfrm>
        <a:graphic>
          <a:graphicData uri="http://schemas.openxmlformats.org/presentationml/2006/ole">
            <p:oleObj spid="_x0000_s2080" name="Equation" r:id="rId3" imgW="977476" imgH="393529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7999841"/>
              </p:ext>
            </p:extLst>
          </p:nvPr>
        </p:nvGraphicFramePr>
        <p:xfrm>
          <a:off x="3131840" y="1806078"/>
          <a:ext cx="2016224" cy="974849"/>
        </p:xfrm>
        <a:graphic>
          <a:graphicData uri="http://schemas.openxmlformats.org/presentationml/2006/ole">
            <p:oleObj spid="_x0000_s2081" name="Equation" r:id="rId4" imgW="965200" imgH="3937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3313458"/>
              </p:ext>
            </p:extLst>
          </p:nvPr>
        </p:nvGraphicFramePr>
        <p:xfrm>
          <a:off x="6012160" y="1556792"/>
          <a:ext cx="2304256" cy="1283841"/>
        </p:xfrm>
        <a:graphic>
          <a:graphicData uri="http://schemas.openxmlformats.org/presentationml/2006/ole">
            <p:oleObj spid="_x0000_s2082" name="Equation" r:id="rId5" imgW="1015559" imgH="545863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5965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611560" y="2590800"/>
            <a:ext cx="6768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a)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m = -1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611560" y="3184525"/>
            <a:ext cx="80648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b) </a:t>
            </a:r>
            <a:r>
              <a:rPr lang="en-US" sz="2400" dirty="0" err="1"/>
              <a:t>Tìm</a:t>
            </a:r>
            <a:r>
              <a:rPr lang="en-US" sz="2400" dirty="0"/>
              <a:t> m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  <a:r>
              <a:rPr lang="en-US" sz="2400" dirty="0" err="1"/>
              <a:t>duy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.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611560" y="3789040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c) </a:t>
            </a:r>
            <a:r>
              <a:rPr lang="en-US" sz="2400" dirty="0" err="1"/>
              <a:t>Tìm</a:t>
            </a:r>
            <a:r>
              <a:rPr lang="en-US" sz="2400" dirty="0"/>
              <a:t> m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vô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endParaRPr lang="en-US" sz="2400" dirty="0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67544" y="836712"/>
            <a:ext cx="7229399" cy="1584176"/>
            <a:chOff x="-1098350" y="531912"/>
            <a:chExt cx="7228104" cy="1584176"/>
          </a:xfrm>
        </p:grpSpPr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-1098350" y="531912"/>
              <a:ext cx="2832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u="sng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u="sng" dirty="0" smtClean="0">
                  <a:latin typeface="Times New Roman" pitchFamily="18" charset="0"/>
                  <a:cs typeface="Times New Roman" pitchFamily="18" charset="0"/>
                </a:rPr>
                <a:t> 5.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pt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70920631"/>
                </p:ext>
              </p:extLst>
            </p:nvPr>
          </p:nvGraphicFramePr>
          <p:xfrm>
            <a:off x="1247558" y="1099542"/>
            <a:ext cx="1973798" cy="1016546"/>
          </p:xfrm>
          <a:graphic>
            <a:graphicData uri="http://schemas.openxmlformats.org/presentationml/2006/ole">
              <p:oleObj spid="_x0000_s5131" name="Equation" r:id="rId3" imgW="749300" imgH="457200" progId="Equation.DSMT4">
                <p:embed/>
              </p:oleObj>
            </a:graphicData>
          </a:graphic>
        </p:graphicFrame>
        <p:sp>
          <p:nvSpPr>
            <p:cNvPr id="8" name="TextBox 41"/>
            <p:cNvSpPr txBox="1">
              <a:spLocks noChangeArrowheads="1"/>
            </p:cNvSpPr>
            <p:nvPr/>
          </p:nvSpPr>
          <p:spPr bwMode="auto">
            <a:xfrm>
              <a:off x="3365346" y="1411932"/>
              <a:ext cx="27644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dirty="0"/>
                <a:t>(m </a:t>
              </a:r>
              <a:r>
                <a:rPr lang="en-US" sz="2400" dirty="0" err="1"/>
                <a:t>tham</a:t>
              </a:r>
              <a:r>
                <a:rPr lang="en-US" sz="2400" dirty="0"/>
                <a:t> </a:t>
              </a:r>
              <a:r>
                <a:rPr lang="en-US" sz="2400" dirty="0" err="1"/>
                <a:t>số</a:t>
              </a:r>
              <a:r>
                <a:rPr lang="en-US" sz="2400" dirty="0"/>
                <a:t>) </a:t>
              </a:r>
            </a:p>
          </p:txBody>
        </p:sp>
      </p:grpSp>
      <p:sp>
        <p:nvSpPr>
          <p:cNvPr id="9" name="WordArt 28"/>
          <p:cNvSpPr>
            <a:spLocks noChangeArrowheads="1" noChangeShapeType="1" noTextEdit="1"/>
          </p:cNvSpPr>
          <p:nvPr/>
        </p:nvSpPr>
        <p:spPr bwMode="auto">
          <a:xfrm>
            <a:off x="2492474" y="116632"/>
            <a:ext cx="4095750" cy="410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1" algn="ctr">
              <a:defRPr/>
            </a:pPr>
            <a:r>
              <a:rPr lang="en-US" sz="3600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BÀI TẬP ÔN TẬP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313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8"/>
          <p:cNvSpPr>
            <a:spLocks noChangeArrowheads="1" noChangeShapeType="1" noTextEdit="1"/>
          </p:cNvSpPr>
          <p:nvPr/>
        </p:nvSpPr>
        <p:spPr bwMode="auto">
          <a:xfrm>
            <a:off x="2492474" y="116632"/>
            <a:ext cx="4095750" cy="410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1" algn="ctr">
              <a:defRPr/>
            </a:pPr>
            <a:r>
              <a:rPr lang="en-US" sz="3600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BÀI TẬP ÔN TẬP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980728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6.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45/SGK-27)</a:t>
            </a:r>
            <a:endParaRPr lang="en-US" altLang="en-US" sz="2400" dirty="0" smtClean="0">
              <a:solidFill>
                <a:srgbClr val="FF0000"/>
              </a:solidFill>
              <a:latin typeface="Times New Roman" pitchFamily="18" charset="0"/>
              <a:sym typeface="Times New Roman" pitchFamily="18" charset="0"/>
            </a:endParaRPr>
          </a:p>
          <a:p>
            <a:pPr algn="just" eaLnBrk="0" hangingPunct="0"/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	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Hai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đội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xây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dựng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làm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chung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một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công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việc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và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dự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định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hoàn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thành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trong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12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ngày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.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Nhưng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khi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làm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chung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được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8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ngày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thì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đội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I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được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điều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đi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làm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việc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khác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.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Tuy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chỉ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còn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một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mình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đội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II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làm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việc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,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nhưng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do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cải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tiến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cách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làm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, 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năng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suất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của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đội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II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tăng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gấp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đôi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,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nên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họ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đã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làm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xong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phần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việc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còn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lại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trong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 3,5 </a:t>
            </a:r>
            <a:r>
              <a:rPr lang="en-US" altLang="en-US" sz="2400" dirty="0" err="1" smtClean="0">
                <a:latin typeface="Times New Roman" pitchFamily="18" charset="0"/>
                <a:sym typeface="Times New Roman" pitchFamily="18" charset="0"/>
              </a:rPr>
              <a:t>ngày</a:t>
            </a:r>
            <a:r>
              <a:rPr lang="en-US" altLang="en-US" sz="2400" dirty="0" smtClean="0">
                <a:latin typeface="Times New Roman" pitchFamily="18" charset="0"/>
                <a:sym typeface="Times New Roman" pitchFamily="18" charset="0"/>
              </a:rPr>
              <a:t>.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Hỏi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với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năng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suất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ban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đầu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,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nếu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mỗi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đội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làm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một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mình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thì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phải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làm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trong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bao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nhiêu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ngày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mới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xong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công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việc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trên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sym typeface="Times New Roman" pitchFamily="18" charset="0"/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3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5865808"/>
              </p:ext>
            </p:extLst>
          </p:nvPr>
        </p:nvGraphicFramePr>
        <p:xfrm>
          <a:off x="1043608" y="1306239"/>
          <a:ext cx="6477000" cy="3981366"/>
        </p:xfrm>
        <a:graphic>
          <a:graphicData uri="http://schemas.openxmlformats.org/drawingml/2006/table">
            <a:tbl>
              <a:tblPr/>
              <a:tblGrid>
                <a:gridCol w="1911350"/>
                <a:gridCol w="2406650"/>
                <a:gridCol w="2159000"/>
              </a:tblGrid>
              <a:tr h="957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ea typeface="SimSun" pitchFamily="2" charset="-122"/>
                        <a:sym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Thêi gian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HTCV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N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.VnTime" pitchFamily="34" charset="0"/>
                        </a:rPr>
                        <a:t>ă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ng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 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suÊt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 1 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ngµy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 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.VnTime" pitchFamily="34" charset="0"/>
                        </a:rPr>
                        <a:t>Đội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.VnTime" pitchFamily="34" charset="0"/>
                        </a:rPr>
                        <a:t> I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  <a:ea typeface="SimSun" pitchFamily="2" charset="-122"/>
                        <a:sym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        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.VnTime" pitchFamily="34" charset="0"/>
                        </a:rPr>
                        <a:t>Đội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.VnTime" pitchFamily="34" charset="0"/>
                        </a:rPr>
                        <a:t> II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.VnTime" pitchFamily="34" charset="0"/>
                        <a:ea typeface="SimSun" pitchFamily="2" charset="-122"/>
                        <a:sym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    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Hai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 ®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SimSun" pitchFamily="2" charset="-122"/>
                          <a:cs typeface="Arial" pitchFamily="34" charset="0"/>
                          <a:sym typeface=".VnTime" pitchFamily="34" charset="0"/>
                        </a:rPr>
                        <a:t>éi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ea typeface="SimSun" pitchFamily="2" charset="-122"/>
                        <a:sym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ea typeface="SimSun" pitchFamily="2" charset="-122"/>
                        <a:sym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.VnTime" pitchFamily="34" charset="0"/>
                        <a:ea typeface="SimSun" pitchFamily="2" charset="-122"/>
                        <a:sym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5"/>
          <p:cNvSpPr>
            <a:spLocks noChangeArrowheads="1"/>
          </p:cNvSpPr>
          <p:nvPr/>
        </p:nvSpPr>
        <p:spPr bwMode="auto">
          <a:xfrm>
            <a:off x="3329608" y="2373039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sym typeface="Times New Roman" pitchFamily="18" charset="0"/>
              </a:rPr>
              <a:t>x</a:t>
            </a:r>
            <a:endParaRPr lang="en-US" altLang="en-US"/>
          </a:p>
        </p:txBody>
      </p:sp>
      <p:sp>
        <p:nvSpPr>
          <p:cNvPr id="4" name="TextBox 6"/>
          <p:cNvSpPr>
            <a:spLocks noChangeArrowheads="1"/>
          </p:cNvSpPr>
          <p:nvPr/>
        </p:nvSpPr>
        <p:spPr bwMode="auto">
          <a:xfrm>
            <a:off x="3329608" y="3135039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sym typeface="Times New Roman" pitchFamily="18" charset="0"/>
              </a:rPr>
              <a:t>y</a:t>
            </a:r>
            <a:endParaRPr lang="en-US"/>
          </a:p>
        </p:txBody>
      </p:sp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3275856" y="4057253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sym typeface="Times New Roman" pitchFamily="18" charset="0"/>
              </a:rPr>
              <a:t>12</a:t>
            </a:r>
            <a:endParaRPr lang="en-US" dirty="0"/>
          </a:p>
        </p:txBody>
      </p:sp>
      <p:graphicFrame>
        <p:nvGraphicFramePr>
          <p:cNvPr id="6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6991999"/>
              </p:ext>
            </p:extLst>
          </p:nvPr>
        </p:nvGraphicFramePr>
        <p:xfrm>
          <a:off x="5844208" y="2306960"/>
          <a:ext cx="457200" cy="762000"/>
        </p:xfrm>
        <a:graphic>
          <a:graphicData uri="http://schemas.openxmlformats.org/presentationml/2006/ole">
            <p:oleObj spid="_x0000_s7203" r:id="rId3" imgW="3657600" imgH="9448800" progId="">
              <p:embed/>
            </p:oleObj>
          </a:graphicData>
        </a:graphic>
      </p:graphicFrame>
      <p:sp>
        <p:nvSpPr>
          <p:cNvPr id="7" name="Text Box 121"/>
          <p:cNvSpPr>
            <a:spLocks noChangeArrowheads="1"/>
          </p:cNvSpPr>
          <p:nvPr/>
        </p:nvSpPr>
        <p:spPr bwMode="auto">
          <a:xfrm>
            <a:off x="5691808" y="234888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sym typeface="Times New Roman" pitchFamily="18" charset="0"/>
              </a:rPr>
              <a:t>        (cv)</a:t>
            </a:r>
            <a:endParaRPr lang="en-US" altLang="en-US" dirty="0"/>
          </a:p>
        </p:txBody>
      </p:sp>
      <p:graphicFrame>
        <p:nvGraphicFramePr>
          <p:cNvPr id="8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5888741"/>
              </p:ext>
            </p:extLst>
          </p:nvPr>
        </p:nvGraphicFramePr>
        <p:xfrm>
          <a:off x="5923384" y="3140968"/>
          <a:ext cx="304800" cy="736600"/>
        </p:xfrm>
        <a:graphic>
          <a:graphicData uri="http://schemas.openxmlformats.org/presentationml/2006/ole">
            <p:oleObj spid="_x0000_s7204" r:id="rId4" imgW="3962400" imgH="10058400" progId="">
              <p:embed/>
            </p:oleObj>
          </a:graphicData>
        </a:graphic>
      </p:graphicFrame>
      <p:sp>
        <p:nvSpPr>
          <p:cNvPr id="9" name="Text Box 118"/>
          <p:cNvSpPr>
            <a:spLocks noChangeArrowheads="1"/>
          </p:cNvSpPr>
          <p:nvPr/>
        </p:nvSpPr>
        <p:spPr bwMode="auto">
          <a:xfrm>
            <a:off x="5768008" y="3269927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sym typeface="Times New Roman" pitchFamily="18" charset="0"/>
              </a:rPr>
              <a:t>        (cv)</a:t>
            </a:r>
            <a:endParaRPr lang="en-US" altLang="en-US" dirty="0"/>
          </a:p>
        </p:txBody>
      </p:sp>
      <p:graphicFrame>
        <p:nvGraphicFramePr>
          <p:cNvPr id="10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2477867"/>
              </p:ext>
            </p:extLst>
          </p:nvPr>
        </p:nvGraphicFramePr>
        <p:xfrm>
          <a:off x="5890617" y="3988544"/>
          <a:ext cx="409575" cy="736600"/>
        </p:xfrm>
        <a:graphic>
          <a:graphicData uri="http://schemas.openxmlformats.org/presentationml/2006/ole">
            <p:oleObj spid="_x0000_s7205" r:id="rId5" imgW="4876800" imgH="9448800" progId="">
              <p:embed/>
            </p:oleObj>
          </a:graphicData>
        </a:graphic>
      </p:graphicFrame>
      <p:sp>
        <p:nvSpPr>
          <p:cNvPr id="11" name="Text Box 122"/>
          <p:cNvSpPr>
            <a:spLocks noChangeArrowheads="1"/>
          </p:cNvSpPr>
          <p:nvPr/>
        </p:nvSpPr>
        <p:spPr bwMode="auto">
          <a:xfrm>
            <a:off x="5768008" y="4062015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sym typeface="Times New Roman" pitchFamily="18" charset="0"/>
              </a:rPr>
              <a:t>        (cv)</a:t>
            </a:r>
            <a:endParaRPr lang="en-US" altLang="en-US" dirty="0"/>
          </a:p>
        </p:txBody>
      </p:sp>
      <p:sp>
        <p:nvSpPr>
          <p:cNvPr id="12" name="Text Box 123"/>
          <p:cNvSpPr>
            <a:spLocks noChangeArrowheads="1"/>
          </p:cNvSpPr>
          <p:nvPr/>
        </p:nvSpPr>
        <p:spPr bwMode="auto">
          <a:xfrm>
            <a:off x="1843708" y="4782095"/>
            <a:ext cx="4686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99"/>
                </a:solidFill>
                <a:latin typeface=".VnTime" pitchFamily="34" charset="0"/>
                <a:sym typeface=".VnTime" pitchFamily="34" charset="0"/>
              </a:rPr>
              <a:t>§</a:t>
            </a:r>
            <a:r>
              <a:rPr lang="en-US" sz="2800" dirty="0" err="1">
                <a:solidFill>
                  <a:srgbClr val="000099"/>
                </a:solidFill>
                <a:latin typeface=".VnTime" pitchFamily="34" charset="0"/>
                <a:sym typeface=".VnTime" pitchFamily="34" charset="0"/>
              </a:rPr>
              <a:t>iÒu</a:t>
            </a:r>
            <a:r>
              <a:rPr lang="en-US" sz="2800" dirty="0">
                <a:solidFill>
                  <a:srgbClr val="000099"/>
                </a:solidFill>
                <a:latin typeface=".VnTime" pitchFamily="34" charset="0"/>
                <a:sym typeface=".VnTime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.VnTime" pitchFamily="34" charset="0"/>
                <a:sym typeface=".VnTime" pitchFamily="34" charset="0"/>
              </a:rPr>
              <a:t>kiÖn</a:t>
            </a:r>
            <a:r>
              <a:rPr lang="en-US" sz="2800" dirty="0">
                <a:solidFill>
                  <a:srgbClr val="000099"/>
                </a:solidFill>
                <a:latin typeface=".VnTime" pitchFamily="34" charset="0"/>
                <a:sym typeface=".VnTime" pitchFamily="34" charset="0"/>
              </a:rPr>
              <a:t> : x , y &gt; 12</a:t>
            </a:r>
            <a:endParaRPr lang="en-US" altLang="en-US" dirty="0"/>
          </a:p>
        </p:txBody>
      </p:sp>
      <p:sp>
        <p:nvSpPr>
          <p:cNvPr id="13" name="WordArt 28"/>
          <p:cNvSpPr>
            <a:spLocks noChangeArrowheads="1" noChangeShapeType="1" noTextEdit="1"/>
          </p:cNvSpPr>
          <p:nvPr/>
        </p:nvSpPr>
        <p:spPr bwMode="auto">
          <a:xfrm>
            <a:off x="2492474" y="116632"/>
            <a:ext cx="4095750" cy="410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1" algn="ctr">
              <a:defRPr/>
            </a:pPr>
            <a:r>
              <a:rPr lang="en-US" sz="3600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BÀI TẬP ÔN TẬP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764704"/>
            <a:ext cx="2231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Object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5517232"/>
            <a:ext cx="1590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88992366"/>
              </p:ext>
            </p:extLst>
          </p:nvPr>
        </p:nvGraphicFramePr>
        <p:xfrm>
          <a:off x="4455959" y="5517232"/>
          <a:ext cx="3356401" cy="838200"/>
        </p:xfrm>
        <a:graphic>
          <a:graphicData uri="http://schemas.openxmlformats.org/presentationml/2006/ole">
            <p:oleObj spid="_x0000_s7206" r:id="rId7" imgW="1816555" imgH="419205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7504" y="5705499"/>
            <a:ext cx="905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PT 1: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91880" y="5705499"/>
            <a:ext cx="905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PT 2: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870893" y="6284168"/>
            <a:ext cx="67254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28, y = 21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516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  <p:bldP spid="5" grpId="0" bldLvl="0" autoUpdateAnimBg="0"/>
      <p:bldP spid="7" grpId="0" bldLvl="0" autoUpdateAnimBg="0"/>
      <p:bldP spid="9" grpId="0" bldLvl="0" autoUpdateAnimBg="0"/>
      <p:bldP spid="11" grpId="0" bldLvl="0" autoUpdateAnimBg="0"/>
      <p:bldP spid="12" grpId="0" bldLvl="0" autoUpdateAnimBg="0"/>
      <p:bldP spid="14" grpId="0"/>
      <p:bldP spid="18" grpId="0"/>
      <p:bldP spid="19" grpId="0"/>
      <p:bldP spid="20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>
            <a:spLocks noChangeArrowheads="1"/>
          </p:cNvSpPr>
          <p:nvPr/>
        </p:nvSpPr>
        <p:spPr bwMode="auto">
          <a:xfrm>
            <a:off x="136525" y="836712"/>
            <a:ext cx="8778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Bài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 7.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35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SBT/9)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59.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bé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ba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7.Tìm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?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28"/>
          <p:cNvSpPr>
            <a:spLocks noChangeArrowheads="1" noChangeShapeType="1" noTextEdit="1"/>
          </p:cNvSpPr>
          <p:nvPr/>
        </p:nvSpPr>
        <p:spPr bwMode="auto">
          <a:xfrm>
            <a:off x="2492474" y="281980"/>
            <a:ext cx="4095750" cy="410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1" algn="ctr">
              <a:defRPr/>
            </a:pPr>
            <a:r>
              <a:rPr lang="en-US" sz="3600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BÀI TẬP ÔN TẬP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 Box 3"/>
              <p:cNvSpPr>
                <a:spLocks noChangeArrowheads="1"/>
              </p:cNvSpPr>
              <p:nvPr/>
            </p:nvSpPr>
            <p:spPr bwMode="auto">
              <a:xfrm>
                <a:off x="227013" y="2132856"/>
                <a:ext cx="8778875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cap="flat" cmpd="sng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b="1" u="sng" dirty="0" smtClean="0">
                    <a:solidFill>
                      <a:schemeClr val="hlink"/>
                    </a:solidFill>
                    <a:latin typeface="Times New Roman" pitchFamily="18" charset="0"/>
                    <a:cs typeface="Times New Roman" pitchFamily="18" charset="0"/>
                  </a:rPr>
                  <a:t>Giải</a:t>
                </a:r>
                <a:r>
                  <a:rPr lang="en-US" sz="2400" b="1" u="sng" dirty="0">
                    <a:solidFill>
                      <a:schemeClr val="hlink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cần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x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 (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đk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0 &lt; x, y &lt; 60; x,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𝑁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 Box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013" y="2132856"/>
                <a:ext cx="8778875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042" t="-5882" b="-161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>
            <a:spLocks noChangeArrowheads="1"/>
          </p:cNvSpPr>
          <p:nvPr/>
        </p:nvSpPr>
        <p:spPr bwMode="auto">
          <a:xfrm>
            <a:off x="227013" y="2996952"/>
            <a:ext cx="8778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59,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x + y = 59     (1)</a:t>
            </a:r>
          </a:p>
        </p:txBody>
      </p:sp>
      <p:sp>
        <p:nvSpPr>
          <p:cNvPr id="6" name="Text Box 3"/>
          <p:cNvSpPr>
            <a:spLocks noChangeArrowheads="1"/>
          </p:cNvSpPr>
          <p:nvPr/>
        </p:nvSpPr>
        <p:spPr bwMode="auto">
          <a:xfrm>
            <a:off x="227013" y="3573016"/>
            <a:ext cx="87788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  3y - 2x = 7                 (2)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27013" y="4292918"/>
            <a:ext cx="8843962" cy="1047115"/>
            <a:chOff x="0" y="-1042"/>
            <a:chExt cx="13926" cy="1649"/>
          </a:xfrm>
        </p:grpSpPr>
        <p:sp>
          <p:nvSpPr>
            <p:cNvPr id="8" name="Text Box 3"/>
            <p:cNvSpPr>
              <a:spLocks noChangeArrowheads="1"/>
            </p:cNvSpPr>
            <p:nvPr/>
          </p:nvSpPr>
          <p:spPr bwMode="auto">
            <a:xfrm>
              <a:off x="0" y="-702"/>
              <a:ext cx="13926" cy="1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(1)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(2) ta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 </a:t>
              </a:r>
            </a:p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69328207"/>
                </p:ext>
              </p:extLst>
            </p:nvPr>
          </p:nvGraphicFramePr>
          <p:xfrm>
            <a:off x="7262" y="-1042"/>
            <a:ext cx="2641" cy="1487"/>
          </p:xfrm>
          <a:graphic>
            <a:graphicData uri="http://schemas.openxmlformats.org/presentationml/2006/ole">
              <p:oleObj spid="_x0000_s8197" r:id="rId4" imgW="812840" imgH="457380" progId="Equation.3">
                <p:embed/>
              </p:oleObj>
            </a:graphicData>
          </a:graphic>
        </p:graphicFrame>
      </p:grpSp>
      <p:sp>
        <p:nvSpPr>
          <p:cNvPr id="10" name="Text Box 3"/>
          <p:cNvSpPr>
            <a:spLocks noChangeArrowheads="1"/>
          </p:cNvSpPr>
          <p:nvPr/>
        </p:nvSpPr>
        <p:spPr bwMode="auto">
          <a:xfrm>
            <a:off x="107504" y="5373216"/>
            <a:ext cx="88439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x = 34; y = 25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mãn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25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9981166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  <p:bldP spid="4" grpId="0" bldLvl="0" animBg="1" autoUpdateAnimBg="0"/>
      <p:bldP spid="5" grpId="0" bldLvl="0" autoUpdateAnimBg="0"/>
      <p:bldP spid="6" grpId="0" bldLvl="0" autoUpdateAnimBg="0"/>
      <p:bldP spid="10" grpId="0" bldLvl="0" autoUpdateAnimBg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</TotalTime>
  <Words>530</Words>
  <Application>Microsoft Office PowerPoint</Application>
  <PresentationFormat>On-screen Show (4:3)</PresentationFormat>
  <Paragraphs>73</Paragraphs>
  <Slides>11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Slipstream</vt:lpstr>
      <vt:lpstr>Equation</vt:lpstr>
      <vt:lpstr>Equation.3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abc</cp:lastModifiedBy>
  <cp:revision>12</cp:revision>
  <dcterms:created xsi:type="dcterms:W3CDTF">2020-05-01T12:51:34Z</dcterms:created>
  <dcterms:modified xsi:type="dcterms:W3CDTF">2021-02-14T13:24:06Z</dcterms:modified>
</cp:coreProperties>
</file>