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75" r:id="rId3"/>
    <p:sldId id="268" r:id="rId4"/>
    <p:sldId id="276" r:id="rId5"/>
    <p:sldId id="277" r:id="rId6"/>
    <p:sldId id="291" r:id="rId7"/>
    <p:sldId id="278" r:id="rId8"/>
    <p:sldId id="279" r:id="rId9"/>
    <p:sldId id="292" r:id="rId10"/>
    <p:sldId id="294" r:id="rId11"/>
    <p:sldId id="293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5" r:id="rId21"/>
    <p:sldId id="303" r:id="rId22"/>
    <p:sldId id="285" r:id="rId23"/>
    <p:sldId id="304" r:id="rId24"/>
    <p:sldId id="286" r:id="rId25"/>
    <p:sldId id="287" r:id="rId26"/>
    <p:sldId id="288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BE4336"/>
    <a:srgbClr val="B131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971" autoAdjust="0"/>
  </p:normalViewPr>
  <p:slideViewPr>
    <p:cSldViewPr snapToGrid="0">
      <p:cViewPr varScale="1">
        <p:scale>
          <a:sx n="69" d="100"/>
          <a:sy n="69" d="100"/>
        </p:scale>
        <p:origin x="115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770EF-F83C-41A9-B963-CD28D652117F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767C-F4CB-437F-98CB-A6CB3F770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1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01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67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1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55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291F16-60D2-BE4D-8D42-1D2F1D761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3" y="2"/>
            <a:ext cx="63671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prstClr val="white"/>
                </a:solidFill>
              </a:rPr>
              <a:t>Unit 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EC4D34-5C0D-A247-B0E6-0132545A15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15129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AB79FA-3F64-CB4B-B48D-9BD1D031C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05DC4D-802B-1E4E-92C3-EBCFD64330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7C1779EA-D06B-284E-9192-FBDDC8E474AA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1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DB37CEE7-6628-6F07-726F-F594839E984A}"/>
              </a:ext>
            </a:extLst>
          </p:cNvPr>
          <p:cNvSpPr txBox="1"/>
          <p:nvPr userDrawn="1"/>
        </p:nvSpPr>
        <p:spPr>
          <a:xfrm>
            <a:off x="11089369" y="-1"/>
            <a:ext cx="97494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Lesson 1f</a:t>
            </a:r>
          </a:p>
        </p:txBody>
      </p:sp>
    </p:spTree>
    <p:extLst>
      <p:ext uri="{BB962C8B-B14F-4D97-AF65-F5344CB8AC3E}">
        <p14:creationId xmlns:p14="http://schemas.microsoft.com/office/powerpoint/2010/main" val="3176190522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0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0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26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5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8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0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65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0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7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3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3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5C04E7A8-1F91-4292-83BC-4B11A5597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7675" y="2389137"/>
            <a:ext cx="663416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FF0000"/>
                </a:solidFill>
                <a:latin typeface="Calibri" pitchFamily="34" charset="0"/>
              </a:rPr>
              <a:t>Unit 1: Home and Places</a:t>
            </a:r>
          </a:p>
          <a:p>
            <a:pPr algn="ctr"/>
            <a:r>
              <a:rPr lang="en-US" sz="4400" b="1" dirty="0">
                <a:solidFill>
                  <a:srgbClr val="00B050"/>
                </a:solidFill>
                <a:latin typeface="Calibri" pitchFamily="34" charset="0"/>
              </a:rPr>
              <a:t>Lesson 1f: Skills</a:t>
            </a:r>
          </a:p>
          <a:p>
            <a:pPr algn="ctr"/>
            <a:r>
              <a:rPr lang="en-US" sz="4400" b="1" dirty="0">
                <a:solidFill>
                  <a:srgbClr val="0070C0"/>
                </a:solidFill>
                <a:latin typeface="Calibri" pitchFamily="34" charset="0"/>
              </a:rPr>
              <a:t>Page 30</a:t>
            </a:r>
          </a:p>
        </p:txBody>
      </p:sp>
    </p:spTree>
    <p:extLst>
      <p:ext uri="{BB962C8B-B14F-4D97-AF65-F5344CB8AC3E}">
        <p14:creationId xmlns:p14="http://schemas.microsoft.com/office/powerpoint/2010/main" val="662620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484" y="637090"/>
            <a:ext cx="118085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/>
              <a:t>1. Look at the pictures. Which of these houses are in big cities in the UK? </a:t>
            </a:r>
            <a:endParaRPr lang="en-US" sz="3000" dirty="0"/>
          </a:p>
        </p:txBody>
      </p:sp>
      <p:pic>
        <p:nvPicPr>
          <p:cNvPr id="1026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20" y="1772981"/>
            <a:ext cx="2884334" cy="183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865" y="1772981"/>
            <a:ext cx="2884334" cy="183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775" y="1772981"/>
            <a:ext cx="3205503" cy="183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20" y="4011923"/>
            <a:ext cx="2467896" cy="219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864" y="4011923"/>
            <a:ext cx="3139169" cy="219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774" y="4011923"/>
            <a:ext cx="3205503" cy="224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6527498"/>
      </p:ext>
    </p:extLst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45982" y="363275"/>
            <a:ext cx="47912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Read and listen to find out.</a:t>
            </a:r>
            <a:endParaRPr lang="en-US" sz="3200" dirty="0"/>
          </a:p>
        </p:txBody>
      </p:sp>
      <p:pic>
        <p:nvPicPr>
          <p:cNvPr id="3" name="CD1-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4128" y="419690"/>
            <a:ext cx="398207" cy="3982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2040" y="1189307"/>
            <a:ext cx="8716295" cy="5131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42452"/>
            <a:ext cx="2241755" cy="461665"/>
          </a:xfrm>
          <a:prstGeom prst="rect">
            <a:avLst/>
          </a:prstGeom>
          <a:solidFill>
            <a:srgbClr val="BE4336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While-reading:</a:t>
            </a:r>
          </a:p>
        </p:txBody>
      </p:sp>
    </p:spTree>
    <p:extLst>
      <p:ext uri="{BB962C8B-B14F-4D97-AF65-F5344CB8AC3E}">
        <p14:creationId xmlns:p14="http://schemas.microsoft.com/office/powerpoint/2010/main" val="4210223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9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41" y="1618301"/>
            <a:ext cx="5363323" cy="4801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108" y="1313458"/>
            <a:ext cx="5287113" cy="510611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91033" y="3067666"/>
            <a:ext cx="13863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039898" y="2733369"/>
            <a:ext cx="13863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10943" y="495430"/>
            <a:ext cx="11340286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sz="3200" i="1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There are terraced houses and blocks of flats in big cities in the UK.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56426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7703" y="445362"/>
            <a:ext cx="1135625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000000"/>
                </a:solidFill>
              </a:rPr>
              <a:t>2. Read the text again and decide if the sentences are </a:t>
            </a:r>
            <a:r>
              <a:rPr lang="en-US" sz="3800" i="1" dirty="0">
                <a:solidFill>
                  <a:srgbClr val="4DFF4D"/>
                </a:solidFill>
              </a:rPr>
              <a:t>R </a:t>
            </a:r>
            <a:r>
              <a:rPr lang="en-US" sz="3800" b="1" dirty="0">
                <a:solidFill>
                  <a:srgbClr val="4DFF4D"/>
                </a:solidFill>
              </a:rPr>
              <a:t>(right)</a:t>
            </a:r>
            <a:r>
              <a:rPr lang="en-US" sz="3800" b="1" dirty="0">
                <a:solidFill>
                  <a:srgbClr val="000000"/>
                </a:solidFill>
              </a:rPr>
              <a:t>, </a:t>
            </a:r>
            <a:r>
              <a:rPr lang="en-US" sz="3800" i="1" dirty="0">
                <a:solidFill>
                  <a:srgbClr val="FF0000"/>
                </a:solidFill>
              </a:rPr>
              <a:t>W </a:t>
            </a:r>
            <a:r>
              <a:rPr lang="en-US" sz="3800" b="1" dirty="0">
                <a:solidFill>
                  <a:srgbClr val="FF0000"/>
                </a:solidFill>
              </a:rPr>
              <a:t>(wrong) </a:t>
            </a:r>
            <a:r>
              <a:rPr lang="en-US" sz="3800" b="1" dirty="0">
                <a:solidFill>
                  <a:srgbClr val="000000"/>
                </a:solidFill>
              </a:rPr>
              <a:t>or </a:t>
            </a:r>
            <a:r>
              <a:rPr lang="en-US" sz="3800" i="1" dirty="0">
                <a:solidFill>
                  <a:srgbClr val="66E9FF"/>
                </a:solidFill>
              </a:rPr>
              <a:t>DS </a:t>
            </a:r>
            <a:r>
              <a:rPr lang="en-US" sz="3800" b="1" dirty="0">
                <a:solidFill>
                  <a:srgbClr val="66E9FF"/>
                </a:solidFill>
              </a:rPr>
              <a:t>(doesn’t say)</a:t>
            </a:r>
            <a:r>
              <a:rPr lang="en-US" sz="3800" b="1" dirty="0">
                <a:solidFill>
                  <a:srgbClr val="000000"/>
                </a:solidFill>
              </a:rPr>
              <a:t>.</a:t>
            </a:r>
            <a:endParaRPr lang="en-US" sz="3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03" y="2174103"/>
            <a:ext cx="11126753" cy="298174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943899" y="2846439"/>
            <a:ext cx="1976284" cy="147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635912" y="2861187"/>
            <a:ext cx="1976284" cy="147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32388" y="3510116"/>
            <a:ext cx="26694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68650" y="3510116"/>
            <a:ext cx="12273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239083" y="3488362"/>
            <a:ext cx="12273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9738360" y="3510116"/>
            <a:ext cx="7965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066027" y="4203291"/>
            <a:ext cx="1529691" cy="49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3338959" y="4161504"/>
            <a:ext cx="16902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999497" y="4843740"/>
            <a:ext cx="23950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4690110" y="4816455"/>
            <a:ext cx="19220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4827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89270" y="825599"/>
            <a:ext cx="56905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</a:rPr>
              <a:t>1 </a:t>
            </a:r>
            <a:r>
              <a:rPr lang="en-US" sz="3200" u="sng" dirty="0">
                <a:solidFill>
                  <a:srgbClr val="0033CC"/>
                </a:solidFill>
              </a:rPr>
              <a:t>Bungalows</a:t>
            </a:r>
            <a:r>
              <a:rPr lang="en-US" sz="3200" dirty="0">
                <a:solidFill>
                  <a:srgbClr val="0033CC"/>
                </a:solidFill>
              </a:rPr>
              <a:t> have got </a:t>
            </a:r>
            <a:r>
              <a:rPr lang="en-US" sz="3200" u="sng" dirty="0">
                <a:solidFill>
                  <a:srgbClr val="0033CC"/>
                </a:solidFill>
              </a:rPr>
              <a:t>two floors</a:t>
            </a:r>
            <a:r>
              <a:rPr lang="en-US" sz="3200" dirty="0">
                <a:solidFill>
                  <a:srgbClr val="0033CC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614" y="1710813"/>
            <a:ext cx="10507042" cy="4395019"/>
          </a:xfrm>
          <a:prstGeom prst="rect">
            <a:avLst/>
          </a:prstGeom>
        </p:spPr>
      </p:pic>
      <p:cxnSp>
        <p:nvCxnSpPr>
          <p:cNvPr id="6" name="Straight Connector 5"/>
          <p:cNvCxnSpPr>
            <a:cxnSpLocks/>
          </p:cNvCxnSpPr>
          <p:nvPr/>
        </p:nvCxnSpPr>
        <p:spPr>
          <a:xfrm>
            <a:off x="3326130" y="4026310"/>
            <a:ext cx="5821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2011680" y="4562168"/>
            <a:ext cx="5594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624916" y="693174"/>
            <a:ext cx="752168" cy="60468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98660" y="752864"/>
            <a:ext cx="73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4826844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981" y="648618"/>
            <a:ext cx="94808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200" u="sng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Terraced</a:t>
            </a:r>
            <a:r>
              <a:rPr lang="en-US" sz="32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houses have </a:t>
            </a:r>
            <a:r>
              <a:rPr lang="en-US" sz="3200" u="sng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always</a:t>
            </a:r>
            <a:r>
              <a:rPr lang="en-US" sz="32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got a </a:t>
            </a:r>
            <a:r>
              <a:rPr lang="en-US" sz="3200" u="sng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garden</a:t>
            </a:r>
            <a:r>
              <a:rPr lang="en-US" sz="32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back</a:t>
            </a:r>
            <a:r>
              <a:rPr lang="en-US" sz="32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047" y="1456068"/>
            <a:ext cx="5363323" cy="4801270"/>
          </a:xfrm>
          <a:prstGeom prst="rect">
            <a:avLst/>
          </a:prstGeom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4159045" y="3303639"/>
            <a:ext cx="13044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9910916" y="554656"/>
            <a:ext cx="752168" cy="60468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028901" y="589313"/>
            <a:ext cx="73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13151648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4955" y="678115"/>
            <a:ext cx="601356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3400" u="sng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Cottages</a:t>
            </a:r>
            <a:r>
              <a:rPr lang="en-US" sz="3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en-US" sz="3400" u="sng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expensive</a:t>
            </a:r>
            <a:r>
              <a:rPr lang="en-US" sz="3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houses.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4916" y="693174"/>
            <a:ext cx="752168" cy="60468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118" y="1452681"/>
            <a:ext cx="6649378" cy="48965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98657" y="692863"/>
            <a:ext cx="73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DS</a:t>
            </a:r>
          </a:p>
        </p:txBody>
      </p:sp>
    </p:spTree>
    <p:extLst>
      <p:ext uri="{BB962C8B-B14F-4D97-AF65-F5344CB8AC3E}">
        <p14:creationId xmlns:p14="http://schemas.microsoft.com/office/powerpoint/2010/main" val="107003626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8146" y="737108"/>
            <a:ext cx="6262035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3400" u="sng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Blocks of flats</a:t>
            </a:r>
            <a:r>
              <a:rPr lang="en-US" sz="3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en-US" sz="3400" u="sng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city </a:t>
            </a:r>
            <a:r>
              <a:rPr lang="en-US" sz="3400" u="sng" dirty="0" err="1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centres</a:t>
            </a:r>
            <a:r>
              <a:rPr lang="en-US" sz="3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4916" y="693174"/>
            <a:ext cx="752168" cy="60468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907" y="1637071"/>
            <a:ext cx="5053707" cy="4880697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>
            <a:off x="3908691" y="2979174"/>
            <a:ext cx="16805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787145" y="692863"/>
            <a:ext cx="73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2110188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8928" y="1336778"/>
            <a:ext cx="10810569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FF4D00"/>
                </a:solidFill>
                <a:cs typeface="Calibri" panose="020F0502020204030204" pitchFamily="34" charset="0"/>
              </a:rPr>
              <a:t>3 </a:t>
            </a:r>
            <a:r>
              <a:rPr lang="en-US" sz="3200" b="1" dirty="0">
                <a:solidFill>
                  <a:srgbClr val="000000"/>
                </a:solidFill>
                <a:cs typeface="Calibri" panose="020F0502020204030204" pitchFamily="34" charset="0"/>
              </a:rPr>
              <a:t>Answer the questions. What types of houses …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33CC"/>
                </a:solidFill>
                <a:cs typeface="Calibri" panose="020F0502020204030204" pitchFamily="34" charset="0"/>
              </a:rPr>
              <a:t>1 </a:t>
            </a:r>
            <a:r>
              <a:rPr lang="en-US" sz="3200" dirty="0">
                <a:solidFill>
                  <a:srgbClr val="0033CC"/>
                </a:solidFill>
                <a:cs typeface="Calibri" panose="020F0502020204030204" pitchFamily="34" charset="0"/>
              </a:rPr>
              <a:t>are in city </a:t>
            </a:r>
            <a:r>
              <a:rPr lang="en-US" sz="3200" dirty="0" err="1">
                <a:solidFill>
                  <a:srgbClr val="0033CC"/>
                </a:solidFill>
                <a:cs typeface="Calibri" panose="020F0502020204030204" pitchFamily="34" charset="0"/>
              </a:rPr>
              <a:t>centres</a:t>
            </a:r>
            <a:r>
              <a:rPr lang="en-US" sz="3200" dirty="0">
                <a:solidFill>
                  <a:srgbClr val="0033CC"/>
                </a:solidFill>
                <a:cs typeface="Calibri" panose="020F0502020204030204" pitchFamily="34" charset="0"/>
              </a:rPr>
              <a:t>? ___________________________________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33CC"/>
                </a:solidFill>
                <a:cs typeface="Calibri" panose="020F0502020204030204" pitchFamily="34" charset="0"/>
              </a:rPr>
              <a:t>2 </a:t>
            </a:r>
            <a:r>
              <a:rPr lang="en-US" sz="3200" dirty="0">
                <a:solidFill>
                  <a:srgbClr val="0033CC"/>
                </a:solidFill>
                <a:cs typeface="Calibri" panose="020F0502020204030204" pitchFamily="34" charset="0"/>
              </a:rPr>
              <a:t>have got a garden? __________________________________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3200" b="1" dirty="0">
              <a:solidFill>
                <a:srgbClr val="0033CC"/>
              </a:solidFill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33CC"/>
                </a:solidFill>
                <a:cs typeface="Calibri" panose="020F0502020204030204" pitchFamily="34" charset="0"/>
              </a:rPr>
              <a:t>3 </a:t>
            </a:r>
            <a:r>
              <a:rPr lang="en-US" sz="3200" dirty="0">
                <a:solidFill>
                  <a:srgbClr val="0033CC"/>
                </a:solidFill>
                <a:cs typeface="Calibri" panose="020F0502020204030204" pitchFamily="34" charset="0"/>
              </a:rPr>
              <a:t>are expensive? _____________________________________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33CC"/>
                </a:solidFill>
                <a:cs typeface="Calibri" panose="020F0502020204030204" pitchFamily="34" charset="0"/>
              </a:rPr>
              <a:t>4 </a:t>
            </a:r>
            <a:r>
              <a:rPr lang="en-US" sz="3200" dirty="0">
                <a:solidFill>
                  <a:srgbClr val="0033CC"/>
                </a:solidFill>
                <a:cs typeface="Calibri" panose="020F0502020204030204" pitchFamily="34" charset="0"/>
              </a:rPr>
              <a:t>are in the countryside? _______________________________</a:t>
            </a:r>
          </a:p>
        </p:txBody>
      </p:sp>
      <p:sp>
        <p:nvSpPr>
          <p:cNvPr id="3" name="Rectangle 2"/>
          <p:cNvSpPr/>
          <p:nvPr/>
        </p:nvSpPr>
        <p:spPr>
          <a:xfrm>
            <a:off x="4782584" y="2094736"/>
            <a:ext cx="60456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terraced houses and blocks of flats 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33872" y="2890391"/>
            <a:ext cx="67431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Detached houses, cottages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and some terraced houses 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24472" y="4470876"/>
            <a:ext cx="31382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Detached houses 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35622" y="5275330"/>
            <a:ext cx="16371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Cottages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48473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442452"/>
            <a:ext cx="2064774" cy="461665"/>
          </a:xfrm>
          <a:prstGeom prst="rect">
            <a:avLst/>
          </a:prstGeom>
          <a:solidFill>
            <a:srgbClr val="BE4336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More Practice: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2068" y="758014"/>
            <a:ext cx="1135625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33CC"/>
                </a:solidFill>
              </a:rPr>
              <a:t>1. What are detached houses like?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33CC"/>
                </a:solidFill>
              </a:rPr>
              <a:t>A. small and expensive			B. beautiful and small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33CC"/>
                </a:solidFill>
              </a:rPr>
              <a:t>C. big and comfortable			D. big and expensive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33CC"/>
                </a:solidFill>
              </a:rPr>
              <a:t>2. How many houses does a semi-detached house have?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800" dirty="0">
                <a:solidFill>
                  <a:srgbClr val="0033CC"/>
                </a:solidFill>
              </a:rPr>
              <a:t>four		B. three		C. two		D. five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33CC"/>
                </a:solidFill>
              </a:rPr>
              <a:t>3. Where are bungalows?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800" dirty="0">
                <a:solidFill>
                  <a:srgbClr val="0033CC"/>
                </a:solidFill>
              </a:rPr>
              <a:t>in the countryside			B. in small towns	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33CC"/>
                </a:solidFill>
              </a:rPr>
              <a:t>C. in cities					D. in the mountains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33CC"/>
                </a:solidFill>
              </a:rPr>
              <a:t>4. What do cottages often have?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33CC"/>
                </a:solidFill>
              </a:rPr>
              <a:t>A. big gardens	B. small gardens	C. big garages	D. small garages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17175" y="380896"/>
            <a:ext cx="9522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Read the text again and choose the correct answer:</a:t>
            </a:r>
          </a:p>
        </p:txBody>
      </p:sp>
      <p:sp>
        <p:nvSpPr>
          <p:cNvPr id="5" name="Oval 4"/>
          <p:cNvSpPr/>
          <p:nvPr/>
        </p:nvSpPr>
        <p:spPr>
          <a:xfrm>
            <a:off x="5906848" y="1995934"/>
            <a:ext cx="486697" cy="4424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906848" y="3135494"/>
            <a:ext cx="486697" cy="4424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906847" y="4275054"/>
            <a:ext cx="486697" cy="4424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0832" y="6027975"/>
            <a:ext cx="486697" cy="4424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4547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569374" y="1686481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572482" y="2697295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575591" y="4603862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588034" y="5670663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566258" y="366146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 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1591144" y="569916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604" y="443345"/>
            <a:ext cx="417459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0514702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2452"/>
            <a:ext cx="2241755" cy="461665"/>
          </a:xfrm>
          <a:prstGeom prst="rect">
            <a:avLst/>
          </a:prstGeom>
          <a:solidFill>
            <a:srgbClr val="BE4336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Post-reading:</a:t>
            </a:r>
          </a:p>
        </p:txBody>
      </p:sp>
      <p:sp>
        <p:nvSpPr>
          <p:cNvPr id="4" name="Rectangle 3"/>
          <p:cNvSpPr/>
          <p:nvPr/>
        </p:nvSpPr>
        <p:spPr>
          <a:xfrm>
            <a:off x="855406" y="2299369"/>
            <a:ext cx="11223523" cy="1490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200" dirty="0" err="1">
                <a:solidFill>
                  <a:srgbClr val="0033C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Eg</a:t>
            </a:r>
            <a:r>
              <a:rPr lang="en-US" sz="3200" dirty="0">
                <a:solidFill>
                  <a:srgbClr val="0033C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vi-VN" sz="3200" u="sng" dirty="0">
                <a:solidFill>
                  <a:srgbClr val="0033CC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Detached houses</a:t>
            </a:r>
            <a:r>
              <a:rPr lang="vi-VN" sz="3200" dirty="0">
                <a:solidFill>
                  <a:srgbClr val="0033CC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are </a:t>
            </a:r>
            <a:r>
              <a:rPr lang="vi-VN" sz="3200" u="sng" dirty="0">
                <a:solidFill>
                  <a:srgbClr val="0033CC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big</a:t>
            </a:r>
            <a:r>
              <a:rPr lang="vi-VN" sz="3200" dirty="0">
                <a:solidFill>
                  <a:srgbClr val="0033CC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 They’re usually </a:t>
            </a:r>
            <a:r>
              <a:rPr lang="vi-VN" sz="3200" u="sng" dirty="0">
                <a:solidFill>
                  <a:srgbClr val="0033CC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 the suburbs</a:t>
            </a:r>
            <a:r>
              <a:rPr lang="vi-VN" sz="3200" dirty="0">
                <a:solidFill>
                  <a:srgbClr val="0033CC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 They’ve got </a:t>
            </a:r>
            <a:r>
              <a:rPr lang="vi-VN" sz="3200" u="sng" dirty="0">
                <a:solidFill>
                  <a:srgbClr val="0033CC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gardens and driveways</a:t>
            </a:r>
            <a:r>
              <a:rPr lang="vi-VN" sz="3200" dirty="0">
                <a:solidFill>
                  <a:srgbClr val="0033CC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 They are </a:t>
            </a:r>
            <a:r>
              <a:rPr lang="vi-VN" sz="3200" u="sng" dirty="0">
                <a:solidFill>
                  <a:srgbClr val="0033CC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expensive</a:t>
            </a:r>
            <a:r>
              <a:rPr lang="vi-VN" sz="3200" dirty="0">
                <a:solidFill>
                  <a:srgbClr val="0033CC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0033CC"/>
              </a:solidFill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8451" y="442452"/>
            <a:ext cx="908992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400" b="1" dirty="0">
                <a:solidFill>
                  <a:srgbClr val="000000"/>
                </a:solidFill>
                <a:latin typeface="Calibri (Body)"/>
                <a:ea typeface="Arial" panose="020B0604020202020204" pitchFamily="34" charset="0"/>
                <a:cs typeface="JDCLK L+ Frutiger LT Std"/>
              </a:rPr>
              <a:t>4.</a:t>
            </a:r>
            <a:r>
              <a:rPr lang="en-US" sz="3400" dirty="0">
                <a:solidFill>
                  <a:srgbClr val="000000"/>
                </a:solidFill>
                <a:latin typeface="Calibri (Body)"/>
                <a:ea typeface="Arial" panose="020B0604020202020204" pitchFamily="34" charset="0"/>
                <a:cs typeface="JDCLK L+ Frutiger LT Std"/>
              </a:rPr>
              <a:t> </a:t>
            </a:r>
            <a:r>
              <a:rPr lang="vi-VN" sz="3400" b="1" dirty="0">
                <a:solidFill>
                  <a:srgbClr val="000000"/>
                </a:solidFill>
                <a:latin typeface="Calibri (Body)"/>
                <a:ea typeface="Arial" panose="020B0604020202020204" pitchFamily="34" charset="0"/>
                <a:cs typeface="JDCLK L+ Frutiger LT Std"/>
              </a:rPr>
              <a:t>Present one of the different types of British homes to the class.</a:t>
            </a:r>
            <a:endParaRPr lang="en-US" sz="3400" dirty="0">
              <a:solidFill>
                <a:srgbClr val="000000"/>
              </a:solidFill>
              <a:latin typeface="Calibri (Body)"/>
              <a:ea typeface="Arial" panose="020B0604020202020204" pitchFamily="34" charset="0"/>
              <a:cs typeface="JDCLK L+ Frutiger LT Std"/>
            </a:endParaRPr>
          </a:p>
        </p:txBody>
      </p:sp>
    </p:spTree>
    <p:extLst>
      <p:ext uri="{BB962C8B-B14F-4D97-AF65-F5344CB8AC3E}">
        <p14:creationId xmlns:p14="http://schemas.microsoft.com/office/powerpoint/2010/main" val="3213899974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524968534"/>
      </p:ext>
    </p:extLst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2890" y="2182761"/>
            <a:ext cx="10589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33CC"/>
                </a:solidFill>
              </a:rPr>
              <a:t>Write a paragraph (about 40-60 words) to describe one popular type of houses in your country.</a:t>
            </a:r>
          </a:p>
        </p:txBody>
      </p:sp>
    </p:spTree>
    <p:extLst>
      <p:ext uri="{BB962C8B-B14F-4D97-AF65-F5344CB8AC3E}">
        <p14:creationId xmlns:p14="http://schemas.microsoft.com/office/powerpoint/2010/main" val="1571167882"/>
      </p:ext>
    </p:extLst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470"/>
            <a:ext cx="10058400" cy="57845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537788195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69618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66668" y="1818408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Types of houses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Skills 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Reading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Speaking</a:t>
            </a:r>
          </a:p>
        </p:txBody>
      </p:sp>
    </p:spTree>
    <p:extLst>
      <p:ext uri="{BB962C8B-B14F-4D97-AF65-F5344CB8AC3E}">
        <p14:creationId xmlns:p14="http://schemas.microsoft.com/office/powerpoint/2010/main" val="1512116417"/>
      </p:ext>
    </p:extLst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319971" y="1748068"/>
            <a:ext cx="11872029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600" i="1" dirty="0" err="1">
                <a:solidFill>
                  <a:srgbClr val="0070C0"/>
                </a:solidFill>
              </a:rPr>
              <a:t>Practise</a:t>
            </a:r>
            <a:r>
              <a:rPr lang="en-US" sz="3600" i="1" dirty="0">
                <a:solidFill>
                  <a:srgbClr val="0070C0"/>
                </a:solidFill>
              </a:rPr>
              <a:t> the vocabularies and make sentences using them. 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</a:rPr>
              <a:t>TA 6 Right on WB </a:t>
            </a:r>
            <a:r>
              <a:rPr lang="en-US" sz="3600" i="1" dirty="0">
                <a:solidFill>
                  <a:srgbClr val="0070C0"/>
                </a:solidFill>
              </a:rPr>
              <a:t>(p. 17)  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(p. 31 SB)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528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08152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383" y="611513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9218" y="1508236"/>
            <a:ext cx="10832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900" y="2388817"/>
            <a:ext cx="11380839" cy="2646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3000" i="1" dirty="0">
                <a:solidFill>
                  <a:srgbClr val="0033CC"/>
                </a:solidFill>
                <a:ea typeface="Times New Roman" panose="02020603050405020304" pitchFamily="18" charset="0"/>
              </a:rPr>
              <a:t>Learn vocabulary:</a:t>
            </a:r>
            <a:r>
              <a:rPr lang="en-US" sz="3000" b="1" i="1" dirty="0">
                <a:solidFill>
                  <a:srgbClr val="0033CC"/>
                </a:solidFill>
                <a:ea typeface="Times New Roman" panose="02020603050405020304" pitchFamily="18" charset="0"/>
              </a:rPr>
              <a:t> </a:t>
            </a:r>
            <a:r>
              <a:rPr lang="en-US" sz="3000" i="1" dirty="0">
                <a:solidFill>
                  <a:srgbClr val="0033CC"/>
                </a:solidFill>
                <a:ea typeface="Times New Roman" panose="02020603050405020304" pitchFamily="18" charset="0"/>
              </a:rPr>
              <a:t>Nouns (</a:t>
            </a:r>
            <a:r>
              <a:rPr lang="en-US" sz="3000" b="1" i="1" dirty="0">
                <a:solidFill>
                  <a:srgbClr val="0033CC"/>
                </a:solidFill>
                <a:ea typeface="Times New Roman" panose="02020603050405020304" pitchFamily="18" charset="0"/>
              </a:rPr>
              <a:t>countryside, suburb, driveway, floor, row</a:t>
            </a:r>
            <a:r>
              <a:rPr lang="en-US" sz="3000" i="1" dirty="0">
                <a:solidFill>
                  <a:srgbClr val="0033CC"/>
                </a:solidFill>
                <a:ea typeface="Times New Roman" panose="02020603050405020304" pitchFamily="18" charset="0"/>
              </a:rPr>
              <a:t>).</a:t>
            </a: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3000" i="1" dirty="0">
                <a:solidFill>
                  <a:srgbClr val="0033CC"/>
                </a:solidFill>
                <a:ea typeface="Times New Roman" panose="02020603050405020304" pitchFamily="18" charset="0"/>
              </a:rPr>
              <a:t>Learn about different types of British houses.</a:t>
            </a:r>
          </a:p>
          <a:p>
            <a:pPr marL="342900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3000" i="1" dirty="0">
                <a:solidFill>
                  <a:srgbClr val="0033CC"/>
                </a:solidFill>
              </a:rPr>
              <a:t>Describe a picture and their room, read for specific information.</a:t>
            </a:r>
          </a:p>
          <a:p>
            <a:pPr marL="342900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3000" i="1" dirty="0">
                <a:solidFill>
                  <a:srgbClr val="0033CC"/>
                </a:solidFill>
              </a:rPr>
              <a:t>Talk about British homes.</a:t>
            </a:r>
          </a:p>
        </p:txBody>
      </p:sp>
    </p:spTree>
    <p:extLst>
      <p:ext uri="{BB962C8B-B14F-4D97-AF65-F5344CB8AC3E}">
        <p14:creationId xmlns:p14="http://schemas.microsoft.com/office/powerpoint/2010/main" val="38385547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140"/>
            <a:ext cx="10058400" cy="58486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1734573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546" y="2263039"/>
            <a:ext cx="560930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33CC"/>
                </a:solidFill>
              </a:rPr>
              <a:t>There is a big white sofa 1) ______________ the window. There is an armchair 2) ______________ the coffee table. There is a carpet 3) ______________ the coffee table. There aren’t any beds in the room.</a:t>
            </a:r>
            <a:endParaRPr lang="en-US" sz="3200" dirty="0">
              <a:solidFill>
                <a:srgbClr val="0033C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844" y="2236436"/>
            <a:ext cx="6204155" cy="41625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28118" y="1543771"/>
            <a:ext cx="28448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0033CC"/>
                </a:solidFill>
              </a:rPr>
              <a:t>in front of/near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87241" y="1543772"/>
            <a:ext cx="22547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0033CC"/>
                </a:solidFill>
              </a:rPr>
              <a:t>next to/near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7917" y="1543772"/>
            <a:ext cx="11560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0033CC"/>
                </a:solidFill>
              </a:rPr>
              <a:t>under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6812" y="498612"/>
            <a:ext cx="120051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Look at the picture and choose the appropriate prepositions to fill in the missing words.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139475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-0.24688 0.179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4" y="8958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54127 0.319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15972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01198 0.46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" y="23125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537227547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824" y="566748"/>
            <a:ext cx="8330755" cy="55538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5022" y="3746095"/>
            <a:ext cx="3062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25431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05781" y="442452"/>
            <a:ext cx="3569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B13134"/>
                </a:solidFill>
              </a:rPr>
              <a:t>Vocabulary:</a:t>
            </a:r>
          </a:p>
        </p:txBody>
      </p:sp>
      <p:sp>
        <p:nvSpPr>
          <p:cNvPr id="4" name="Rectangle 3"/>
          <p:cNvSpPr/>
          <p:nvPr/>
        </p:nvSpPr>
        <p:spPr>
          <a:xfrm>
            <a:off x="1352295" y="5088942"/>
            <a:ext cx="77293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BE4336"/>
                </a:solidFill>
              </a:rPr>
              <a:t>• countryside </a:t>
            </a:r>
            <a:r>
              <a:rPr lang="en-US" sz="3200" dirty="0">
                <a:solidFill>
                  <a:srgbClr val="00B050"/>
                </a:solidFill>
              </a:rPr>
              <a:t>/ˈ</a:t>
            </a:r>
            <a:r>
              <a:rPr lang="en-US" sz="3200" dirty="0" err="1">
                <a:solidFill>
                  <a:srgbClr val="00B050"/>
                </a:solidFill>
              </a:rPr>
              <a:t>kʌntrisaɪd</a:t>
            </a:r>
            <a:r>
              <a:rPr lang="en-US" sz="3200" dirty="0">
                <a:solidFill>
                  <a:srgbClr val="00B050"/>
                </a:solidFill>
              </a:rPr>
              <a:t>/ </a:t>
            </a:r>
            <a:r>
              <a:rPr lang="en-US" sz="3200" dirty="0">
                <a:solidFill>
                  <a:srgbClr val="0033CC"/>
                </a:solidFill>
              </a:rPr>
              <a:t>(n): </a:t>
            </a:r>
            <a:r>
              <a:rPr lang="en-US" sz="3200" dirty="0" err="1"/>
              <a:t>nông</a:t>
            </a:r>
            <a:r>
              <a:rPr lang="en-US" sz="3200" dirty="0"/>
              <a:t> </a:t>
            </a:r>
            <a:r>
              <a:rPr lang="en-US" sz="3200" dirty="0" err="1"/>
              <a:t>thôn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352296" y="1818086"/>
            <a:ext cx="104433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BE4336"/>
                </a:solidFill>
              </a:rPr>
              <a:t>• driveway </a:t>
            </a:r>
            <a:r>
              <a:rPr lang="en-US" sz="3200" dirty="0">
                <a:solidFill>
                  <a:srgbClr val="00B050"/>
                </a:solidFill>
              </a:rPr>
              <a:t>/ˈ</a:t>
            </a:r>
            <a:r>
              <a:rPr lang="en-US" sz="3200" dirty="0" err="1">
                <a:solidFill>
                  <a:srgbClr val="00B050"/>
                </a:solidFill>
              </a:rPr>
              <a:t>draɪvweɪ</a:t>
            </a:r>
            <a:r>
              <a:rPr lang="en-US" sz="3200" dirty="0">
                <a:solidFill>
                  <a:srgbClr val="00B050"/>
                </a:solidFill>
              </a:rPr>
              <a:t>/ </a:t>
            </a:r>
            <a:r>
              <a:rPr lang="en-US" sz="3200" dirty="0">
                <a:solidFill>
                  <a:srgbClr val="0033CC"/>
                </a:solidFill>
              </a:rPr>
              <a:t>(n):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lái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17425" y="2635800"/>
            <a:ext cx="8730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/>
            <a:r>
              <a:rPr lang="en-US" sz="3200" dirty="0">
                <a:solidFill>
                  <a:srgbClr val="BE4336"/>
                </a:solidFill>
              </a:rPr>
              <a:t>• suburb</a:t>
            </a:r>
            <a:r>
              <a:rPr lang="en-US" sz="3200" dirty="0"/>
              <a:t> </a:t>
            </a:r>
            <a:r>
              <a:rPr lang="en-US" sz="3200" dirty="0">
                <a:solidFill>
                  <a:srgbClr val="00B050"/>
                </a:solidFill>
              </a:rPr>
              <a:t>/ˈ</a:t>
            </a:r>
            <a:r>
              <a:rPr lang="en-US" sz="3200" dirty="0" err="1">
                <a:solidFill>
                  <a:srgbClr val="00B050"/>
                </a:solidFill>
              </a:rPr>
              <a:t>sʌbɜːb</a:t>
            </a:r>
            <a:r>
              <a:rPr lang="en-US" sz="3200" dirty="0">
                <a:solidFill>
                  <a:srgbClr val="00B050"/>
                </a:solidFill>
              </a:rPr>
              <a:t>/ </a:t>
            </a:r>
            <a:r>
              <a:rPr lang="en-US" sz="3200" dirty="0">
                <a:solidFill>
                  <a:srgbClr val="0033CC"/>
                </a:solidFill>
              </a:rPr>
              <a:t>(n): </a:t>
            </a:r>
            <a:r>
              <a:rPr lang="en-US" sz="3200" dirty="0" err="1"/>
              <a:t>ngoại</a:t>
            </a:r>
            <a:r>
              <a:rPr lang="en-US" sz="3200" dirty="0"/>
              <a:t> ô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4037" y="3453514"/>
            <a:ext cx="65605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BE4336"/>
                </a:solidFill>
              </a:rPr>
              <a:t>• floor </a:t>
            </a:r>
            <a:r>
              <a:rPr lang="en-US" sz="3200" dirty="0">
                <a:solidFill>
                  <a:srgbClr val="00B050"/>
                </a:solidFill>
              </a:rPr>
              <a:t>/</a:t>
            </a:r>
            <a:r>
              <a:rPr lang="en-US" sz="3200" dirty="0" err="1">
                <a:solidFill>
                  <a:srgbClr val="00B050"/>
                </a:solidFill>
              </a:rPr>
              <a:t>flɔ</a:t>
            </a:r>
            <a:r>
              <a:rPr lang="en-US" sz="3200" dirty="0">
                <a:solidFill>
                  <a:srgbClr val="00B050"/>
                </a:solidFill>
              </a:rPr>
              <a:t>ː/ </a:t>
            </a:r>
            <a:r>
              <a:rPr lang="en-US" sz="3200" dirty="0">
                <a:solidFill>
                  <a:srgbClr val="0033CC"/>
                </a:solidFill>
              </a:rPr>
              <a:t>(n): </a:t>
            </a:r>
            <a:r>
              <a:rPr lang="en-US" sz="3200" dirty="0" err="1"/>
              <a:t>tầng</a:t>
            </a:r>
            <a:r>
              <a:rPr lang="en-US" sz="3200" dirty="0"/>
              <a:t>, </a:t>
            </a:r>
            <a:r>
              <a:rPr lang="en-US" sz="3200" dirty="0" err="1"/>
              <a:t>sàn</a:t>
            </a:r>
            <a:r>
              <a:rPr lang="en-US" sz="3200" dirty="0"/>
              <a:t> (</a:t>
            </a:r>
            <a:r>
              <a:rPr lang="en-US" sz="3200" dirty="0" err="1"/>
              <a:t>nhà</a:t>
            </a:r>
            <a:r>
              <a:rPr lang="en-US" sz="3200" dirty="0"/>
              <a:t>)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52295" y="4271228"/>
            <a:ext cx="7971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BE4336"/>
                </a:solidFill>
              </a:rPr>
              <a:t>• row </a:t>
            </a:r>
            <a:r>
              <a:rPr lang="en-US" sz="3200" dirty="0">
                <a:solidFill>
                  <a:srgbClr val="00B050"/>
                </a:solidFill>
              </a:rPr>
              <a:t>/</a:t>
            </a:r>
            <a:r>
              <a:rPr lang="en-US" sz="3200" dirty="0" err="1">
                <a:solidFill>
                  <a:srgbClr val="00B050"/>
                </a:solidFill>
              </a:rPr>
              <a:t>rəʊ</a:t>
            </a:r>
            <a:r>
              <a:rPr lang="en-US" sz="3200" dirty="0">
                <a:solidFill>
                  <a:srgbClr val="00B050"/>
                </a:solidFill>
              </a:rPr>
              <a:t>/ </a:t>
            </a:r>
            <a:r>
              <a:rPr lang="en-US" sz="3200" dirty="0">
                <a:solidFill>
                  <a:srgbClr val="0033CC"/>
                </a:solidFill>
              </a:rPr>
              <a:t>(n): </a:t>
            </a:r>
            <a:r>
              <a:rPr lang="en-US" sz="3200" dirty="0" err="1"/>
              <a:t>dãy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phố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10" name="drivew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89902" y="481574"/>
            <a:ext cx="609600" cy="609600"/>
          </a:xfrm>
          <a:prstGeom prst="rect">
            <a:avLst/>
          </a:prstGeom>
        </p:spPr>
      </p:pic>
      <p:pic>
        <p:nvPicPr>
          <p:cNvPr id="11" name="subur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89902" y="483965"/>
            <a:ext cx="609600" cy="609600"/>
          </a:xfrm>
          <a:prstGeom prst="rect">
            <a:avLst/>
          </a:prstGeom>
        </p:spPr>
      </p:pic>
      <p:pic>
        <p:nvPicPr>
          <p:cNvPr id="12" name="floo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89902" y="481574"/>
            <a:ext cx="609600" cy="609600"/>
          </a:xfrm>
          <a:prstGeom prst="rect">
            <a:avLst/>
          </a:prstGeom>
        </p:spPr>
      </p:pic>
      <p:pic>
        <p:nvPicPr>
          <p:cNvPr id="13" name="row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89902" y="516143"/>
            <a:ext cx="609600" cy="609600"/>
          </a:xfrm>
          <a:prstGeom prst="rect">
            <a:avLst/>
          </a:prstGeom>
        </p:spPr>
      </p:pic>
      <p:pic>
        <p:nvPicPr>
          <p:cNvPr id="14" name="countrysid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89902" y="479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3708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2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9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3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05781" y="442452"/>
            <a:ext cx="3569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B13134"/>
                </a:solidFill>
              </a:rPr>
              <a:t>Vocabulary:</a:t>
            </a:r>
          </a:p>
        </p:txBody>
      </p:sp>
      <p:sp>
        <p:nvSpPr>
          <p:cNvPr id="4" name="Rectangle 3"/>
          <p:cNvSpPr/>
          <p:nvPr/>
        </p:nvSpPr>
        <p:spPr>
          <a:xfrm>
            <a:off x="1352295" y="5088942"/>
            <a:ext cx="77293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BE4336"/>
                </a:solidFill>
              </a:rPr>
              <a:t>• countryside </a:t>
            </a:r>
            <a:r>
              <a:rPr lang="en-US" sz="3200" dirty="0">
                <a:solidFill>
                  <a:srgbClr val="00B050"/>
                </a:solidFill>
              </a:rPr>
              <a:t>/ˈ</a:t>
            </a:r>
            <a:r>
              <a:rPr lang="en-US" sz="3200" dirty="0" err="1">
                <a:solidFill>
                  <a:srgbClr val="00B050"/>
                </a:solidFill>
              </a:rPr>
              <a:t>kʌntrisaɪd</a:t>
            </a:r>
            <a:r>
              <a:rPr lang="en-US" sz="3200" dirty="0">
                <a:solidFill>
                  <a:srgbClr val="00B050"/>
                </a:solidFill>
              </a:rPr>
              <a:t>/ </a:t>
            </a:r>
            <a:r>
              <a:rPr lang="en-US" sz="3200" dirty="0">
                <a:solidFill>
                  <a:srgbClr val="0033CC"/>
                </a:solidFill>
              </a:rPr>
              <a:t>(n): </a:t>
            </a:r>
            <a:r>
              <a:rPr lang="en-US" sz="3200" dirty="0" err="1"/>
              <a:t>nông</a:t>
            </a:r>
            <a:r>
              <a:rPr lang="en-US" sz="3200" dirty="0"/>
              <a:t> </a:t>
            </a:r>
            <a:r>
              <a:rPr lang="en-US" sz="3200" dirty="0" err="1"/>
              <a:t>thôn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352296" y="1818086"/>
            <a:ext cx="104433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BE4336"/>
                </a:solidFill>
              </a:rPr>
              <a:t>• driveway </a:t>
            </a:r>
            <a:r>
              <a:rPr lang="en-US" sz="3200" dirty="0">
                <a:solidFill>
                  <a:srgbClr val="00B050"/>
                </a:solidFill>
              </a:rPr>
              <a:t>/ˈ</a:t>
            </a:r>
            <a:r>
              <a:rPr lang="en-US" sz="3200" dirty="0" err="1">
                <a:solidFill>
                  <a:srgbClr val="00B050"/>
                </a:solidFill>
              </a:rPr>
              <a:t>draɪvweɪ</a:t>
            </a:r>
            <a:r>
              <a:rPr lang="en-US" sz="3200" dirty="0">
                <a:solidFill>
                  <a:srgbClr val="00B050"/>
                </a:solidFill>
              </a:rPr>
              <a:t>/ </a:t>
            </a:r>
            <a:r>
              <a:rPr lang="en-US" sz="3200" dirty="0">
                <a:solidFill>
                  <a:srgbClr val="0033CC"/>
                </a:solidFill>
              </a:rPr>
              <a:t>(n):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lái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17425" y="2635800"/>
            <a:ext cx="8730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/>
            <a:r>
              <a:rPr lang="en-US" sz="3200" dirty="0">
                <a:solidFill>
                  <a:srgbClr val="BE4336"/>
                </a:solidFill>
              </a:rPr>
              <a:t>• suburb</a:t>
            </a:r>
            <a:r>
              <a:rPr lang="en-US" sz="3200" dirty="0"/>
              <a:t> </a:t>
            </a:r>
            <a:r>
              <a:rPr lang="en-US" sz="3200" dirty="0">
                <a:solidFill>
                  <a:srgbClr val="00B050"/>
                </a:solidFill>
              </a:rPr>
              <a:t>/ˈ</a:t>
            </a:r>
            <a:r>
              <a:rPr lang="en-US" sz="3200" dirty="0" err="1">
                <a:solidFill>
                  <a:srgbClr val="00B050"/>
                </a:solidFill>
              </a:rPr>
              <a:t>sʌbɜːb</a:t>
            </a:r>
            <a:r>
              <a:rPr lang="en-US" sz="3200" dirty="0">
                <a:solidFill>
                  <a:srgbClr val="00B050"/>
                </a:solidFill>
              </a:rPr>
              <a:t>/ </a:t>
            </a:r>
            <a:r>
              <a:rPr lang="en-US" sz="3200" dirty="0">
                <a:solidFill>
                  <a:srgbClr val="0033CC"/>
                </a:solidFill>
              </a:rPr>
              <a:t>(n): </a:t>
            </a:r>
            <a:r>
              <a:rPr lang="en-US" sz="3200" dirty="0" err="1"/>
              <a:t>ngoại</a:t>
            </a:r>
            <a:r>
              <a:rPr lang="en-US" sz="3200" dirty="0"/>
              <a:t> ô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4037" y="3453514"/>
            <a:ext cx="65605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BE4336"/>
                </a:solidFill>
              </a:rPr>
              <a:t>• floor </a:t>
            </a:r>
            <a:r>
              <a:rPr lang="en-US" sz="3200" dirty="0">
                <a:solidFill>
                  <a:srgbClr val="00B050"/>
                </a:solidFill>
              </a:rPr>
              <a:t>/</a:t>
            </a:r>
            <a:r>
              <a:rPr lang="en-US" sz="3200" dirty="0" err="1">
                <a:solidFill>
                  <a:srgbClr val="00B050"/>
                </a:solidFill>
              </a:rPr>
              <a:t>flɔ</a:t>
            </a:r>
            <a:r>
              <a:rPr lang="en-US" sz="3200" dirty="0">
                <a:solidFill>
                  <a:srgbClr val="00B050"/>
                </a:solidFill>
              </a:rPr>
              <a:t>ː/ </a:t>
            </a:r>
            <a:r>
              <a:rPr lang="en-US" sz="3200" dirty="0">
                <a:solidFill>
                  <a:srgbClr val="0033CC"/>
                </a:solidFill>
              </a:rPr>
              <a:t>(n): </a:t>
            </a:r>
            <a:r>
              <a:rPr lang="en-US" sz="3200" dirty="0" err="1"/>
              <a:t>tầng</a:t>
            </a:r>
            <a:r>
              <a:rPr lang="en-US" sz="3200" dirty="0"/>
              <a:t>, </a:t>
            </a:r>
            <a:r>
              <a:rPr lang="en-US" sz="3200" dirty="0" err="1"/>
              <a:t>sàn</a:t>
            </a:r>
            <a:r>
              <a:rPr lang="en-US" sz="3200" dirty="0"/>
              <a:t> (</a:t>
            </a:r>
            <a:r>
              <a:rPr lang="en-US" sz="3200" dirty="0" err="1"/>
              <a:t>nhà</a:t>
            </a:r>
            <a:r>
              <a:rPr lang="en-US" sz="3200" dirty="0"/>
              <a:t>)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52295" y="4271228"/>
            <a:ext cx="7971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BE4336"/>
                </a:solidFill>
              </a:rPr>
              <a:t>• row </a:t>
            </a:r>
            <a:r>
              <a:rPr lang="en-US" sz="3200" dirty="0">
                <a:solidFill>
                  <a:srgbClr val="00B050"/>
                </a:solidFill>
              </a:rPr>
              <a:t>/</a:t>
            </a:r>
            <a:r>
              <a:rPr lang="en-US" sz="3200" dirty="0" err="1">
                <a:solidFill>
                  <a:srgbClr val="00B050"/>
                </a:solidFill>
              </a:rPr>
              <a:t>rəʊ</a:t>
            </a:r>
            <a:r>
              <a:rPr lang="en-US" sz="3200" dirty="0">
                <a:solidFill>
                  <a:srgbClr val="00B050"/>
                </a:solidFill>
              </a:rPr>
              <a:t>/ </a:t>
            </a:r>
            <a:r>
              <a:rPr lang="en-US" sz="3200" dirty="0">
                <a:solidFill>
                  <a:srgbClr val="0033CC"/>
                </a:solidFill>
              </a:rPr>
              <a:t>(n): </a:t>
            </a:r>
            <a:r>
              <a:rPr lang="en-US" sz="3200" dirty="0" err="1"/>
              <a:t>dãy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phố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10" name="drivew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29602" y="636483"/>
            <a:ext cx="609600" cy="609600"/>
          </a:xfrm>
          <a:prstGeom prst="rect">
            <a:avLst/>
          </a:prstGeom>
        </p:spPr>
      </p:pic>
      <p:pic>
        <p:nvPicPr>
          <p:cNvPr id="11" name="subur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29602" y="638874"/>
            <a:ext cx="609600" cy="609600"/>
          </a:xfrm>
          <a:prstGeom prst="rect">
            <a:avLst/>
          </a:prstGeom>
        </p:spPr>
      </p:pic>
      <p:pic>
        <p:nvPicPr>
          <p:cNvPr id="12" name="floo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29602" y="636483"/>
            <a:ext cx="609600" cy="609600"/>
          </a:xfrm>
          <a:prstGeom prst="rect">
            <a:avLst/>
          </a:prstGeom>
        </p:spPr>
      </p:pic>
      <p:pic>
        <p:nvPicPr>
          <p:cNvPr id="13" name="row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29602" y="671052"/>
            <a:ext cx="609600" cy="609600"/>
          </a:xfrm>
          <a:prstGeom prst="rect">
            <a:avLst/>
          </a:prstGeom>
        </p:spPr>
      </p:pic>
      <p:pic>
        <p:nvPicPr>
          <p:cNvPr id="14" name="countrysid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29602" y="634092"/>
            <a:ext cx="609600" cy="6096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820359" y="1761109"/>
            <a:ext cx="132735" cy="11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820360" y="2635800"/>
            <a:ext cx="132735" cy="11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767138" y="5088942"/>
            <a:ext cx="132735" cy="11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894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3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680</Words>
  <Application>Microsoft Office PowerPoint</Application>
  <PresentationFormat>Widescreen</PresentationFormat>
  <Paragraphs>90</Paragraphs>
  <Slides>26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(Body)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Le</dc:creator>
  <cp:lastModifiedBy>Vũ Trần Gia Bửu</cp:lastModifiedBy>
  <cp:revision>75</cp:revision>
  <dcterms:created xsi:type="dcterms:W3CDTF">2021-09-24T06:18:33Z</dcterms:created>
  <dcterms:modified xsi:type="dcterms:W3CDTF">2023-08-02T07:34:53Z</dcterms:modified>
</cp:coreProperties>
</file>