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1" r:id="rId2"/>
    <p:sldId id="264" r:id="rId3"/>
    <p:sldId id="265" r:id="rId4"/>
    <p:sldId id="271" r:id="rId5"/>
    <p:sldId id="267" r:id="rId6"/>
    <p:sldId id="268" r:id="rId7"/>
    <p:sldId id="269" r:id="rId8"/>
    <p:sldId id="270" r:id="rId9"/>
    <p:sldId id="272" r:id="rId10"/>
    <p:sldId id="257" r:id="rId11"/>
    <p:sldId id="278" r:id="rId12"/>
    <p:sldId id="277" r:id="rId13"/>
    <p:sldId id="279" r:id="rId14"/>
    <p:sldId id="258" r:id="rId15"/>
    <p:sldId id="260" r:id="rId16"/>
    <p:sldId id="276" r:id="rId17"/>
    <p:sldId id="275" r:id="rId18"/>
    <p:sldId id="274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68EFC4-6A47-4CCE-9239-FD8233403BC2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4C09E9-D3C5-420D-B4AC-6CC6FC04A2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42406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7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3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11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7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9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1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046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9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602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43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15D63-A407-46BF-90A4-6E625821C91C}" type="datetimeFigureOut">
              <a:rPr lang="en-US" smtClean="0"/>
              <a:t>8/4/2020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D379B-261A-459A-83F2-C802935B63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10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audio" Target="../media/media1.wav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3.wdp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openxmlformats.org/officeDocument/2006/relationships/image" Target="../media/image13.png"/><Relationship Id="rId32" Type="http://schemas.openxmlformats.org/officeDocument/2006/relationships/image" Target="../media/image2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15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31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microsoft.com/office/2007/relationships/hdphoto" Target="../media/hdphoto12.wdp"/><Relationship Id="rId30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0.png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26.png"/><Relationship Id="rId18" Type="http://schemas.openxmlformats.org/officeDocument/2006/relationships/image" Target="../media/image10.png"/><Relationship Id="rId26" Type="http://schemas.openxmlformats.org/officeDocument/2006/relationships/image" Target="../media/image31.png"/><Relationship Id="rId39" Type="http://schemas.openxmlformats.org/officeDocument/2006/relationships/image" Target="../media/image37.png"/><Relationship Id="rId3" Type="http://schemas.openxmlformats.org/officeDocument/2006/relationships/image" Target="../media/image21.png"/><Relationship Id="rId21" Type="http://schemas.microsoft.com/office/2007/relationships/hdphoto" Target="../media/hdphoto20.wdp"/><Relationship Id="rId34" Type="http://schemas.microsoft.com/office/2007/relationships/hdphoto" Target="../media/hdphoto24.wdp"/><Relationship Id="rId42" Type="http://schemas.microsoft.com/office/2007/relationships/hdphoto" Target="../media/hdphoto28.wdp"/><Relationship Id="rId47" Type="http://schemas.openxmlformats.org/officeDocument/2006/relationships/image" Target="../media/image2.png"/><Relationship Id="rId7" Type="http://schemas.openxmlformats.org/officeDocument/2006/relationships/image" Target="../media/image23.png"/><Relationship Id="rId12" Type="http://schemas.microsoft.com/office/2007/relationships/hdphoto" Target="../media/hdphoto19.wdp"/><Relationship Id="rId17" Type="http://schemas.openxmlformats.org/officeDocument/2006/relationships/image" Target="../media/image28.png"/><Relationship Id="rId25" Type="http://schemas.microsoft.com/office/2007/relationships/hdphoto" Target="../media/hdphoto21.wdp"/><Relationship Id="rId33" Type="http://schemas.openxmlformats.org/officeDocument/2006/relationships/image" Target="../media/image34.png"/><Relationship Id="rId38" Type="http://schemas.microsoft.com/office/2007/relationships/hdphoto" Target="../media/hdphoto26.wdp"/><Relationship Id="rId46" Type="http://schemas.openxmlformats.org/officeDocument/2006/relationships/slide" Target="slide8.xml"/><Relationship Id="rId2" Type="http://schemas.openxmlformats.org/officeDocument/2006/relationships/image" Target="../media/image18.jpe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microsoft.com/office/2007/relationships/hdphoto" Target="../media/hdphoto12.wdp"/><Relationship Id="rId41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6.wdp"/><Relationship Id="rId11" Type="http://schemas.openxmlformats.org/officeDocument/2006/relationships/image" Target="../media/image25.png"/><Relationship Id="rId24" Type="http://schemas.openxmlformats.org/officeDocument/2006/relationships/image" Target="../media/image30.png"/><Relationship Id="rId32" Type="http://schemas.microsoft.com/office/2007/relationships/hdphoto" Target="../media/hdphoto23.wdp"/><Relationship Id="rId37" Type="http://schemas.openxmlformats.org/officeDocument/2006/relationships/image" Target="../media/image36.png"/><Relationship Id="rId40" Type="http://schemas.microsoft.com/office/2007/relationships/hdphoto" Target="../media/hdphoto27.wdp"/><Relationship Id="rId45" Type="http://schemas.openxmlformats.org/officeDocument/2006/relationships/slide" Target="slide7.xml"/><Relationship Id="rId5" Type="http://schemas.openxmlformats.org/officeDocument/2006/relationships/image" Target="../media/image22.png"/><Relationship Id="rId15" Type="http://schemas.microsoft.com/office/2007/relationships/hdphoto" Target="../media/hdphoto9.wdp"/><Relationship Id="rId23" Type="http://schemas.microsoft.com/office/2007/relationships/hdphoto" Target="../media/hdphoto11.wdp"/><Relationship Id="rId28" Type="http://schemas.openxmlformats.org/officeDocument/2006/relationships/image" Target="../media/image14.png"/><Relationship Id="rId36" Type="http://schemas.microsoft.com/office/2007/relationships/hdphoto" Target="../media/hdphoto25.wdp"/><Relationship Id="rId10" Type="http://schemas.microsoft.com/office/2007/relationships/hdphoto" Target="../media/hdphoto18.wdp"/><Relationship Id="rId19" Type="http://schemas.microsoft.com/office/2007/relationships/hdphoto" Target="../media/hdphoto8.wdp"/><Relationship Id="rId31" Type="http://schemas.openxmlformats.org/officeDocument/2006/relationships/image" Target="../media/image33.png"/><Relationship Id="rId44" Type="http://schemas.openxmlformats.org/officeDocument/2006/relationships/slide" Target="slide6.xml"/><Relationship Id="rId4" Type="http://schemas.microsoft.com/office/2007/relationships/hdphoto" Target="../media/hdphoto15.wdp"/><Relationship Id="rId9" Type="http://schemas.openxmlformats.org/officeDocument/2006/relationships/image" Target="../media/image24.png"/><Relationship Id="rId14" Type="http://schemas.openxmlformats.org/officeDocument/2006/relationships/image" Target="../media/image11.png"/><Relationship Id="rId22" Type="http://schemas.openxmlformats.org/officeDocument/2006/relationships/image" Target="../media/image13.png"/><Relationship Id="rId27" Type="http://schemas.microsoft.com/office/2007/relationships/hdphoto" Target="../media/hdphoto22.wdp"/><Relationship Id="rId30" Type="http://schemas.openxmlformats.org/officeDocument/2006/relationships/image" Target="../media/image32.png"/><Relationship Id="rId35" Type="http://schemas.openxmlformats.org/officeDocument/2006/relationships/image" Target="../media/image35.png"/><Relationship Id="rId43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slide" Target="slide4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openxmlformats.org/officeDocument/2006/relationships/image" Target="../media/image39.png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ổng hợp hình ảnh xin chào cho bài thuyết trình Powerpoint - Th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798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2448" t="30362" r="13358" b="25421"/>
          <a:stretch/>
        </p:blipFill>
        <p:spPr>
          <a:xfrm>
            <a:off x="341193" y="1665026"/>
            <a:ext cx="11629965" cy="4503762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1193" y="1665026"/>
            <a:ext cx="5063320" cy="3643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183641" y="5531893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934615" y="1665026"/>
            <a:ext cx="4714267" cy="3521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832376" y="5144069"/>
            <a:ext cx="1173708" cy="10667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1615553" y="5186149"/>
            <a:ext cx="2514600" cy="1656347"/>
            <a:chOff x="3810000" y="1447800"/>
            <a:chExt cx="2209800" cy="1524000"/>
          </a:xfrm>
        </p:grpSpPr>
        <p:sp>
          <p:nvSpPr>
            <p:cNvPr id="9" name="Rectangle 8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anose="020B7200000000000000" pitchFamily="34" charset="0"/>
                </a:rPr>
                <a:t>ga</a:t>
              </a:r>
              <a:endParaRPr lang="en-US" sz="4800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>
                  <a:solidFill>
                    <a:srgbClr val="008000"/>
                  </a:solidFill>
                  <a:latin typeface=".VnAvant" panose="020B7200000000000000" pitchFamily="34" charset="0"/>
                </a:rPr>
                <a:t>g</a:t>
              </a:r>
              <a:endParaRPr lang="en-US" sz="3600" b="1">
                <a:solidFill>
                  <a:srgbClr val="008000"/>
                </a:solidFill>
                <a:latin typeface=".VnAvant" panose="020B7200000000000000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anose="020B7200000000000000" pitchFamily="34" charset="0"/>
                </a:rPr>
                <a:t>a</a:t>
              </a:r>
              <a:endParaRPr lang="en-US" sz="3600" b="1">
                <a:solidFill>
                  <a:schemeClr val="tx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161930" y="5187077"/>
            <a:ext cx="2514600" cy="1656347"/>
            <a:chOff x="8034449" y="4592263"/>
            <a:chExt cx="2514600" cy="1656347"/>
          </a:xfrm>
        </p:grpSpPr>
        <p:grpSp>
          <p:nvGrpSpPr>
            <p:cNvPr id="12" name="Group 11"/>
            <p:cNvGrpSpPr/>
            <p:nvPr/>
          </p:nvGrpSpPr>
          <p:grpSpPr>
            <a:xfrm>
              <a:off x="8034449" y="4592263"/>
              <a:ext cx="2514600" cy="1656347"/>
              <a:chOff x="3810000" y="1447800"/>
              <a:chExt cx="2209800" cy="1524000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3810000" y="1447800"/>
                <a:ext cx="2209800" cy="838200"/>
              </a:xfrm>
              <a:prstGeom prst="rect">
                <a:avLst/>
              </a:prstGeom>
              <a:solidFill>
                <a:srgbClr val="FF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4800">
                    <a:solidFill>
                      <a:schemeClr val="tx1"/>
                    </a:solidFill>
                    <a:latin typeface="UTM Avo" panose="02040603050506020204" pitchFamily="18" charset="0"/>
                  </a:rPr>
                  <a:t>h</a:t>
                </a:r>
                <a:r>
                  <a:rPr lang="en-US" sz="4800" smtClean="0">
                    <a:solidFill>
                      <a:schemeClr val="tx1"/>
                    </a:solidFill>
                    <a:latin typeface="UTM Avo" panose="02040603050506020204" pitchFamily="18" charset="0"/>
                  </a:rPr>
                  <a:t>ồ</a:t>
                </a:r>
                <a:endParaRPr lang="en-US" sz="4800">
                  <a:solidFill>
                    <a:schemeClr val="tx1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810000" y="2286000"/>
                <a:ext cx="1104900" cy="68580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3600" smtClean="0">
                    <a:solidFill>
                      <a:srgbClr val="008000"/>
                    </a:solidFill>
                    <a:latin typeface="UTM Avo" panose="02040603050506020204" pitchFamily="18" charset="0"/>
                  </a:rPr>
                  <a:t>hô</a:t>
                </a:r>
                <a:endParaRPr lang="en-US" sz="3600">
                  <a:solidFill>
                    <a:srgbClr val="008000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914900" y="2286000"/>
                <a:ext cx="1104900" cy="685800"/>
              </a:xfrm>
              <a:prstGeom prst="rect">
                <a:avLst/>
              </a:prstGeom>
              <a:solidFill>
                <a:srgbClr val="E9A5C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3600" b="1">
                  <a:solidFill>
                    <a:schemeClr val="tx1"/>
                  </a:solidFill>
                  <a:latin typeface=".VnAvant" panose="020B7200000000000000" pitchFamily="34" charset="0"/>
                </a:endParaRPr>
              </a:p>
            </p:txBody>
          </p:sp>
        </p:grpSp>
        <p:cxnSp>
          <p:nvCxnSpPr>
            <p:cNvPr id="17" name="Straight Connector 16"/>
            <p:cNvCxnSpPr/>
            <p:nvPr/>
          </p:nvCxnSpPr>
          <p:spPr>
            <a:xfrm>
              <a:off x="9850352" y="5745708"/>
              <a:ext cx="153457" cy="15855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392529" y="4584511"/>
            <a:ext cx="9628166" cy="1713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g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g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		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G</a:t>
            </a:r>
            <a:endParaRPr lang="en-US" sz="96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6424" y="4584511"/>
            <a:ext cx="10679502" cy="22508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    </a:t>
            </a:r>
            <a:r>
              <a:rPr lang="en-US" sz="9600" b="1">
                <a:solidFill>
                  <a:schemeClr val="tx1"/>
                </a:solidFill>
                <a:latin typeface="HP001 4 hàng" panose="020B0603050302020204" pitchFamily="34" charset="0"/>
              </a:rPr>
              <a:t>h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  <a:r>
              <a:rPr lang="en-US" sz="9600">
                <a:solidFill>
                  <a:schemeClr val="tx1"/>
                </a:solidFill>
                <a:latin typeface=".VnAvant" panose="020B7200000000000000" pitchFamily="34" charset="0"/>
              </a:rPr>
              <a:t>		</a:t>
            </a:r>
            <a:r>
              <a:rPr lang="en-US" sz="9600" smtClean="0">
                <a:solidFill>
                  <a:schemeClr val="tx1"/>
                </a:solidFill>
                <a:latin typeface=".VnAvant" panose="020B7200000000000000" pitchFamily="34" charset="0"/>
              </a:rPr>
              <a:t>H</a:t>
            </a:r>
            <a:endParaRPr lang="en-US" sz="960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22" name="Picture 21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323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19" grpId="0" animBg="1"/>
      <p:bldP spid="19" grpId="1" animBg="1"/>
      <p:bldP spid="19" grpId="2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530" t="29776" r="10927" b="22818"/>
          <a:stretch/>
        </p:blipFill>
        <p:spPr>
          <a:xfrm>
            <a:off x="0" y="1397479"/>
            <a:ext cx="12146681" cy="5460521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753134" y="327546"/>
            <a:ext cx="4503762" cy="900753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1. Làm quen</a:t>
            </a:r>
            <a:endParaRPr lang="en-US" sz="3600">
              <a:latin typeface="UTM Avo" panose="02040603050506020204" pitchFamily="18" charset="0"/>
            </a:endParaRPr>
          </a:p>
        </p:txBody>
      </p:sp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785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83662"/>
            <a:ext cx="5486400" cy="6040939"/>
          </a:xfrm>
          <a:prstGeom prst="rect">
            <a:avLst/>
          </a:prstGeom>
        </p:spPr>
      </p:pic>
      <p:pic>
        <p:nvPicPr>
          <p:cNvPr id="3" name="Picture 2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57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91709" y="378377"/>
            <a:ext cx="2408582" cy="827571"/>
          </a:xfrm>
          <a:solidFill>
            <a:srgbClr val="92D050"/>
          </a:solidFill>
        </p:spPr>
        <p:txBody>
          <a:bodyPr/>
          <a:lstStyle/>
          <a:p>
            <a:pPr algn="ctr"/>
            <a:r>
              <a:rPr lang="en-US" smtClean="0"/>
              <a:t>Thư giãn</a:t>
            </a:r>
            <a:endParaRPr lang="en-US"/>
          </a:p>
        </p:txBody>
      </p:sp>
      <p:pic>
        <p:nvPicPr>
          <p:cNvPr id="4" name="Head Shoulders Knees &amp; Toes (Speeding Up) - Nursery Rhyme - Super Simple Song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8047" y="1205948"/>
            <a:ext cx="9515905" cy="5352575"/>
          </a:xfrm>
        </p:spPr>
      </p:pic>
    </p:spTree>
    <p:extLst>
      <p:ext uri="{BB962C8B-B14F-4D97-AF65-F5344CB8AC3E}">
        <p14:creationId xmlns:p14="http://schemas.microsoft.com/office/powerpoint/2010/main" val="172102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315" t="15153" r="22463" b="13855"/>
          <a:stretch/>
        </p:blipFill>
        <p:spPr>
          <a:xfrm>
            <a:off x="207034" y="1035170"/>
            <a:ext cx="11766430" cy="58228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104181" y="138023"/>
            <a:ext cx="10144664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2. Tiếng nào có âm </a:t>
            </a:r>
            <a:r>
              <a:rPr lang="en-US" sz="3600" b="1" smtClean="0">
                <a:solidFill>
                  <a:srgbClr val="FF0000"/>
                </a:solidFill>
                <a:latin typeface="UTM Avo" panose="02040603050506020204" pitchFamily="18" charset="0"/>
              </a:rPr>
              <a:t>g</a:t>
            </a:r>
            <a:r>
              <a:rPr lang="en-US" sz="3600" smtClean="0">
                <a:latin typeface="UTM Avo" panose="02040603050506020204" pitchFamily="18" charset="0"/>
              </a:rPr>
              <a:t>? Tiếng nào có âm </a:t>
            </a:r>
            <a:r>
              <a:rPr lang="en-US" sz="3600" b="1" smtClean="0">
                <a:solidFill>
                  <a:srgbClr val="FF0000"/>
                </a:solidFill>
                <a:latin typeface="UTM Avo" panose="02040603050506020204" pitchFamily="18" charset="0"/>
              </a:rPr>
              <a:t>h</a:t>
            </a:r>
            <a:r>
              <a:rPr lang="en-US" sz="3600" smtClean="0">
                <a:latin typeface="UTM Avo" panose="02040603050506020204" pitchFamily="18" charset="0"/>
              </a:rPr>
              <a:t>?</a:t>
            </a:r>
            <a:endParaRPr lang="en-US" sz="3600">
              <a:latin typeface="UTM Avo" panose="020406030505060202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795623" y="2967487"/>
            <a:ext cx="2053086" cy="17942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795623" y="4586378"/>
            <a:ext cx="1380226" cy="6067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7194430" y="3946585"/>
            <a:ext cx="1242204" cy="124651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7194430" y="2967487"/>
            <a:ext cx="1242204" cy="14665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047780" y="3308232"/>
            <a:ext cx="1526877" cy="312707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3795623" y="3308232"/>
            <a:ext cx="1462174" cy="32650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83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547496" y="-1"/>
            <a:ext cx="3881887" cy="776377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UTM Avo" panose="02040603050506020204" pitchFamily="18" charset="0"/>
              </a:rPr>
              <a:t>3. Tập đọc</a:t>
            </a:r>
            <a:endParaRPr lang="en-US" sz="3600">
              <a:latin typeface="UTM Avo" panose="02040603050506020204" pitchFamily="18" charset="0"/>
            </a:endParaRPr>
          </a:p>
        </p:txBody>
      </p:sp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3074503" y="776378"/>
            <a:ext cx="6294783" cy="6081622"/>
            <a:chOff x="3074504" y="776378"/>
            <a:chExt cx="5344878" cy="52155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l="26751" t="23488" r="22994" b="15408"/>
            <a:stretch/>
          </p:blipFill>
          <p:spPr>
            <a:xfrm>
              <a:off x="3174522" y="776378"/>
              <a:ext cx="5244860" cy="30800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25955" t="53373" r="24983" b="14328"/>
            <a:stretch/>
          </p:blipFill>
          <p:spPr>
            <a:xfrm>
              <a:off x="3074504" y="3856384"/>
              <a:ext cx="5141844" cy="21355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622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unnam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1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783" t="18455" r="18947" b="41450"/>
          <a:stretch/>
        </p:blipFill>
        <p:spPr>
          <a:xfrm>
            <a:off x="276046" y="1664898"/>
            <a:ext cx="12041648" cy="5193102"/>
          </a:xfrm>
          <a:prstGeom prst="rect">
            <a:avLst/>
          </a:prstGeom>
        </p:spPr>
      </p:pic>
      <p:sp>
        <p:nvSpPr>
          <p:cNvPr id="6" name="TextBox 3"/>
          <p:cNvSpPr txBox="1"/>
          <p:nvPr/>
        </p:nvSpPr>
        <p:spPr>
          <a:xfrm>
            <a:off x="2756858" y="895465"/>
            <a:ext cx="6781800" cy="769433"/>
          </a:xfrm>
          <a:prstGeom prst="rect">
            <a:avLst/>
          </a:prstGeom>
          <a:solidFill>
            <a:srgbClr val="92D050"/>
          </a:solidFill>
        </p:spPr>
        <p:txBody>
          <a:bodyPr wrap="square" lIns="91431" tIns="45716" rIns="91431" bIns="45716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5. TËp viÕt (b¶ng con)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anose="020B7200000000000000" pitchFamily="34" charset="0"/>
            </a:endParaRPr>
          </a:p>
        </p:txBody>
      </p:sp>
      <p:pic>
        <p:nvPicPr>
          <p:cNvPr id="7" name="Picture 6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79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loudBook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033" y="1"/>
            <a:ext cx="11634817" cy="6159260"/>
          </a:xfrm>
          <a:prstGeom prst="rect">
            <a:avLst/>
          </a:prstGeom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41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ình nền, Slide Thank You, Cảm ơn cho bài thuyết trình Power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unnam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591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9309ac64-8288-4ea0-aa2f-061f9418d41f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0"/>
            <a:ext cx="122089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Lam tac\tải xuống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46600"/>
            <a:ext cx="1295400" cy="15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636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0" y="5330826"/>
            <a:ext cx="2383137" cy="80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330826"/>
            <a:ext cx="1016000" cy="67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0826"/>
            <a:ext cx="1422400" cy="943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37335" y="5295127"/>
            <a:ext cx="1219200" cy="74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3680603"/>
            <a:ext cx="1966643" cy="350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>
            <a:off x="9855992" y="3830552"/>
            <a:ext cx="2447745" cy="369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ình ảnh có liên quan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artisticPaintBrush/>
                    </a14:imgEffect>
                    <a14:imgEffect>
                      <a14:backgroundRemoval t="0" b="99133" l="4950" r="90900">
                        <a14:backgroundMark x1="50900" y1="25867" x2="52200" y2="26400"/>
                        <a14:backgroundMark x1="63000" y1="48667" x2="62200" y2="49333"/>
                        <a14:backgroundMark x1="64800" y1="41467" x2="63600" y2="42000"/>
                        <a14:backgroundMark x1="71800" y1="48933" x2="72300" y2="50000"/>
                        <a14:backgroundMark x1="59500" y1="61467" x2="58500" y2="62800"/>
                        <a14:backgroundMark x1="39700" y1="48800" x2="39700" y2="49867"/>
                        <a14:backgroundMark x1="38400" y1="51600" x2="38000" y2="51867"/>
                        <a14:backgroundMark x1="46700" y1="53600" x2="47200" y2="54933"/>
                        <a14:backgroundMark x1="53100" y1="35333" x2="53100" y2="35867"/>
                        <a14:backgroundMark x1="71700" y1="45733" x2="71200" y2="46133"/>
                        <a14:backgroundMark x1="74600" y1="44267" x2="74000" y2="44800"/>
                        <a14:backgroundMark x1="77200" y1="49200" x2="77300" y2="49867"/>
                        <a14:backgroundMark x1="19800" y1="50133" x2="20500" y2="50400"/>
                        <a14:backgroundMark x1="22000" y1="47333" x2="22700" y2="47333"/>
                        <a14:backgroundMark x1="21100" y1="56800" x2="21100" y2="57333"/>
                        <a14:backgroundMark x1="23300" y1="34400" x2="23500" y2="35067"/>
                        <a14:backgroundMark x1="53500" y1="42667" x2="53600" y2="43467"/>
                        <a14:backgroundMark x1="66300" y1="23200" x2="67600" y2="23867"/>
                        <a14:backgroundMark x1="73400" y1="58400" x2="73500" y2="5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689599" y="-2260599"/>
            <a:ext cx="12375769" cy="1099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19202" y="-133651"/>
            <a:ext cx="1219199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4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846623" y="3244817"/>
            <a:ext cx="1354183" cy="132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98" y="-838200"/>
            <a:ext cx="3474503" cy="349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53565" y="1305004"/>
            <a:ext cx="271420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 VỆ</a:t>
            </a:r>
          </a:p>
          <a:p>
            <a:pPr algn="ctr"/>
            <a:r>
              <a:rPr lang="en-US" sz="32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 XANH</a:t>
            </a:r>
          </a:p>
        </p:txBody>
      </p:sp>
      <p:pic>
        <p:nvPicPr>
          <p:cNvPr id="1034" name="Picture 10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1022" y="2746046"/>
            <a:ext cx="1536257" cy="93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19" name="Picture 18" descr="unnamed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8491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073"/>
            <a:ext cx="11277600" cy="6848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1842448" y="1467543"/>
            <a:ext cx="88119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đọc đúng các âm, tiếng, từ sau để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khỉ</a:t>
            </a:r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800" b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ngăn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chặn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</a:p>
          <a:p>
            <a:pPr algn="ctr"/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lâm</a:t>
            </a:r>
            <a:r>
              <a:rPr lang="en-US" sz="48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tặc</a:t>
            </a:r>
            <a:endParaRPr lang="en-US" sz="4800" b="1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4655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\Desktop\Lam tac\tải xuố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36800" y="4076896"/>
            <a:ext cx="1016000" cy="1282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Lam tac\800px_COLOURBOX9774185 (2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59011" y="4708885"/>
            <a:ext cx="2235200" cy="57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800" y="4708885"/>
            <a:ext cx="1392768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Lam tac\800px_COLOURBOX9774185 (4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580">
            <a:off x="641530" y="5170075"/>
            <a:ext cx="1455492" cy="49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C:\Users\ADMIN\Desktop\Lam tac\800px_COLOURBOX9774185 (3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23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94211" y="4954731"/>
            <a:ext cx="1326243" cy="92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\Desktop\Lam tac\tree-576145_960_720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401" y="5156200"/>
            <a:ext cx="791633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Lam tac\lumberjack-lean-on-the-wood-log-vector-7780327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43" flipH="1">
            <a:off x="398783" y="4338351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\Desktop\Untitleda (2)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2006600"/>
            <a:ext cx="5452533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ADMIN\Desktop\Picture1a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553" y="4121206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C:\Users\ADMIN\Desktop\Lam tac\il_570xN.938660066_slvo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16605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C:\Users\ADMIN\Desktop\Lam tac\stock-vector-cartoon-art-of-a-lumberjack-paul-bunyan-type-with-a-log-on-his-shoulder-this-guy-has-the-typical-17555299.jp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75236" y="5228743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Tai nguyen thiet ke tro choi\Giai cuu rung xanh\playful-wild-monkeys_1308-2930 (4).jpg"/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09" y="-159051"/>
            <a:ext cx="1262592" cy="1759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Tai nguyen thiet ke tro choi\Giai cuu rung xanh\scimmia-del-fumetto-31653934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21875" y1="25791" x2="17750" y2="43845"/>
                        <a14:foregroundMark x1="39625" y1="23329" x2="31750" y2="45369"/>
                        <a14:foregroundMark x1="29750" y1="24385" x2="28625" y2="40914"/>
                        <a14:foregroundMark x1="14625" y1="28722" x2="19250" y2="40445"/>
                      </a14:backgroundRemoval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6793">
            <a:off x="2769429" y="715127"/>
            <a:ext cx="1063888" cy="11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ình ảnh có liên quan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0" r="100000">
                        <a14:foregroundMark x1="14088" y1="17556" x2="2210" y2="22889"/>
                        <a14:foregroundMark x1="22376" y1="11778" x2="27624" y2="14444"/>
                        <a14:foregroundMark x1="33149" y1="4667" x2="33978" y2="10000"/>
                        <a14:foregroundMark x1="35083" y1="21333" x2="38398" y2="26667"/>
                        <a14:foregroundMark x1="81215" y1="8000" x2="83149" y2="14444"/>
                        <a14:foregroundMark x1="92541" y1="12444" x2="98619" y2="14667"/>
                        <a14:foregroundMark x1="98895" y1="19778" x2="96961" y2="21556"/>
                        <a14:foregroundMark x1="88398" y1="21556" x2="90608" y2="24667"/>
                        <a14:foregroundMark x1="82873" y1="26889" x2="84807" y2="31556"/>
                        <a14:backgroundMark x1="46409" y1="26667" x2="47514" y2="27778"/>
                        <a14:backgroundMark x1="35359" y1="55778" x2="33978" y2="56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92671">
            <a:off x="7590614" y="-404789"/>
            <a:ext cx="1421479" cy="176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ình ảnh có liên quan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99688">
                        <a14:foregroundMark x1="22813" y1="35938" x2="26563" y2="52188"/>
                        <a14:foregroundMark x1="34063" y1="19375" x2="37813" y2="46875"/>
                        <a14:foregroundMark x1="30000" y1="28125" x2="35938" y2="44063"/>
                        <a14:foregroundMark x1="32813" y1="25938" x2="33750" y2="3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5904" flipH="1">
            <a:off x="6128945" y="478727"/>
            <a:ext cx="1114368" cy="1088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Kết quả hình ảnh cho monkey cartoon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00560" flipH="1">
            <a:off x="9789494" y="936409"/>
            <a:ext cx="1346325" cy="132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Kết quả hình ảnh cho pineapple cartoon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073" y="1267405"/>
            <a:ext cx="1105583" cy="116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ình ảnh có liên quan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493" y="1782883"/>
            <a:ext cx="667439" cy="80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88" y="620439"/>
            <a:ext cx="749899" cy="97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ình ảnh có liên quan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2" y="1309928"/>
            <a:ext cx="643467" cy="7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2" descr="Kết quả hình ảnh cho durian cartoon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24000" y1="4621" x2="31846" y2="21209"/>
                        <a14:foregroundMark x1="28462" y1="3791" x2="34308" y2="1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353" y="2176816"/>
            <a:ext cx="705331" cy="91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86" y="366508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\Desktop\Lam tac\lumberjack-lean-on-the-wood-log-vector-7780327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944" l="0" r="100000">
                        <a14:foregroundMark x1="43460" y1="12500" x2="39782" y2="19444"/>
                        <a14:foregroundMark x1="45913" y1="32778" x2="44278" y2="41389"/>
                      </a14:backgroundRemoval>
                    </a14:imgEffect>
                    <a14:imgEffect>
                      <a14:brightnessContrast contrast="2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344994" flipH="1">
            <a:off x="-524716" y="5632318"/>
            <a:ext cx="1940984" cy="298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081" y="3862274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C:\Users\ADMIN\Desktop\Lam tac\il_570xN.938660066_slvo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98421">
                        <a14:foregroundMark x1="75965" y1="14147" x2="87193" y2="14147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97892" flipH="1">
            <a:off x="2540499" y="5980671"/>
            <a:ext cx="1473200" cy="275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537" y="3765550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Picture1a (2).pn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83466">
            <a:off x="5865671" y="5629330"/>
            <a:ext cx="2080684" cy="3016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1" y="48133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Lam tac\stock-vector-cartoon-art-of-a-lumberjack-paul-bunyan-type-with-a-log-on-his-shoulder-this-guy-has-the-typical-17555299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93868" l="0" r="100000">
                        <a14:backgroundMark x1="34375" y1="82830" x2="30250" y2="82830"/>
                        <a14:backgroundMark x1="43250" y1="81698" x2="37000" y2="82830"/>
                        <a14:backgroundMark x1="69750" y1="79717" x2="77625" y2="77358"/>
                        <a14:backgroundMark x1="44250" y1="6226" x2="12500" y2="13679"/>
                        <a14:backgroundMark x1="51000" y1="7358" x2="7250" y2="26981"/>
                        <a14:backgroundMark x1="93250" y1="3396" x2="99000" y2="7358"/>
                        <a14:backgroundMark x1="96375" y1="23113" x2="84875" y2="73019"/>
                        <a14:backgroundMark x1="6250" y1="68302" x2="13500" y2="87925"/>
                        <a14:backgroundMark x1="30750" y1="63585" x2="10375" y2="86038"/>
                        <a14:backgroundMark x1="77125" y1="91132" x2="92750" y2="84057"/>
                      </a14:backgroundRemoval>
                    </a14:imgEffect>
                    <a14:imgEffect>
                      <a14:brightnessContrast bright="-20000" contrast="20000"/>
                    </a14:imgEffect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071364" flipH="1">
            <a:off x="8383940" y="6188862"/>
            <a:ext cx="1320800" cy="184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\Desktop\Picture1.png"/>
          <p:cNvPicPr>
            <a:picLocks noChangeAspect="1" noChangeArrowheads="1"/>
          </p:cNvPicPr>
          <p:nvPr/>
        </p:nvPicPr>
        <p:blipFill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1" y="4000501"/>
            <a:ext cx="2171700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Lam tac\e7f4c27d556f238339f9337509756439--lumberjacks-vectors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0" b="99429" l="0" r="98475">
                        <a14:foregroundMark x1="17797" y1="71714" x2="15085" y2="80000"/>
                        <a14:foregroundMark x1="47627" y1="13714" x2="51017" y2="20286"/>
                        <a14:foregroundMark x1="56441" y1="13714" x2="56441" y2="20286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2405">
            <a:off x="9668444" y="6053952"/>
            <a:ext cx="2387963" cy="283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hlinkClick r:id="rId43" action="ppaction://hlinksldjump"/>
          </p:cNvPr>
          <p:cNvSpPr/>
          <p:nvPr/>
        </p:nvSpPr>
        <p:spPr>
          <a:xfrm>
            <a:off x="1219200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1</a:t>
            </a:r>
          </a:p>
        </p:txBody>
      </p:sp>
      <p:sp>
        <p:nvSpPr>
          <p:cNvPr id="40" name="Oval 39">
            <a:hlinkClick r:id="rId44" action="ppaction://hlinksldjump"/>
          </p:cNvPr>
          <p:cNvSpPr/>
          <p:nvPr/>
        </p:nvSpPr>
        <p:spPr>
          <a:xfrm>
            <a:off x="3376663" y="37338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2</a:t>
            </a:r>
          </a:p>
        </p:txBody>
      </p:sp>
      <p:sp>
        <p:nvSpPr>
          <p:cNvPr id="41" name="Oval 40">
            <a:hlinkClick r:id="rId45" action="ppaction://hlinksldjump"/>
          </p:cNvPr>
          <p:cNvSpPr/>
          <p:nvPr/>
        </p:nvSpPr>
        <p:spPr>
          <a:xfrm>
            <a:off x="6495117" y="3780971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3</a:t>
            </a:r>
          </a:p>
        </p:txBody>
      </p:sp>
      <p:sp>
        <p:nvSpPr>
          <p:cNvPr id="42" name="Oval 41">
            <a:hlinkClick r:id="rId46" action="ppaction://hlinksldjump"/>
          </p:cNvPr>
          <p:cNvSpPr/>
          <p:nvPr/>
        </p:nvSpPr>
        <p:spPr>
          <a:xfrm>
            <a:off x="8229600" y="4559300"/>
            <a:ext cx="581491" cy="508000"/>
          </a:xfrm>
          <a:prstGeom prst="ellips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6600"/>
                </a:solidFill>
              </a:rPr>
              <a:t>4</a:t>
            </a:r>
          </a:p>
        </p:txBody>
      </p:sp>
      <p:pic>
        <p:nvPicPr>
          <p:cNvPr id="43" name="Picture 42" descr="unnamed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363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0.00222 0.4729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2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83951E-6 L 0.00521 0.28487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4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0.33426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8.64198E-7 L -0.00087 0.53395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53" y="1391047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3067353" y="2703780"/>
            <a:ext cx="589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70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091248"/>
            <a:ext cx="8331200" cy="441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3365500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bê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753" y="61214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30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370" y="2240130"/>
            <a:ext cx="6554860" cy="347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3759200" y="2929137"/>
            <a:ext cx="45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sz="9600" smtClean="0">
                <a:solidFill>
                  <a:srgbClr val="008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ễ</a:t>
            </a:r>
            <a:endParaRPr lang="en-US" sz="9600" dirty="0">
              <a:solidFill>
                <a:srgbClr val="008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ADMIN\Desktop\Tai nguyen thiet ke tro choi\Bảng gỗ\Picture1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unname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172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Lam tac\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-127000"/>
            <a:ext cx="12293600" cy="698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60632"/>
            <a:ext cx="8331200" cy="77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284483" y="1369818"/>
            <a:ext cx="711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9054" t="19729" r="25631" b="16279"/>
          <a:stretch/>
        </p:blipFill>
        <p:spPr>
          <a:xfrm>
            <a:off x="2825086" y="1329336"/>
            <a:ext cx="6455391" cy="4241645"/>
          </a:xfrm>
          <a:prstGeom prst="rect">
            <a:avLst/>
          </a:prstGeom>
        </p:spPr>
      </p:pic>
      <p:pic>
        <p:nvPicPr>
          <p:cNvPr id="9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9353" y="5969000"/>
            <a:ext cx="1691103" cy="71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unnam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79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828800" y="2641705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80732" y="3436716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anose="020B7200000000000000" pitchFamily="34" charset="0"/>
              </a:rPr>
              <a:t>g</a:t>
            </a:r>
            <a:endParaRPr lang="en-US" sz="1300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400800" y="2743200"/>
            <a:ext cx="4038600" cy="3682896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467600" y="3538211"/>
            <a:ext cx="1905000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.VnAvant" panose="020B7200000000000000" pitchFamily="34" charset="0"/>
              </a:rPr>
              <a:t>h</a:t>
            </a:r>
            <a:endParaRPr lang="en-US" sz="13000">
              <a:solidFill>
                <a:srgbClr val="008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Thứ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ngày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tháng </a:t>
            </a:r>
            <a:r>
              <a:rPr lang="en-US" sz="3200" b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năm </a:t>
            </a:r>
            <a:endParaRPr lang="en-US" sz="3200" b="1"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anose="020B0603050302020204" pitchFamily="34" charset="0"/>
                <a:cs typeface="Times New Roman" panose="02020603050405020304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90600" y="1531204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12: </a:t>
            </a:r>
            <a:endParaRPr lang="en-US" sz="4000" b="1">
              <a:solidFill>
                <a:srgbClr val="7030A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506" y="1280403"/>
            <a:ext cx="7696200" cy="12812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</a:t>
            </a:r>
            <a:r>
              <a:rPr lang="en-US" sz="6000" smtClean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- h</a:t>
            </a:r>
            <a:endParaRPr lang="en-US" sz="600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unnam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72"/>
            <a:ext cx="1094491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85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1" grpId="0" animBg="1"/>
      <p:bldP spid="11" grpId="1" animBg="1"/>
      <p:bldP spid="12" grpId="0"/>
      <p:bldP spid="12" grpId="1"/>
      <p:bldP spid="15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98</Words>
  <Application>Microsoft Office PowerPoint</Application>
  <PresentationFormat>Widescreen</PresentationFormat>
  <Paragraphs>33</Paragraphs>
  <Slides>19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.VnAvant</vt:lpstr>
      <vt:lpstr>Arial</vt:lpstr>
      <vt:lpstr>Calibri</vt:lpstr>
      <vt:lpstr>Calibri Light</vt:lpstr>
      <vt:lpstr>等线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Thư giãn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18</cp:revision>
  <dcterms:created xsi:type="dcterms:W3CDTF">2020-08-04T01:27:31Z</dcterms:created>
  <dcterms:modified xsi:type="dcterms:W3CDTF">2020-08-04T03:01:49Z</dcterms:modified>
</cp:coreProperties>
</file>