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4"/>
  </p:notesMasterIdLst>
  <p:sldIdLst>
    <p:sldId id="280" r:id="rId2"/>
    <p:sldId id="256" r:id="rId3"/>
    <p:sldId id="260" r:id="rId4"/>
    <p:sldId id="259" r:id="rId5"/>
    <p:sldId id="283" r:id="rId6"/>
    <p:sldId id="281" r:id="rId7"/>
    <p:sldId id="282" r:id="rId8"/>
    <p:sldId id="274" r:id="rId9"/>
    <p:sldId id="284" r:id="rId10"/>
    <p:sldId id="285" r:id="rId11"/>
    <p:sldId id="275" r:id="rId12"/>
    <p:sldId id="27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650"/>
  </p:normalViewPr>
  <p:slideViewPr>
    <p:cSldViewPr snapToGrid="0" snapToObjects="1">
      <p:cViewPr varScale="1">
        <p:scale>
          <a:sx n="141" d="100"/>
          <a:sy n="141" d="100"/>
        </p:scale>
        <p:origin x="6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405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2" name="Google Shape;122;p8"/>
            <p:cNvSpPr/>
            <p:nvPr/>
          </p:nvSpPr>
          <p:spPr>
            <a:xfrm>
              <a:off x="8324463" y="3500700"/>
              <a:ext cx="819543" cy="1647141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504200" y="4322724"/>
              <a:ext cx="819919" cy="82510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5400000" flipH="1">
              <a:off x="305877" y="301994"/>
              <a:ext cx="1234086" cy="616642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 flipH="1">
              <a:off x="-617596" y="610738"/>
              <a:ext cx="2466432" cy="1231177"/>
            </a:xfrm>
            <a:custGeom>
              <a:avLst/>
              <a:gdLst/>
              <a:ahLst/>
              <a:cxnLst/>
              <a:rect l="l" t="t" r="r" b="b"/>
              <a:pathLst>
                <a:path w="286129" h="142828" extrusionOk="0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5400000" flipH="1">
              <a:off x="-1981" y="-4777"/>
              <a:ext cx="1234023" cy="1229946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11" y="-6716"/>
              <a:ext cx="1231222" cy="615211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066978" y="1215228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633825" y="-82761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293107" y="-3"/>
              <a:ext cx="850856" cy="849728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954000" y="473459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7" name="Google Shape;227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28" name="Google Shape;228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5"/>
            <p:cNvGrpSpPr/>
            <p:nvPr/>
          </p:nvGrpSpPr>
          <p:grpSpPr>
            <a:xfrm rot="10800000" flipH="1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5"/>
            <p:cNvSpPr/>
            <p:nvPr/>
          </p:nvSpPr>
          <p:spPr>
            <a:xfrm rot="10800000" flipH="1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503859" y="0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 flipH="1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 rot="10800000" flipH="1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 rot="5400000" flipH="1">
              <a:off x="7083561" y="1833300"/>
              <a:ext cx="1662081" cy="167272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rot="5400000" flipH="1">
              <a:off x="7722795" y="3692715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rot="10800000" flipH="1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36337"/>
              </p:ext>
            </p:extLst>
          </p:nvPr>
        </p:nvGraphicFramePr>
        <p:xfrm>
          <a:off x="452820" y="445769"/>
          <a:ext cx="8238360" cy="4251961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x-none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3186610"/>
                  </a:ext>
                </a:extLst>
              </a:tr>
              <a:tr h="113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các chi tiết mang tính tự sự và miêu tả trong bai fhtow và đánh giá ý nghĩa của chúng - Chỉ ra nét độc đáo trong cách tự sự và miêu tả của nhà thơ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Khái quát lại cảm xúc chung của người viết về bài thơ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117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bước</a:t>
            </a:r>
            <a:r>
              <a:rPr lang="en" dirty="0"/>
              <a:t> </a:t>
            </a:r>
            <a:r>
              <a:rPr lang="en" dirty="0" err="1"/>
              <a:t>tiến</a:t>
            </a:r>
            <a:r>
              <a:rPr lang="en" dirty="0"/>
              <a:t> </a:t>
            </a:r>
            <a:r>
              <a:rPr lang="en" dirty="0" err="1"/>
              <a:t>hành</a:t>
            </a:r>
            <a:endParaRPr dirty="0"/>
          </a:p>
        </p:txBody>
      </p:sp>
      <p:sp>
        <p:nvSpPr>
          <p:cNvPr id="897" name="Google Shape;897;p55"/>
          <p:cNvSpPr/>
          <p:nvPr/>
        </p:nvSpPr>
        <p:spPr>
          <a:xfrm>
            <a:off x="5824146" y="2378187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1047230" y="2378187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3433334" y="1641600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1044343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TRƯỚC KHI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 SỬA BÀI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3432135" y="2053287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 BÀI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2714058" y="1658911"/>
            <a:ext cx="189749" cy="124880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A60F1-48F8-8AE3-AEDD-B1E8DE91A0E8}"/>
              </a:ext>
            </a:extLst>
          </p:cNvPr>
          <p:cNvSpPr txBox="1"/>
          <p:nvPr/>
        </p:nvSpPr>
        <p:spPr>
          <a:xfrm>
            <a:off x="2286000" y="1881369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798809" y="2111986"/>
            <a:ext cx="7546381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BB3A-EBB9-D842-B6A9-883E1F60C058}"/>
              </a:ext>
            </a:extLst>
          </p:cNvPr>
          <p:cNvSpPr txBox="1"/>
          <p:nvPr/>
        </p:nvSpPr>
        <p:spPr>
          <a:xfrm>
            <a:off x="3339701" y="1343025"/>
            <a:ext cx="2464595" cy="5539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x-none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x-none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554"/>
              </p:ext>
            </p:extLst>
          </p:nvPr>
        </p:nvGraphicFramePr>
        <p:xfrm>
          <a:off x="470957" y="322579"/>
          <a:ext cx="8215842" cy="4557762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29679">
                  <a:extLst>
                    <a:ext uri="{9D8B030D-6E8A-4147-A177-3AD203B41FA5}">
                      <a16:colId xmlns:a16="http://schemas.microsoft.com/office/drawing/2014/main" val="3951535688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1853388866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3579847057"/>
                    </a:ext>
                  </a:extLst>
                </a:gridCol>
                <a:gridCol w="1485697">
                  <a:extLst>
                    <a:ext uri="{9D8B030D-6E8A-4147-A177-3AD203B41FA5}">
                      <a16:colId xmlns:a16="http://schemas.microsoft.com/office/drawing/2014/main" val="3020488814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x-none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x-none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x-none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x-none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x-none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x-none" sz="26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9523"/>
              </p:ext>
            </p:extLst>
          </p:nvPr>
        </p:nvGraphicFramePr>
        <p:xfrm>
          <a:off x="397934" y="345852"/>
          <a:ext cx="8466665" cy="440436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3378702074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val="3805126914"/>
                    </a:ext>
                  </a:extLst>
                </a:gridCol>
                <a:gridCol w="2525037">
                  <a:extLst>
                    <a:ext uri="{9D8B030D-6E8A-4147-A177-3AD203B41FA5}">
                      <a16:colId xmlns:a16="http://schemas.microsoft.com/office/drawing/2014/main" val="350228656"/>
                    </a:ext>
                  </a:extLst>
                </a:gridCol>
                <a:gridCol w="1531054">
                  <a:extLst>
                    <a:ext uri="{9D8B030D-6E8A-4147-A177-3AD203B41FA5}">
                      <a16:colId xmlns:a16="http://schemas.microsoft.com/office/drawing/2014/main" val="3889565680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x-none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x-none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x-none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x-none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x-none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đề…bất diệt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nhan đề bài thơ và tên tác giả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sóng, Ta-go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x-none" sz="17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theo câu chuyện…mẹ của mình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cảm xúc chung về bài thơ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cảm, 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x-none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 chi tiết mang tính tự sự và miêu tả trong bài thơ và đánh giá ý nghĩa của chúng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rộng, bao la; những câu hỏi,lời từ chối…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những lời thoại…của mình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nét độc đáo trong cách tự sự và miêu tả của nhà thơ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tuần tự, lặp lại, biến hóa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chung…của mẹ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 chung của người viết về bài thơ trong hình thức kể chuyện độc đáo của nó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x-none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Yêu</a:t>
            </a:r>
            <a:r>
              <a:rPr lang="en" dirty="0"/>
              <a:t> </a:t>
            </a:r>
            <a:r>
              <a:rPr lang="en" dirty="0" err="1"/>
              <a:t>cầu</a:t>
            </a:r>
            <a:r>
              <a:rPr lang="en" dirty="0"/>
              <a:t>:</a:t>
            </a:r>
            <a:endParaRPr dirty="0"/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giá</a:t>
            </a: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819000" y="2365051"/>
            <a:ext cx="375300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</a:rPr>
              <a:t>Các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bước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tiến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hành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D5440-87D4-B34D-821F-AD0CE39A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7975"/>
              </p:ext>
            </p:extLst>
          </p:nvPr>
        </p:nvGraphicFramePr>
        <p:xfrm>
          <a:off x="461175" y="509732"/>
          <a:ext cx="8221649" cy="4358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5589693">
                  <a:extLst>
                    <a:ext uri="{9D8B030D-6E8A-4147-A177-3AD203B41FA5}">
                      <a16:colId xmlns:a16="http://schemas.microsoft.com/office/drawing/2014/main" val="1531539188"/>
                    </a:ext>
                  </a:extLst>
                </a:gridCol>
                <a:gridCol w="2631956">
                  <a:extLst>
                    <a:ext uri="{9D8B030D-6E8A-4147-A177-3AD203B41FA5}">
                      <a16:colId xmlns:a16="http://schemas.microsoft.com/office/drawing/2014/main" val="252694692"/>
                    </a:ext>
                  </a:extLst>
                </a:gridCol>
              </a:tblGrid>
              <a:tr h="331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</a:t>
                      </a: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439263462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của bài thơ là gì? Cảm xúc chung của em với bài thơ?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474910251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tự sự trong bài thơ và ý nghĩa của nó trong việc thể hiện tình cảm, cảm xúc của nhà thơ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75347406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miêu tả trong bài thơ và ý nghĩa của nó trong việc thể hiện tình cảm, cảm xúc của nhà thơ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09102157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độc đáo trong cách tự sự và miêu tả của nhà thơ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53359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65912"/>
      </p:ext>
    </p:extLst>
  </p:cSld>
  <p:clrMapOvr>
    <a:masterClrMapping/>
  </p:clrMapOvr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601</Words>
  <Application>Microsoft Office PowerPoint</Application>
  <PresentationFormat>On-screen Show (16:9)</PresentationFormat>
  <Paragraphs>93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Josefin Sans</vt:lpstr>
      <vt:lpstr>Ranchers</vt:lpstr>
      <vt:lpstr>Roboto</vt:lpstr>
      <vt:lpstr>Times New Roman</vt:lpstr>
      <vt:lpstr>Dealing with Irrational People by Slidesgo</vt:lpstr>
      <vt:lpstr>Trong chủ đề Gõ cửa trái tim, em ấn tượng với bài thơ nào nhất? Vì sao?</vt:lpstr>
      <vt:lpstr>Viết đoạn văn ghi lại cảm xúc về một bài thơ có yếu tố tự sự và miêu tả</vt:lpstr>
      <vt:lpstr>Phân tích bài viết tham khảo</vt:lpstr>
      <vt:lpstr>PowerPoint Presentation</vt:lpstr>
      <vt:lpstr>PowerPoint Presentation</vt:lpstr>
      <vt:lpstr>Yêu cầu đối với đoạn văn ghi lại cảm xúc về một bài thơ có yếu tố tự sự và miêu tả</vt:lpstr>
      <vt:lpstr>Yêu cầu:</vt:lpstr>
      <vt:lpstr>Các bước tiến hành</vt:lpstr>
      <vt:lpstr>PowerPoint Presentation</vt:lpstr>
      <vt:lpstr>PowerPoint Presentation</vt:lpstr>
      <vt:lpstr>Các bước tiến hành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Trong chủ đề Gõ cửa trái tim, em ấn tượng với bài thơ nào nhất? Vì sao?</dc:title>
  <dc:creator>VnTeach.Com</dc:creator>
  <cp:keywords>VnTeach.Com</cp:keywords>
  <cp:lastModifiedBy>Admin</cp:lastModifiedBy>
  <cp:revision>1</cp:revision>
  <dcterms:modified xsi:type="dcterms:W3CDTF">2023-09-14T14:32:55Z</dcterms:modified>
</cp:coreProperties>
</file>