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62" r:id="rId2"/>
    <p:sldId id="257" r:id="rId3"/>
    <p:sldId id="258" r:id="rId4"/>
    <p:sldId id="260" r:id="rId5"/>
    <p:sldId id="256" r:id="rId6"/>
    <p:sldId id="264" r:id="rId7"/>
    <p:sldId id="285" r:id="rId8"/>
    <p:sldId id="259" r:id="rId9"/>
    <p:sldId id="261" r:id="rId10"/>
    <p:sldId id="287" r:id="rId11"/>
    <p:sldId id="286" r:id="rId12"/>
    <p:sldId id="263" r:id="rId13"/>
    <p:sldId id="288" r:id="rId14"/>
    <p:sldId id="289" r:id="rId15"/>
    <p:sldId id="290" r:id="rId16"/>
    <p:sldId id="291" r:id="rId17"/>
    <p:sldId id="265" r:id="rId18"/>
    <p:sldId id="292" r:id="rId19"/>
    <p:sldId id="269" r:id="rId20"/>
    <p:sldId id="293" r:id="rId21"/>
    <p:sldId id="294" r:id="rId22"/>
    <p:sldId id="272" r:id="rId23"/>
    <p:sldId id="270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ontano Sans" panose="020B0604020202020204" charset="0"/>
      <p:regular r:id="rId30"/>
    </p:embeddedFont>
    <p:embeddedFont>
      <p:font typeface="Dosis ExtraLight" panose="020B0604020202020204" charset="0"/>
      <p:regular r:id="rId31"/>
      <p:bold r:id="rId32"/>
    </p:embeddedFont>
    <p:embeddedFont>
      <p:font typeface="Dosis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A62C6A-D581-47C8-98FB-61A3E86BF3E5}">
  <a:tblStyle styleId="{D3A62C6A-D581-47C8-98FB-61A3E86BF3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560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408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4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507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371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194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81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33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61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78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23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40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97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26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85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ctrTitle" idx="4294967295"/>
          </p:nvPr>
        </p:nvSpPr>
        <p:spPr>
          <a:xfrm>
            <a:off x="0" y="2149212"/>
            <a:ext cx="9144000" cy="926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 smtClean="0">
                <a:solidFill>
                  <a:srgbClr val="B8F567"/>
                </a:solidFill>
                <a:latin typeface="+mj-lt"/>
              </a:rPr>
              <a:t>BÀI 18: ĐA DẠNG NẤM</a:t>
            </a:r>
            <a:endParaRPr sz="5000" b="1" dirty="0">
              <a:solidFill>
                <a:srgbClr val="B8F567"/>
              </a:solidFill>
              <a:latin typeface="+mj-lt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grpSp>
        <p:nvGrpSpPr>
          <p:cNvPr id="154" name="Google Shape;154;p20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55" name="Google Shape;155;p2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20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20"/>
          <p:cNvGrpSpPr/>
          <p:nvPr/>
        </p:nvGrpSpPr>
        <p:grpSpPr>
          <a:xfrm>
            <a:off x="146630" y="3537082"/>
            <a:ext cx="1128571" cy="1471014"/>
            <a:chOff x="2624850" y="4296000"/>
            <a:chExt cx="380400" cy="495825"/>
          </a:xfrm>
        </p:grpSpPr>
        <p:sp>
          <p:nvSpPr>
            <p:cNvPr id="159" name="Google Shape;159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92318" y="2941125"/>
            <a:ext cx="820160" cy="580591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-168250" y="906586"/>
            <a:ext cx="9144000" cy="519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Bảng phân biệt các nhóm nấm </a:t>
            </a:r>
            <a:endParaRPr lang="en-US" sz="2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45876"/>
              </p:ext>
            </p:extLst>
          </p:nvPr>
        </p:nvGraphicFramePr>
        <p:xfrm>
          <a:off x="387706" y="1841856"/>
          <a:ext cx="8405163" cy="2629156"/>
        </p:xfrm>
        <a:graphic>
          <a:graphicData uri="http://schemas.openxmlformats.org/drawingml/2006/table">
            <a:tbl>
              <a:tblPr firstRow="1" bandRow="1">
                <a:tableStyleId>{D3A62C6A-D581-47C8-98FB-61A3E86BF3E5}</a:tableStyleId>
              </a:tblPr>
              <a:tblGrid>
                <a:gridCol w="2015433"/>
                <a:gridCol w="3178359"/>
                <a:gridCol w="321137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smtClean="0"/>
                        <a:t>Tên</a:t>
                      </a:r>
                      <a:r>
                        <a:rPr lang="en-US" sz="2000" b="1" baseline="0" dirty="0" smtClean="0"/>
                        <a:t> nhóm nấm</a:t>
                      </a:r>
                      <a:endParaRPr lang="en-US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smtClean="0"/>
                        <a:t>Đặc</a:t>
                      </a:r>
                      <a:r>
                        <a:rPr lang="en-US" sz="2000" b="1" baseline="0" dirty="0" smtClean="0"/>
                        <a:t> điểm</a:t>
                      </a:r>
                      <a:endParaRPr lang="en-US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 smtClean="0"/>
                        <a:t>Ví</a:t>
                      </a:r>
                      <a:r>
                        <a:rPr lang="en-US" sz="2000" b="1" baseline="0" dirty="0" smtClean="0"/>
                        <a:t> dụ đại diện</a:t>
                      </a:r>
                      <a:endParaRPr lang="en-US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Nấm</a:t>
                      </a:r>
                      <a:r>
                        <a:rPr lang="en-US" sz="2000" baseline="0" dirty="0" smtClean="0"/>
                        <a:t> túi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Nấm</a:t>
                      </a:r>
                      <a:r>
                        <a:rPr lang="en-US" sz="2000" baseline="0" dirty="0" smtClean="0"/>
                        <a:t> thể quả, có dạng túi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Nấm</a:t>
                      </a:r>
                      <a:r>
                        <a:rPr lang="en-US" sz="2000" baseline="0" dirty="0" smtClean="0"/>
                        <a:t> bụng dê, nấm cục,…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Nấm</a:t>
                      </a:r>
                      <a:r>
                        <a:rPr lang="en-US" sz="2000" baseline="0" dirty="0" smtClean="0"/>
                        <a:t> đảm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Nấm</a:t>
                      </a:r>
                      <a:r>
                        <a:rPr lang="en-US" sz="2000" baseline="0" dirty="0" smtClean="0"/>
                        <a:t> thể quả, có dạng mũ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Nấm</a:t>
                      </a:r>
                      <a:r>
                        <a:rPr lang="en-US" sz="2000" baseline="0" dirty="0" smtClean="0"/>
                        <a:t> hương, nấm rơm,…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Nấm</a:t>
                      </a:r>
                      <a:r>
                        <a:rPr lang="en-US" sz="2000" baseline="0" dirty="0" smtClean="0"/>
                        <a:t> tiếp hợp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Có</a:t>
                      </a:r>
                      <a:r>
                        <a:rPr lang="en-US" sz="2000" baseline="0" dirty="0" smtClean="0"/>
                        <a:t> sợi nấm phân nhánh, màu nâu xám, trắng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Nấm</a:t>
                      </a:r>
                      <a:r>
                        <a:rPr lang="en-US" sz="2000" baseline="0" dirty="0" smtClean="0"/>
                        <a:t> mốc trên bánh mì, trên các loại hoa quả,…</a:t>
                      </a:r>
                      <a:endParaRPr lang="en-US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2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306740"/>
            <a:ext cx="9144000" cy="5196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Thảo luận và trả lời câu hỏi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580597" y="1145018"/>
            <a:ext cx="6409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Hãy kể tên một số loại nấm mà em biết và phân chia các loại nấm đó vào nhóm phân loại phù hợp.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780" y="1681207"/>
            <a:ext cx="2299220" cy="2372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79" y="1970958"/>
            <a:ext cx="2582265" cy="2975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33" y="867736"/>
            <a:ext cx="1966233" cy="1753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99" y="3081425"/>
            <a:ext cx="2642783" cy="1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1616659" y="526173"/>
            <a:ext cx="5826557" cy="5332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+mj-lt"/>
              </a:rPr>
              <a:t>II. </a:t>
            </a:r>
            <a:r>
              <a:rPr lang="en" sz="2400" b="1" dirty="0" smtClean="0">
                <a:latin typeface="+mj-lt"/>
              </a:rPr>
              <a:t>VAI TRÒ VÀ TÁC HẠI CỦA NẤM</a:t>
            </a:r>
            <a:endParaRPr sz="2400" b="1" dirty="0">
              <a:latin typeface="+mj-lt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84052" y="958291"/>
            <a:ext cx="6170370" cy="870996"/>
          </a:xfrm>
        </p:spPr>
        <p:txBody>
          <a:bodyPr/>
          <a:lstStyle/>
          <a:p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Quan sát Hình 18.7, 18.8, em hãy nêu vai trò và tác hại của nấm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9" y="1829287"/>
            <a:ext cx="5559552" cy="3256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237" y="1829287"/>
            <a:ext cx="3699197" cy="3057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564" y="409909"/>
            <a:ext cx="4366800" cy="533239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Vai trò của nấm</a:t>
            </a:r>
            <a:endParaRPr lang="en-US" sz="24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Freeform 3"/>
          <p:cNvSpPr/>
          <p:nvPr/>
        </p:nvSpPr>
        <p:spPr>
          <a:xfrm>
            <a:off x="2587465" y="809987"/>
            <a:ext cx="3239803" cy="1557199"/>
          </a:xfrm>
          <a:custGeom>
            <a:avLst/>
            <a:gdLst>
              <a:gd name="connsiteX0" fmla="*/ 260350 w 2209800"/>
              <a:gd name="connsiteY0" fmla="*/ 1104900 h 1104900"/>
              <a:gd name="connsiteX1" fmla="*/ 1797050 w 2209800"/>
              <a:gd name="connsiteY1" fmla="*/ 1104900 h 1104900"/>
              <a:gd name="connsiteX2" fmla="*/ 2209800 w 2209800"/>
              <a:gd name="connsiteY2" fmla="*/ 590550 h 1104900"/>
              <a:gd name="connsiteX3" fmla="*/ 2012950 w 2209800"/>
              <a:gd name="connsiteY3" fmla="*/ 0 h 1104900"/>
              <a:gd name="connsiteX4" fmla="*/ 1936750 w 2209800"/>
              <a:gd name="connsiteY4" fmla="*/ 38100 h 1104900"/>
              <a:gd name="connsiteX5" fmla="*/ 1409700 w 2209800"/>
              <a:gd name="connsiteY5" fmla="*/ 107950 h 1104900"/>
              <a:gd name="connsiteX6" fmla="*/ 685800 w 2209800"/>
              <a:gd name="connsiteY6" fmla="*/ 254000 h 1104900"/>
              <a:gd name="connsiteX7" fmla="*/ 0 w 2209800"/>
              <a:gd name="connsiteY7" fmla="*/ 704850 h 1104900"/>
              <a:gd name="connsiteX8" fmla="*/ 260350 w 2209800"/>
              <a:gd name="connsiteY8" fmla="*/ 1104900 h 1104900"/>
              <a:gd name="connsiteX0" fmla="*/ 260350 w 2209800"/>
              <a:gd name="connsiteY0" fmla="*/ 1104900 h 1104900"/>
              <a:gd name="connsiteX1" fmla="*/ 1797050 w 2209800"/>
              <a:gd name="connsiteY1" fmla="*/ 1104900 h 1104900"/>
              <a:gd name="connsiteX2" fmla="*/ 2209800 w 2209800"/>
              <a:gd name="connsiteY2" fmla="*/ 590550 h 1104900"/>
              <a:gd name="connsiteX3" fmla="*/ 2012950 w 2209800"/>
              <a:gd name="connsiteY3" fmla="*/ 0 h 1104900"/>
              <a:gd name="connsiteX4" fmla="*/ 1409700 w 2209800"/>
              <a:gd name="connsiteY4" fmla="*/ 107950 h 1104900"/>
              <a:gd name="connsiteX5" fmla="*/ 685800 w 2209800"/>
              <a:gd name="connsiteY5" fmla="*/ 254000 h 1104900"/>
              <a:gd name="connsiteX6" fmla="*/ 0 w 2209800"/>
              <a:gd name="connsiteY6" fmla="*/ 704850 h 1104900"/>
              <a:gd name="connsiteX7" fmla="*/ 260350 w 2209800"/>
              <a:gd name="connsiteY7" fmla="*/ 1104900 h 1104900"/>
              <a:gd name="connsiteX0" fmla="*/ 260350 w 2209800"/>
              <a:gd name="connsiteY0" fmla="*/ 1104900 h 1104900"/>
              <a:gd name="connsiteX1" fmla="*/ 1797050 w 2209800"/>
              <a:gd name="connsiteY1" fmla="*/ 1104900 h 1104900"/>
              <a:gd name="connsiteX2" fmla="*/ 2209800 w 2209800"/>
              <a:gd name="connsiteY2" fmla="*/ 590550 h 1104900"/>
              <a:gd name="connsiteX3" fmla="*/ 2012950 w 2209800"/>
              <a:gd name="connsiteY3" fmla="*/ 0 h 1104900"/>
              <a:gd name="connsiteX4" fmla="*/ 1426369 w 2209800"/>
              <a:gd name="connsiteY4" fmla="*/ 91281 h 1104900"/>
              <a:gd name="connsiteX5" fmla="*/ 685800 w 2209800"/>
              <a:gd name="connsiteY5" fmla="*/ 254000 h 1104900"/>
              <a:gd name="connsiteX6" fmla="*/ 0 w 2209800"/>
              <a:gd name="connsiteY6" fmla="*/ 704850 h 1104900"/>
              <a:gd name="connsiteX7" fmla="*/ 260350 w 2209800"/>
              <a:gd name="connsiteY7" fmla="*/ 1104900 h 1104900"/>
              <a:gd name="connsiteX0" fmla="*/ 260350 w 2209800"/>
              <a:gd name="connsiteY0" fmla="*/ 1149945 h 1149945"/>
              <a:gd name="connsiteX1" fmla="*/ 1797050 w 2209800"/>
              <a:gd name="connsiteY1" fmla="*/ 1149945 h 1149945"/>
              <a:gd name="connsiteX2" fmla="*/ 2209800 w 2209800"/>
              <a:gd name="connsiteY2" fmla="*/ 635595 h 1149945"/>
              <a:gd name="connsiteX3" fmla="*/ 2012950 w 2209800"/>
              <a:gd name="connsiteY3" fmla="*/ 45045 h 1149945"/>
              <a:gd name="connsiteX4" fmla="*/ 1426369 w 2209800"/>
              <a:gd name="connsiteY4" fmla="*/ 136326 h 1149945"/>
              <a:gd name="connsiteX5" fmla="*/ 685800 w 2209800"/>
              <a:gd name="connsiteY5" fmla="*/ 299045 h 1149945"/>
              <a:gd name="connsiteX6" fmla="*/ 0 w 2209800"/>
              <a:gd name="connsiteY6" fmla="*/ 749895 h 1149945"/>
              <a:gd name="connsiteX7" fmla="*/ 260350 w 2209800"/>
              <a:gd name="connsiteY7" fmla="*/ 1149945 h 1149945"/>
              <a:gd name="connsiteX0" fmla="*/ 260350 w 2209800"/>
              <a:gd name="connsiteY0" fmla="*/ 1151694 h 1151694"/>
              <a:gd name="connsiteX1" fmla="*/ 1797050 w 2209800"/>
              <a:gd name="connsiteY1" fmla="*/ 1151694 h 1151694"/>
              <a:gd name="connsiteX2" fmla="*/ 2209800 w 2209800"/>
              <a:gd name="connsiteY2" fmla="*/ 637344 h 1151694"/>
              <a:gd name="connsiteX3" fmla="*/ 2022475 w 2209800"/>
              <a:gd name="connsiteY3" fmla="*/ 42032 h 1151694"/>
              <a:gd name="connsiteX4" fmla="*/ 1426369 w 2209800"/>
              <a:gd name="connsiteY4" fmla="*/ 138075 h 1151694"/>
              <a:gd name="connsiteX5" fmla="*/ 685800 w 2209800"/>
              <a:gd name="connsiteY5" fmla="*/ 300794 h 1151694"/>
              <a:gd name="connsiteX6" fmla="*/ 0 w 2209800"/>
              <a:gd name="connsiteY6" fmla="*/ 751644 h 1151694"/>
              <a:gd name="connsiteX7" fmla="*/ 260350 w 2209800"/>
              <a:gd name="connsiteY7" fmla="*/ 1151694 h 1151694"/>
              <a:gd name="connsiteX0" fmla="*/ 260350 w 2209800"/>
              <a:gd name="connsiteY0" fmla="*/ 1205145 h 1205145"/>
              <a:gd name="connsiteX1" fmla="*/ 1797050 w 2209800"/>
              <a:gd name="connsiteY1" fmla="*/ 1205145 h 1205145"/>
              <a:gd name="connsiteX2" fmla="*/ 2209800 w 2209800"/>
              <a:gd name="connsiteY2" fmla="*/ 690795 h 1205145"/>
              <a:gd name="connsiteX3" fmla="*/ 2022475 w 2209800"/>
              <a:gd name="connsiteY3" fmla="*/ 95483 h 1205145"/>
              <a:gd name="connsiteX4" fmla="*/ 1426369 w 2209800"/>
              <a:gd name="connsiteY4" fmla="*/ 191526 h 1205145"/>
              <a:gd name="connsiteX5" fmla="*/ 685800 w 2209800"/>
              <a:gd name="connsiteY5" fmla="*/ 354245 h 1205145"/>
              <a:gd name="connsiteX6" fmla="*/ 0 w 2209800"/>
              <a:gd name="connsiteY6" fmla="*/ 805095 h 1205145"/>
              <a:gd name="connsiteX7" fmla="*/ 260350 w 2209800"/>
              <a:gd name="connsiteY7" fmla="*/ 1205145 h 1205145"/>
              <a:gd name="connsiteX0" fmla="*/ 260350 w 2209800"/>
              <a:gd name="connsiteY0" fmla="*/ 1205145 h 1205145"/>
              <a:gd name="connsiteX1" fmla="*/ 1797050 w 2209800"/>
              <a:gd name="connsiteY1" fmla="*/ 1205145 h 1205145"/>
              <a:gd name="connsiteX2" fmla="*/ 2209800 w 2209800"/>
              <a:gd name="connsiteY2" fmla="*/ 690795 h 1205145"/>
              <a:gd name="connsiteX3" fmla="*/ 2022475 w 2209800"/>
              <a:gd name="connsiteY3" fmla="*/ 95483 h 1205145"/>
              <a:gd name="connsiteX4" fmla="*/ 1426369 w 2209800"/>
              <a:gd name="connsiteY4" fmla="*/ 191526 h 1205145"/>
              <a:gd name="connsiteX5" fmla="*/ 685800 w 2209800"/>
              <a:gd name="connsiteY5" fmla="*/ 354245 h 1205145"/>
              <a:gd name="connsiteX6" fmla="*/ 0 w 2209800"/>
              <a:gd name="connsiteY6" fmla="*/ 805095 h 1205145"/>
              <a:gd name="connsiteX7" fmla="*/ 260350 w 2209800"/>
              <a:gd name="connsiteY7" fmla="*/ 1205145 h 1205145"/>
              <a:gd name="connsiteX0" fmla="*/ 260350 w 2216944"/>
              <a:gd name="connsiteY0" fmla="*/ 1205145 h 1205145"/>
              <a:gd name="connsiteX1" fmla="*/ 1797050 w 2216944"/>
              <a:gd name="connsiteY1" fmla="*/ 1205145 h 1205145"/>
              <a:gd name="connsiteX2" fmla="*/ 2216944 w 2216944"/>
              <a:gd name="connsiteY2" fmla="*/ 705083 h 1205145"/>
              <a:gd name="connsiteX3" fmla="*/ 2022475 w 2216944"/>
              <a:gd name="connsiteY3" fmla="*/ 95483 h 1205145"/>
              <a:gd name="connsiteX4" fmla="*/ 1426369 w 2216944"/>
              <a:gd name="connsiteY4" fmla="*/ 191526 h 1205145"/>
              <a:gd name="connsiteX5" fmla="*/ 685800 w 2216944"/>
              <a:gd name="connsiteY5" fmla="*/ 354245 h 1205145"/>
              <a:gd name="connsiteX6" fmla="*/ 0 w 2216944"/>
              <a:gd name="connsiteY6" fmla="*/ 805095 h 1205145"/>
              <a:gd name="connsiteX7" fmla="*/ 260350 w 2216944"/>
              <a:gd name="connsiteY7" fmla="*/ 1205145 h 1205145"/>
              <a:gd name="connsiteX0" fmla="*/ 260350 w 2227794"/>
              <a:gd name="connsiteY0" fmla="*/ 1205145 h 1205145"/>
              <a:gd name="connsiteX1" fmla="*/ 1797050 w 2227794"/>
              <a:gd name="connsiteY1" fmla="*/ 1205145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60350 w 2227794"/>
              <a:gd name="connsiteY0" fmla="*/ 1205145 h 1205145"/>
              <a:gd name="connsiteX1" fmla="*/ 1797050 w 2227794"/>
              <a:gd name="connsiteY1" fmla="*/ 1205145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60350 w 2227794"/>
              <a:gd name="connsiteY0" fmla="*/ 1205145 h 1205145"/>
              <a:gd name="connsiteX1" fmla="*/ 1799431 w 2227794"/>
              <a:gd name="connsiteY1" fmla="*/ 1164664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60350 w 2227794"/>
              <a:gd name="connsiteY0" fmla="*/ 1205145 h 1205145"/>
              <a:gd name="connsiteX1" fmla="*/ 1799431 w 2227794"/>
              <a:gd name="connsiteY1" fmla="*/ 1164664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88925 w 2227794"/>
              <a:gd name="connsiteY0" fmla="*/ 1157520 h 1164664"/>
              <a:gd name="connsiteX1" fmla="*/ 1799431 w 2227794"/>
              <a:gd name="connsiteY1" fmla="*/ 1164664 h 1164664"/>
              <a:gd name="connsiteX2" fmla="*/ 2216944 w 2227794"/>
              <a:gd name="connsiteY2" fmla="*/ 705083 h 1164664"/>
              <a:gd name="connsiteX3" fmla="*/ 2022475 w 2227794"/>
              <a:gd name="connsiteY3" fmla="*/ 95483 h 1164664"/>
              <a:gd name="connsiteX4" fmla="*/ 1426369 w 2227794"/>
              <a:gd name="connsiteY4" fmla="*/ 191526 h 1164664"/>
              <a:gd name="connsiteX5" fmla="*/ 685800 w 2227794"/>
              <a:gd name="connsiteY5" fmla="*/ 354245 h 1164664"/>
              <a:gd name="connsiteX6" fmla="*/ 0 w 2227794"/>
              <a:gd name="connsiteY6" fmla="*/ 805095 h 1164664"/>
              <a:gd name="connsiteX7" fmla="*/ 288925 w 2227794"/>
              <a:gd name="connsiteY7" fmla="*/ 1157520 h 1164664"/>
              <a:gd name="connsiteX0" fmla="*/ 288925 w 2227794"/>
              <a:gd name="connsiteY0" fmla="*/ 1157520 h 1164664"/>
              <a:gd name="connsiteX1" fmla="*/ 1799431 w 2227794"/>
              <a:gd name="connsiteY1" fmla="*/ 1164664 h 1164664"/>
              <a:gd name="connsiteX2" fmla="*/ 2216944 w 2227794"/>
              <a:gd name="connsiteY2" fmla="*/ 705083 h 1164664"/>
              <a:gd name="connsiteX3" fmla="*/ 2022475 w 2227794"/>
              <a:gd name="connsiteY3" fmla="*/ 95483 h 1164664"/>
              <a:gd name="connsiteX4" fmla="*/ 1426369 w 2227794"/>
              <a:gd name="connsiteY4" fmla="*/ 191526 h 1164664"/>
              <a:gd name="connsiteX5" fmla="*/ 685800 w 2227794"/>
              <a:gd name="connsiteY5" fmla="*/ 354245 h 1164664"/>
              <a:gd name="connsiteX6" fmla="*/ 0 w 2227794"/>
              <a:gd name="connsiteY6" fmla="*/ 805095 h 1164664"/>
              <a:gd name="connsiteX7" fmla="*/ 288925 w 2227794"/>
              <a:gd name="connsiteY7" fmla="*/ 1157520 h 1164664"/>
              <a:gd name="connsiteX0" fmla="*/ 390126 w 2328995"/>
              <a:gd name="connsiteY0" fmla="*/ 1157520 h 1164664"/>
              <a:gd name="connsiteX1" fmla="*/ 1900632 w 2328995"/>
              <a:gd name="connsiteY1" fmla="*/ 1164664 h 1164664"/>
              <a:gd name="connsiteX2" fmla="*/ 2318145 w 2328995"/>
              <a:gd name="connsiteY2" fmla="*/ 705083 h 1164664"/>
              <a:gd name="connsiteX3" fmla="*/ 2123676 w 2328995"/>
              <a:gd name="connsiteY3" fmla="*/ 95483 h 1164664"/>
              <a:gd name="connsiteX4" fmla="*/ 1527570 w 2328995"/>
              <a:gd name="connsiteY4" fmla="*/ 191526 h 1164664"/>
              <a:gd name="connsiteX5" fmla="*/ 787001 w 2328995"/>
              <a:gd name="connsiteY5" fmla="*/ 354245 h 1164664"/>
              <a:gd name="connsiteX6" fmla="*/ 101201 w 2328995"/>
              <a:gd name="connsiteY6" fmla="*/ 805095 h 1164664"/>
              <a:gd name="connsiteX7" fmla="*/ 390126 w 2328995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8397" h="1164664">
                <a:moveTo>
                  <a:pt x="399528" y="1157520"/>
                </a:moveTo>
                <a:lnTo>
                  <a:pt x="1910034" y="1164664"/>
                </a:lnTo>
                <a:cubicBezTo>
                  <a:pt x="2016661" y="1128946"/>
                  <a:pt x="2266163" y="1043220"/>
                  <a:pt x="2327547" y="705083"/>
                </a:cubicBezTo>
                <a:cubicBezTo>
                  <a:pt x="2336542" y="575703"/>
                  <a:pt x="2390783" y="351070"/>
                  <a:pt x="2133078" y="95483"/>
                </a:cubicBezTo>
                <a:cubicBezTo>
                  <a:pt x="2004226" y="-24109"/>
                  <a:pt x="1708686" y="-69882"/>
                  <a:pt x="1536972" y="191526"/>
                </a:cubicBezTo>
                <a:cubicBezTo>
                  <a:pt x="1252016" y="79078"/>
                  <a:pt x="983728" y="114267"/>
                  <a:pt x="796403" y="354245"/>
                </a:cubicBezTo>
                <a:cubicBezTo>
                  <a:pt x="439215" y="199728"/>
                  <a:pt x="53453" y="485743"/>
                  <a:pt x="110603" y="805095"/>
                </a:cubicBezTo>
                <a:cubicBezTo>
                  <a:pt x="-116939" y="979720"/>
                  <a:pt x="19851" y="1149582"/>
                  <a:pt x="399528" y="1157520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726462" y="2079527"/>
            <a:ext cx="369888" cy="647700"/>
            <a:chOff x="2057400" y="2332412"/>
            <a:chExt cx="324766" cy="568896"/>
          </a:xfrm>
        </p:grpSpPr>
        <p:sp>
          <p:nvSpPr>
            <p:cNvPr id="6" name="Oval 5"/>
            <p:cNvSpPr/>
            <p:nvPr/>
          </p:nvSpPr>
          <p:spPr>
            <a:xfrm>
              <a:off x="2057400" y="2743747"/>
              <a:ext cx="157505" cy="157561"/>
            </a:xfrm>
            <a:prstGeom prst="ellipse">
              <a:avLst/>
            </a:prstGeom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14905" y="2562481"/>
              <a:ext cx="158898" cy="157561"/>
            </a:xfrm>
            <a:prstGeom prst="ellipse">
              <a:avLst/>
            </a:prstGeom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24661" y="2332412"/>
              <a:ext cx="157505" cy="157562"/>
            </a:xfrm>
            <a:prstGeom prst="ellipse">
              <a:avLst/>
            </a:prstGeom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975947" y="1231316"/>
            <a:ext cx="27505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Phân hủy xác thực vật, động vật, làm sạch môi trường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8865" y="3087060"/>
            <a:ext cx="3302432" cy="1294745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21164505">
            <a:off x="3544764" y="4035168"/>
            <a:ext cx="369802" cy="647785"/>
            <a:chOff x="2057400" y="2332412"/>
            <a:chExt cx="324766" cy="568896"/>
          </a:xfrm>
          <a:solidFill>
            <a:schemeClr val="accent2"/>
          </a:solidFill>
        </p:grpSpPr>
        <p:sp>
          <p:nvSpPr>
            <p:cNvPr id="17" name="Oval 16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651575" y="3518458"/>
            <a:ext cx="23371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Dùng làm thức ăn cho người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581944" y="2879957"/>
            <a:ext cx="3154362" cy="1622425"/>
          </a:xfrm>
          <a:custGeom>
            <a:avLst/>
            <a:gdLst>
              <a:gd name="connsiteX0" fmla="*/ 171450 w 2209800"/>
              <a:gd name="connsiteY0" fmla="*/ 1162050 h 1162050"/>
              <a:gd name="connsiteX1" fmla="*/ 2076450 w 2209800"/>
              <a:gd name="connsiteY1" fmla="*/ 1162050 h 1162050"/>
              <a:gd name="connsiteX2" fmla="*/ 2209800 w 2209800"/>
              <a:gd name="connsiteY2" fmla="*/ 476250 h 1162050"/>
              <a:gd name="connsiteX3" fmla="*/ 1701800 w 2209800"/>
              <a:gd name="connsiteY3" fmla="*/ 0 h 1162050"/>
              <a:gd name="connsiteX4" fmla="*/ 1235075 w 2209800"/>
              <a:gd name="connsiteY4" fmla="*/ 63500 h 1162050"/>
              <a:gd name="connsiteX5" fmla="*/ 720725 w 2209800"/>
              <a:gd name="connsiteY5" fmla="*/ 79375 h 1162050"/>
              <a:gd name="connsiteX6" fmla="*/ 177800 w 2209800"/>
              <a:gd name="connsiteY6" fmla="*/ 320675 h 1162050"/>
              <a:gd name="connsiteX7" fmla="*/ 6350 w 2209800"/>
              <a:gd name="connsiteY7" fmla="*/ 552450 h 1162050"/>
              <a:gd name="connsiteX8" fmla="*/ 0 w 2209800"/>
              <a:gd name="connsiteY8" fmla="*/ 790575 h 1162050"/>
              <a:gd name="connsiteX9" fmla="*/ 171450 w 2209800"/>
              <a:gd name="connsiteY9" fmla="*/ 1162050 h 1162050"/>
              <a:gd name="connsiteX0" fmla="*/ 171450 w 2273864"/>
              <a:gd name="connsiteY0" fmla="*/ 1162050 h 1162050"/>
              <a:gd name="connsiteX1" fmla="*/ 2076450 w 2273864"/>
              <a:gd name="connsiteY1" fmla="*/ 1162050 h 1162050"/>
              <a:gd name="connsiteX2" fmla="*/ 2209800 w 2273864"/>
              <a:gd name="connsiteY2" fmla="*/ 476250 h 1162050"/>
              <a:gd name="connsiteX3" fmla="*/ 1701800 w 2273864"/>
              <a:gd name="connsiteY3" fmla="*/ 0 h 1162050"/>
              <a:gd name="connsiteX4" fmla="*/ 1235075 w 2273864"/>
              <a:gd name="connsiteY4" fmla="*/ 63500 h 1162050"/>
              <a:gd name="connsiteX5" fmla="*/ 720725 w 2273864"/>
              <a:gd name="connsiteY5" fmla="*/ 79375 h 1162050"/>
              <a:gd name="connsiteX6" fmla="*/ 177800 w 2273864"/>
              <a:gd name="connsiteY6" fmla="*/ 320675 h 1162050"/>
              <a:gd name="connsiteX7" fmla="*/ 6350 w 2273864"/>
              <a:gd name="connsiteY7" fmla="*/ 552450 h 1162050"/>
              <a:gd name="connsiteX8" fmla="*/ 0 w 2273864"/>
              <a:gd name="connsiteY8" fmla="*/ 790575 h 1162050"/>
              <a:gd name="connsiteX9" fmla="*/ 171450 w 2273864"/>
              <a:gd name="connsiteY9" fmla="*/ 1162050 h 1162050"/>
              <a:gd name="connsiteX0" fmla="*/ 171450 w 2413593"/>
              <a:gd name="connsiteY0" fmla="*/ 1162050 h 1162050"/>
              <a:gd name="connsiteX1" fmla="*/ 2076450 w 2413593"/>
              <a:gd name="connsiteY1" fmla="*/ 1162050 h 1162050"/>
              <a:gd name="connsiteX2" fmla="*/ 2209800 w 2413593"/>
              <a:gd name="connsiteY2" fmla="*/ 476250 h 1162050"/>
              <a:gd name="connsiteX3" fmla="*/ 1701800 w 2413593"/>
              <a:gd name="connsiteY3" fmla="*/ 0 h 1162050"/>
              <a:gd name="connsiteX4" fmla="*/ 1235075 w 2413593"/>
              <a:gd name="connsiteY4" fmla="*/ 63500 h 1162050"/>
              <a:gd name="connsiteX5" fmla="*/ 720725 w 2413593"/>
              <a:gd name="connsiteY5" fmla="*/ 79375 h 1162050"/>
              <a:gd name="connsiteX6" fmla="*/ 177800 w 2413593"/>
              <a:gd name="connsiteY6" fmla="*/ 320675 h 1162050"/>
              <a:gd name="connsiteX7" fmla="*/ 6350 w 2413593"/>
              <a:gd name="connsiteY7" fmla="*/ 552450 h 1162050"/>
              <a:gd name="connsiteX8" fmla="*/ 0 w 2413593"/>
              <a:gd name="connsiteY8" fmla="*/ 790575 h 1162050"/>
              <a:gd name="connsiteX9" fmla="*/ 171450 w 2413593"/>
              <a:gd name="connsiteY9" fmla="*/ 1162050 h 1162050"/>
              <a:gd name="connsiteX0" fmla="*/ 171450 w 2413593"/>
              <a:gd name="connsiteY0" fmla="*/ 1162050 h 1162050"/>
              <a:gd name="connsiteX1" fmla="*/ 2076450 w 2413593"/>
              <a:gd name="connsiteY1" fmla="*/ 1162050 h 1162050"/>
              <a:gd name="connsiteX2" fmla="*/ 2209800 w 2413593"/>
              <a:gd name="connsiteY2" fmla="*/ 476250 h 1162050"/>
              <a:gd name="connsiteX3" fmla="*/ 1701800 w 2413593"/>
              <a:gd name="connsiteY3" fmla="*/ 0 h 1162050"/>
              <a:gd name="connsiteX4" fmla="*/ 1235075 w 2413593"/>
              <a:gd name="connsiteY4" fmla="*/ 63500 h 1162050"/>
              <a:gd name="connsiteX5" fmla="*/ 720725 w 2413593"/>
              <a:gd name="connsiteY5" fmla="*/ 79375 h 1162050"/>
              <a:gd name="connsiteX6" fmla="*/ 177800 w 2413593"/>
              <a:gd name="connsiteY6" fmla="*/ 320675 h 1162050"/>
              <a:gd name="connsiteX7" fmla="*/ 6350 w 2413593"/>
              <a:gd name="connsiteY7" fmla="*/ 552450 h 1162050"/>
              <a:gd name="connsiteX8" fmla="*/ 0 w 2413593"/>
              <a:gd name="connsiteY8" fmla="*/ 790575 h 1162050"/>
              <a:gd name="connsiteX9" fmla="*/ 171450 w 2413593"/>
              <a:gd name="connsiteY9" fmla="*/ 1162050 h 1162050"/>
              <a:gd name="connsiteX0" fmla="*/ 171450 w 2413593"/>
              <a:gd name="connsiteY0" fmla="*/ 1139825 h 1139825"/>
              <a:gd name="connsiteX1" fmla="*/ 2076450 w 2413593"/>
              <a:gd name="connsiteY1" fmla="*/ 1139825 h 1139825"/>
              <a:gd name="connsiteX2" fmla="*/ 2209800 w 2413593"/>
              <a:gd name="connsiteY2" fmla="*/ 454025 h 1139825"/>
              <a:gd name="connsiteX3" fmla="*/ 1704975 w 2413593"/>
              <a:gd name="connsiteY3" fmla="*/ 0 h 1139825"/>
              <a:gd name="connsiteX4" fmla="*/ 1235075 w 2413593"/>
              <a:gd name="connsiteY4" fmla="*/ 41275 h 1139825"/>
              <a:gd name="connsiteX5" fmla="*/ 720725 w 2413593"/>
              <a:gd name="connsiteY5" fmla="*/ 57150 h 1139825"/>
              <a:gd name="connsiteX6" fmla="*/ 177800 w 2413593"/>
              <a:gd name="connsiteY6" fmla="*/ 298450 h 1139825"/>
              <a:gd name="connsiteX7" fmla="*/ 6350 w 2413593"/>
              <a:gd name="connsiteY7" fmla="*/ 530225 h 1139825"/>
              <a:gd name="connsiteX8" fmla="*/ 0 w 2413593"/>
              <a:gd name="connsiteY8" fmla="*/ 768350 h 1139825"/>
              <a:gd name="connsiteX9" fmla="*/ 171450 w 2413593"/>
              <a:gd name="connsiteY9" fmla="*/ 1139825 h 1139825"/>
              <a:gd name="connsiteX0" fmla="*/ 171450 w 2413593"/>
              <a:gd name="connsiteY0" fmla="*/ 1261427 h 1261427"/>
              <a:gd name="connsiteX1" fmla="*/ 2076450 w 2413593"/>
              <a:gd name="connsiteY1" fmla="*/ 1261427 h 1261427"/>
              <a:gd name="connsiteX2" fmla="*/ 2209800 w 2413593"/>
              <a:gd name="connsiteY2" fmla="*/ 575627 h 1261427"/>
              <a:gd name="connsiteX3" fmla="*/ 1704975 w 2413593"/>
              <a:gd name="connsiteY3" fmla="*/ 121602 h 1261427"/>
              <a:gd name="connsiteX4" fmla="*/ 1235075 w 2413593"/>
              <a:gd name="connsiteY4" fmla="*/ 162877 h 1261427"/>
              <a:gd name="connsiteX5" fmla="*/ 720725 w 2413593"/>
              <a:gd name="connsiteY5" fmla="*/ 178752 h 1261427"/>
              <a:gd name="connsiteX6" fmla="*/ 177800 w 2413593"/>
              <a:gd name="connsiteY6" fmla="*/ 420052 h 1261427"/>
              <a:gd name="connsiteX7" fmla="*/ 6350 w 2413593"/>
              <a:gd name="connsiteY7" fmla="*/ 651827 h 1261427"/>
              <a:gd name="connsiteX8" fmla="*/ 0 w 2413593"/>
              <a:gd name="connsiteY8" fmla="*/ 889952 h 1261427"/>
              <a:gd name="connsiteX9" fmla="*/ 171450 w 2413593"/>
              <a:gd name="connsiteY9" fmla="*/ 1261427 h 1261427"/>
              <a:gd name="connsiteX0" fmla="*/ 171450 w 2413593"/>
              <a:gd name="connsiteY0" fmla="*/ 1261427 h 1261427"/>
              <a:gd name="connsiteX1" fmla="*/ 2076450 w 2413593"/>
              <a:gd name="connsiteY1" fmla="*/ 1261427 h 1261427"/>
              <a:gd name="connsiteX2" fmla="*/ 2209800 w 2413593"/>
              <a:gd name="connsiteY2" fmla="*/ 575627 h 1261427"/>
              <a:gd name="connsiteX3" fmla="*/ 1704975 w 2413593"/>
              <a:gd name="connsiteY3" fmla="*/ 121602 h 1261427"/>
              <a:gd name="connsiteX4" fmla="*/ 1235075 w 2413593"/>
              <a:gd name="connsiteY4" fmla="*/ 162877 h 1261427"/>
              <a:gd name="connsiteX5" fmla="*/ 720725 w 2413593"/>
              <a:gd name="connsiteY5" fmla="*/ 178752 h 1261427"/>
              <a:gd name="connsiteX6" fmla="*/ 177800 w 2413593"/>
              <a:gd name="connsiteY6" fmla="*/ 420052 h 1261427"/>
              <a:gd name="connsiteX7" fmla="*/ 6350 w 2413593"/>
              <a:gd name="connsiteY7" fmla="*/ 651827 h 1261427"/>
              <a:gd name="connsiteX8" fmla="*/ 0 w 2413593"/>
              <a:gd name="connsiteY8" fmla="*/ 889952 h 1261427"/>
              <a:gd name="connsiteX9" fmla="*/ 171450 w 2413593"/>
              <a:gd name="connsiteY9" fmla="*/ 1261427 h 1261427"/>
              <a:gd name="connsiteX0" fmla="*/ 171450 w 2413593"/>
              <a:gd name="connsiteY0" fmla="*/ 1261427 h 1261427"/>
              <a:gd name="connsiteX1" fmla="*/ 2076450 w 2413593"/>
              <a:gd name="connsiteY1" fmla="*/ 1261427 h 1261427"/>
              <a:gd name="connsiteX2" fmla="*/ 2209800 w 2413593"/>
              <a:gd name="connsiteY2" fmla="*/ 575627 h 1261427"/>
              <a:gd name="connsiteX3" fmla="*/ 1704975 w 2413593"/>
              <a:gd name="connsiteY3" fmla="*/ 121602 h 1261427"/>
              <a:gd name="connsiteX4" fmla="*/ 1235075 w 2413593"/>
              <a:gd name="connsiteY4" fmla="*/ 162877 h 1261427"/>
              <a:gd name="connsiteX5" fmla="*/ 720725 w 2413593"/>
              <a:gd name="connsiteY5" fmla="*/ 178752 h 1261427"/>
              <a:gd name="connsiteX6" fmla="*/ 177800 w 2413593"/>
              <a:gd name="connsiteY6" fmla="*/ 420052 h 1261427"/>
              <a:gd name="connsiteX7" fmla="*/ 6350 w 2413593"/>
              <a:gd name="connsiteY7" fmla="*/ 651827 h 1261427"/>
              <a:gd name="connsiteX8" fmla="*/ 0 w 2413593"/>
              <a:gd name="connsiteY8" fmla="*/ 889952 h 1261427"/>
              <a:gd name="connsiteX9" fmla="*/ 171450 w 2413593"/>
              <a:gd name="connsiteY9" fmla="*/ 1261427 h 1261427"/>
              <a:gd name="connsiteX0" fmla="*/ 171450 w 2413593"/>
              <a:gd name="connsiteY0" fmla="*/ 1261427 h 1261427"/>
              <a:gd name="connsiteX1" fmla="*/ 2076450 w 2413593"/>
              <a:gd name="connsiteY1" fmla="*/ 1261427 h 1261427"/>
              <a:gd name="connsiteX2" fmla="*/ 2209800 w 2413593"/>
              <a:gd name="connsiteY2" fmla="*/ 575627 h 1261427"/>
              <a:gd name="connsiteX3" fmla="*/ 1704975 w 2413593"/>
              <a:gd name="connsiteY3" fmla="*/ 121602 h 1261427"/>
              <a:gd name="connsiteX4" fmla="*/ 1235075 w 2413593"/>
              <a:gd name="connsiteY4" fmla="*/ 162877 h 1261427"/>
              <a:gd name="connsiteX5" fmla="*/ 720725 w 2413593"/>
              <a:gd name="connsiteY5" fmla="*/ 178752 h 1261427"/>
              <a:gd name="connsiteX6" fmla="*/ 177800 w 2413593"/>
              <a:gd name="connsiteY6" fmla="*/ 420052 h 1261427"/>
              <a:gd name="connsiteX7" fmla="*/ 6350 w 2413593"/>
              <a:gd name="connsiteY7" fmla="*/ 651827 h 1261427"/>
              <a:gd name="connsiteX8" fmla="*/ 0 w 2413593"/>
              <a:gd name="connsiteY8" fmla="*/ 889952 h 1261427"/>
              <a:gd name="connsiteX9" fmla="*/ 171450 w 2413593"/>
              <a:gd name="connsiteY9" fmla="*/ 1261427 h 1261427"/>
              <a:gd name="connsiteX0" fmla="*/ 171450 w 2413593"/>
              <a:gd name="connsiteY0" fmla="*/ 1261427 h 1261427"/>
              <a:gd name="connsiteX1" fmla="*/ 2076450 w 2413593"/>
              <a:gd name="connsiteY1" fmla="*/ 1261427 h 1261427"/>
              <a:gd name="connsiteX2" fmla="*/ 2209800 w 2413593"/>
              <a:gd name="connsiteY2" fmla="*/ 575627 h 1261427"/>
              <a:gd name="connsiteX3" fmla="*/ 1704975 w 2413593"/>
              <a:gd name="connsiteY3" fmla="*/ 121602 h 1261427"/>
              <a:gd name="connsiteX4" fmla="*/ 1235075 w 2413593"/>
              <a:gd name="connsiteY4" fmla="*/ 162877 h 1261427"/>
              <a:gd name="connsiteX5" fmla="*/ 720725 w 2413593"/>
              <a:gd name="connsiteY5" fmla="*/ 178752 h 1261427"/>
              <a:gd name="connsiteX6" fmla="*/ 177800 w 2413593"/>
              <a:gd name="connsiteY6" fmla="*/ 420052 h 1261427"/>
              <a:gd name="connsiteX7" fmla="*/ 6350 w 2413593"/>
              <a:gd name="connsiteY7" fmla="*/ 651827 h 1261427"/>
              <a:gd name="connsiteX8" fmla="*/ 0 w 2413593"/>
              <a:gd name="connsiteY8" fmla="*/ 889952 h 1261427"/>
              <a:gd name="connsiteX9" fmla="*/ 171450 w 2413593"/>
              <a:gd name="connsiteY9" fmla="*/ 1261427 h 1261427"/>
              <a:gd name="connsiteX0" fmla="*/ 171450 w 2413593"/>
              <a:gd name="connsiteY0" fmla="*/ 1319019 h 1319019"/>
              <a:gd name="connsiteX1" fmla="*/ 2076450 w 2413593"/>
              <a:gd name="connsiteY1" fmla="*/ 1319019 h 1319019"/>
              <a:gd name="connsiteX2" fmla="*/ 2209800 w 2413593"/>
              <a:gd name="connsiteY2" fmla="*/ 633219 h 1319019"/>
              <a:gd name="connsiteX3" fmla="*/ 1704975 w 2413593"/>
              <a:gd name="connsiteY3" fmla="*/ 179194 h 1319019"/>
              <a:gd name="connsiteX4" fmla="*/ 1235075 w 2413593"/>
              <a:gd name="connsiteY4" fmla="*/ 220469 h 1319019"/>
              <a:gd name="connsiteX5" fmla="*/ 720725 w 2413593"/>
              <a:gd name="connsiteY5" fmla="*/ 236344 h 1319019"/>
              <a:gd name="connsiteX6" fmla="*/ 177800 w 2413593"/>
              <a:gd name="connsiteY6" fmla="*/ 477644 h 1319019"/>
              <a:gd name="connsiteX7" fmla="*/ 6350 w 2413593"/>
              <a:gd name="connsiteY7" fmla="*/ 709419 h 1319019"/>
              <a:gd name="connsiteX8" fmla="*/ 0 w 2413593"/>
              <a:gd name="connsiteY8" fmla="*/ 947544 h 1319019"/>
              <a:gd name="connsiteX9" fmla="*/ 171450 w 2413593"/>
              <a:gd name="connsiteY9" fmla="*/ 1319019 h 1319019"/>
              <a:gd name="connsiteX0" fmla="*/ 171450 w 2413593"/>
              <a:gd name="connsiteY0" fmla="*/ 1319019 h 1319019"/>
              <a:gd name="connsiteX1" fmla="*/ 2076450 w 2413593"/>
              <a:gd name="connsiteY1" fmla="*/ 1319019 h 1319019"/>
              <a:gd name="connsiteX2" fmla="*/ 2209800 w 2413593"/>
              <a:gd name="connsiteY2" fmla="*/ 633219 h 1319019"/>
              <a:gd name="connsiteX3" fmla="*/ 1704975 w 2413593"/>
              <a:gd name="connsiteY3" fmla="*/ 179194 h 1319019"/>
              <a:gd name="connsiteX4" fmla="*/ 1235075 w 2413593"/>
              <a:gd name="connsiteY4" fmla="*/ 220469 h 1319019"/>
              <a:gd name="connsiteX5" fmla="*/ 720725 w 2413593"/>
              <a:gd name="connsiteY5" fmla="*/ 236344 h 1319019"/>
              <a:gd name="connsiteX6" fmla="*/ 177800 w 2413593"/>
              <a:gd name="connsiteY6" fmla="*/ 477644 h 1319019"/>
              <a:gd name="connsiteX7" fmla="*/ 6350 w 2413593"/>
              <a:gd name="connsiteY7" fmla="*/ 709419 h 1319019"/>
              <a:gd name="connsiteX8" fmla="*/ 0 w 2413593"/>
              <a:gd name="connsiteY8" fmla="*/ 947544 h 1319019"/>
              <a:gd name="connsiteX9" fmla="*/ 171450 w 2413593"/>
              <a:gd name="connsiteY9" fmla="*/ 1319019 h 1319019"/>
              <a:gd name="connsiteX0" fmla="*/ 171450 w 2413593"/>
              <a:gd name="connsiteY0" fmla="*/ 1319019 h 1319019"/>
              <a:gd name="connsiteX1" fmla="*/ 2076450 w 2413593"/>
              <a:gd name="connsiteY1" fmla="*/ 1319019 h 1319019"/>
              <a:gd name="connsiteX2" fmla="*/ 2209800 w 2413593"/>
              <a:gd name="connsiteY2" fmla="*/ 633219 h 1319019"/>
              <a:gd name="connsiteX3" fmla="*/ 1704975 w 2413593"/>
              <a:gd name="connsiteY3" fmla="*/ 179194 h 1319019"/>
              <a:gd name="connsiteX4" fmla="*/ 1235075 w 2413593"/>
              <a:gd name="connsiteY4" fmla="*/ 220469 h 1319019"/>
              <a:gd name="connsiteX5" fmla="*/ 720725 w 2413593"/>
              <a:gd name="connsiteY5" fmla="*/ 236344 h 1319019"/>
              <a:gd name="connsiteX6" fmla="*/ 177800 w 2413593"/>
              <a:gd name="connsiteY6" fmla="*/ 477644 h 1319019"/>
              <a:gd name="connsiteX7" fmla="*/ 6350 w 2413593"/>
              <a:gd name="connsiteY7" fmla="*/ 709419 h 1319019"/>
              <a:gd name="connsiteX8" fmla="*/ 0 w 2413593"/>
              <a:gd name="connsiteY8" fmla="*/ 947544 h 1319019"/>
              <a:gd name="connsiteX9" fmla="*/ 171450 w 2413593"/>
              <a:gd name="connsiteY9" fmla="*/ 1319019 h 1319019"/>
              <a:gd name="connsiteX0" fmla="*/ 171450 w 2413593"/>
              <a:gd name="connsiteY0" fmla="*/ 1319019 h 1319019"/>
              <a:gd name="connsiteX1" fmla="*/ 2076450 w 2413593"/>
              <a:gd name="connsiteY1" fmla="*/ 1319019 h 1319019"/>
              <a:gd name="connsiteX2" fmla="*/ 2209800 w 2413593"/>
              <a:gd name="connsiteY2" fmla="*/ 633219 h 1319019"/>
              <a:gd name="connsiteX3" fmla="*/ 1704975 w 2413593"/>
              <a:gd name="connsiteY3" fmla="*/ 179194 h 1319019"/>
              <a:gd name="connsiteX4" fmla="*/ 1235075 w 2413593"/>
              <a:gd name="connsiteY4" fmla="*/ 220469 h 1319019"/>
              <a:gd name="connsiteX5" fmla="*/ 720725 w 2413593"/>
              <a:gd name="connsiteY5" fmla="*/ 236344 h 1319019"/>
              <a:gd name="connsiteX6" fmla="*/ 177800 w 2413593"/>
              <a:gd name="connsiteY6" fmla="*/ 477644 h 1319019"/>
              <a:gd name="connsiteX7" fmla="*/ 6350 w 2413593"/>
              <a:gd name="connsiteY7" fmla="*/ 709419 h 1319019"/>
              <a:gd name="connsiteX8" fmla="*/ 0 w 2413593"/>
              <a:gd name="connsiteY8" fmla="*/ 947544 h 1319019"/>
              <a:gd name="connsiteX9" fmla="*/ 171450 w 2413593"/>
              <a:gd name="connsiteY9" fmla="*/ 1319019 h 1319019"/>
              <a:gd name="connsiteX0" fmla="*/ 222960 w 2465103"/>
              <a:gd name="connsiteY0" fmla="*/ 1319019 h 1319019"/>
              <a:gd name="connsiteX1" fmla="*/ 2127960 w 2465103"/>
              <a:gd name="connsiteY1" fmla="*/ 1319019 h 1319019"/>
              <a:gd name="connsiteX2" fmla="*/ 2261310 w 2465103"/>
              <a:gd name="connsiteY2" fmla="*/ 633219 h 1319019"/>
              <a:gd name="connsiteX3" fmla="*/ 1756485 w 2465103"/>
              <a:gd name="connsiteY3" fmla="*/ 179194 h 1319019"/>
              <a:gd name="connsiteX4" fmla="*/ 1286585 w 2465103"/>
              <a:gd name="connsiteY4" fmla="*/ 220469 h 1319019"/>
              <a:gd name="connsiteX5" fmla="*/ 772235 w 2465103"/>
              <a:gd name="connsiteY5" fmla="*/ 236344 h 1319019"/>
              <a:gd name="connsiteX6" fmla="*/ 229310 w 2465103"/>
              <a:gd name="connsiteY6" fmla="*/ 477644 h 1319019"/>
              <a:gd name="connsiteX7" fmla="*/ 57860 w 2465103"/>
              <a:gd name="connsiteY7" fmla="*/ 709419 h 1319019"/>
              <a:gd name="connsiteX8" fmla="*/ 51510 w 2465103"/>
              <a:gd name="connsiteY8" fmla="*/ 947544 h 1319019"/>
              <a:gd name="connsiteX9" fmla="*/ 222960 w 2465103"/>
              <a:gd name="connsiteY9" fmla="*/ 1319019 h 1319019"/>
              <a:gd name="connsiteX0" fmla="*/ 222960 w 2465103"/>
              <a:gd name="connsiteY0" fmla="*/ 1319019 h 1319019"/>
              <a:gd name="connsiteX1" fmla="*/ 2127960 w 2465103"/>
              <a:gd name="connsiteY1" fmla="*/ 1319019 h 1319019"/>
              <a:gd name="connsiteX2" fmla="*/ 2261310 w 2465103"/>
              <a:gd name="connsiteY2" fmla="*/ 633219 h 1319019"/>
              <a:gd name="connsiteX3" fmla="*/ 1756485 w 2465103"/>
              <a:gd name="connsiteY3" fmla="*/ 179194 h 1319019"/>
              <a:gd name="connsiteX4" fmla="*/ 1286585 w 2465103"/>
              <a:gd name="connsiteY4" fmla="*/ 220469 h 1319019"/>
              <a:gd name="connsiteX5" fmla="*/ 772235 w 2465103"/>
              <a:gd name="connsiteY5" fmla="*/ 236344 h 1319019"/>
              <a:gd name="connsiteX6" fmla="*/ 229310 w 2465103"/>
              <a:gd name="connsiteY6" fmla="*/ 477644 h 1319019"/>
              <a:gd name="connsiteX7" fmla="*/ 57860 w 2465103"/>
              <a:gd name="connsiteY7" fmla="*/ 709419 h 1319019"/>
              <a:gd name="connsiteX8" fmla="*/ 51510 w 2465103"/>
              <a:gd name="connsiteY8" fmla="*/ 947544 h 1319019"/>
              <a:gd name="connsiteX9" fmla="*/ 222960 w 2465103"/>
              <a:gd name="connsiteY9" fmla="*/ 1319019 h 1319019"/>
              <a:gd name="connsiteX0" fmla="*/ 226648 w 2468791"/>
              <a:gd name="connsiteY0" fmla="*/ 1319019 h 1319019"/>
              <a:gd name="connsiteX1" fmla="*/ 2131648 w 2468791"/>
              <a:gd name="connsiteY1" fmla="*/ 1319019 h 1319019"/>
              <a:gd name="connsiteX2" fmla="*/ 2264998 w 2468791"/>
              <a:gd name="connsiteY2" fmla="*/ 633219 h 1319019"/>
              <a:gd name="connsiteX3" fmla="*/ 1760173 w 2468791"/>
              <a:gd name="connsiteY3" fmla="*/ 179194 h 1319019"/>
              <a:gd name="connsiteX4" fmla="*/ 1290273 w 2468791"/>
              <a:gd name="connsiteY4" fmla="*/ 220469 h 1319019"/>
              <a:gd name="connsiteX5" fmla="*/ 775923 w 2468791"/>
              <a:gd name="connsiteY5" fmla="*/ 236344 h 1319019"/>
              <a:gd name="connsiteX6" fmla="*/ 232998 w 2468791"/>
              <a:gd name="connsiteY6" fmla="*/ 477644 h 1319019"/>
              <a:gd name="connsiteX7" fmla="*/ 61548 w 2468791"/>
              <a:gd name="connsiteY7" fmla="*/ 709419 h 1319019"/>
              <a:gd name="connsiteX8" fmla="*/ 55198 w 2468791"/>
              <a:gd name="connsiteY8" fmla="*/ 947544 h 1319019"/>
              <a:gd name="connsiteX9" fmla="*/ 226648 w 2468791"/>
              <a:gd name="connsiteY9" fmla="*/ 1319019 h 1319019"/>
              <a:gd name="connsiteX0" fmla="*/ 282836 w 2524979"/>
              <a:gd name="connsiteY0" fmla="*/ 1319019 h 1319019"/>
              <a:gd name="connsiteX1" fmla="*/ 2187836 w 2524979"/>
              <a:gd name="connsiteY1" fmla="*/ 1319019 h 1319019"/>
              <a:gd name="connsiteX2" fmla="*/ 2321186 w 2524979"/>
              <a:gd name="connsiteY2" fmla="*/ 633219 h 1319019"/>
              <a:gd name="connsiteX3" fmla="*/ 1816361 w 2524979"/>
              <a:gd name="connsiteY3" fmla="*/ 179194 h 1319019"/>
              <a:gd name="connsiteX4" fmla="*/ 1346461 w 2524979"/>
              <a:gd name="connsiteY4" fmla="*/ 220469 h 1319019"/>
              <a:gd name="connsiteX5" fmla="*/ 832111 w 2524979"/>
              <a:gd name="connsiteY5" fmla="*/ 236344 h 1319019"/>
              <a:gd name="connsiteX6" fmla="*/ 289186 w 2524979"/>
              <a:gd name="connsiteY6" fmla="*/ 477644 h 1319019"/>
              <a:gd name="connsiteX7" fmla="*/ 117736 w 2524979"/>
              <a:gd name="connsiteY7" fmla="*/ 709419 h 1319019"/>
              <a:gd name="connsiteX8" fmla="*/ 111386 w 2524979"/>
              <a:gd name="connsiteY8" fmla="*/ 947544 h 1319019"/>
              <a:gd name="connsiteX9" fmla="*/ 282836 w 2524979"/>
              <a:gd name="connsiteY9" fmla="*/ 1319019 h 1319019"/>
              <a:gd name="connsiteX0" fmla="*/ 336258 w 2578401"/>
              <a:gd name="connsiteY0" fmla="*/ 1319019 h 1319019"/>
              <a:gd name="connsiteX1" fmla="*/ 2241258 w 2578401"/>
              <a:gd name="connsiteY1" fmla="*/ 1319019 h 1319019"/>
              <a:gd name="connsiteX2" fmla="*/ 2374608 w 2578401"/>
              <a:gd name="connsiteY2" fmla="*/ 633219 h 1319019"/>
              <a:gd name="connsiteX3" fmla="*/ 1869783 w 2578401"/>
              <a:gd name="connsiteY3" fmla="*/ 179194 h 1319019"/>
              <a:gd name="connsiteX4" fmla="*/ 1399883 w 2578401"/>
              <a:gd name="connsiteY4" fmla="*/ 220469 h 1319019"/>
              <a:gd name="connsiteX5" fmla="*/ 885533 w 2578401"/>
              <a:gd name="connsiteY5" fmla="*/ 236344 h 1319019"/>
              <a:gd name="connsiteX6" fmla="*/ 342608 w 2578401"/>
              <a:gd name="connsiteY6" fmla="*/ 477644 h 1319019"/>
              <a:gd name="connsiteX7" fmla="*/ 171158 w 2578401"/>
              <a:gd name="connsiteY7" fmla="*/ 709419 h 1319019"/>
              <a:gd name="connsiteX8" fmla="*/ 164808 w 2578401"/>
              <a:gd name="connsiteY8" fmla="*/ 947544 h 1319019"/>
              <a:gd name="connsiteX9" fmla="*/ 336258 w 2578401"/>
              <a:gd name="connsiteY9" fmla="*/ 1319019 h 1319019"/>
              <a:gd name="connsiteX0" fmla="*/ 323711 w 2565854"/>
              <a:gd name="connsiteY0" fmla="*/ 1319019 h 1319019"/>
              <a:gd name="connsiteX1" fmla="*/ 2228711 w 2565854"/>
              <a:gd name="connsiteY1" fmla="*/ 1319019 h 1319019"/>
              <a:gd name="connsiteX2" fmla="*/ 2362061 w 2565854"/>
              <a:gd name="connsiteY2" fmla="*/ 633219 h 1319019"/>
              <a:gd name="connsiteX3" fmla="*/ 1857236 w 2565854"/>
              <a:gd name="connsiteY3" fmla="*/ 179194 h 1319019"/>
              <a:gd name="connsiteX4" fmla="*/ 1387336 w 2565854"/>
              <a:gd name="connsiteY4" fmla="*/ 220469 h 1319019"/>
              <a:gd name="connsiteX5" fmla="*/ 872986 w 2565854"/>
              <a:gd name="connsiteY5" fmla="*/ 236344 h 1319019"/>
              <a:gd name="connsiteX6" fmla="*/ 330061 w 2565854"/>
              <a:gd name="connsiteY6" fmla="*/ 477644 h 1319019"/>
              <a:gd name="connsiteX7" fmla="*/ 158611 w 2565854"/>
              <a:gd name="connsiteY7" fmla="*/ 709419 h 1319019"/>
              <a:gd name="connsiteX8" fmla="*/ 152261 w 2565854"/>
              <a:gd name="connsiteY8" fmla="*/ 947544 h 1319019"/>
              <a:gd name="connsiteX9" fmla="*/ 323711 w 2565854"/>
              <a:gd name="connsiteY9" fmla="*/ 1319019 h 131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5854" h="1319019">
                <a:moveTo>
                  <a:pt x="323711" y="1319019"/>
                </a:moveTo>
                <a:lnTo>
                  <a:pt x="2228711" y="1319019"/>
                </a:lnTo>
                <a:cubicBezTo>
                  <a:pt x="2606536" y="1287269"/>
                  <a:pt x="2689086" y="814194"/>
                  <a:pt x="2362061" y="633219"/>
                </a:cubicBezTo>
                <a:cubicBezTo>
                  <a:pt x="2659453" y="331594"/>
                  <a:pt x="2283744" y="-176406"/>
                  <a:pt x="1857236" y="179194"/>
                </a:cubicBezTo>
                <a:cubicBezTo>
                  <a:pt x="1719653" y="50077"/>
                  <a:pt x="1540794" y="32086"/>
                  <a:pt x="1387336" y="220469"/>
                </a:cubicBezTo>
                <a:cubicBezTo>
                  <a:pt x="1247636" y="-148889"/>
                  <a:pt x="936486" y="8802"/>
                  <a:pt x="872986" y="236344"/>
                </a:cubicBezTo>
                <a:cubicBezTo>
                  <a:pt x="609461" y="94527"/>
                  <a:pt x="301486" y="241636"/>
                  <a:pt x="330061" y="477644"/>
                </a:cubicBezTo>
                <a:cubicBezTo>
                  <a:pt x="104636" y="466002"/>
                  <a:pt x="41136" y="613111"/>
                  <a:pt x="158611" y="709419"/>
                </a:cubicBezTo>
                <a:cubicBezTo>
                  <a:pt x="70769" y="788794"/>
                  <a:pt x="84528" y="880869"/>
                  <a:pt x="152261" y="947544"/>
                </a:cubicBezTo>
                <a:cubicBezTo>
                  <a:pt x="-127139" y="1033269"/>
                  <a:pt x="6211" y="1299969"/>
                  <a:pt x="323711" y="131901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 rot="20620448">
            <a:off x="7819488" y="3815681"/>
            <a:ext cx="369802" cy="647785"/>
            <a:chOff x="2057400" y="2332412"/>
            <a:chExt cx="324766" cy="568896"/>
          </a:xfrm>
          <a:solidFill>
            <a:schemeClr val="accent2">
              <a:lumMod val="75000"/>
            </a:schemeClr>
          </a:solidFill>
        </p:grpSpPr>
        <p:sp>
          <p:nvSpPr>
            <p:cNvPr id="42" name="Oval 41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4798551" y="3589715"/>
            <a:ext cx="2721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Dùng làm dược liệu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/>
      <p:bldP spid="11" grpId="0" animBg="1"/>
      <p:bldP spid="21" grpId="0"/>
      <p:bldP spid="40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9" y="510342"/>
            <a:ext cx="3489349" cy="4134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63" y="510342"/>
            <a:ext cx="4425544" cy="41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574" y="651053"/>
            <a:ext cx="3130752" cy="3594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479" y="651053"/>
            <a:ext cx="3364296" cy="3594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9575" y="4442074"/>
            <a:ext cx="67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Nấm mộc nhĩ, nấm rơm làm thức ăn cho người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09" y="490117"/>
            <a:ext cx="5581497" cy="38697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4908" y="4510009"/>
            <a:ext cx="5581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Nấm linh chi làm dược liệu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5356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latin typeface="+mj-lt"/>
              </a:rPr>
              <a:t>Tác hại của nấm</a:t>
            </a:r>
            <a:endParaRPr sz="2600" b="1" dirty="0">
              <a:latin typeface="+mj-lt"/>
            </a:endParaRPr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93869" y="2020921"/>
            <a:ext cx="3939335" cy="21006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Ăn phải nấm độc bị ngộ độc, thâm chí tử vong.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Một số loại nấm sống kí sinh có thể gây bệnh cho thực vật, động vật, con người.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smtClean="0">
                <a:latin typeface="+mj-lt"/>
              </a:rPr>
              <a:t>Mở rộng</a:t>
            </a:r>
            <a:endParaRPr lang="en-US" b="1" i="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3454303" y="2377586"/>
            <a:ext cx="4782614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Nấm độc chứa nhiều độc tố tự nhiên.</a:t>
            </a:r>
          </a:p>
          <a:p>
            <a:pPr marL="342900" indent="-34290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Nhìn bằng mắt thường, nấm độc thường có màu sắc sặc sỡ, nổi bật, có đốm màu đen, đỏ, trắng nổi lên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505" y="138925"/>
            <a:ext cx="2110879" cy="200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0" y="1741018"/>
            <a:ext cx="2992758" cy="30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/>
          <p:nvPr/>
        </p:nvSpPr>
        <p:spPr>
          <a:xfrm>
            <a:off x="4586631" y="188211"/>
            <a:ext cx="4476902" cy="1428447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 idx="4294967295"/>
          </p:nvPr>
        </p:nvSpPr>
        <p:spPr>
          <a:xfrm>
            <a:off x="0" y="207425"/>
            <a:ext cx="91440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Thảo luận và trả lời câu hỏi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35358" y="1246310"/>
            <a:ext cx="7128662" cy="77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Để phòng tránh bị ngộ độc nấm và mắc phải các bệnh do nấm gây ra, em cần thực hiện những việc gì?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4909" y="2245766"/>
            <a:ext cx="4283590" cy="114848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/>
              <a:t>Không ăn nấm lạ. Nếu bị ngộ độc nấm, cần đến ngay bệnh viện để rửa ruột và điều trị.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3769226" y="3614585"/>
            <a:ext cx="4283590" cy="135243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/>
              <a:t>Vệ sinh cơ thể sạch sẽ, không dùng chung đồ cá nhân. Khi bị nấm da, cần đến cơ sở y tế khám, điều trị bệnh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+mj-lt"/>
              </a:rPr>
              <a:t>Kiểm tra bài cũ</a:t>
            </a:r>
            <a:endParaRPr sz="2800" b="1" dirty="0">
              <a:latin typeface="+mj-lt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333551" y="1652748"/>
            <a:ext cx="6353249" cy="98803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Em hãy trình bày con đường trùng sốt rét và trùng kiết lị gây bệnh ở người</a:t>
            </a:r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.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03481" y="262896"/>
            <a:ext cx="3859200" cy="607613"/>
          </a:xfrm>
        </p:spPr>
        <p:txBody>
          <a:bodyPr/>
          <a:lstStyle/>
          <a:p>
            <a:r>
              <a:rPr lang="en-US" b="1" i="0" dirty="0" smtClean="0">
                <a:latin typeface="+mj-lt"/>
              </a:rPr>
              <a:t>Luyện tập </a:t>
            </a:r>
            <a:endParaRPr lang="en-US" b="1" i="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3322628" y="1196223"/>
            <a:ext cx="5492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Vì sao nói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nấm có vai trò quan trọng trong việc làm sạch môi trường sống trên Trái Đất?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3939" y="2091644"/>
            <a:ext cx="5076749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loại nấm hoại sinh có vai trò quan trọng trong chu trình hoàn vật chất và năng lượng trong tự nhiên - phân hóa các phế thải trong nông nghiệp và công nghiệp làm ô nhiễm môi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trường.</a:t>
            </a:r>
          </a:p>
          <a:p>
            <a:pPr marL="342900" indent="-342900" algn="just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ử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 hệ men của các loài nấm hoại sinh chuyển thành phân bón hữu cơ làm tăng độ phì nhiêu của đất.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79" y="344585"/>
            <a:ext cx="4366800" cy="690900"/>
          </a:xfrm>
        </p:spPr>
        <p:txBody>
          <a:bodyPr/>
          <a:lstStyle/>
          <a:p>
            <a:r>
              <a:rPr lang="en-US" sz="2800" b="1" dirty="0" smtClean="0">
                <a:latin typeface="+mn-lt"/>
              </a:rPr>
              <a:t>Luyện tập mở rộng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2489641" y="1152528"/>
            <a:ext cx="620455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Hiện nay, để phục vụ nhu cầu con người, nấm được trồng rất nhiều.</a:t>
            </a:r>
          </a:p>
          <a:p>
            <a:pPr marL="342900" indent="-342900">
              <a:lnSpc>
                <a:spcPts val="27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Theo em, để nấm có thể phát triển tốt, cần đảm bảo những điều kiện gì?</a:t>
            </a:r>
            <a:endParaRPr lang="en-US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3551528" y="2930715"/>
            <a:ext cx="533643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ần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treo ở nơi thông thoáng, không bị gió lùa, giữ được ẩm, có ánh sáng đủ để đọc sách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Cần thu hái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khi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nấm còn hơi non, đường kính mũ khoảng 3 cm, tâm nấm còn trũng chưa lồi lên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…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28" y="2384755"/>
            <a:ext cx="1588674" cy="182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latin typeface="+mj-lt"/>
              </a:rPr>
              <a:t>Hướng dẫn về nhà</a:t>
            </a:r>
            <a:endParaRPr sz="2600" b="1" dirty="0">
              <a:latin typeface="+mj-lt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58" name="Google Shape;258;p30"/>
          <p:cNvGrpSpPr/>
          <p:nvPr/>
        </p:nvGrpSpPr>
        <p:grpSpPr>
          <a:xfrm>
            <a:off x="1755648" y="2048525"/>
            <a:ext cx="3143074" cy="1180591"/>
            <a:chOff x="137762" y="1986811"/>
            <a:chExt cx="3137876" cy="1289700"/>
          </a:xfrm>
        </p:grpSpPr>
        <p:sp>
          <p:nvSpPr>
            <p:cNvPr id="259" name="Google Shape;259;p30"/>
            <p:cNvSpPr txBox="1"/>
            <p:nvPr/>
          </p:nvSpPr>
          <p:spPr>
            <a:xfrm>
              <a:off x="137762" y="1986811"/>
              <a:ext cx="2393071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Pontano Sans"/>
                  <a:cs typeface="Pontano Sans"/>
                  <a:sym typeface="Pontano Sans"/>
                </a:rPr>
                <a:t>Trả lời các câu hỏi luyện tập, vận dụng SGK trang 105</a:t>
              </a:r>
              <a:endParaRPr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0" name="Google Shape;260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B8F567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1" name="Google Shape;261;p30"/>
          <p:cNvGrpSpPr/>
          <p:nvPr/>
        </p:nvGrpSpPr>
        <p:grpSpPr>
          <a:xfrm>
            <a:off x="6364488" y="1755796"/>
            <a:ext cx="2852664" cy="1180591"/>
            <a:chOff x="5209838" y="1060358"/>
            <a:chExt cx="3116304" cy="1289700"/>
          </a:xfrm>
        </p:grpSpPr>
        <p:sp>
          <p:nvSpPr>
            <p:cNvPr id="262" name="Google Shape;262;p30"/>
            <p:cNvSpPr txBox="1"/>
            <p:nvPr/>
          </p:nvSpPr>
          <p:spPr>
            <a:xfrm>
              <a:off x="6613249" y="1060358"/>
              <a:ext cx="1712893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Pontano Sans"/>
                  <a:cs typeface="Pontano Sans"/>
                  <a:sym typeface="Pontano Sans"/>
                </a:rPr>
                <a:t>Sưu tầm tranh, ảnh các loại nấm</a:t>
              </a:r>
              <a:endParaRPr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3" name="Google Shape;263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51B148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4" name="Google Shape;264;p30"/>
          <p:cNvGrpSpPr/>
          <p:nvPr/>
        </p:nvGrpSpPr>
        <p:grpSpPr>
          <a:xfrm>
            <a:off x="4914071" y="3550071"/>
            <a:ext cx="4017789" cy="1180591"/>
            <a:chOff x="5209838" y="3020457"/>
            <a:chExt cx="2434216" cy="1289700"/>
          </a:xfrm>
        </p:grpSpPr>
        <p:sp>
          <p:nvSpPr>
            <p:cNvPr id="265" name="Google Shape;265;p30"/>
            <p:cNvSpPr txBox="1"/>
            <p:nvPr/>
          </p:nvSpPr>
          <p:spPr>
            <a:xfrm>
              <a:off x="6613254" y="3020457"/>
              <a:ext cx="1030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Pontano Sans"/>
                  <a:cs typeface="Pontano Sans"/>
                  <a:sym typeface="Pontano Sans"/>
                </a:rPr>
                <a:t>Đọc trước Bài 19 – Đa dạng thực vật</a:t>
              </a:r>
              <a:endParaRPr sz="1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Pontano Sans"/>
                <a:cs typeface="Pontano Sans"/>
                <a:sym typeface="Pontano Sans"/>
              </a:endParaRPr>
            </a:p>
          </p:txBody>
        </p:sp>
        <p:cxnSp>
          <p:nvCxnSpPr>
            <p:cNvPr id="266" name="Google Shape;266;p30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9BCF63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67" name="Google Shape;267;p30"/>
          <p:cNvGrpSpPr/>
          <p:nvPr/>
        </p:nvGrpSpPr>
        <p:grpSpPr>
          <a:xfrm>
            <a:off x="4260993" y="1451981"/>
            <a:ext cx="3492100" cy="3469912"/>
            <a:chOff x="2662213" y="676344"/>
            <a:chExt cx="3814835" cy="3790597"/>
          </a:xfrm>
        </p:grpSpPr>
        <p:sp>
          <p:nvSpPr>
            <p:cNvPr id="268" name="Google Shape;268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" name="Google Shape;271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72" name="Google Shape;272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B8F567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B8F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75" name="Google Shape;275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51B148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51B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78" name="Google Shape;278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9BCF63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9BCF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" name="Google Shape;280;p30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03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1" name="Google Shape;281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51B148"/>
                  </a:solidFill>
                  <a:latin typeface="Dosis"/>
                  <a:ea typeface="Dosis"/>
                  <a:cs typeface="Dosis"/>
                  <a:sym typeface="Dosis"/>
                </a:rPr>
                <a:t>01 </a:t>
              </a:r>
              <a:endParaRPr sz="1600">
                <a:solidFill>
                  <a:srgbClr val="51B14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2" name="Google Shape;282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02 </a:t>
              </a:r>
              <a:endParaRPr sz="1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ctrTitle" idx="4294967295"/>
          </p:nvPr>
        </p:nvSpPr>
        <p:spPr>
          <a:xfrm>
            <a:off x="0" y="1964342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FFFFFF"/>
                </a:solidFill>
                <a:latin typeface="+mj-lt"/>
              </a:rPr>
              <a:t>CẢM ƠN CÁC EM</a:t>
            </a:r>
            <a:br>
              <a:rPr lang="en" sz="4400" b="1" dirty="0" smtClean="0">
                <a:solidFill>
                  <a:srgbClr val="FFFFFF"/>
                </a:solidFill>
                <a:latin typeface="+mj-lt"/>
              </a:rPr>
            </a:br>
            <a:r>
              <a:rPr lang="en" sz="4400" b="1" dirty="0" smtClean="0">
                <a:solidFill>
                  <a:srgbClr val="FFFFFF"/>
                </a:solidFill>
                <a:latin typeface="+mj-lt"/>
              </a:rPr>
              <a:t>ĐÃ LẮNG NGHE BÀI GIẢNG!</a:t>
            </a:r>
            <a:endParaRPr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 idx="4294967295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rgbClr val="51B148"/>
                </a:solidFill>
              </a:rPr>
              <a:t/>
            </a:r>
            <a:br>
              <a:rPr lang="en" sz="9600" dirty="0" smtClean="0">
                <a:solidFill>
                  <a:srgbClr val="51B148"/>
                </a:solidFill>
              </a:rPr>
            </a:br>
            <a:endParaRPr sz="9600" dirty="0">
              <a:solidFill>
                <a:srgbClr val="51B148"/>
              </a:solidFill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4294967295"/>
          </p:nvPr>
        </p:nvSpPr>
        <p:spPr>
          <a:xfrm>
            <a:off x="228138" y="748233"/>
            <a:ext cx="5149452" cy="1127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FFFFFF"/>
                </a:solidFill>
                <a:latin typeface="+mj-lt"/>
              </a:rPr>
              <a:t>Hãy nói tên mỗi loại nấm trong Hình 18.1</a:t>
            </a:r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FFFFFF"/>
                </a:solidFill>
                <a:latin typeface="+mj-lt"/>
              </a:rPr>
              <a:t>Vì sao nấm không thuộc về giới Thực vật hay giới Động vật?</a:t>
            </a:r>
            <a:endParaRPr sz="2000" i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4" name="Google Shape;124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82894">
            <a:off x="5535744" y="728720"/>
            <a:ext cx="1193575" cy="1166962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09" y="2169936"/>
            <a:ext cx="5717370" cy="285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3681074" y="511613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i="0" dirty="0" smtClean="0">
                <a:latin typeface="+mj-lt"/>
              </a:rPr>
              <a:t>NỘI DUNG BÀI HỌC</a:t>
            </a:r>
            <a:endParaRPr sz="2800" b="1" i="0" dirty="0">
              <a:latin typeface="+mj-lt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909751" y="1850745"/>
            <a:ext cx="3087015" cy="90708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Sự đa dạng của nấm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453259" y="3019958"/>
            <a:ext cx="3087015" cy="90708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Vai trò và tác haị</a:t>
            </a:r>
          </a:p>
          <a:p>
            <a:pPr algn="ctr"/>
            <a:r>
              <a:rPr lang="en-US" sz="2000" b="1" dirty="0" smtClean="0"/>
              <a:t>của nấm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652467" y="2196676"/>
            <a:ext cx="465510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latin typeface="+mj-lt"/>
              </a:rPr>
              <a:t>1. SỰ ĐA DẠNG CỦA NẤM</a:t>
            </a:r>
            <a:endParaRPr sz="2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1342148" y="315324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+mj-lt"/>
              </a:rPr>
              <a:t>Quan sát Hình 18.2, 18.3</a:t>
            </a:r>
            <a:endParaRPr sz="2400" b="1" dirty="0">
              <a:latin typeface="+mj-lt"/>
            </a:endParaRPr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2222085" y="1040064"/>
            <a:ext cx="5718542" cy="572783"/>
          </a:xfrm>
        </p:spPr>
        <p:txBody>
          <a:bodyPr/>
          <a:lstStyle/>
          <a:p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Em hãy nêu các đặc điể để nhận biết nấm, cách dinh dưỡng của nấm.</a:t>
            </a:r>
            <a:endParaRPr lang="en-US" sz="2000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085" y="2004365"/>
            <a:ext cx="6717089" cy="2745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305023"/>
            <a:ext cx="9144000" cy="519600"/>
          </a:xfrm>
        </p:spPr>
        <p:txBody>
          <a:bodyPr/>
          <a:lstStyle/>
          <a:p>
            <a:pPr algn="ctr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Các đặc điểm nhận biết nấm và cách dinh dưỡng của nấm</a:t>
            </a:r>
            <a:endParaRPr lang="en-US" sz="2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Rounded Rectangle 3"/>
          <p:cNvSpPr/>
          <p:nvPr/>
        </p:nvSpPr>
        <p:spPr>
          <a:xfrm>
            <a:off x="3379623" y="1110632"/>
            <a:ext cx="3686860" cy="88514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Là sinh vật nhân thực, thành tế bào cấu tạo bằng chất kitin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77978" y="2231414"/>
            <a:ext cx="4162349" cy="8851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Là sinh vật dị dưỡng, thức ăn là các chất hữu cơ trong môi trường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5090161" y="2782723"/>
            <a:ext cx="3686860" cy="8851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Môi trường sống đa dạng: cộng sinh, kí sinh, đất ẩm,…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475489" y="3953872"/>
            <a:ext cx="5581496" cy="8851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Cơ thể dạng đơn bào và đa bào. Cấu tạo nấm đa bào gồm mũ nấm, thân nấm, sợi nấm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34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4881003" y="969483"/>
            <a:ext cx="3108900" cy="508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latin typeface="+mj-lt"/>
              </a:rPr>
              <a:t>Mở rộng</a:t>
            </a:r>
            <a:endParaRPr sz="2600" dirty="0">
              <a:latin typeface="+mj-lt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1"/>
          </p:nvPr>
        </p:nvSpPr>
        <p:spPr>
          <a:xfrm>
            <a:off x="4301339" y="1706806"/>
            <a:ext cx="4550054" cy="2755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" sz="2000" dirty="0" smtClean="0">
                <a:latin typeface="+mj-lt"/>
              </a:rPr>
              <a:t>Kitin là một thành phần đặc trưng làm cho nấm có thành tế bào cứng và không thấm nước.</a:t>
            </a:r>
          </a:p>
          <a:p>
            <a:pPr marL="342900" lvl="0" indent="-342900" algn="just" rtl="0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" sz="2000" dirty="0" smtClean="0">
                <a:latin typeface="+mj-lt"/>
              </a:rPr>
              <a:t>Là thành phần cấu tạo bộ xương ngoài của một số động vật (tôm, cua, côn trùng,...).</a:t>
            </a:r>
          </a:p>
          <a:p>
            <a:pPr marL="342900" lvl="0" indent="-342900" algn="just" rtl="0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" sz="2000" dirty="0" smtClean="0">
                <a:latin typeface="+mj-lt"/>
              </a:rPr>
              <a:t>Y học sử dụng các sợi kitin làm chỉ tự tiêu trong các ca phẫu thuật.</a:t>
            </a:r>
          </a:p>
          <a:p>
            <a:pPr marL="285750" lvl="0" indent="-285750" algn="l" rtl="0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089197" y="664625"/>
            <a:ext cx="4597678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+mj-lt"/>
              </a:rPr>
              <a:t>Quan sát Hình 18.4, 18.5, 18.6</a:t>
            </a:r>
            <a:endParaRPr sz="2400" b="1" dirty="0">
              <a:latin typeface="+mj-lt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4320074" y="1465582"/>
            <a:ext cx="4772719" cy="1131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Em hãy lập bảng để phân biệt các nhóm nấm (tên nhóm nấm, đặc điểm, ví dụ đại diện).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23" y="2692450"/>
            <a:ext cx="5012170" cy="2281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839</Words>
  <PresentationFormat>On-screen Show (16:9)</PresentationFormat>
  <Paragraphs>95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Pontano Sans</vt:lpstr>
      <vt:lpstr>Times New Roman</vt:lpstr>
      <vt:lpstr>Wingdings</vt:lpstr>
      <vt:lpstr>Arial</vt:lpstr>
      <vt:lpstr>Dosis ExtraLight</vt:lpstr>
      <vt:lpstr>Dosis</vt:lpstr>
      <vt:lpstr>Solanio template</vt:lpstr>
      <vt:lpstr>BÀI 18: ĐA DẠNG NẤM</vt:lpstr>
      <vt:lpstr>Kiểm tra bài cũ</vt:lpstr>
      <vt:lpstr> </vt:lpstr>
      <vt:lpstr>PowerPoint Presentation</vt:lpstr>
      <vt:lpstr>1. SỰ ĐA DẠNG CỦA NẤM</vt:lpstr>
      <vt:lpstr>Quan sát Hình 18.2, 18.3</vt:lpstr>
      <vt:lpstr>PowerPoint Presentation</vt:lpstr>
      <vt:lpstr>Mở rộng</vt:lpstr>
      <vt:lpstr>Quan sát Hình 18.4, 18.5, 18.6</vt:lpstr>
      <vt:lpstr>PowerPoint Presentation</vt:lpstr>
      <vt:lpstr>PowerPoint Presentation</vt:lpstr>
      <vt:lpstr>II. VAI TRÒ VÀ TÁC HẠI CỦA NẤM</vt:lpstr>
      <vt:lpstr>Vai trò của nấm</vt:lpstr>
      <vt:lpstr>PowerPoint Presentation</vt:lpstr>
      <vt:lpstr>PowerPoint Presentation</vt:lpstr>
      <vt:lpstr>PowerPoint Presentation</vt:lpstr>
      <vt:lpstr>Tác hại của nấm</vt:lpstr>
      <vt:lpstr>PowerPoint Presentation</vt:lpstr>
      <vt:lpstr>Thảo luận và trả lời câu hỏi</vt:lpstr>
      <vt:lpstr>PowerPoint Presentation</vt:lpstr>
      <vt:lpstr>Luyện tập mở rộng</vt:lpstr>
      <vt:lpstr>Hướng dẫn về nhà</vt:lpstr>
      <vt:lpstr>CẢM ƠN CÁC EM ĐÃ LẮNG NGHE BÀI GIẢNG!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2021-08-06T08:16:26Z</dcterms:modified>
</cp:coreProperties>
</file>