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32"/>
  </p:notesMasterIdLst>
  <p:sldIdLst>
    <p:sldId id="325" r:id="rId2"/>
    <p:sldId id="358" r:id="rId3"/>
    <p:sldId id="311" r:id="rId4"/>
    <p:sldId id="380" r:id="rId5"/>
    <p:sldId id="381" r:id="rId6"/>
    <p:sldId id="379" r:id="rId7"/>
    <p:sldId id="360" r:id="rId8"/>
    <p:sldId id="361" r:id="rId9"/>
    <p:sldId id="362" r:id="rId10"/>
    <p:sldId id="355" r:id="rId11"/>
    <p:sldId id="364" r:id="rId12"/>
    <p:sldId id="367" r:id="rId13"/>
    <p:sldId id="368" r:id="rId14"/>
    <p:sldId id="346" r:id="rId15"/>
    <p:sldId id="353" r:id="rId16"/>
    <p:sldId id="344" r:id="rId17"/>
    <p:sldId id="369" r:id="rId18"/>
    <p:sldId id="378" r:id="rId19"/>
    <p:sldId id="376" r:id="rId20"/>
    <p:sldId id="377" r:id="rId21"/>
    <p:sldId id="375" r:id="rId22"/>
    <p:sldId id="372" r:id="rId23"/>
    <p:sldId id="370" r:id="rId24"/>
    <p:sldId id="371" r:id="rId25"/>
    <p:sldId id="348" r:id="rId26"/>
    <p:sldId id="350" r:id="rId27"/>
    <p:sldId id="373" r:id="rId28"/>
    <p:sldId id="374" r:id="rId29"/>
    <p:sldId id="313" r:id="rId30"/>
    <p:sldId id="315" r:id="rId31"/>
  </p:sldIdLst>
  <p:sldSz cx="9906000" cy="6858000" type="A4"/>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800080"/>
    <a:srgbClr val="FF0000"/>
    <a:srgbClr val="FFFF00"/>
    <a:srgbClr val="000099"/>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9758" autoAdjust="0"/>
  </p:normalViewPr>
  <p:slideViewPr>
    <p:cSldViewPr>
      <p:cViewPr varScale="1">
        <p:scale>
          <a:sx n="74" d="100"/>
          <a:sy n="74" d="100"/>
        </p:scale>
        <p:origin x="-924"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654495DF-18A5-4CE2-AFD0-111EE74AAE2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xmlns="" id="{95363444-8DFD-44EA-867A-23C1EF1BE15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052" name="Rectangle 4"/>
          <p:cNvSpPr>
            <a:spLocks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17E4BF10-FE96-491B-95D3-A5A54DC13B0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xmlns="" id="{5535888C-5C2A-47B4-872A-3CE4BAF9E58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xmlns="" id="{66232C07-CC23-42B6-B754-38B42089BAF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EE2BBECB-6B38-49B5-A9A0-978E2E0A6CA1}" type="slidenum">
              <a:rPr lang="en-US" altLang="en-US"/>
              <a:pPr/>
              <a:t>‹#›</a:t>
            </a:fld>
            <a:endParaRPr lang="en-US" altLang="en-US"/>
          </a:p>
        </p:txBody>
      </p:sp>
    </p:spTree>
    <p:extLst>
      <p:ext uri="{BB962C8B-B14F-4D97-AF65-F5344CB8AC3E}">
        <p14:creationId xmlns:p14="http://schemas.microsoft.com/office/powerpoint/2010/main" val="3131689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28B802DB-55A1-4751-8DF8-5AAE6DD0DD06}"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36C8B766-DBA5-4BED-BD70-6043AF2269E6}" type="slidenum">
              <a:rPr lang="en-US" altLang="en-US"/>
              <a:pPr/>
              <a:t>‹#›</a:t>
            </a:fld>
            <a:endParaRPr lang="en-US" altLang="en-US"/>
          </a:p>
        </p:txBody>
      </p:sp>
    </p:spTree>
    <p:extLst>
      <p:ext uri="{BB962C8B-B14F-4D97-AF65-F5344CB8AC3E}">
        <p14:creationId xmlns:p14="http://schemas.microsoft.com/office/powerpoint/2010/main" val="236946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D670BDDF-F895-434E-8992-7194FDDD5CDB}"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0A4BAFF9-4C96-4DB7-817C-5A396647578D}" type="slidenum">
              <a:rPr lang="en-US" altLang="en-US"/>
              <a:pPr/>
              <a:t>‹#›</a:t>
            </a:fld>
            <a:endParaRPr lang="en-US" altLang="en-US"/>
          </a:p>
        </p:txBody>
      </p:sp>
    </p:spTree>
    <p:extLst>
      <p:ext uri="{BB962C8B-B14F-4D97-AF65-F5344CB8AC3E}">
        <p14:creationId xmlns:p14="http://schemas.microsoft.com/office/powerpoint/2010/main" val="17803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F8DDD126-BF6E-4AFF-A863-BD6B029C6066}"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DA347795-F5C7-4531-BC83-8FA95C802906}" type="slidenum">
              <a:rPr lang="en-US" altLang="en-US"/>
              <a:pPr/>
              <a:t>‹#›</a:t>
            </a:fld>
            <a:endParaRPr lang="en-US" altLang="en-US"/>
          </a:p>
        </p:txBody>
      </p:sp>
    </p:spTree>
    <p:extLst>
      <p:ext uri="{BB962C8B-B14F-4D97-AF65-F5344CB8AC3E}">
        <p14:creationId xmlns:p14="http://schemas.microsoft.com/office/powerpoint/2010/main" val="338053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E1E9C1DD-BAC1-438D-B4EC-7522DEE5CF9C}"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DAD575D7-28B4-41EB-A6A4-A0FD50F0DE20}" type="slidenum">
              <a:rPr lang="en-US" altLang="en-US"/>
              <a:pPr/>
              <a:t>‹#›</a:t>
            </a:fld>
            <a:endParaRPr lang="en-US" altLang="en-US"/>
          </a:p>
        </p:txBody>
      </p:sp>
    </p:spTree>
    <p:extLst>
      <p:ext uri="{BB962C8B-B14F-4D97-AF65-F5344CB8AC3E}">
        <p14:creationId xmlns:p14="http://schemas.microsoft.com/office/powerpoint/2010/main" val="68020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6028F1FC-2B1C-4033-B70A-6451B17E1FF6}"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6E97DE51-91E0-4628-990E-648E378E6174}" type="slidenum">
              <a:rPr lang="en-US" altLang="en-US"/>
              <a:pPr/>
              <a:t>‹#›</a:t>
            </a:fld>
            <a:endParaRPr lang="en-US" altLang="en-US"/>
          </a:p>
        </p:txBody>
      </p:sp>
    </p:spTree>
    <p:extLst>
      <p:ext uri="{BB962C8B-B14F-4D97-AF65-F5344CB8AC3E}">
        <p14:creationId xmlns:p14="http://schemas.microsoft.com/office/powerpoint/2010/main" val="402036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0991E1B3-7FBA-4279-8FA0-DDFF4694A407}" type="datetimeFigureOut">
              <a:rPr lang="en-US"/>
              <a:pPr>
                <a:defRPr/>
              </a:pPr>
              <a:t>8/16/2022</a:t>
            </a:fld>
            <a:endParaRPr lang="en-US"/>
          </a:p>
        </p:txBody>
      </p:sp>
      <p:sp>
        <p:nvSpPr>
          <p:cNvPr id="6"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FBBE79C5-5951-41AF-B229-D3F4E844A697}" type="slidenum">
              <a:rPr lang="en-US" altLang="en-US"/>
              <a:pPr/>
              <a:t>‹#›</a:t>
            </a:fld>
            <a:endParaRPr lang="en-US" altLang="en-US"/>
          </a:p>
        </p:txBody>
      </p:sp>
    </p:spTree>
    <p:extLst>
      <p:ext uri="{BB962C8B-B14F-4D97-AF65-F5344CB8AC3E}">
        <p14:creationId xmlns:p14="http://schemas.microsoft.com/office/powerpoint/2010/main" val="23992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9A88CF1F-2EB4-4339-9E6F-6DDA2994CFD8}" type="datetimeFigureOut">
              <a:rPr lang="en-US"/>
              <a:pPr>
                <a:defRPr/>
              </a:pPr>
              <a:t>8/16/2022</a:t>
            </a:fld>
            <a:endParaRPr lang="en-US"/>
          </a:p>
        </p:txBody>
      </p:sp>
      <p:sp>
        <p:nvSpPr>
          <p:cNvPr id="8"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0B626CBD-CED9-4416-B7AF-3CDA56FCE47B}" type="slidenum">
              <a:rPr lang="en-US" altLang="en-US"/>
              <a:pPr/>
              <a:t>‹#›</a:t>
            </a:fld>
            <a:endParaRPr lang="en-US" altLang="en-US"/>
          </a:p>
        </p:txBody>
      </p:sp>
    </p:spTree>
    <p:extLst>
      <p:ext uri="{BB962C8B-B14F-4D97-AF65-F5344CB8AC3E}">
        <p14:creationId xmlns:p14="http://schemas.microsoft.com/office/powerpoint/2010/main" val="56258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73219E9A-334D-417E-9822-A74EB2C6AA1D}" type="datetimeFigureOut">
              <a:rPr lang="en-US"/>
              <a:pPr>
                <a:defRPr/>
              </a:pPr>
              <a:t>8/16/2022</a:t>
            </a:fld>
            <a:endParaRPr lang="en-US"/>
          </a:p>
        </p:txBody>
      </p:sp>
      <p:sp>
        <p:nvSpPr>
          <p:cNvPr id="4"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816D7B49-1004-4021-9FD3-05446F3F4568}" type="slidenum">
              <a:rPr lang="en-US" altLang="en-US"/>
              <a:pPr/>
              <a:t>‹#›</a:t>
            </a:fld>
            <a:endParaRPr lang="en-US" altLang="en-US"/>
          </a:p>
        </p:txBody>
      </p:sp>
    </p:spTree>
    <p:extLst>
      <p:ext uri="{BB962C8B-B14F-4D97-AF65-F5344CB8AC3E}">
        <p14:creationId xmlns:p14="http://schemas.microsoft.com/office/powerpoint/2010/main" val="388123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CB5C8B24-4E54-4476-BF3A-001264C79C1A}" type="datetimeFigureOut">
              <a:rPr lang="en-US"/>
              <a:pPr>
                <a:defRPr/>
              </a:pPr>
              <a:t>8/16/2022</a:t>
            </a:fld>
            <a:endParaRPr lang="en-US"/>
          </a:p>
        </p:txBody>
      </p:sp>
      <p:sp>
        <p:nvSpPr>
          <p:cNvPr id="3"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8CC8DF9E-5463-4EE2-B958-A50EA86AB790}" type="slidenum">
              <a:rPr lang="en-US" altLang="en-US"/>
              <a:pPr/>
              <a:t>‹#›</a:t>
            </a:fld>
            <a:endParaRPr lang="en-US" altLang="en-US"/>
          </a:p>
        </p:txBody>
      </p:sp>
    </p:spTree>
    <p:extLst>
      <p:ext uri="{BB962C8B-B14F-4D97-AF65-F5344CB8AC3E}">
        <p14:creationId xmlns:p14="http://schemas.microsoft.com/office/powerpoint/2010/main" val="7658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81B47631-944F-44FF-AA0B-8DE4B4A85CB5}" type="datetimeFigureOut">
              <a:rPr lang="en-US"/>
              <a:pPr>
                <a:defRPr/>
              </a:pPr>
              <a:t>8/16/2022</a:t>
            </a:fld>
            <a:endParaRPr lang="en-US"/>
          </a:p>
        </p:txBody>
      </p:sp>
      <p:sp>
        <p:nvSpPr>
          <p:cNvPr id="6"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E2295388-8F9B-4E2E-8D93-4CD3988594B0}" type="slidenum">
              <a:rPr lang="en-US" altLang="en-US"/>
              <a:pPr/>
              <a:t>‹#›</a:t>
            </a:fld>
            <a:endParaRPr lang="en-US" altLang="en-US"/>
          </a:p>
        </p:txBody>
      </p:sp>
    </p:spTree>
    <p:extLst>
      <p:ext uri="{BB962C8B-B14F-4D97-AF65-F5344CB8AC3E}">
        <p14:creationId xmlns:p14="http://schemas.microsoft.com/office/powerpoint/2010/main" val="91923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63620F43-5F11-42A5-9D56-C4A1CEB9CEA5}" type="datetimeFigureOut">
              <a:rPr lang="en-US"/>
              <a:pPr>
                <a:defRPr/>
              </a:pPr>
              <a:t>8/16/2022</a:t>
            </a:fld>
            <a:endParaRPr lang="en-US"/>
          </a:p>
        </p:txBody>
      </p:sp>
      <p:sp>
        <p:nvSpPr>
          <p:cNvPr id="6"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1DEA6CF0-7669-4073-8DB1-D2A7B1D0FD3E}" type="slidenum">
              <a:rPr lang="en-US" altLang="en-US"/>
              <a:pPr/>
              <a:t>‹#›</a:t>
            </a:fld>
            <a:endParaRPr lang="en-US" altLang="en-US"/>
          </a:p>
        </p:txBody>
      </p:sp>
    </p:spTree>
    <p:extLst>
      <p:ext uri="{BB962C8B-B14F-4D97-AF65-F5344CB8AC3E}">
        <p14:creationId xmlns:p14="http://schemas.microsoft.com/office/powerpoint/2010/main" val="402646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DA26C73D-7F83-4AE0-A2FD-4DE065AEE6D3}"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8C891B4-B8A1-4C7D-A838-E0F62D6DED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ntuts.com/tong-hop/cac-hinh-anh-dep-ve-cau-vong" TargetMode="Externa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65100" y="228600"/>
            <a:ext cx="9410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b="1">
                <a:latin typeface="Times New Roman" pitchFamily="18" charset="0"/>
                <a:cs typeface="Times New Roman" pitchFamily="18" charset="0"/>
              </a:rPr>
              <a:t>Hãy quan sát TN và cho biết: phải để đèn pin theo hướng nào để vết sáng đến đúng một điểm A cho trước trên tường?</a:t>
            </a:r>
          </a:p>
        </p:txBody>
      </p:sp>
      <p:sp>
        <p:nvSpPr>
          <p:cNvPr id="3075" name="Freeform 3"/>
          <p:cNvSpPr>
            <a:spLocks/>
          </p:cNvSpPr>
          <p:nvPr/>
        </p:nvSpPr>
        <p:spPr bwMode="auto">
          <a:xfrm>
            <a:off x="7718425" y="1562100"/>
            <a:ext cx="2084388" cy="5181600"/>
          </a:xfrm>
          <a:custGeom>
            <a:avLst/>
            <a:gdLst>
              <a:gd name="T0" fmla="*/ 2147483646 w 1212"/>
              <a:gd name="T1" fmla="*/ 2147483646 h 3264"/>
              <a:gd name="T2" fmla="*/ 0 w 1212"/>
              <a:gd name="T3" fmla="*/ 2147483646 h 3264"/>
              <a:gd name="T4" fmla="*/ 2147483646 w 1212"/>
              <a:gd name="T5" fmla="*/ 2147483646 h 3264"/>
              <a:gd name="T6" fmla="*/ 2147483646 w 1212"/>
              <a:gd name="T7" fmla="*/ 2147483646 h 3264"/>
              <a:gd name="T8" fmla="*/ 2147483646 w 1212"/>
              <a:gd name="T9" fmla="*/ 0 h 3264"/>
              <a:gd name="T10" fmla="*/ 2147483646 w 1212"/>
              <a:gd name="T11" fmla="*/ 2147483646 h 3264"/>
              <a:gd name="T12" fmla="*/ 0 60000 65536"/>
              <a:gd name="T13" fmla="*/ 0 60000 65536"/>
              <a:gd name="T14" fmla="*/ 0 60000 65536"/>
              <a:gd name="T15" fmla="*/ 0 60000 65536"/>
              <a:gd name="T16" fmla="*/ 0 60000 65536"/>
              <a:gd name="T17" fmla="*/ 0 60000 65536"/>
              <a:gd name="T18" fmla="*/ 0 w 1212"/>
              <a:gd name="T19" fmla="*/ 0 h 3264"/>
              <a:gd name="T20" fmla="*/ 1212 w 121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1212" h="3264">
                <a:moveTo>
                  <a:pt x="12" y="88"/>
                </a:moveTo>
                <a:lnTo>
                  <a:pt x="0" y="1860"/>
                </a:lnTo>
                <a:lnTo>
                  <a:pt x="1212" y="3264"/>
                </a:lnTo>
                <a:lnTo>
                  <a:pt x="1200" y="1104"/>
                </a:lnTo>
                <a:lnTo>
                  <a:pt x="12" y="0"/>
                </a:lnTo>
                <a:lnTo>
                  <a:pt x="12" y="88"/>
                </a:lnTo>
                <a:close/>
              </a:path>
            </a:pathLst>
          </a:custGeom>
          <a:solidFill>
            <a:srgbClr val="00B050"/>
          </a:solidFill>
          <a:ln w="9525">
            <a:solidFill>
              <a:schemeClr val="tx1"/>
            </a:solidFill>
            <a:round/>
            <a:headEnd/>
            <a:tailEnd/>
          </a:ln>
        </p:spPr>
        <p:txBody>
          <a:bodyPr/>
          <a:lstStyle/>
          <a:p>
            <a:endParaRPr lang="en-US"/>
          </a:p>
        </p:txBody>
      </p:sp>
      <p:sp>
        <p:nvSpPr>
          <p:cNvPr id="3076" name="AutoShape 4"/>
          <p:cNvSpPr>
            <a:spLocks noChangeArrowheads="1"/>
          </p:cNvSpPr>
          <p:nvPr/>
        </p:nvSpPr>
        <p:spPr bwMode="auto">
          <a:xfrm rot="-5400000">
            <a:off x="7362825" y="2695575"/>
            <a:ext cx="2362200" cy="1238250"/>
          </a:xfrm>
          <a:prstGeom prst="parallelogram">
            <a:avLst>
              <a:gd name="adj" fmla="val 85511"/>
            </a:avLst>
          </a:prstGeom>
          <a:solidFill>
            <a:srgbClr val="D99694"/>
          </a:solidFill>
          <a:ln w="9525" algn="ctr">
            <a:solidFill>
              <a:schemeClr val="tx1"/>
            </a:solidFill>
            <a:miter lim="800000"/>
            <a:headEnd/>
            <a:tailEnd/>
          </a:ln>
        </p:spPr>
        <p:txBody>
          <a:bodyPr vert="eaVert" wrap="none" anchor="ctr"/>
          <a:lstStyle/>
          <a:p>
            <a:pPr eaLnBrk="1" hangingPunct="1"/>
            <a:endParaRPr lang="en-US" altLang="en-US"/>
          </a:p>
        </p:txBody>
      </p:sp>
      <p:sp>
        <p:nvSpPr>
          <p:cNvPr id="3077" name="Freeform 5"/>
          <p:cNvSpPr>
            <a:spLocks/>
          </p:cNvSpPr>
          <p:nvPr/>
        </p:nvSpPr>
        <p:spPr bwMode="auto">
          <a:xfrm>
            <a:off x="2889250" y="1600200"/>
            <a:ext cx="4870450" cy="2971800"/>
          </a:xfrm>
          <a:custGeom>
            <a:avLst/>
            <a:gdLst>
              <a:gd name="T0" fmla="*/ 0 w 3420"/>
              <a:gd name="T1" fmla="*/ 2147483646 h 2160"/>
              <a:gd name="T2" fmla="*/ 2147483646 w 3420"/>
              <a:gd name="T3" fmla="*/ 0 h 2160"/>
              <a:gd name="T4" fmla="*/ 2147483646 w 3420"/>
              <a:gd name="T5" fmla="*/ 2147483646 h 2160"/>
              <a:gd name="T6" fmla="*/ 2147483646 w 3420"/>
              <a:gd name="T7" fmla="*/ 2147483646 h 2160"/>
              <a:gd name="T8" fmla="*/ 0 w 3420"/>
              <a:gd name="T9" fmla="*/ 2147483646 h 2160"/>
              <a:gd name="T10" fmla="*/ 0 60000 65536"/>
              <a:gd name="T11" fmla="*/ 0 60000 65536"/>
              <a:gd name="T12" fmla="*/ 0 60000 65536"/>
              <a:gd name="T13" fmla="*/ 0 60000 65536"/>
              <a:gd name="T14" fmla="*/ 0 60000 65536"/>
              <a:gd name="T15" fmla="*/ 0 w 3420"/>
              <a:gd name="T16" fmla="*/ 0 h 2160"/>
              <a:gd name="T17" fmla="*/ 3420 w 3420"/>
              <a:gd name="T18" fmla="*/ 2160 h 2160"/>
            </a:gdLst>
            <a:ahLst/>
            <a:cxnLst>
              <a:cxn ang="T10">
                <a:pos x="T0" y="T1"/>
              </a:cxn>
              <a:cxn ang="T11">
                <a:pos x="T2" y="T3"/>
              </a:cxn>
              <a:cxn ang="T12">
                <a:pos x="T4" y="T5"/>
              </a:cxn>
              <a:cxn ang="T13">
                <a:pos x="T6" y="T7"/>
              </a:cxn>
              <a:cxn ang="T14">
                <a:pos x="T8" y="T9"/>
              </a:cxn>
            </a:cxnLst>
            <a:rect l="T15" t="T16" r="T17" b="T18"/>
            <a:pathLst>
              <a:path w="3420" h="2160">
                <a:moveTo>
                  <a:pt x="0" y="12"/>
                </a:moveTo>
                <a:lnTo>
                  <a:pt x="3420" y="0"/>
                </a:lnTo>
                <a:lnTo>
                  <a:pt x="3420" y="2160"/>
                </a:lnTo>
                <a:lnTo>
                  <a:pt x="12" y="2160"/>
                </a:lnTo>
                <a:lnTo>
                  <a:pt x="0" y="12"/>
                </a:lnTo>
                <a:close/>
              </a:path>
            </a:pathLst>
          </a:custGeom>
          <a:gradFill rotWithShape="1">
            <a:gsLst>
              <a:gs pos="0">
                <a:srgbClr val="FFFFFF"/>
              </a:gs>
              <a:gs pos="100000">
                <a:srgbClr val="CCFFCC">
                  <a:alpha val="68999"/>
                </a:srgbClr>
              </a:gs>
            </a:gsLst>
            <a:lin ang="0" scaled="1"/>
          </a:gradFill>
          <a:ln w="9525">
            <a:solidFill>
              <a:schemeClr val="tx1"/>
            </a:solidFill>
            <a:round/>
            <a:headEnd/>
            <a:tailEnd/>
          </a:ln>
        </p:spPr>
        <p:txBody>
          <a:bodyPr/>
          <a:lstStyle/>
          <a:p>
            <a:endParaRPr lang="en-US"/>
          </a:p>
        </p:txBody>
      </p:sp>
      <p:pic>
        <p:nvPicPr>
          <p:cNvPr id="3078" name="Picture 6" descr="ima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588562">
            <a:off x="3449638" y="2728912"/>
            <a:ext cx="1493838" cy="798513"/>
          </a:xfrm>
          <a:prstGeom prst="rect">
            <a:avLst/>
          </a:prstGeom>
          <a:blipFill dpi="0" rotWithShape="1">
            <a:blip r:embed="rId3"/>
            <a:srcRect t="17334" b="48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7924800" y="287655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1800">
                <a:latin typeface="Arial" charset="0"/>
                <a:sym typeface="Wingdings 2" pitchFamily="18" charset="2"/>
              </a:rPr>
              <a:t> A</a:t>
            </a:r>
          </a:p>
        </p:txBody>
      </p:sp>
      <p:sp>
        <p:nvSpPr>
          <p:cNvPr id="3080" name="Freeform 8" descr="Blue tissue paper"/>
          <p:cNvSpPr>
            <a:spLocks/>
          </p:cNvSpPr>
          <p:nvPr/>
        </p:nvSpPr>
        <p:spPr bwMode="auto">
          <a:xfrm>
            <a:off x="2832100" y="4505325"/>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blipFill dpi="0" rotWithShape="1">
            <a:blip r:embed="rId4">
              <a:alphaModFix amt="72000"/>
            </a:blip>
            <a:srcRect/>
            <a:tile tx="0" ty="0" sx="100000" sy="100000" flip="none" algn="tl"/>
          </a:blipFill>
          <a:ln w="9525">
            <a:solidFill>
              <a:schemeClr val="tx1"/>
            </a:solidFill>
            <a:round/>
            <a:headEnd/>
            <a:tailEnd/>
          </a:ln>
        </p:spPr>
        <p:txBody>
          <a:bodyPr/>
          <a:lstStyle/>
          <a:p>
            <a:endParaRPr lang="en-US"/>
          </a:p>
        </p:txBody>
      </p:sp>
      <p:sp>
        <p:nvSpPr>
          <p:cNvPr id="3081" name="Freeform 9" descr="Blue tissue paper"/>
          <p:cNvSpPr>
            <a:spLocks/>
          </p:cNvSpPr>
          <p:nvPr/>
        </p:nvSpPr>
        <p:spPr bwMode="auto">
          <a:xfrm>
            <a:off x="2889250" y="4514850"/>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solidFill>
            <a:srgbClr val="92D050"/>
          </a:solidFill>
          <a:ln w="9525">
            <a:solidFill>
              <a:schemeClr val="tx1"/>
            </a:solidFill>
            <a:round/>
            <a:headEnd/>
            <a:tailEnd/>
          </a:ln>
        </p:spPr>
        <p:txBody>
          <a:bodyPr/>
          <a:lstStyle/>
          <a:p>
            <a:endParaRPr lang="en-US"/>
          </a:p>
        </p:txBody>
      </p:sp>
      <p:sp>
        <p:nvSpPr>
          <p:cNvPr id="3082" name="AutoShape 10"/>
          <p:cNvSpPr>
            <a:spLocks noChangeArrowheads="1"/>
          </p:cNvSpPr>
          <p:nvPr/>
        </p:nvSpPr>
        <p:spPr bwMode="auto">
          <a:xfrm flipV="1">
            <a:off x="4375150" y="4876800"/>
            <a:ext cx="3962400" cy="1066800"/>
          </a:xfrm>
          <a:prstGeom prst="parallelogram">
            <a:avLst>
              <a:gd name="adj" fmla="val 92685"/>
            </a:avLst>
          </a:prstGeom>
          <a:solidFill>
            <a:srgbClr val="3BA0BB"/>
          </a:solidFill>
          <a:ln w="9525" algn="ctr">
            <a:solidFill>
              <a:srgbClr val="808080"/>
            </a:solidFill>
            <a:miter lim="800000"/>
            <a:headEnd/>
            <a:tailEnd/>
          </a:ln>
          <a:effectLst>
            <a:outerShdw dist="35921" dir="2700000" algn="ctr" rotWithShape="0">
              <a:schemeClr val="bg2">
                <a:alpha val="50000"/>
              </a:schemeClr>
            </a:outerShdw>
          </a:effectLst>
        </p:spPr>
        <p:txBody>
          <a:bodyPr rot="10800000" wrap="none" anchor="ctr"/>
          <a:lstStyle/>
          <a:p>
            <a:pPr eaLnBrk="1" hangingPunct="1"/>
            <a:endParaRPr lang="en-US" altLang="en-US"/>
          </a:p>
        </p:txBody>
      </p:sp>
      <p:sp>
        <p:nvSpPr>
          <p:cNvPr id="87051" name="Freeform 11"/>
          <p:cNvSpPr>
            <a:spLocks/>
          </p:cNvSpPr>
          <p:nvPr/>
        </p:nvSpPr>
        <p:spPr bwMode="auto">
          <a:xfrm>
            <a:off x="4519613" y="3562350"/>
            <a:ext cx="1981200" cy="2133600"/>
          </a:xfrm>
          <a:custGeom>
            <a:avLst/>
            <a:gdLst>
              <a:gd name="T0" fmla="*/ 2147483646 w 1152"/>
              <a:gd name="T1" fmla="*/ 0 h 1344"/>
              <a:gd name="T2" fmla="*/ 2147483646 w 1152"/>
              <a:gd name="T3" fmla="*/ 2147483646 h 1344"/>
              <a:gd name="T4" fmla="*/ 2147483646 w 1152"/>
              <a:gd name="T5" fmla="*/ 2147483646 h 1344"/>
              <a:gd name="T6" fmla="*/ 0 w 1152"/>
              <a:gd name="T7" fmla="*/ 2147483646 h 1344"/>
              <a:gd name="T8" fmla="*/ 2147483646 w 1152"/>
              <a:gd name="T9" fmla="*/ 0 h 1344"/>
              <a:gd name="T10" fmla="*/ 0 60000 65536"/>
              <a:gd name="T11" fmla="*/ 0 60000 65536"/>
              <a:gd name="T12" fmla="*/ 0 60000 65536"/>
              <a:gd name="T13" fmla="*/ 0 60000 65536"/>
              <a:gd name="T14" fmla="*/ 0 60000 65536"/>
              <a:gd name="T15" fmla="*/ 0 w 1152"/>
              <a:gd name="T16" fmla="*/ 0 h 1344"/>
              <a:gd name="T17" fmla="*/ 1152 w 1152"/>
              <a:gd name="T18" fmla="*/ 1344 h 1344"/>
            </a:gdLst>
            <a:ahLst/>
            <a:cxnLst>
              <a:cxn ang="T10">
                <a:pos x="T0" y="T1"/>
              </a:cxn>
              <a:cxn ang="T11">
                <a:pos x="T2" y="T3"/>
              </a:cxn>
              <a:cxn ang="T12">
                <a:pos x="T4" y="T5"/>
              </a:cxn>
              <a:cxn ang="T13">
                <a:pos x="T6" y="T7"/>
              </a:cxn>
              <a:cxn ang="T14">
                <a:pos x="T8" y="T9"/>
              </a:cxn>
            </a:cxnLst>
            <a:rect l="T15" t="T16" r="T17" b="T18"/>
            <a:pathLst>
              <a:path w="1152" h="1344">
                <a:moveTo>
                  <a:pt x="240" y="0"/>
                </a:moveTo>
                <a:lnTo>
                  <a:pt x="1152" y="1320"/>
                </a:lnTo>
                <a:lnTo>
                  <a:pt x="960" y="1344"/>
                </a:lnTo>
                <a:lnTo>
                  <a:pt x="0" y="180"/>
                </a:lnTo>
                <a:lnTo>
                  <a:pt x="240" y="0"/>
                </a:lnTo>
                <a:close/>
              </a:path>
            </a:pathLst>
          </a:custGeom>
          <a:solidFill>
            <a:srgbClr val="FFFF00">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Freeform 12"/>
          <p:cNvSpPr>
            <a:spLocks/>
          </p:cNvSpPr>
          <p:nvPr/>
        </p:nvSpPr>
        <p:spPr bwMode="auto">
          <a:xfrm>
            <a:off x="6113463" y="3048000"/>
            <a:ext cx="2435225" cy="2628900"/>
          </a:xfrm>
          <a:custGeom>
            <a:avLst/>
            <a:gdLst>
              <a:gd name="T0" fmla="*/ 0 w 1416"/>
              <a:gd name="T1" fmla="*/ 2147483646 h 1656"/>
              <a:gd name="T2" fmla="*/ 2147483646 w 1416"/>
              <a:gd name="T3" fmla="*/ 0 h 1656"/>
              <a:gd name="T4" fmla="*/ 2147483646 w 1416"/>
              <a:gd name="T5" fmla="*/ 0 h 1656"/>
              <a:gd name="T6" fmla="*/ 2147483646 w 1416"/>
              <a:gd name="T7" fmla="*/ 2147483646 h 1656"/>
              <a:gd name="T8" fmla="*/ 0 w 1416"/>
              <a:gd name="T9" fmla="*/ 2147483646 h 1656"/>
              <a:gd name="T10" fmla="*/ 0 60000 65536"/>
              <a:gd name="T11" fmla="*/ 0 60000 65536"/>
              <a:gd name="T12" fmla="*/ 0 60000 65536"/>
              <a:gd name="T13" fmla="*/ 0 60000 65536"/>
              <a:gd name="T14" fmla="*/ 0 60000 65536"/>
              <a:gd name="T15" fmla="*/ 0 w 1416"/>
              <a:gd name="T16" fmla="*/ 0 h 1656"/>
              <a:gd name="T17" fmla="*/ 1416 w 1416"/>
              <a:gd name="T18" fmla="*/ 1656 h 1656"/>
            </a:gdLst>
            <a:ahLst/>
            <a:cxnLst>
              <a:cxn ang="T10">
                <a:pos x="T0" y="T1"/>
              </a:cxn>
              <a:cxn ang="T11">
                <a:pos x="T2" y="T3"/>
              </a:cxn>
              <a:cxn ang="T12">
                <a:pos x="T4" y="T5"/>
              </a:cxn>
              <a:cxn ang="T13">
                <a:pos x="T6" y="T7"/>
              </a:cxn>
              <a:cxn ang="T14">
                <a:pos x="T8" y="T9"/>
              </a:cxn>
            </a:cxnLst>
            <a:rect l="T15" t="T16" r="T17" b="T18"/>
            <a:pathLst>
              <a:path w="1416" h="1656">
                <a:moveTo>
                  <a:pt x="0" y="1656"/>
                </a:moveTo>
                <a:lnTo>
                  <a:pt x="1356" y="0"/>
                </a:lnTo>
                <a:lnTo>
                  <a:pt x="1416" y="0"/>
                </a:lnTo>
                <a:lnTo>
                  <a:pt x="204" y="1632"/>
                </a:lnTo>
                <a:lnTo>
                  <a:pt x="0" y="1656"/>
                </a:lnTo>
                <a:close/>
              </a:path>
            </a:pathLst>
          </a:cu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7051"/>
                                        </p:tgtEl>
                                        <p:attrNameLst>
                                          <p:attrName>style.visibility</p:attrName>
                                        </p:attrNameLst>
                                      </p:cBhvr>
                                      <p:to>
                                        <p:strVal val="visible"/>
                                      </p:to>
                                    </p:set>
                                    <p:animEffect transition="in" filter="strips(downRight)">
                                      <p:cBhvr>
                                        <p:cTn id="14" dur="2000"/>
                                        <p:tgtEl>
                                          <p:spTgt spid="87051"/>
                                        </p:tgtEl>
                                      </p:cBhvr>
                                    </p:animEffect>
                                  </p:childTnLst>
                                </p:cTn>
                              </p:par>
                            </p:childTnLst>
                          </p:cTn>
                        </p:par>
                        <p:par>
                          <p:cTn id="15" fill="hold" nodeType="afterGroup">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87052"/>
                                        </p:tgtEl>
                                        <p:attrNameLst>
                                          <p:attrName>style.visibility</p:attrName>
                                        </p:attrNameLst>
                                      </p:cBhvr>
                                      <p:to>
                                        <p:strVal val="visible"/>
                                      </p:to>
                                    </p:set>
                                    <p:animEffect transition="in" filter="wipe(down)">
                                      <p:cBhvr>
                                        <p:cTn id="18"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51" grpId="0" animBg="1"/>
      <p:bldP spid="87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3"/>
          <p:cNvSpPr>
            <a:spLocks/>
          </p:cNvSpPr>
          <p:nvPr/>
        </p:nvSpPr>
        <p:spPr bwMode="auto">
          <a:xfrm>
            <a:off x="7718425" y="1562100"/>
            <a:ext cx="2084388" cy="5181600"/>
          </a:xfrm>
          <a:custGeom>
            <a:avLst/>
            <a:gdLst>
              <a:gd name="T0" fmla="*/ 2147483646 w 1212"/>
              <a:gd name="T1" fmla="*/ 2147483646 h 3264"/>
              <a:gd name="T2" fmla="*/ 0 w 1212"/>
              <a:gd name="T3" fmla="*/ 2147483646 h 3264"/>
              <a:gd name="T4" fmla="*/ 2147483646 w 1212"/>
              <a:gd name="T5" fmla="*/ 2147483646 h 3264"/>
              <a:gd name="T6" fmla="*/ 2147483646 w 1212"/>
              <a:gd name="T7" fmla="*/ 2147483646 h 3264"/>
              <a:gd name="T8" fmla="*/ 2147483646 w 1212"/>
              <a:gd name="T9" fmla="*/ 0 h 3264"/>
              <a:gd name="T10" fmla="*/ 2147483646 w 1212"/>
              <a:gd name="T11" fmla="*/ 2147483646 h 3264"/>
              <a:gd name="T12" fmla="*/ 0 60000 65536"/>
              <a:gd name="T13" fmla="*/ 0 60000 65536"/>
              <a:gd name="T14" fmla="*/ 0 60000 65536"/>
              <a:gd name="T15" fmla="*/ 0 60000 65536"/>
              <a:gd name="T16" fmla="*/ 0 60000 65536"/>
              <a:gd name="T17" fmla="*/ 0 60000 65536"/>
              <a:gd name="T18" fmla="*/ 0 w 1212"/>
              <a:gd name="T19" fmla="*/ 0 h 3264"/>
              <a:gd name="T20" fmla="*/ 1212 w 121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1212" h="3264">
                <a:moveTo>
                  <a:pt x="12" y="88"/>
                </a:moveTo>
                <a:lnTo>
                  <a:pt x="0" y="1860"/>
                </a:lnTo>
                <a:lnTo>
                  <a:pt x="1212" y="3264"/>
                </a:lnTo>
                <a:lnTo>
                  <a:pt x="1200" y="1104"/>
                </a:lnTo>
                <a:lnTo>
                  <a:pt x="12" y="0"/>
                </a:lnTo>
                <a:lnTo>
                  <a:pt x="12" y="88"/>
                </a:lnTo>
                <a:close/>
              </a:path>
            </a:pathLst>
          </a:custGeom>
          <a:solidFill>
            <a:srgbClr val="00B050"/>
          </a:solidFill>
          <a:ln w="9525">
            <a:solidFill>
              <a:schemeClr val="tx1"/>
            </a:solidFill>
            <a:round/>
            <a:headEnd/>
            <a:tailEnd/>
          </a:ln>
        </p:spPr>
        <p:txBody>
          <a:bodyPr/>
          <a:lstStyle/>
          <a:p>
            <a:endParaRPr lang="en-US"/>
          </a:p>
        </p:txBody>
      </p:sp>
      <p:sp>
        <p:nvSpPr>
          <p:cNvPr id="12291" name="AutoShape 4"/>
          <p:cNvSpPr>
            <a:spLocks noChangeArrowheads="1"/>
          </p:cNvSpPr>
          <p:nvPr/>
        </p:nvSpPr>
        <p:spPr bwMode="auto">
          <a:xfrm rot="-5400000">
            <a:off x="7362825" y="2695575"/>
            <a:ext cx="2362200" cy="1238250"/>
          </a:xfrm>
          <a:prstGeom prst="parallelogram">
            <a:avLst>
              <a:gd name="adj" fmla="val 85511"/>
            </a:avLst>
          </a:prstGeom>
          <a:solidFill>
            <a:srgbClr val="D99694"/>
          </a:solidFill>
          <a:ln w="9525" algn="ctr">
            <a:solidFill>
              <a:schemeClr val="tx1"/>
            </a:solidFill>
            <a:miter lim="800000"/>
            <a:headEnd/>
            <a:tailEnd/>
          </a:ln>
        </p:spPr>
        <p:txBody>
          <a:bodyPr vert="eaVert" wrap="none" anchor="ctr"/>
          <a:lstStyle/>
          <a:p>
            <a:pPr eaLnBrk="1" hangingPunct="1"/>
            <a:endParaRPr lang="en-US" altLang="en-US"/>
          </a:p>
        </p:txBody>
      </p:sp>
      <p:sp>
        <p:nvSpPr>
          <p:cNvPr id="12292" name="Freeform 5"/>
          <p:cNvSpPr>
            <a:spLocks/>
          </p:cNvSpPr>
          <p:nvPr/>
        </p:nvSpPr>
        <p:spPr bwMode="auto">
          <a:xfrm>
            <a:off x="2889250" y="1600200"/>
            <a:ext cx="4870450" cy="2971800"/>
          </a:xfrm>
          <a:custGeom>
            <a:avLst/>
            <a:gdLst>
              <a:gd name="T0" fmla="*/ 0 w 3420"/>
              <a:gd name="T1" fmla="*/ 2147483646 h 2160"/>
              <a:gd name="T2" fmla="*/ 2147483646 w 3420"/>
              <a:gd name="T3" fmla="*/ 0 h 2160"/>
              <a:gd name="T4" fmla="*/ 2147483646 w 3420"/>
              <a:gd name="T5" fmla="*/ 2147483646 h 2160"/>
              <a:gd name="T6" fmla="*/ 2147483646 w 3420"/>
              <a:gd name="T7" fmla="*/ 2147483646 h 2160"/>
              <a:gd name="T8" fmla="*/ 0 w 3420"/>
              <a:gd name="T9" fmla="*/ 2147483646 h 2160"/>
              <a:gd name="T10" fmla="*/ 0 60000 65536"/>
              <a:gd name="T11" fmla="*/ 0 60000 65536"/>
              <a:gd name="T12" fmla="*/ 0 60000 65536"/>
              <a:gd name="T13" fmla="*/ 0 60000 65536"/>
              <a:gd name="T14" fmla="*/ 0 60000 65536"/>
              <a:gd name="T15" fmla="*/ 0 w 3420"/>
              <a:gd name="T16" fmla="*/ 0 h 2160"/>
              <a:gd name="T17" fmla="*/ 3420 w 3420"/>
              <a:gd name="T18" fmla="*/ 2160 h 2160"/>
            </a:gdLst>
            <a:ahLst/>
            <a:cxnLst>
              <a:cxn ang="T10">
                <a:pos x="T0" y="T1"/>
              </a:cxn>
              <a:cxn ang="T11">
                <a:pos x="T2" y="T3"/>
              </a:cxn>
              <a:cxn ang="T12">
                <a:pos x="T4" y="T5"/>
              </a:cxn>
              <a:cxn ang="T13">
                <a:pos x="T6" y="T7"/>
              </a:cxn>
              <a:cxn ang="T14">
                <a:pos x="T8" y="T9"/>
              </a:cxn>
            </a:cxnLst>
            <a:rect l="T15" t="T16" r="T17" b="T18"/>
            <a:pathLst>
              <a:path w="3420" h="2160">
                <a:moveTo>
                  <a:pt x="0" y="12"/>
                </a:moveTo>
                <a:lnTo>
                  <a:pt x="3420" y="0"/>
                </a:lnTo>
                <a:lnTo>
                  <a:pt x="3420" y="2160"/>
                </a:lnTo>
                <a:lnTo>
                  <a:pt x="12" y="2160"/>
                </a:lnTo>
                <a:lnTo>
                  <a:pt x="0" y="12"/>
                </a:lnTo>
                <a:close/>
              </a:path>
            </a:pathLst>
          </a:custGeom>
          <a:gradFill rotWithShape="1">
            <a:gsLst>
              <a:gs pos="0">
                <a:srgbClr val="FFFFFF"/>
              </a:gs>
              <a:gs pos="100000">
                <a:srgbClr val="CCFFCC">
                  <a:alpha val="68999"/>
                </a:srgbClr>
              </a:gs>
            </a:gsLst>
            <a:lin ang="0" scaled="1"/>
          </a:gradFill>
          <a:ln w="9525">
            <a:solidFill>
              <a:schemeClr val="tx1"/>
            </a:solidFill>
            <a:round/>
            <a:headEnd/>
            <a:tailEnd/>
          </a:ln>
        </p:spPr>
        <p:txBody>
          <a:bodyPr/>
          <a:lstStyle/>
          <a:p>
            <a:endParaRPr lang="en-US"/>
          </a:p>
        </p:txBody>
      </p:sp>
      <p:pic>
        <p:nvPicPr>
          <p:cNvPr id="12293" name="Picture 6" descr="images"/>
          <p:cNvPicPr>
            <a:picLocks noChangeAspect="1" noChangeArrowheads="1"/>
          </p:cNvPicPr>
          <p:nvPr/>
        </p:nvPicPr>
        <p:blipFill>
          <a:blip r:embed="rId2">
            <a:extLst>
              <a:ext uri="{28A0092B-C50C-407E-A947-70E740481C1C}">
                <a14:useLocalDpi xmlns:a14="http://schemas.microsoft.com/office/drawing/2010/main" val="0"/>
              </a:ext>
            </a:extLst>
          </a:blip>
          <a:srcRect t="17334" b="48000"/>
          <a:stretch>
            <a:fillRect/>
          </a:stretch>
        </p:blipFill>
        <p:spPr bwMode="auto">
          <a:xfrm rot="-7588562">
            <a:off x="3449638" y="2728912"/>
            <a:ext cx="1493838" cy="798513"/>
          </a:xfrm>
          <a:prstGeom prst="rect">
            <a:avLst/>
          </a:prstGeom>
          <a:blipFill dpi="0" rotWithShape="1">
            <a:blip r:embed="rId3"/>
            <a:srcRect t="17334" b="48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4" name="Text Box 7"/>
          <p:cNvSpPr txBox="1">
            <a:spLocks noChangeArrowheads="1"/>
          </p:cNvSpPr>
          <p:nvPr/>
        </p:nvSpPr>
        <p:spPr bwMode="auto">
          <a:xfrm>
            <a:off x="7924800" y="287655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1800">
                <a:latin typeface="Arial" charset="0"/>
                <a:sym typeface="Wingdings 2" pitchFamily="18" charset="2"/>
              </a:rPr>
              <a:t> A</a:t>
            </a:r>
          </a:p>
        </p:txBody>
      </p:sp>
      <p:sp>
        <p:nvSpPr>
          <p:cNvPr id="12295" name="Freeform 8" descr="Blue tissue paper"/>
          <p:cNvSpPr>
            <a:spLocks/>
          </p:cNvSpPr>
          <p:nvPr/>
        </p:nvSpPr>
        <p:spPr bwMode="auto">
          <a:xfrm>
            <a:off x="2832100" y="4505325"/>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blipFill dpi="0" rotWithShape="1">
            <a:blip r:embed="rId4">
              <a:alphaModFix amt="72000"/>
            </a:blip>
            <a:srcRect/>
            <a:tile tx="0" ty="0" sx="100000" sy="100000" flip="none" algn="tl"/>
          </a:blipFill>
          <a:ln w="9525">
            <a:solidFill>
              <a:schemeClr val="tx1"/>
            </a:solidFill>
            <a:round/>
            <a:headEnd/>
            <a:tailEnd/>
          </a:ln>
        </p:spPr>
        <p:txBody>
          <a:bodyPr/>
          <a:lstStyle/>
          <a:p>
            <a:endParaRPr lang="en-US"/>
          </a:p>
        </p:txBody>
      </p:sp>
      <p:sp>
        <p:nvSpPr>
          <p:cNvPr id="12296" name="Freeform 9" descr="Blue tissue paper"/>
          <p:cNvSpPr>
            <a:spLocks/>
          </p:cNvSpPr>
          <p:nvPr/>
        </p:nvSpPr>
        <p:spPr bwMode="auto">
          <a:xfrm>
            <a:off x="2889250" y="4514850"/>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solidFill>
            <a:srgbClr val="92D050"/>
          </a:solidFill>
          <a:ln w="9525">
            <a:solidFill>
              <a:schemeClr val="tx1"/>
            </a:solidFill>
            <a:round/>
            <a:headEnd/>
            <a:tailEnd/>
          </a:ln>
        </p:spPr>
        <p:txBody>
          <a:bodyPr/>
          <a:lstStyle/>
          <a:p>
            <a:endParaRPr lang="en-US"/>
          </a:p>
        </p:txBody>
      </p:sp>
      <p:sp>
        <p:nvSpPr>
          <p:cNvPr id="12297" name="AutoShape 10"/>
          <p:cNvSpPr>
            <a:spLocks noChangeArrowheads="1"/>
          </p:cNvSpPr>
          <p:nvPr/>
        </p:nvSpPr>
        <p:spPr bwMode="auto">
          <a:xfrm flipV="1">
            <a:off x="4375150" y="4876800"/>
            <a:ext cx="3962400" cy="1066800"/>
          </a:xfrm>
          <a:prstGeom prst="parallelogram">
            <a:avLst>
              <a:gd name="adj" fmla="val 92685"/>
            </a:avLst>
          </a:prstGeom>
          <a:solidFill>
            <a:srgbClr val="3BA0BB"/>
          </a:solidFill>
          <a:ln w="9525" algn="ctr">
            <a:solidFill>
              <a:srgbClr val="808080"/>
            </a:solidFill>
            <a:miter lim="800000"/>
            <a:headEnd/>
            <a:tailEnd/>
          </a:ln>
          <a:effectLst>
            <a:outerShdw dist="35921" dir="2700000" algn="ctr" rotWithShape="0">
              <a:schemeClr val="bg2">
                <a:alpha val="50000"/>
              </a:schemeClr>
            </a:outerShdw>
          </a:effectLst>
        </p:spPr>
        <p:txBody>
          <a:bodyPr rot="10800000" wrap="none" anchor="ctr"/>
          <a:lstStyle/>
          <a:p>
            <a:pPr eaLnBrk="1" hangingPunct="1"/>
            <a:endParaRPr lang="en-US" altLang="en-US"/>
          </a:p>
        </p:txBody>
      </p:sp>
      <p:sp>
        <p:nvSpPr>
          <p:cNvPr id="87051" name="Freeform 11"/>
          <p:cNvSpPr>
            <a:spLocks/>
          </p:cNvSpPr>
          <p:nvPr/>
        </p:nvSpPr>
        <p:spPr bwMode="auto">
          <a:xfrm>
            <a:off x="4519613" y="3562350"/>
            <a:ext cx="1981200" cy="2133600"/>
          </a:xfrm>
          <a:custGeom>
            <a:avLst/>
            <a:gdLst>
              <a:gd name="T0" fmla="*/ 2147483646 w 1152"/>
              <a:gd name="T1" fmla="*/ 0 h 1344"/>
              <a:gd name="T2" fmla="*/ 2147483646 w 1152"/>
              <a:gd name="T3" fmla="*/ 2147483646 h 1344"/>
              <a:gd name="T4" fmla="*/ 2147483646 w 1152"/>
              <a:gd name="T5" fmla="*/ 2147483646 h 1344"/>
              <a:gd name="T6" fmla="*/ 0 w 1152"/>
              <a:gd name="T7" fmla="*/ 2147483646 h 1344"/>
              <a:gd name="T8" fmla="*/ 2147483646 w 1152"/>
              <a:gd name="T9" fmla="*/ 0 h 1344"/>
              <a:gd name="T10" fmla="*/ 0 60000 65536"/>
              <a:gd name="T11" fmla="*/ 0 60000 65536"/>
              <a:gd name="T12" fmla="*/ 0 60000 65536"/>
              <a:gd name="T13" fmla="*/ 0 60000 65536"/>
              <a:gd name="T14" fmla="*/ 0 60000 65536"/>
              <a:gd name="T15" fmla="*/ 0 w 1152"/>
              <a:gd name="T16" fmla="*/ 0 h 1344"/>
              <a:gd name="T17" fmla="*/ 1152 w 1152"/>
              <a:gd name="T18" fmla="*/ 1344 h 1344"/>
            </a:gdLst>
            <a:ahLst/>
            <a:cxnLst>
              <a:cxn ang="T10">
                <a:pos x="T0" y="T1"/>
              </a:cxn>
              <a:cxn ang="T11">
                <a:pos x="T2" y="T3"/>
              </a:cxn>
              <a:cxn ang="T12">
                <a:pos x="T4" y="T5"/>
              </a:cxn>
              <a:cxn ang="T13">
                <a:pos x="T6" y="T7"/>
              </a:cxn>
              <a:cxn ang="T14">
                <a:pos x="T8" y="T9"/>
              </a:cxn>
            </a:cxnLst>
            <a:rect l="T15" t="T16" r="T17" b="T18"/>
            <a:pathLst>
              <a:path w="1152" h="1344">
                <a:moveTo>
                  <a:pt x="240" y="0"/>
                </a:moveTo>
                <a:lnTo>
                  <a:pt x="1152" y="1320"/>
                </a:lnTo>
                <a:lnTo>
                  <a:pt x="960" y="1344"/>
                </a:lnTo>
                <a:lnTo>
                  <a:pt x="0" y="180"/>
                </a:lnTo>
                <a:lnTo>
                  <a:pt x="240" y="0"/>
                </a:lnTo>
                <a:close/>
              </a:path>
            </a:pathLst>
          </a:custGeom>
          <a:solidFill>
            <a:srgbClr val="FFFF00">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Freeform 12"/>
          <p:cNvSpPr>
            <a:spLocks/>
          </p:cNvSpPr>
          <p:nvPr/>
        </p:nvSpPr>
        <p:spPr bwMode="auto">
          <a:xfrm>
            <a:off x="6113463" y="3048000"/>
            <a:ext cx="2435225" cy="2628900"/>
          </a:xfrm>
          <a:custGeom>
            <a:avLst/>
            <a:gdLst>
              <a:gd name="T0" fmla="*/ 0 w 1416"/>
              <a:gd name="T1" fmla="*/ 2147483646 h 1656"/>
              <a:gd name="T2" fmla="*/ 2147483646 w 1416"/>
              <a:gd name="T3" fmla="*/ 0 h 1656"/>
              <a:gd name="T4" fmla="*/ 2147483646 w 1416"/>
              <a:gd name="T5" fmla="*/ 0 h 1656"/>
              <a:gd name="T6" fmla="*/ 2147483646 w 1416"/>
              <a:gd name="T7" fmla="*/ 2147483646 h 1656"/>
              <a:gd name="T8" fmla="*/ 0 w 1416"/>
              <a:gd name="T9" fmla="*/ 2147483646 h 1656"/>
              <a:gd name="T10" fmla="*/ 0 60000 65536"/>
              <a:gd name="T11" fmla="*/ 0 60000 65536"/>
              <a:gd name="T12" fmla="*/ 0 60000 65536"/>
              <a:gd name="T13" fmla="*/ 0 60000 65536"/>
              <a:gd name="T14" fmla="*/ 0 60000 65536"/>
              <a:gd name="T15" fmla="*/ 0 w 1416"/>
              <a:gd name="T16" fmla="*/ 0 h 1656"/>
              <a:gd name="T17" fmla="*/ 1416 w 1416"/>
              <a:gd name="T18" fmla="*/ 1656 h 1656"/>
            </a:gdLst>
            <a:ahLst/>
            <a:cxnLst>
              <a:cxn ang="T10">
                <a:pos x="T0" y="T1"/>
              </a:cxn>
              <a:cxn ang="T11">
                <a:pos x="T2" y="T3"/>
              </a:cxn>
              <a:cxn ang="T12">
                <a:pos x="T4" y="T5"/>
              </a:cxn>
              <a:cxn ang="T13">
                <a:pos x="T6" y="T7"/>
              </a:cxn>
              <a:cxn ang="T14">
                <a:pos x="T8" y="T9"/>
              </a:cxn>
            </a:cxnLst>
            <a:rect l="T15" t="T16" r="T17" b="T18"/>
            <a:pathLst>
              <a:path w="1416" h="1656">
                <a:moveTo>
                  <a:pt x="0" y="1656"/>
                </a:moveTo>
                <a:lnTo>
                  <a:pt x="1356" y="0"/>
                </a:lnTo>
                <a:lnTo>
                  <a:pt x="1416" y="0"/>
                </a:lnTo>
                <a:lnTo>
                  <a:pt x="204" y="1632"/>
                </a:lnTo>
                <a:lnTo>
                  <a:pt x="0" y="1656"/>
                </a:lnTo>
                <a:close/>
              </a:path>
            </a:pathLst>
          </a:cu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7051"/>
                                        </p:tgtEl>
                                        <p:attrNameLst>
                                          <p:attrName>style.visibility</p:attrName>
                                        </p:attrNameLst>
                                      </p:cBhvr>
                                      <p:to>
                                        <p:strVal val="visible"/>
                                      </p:to>
                                    </p:set>
                                    <p:animEffect transition="in" filter="strips(downRight)">
                                      <p:cBhvr>
                                        <p:cTn id="7" dur="2000"/>
                                        <p:tgtEl>
                                          <p:spTgt spid="87051"/>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87052"/>
                                        </p:tgtEl>
                                        <p:attrNameLst>
                                          <p:attrName>style.visibility</p:attrName>
                                        </p:attrNameLst>
                                      </p:cBhvr>
                                      <p:to>
                                        <p:strVal val="visible"/>
                                      </p:to>
                                    </p:set>
                                    <p:animEffect transition="in" filter="wipe(down)">
                                      <p:cBhvr>
                                        <p:cTn id="11"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animBg="1"/>
      <p:bldP spid="870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838200"/>
            <a:ext cx="4254500" cy="41830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838200"/>
            <a:ext cx="44529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72326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05DC422F-A008-4935-B016-932376C56991}"/>
              </a:ext>
            </a:extLst>
          </p:cNvPr>
          <p:cNvSpPr/>
          <p:nvPr/>
        </p:nvSpPr>
        <p:spPr>
          <a:xfrm>
            <a:off x="2148025" y="152400"/>
            <a:ext cx="6358151" cy="707886"/>
          </a:xfrm>
          <a:prstGeom prst="rect">
            <a:avLst/>
          </a:prstGeom>
          <a:noFill/>
        </p:spPr>
        <p:txBody>
          <a:bodyPr wrap="none">
            <a:spAutoFit/>
          </a:bodyPr>
          <a:lstStyle/>
          <a:p>
            <a:pPr algn="ctr">
              <a:defRPr/>
            </a:pPr>
            <a:r>
              <a:rPr lang="en-US" sz="4000" b="1" dirty="0">
                <a:ln w="22225">
                  <a:solidFill>
                    <a:schemeClr val="accent2"/>
                  </a:solidFill>
                  <a:prstDash val="solid"/>
                </a:ln>
                <a:solidFill>
                  <a:schemeClr val="accent2">
                    <a:lumMod val="40000"/>
                    <a:lumOff val="60000"/>
                  </a:schemeClr>
                </a:solidFill>
                <a:latin typeface="Arial" panose="020B0604020202020204" pitchFamily="34" charset="0"/>
              </a:rPr>
              <a:t>PHIẾU HỌC TẬP SỐ 1      </a:t>
            </a:r>
          </a:p>
        </p:txBody>
      </p:sp>
      <p:sp>
        <p:nvSpPr>
          <p:cNvPr id="14340" name="TextBox 3"/>
          <p:cNvSpPr txBox="1">
            <a:spLocks noChangeArrowheads="1"/>
          </p:cNvSpPr>
          <p:nvPr/>
        </p:nvSpPr>
        <p:spPr bwMode="auto">
          <a:xfrm>
            <a:off x="76200" y="4572000"/>
            <a:ext cx="952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1. </a:t>
            </a:r>
            <a:r>
              <a:rPr lang="vi-VN" altLang="en-US" sz="2400" b="1">
                <a:latin typeface="Times New Roman" pitchFamily="18" charset="0"/>
                <a:cs typeface="Times New Roman" pitchFamily="18" charset="0"/>
              </a:rPr>
              <a:t>Em hãy quan sát hiện tượng xảy ra trong thí nghiệm và cho biết tia phản xạ nằm trong mặt phẳng nào? </a:t>
            </a:r>
            <a:r>
              <a:rPr lang="en-US" altLang="en-US" sz="2400">
                <a:latin typeface="Times New Roman" pitchFamily="18" charset="0"/>
                <a:cs typeface="Times New Roman" pitchFamily="18" charset="0"/>
              </a:rPr>
              <a:t>……………………………………</a:t>
            </a:r>
          </a:p>
          <a:p>
            <a:r>
              <a:rPr lang="en-US" altLang="en-US" sz="2400" b="1">
                <a:latin typeface="Times New Roman" pitchFamily="18" charset="0"/>
                <a:cs typeface="Times New Roman" pitchFamily="18" charset="0"/>
              </a:rPr>
              <a:t>2. Nhận xét mối quan hệ giữa góc tới và góc phản xạ </a:t>
            </a:r>
            <a:r>
              <a:rPr lang="en-US" altLang="en-US" sz="2400">
                <a:latin typeface="Times New Roman" pitchFamily="18" charset="0"/>
                <a:cs typeface="Times New Roman" pitchFamily="18" charset="0"/>
              </a:rPr>
              <a:t>…………………</a:t>
            </a:r>
          </a:p>
          <a:p>
            <a:r>
              <a:rPr lang="en-US" altLang="en-US" sz="2400">
                <a:latin typeface="Times New Roman" pitchFamily="18" charset="0"/>
                <a:cs typeface="Times New Roman" pitchFamily="18" charset="0"/>
              </a:rPr>
              <a:t>......................................................................................................................</a:t>
            </a:r>
          </a:p>
        </p:txBody>
      </p:sp>
      <p:sp>
        <p:nvSpPr>
          <p:cNvPr id="14341" name="TextBox 4"/>
          <p:cNvSpPr txBox="1">
            <a:spLocks noChangeArrowheads="1"/>
          </p:cNvSpPr>
          <p:nvPr/>
        </p:nvSpPr>
        <p:spPr bwMode="auto">
          <a:xfrm>
            <a:off x="73025" y="4200525"/>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FF0000"/>
                </a:solidFill>
                <a:latin typeface="Times New Roman" pitchFamily="18" charset="0"/>
                <a:cs typeface="Times New Roman" pitchFamily="18" charset="0"/>
              </a:rPr>
              <a:t>Câu hỏi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04800" y="762000"/>
            <a:ext cx="929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FF0000"/>
                </a:solidFill>
                <a:latin typeface="Times New Roman" pitchFamily="18" charset="0"/>
                <a:cs typeface="Calibri" pitchFamily="34" charset="0"/>
              </a:rPr>
              <a:t>Định luật phản xạ ánh sáng:</a:t>
            </a:r>
          </a:p>
          <a:p>
            <a:r>
              <a:rPr lang="nl-NL" altLang="en-US" sz="2800" b="1">
                <a:latin typeface="Times New Roman" pitchFamily="18" charset="0"/>
                <a:ea typeface="Calibri" pitchFamily="34" charset="0"/>
                <a:cs typeface="Times New Roman" pitchFamily="18" charset="0"/>
              </a:rPr>
              <a:t>* Tia phản xạ nằm trong mặt phẳng  tới (mặt phẳng chứa tia tới và pháp tuyến của gương tại điểm tới. </a:t>
            </a:r>
          </a:p>
          <a:p>
            <a:r>
              <a:rPr lang="en-US" altLang="en-US" sz="2800" b="1">
                <a:latin typeface="Times New Roman" pitchFamily="18" charset="0"/>
                <a:cs typeface="Times New Roman" pitchFamily="18" charset="0"/>
              </a:rPr>
              <a:t>* Góc phản xạ bằng góc tới.</a:t>
            </a:r>
          </a:p>
          <a:p>
            <a:endParaRPr lang="en-US" altLang="en-US" sz="2800" b="1">
              <a:solidFill>
                <a:srgbClr val="FF00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65100" y="228600"/>
            <a:ext cx="9410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b="1">
                <a:latin typeface="Times New Roman" pitchFamily="18" charset="0"/>
                <a:cs typeface="Times New Roman" pitchFamily="18" charset="0"/>
              </a:rPr>
              <a:t>Hãy quan sát TN và cho biết: phải để đèn pin theo hướng nào để vết sáng đến đúng một điểm A cho trước trên tường?</a:t>
            </a:r>
          </a:p>
        </p:txBody>
      </p:sp>
      <p:sp>
        <p:nvSpPr>
          <p:cNvPr id="16387" name="Freeform 3"/>
          <p:cNvSpPr>
            <a:spLocks/>
          </p:cNvSpPr>
          <p:nvPr/>
        </p:nvSpPr>
        <p:spPr bwMode="auto">
          <a:xfrm>
            <a:off x="7718425" y="1562100"/>
            <a:ext cx="2084388" cy="5181600"/>
          </a:xfrm>
          <a:custGeom>
            <a:avLst/>
            <a:gdLst>
              <a:gd name="T0" fmla="*/ 2147483646 w 1212"/>
              <a:gd name="T1" fmla="*/ 2147483646 h 3264"/>
              <a:gd name="T2" fmla="*/ 0 w 1212"/>
              <a:gd name="T3" fmla="*/ 2147483646 h 3264"/>
              <a:gd name="T4" fmla="*/ 2147483646 w 1212"/>
              <a:gd name="T5" fmla="*/ 2147483646 h 3264"/>
              <a:gd name="T6" fmla="*/ 2147483646 w 1212"/>
              <a:gd name="T7" fmla="*/ 2147483646 h 3264"/>
              <a:gd name="T8" fmla="*/ 2147483646 w 1212"/>
              <a:gd name="T9" fmla="*/ 0 h 3264"/>
              <a:gd name="T10" fmla="*/ 2147483646 w 1212"/>
              <a:gd name="T11" fmla="*/ 2147483646 h 3264"/>
              <a:gd name="T12" fmla="*/ 0 60000 65536"/>
              <a:gd name="T13" fmla="*/ 0 60000 65536"/>
              <a:gd name="T14" fmla="*/ 0 60000 65536"/>
              <a:gd name="T15" fmla="*/ 0 60000 65536"/>
              <a:gd name="T16" fmla="*/ 0 60000 65536"/>
              <a:gd name="T17" fmla="*/ 0 60000 65536"/>
              <a:gd name="T18" fmla="*/ 0 w 1212"/>
              <a:gd name="T19" fmla="*/ 0 h 3264"/>
              <a:gd name="T20" fmla="*/ 1212 w 121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1212" h="3264">
                <a:moveTo>
                  <a:pt x="12" y="88"/>
                </a:moveTo>
                <a:lnTo>
                  <a:pt x="0" y="1860"/>
                </a:lnTo>
                <a:lnTo>
                  <a:pt x="1212" y="3264"/>
                </a:lnTo>
                <a:lnTo>
                  <a:pt x="1200" y="1104"/>
                </a:lnTo>
                <a:lnTo>
                  <a:pt x="12" y="0"/>
                </a:lnTo>
                <a:lnTo>
                  <a:pt x="12" y="88"/>
                </a:lnTo>
                <a:close/>
              </a:path>
            </a:pathLst>
          </a:custGeom>
          <a:solidFill>
            <a:srgbClr val="00B050"/>
          </a:solidFill>
          <a:ln w="9525">
            <a:solidFill>
              <a:schemeClr val="tx1"/>
            </a:solidFill>
            <a:round/>
            <a:headEnd/>
            <a:tailEnd/>
          </a:ln>
        </p:spPr>
        <p:txBody>
          <a:bodyPr/>
          <a:lstStyle/>
          <a:p>
            <a:endParaRPr lang="en-US"/>
          </a:p>
        </p:txBody>
      </p:sp>
      <p:sp>
        <p:nvSpPr>
          <p:cNvPr id="16388" name="AutoShape 4"/>
          <p:cNvSpPr>
            <a:spLocks noChangeArrowheads="1"/>
          </p:cNvSpPr>
          <p:nvPr/>
        </p:nvSpPr>
        <p:spPr bwMode="auto">
          <a:xfrm rot="-5400000">
            <a:off x="7362825" y="2695575"/>
            <a:ext cx="2362200" cy="1238250"/>
          </a:xfrm>
          <a:prstGeom prst="parallelogram">
            <a:avLst>
              <a:gd name="adj" fmla="val 85511"/>
            </a:avLst>
          </a:prstGeom>
          <a:solidFill>
            <a:srgbClr val="D99694"/>
          </a:solidFill>
          <a:ln w="9525" algn="ctr">
            <a:solidFill>
              <a:schemeClr val="tx1"/>
            </a:solidFill>
            <a:miter lim="800000"/>
            <a:headEnd/>
            <a:tailEnd/>
          </a:ln>
        </p:spPr>
        <p:txBody>
          <a:bodyPr vert="eaVert" wrap="none" anchor="ctr"/>
          <a:lstStyle/>
          <a:p>
            <a:pPr eaLnBrk="1" hangingPunct="1"/>
            <a:endParaRPr lang="en-US" altLang="en-US"/>
          </a:p>
        </p:txBody>
      </p:sp>
      <p:sp>
        <p:nvSpPr>
          <p:cNvPr id="16389" name="Freeform 5"/>
          <p:cNvSpPr>
            <a:spLocks/>
          </p:cNvSpPr>
          <p:nvPr/>
        </p:nvSpPr>
        <p:spPr bwMode="auto">
          <a:xfrm>
            <a:off x="2889250" y="1600200"/>
            <a:ext cx="4870450" cy="2971800"/>
          </a:xfrm>
          <a:custGeom>
            <a:avLst/>
            <a:gdLst>
              <a:gd name="T0" fmla="*/ 0 w 3420"/>
              <a:gd name="T1" fmla="*/ 2147483646 h 2160"/>
              <a:gd name="T2" fmla="*/ 2147483646 w 3420"/>
              <a:gd name="T3" fmla="*/ 0 h 2160"/>
              <a:gd name="T4" fmla="*/ 2147483646 w 3420"/>
              <a:gd name="T5" fmla="*/ 2147483646 h 2160"/>
              <a:gd name="T6" fmla="*/ 2147483646 w 3420"/>
              <a:gd name="T7" fmla="*/ 2147483646 h 2160"/>
              <a:gd name="T8" fmla="*/ 0 w 3420"/>
              <a:gd name="T9" fmla="*/ 2147483646 h 2160"/>
              <a:gd name="T10" fmla="*/ 0 60000 65536"/>
              <a:gd name="T11" fmla="*/ 0 60000 65536"/>
              <a:gd name="T12" fmla="*/ 0 60000 65536"/>
              <a:gd name="T13" fmla="*/ 0 60000 65536"/>
              <a:gd name="T14" fmla="*/ 0 60000 65536"/>
              <a:gd name="T15" fmla="*/ 0 w 3420"/>
              <a:gd name="T16" fmla="*/ 0 h 2160"/>
              <a:gd name="T17" fmla="*/ 3420 w 3420"/>
              <a:gd name="T18" fmla="*/ 2160 h 2160"/>
            </a:gdLst>
            <a:ahLst/>
            <a:cxnLst>
              <a:cxn ang="T10">
                <a:pos x="T0" y="T1"/>
              </a:cxn>
              <a:cxn ang="T11">
                <a:pos x="T2" y="T3"/>
              </a:cxn>
              <a:cxn ang="T12">
                <a:pos x="T4" y="T5"/>
              </a:cxn>
              <a:cxn ang="T13">
                <a:pos x="T6" y="T7"/>
              </a:cxn>
              <a:cxn ang="T14">
                <a:pos x="T8" y="T9"/>
              </a:cxn>
            </a:cxnLst>
            <a:rect l="T15" t="T16" r="T17" b="T18"/>
            <a:pathLst>
              <a:path w="3420" h="2160">
                <a:moveTo>
                  <a:pt x="0" y="12"/>
                </a:moveTo>
                <a:lnTo>
                  <a:pt x="3420" y="0"/>
                </a:lnTo>
                <a:lnTo>
                  <a:pt x="3420" y="2160"/>
                </a:lnTo>
                <a:lnTo>
                  <a:pt x="12" y="2160"/>
                </a:lnTo>
                <a:lnTo>
                  <a:pt x="0" y="12"/>
                </a:lnTo>
                <a:close/>
              </a:path>
            </a:pathLst>
          </a:custGeom>
          <a:gradFill rotWithShape="1">
            <a:gsLst>
              <a:gs pos="0">
                <a:srgbClr val="FFFFFF"/>
              </a:gs>
              <a:gs pos="100000">
                <a:srgbClr val="CCFFCC">
                  <a:alpha val="68999"/>
                </a:srgbClr>
              </a:gs>
            </a:gsLst>
            <a:lin ang="0" scaled="1"/>
          </a:gradFill>
          <a:ln w="9525">
            <a:solidFill>
              <a:schemeClr val="tx1"/>
            </a:solidFill>
            <a:round/>
            <a:headEnd/>
            <a:tailEnd/>
          </a:ln>
        </p:spPr>
        <p:txBody>
          <a:bodyPr/>
          <a:lstStyle/>
          <a:p>
            <a:endParaRPr lang="en-US"/>
          </a:p>
        </p:txBody>
      </p:sp>
      <p:pic>
        <p:nvPicPr>
          <p:cNvPr id="16390" name="Picture 6" descr="images"/>
          <p:cNvPicPr>
            <a:picLocks noChangeAspect="1" noChangeArrowheads="1"/>
          </p:cNvPicPr>
          <p:nvPr/>
        </p:nvPicPr>
        <p:blipFill>
          <a:blip r:embed="rId2">
            <a:extLst>
              <a:ext uri="{28A0092B-C50C-407E-A947-70E740481C1C}">
                <a14:useLocalDpi xmlns:a14="http://schemas.microsoft.com/office/drawing/2010/main" val="0"/>
              </a:ext>
            </a:extLst>
          </a:blip>
          <a:srcRect t="17334" b="48000"/>
          <a:stretch>
            <a:fillRect/>
          </a:stretch>
        </p:blipFill>
        <p:spPr bwMode="auto">
          <a:xfrm rot="-7588562">
            <a:off x="3449638" y="2728912"/>
            <a:ext cx="1493838" cy="798513"/>
          </a:xfrm>
          <a:prstGeom prst="rect">
            <a:avLst/>
          </a:prstGeom>
          <a:blipFill dpi="0" rotWithShape="1">
            <a:blip r:embed="rId3"/>
            <a:srcRect t="17334" b="48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7924800" y="287655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1800">
                <a:latin typeface="Arial" charset="0"/>
                <a:sym typeface="Wingdings 2" pitchFamily="18" charset="2"/>
              </a:rPr>
              <a:t> A</a:t>
            </a:r>
          </a:p>
        </p:txBody>
      </p:sp>
      <p:sp>
        <p:nvSpPr>
          <p:cNvPr id="16392" name="Freeform 8" descr="Blue tissue paper"/>
          <p:cNvSpPr>
            <a:spLocks/>
          </p:cNvSpPr>
          <p:nvPr/>
        </p:nvSpPr>
        <p:spPr bwMode="auto">
          <a:xfrm>
            <a:off x="2832100" y="4505325"/>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blipFill dpi="0" rotWithShape="1">
            <a:blip r:embed="rId4">
              <a:alphaModFix amt="72000"/>
            </a:blip>
            <a:srcRect/>
            <a:tile tx="0" ty="0" sx="100000" sy="100000" flip="none" algn="tl"/>
          </a:blipFill>
          <a:ln w="9525">
            <a:solidFill>
              <a:schemeClr val="tx1"/>
            </a:solidFill>
            <a:round/>
            <a:headEnd/>
            <a:tailEnd/>
          </a:ln>
        </p:spPr>
        <p:txBody>
          <a:bodyPr/>
          <a:lstStyle/>
          <a:p>
            <a:endParaRPr lang="en-US"/>
          </a:p>
        </p:txBody>
      </p:sp>
      <p:sp>
        <p:nvSpPr>
          <p:cNvPr id="16393" name="Freeform 9" descr="Blue tissue paper"/>
          <p:cNvSpPr>
            <a:spLocks/>
          </p:cNvSpPr>
          <p:nvPr/>
        </p:nvSpPr>
        <p:spPr bwMode="auto">
          <a:xfrm>
            <a:off x="2971800" y="4629150"/>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solidFill>
            <a:srgbClr val="92D050"/>
          </a:solidFill>
          <a:ln w="9525">
            <a:solidFill>
              <a:schemeClr val="tx1"/>
            </a:solidFill>
            <a:round/>
            <a:headEnd/>
            <a:tailEnd/>
          </a:ln>
        </p:spPr>
        <p:txBody>
          <a:bodyPr/>
          <a:lstStyle/>
          <a:p>
            <a:endParaRPr lang="en-US"/>
          </a:p>
        </p:txBody>
      </p:sp>
      <p:sp>
        <p:nvSpPr>
          <p:cNvPr id="16394" name="AutoShape 10"/>
          <p:cNvSpPr>
            <a:spLocks noChangeArrowheads="1"/>
          </p:cNvSpPr>
          <p:nvPr/>
        </p:nvSpPr>
        <p:spPr bwMode="auto">
          <a:xfrm flipV="1">
            <a:off x="4375150" y="4876800"/>
            <a:ext cx="3962400" cy="1066800"/>
          </a:xfrm>
          <a:prstGeom prst="parallelogram">
            <a:avLst>
              <a:gd name="adj" fmla="val 92685"/>
            </a:avLst>
          </a:prstGeom>
          <a:solidFill>
            <a:srgbClr val="3BA0BB"/>
          </a:solidFill>
          <a:ln w="9525" algn="ctr">
            <a:solidFill>
              <a:srgbClr val="808080"/>
            </a:solidFill>
            <a:miter lim="800000"/>
            <a:headEnd/>
            <a:tailEnd/>
          </a:ln>
          <a:effectLst>
            <a:outerShdw dist="35921" dir="2700000" algn="ctr" rotWithShape="0">
              <a:schemeClr val="bg2">
                <a:alpha val="50000"/>
              </a:schemeClr>
            </a:outerShdw>
          </a:effectLst>
        </p:spPr>
        <p:txBody>
          <a:bodyPr rot="10800000" wrap="none" anchor="ctr"/>
          <a:lstStyle/>
          <a:p>
            <a:pPr eaLnBrk="1" hangingPunct="1"/>
            <a:endParaRPr lang="en-US" altLang="en-US"/>
          </a:p>
        </p:txBody>
      </p:sp>
      <p:sp>
        <p:nvSpPr>
          <p:cNvPr id="87051" name="Freeform 11"/>
          <p:cNvSpPr>
            <a:spLocks/>
          </p:cNvSpPr>
          <p:nvPr/>
        </p:nvSpPr>
        <p:spPr bwMode="auto">
          <a:xfrm>
            <a:off x="4519613" y="3562350"/>
            <a:ext cx="1981200" cy="2133600"/>
          </a:xfrm>
          <a:custGeom>
            <a:avLst/>
            <a:gdLst>
              <a:gd name="T0" fmla="*/ 2147483646 w 1152"/>
              <a:gd name="T1" fmla="*/ 0 h 1344"/>
              <a:gd name="T2" fmla="*/ 2147483646 w 1152"/>
              <a:gd name="T3" fmla="*/ 2147483646 h 1344"/>
              <a:gd name="T4" fmla="*/ 2147483646 w 1152"/>
              <a:gd name="T5" fmla="*/ 2147483646 h 1344"/>
              <a:gd name="T6" fmla="*/ 0 w 1152"/>
              <a:gd name="T7" fmla="*/ 2147483646 h 1344"/>
              <a:gd name="T8" fmla="*/ 2147483646 w 1152"/>
              <a:gd name="T9" fmla="*/ 0 h 1344"/>
              <a:gd name="T10" fmla="*/ 0 60000 65536"/>
              <a:gd name="T11" fmla="*/ 0 60000 65536"/>
              <a:gd name="T12" fmla="*/ 0 60000 65536"/>
              <a:gd name="T13" fmla="*/ 0 60000 65536"/>
              <a:gd name="T14" fmla="*/ 0 60000 65536"/>
              <a:gd name="T15" fmla="*/ 0 w 1152"/>
              <a:gd name="T16" fmla="*/ 0 h 1344"/>
              <a:gd name="T17" fmla="*/ 1152 w 1152"/>
              <a:gd name="T18" fmla="*/ 1344 h 1344"/>
            </a:gdLst>
            <a:ahLst/>
            <a:cxnLst>
              <a:cxn ang="T10">
                <a:pos x="T0" y="T1"/>
              </a:cxn>
              <a:cxn ang="T11">
                <a:pos x="T2" y="T3"/>
              </a:cxn>
              <a:cxn ang="T12">
                <a:pos x="T4" y="T5"/>
              </a:cxn>
              <a:cxn ang="T13">
                <a:pos x="T6" y="T7"/>
              </a:cxn>
              <a:cxn ang="T14">
                <a:pos x="T8" y="T9"/>
              </a:cxn>
            </a:cxnLst>
            <a:rect l="T15" t="T16" r="T17" b="T18"/>
            <a:pathLst>
              <a:path w="1152" h="1344">
                <a:moveTo>
                  <a:pt x="240" y="0"/>
                </a:moveTo>
                <a:lnTo>
                  <a:pt x="1152" y="1320"/>
                </a:lnTo>
                <a:lnTo>
                  <a:pt x="960" y="1344"/>
                </a:lnTo>
                <a:lnTo>
                  <a:pt x="0" y="180"/>
                </a:lnTo>
                <a:lnTo>
                  <a:pt x="240" y="0"/>
                </a:lnTo>
                <a:close/>
              </a:path>
            </a:pathLst>
          </a:custGeom>
          <a:solidFill>
            <a:srgbClr val="FFFF00">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Freeform 12"/>
          <p:cNvSpPr>
            <a:spLocks/>
          </p:cNvSpPr>
          <p:nvPr/>
        </p:nvSpPr>
        <p:spPr bwMode="auto">
          <a:xfrm>
            <a:off x="6113463" y="3048000"/>
            <a:ext cx="2435225" cy="2628900"/>
          </a:xfrm>
          <a:custGeom>
            <a:avLst/>
            <a:gdLst>
              <a:gd name="T0" fmla="*/ 0 w 1416"/>
              <a:gd name="T1" fmla="*/ 2147483646 h 1656"/>
              <a:gd name="T2" fmla="*/ 2147483646 w 1416"/>
              <a:gd name="T3" fmla="*/ 0 h 1656"/>
              <a:gd name="T4" fmla="*/ 2147483646 w 1416"/>
              <a:gd name="T5" fmla="*/ 0 h 1656"/>
              <a:gd name="T6" fmla="*/ 2147483646 w 1416"/>
              <a:gd name="T7" fmla="*/ 2147483646 h 1656"/>
              <a:gd name="T8" fmla="*/ 0 w 1416"/>
              <a:gd name="T9" fmla="*/ 2147483646 h 1656"/>
              <a:gd name="T10" fmla="*/ 0 60000 65536"/>
              <a:gd name="T11" fmla="*/ 0 60000 65536"/>
              <a:gd name="T12" fmla="*/ 0 60000 65536"/>
              <a:gd name="T13" fmla="*/ 0 60000 65536"/>
              <a:gd name="T14" fmla="*/ 0 60000 65536"/>
              <a:gd name="T15" fmla="*/ 0 w 1416"/>
              <a:gd name="T16" fmla="*/ 0 h 1656"/>
              <a:gd name="T17" fmla="*/ 1416 w 1416"/>
              <a:gd name="T18" fmla="*/ 1656 h 1656"/>
            </a:gdLst>
            <a:ahLst/>
            <a:cxnLst>
              <a:cxn ang="T10">
                <a:pos x="T0" y="T1"/>
              </a:cxn>
              <a:cxn ang="T11">
                <a:pos x="T2" y="T3"/>
              </a:cxn>
              <a:cxn ang="T12">
                <a:pos x="T4" y="T5"/>
              </a:cxn>
              <a:cxn ang="T13">
                <a:pos x="T6" y="T7"/>
              </a:cxn>
              <a:cxn ang="T14">
                <a:pos x="T8" y="T9"/>
              </a:cxn>
            </a:cxnLst>
            <a:rect l="T15" t="T16" r="T17" b="T18"/>
            <a:pathLst>
              <a:path w="1416" h="1656">
                <a:moveTo>
                  <a:pt x="0" y="1656"/>
                </a:moveTo>
                <a:lnTo>
                  <a:pt x="1356" y="0"/>
                </a:lnTo>
                <a:lnTo>
                  <a:pt x="1416" y="0"/>
                </a:lnTo>
                <a:lnTo>
                  <a:pt x="204" y="1632"/>
                </a:lnTo>
                <a:lnTo>
                  <a:pt x="0" y="1656"/>
                </a:lnTo>
                <a:close/>
              </a:path>
            </a:pathLst>
          </a:cu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7051"/>
                                        </p:tgtEl>
                                        <p:attrNameLst>
                                          <p:attrName>style.visibility</p:attrName>
                                        </p:attrNameLst>
                                      </p:cBhvr>
                                      <p:to>
                                        <p:strVal val="visible"/>
                                      </p:to>
                                    </p:set>
                                    <p:animEffect transition="in" filter="strips(downRight)">
                                      <p:cBhvr>
                                        <p:cTn id="14" dur="2000"/>
                                        <p:tgtEl>
                                          <p:spTgt spid="87051"/>
                                        </p:tgtEl>
                                      </p:cBhvr>
                                    </p:animEffect>
                                  </p:childTnLst>
                                </p:cTn>
                              </p:par>
                            </p:childTnLst>
                          </p:cTn>
                        </p:par>
                        <p:par>
                          <p:cTn id="15" fill="hold" nodeType="afterGroup">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87052"/>
                                        </p:tgtEl>
                                        <p:attrNameLst>
                                          <p:attrName>style.visibility</p:attrName>
                                        </p:attrNameLst>
                                      </p:cBhvr>
                                      <p:to>
                                        <p:strVal val="visible"/>
                                      </p:to>
                                    </p:set>
                                    <p:animEffect transition="in" filter="wipe(down)">
                                      <p:cBhvr>
                                        <p:cTn id="18"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51" grpId="0" animBg="1"/>
      <p:bldP spid="870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1" name="Text Box 73"/>
          <p:cNvSpPr txBox="1">
            <a:spLocks noChangeArrowheads="1"/>
          </p:cNvSpPr>
          <p:nvPr/>
        </p:nvSpPr>
        <p:spPr bwMode="auto">
          <a:xfrm>
            <a:off x="457200" y="3810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sz="2800" b="1">
                <a:solidFill>
                  <a:srgbClr val="0000FF"/>
                </a:solidFill>
                <a:latin typeface="Times New Roman" pitchFamily="18" charset="0"/>
                <a:cs typeface="Times New Roman" pitchFamily="18" charset="0"/>
              </a:rPr>
              <a:t>Hình 8 vẽ một tia sáng tới SI chiếu lên một gương phẳng M.</a:t>
            </a:r>
          </a:p>
        </p:txBody>
      </p:sp>
      <p:sp>
        <p:nvSpPr>
          <p:cNvPr id="12443" name="Text Box 155"/>
          <p:cNvSpPr txBox="1">
            <a:spLocks noChangeArrowheads="1"/>
          </p:cNvSpPr>
          <p:nvPr/>
        </p:nvSpPr>
        <p:spPr bwMode="auto">
          <a:xfrm>
            <a:off x="914400" y="2057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S</a:t>
            </a:r>
          </a:p>
        </p:txBody>
      </p:sp>
      <p:sp>
        <p:nvSpPr>
          <p:cNvPr id="12508" name="Text Box 220"/>
          <p:cNvSpPr txBox="1">
            <a:spLocks noChangeArrowheads="1"/>
          </p:cNvSpPr>
          <p:nvPr/>
        </p:nvSpPr>
        <p:spPr bwMode="auto">
          <a:xfrm>
            <a:off x="2814638" y="33909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I</a:t>
            </a:r>
          </a:p>
        </p:txBody>
      </p:sp>
      <p:grpSp>
        <p:nvGrpSpPr>
          <p:cNvPr id="3" name="Group 159"/>
          <p:cNvGrpSpPr>
            <a:grpSpLocks/>
          </p:cNvGrpSpPr>
          <p:nvPr/>
        </p:nvGrpSpPr>
        <p:grpSpPr bwMode="auto">
          <a:xfrm rot="600000">
            <a:off x="838200" y="2590800"/>
            <a:ext cx="2062163" cy="795338"/>
            <a:chOff x="2832" y="2748"/>
            <a:chExt cx="1248" cy="432"/>
          </a:xfrm>
        </p:grpSpPr>
        <p:sp>
          <p:nvSpPr>
            <p:cNvPr id="17482" name="Line 160"/>
            <p:cNvSpPr>
              <a:spLocks noChangeShapeType="1"/>
            </p:cNvSpPr>
            <p:nvPr/>
          </p:nvSpPr>
          <p:spPr bwMode="auto">
            <a:xfrm>
              <a:off x="2832" y="2748"/>
              <a:ext cx="1248" cy="43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161"/>
            <p:cNvSpPr>
              <a:spLocks noChangeShapeType="1"/>
            </p:cNvSpPr>
            <p:nvPr/>
          </p:nvSpPr>
          <p:spPr bwMode="auto">
            <a:xfrm>
              <a:off x="2928" y="2784"/>
              <a:ext cx="624" cy="216"/>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09"/>
          <p:cNvGrpSpPr>
            <a:grpSpLocks/>
          </p:cNvGrpSpPr>
          <p:nvPr/>
        </p:nvGrpSpPr>
        <p:grpSpPr bwMode="auto">
          <a:xfrm rot="-2700000">
            <a:off x="1668463" y="2911475"/>
            <a:ext cx="2209800" cy="1524000"/>
            <a:chOff x="3686" y="2040"/>
            <a:chExt cx="1392" cy="960"/>
          </a:xfrm>
        </p:grpSpPr>
        <p:sp>
          <p:nvSpPr>
            <p:cNvPr id="17480" name="Rectangle 210" descr="Light downward diagonal"/>
            <p:cNvSpPr>
              <a:spLocks noChangeArrowheads="1"/>
            </p:cNvSpPr>
            <p:nvPr/>
          </p:nvSpPr>
          <p:spPr bwMode="auto">
            <a:xfrm rot="2700000">
              <a:off x="4358" y="1848"/>
              <a:ext cx="48" cy="1392"/>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Times New Roman" pitchFamily="18" charset="0"/>
                <a:cs typeface="Times New Roman" pitchFamily="18" charset="0"/>
              </a:endParaRPr>
            </a:p>
          </p:txBody>
        </p:sp>
        <p:sp>
          <p:nvSpPr>
            <p:cNvPr id="17481" name="Line 211"/>
            <p:cNvSpPr>
              <a:spLocks noChangeShapeType="1"/>
            </p:cNvSpPr>
            <p:nvPr/>
          </p:nvSpPr>
          <p:spPr bwMode="auto">
            <a:xfrm flipH="1">
              <a:off x="3864" y="2040"/>
              <a:ext cx="960" cy="9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98" name="Text Box 110"/>
          <p:cNvSpPr txBox="1">
            <a:spLocks noChangeArrowheads="1"/>
          </p:cNvSpPr>
          <p:nvPr/>
        </p:nvSpPr>
        <p:spPr bwMode="auto">
          <a:xfrm>
            <a:off x="3429000" y="13716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sz="2800" b="1">
                <a:latin typeface="Times New Roman" pitchFamily="18" charset="0"/>
                <a:cs typeface="Times New Roman" pitchFamily="18" charset="0"/>
              </a:rPr>
              <a:t>a. Hãy vẽ tia phản xạ.</a:t>
            </a:r>
          </a:p>
        </p:txBody>
      </p:sp>
      <p:sp>
        <p:nvSpPr>
          <p:cNvPr id="12500" name="Line 212"/>
          <p:cNvSpPr>
            <a:spLocks noChangeShapeType="1"/>
          </p:cNvSpPr>
          <p:nvPr/>
        </p:nvSpPr>
        <p:spPr bwMode="auto">
          <a:xfrm>
            <a:off x="838200" y="35433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 name="Text Box 221"/>
          <p:cNvSpPr txBox="1">
            <a:spLocks noChangeArrowheads="1"/>
          </p:cNvSpPr>
          <p:nvPr/>
        </p:nvSpPr>
        <p:spPr bwMode="auto">
          <a:xfrm>
            <a:off x="762000" y="3124200"/>
            <a:ext cx="61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N</a:t>
            </a:r>
          </a:p>
        </p:txBody>
      </p:sp>
      <p:sp>
        <p:nvSpPr>
          <p:cNvPr id="12507" name="Text Box 219"/>
          <p:cNvSpPr txBox="1">
            <a:spLocks noChangeArrowheads="1"/>
          </p:cNvSpPr>
          <p:nvPr/>
        </p:nvSpPr>
        <p:spPr bwMode="auto">
          <a:xfrm>
            <a:off x="2819400" y="4419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M</a:t>
            </a:r>
          </a:p>
        </p:txBody>
      </p:sp>
      <p:grpSp>
        <p:nvGrpSpPr>
          <p:cNvPr id="2" name="Group 156"/>
          <p:cNvGrpSpPr>
            <a:grpSpLocks/>
          </p:cNvGrpSpPr>
          <p:nvPr/>
        </p:nvGrpSpPr>
        <p:grpSpPr bwMode="auto">
          <a:xfrm>
            <a:off x="1079500" y="3441700"/>
            <a:ext cx="1536700" cy="1333500"/>
            <a:chOff x="2928" y="3072"/>
            <a:chExt cx="1110" cy="816"/>
          </a:xfrm>
        </p:grpSpPr>
        <p:sp>
          <p:nvSpPr>
            <p:cNvPr id="17478" name="Line 157"/>
            <p:cNvSpPr>
              <a:spLocks noChangeShapeType="1"/>
            </p:cNvSpPr>
            <p:nvPr/>
          </p:nvSpPr>
          <p:spPr bwMode="auto">
            <a:xfrm rot="600000" flipV="1">
              <a:off x="2928" y="3072"/>
              <a:ext cx="1104" cy="81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58"/>
            <p:cNvSpPr>
              <a:spLocks noChangeShapeType="1"/>
            </p:cNvSpPr>
            <p:nvPr/>
          </p:nvSpPr>
          <p:spPr bwMode="auto">
            <a:xfrm rot="600000" flipH="1">
              <a:off x="3449" y="3123"/>
              <a:ext cx="589" cy="450"/>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13"/>
          <p:cNvGrpSpPr>
            <a:grpSpLocks/>
          </p:cNvGrpSpPr>
          <p:nvPr/>
        </p:nvGrpSpPr>
        <p:grpSpPr bwMode="auto">
          <a:xfrm>
            <a:off x="2400300" y="3556000"/>
            <a:ext cx="95250" cy="152400"/>
            <a:chOff x="3828" y="3186"/>
            <a:chExt cx="60" cy="96"/>
          </a:xfrm>
        </p:grpSpPr>
        <p:sp>
          <p:nvSpPr>
            <p:cNvPr id="17476" name="Freeform 214"/>
            <p:cNvSpPr>
              <a:spLocks/>
            </p:cNvSpPr>
            <p:nvPr/>
          </p:nvSpPr>
          <p:spPr bwMode="auto">
            <a:xfrm rot="-4620485">
              <a:off x="3816" y="3210"/>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7" name="Freeform 215"/>
            <p:cNvSpPr>
              <a:spLocks/>
            </p:cNvSpPr>
            <p:nvPr/>
          </p:nvSpPr>
          <p:spPr bwMode="auto">
            <a:xfrm rot="-4620485">
              <a:off x="3804" y="3210"/>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510" name="Text Box 222"/>
          <p:cNvSpPr txBox="1">
            <a:spLocks noChangeArrowheads="1"/>
          </p:cNvSpPr>
          <p:nvPr/>
        </p:nvSpPr>
        <p:spPr bwMode="auto">
          <a:xfrm>
            <a:off x="777875" y="40481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R</a:t>
            </a:r>
          </a:p>
        </p:txBody>
      </p:sp>
      <p:grpSp>
        <p:nvGrpSpPr>
          <p:cNvPr id="7" name="Group 216"/>
          <p:cNvGrpSpPr>
            <a:grpSpLocks/>
          </p:cNvGrpSpPr>
          <p:nvPr/>
        </p:nvGrpSpPr>
        <p:grpSpPr bwMode="auto">
          <a:xfrm>
            <a:off x="2425700" y="3365500"/>
            <a:ext cx="93663" cy="160338"/>
            <a:chOff x="3828" y="3072"/>
            <a:chExt cx="59" cy="101"/>
          </a:xfrm>
        </p:grpSpPr>
        <p:sp>
          <p:nvSpPr>
            <p:cNvPr id="17474" name="Freeform 217"/>
            <p:cNvSpPr>
              <a:spLocks/>
            </p:cNvSpPr>
            <p:nvPr/>
          </p:nvSpPr>
          <p:spPr bwMode="auto">
            <a:xfrm rot="-3153848">
              <a:off x="3815" y="3101"/>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5" name="Freeform 218"/>
            <p:cNvSpPr>
              <a:spLocks/>
            </p:cNvSpPr>
            <p:nvPr/>
          </p:nvSpPr>
          <p:spPr bwMode="auto">
            <a:xfrm rot="-3153848">
              <a:off x="3804" y="3096"/>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62"/>
          <p:cNvGrpSpPr>
            <a:grpSpLocks/>
          </p:cNvGrpSpPr>
          <p:nvPr/>
        </p:nvGrpSpPr>
        <p:grpSpPr bwMode="auto">
          <a:xfrm rot="-5400000">
            <a:off x="382587" y="2716213"/>
            <a:ext cx="3287713" cy="1563688"/>
            <a:chOff x="1920" y="720"/>
            <a:chExt cx="2071" cy="985"/>
          </a:xfrm>
        </p:grpSpPr>
        <p:sp>
          <p:nvSpPr>
            <p:cNvPr id="17428" name="Line 163"/>
            <p:cNvSpPr>
              <a:spLocks noChangeShapeType="1"/>
            </p:cNvSpPr>
            <p:nvPr/>
          </p:nvSpPr>
          <p:spPr bwMode="auto">
            <a:xfrm>
              <a:off x="2928" y="1026"/>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64"/>
            <p:cNvSpPr>
              <a:spLocks noChangeShapeType="1"/>
            </p:cNvSpPr>
            <p:nvPr/>
          </p:nvSpPr>
          <p:spPr bwMode="auto">
            <a:xfrm rot="21589138" flipH="1">
              <a:off x="3801" y="1518"/>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165"/>
            <p:cNvSpPr>
              <a:spLocks noChangeShapeType="1"/>
            </p:cNvSpPr>
            <p:nvPr/>
          </p:nvSpPr>
          <p:spPr bwMode="auto">
            <a:xfrm rot="21589138" flipH="1">
              <a:off x="3754" y="1371"/>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66"/>
            <p:cNvSpPr>
              <a:spLocks noChangeShapeType="1"/>
            </p:cNvSpPr>
            <p:nvPr/>
          </p:nvSpPr>
          <p:spPr bwMode="auto">
            <a:xfrm rot="21589138" flipH="1">
              <a:off x="3681" y="1221"/>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AutoShape 167"/>
            <p:cNvSpPr>
              <a:spLocks noChangeAspect="1" noChangeArrowheads="1" noTextEdit="1"/>
            </p:cNvSpPr>
            <p:nvPr/>
          </p:nvSpPr>
          <p:spPr bwMode="auto">
            <a:xfrm rot="-10862">
              <a:off x="1920" y="720"/>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33" name="Line 168"/>
            <p:cNvSpPr>
              <a:spLocks noChangeShapeType="1"/>
            </p:cNvSpPr>
            <p:nvPr/>
          </p:nvSpPr>
          <p:spPr bwMode="auto">
            <a:xfrm rot="21589138" flipH="1">
              <a:off x="3600" y="1089"/>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169"/>
            <p:cNvSpPr>
              <a:spLocks noChangeShapeType="1"/>
            </p:cNvSpPr>
            <p:nvPr/>
          </p:nvSpPr>
          <p:spPr bwMode="auto">
            <a:xfrm rot="21589138" flipH="1">
              <a:off x="3488" y="978"/>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170"/>
            <p:cNvSpPr>
              <a:spLocks noChangeShapeType="1"/>
            </p:cNvSpPr>
            <p:nvPr/>
          </p:nvSpPr>
          <p:spPr bwMode="auto">
            <a:xfrm rot="21589138" flipH="1">
              <a:off x="3360" y="883"/>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171"/>
            <p:cNvSpPr>
              <a:spLocks noChangeShapeType="1"/>
            </p:cNvSpPr>
            <p:nvPr/>
          </p:nvSpPr>
          <p:spPr bwMode="auto">
            <a:xfrm rot="21589138" flipH="1">
              <a:off x="3217" y="812"/>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172"/>
            <p:cNvSpPr>
              <a:spLocks noChangeShapeType="1"/>
            </p:cNvSpPr>
            <p:nvPr/>
          </p:nvSpPr>
          <p:spPr bwMode="auto">
            <a:xfrm rot="21589138" flipH="1">
              <a:off x="3072" y="771"/>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173"/>
            <p:cNvSpPr>
              <a:spLocks noChangeShapeType="1"/>
            </p:cNvSpPr>
            <p:nvPr/>
          </p:nvSpPr>
          <p:spPr bwMode="auto">
            <a:xfrm rot="-10862">
              <a:off x="2929" y="763"/>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174"/>
            <p:cNvSpPr>
              <a:spLocks noChangeShapeType="1"/>
            </p:cNvSpPr>
            <p:nvPr/>
          </p:nvSpPr>
          <p:spPr bwMode="auto">
            <a:xfrm rot="-10862">
              <a:off x="2761" y="771"/>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175"/>
            <p:cNvSpPr>
              <a:spLocks noChangeShapeType="1"/>
            </p:cNvSpPr>
            <p:nvPr/>
          </p:nvSpPr>
          <p:spPr bwMode="auto">
            <a:xfrm rot="-10862">
              <a:off x="2601" y="807"/>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76"/>
            <p:cNvSpPr>
              <a:spLocks noChangeShapeType="1"/>
            </p:cNvSpPr>
            <p:nvPr/>
          </p:nvSpPr>
          <p:spPr bwMode="auto">
            <a:xfrm rot="-10862">
              <a:off x="2456" y="867"/>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77"/>
            <p:cNvSpPr>
              <a:spLocks noChangeShapeType="1"/>
            </p:cNvSpPr>
            <p:nvPr/>
          </p:nvSpPr>
          <p:spPr bwMode="auto">
            <a:xfrm rot="-10862">
              <a:off x="2326" y="959"/>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Line 178"/>
            <p:cNvSpPr>
              <a:spLocks noChangeShapeType="1"/>
            </p:cNvSpPr>
            <p:nvPr/>
          </p:nvSpPr>
          <p:spPr bwMode="auto">
            <a:xfrm rot="-10862">
              <a:off x="2205" y="1055"/>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179"/>
            <p:cNvSpPr>
              <a:spLocks noChangeShapeType="1"/>
            </p:cNvSpPr>
            <p:nvPr/>
          </p:nvSpPr>
          <p:spPr bwMode="auto">
            <a:xfrm rot="-10862">
              <a:off x="2111" y="1180"/>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180"/>
            <p:cNvSpPr>
              <a:spLocks noChangeShapeType="1"/>
            </p:cNvSpPr>
            <p:nvPr/>
          </p:nvSpPr>
          <p:spPr bwMode="auto">
            <a:xfrm rot="-10862">
              <a:off x="2044" y="1316"/>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81"/>
            <p:cNvSpPr>
              <a:spLocks noChangeShapeType="1"/>
            </p:cNvSpPr>
            <p:nvPr/>
          </p:nvSpPr>
          <p:spPr bwMode="auto">
            <a:xfrm rot="-10862">
              <a:off x="1979" y="161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Arc 182"/>
            <p:cNvSpPr>
              <a:spLocks/>
            </p:cNvSpPr>
            <p:nvPr/>
          </p:nvSpPr>
          <p:spPr bwMode="auto">
            <a:xfrm rot="-10862">
              <a:off x="1973" y="765"/>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8" name="Line 183"/>
            <p:cNvSpPr>
              <a:spLocks noChangeShapeType="1"/>
            </p:cNvSpPr>
            <p:nvPr/>
          </p:nvSpPr>
          <p:spPr bwMode="auto">
            <a:xfrm rot="-10862">
              <a:off x="1992" y="1618"/>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Line 184"/>
            <p:cNvSpPr>
              <a:spLocks noChangeShapeType="1"/>
            </p:cNvSpPr>
            <p:nvPr/>
          </p:nvSpPr>
          <p:spPr bwMode="auto">
            <a:xfrm rot="-10862">
              <a:off x="2005" y="1465"/>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Line 185"/>
            <p:cNvSpPr>
              <a:spLocks noChangeShapeType="1"/>
            </p:cNvSpPr>
            <p:nvPr/>
          </p:nvSpPr>
          <p:spPr bwMode="auto">
            <a:xfrm rot="-10862">
              <a:off x="1992" y="1618"/>
              <a:ext cx="12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Rectangle 186"/>
            <p:cNvSpPr>
              <a:spLocks noChangeArrowheads="1"/>
            </p:cNvSpPr>
            <p:nvPr/>
          </p:nvSpPr>
          <p:spPr bwMode="auto">
            <a:xfrm rot="-10862">
              <a:off x="2116" y="1564"/>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6600CC"/>
                  </a:solidFill>
                  <a:latin typeface="Times New Roman" pitchFamily="18" charset="0"/>
                  <a:cs typeface="Times New Roman" pitchFamily="18" charset="0"/>
                </a:rPr>
                <a:t>0</a:t>
              </a:r>
            </a:p>
          </p:txBody>
        </p:sp>
        <p:sp>
          <p:nvSpPr>
            <p:cNvPr id="17452" name="Rectangle 187"/>
            <p:cNvSpPr>
              <a:spLocks noChangeArrowheads="1"/>
            </p:cNvSpPr>
            <p:nvPr/>
          </p:nvSpPr>
          <p:spPr bwMode="auto">
            <a:xfrm rot="-10862">
              <a:off x="3672" y="1492"/>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170</a:t>
              </a:r>
            </a:p>
          </p:txBody>
        </p:sp>
        <p:sp>
          <p:nvSpPr>
            <p:cNvPr id="17453" name="Rectangle 188"/>
            <p:cNvSpPr>
              <a:spLocks noChangeArrowheads="1"/>
            </p:cNvSpPr>
            <p:nvPr/>
          </p:nvSpPr>
          <p:spPr bwMode="auto">
            <a:xfrm rot="-10862">
              <a:off x="3631" y="1371"/>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160</a:t>
              </a:r>
            </a:p>
          </p:txBody>
        </p:sp>
        <p:sp>
          <p:nvSpPr>
            <p:cNvPr id="17454" name="Rectangle 189"/>
            <p:cNvSpPr>
              <a:spLocks noChangeArrowheads="1"/>
            </p:cNvSpPr>
            <p:nvPr/>
          </p:nvSpPr>
          <p:spPr bwMode="auto">
            <a:xfrm rot="-10862">
              <a:off x="3562" y="1255"/>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150</a:t>
              </a:r>
            </a:p>
          </p:txBody>
        </p:sp>
        <p:sp>
          <p:nvSpPr>
            <p:cNvPr id="17455" name="Rectangle 190"/>
            <p:cNvSpPr>
              <a:spLocks noChangeArrowheads="1"/>
            </p:cNvSpPr>
            <p:nvPr/>
          </p:nvSpPr>
          <p:spPr bwMode="auto">
            <a:xfrm rot="-10862">
              <a:off x="3498" y="1141"/>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140</a:t>
              </a:r>
            </a:p>
          </p:txBody>
        </p:sp>
        <p:sp>
          <p:nvSpPr>
            <p:cNvPr id="17456" name="Rectangle 191"/>
            <p:cNvSpPr>
              <a:spLocks noChangeArrowheads="1"/>
            </p:cNvSpPr>
            <p:nvPr/>
          </p:nvSpPr>
          <p:spPr bwMode="auto">
            <a:xfrm rot="-10862">
              <a:off x="3412" y="1061"/>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130</a:t>
              </a:r>
            </a:p>
          </p:txBody>
        </p:sp>
        <p:sp>
          <p:nvSpPr>
            <p:cNvPr id="17457" name="Rectangle 192"/>
            <p:cNvSpPr>
              <a:spLocks noChangeArrowheads="1"/>
            </p:cNvSpPr>
            <p:nvPr/>
          </p:nvSpPr>
          <p:spPr bwMode="auto">
            <a:xfrm rot="-10862">
              <a:off x="3283" y="963"/>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120</a:t>
              </a:r>
            </a:p>
          </p:txBody>
        </p:sp>
        <p:sp>
          <p:nvSpPr>
            <p:cNvPr id="17458" name="Rectangle 193"/>
            <p:cNvSpPr>
              <a:spLocks noChangeArrowheads="1"/>
            </p:cNvSpPr>
            <p:nvPr/>
          </p:nvSpPr>
          <p:spPr bwMode="auto">
            <a:xfrm rot="-10862">
              <a:off x="3152" y="907"/>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110</a:t>
              </a:r>
            </a:p>
          </p:txBody>
        </p:sp>
        <p:sp>
          <p:nvSpPr>
            <p:cNvPr id="17459" name="Rectangle 194"/>
            <p:cNvSpPr>
              <a:spLocks noChangeArrowheads="1"/>
            </p:cNvSpPr>
            <p:nvPr/>
          </p:nvSpPr>
          <p:spPr bwMode="auto">
            <a:xfrm rot="-10862">
              <a:off x="3019" y="863"/>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100</a:t>
              </a:r>
            </a:p>
          </p:txBody>
        </p:sp>
        <p:sp>
          <p:nvSpPr>
            <p:cNvPr id="17460" name="Rectangle 195"/>
            <p:cNvSpPr>
              <a:spLocks noChangeArrowheads="1"/>
            </p:cNvSpPr>
            <p:nvPr/>
          </p:nvSpPr>
          <p:spPr bwMode="auto">
            <a:xfrm rot="-10862">
              <a:off x="2892" y="848"/>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6600CC"/>
                  </a:solidFill>
                  <a:latin typeface="Times New Roman" pitchFamily="18" charset="0"/>
                  <a:cs typeface="Times New Roman" pitchFamily="18" charset="0"/>
                </a:rPr>
                <a:t>90</a:t>
              </a:r>
            </a:p>
          </p:txBody>
        </p:sp>
        <p:sp>
          <p:nvSpPr>
            <p:cNvPr id="17461" name="Rectangle 196"/>
            <p:cNvSpPr>
              <a:spLocks noChangeArrowheads="1"/>
            </p:cNvSpPr>
            <p:nvPr/>
          </p:nvSpPr>
          <p:spPr bwMode="auto">
            <a:xfrm rot="-10862">
              <a:off x="2760" y="853"/>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80</a:t>
              </a:r>
            </a:p>
          </p:txBody>
        </p:sp>
        <p:sp>
          <p:nvSpPr>
            <p:cNvPr id="17462" name="Rectangle 197"/>
            <p:cNvSpPr>
              <a:spLocks noChangeArrowheads="1"/>
            </p:cNvSpPr>
            <p:nvPr/>
          </p:nvSpPr>
          <p:spPr bwMode="auto">
            <a:xfrm rot="-10862">
              <a:off x="2618" y="894"/>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70</a:t>
              </a:r>
            </a:p>
          </p:txBody>
        </p:sp>
        <p:sp>
          <p:nvSpPr>
            <p:cNvPr id="17463" name="Rectangle 198"/>
            <p:cNvSpPr>
              <a:spLocks noChangeArrowheads="1"/>
            </p:cNvSpPr>
            <p:nvPr/>
          </p:nvSpPr>
          <p:spPr bwMode="auto">
            <a:xfrm rot="-10862">
              <a:off x="2492" y="948"/>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60</a:t>
              </a:r>
            </a:p>
          </p:txBody>
        </p:sp>
        <p:sp>
          <p:nvSpPr>
            <p:cNvPr id="17464" name="Rectangle 199"/>
            <p:cNvSpPr>
              <a:spLocks noChangeArrowheads="1"/>
            </p:cNvSpPr>
            <p:nvPr/>
          </p:nvSpPr>
          <p:spPr bwMode="auto">
            <a:xfrm rot="-10862">
              <a:off x="2368" y="1019"/>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50</a:t>
              </a:r>
            </a:p>
          </p:txBody>
        </p:sp>
        <p:sp>
          <p:nvSpPr>
            <p:cNvPr id="17465" name="Rectangle 200"/>
            <p:cNvSpPr>
              <a:spLocks noChangeArrowheads="1"/>
            </p:cNvSpPr>
            <p:nvPr/>
          </p:nvSpPr>
          <p:spPr bwMode="auto">
            <a:xfrm rot="-10862">
              <a:off x="2276" y="1115"/>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40</a:t>
              </a:r>
            </a:p>
          </p:txBody>
        </p:sp>
        <p:sp>
          <p:nvSpPr>
            <p:cNvPr id="17466" name="Rectangle 201"/>
            <p:cNvSpPr>
              <a:spLocks noChangeArrowheads="1"/>
            </p:cNvSpPr>
            <p:nvPr/>
          </p:nvSpPr>
          <p:spPr bwMode="auto">
            <a:xfrm rot="-10862">
              <a:off x="2203" y="1218"/>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30</a:t>
              </a:r>
            </a:p>
          </p:txBody>
        </p:sp>
        <p:sp>
          <p:nvSpPr>
            <p:cNvPr id="17467" name="Rectangle 202"/>
            <p:cNvSpPr>
              <a:spLocks noChangeArrowheads="1"/>
            </p:cNvSpPr>
            <p:nvPr/>
          </p:nvSpPr>
          <p:spPr bwMode="auto">
            <a:xfrm rot="-10862">
              <a:off x="2135" y="1335"/>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20</a:t>
              </a:r>
            </a:p>
          </p:txBody>
        </p:sp>
        <p:sp>
          <p:nvSpPr>
            <p:cNvPr id="17468" name="Rectangle 203"/>
            <p:cNvSpPr>
              <a:spLocks noChangeArrowheads="1"/>
            </p:cNvSpPr>
            <p:nvPr/>
          </p:nvSpPr>
          <p:spPr bwMode="auto">
            <a:xfrm rot="-10862">
              <a:off x="2122" y="1462"/>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10</a:t>
              </a:r>
            </a:p>
          </p:txBody>
        </p:sp>
        <p:sp>
          <p:nvSpPr>
            <p:cNvPr id="17469" name="Oval 204"/>
            <p:cNvSpPr>
              <a:spLocks noChangeArrowheads="1"/>
            </p:cNvSpPr>
            <p:nvPr/>
          </p:nvSpPr>
          <p:spPr bwMode="auto">
            <a:xfrm rot="-10862">
              <a:off x="2935" y="1638"/>
              <a:ext cx="21" cy="20"/>
            </a:xfrm>
            <a:prstGeom prst="ellipse">
              <a:avLst/>
            </a:prstGeom>
            <a:solidFill>
              <a:srgbClr val="FF0000"/>
            </a:solidFill>
            <a:ln w="0">
              <a:solidFill>
                <a:srgbClr val="000000"/>
              </a:solidFill>
              <a:round/>
              <a:headEnd/>
              <a:tailEnd/>
            </a:ln>
          </p:spPr>
          <p:txBody>
            <a:bodyPr vert="eaVert"/>
            <a:lstStyle/>
            <a:p>
              <a:pPr eaLnBrk="1" hangingPunct="1"/>
              <a:endParaRPr lang="en-US" altLang="en-US">
                <a:latin typeface="Times New Roman" pitchFamily="18" charset="0"/>
                <a:cs typeface="Times New Roman" pitchFamily="18" charset="0"/>
              </a:endParaRPr>
            </a:p>
          </p:txBody>
        </p:sp>
        <p:sp>
          <p:nvSpPr>
            <p:cNvPr id="17470" name="Line 205"/>
            <p:cNvSpPr>
              <a:spLocks noChangeShapeType="1"/>
            </p:cNvSpPr>
            <p:nvPr/>
          </p:nvSpPr>
          <p:spPr bwMode="auto">
            <a:xfrm>
              <a:off x="1962" y="1648"/>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206"/>
            <p:cNvSpPr>
              <a:spLocks noChangeShapeType="1"/>
            </p:cNvSpPr>
            <p:nvPr/>
          </p:nvSpPr>
          <p:spPr bwMode="auto">
            <a:xfrm rot="-10862">
              <a:off x="3791" y="1647"/>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Rectangle 207"/>
            <p:cNvSpPr>
              <a:spLocks noChangeArrowheads="1"/>
            </p:cNvSpPr>
            <p:nvPr/>
          </p:nvSpPr>
          <p:spPr bwMode="auto">
            <a:xfrm rot="-10862">
              <a:off x="3685" y="1576"/>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6600CC"/>
                  </a:solidFill>
                  <a:latin typeface="Times New Roman" pitchFamily="18" charset="0"/>
                  <a:cs typeface="Times New Roman" pitchFamily="18" charset="0"/>
                </a:rPr>
                <a:t>180</a:t>
              </a:r>
            </a:p>
          </p:txBody>
        </p:sp>
        <p:sp>
          <p:nvSpPr>
            <p:cNvPr id="17473" name="Oval 208"/>
            <p:cNvSpPr>
              <a:spLocks noChangeArrowheads="1"/>
            </p:cNvSpPr>
            <p:nvPr/>
          </p:nvSpPr>
          <p:spPr bwMode="auto">
            <a:xfrm>
              <a:off x="2911" y="1632"/>
              <a:ext cx="35" cy="35"/>
            </a:xfrm>
            <a:prstGeom prst="ellipse">
              <a:avLst/>
            </a:prstGeom>
            <a:solidFill>
              <a:srgbClr val="FF0000"/>
            </a:solidFill>
            <a:ln w="9525">
              <a:solidFill>
                <a:schemeClr val="tx1"/>
              </a:solidFill>
              <a:round/>
              <a:headEnd/>
              <a:tailEnd/>
            </a:ln>
          </p:spPr>
          <p:txBody>
            <a:bodyPr vert="eaVert" wrap="none" anchor="ctr"/>
            <a:lstStyle/>
            <a:p>
              <a:pPr eaLnBrk="1" hangingPunct="1"/>
              <a:endParaRPr lang="en-US" altLang="en-US">
                <a:latin typeface="Times New Roman" pitchFamily="18" charset="0"/>
                <a:cs typeface="Times New Roman" pitchFamily="18" charset="0"/>
              </a:endParaRPr>
            </a:p>
          </p:txBody>
        </p:sp>
      </p:grpSp>
      <p:sp>
        <p:nvSpPr>
          <p:cNvPr id="80970" name="Rectangle 74">
            <a:extLst>
              <a:ext uri="{FF2B5EF4-FFF2-40B4-BE49-F238E27FC236}">
                <a16:creationId xmlns:a16="http://schemas.microsoft.com/office/drawing/2014/main" xmlns="" id="{AC875845-5D08-408A-B3E9-814DF32FFB82}"/>
              </a:ext>
            </a:extLst>
          </p:cNvPr>
          <p:cNvSpPr>
            <a:spLocks noChangeArrowheads="1"/>
          </p:cNvSpPr>
          <p:nvPr/>
        </p:nvSpPr>
        <p:spPr bwMode="auto">
          <a:xfrm>
            <a:off x="3657600" y="2438400"/>
            <a:ext cx="5791200" cy="2227263"/>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defRPr/>
            </a:pPr>
            <a:r>
              <a:rPr lang="en-US" altLang="en-US" sz="2800" b="1">
                <a:solidFill>
                  <a:srgbClr val="FF0000"/>
                </a:solidFill>
                <a:latin typeface="Times New Roman" panose="02020603050405020304" pitchFamily="18" charset="0"/>
              </a:rPr>
              <a:t>Cách vẽ:</a:t>
            </a:r>
          </a:p>
          <a:p>
            <a:pPr eaLnBrk="1" hangingPunct="1">
              <a:defRPr/>
            </a:pPr>
            <a:r>
              <a:rPr lang="en-US" altLang="en-US" sz="2800" b="1">
                <a:latin typeface="Times New Roman" panose="02020603050405020304" pitchFamily="18" charset="0"/>
              </a:rPr>
              <a:t>-Vẽ pháp tuyến IN với gương tại I.</a:t>
            </a:r>
          </a:p>
          <a:p>
            <a:pPr eaLnBrk="1" hangingPunct="1">
              <a:defRPr/>
            </a:pPr>
            <a:r>
              <a:rPr lang="en-US" altLang="en-US" sz="2800" b="1">
                <a:latin typeface="Times New Roman" panose="02020603050405020304" pitchFamily="18" charset="0"/>
              </a:rPr>
              <a:t>- Vẽ tia phản xạ IR với góc phản xạ bằng góc tới.</a:t>
            </a:r>
          </a:p>
          <a:p>
            <a:pPr eaLnBrk="1" hangingPunct="1">
              <a:defRPr/>
            </a:pPr>
            <a:r>
              <a:rPr lang="en-US" altLang="en-US" sz="2800" b="1">
                <a:latin typeface="Times New Roman" panose="02020603050405020304" pitchFamily="18" charset="0"/>
              </a:rPr>
              <a:t>- Ta có tia phản xạ IR.</a:t>
            </a:r>
          </a:p>
        </p:txBody>
      </p:sp>
      <p:sp>
        <p:nvSpPr>
          <p:cNvPr id="59408" name="Line 16"/>
          <p:cNvSpPr>
            <a:spLocks noChangeShapeType="1"/>
          </p:cNvSpPr>
          <p:nvPr/>
        </p:nvSpPr>
        <p:spPr bwMode="auto">
          <a:xfrm>
            <a:off x="3352800" y="1828800"/>
            <a:ext cx="0" cy="4419600"/>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219"/>
          <p:cNvSpPr txBox="1">
            <a:spLocks noChangeArrowheads="1"/>
          </p:cNvSpPr>
          <p:nvPr/>
        </p:nvSpPr>
        <p:spPr bwMode="auto">
          <a:xfrm rot="-4507718">
            <a:off x="1981200" y="2997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i</a:t>
            </a:r>
          </a:p>
        </p:txBody>
      </p:sp>
      <p:sp>
        <p:nvSpPr>
          <p:cNvPr id="9" name="Text Box 219"/>
          <p:cNvSpPr txBox="1">
            <a:spLocks noChangeArrowheads="1"/>
          </p:cNvSpPr>
          <p:nvPr/>
        </p:nvSpPr>
        <p:spPr bwMode="auto">
          <a:xfrm rot="-5043188">
            <a:off x="1981200" y="3276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361"/>
                                        </p:tgtEl>
                                        <p:attrNameLst>
                                          <p:attrName>style.visibility</p:attrName>
                                        </p:attrNameLst>
                                      </p:cBhvr>
                                      <p:to>
                                        <p:strVal val="visible"/>
                                      </p:to>
                                    </p:set>
                                    <p:animEffect transition="in" filter="strips(downLeft)">
                                      <p:cBhvr>
                                        <p:cTn id="7" dur="500"/>
                                        <p:tgtEl>
                                          <p:spTgt spid="12361"/>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12443"/>
                                        </p:tgtEl>
                                        <p:attrNameLst>
                                          <p:attrName>style.visibility</p:attrName>
                                        </p:attrNameLst>
                                      </p:cBhvr>
                                      <p:to>
                                        <p:strVal val="visible"/>
                                      </p:to>
                                    </p:set>
                                    <p:animEffect transition="in" filter="wedge">
                                      <p:cBhvr>
                                        <p:cTn id="11" dur="500"/>
                                        <p:tgtEl>
                                          <p:spTgt spid="12443"/>
                                        </p:tgtEl>
                                      </p:cBhvr>
                                    </p:animEffect>
                                  </p:child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2508"/>
                                        </p:tgtEl>
                                        <p:attrNameLst>
                                          <p:attrName>style.visibility</p:attrName>
                                        </p:attrNameLst>
                                      </p:cBhvr>
                                      <p:to>
                                        <p:strVal val="visible"/>
                                      </p:to>
                                    </p:set>
                                    <p:animEffect transition="in" filter="wedge">
                                      <p:cBhvr>
                                        <p:cTn id="15" dur="500"/>
                                        <p:tgtEl>
                                          <p:spTgt spid="12508"/>
                                        </p:tgtEl>
                                      </p:cBhvr>
                                    </p:animEffect>
                                  </p:childTnLst>
                                </p:cTn>
                              </p:par>
                              <p:par>
                                <p:cTn id="16" presetID="2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500"/>
                                        <p:tgtEl>
                                          <p:spTgt spid="3"/>
                                        </p:tgtEl>
                                      </p:cBhvr>
                                    </p:animEffect>
                                  </p:childTnLst>
                                </p:cTn>
                              </p:par>
                              <p:par>
                                <p:cTn id="19" presetID="2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398"/>
                                        </p:tgtEl>
                                        <p:attrNameLst>
                                          <p:attrName>style.visibility</p:attrName>
                                        </p:attrNameLst>
                                      </p:cBhvr>
                                      <p:to>
                                        <p:strVal val="visible"/>
                                      </p:to>
                                    </p:set>
                                    <p:animEffect transition="in" filter="randombar(horizontal)">
                                      <p:cBhvr>
                                        <p:cTn id="26" dur="500"/>
                                        <p:tgtEl>
                                          <p:spTgt spid="123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500"/>
                                        </p:tgtEl>
                                        <p:attrNameLst>
                                          <p:attrName>style.visibility</p:attrName>
                                        </p:attrNameLst>
                                      </p:cBhvr>
                                      <p:to>
                                        <p:strVal val="visible"/>
                                      </p:to>
                                    </p:set>
                                    <p:animEffect transition="in" filter="fade">
                                      <p:cBhvr>
                                        <p:cTn id="31" dur="1000"/>
                                        <p:tgtEl>
                                          <p:spTgt spid="12500"/>
                                        </p:tgtEl>
                                      </p:cBhvr>
                                    </p:animEffect>
                                  </p:childTnLst>
                                </p:cTn>
                              </p:par>
                            </p:childTnLst>
                          </p:cTn>
                        </p:par>
                        <p:par>
                          <p:cTn id="32" fill="hold" nodeType="afterGroup">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12509"/>
                                        </p:tgtEl>
                                        <p:attrNameLst>
                                          <p:attrName>style.visibility</p:attrName>
                                        </p:attrNameLst>
                                      </p:cBhvr>
                                      <p:to>
                                        <p:strVal val="visible"/>
                                      </p:to>
                                    </p:set>
                                    <p:animEffect transition="in" filter="randombar(horizontal)">
                                      <p:cBhvr>
                                        <p:cTn id="35" dur="500"/>
                                        <p:tgtEl>
                                          <p:spTgt spid="12509"/>
                                        </p:tgtEl>
                                      </p:cBhvr>
                                    </p:animEffect>
                                  </p:childTnLst>
                                </p:cTn>
                              </p:par>
                            </p:childTnLst>
                          </p:cTn>
                        </p:par>
                        <p:par>
                          <p:cTn id="36" fill="hold" nodeType="afterGroup">
                            <p:stCondLst>
                              <p:cond delay="1500"/>
                            </p:stCondLst>
                            <p:childTnLst>
                              <p:par>
                                <p:cTn id="37" presetID="20" presetClass="entr" presetSubtype="0" fill="hold" grpId="0" nodeType="afterEffect">
                                  <p:stCondLst>
                                    <p:cond delay="0"/>
                                  </p:stCondLst>
                                  <p:childTnLst>
                                    <p:set>
                                      <p:cBhvr>
                                        <p:cTn id="38" dur="1" fill="hold">
                                          <p:stCondLst>
                                            <p:cond delay="0"/>
                                          </p:stCondLst>
                                        </p:cTn>
                                        <p:tgtEl>
                                          <p:spTgt spid="12507"/>
                                        </p:tgtEl>
                                        <p:attrNameLst>
                                          <p:attrName>style.visibility</p:attrName>
                                        </p:attrNameLst>
                                      </p:cBhvr>
                                      <p:to>
                                        <p:strVal val="visible"/>
                                      </p:to>
                                    </p:set>
                                    <p:animEffect transition="in" filter="wedge">
                                      <p:cBhvr>
                                        <p:cTn id="39" dur="500"/>
                                        <p:tgtEl>
                                          <p:spTgt spid="125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edge">
                                      <p:cBhvr>
                                        <p:cTn id="44" dur="1000"/>
                                        <p:tgtEl>
                                          <p:spTgt spid="2"/>
                                        </p:tgtEl>
                                      </p:cBhvr>
                                    </p:animEffect>
                                  </p:childTnLst>
                                </p:cTn>
                              </p:par>
                            </p:childTnLst>
                          </p:cTn>
                        </p:par>
                        <p:par>
                          <p:cTn id="45" fill="hold" nodeType="afterGroup">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12510"/>
                                        </p:tgtEl>
                                        <p:attrNameLst>
                                          <p:attrName>style.visibility</p:attrName>
                                        </p:attrNameLst>
                                      </p:cBhvr>
                                      <p:to>
                                        <p:strVal val="visible"/>
                                      </p:to>
                                    </p:set>
                                    <p:animEffect transition="in" filter="randombar(horizontal)">
                                      <p:cBhvr>
                                        <p:cTn id="48" dur="500"/>
                                        <p:tgtEl>
                                          <p:spTgt spid="12510"/>
                                        </p:tgtEl>
                                      </p:cBhvr>
                                    </p:animEffect>
                                  </p:childTnLst>
                                </p:cTn>
                              </p:par>
                            </p:childTnLst>
                          </p:cTn>
                        </p:par>
                        <p:par>
                          <p:cTn id="49" fill="hold" nodeType="afterGroup">
                            <p:stCondLst>
                              <p:cond delay="1500"/>
                            </p:stCondLst>
                            <p:childTnLst>
                              <p:par>
                                <p:cTn id="50" presetID="20"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edge">
                                      <p:cBhvr>
                                        <p:cTn id="52" dur="500"/>
                                        <p:tgtEl>
                                          <p:spTgt spid="6"/>
                                        </p:tgtEl>
                                      </p:cBhvr>
                                    </p:animEffect>
                                  </p:childTnLst>
                                </p:cTn>
                              </p:par>
                            </p:childTnLst>
                          </p:cTn>
                        </p:par>
                        <p:par>
                          <p:cTn id="53" fill="hold" nodeType="afterGroup">
                            <p:stCondLst>
                              <p:cond delay="2000"/>
                            </p:stCondLst>
                            <p:childTnLst>
                              <p:par>
                                <p:cTn id="54" presetID="35" presetClass="emph" presetSubtype="0" repeatCount="indefinite" fill="hold" nodeType="afterEffect">
                                  <p:stCondLst>
                                    <p:cond delay="0"/>
                                  </p:stCondLst>
                                  <p:endCondLst>
                                    <p:cond evt="onNext" delay="0">
                                      <p:tgtEl>
                                        <p:sldTgt/>
                                      </p:tgtEl>
                                    </p:cond>
                                  </p:endCondLst>
                                  <p:childTnLst>
                                    <p:anim calcmode="discrete" valueType="str">
                                      <p:cBhvr>
                                        <p:cTn id="55" dur="1000" fill="hold"/>
                                        <p:tgtEl>
                                          <p:spTgt spid="6"/>
                                        </p:tgtEl>
                                        <p:attrNameLst>
                                          <p:attrName>style.visibility</p:attrName>
                                        </p:attrNameLst>
                                      </p:cBhvr>
                                      <p:tavLst>
                                        <p:tav tm="0">
                                          <p:val>
                                            <p:strVal val="hidden"/>
                                          </p:val>
                                        </p:tav>
                                        <p:tav tm="50000">
                                          <p:val>
                                            <p:strVal val="visible"/>
                                          </p:val>
                                        </p:tav>
                                      </p:tavLst>
                                    </p:anim>
                                  </p:childTnLst>
                                </p:cTn>
                              </p:par>
                            </p:childTnLst>
                          </p:cTn>
                        </p:par>
                        <p:par>
                          <p:cTn id="56" fill="hold" nodeType="afterGroup">
                            <p:stCondLst>
                              <p:cond delay="3000"/>
                            </p:stCondLst>
                            <p:childTnLst>
                              <p:par>
                                <p:cTn id="57" presetID="2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edge">
                                      <p:cBhvr>
                                        <p:cTn id="59" dur="500"/>
                                        <p:tgtEl>
                                          <p:spTgt spid="7"/>
                                        </p:tgtEl>
                                      </p:cBhvr>
                                    </p:animEffect>
                                  </p:childTnLst>
                                </p:cTn>
                              </p:par>
                            </p:childTnLst>
                          </p:cTn>
                        </p:par>
                        <p:par>
                          <p:cTn id="60" fill="hold" nodeType="afterGroup">
                            <p:stCondLst>
                              <p:cond delay="3500"/>
                            </p:stCondLst>
                            <p:childTnLst>
                              <p:par>
                                <p:cTn id="61" presetID="35" presetClass="emph" presetSubtype="0" fill="hold" nodeType="afterEffect">
                                  <p:stCondLst>
                                    <p:cond delay="0"/>
                                  </p:stCondLst>
                                  <p:childTnLst>
                                    <p:anim calcmode="discrete" valueType="str">
                                      <p:cBhvr>
                                        <p:cTn id="62"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59408"/>
                                        </p:tgtEl>
                                        <p:attrNameLst>
                                          <p:attrName>style.visibility</p:attrName>
                                        </p:attrNameLst>
                                      </p:cBhvr>
                                      <p:to>
                                        <p:strVal val="visible"/>
                                      </p:to>
                                    </p:set>
                                    <p:animEffect transition="in" filter="wipe(up)">
                                      <p:cBhvr>
                                        <p:cTn id="70" dur="500"/>
                                        <p:tgtEl>
                                          <p:spTgt spid="5940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0970"/>
                                        </p:tgtEl>
                                        <p:attrNameLst>
                                          <p:attrName>style.visibility</p:attrName>
                                        </p:attrNameLst>
                                      </p:cBhvr>
                                      <p:to>
                                        <p:strVal val="visible"/>
                                      </p:to>
                                    </p:set>
                                    <p:anim calcmode="lin" valueType="num">
                                      <p:cBhvr additive="base">
                                        <p:cTn id="75" dur="500" fill="hold"/>
                                        <p:tgtEl>
                                          <p:spTgt spid="80970"/>
                                        </p:tgtEl>
                                        <p:attrNameLst>
                                          <p:attrName>ppt_x</p:attrName>
                                        </p:attrNameLst>
                                      </p:cBhvr>
                                      <p:tavLst>
                                        <p:tav tm="0">
                                          <p:val>
                                            <p:strVal val="#ppt_x"/>
                                          </p:val>
                                        </p:tav>
                                        <p:tav tm="100000">
                                          <p:val>
                                            <p:strVal val="#ppt_x"/>
                                          </p:val>
                                        </p:tav>
                                      </p:tavLst>
                                    </p:anim>
                                    <p:anim calcmode="lin" valueType="num">
                                      <p:cBhvr additive="base">
                                        <p:cTn id="76" dur="500" fill="hold"/>
                                        <p:tgtEl>
                                          <p:spTgt spid="80970"/>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500"/>
                            </p:stCondLst>
                            <p:childTnLst>
                              <p:par>
                                <p:cTn id="78" presetID="20"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edge">
                                      <p:cBhvr>
                                        <p:cTn id="80" dur="500"/>
                                        <p:tgtEl>
                                          <p:spTgt spid="8"/>
                                        </p:tgtEl>
                                      </p:cBhvr>
                                    </p:animEffect>
                                  </p:childTnLst>
                                </p:cTn>
                              </p:par>
                            </p:childTnLst>
                          </p:cTn>
                        </p:par>
                        <p:par>
                          <p:cTn id="81" fill="hold" nodeType="afterGroup">
                            <p:stCondLst>
                              <p:cond delay="1000"/>
                            </p:stCondLst>
                            <p:childTnLst>
                              <p:par>
                                <p:cTn id="82" presetID="20" presetClass="entr" presetSubtype="0"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edg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1" grpId="0" autoUpdateAnimBg="0"/>
      <p:bldP spid="12508" grpId="0"/>
      <p:bldP spid="12398" grpId="0"/>
      <p:bldP spid="12500" grpId="0" animBg="1"/>
      <p:bldP spid="12509" grpId="0"/>
      <p:bldP spid="12507" grpId="0"/>
      <p:bldP spid="12510" grpId="0"/>
      <p:bldP spid="80970" grpId="0"/>
      <p:bldP spid="59408"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304800" y="158750"/>
            <a:ext cx="9372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b="1">
                <a:solidFill>
                  <a:srgbClr val="008000"/>
                </a:solidFill>
                <a:latin typeface="Times New Roman" pitchFamily="18" charset="0"/>
                <a:cs typeface="Times New Roman" pitchFamily="18" charset="0"/>
              </a:rPr>
              <a:t> </a:t>
            </a:r>
            <a:r>
              <a:rPr lang="en-US" altLang="en-US" sz="2800" b="1">
                <a:latin typeface="Times New Roman" pitchFamily="18" charset="0"/>
                <a:cs typeface="Times New Roman" pitchFamily="18" charset="0"/>
              </a:rPr>
              <a:t>b. Nếu giữ nguyên tia tới SI, làm thế nào để có tia phản xạ hướng theo phương thẳng đứng. </a:t>
            </a:r>
            <a:r>
              <a:rPr lang="en-US" altLang="en-US" b="1">
                <a:latin typeface="Times New Roman" pitchFamily="18" charset="0"/>
                <a:cs typeface="Times New Roman" pitchFamily="18" charset="0"/>
              </a:rPr>
              <a:t>Tiến hành thí nghiệm kiểm tra đề xuất của em.</a:t>
            </a:r>
            <a:endParaRPr lang="en-US" altLang="en-US" sz="2800" b="1">
              <a:latin typeface="Times New Roman" pitchFamily="18" charset="0"/>
              <a:cs typeface="Times New Roman" pitchFamily="18" charset="0"/>
            </a:endParaRPr>
          </a:p>
          <a:p>
            <a:pPr algn="just" eaLnBrk="1" hangingPunct="1"/>
            <a:r>
              <a:rPr lang="en-US" altLang="en-US" sz="2800" b="1">
                <a:latin typeface="Times New Roman" pitchFamily="18" charset="0"/>
                <a:cs typeface="Times New Roman" pitchFamily="18" charset="0"/>
              </a:rPr>
              <a:t> </a:t>
            </a:r>
          </a:p>
        </p:txBody>
      </p:sp>
      <p:sp>
        <p:nvSpPr>
          <p:cNvPr id="18435" name="Text Box 24"/>
          <p:cNvSpPr txBox="1">
            <a:spLocks noChangeArrowheads="1"/>
          </p:cNvSpPr>
          <p:nvPr/>
        </p:nvSpPr>
        <p:spPr bwMode="auto">
          <a:xfrm>
            <a:off x="8915400" y="2667000"/>
            <a:ext cx="38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b="1">
              <a:latin typeface="Times New Roman" pitchFamily="18" charset="0"/>
              <a:cs typeface="Times New Roman" pitchFamily="18" charset="0"/>
            </a:endParaRPr>
          </a:p>
        </p:txBody>
      </p:sp>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50" y="1676400"/>
            <a:ext cx="23939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28800"/>
            <a:ext cx="196215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800600" y="43434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1800" b="1">
                <a:latin typeface="Times New Roman" pitchFamily="18" charset="0"/>
                <a:cs typeface="Times New Roman" pitchFamily="18" charset="0"/>
              </a:rPr>
              <a:t>Hình a</a:t>
            </a:r>
          </a:p>
        </p:txBody>
      </p:sp>
      <p:sp>
        <p:nvSpPr>
          <p:cNvPr id="18" name="TextBox 17"/>
          <p:cNvSpPr txBox="1">
            <a:spLocks noChangeArrowheads="1"/>
          </p:cNvSpPr>
          <p:nvPr/>
        </p:nvSpPr>
        <p:spPr bwMode="auto">
          <a:xfrm>
            <a:off x="7848600" y="43307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1800" b="1">
                <a:latin typeface="Times New Roman" pitchFamily="18" charset="0"/>
                <a:cs typeface="Times New Roman" pitchFamily="18" charset="0"/>
              </a:rPr>
              <a:t>Hình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wheel(1)">
                                      <p:cBhvr>
                                        <p:cTn id="7" dur="2000"/>
                                        <p:tgtEl>
                                          <p:spTgt spid="7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8"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304800"/>
            <a:ext cx="9340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909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363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9154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2819400"/>
            <a:ext cx="891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762000"/>
            <a:ext cx="845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85344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09600" y="381000"/>
            <a:ext cx="8991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pPr>
            <a:r>
              <a:rPr lang="en-US" altLang="en-US" b="1">
                <a:solidFill>
                  <a:srgbClr val="000000"/>
                </a:solidFill>
                <a:latin typeface="Times New Roman" pitchFamily="18" charset="0"/>
                <a:ea typeface="Calibri" pitchFamily="34" charset="0"/>
                <a:cs typeface="Times New Roman" pitchFamily="18" charset="0"/>
              </a:rPr>
              <a:t>IV. DỰNG ẢNH MỘT VẬT QUA GƯƠNG PHẲNG :</a:t>
            </a:r>
            <a:endParaRPr lang="en-US" altLang="en-US" sz="1400">
              <a:latin typeface="Calibri" pitchFamily="34" charset="0"/>
              <a:ea typeface="Calibri" pitchFamily="34" charset="0"/>
              <a:cs typeface="Times New Roman" pitchFamily="18" charset="0"/>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2813"/>
            <a:ext cx="81534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630363"/>
            <a:ext cx="89916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038600"/>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577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2346325"/>
            <a:ext cx="82296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025" y="1676400"/>
            <a:ext cx="78263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762000" y="457200"/>
            <a:ext cx="883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457200" algn="l"/>
                <a:tab pos="947738" algn="l"/>
              </a:tabLst>
            </a:pPr>
            <a:r>
              <a:rPr kumimoji="1" lang="en-US" altLang="en-US" sz="3200" b="1">
                <a:latin typeface="Times New Roman" pitchFamily="18" charset="0"/>
                <a:cs typeface="Arial" charset="0"/>
              </a:rPr>
              <a:t>Bài tập 1</a:t>
            </a:r>
            <a:r>
              <a:rPr lang="en-US" altLang="en-US" sz="3200" b="1">
                <a:latin typeface="Times New Roman" pitchFamily="18" charset="0"/>
                <a:ea typeface="Arial" charset="0"/>
                <a:cs typeface="Times New Roman" pitchFamily="18" charset="0"/>
              </a:rPr>
              <a:t>.</a:t>
            </a:r>
            <a:r>
              <a:rPr lang="en-US" altLang="en-US" sz="3200">
                <a:latin typeface="Times New Roman" pitchFamily="18" charset="0"/>
                <a:ea typeface="Arial" charset="0"/>
                <a:cs typeface="Times New Roman" pitchFamily="18" charset="0"/>
              </a:rPr>
              <a:t> Vẽ lại sơ đồ cấu tạo kính tiềm vọng (Hình 13.8/SGK) và vẽ tiếp đường truyền của ánh sáng tới mắt.</a:t>
            </a:r>
            <a:endParaRPr lang="en-US" altLang="en-US" sz="3200">
              <a:latin typeface="Calibri" pitchFamily="34" charset="0"/>
              <a:ea typeface="Calibri" pitchFamily="34" charset="0"/>
              <a:cs typeface="Times New Roman" pitchFamily="18" charset="0"/>
            </a:endParaRPr>
          </a:p>
        </p:txBody>
      </p:sp>
      <p:pic>
        <p:nvPicPr>
          <p:cNvPr id="25603" name="Picture 508"/>
          <p:cNvPicPr>
            <a:picLocks noChangeAspect="1" noChangeArrowheads="1"/>
          </p:cNvPicPr>
          <p:nvPr/>
        </p:nvPicPr>
        <p:blipFill>
          <a:blip r:embed="rId2">
            <a:extLst>
              <a:ext uri="{28A0092B-C50C-407E-A947-70E740481C1C}">
                <a14:useLocalDpi xmlns:a14="http://schemas.microsoft.com/office/drawing/2010/main" val="0"/>
              </a:ext>
            </a:extLst>
          </a:blip>
          <a:srcRect l="70570" t="45917" r="17079" b="20744"/>
          <a:stretch>
            <a:fillRect/>
          </a:stretch>
        </p:blipFill>
        <p:spPr bwMode="auto">
          <a:xfrm>
            <a:off x="4191000" y="34290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09"/>
          <p:cNvSpPr txBox="1">
            <a:spLocks noChangeArrowheads="1"/>
          </p:cNvSpPr>
          <p:nvPr/>
        </p:nvSpPr>
        <p:spPr bwMode="auto">
          <a:xfrm>
            <a:off x="9086850" y="10210800"/>
            <a:ext cx="1300163" cy="1524000"/>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pPr>
            <a:endParaRPr lang="en-US" altLang="en-US" sz="1100">
              <a:ea typeface="Calibri" pitchFamily="34" charset="0"/>
              <a:cs typeface="Times New Roman" pitchFamily="18" charset="0"/>
            </a:endParaRPr>
          </a:p>
        </p:txBody>
      </p:sp>
      <p:sp>
        <p:nvSpPr>
          <p:cNvPr id="5" name="Rectangle 4">
            <a:extLst>
              <a:ext uri="{FF2B5EF4-FFF2-40B4-BE49-F238E27FC236}">
                <a16:creationId xmlns:a16="http://schemas.microsoft.com/office/drawing/2014/main" xmlns="" id="{0C90288D-FDFC-4911-B644-D3275F7AE12A}"/>
              </a:ext>
            </a:extLst>
          </p:cNvPr>
          <p:cNvSpPr>
            <a:spLocks noChangeArrowheads="1"/>
          </p:cNvSpPr>
          <p:nvPr/>
        </p:nvSpPr>
        <p:spPr bwMode="auto">
          <a:xfrm>
            <a:off x="4191000" y="3695700"/>
            <a:ext cx="0" cy="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US">
              <a:latin typeface="Arial" panose="020B0604020202020204" pitchFamily="34" charset="0"/>
            </a:endParaRPr>
          </a:p>
        </p:txBody>
      </p:sp>
      <p:sp>
        <p:nvSpPr>
          <p:cNvPr id="6" name="Rectangle 5">
            <a:extLst>
              <a:ext uri="{FF2B5EF4-FFF2-40B4-BE49-F238E27FC236}">
                <a16:creationId xmlns:a16="http://schemas.microsoft.com/office/drawing/2014/main" xmlns="" id="{1CFF6D99-6222-4D89-B572-AF2A1C42720E}"/>
              </a:ext>
            </a:extLst>
          </p:cNvPr>
          <p:cNvSpPr>
            <a:spLocks noChangeArrowheads="1"/>
          </p:cNvSpPr>
          <p:nvPr/>
        </p:nvSpPr>
        <p:spPr bwMode="auto">
          <a:xfrm>
            <a:off x="4191000" y="5114925"/>
            <a:ext cx="9906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latin typeface="Arial" panose="020B0604020202020204" pitchFamily="34" charset="0"/>
            </a:endParaRPr>
          </a:p>
        </p:txBody>
      </p:sp>
      <p:sp>
        <p:nvSpPr>
          <p:cNvPr id="7" name="Rectangle 6">
            <a:extLst>
              <a:ext uri="{FF2B5EF4-FFF2-40B4-BE49-F238E27FC236}">
                <a16:creationId xmlns:a16="http://schemas.microsoft.com/office/drawing/2014/main" xmlns="" id="{90779D04-5EDC-4BF5-8F70-013926758156}"/>
              </a:ext>
            </a:extLst>
          </p:cNvPr>
          <p:cNvSpPr/>
          <p:nvPr/>
        </p:nvSpPr>
        <p:spPr>
          <a:xfrm>
            <a:off x="3543300" y="2357438"/>
            <a:ext cx="3775075" cy="584200"/>
          </a:xfrm>
          <a:prstGeom prst="rect">
            <a:avLst/>
          </a:prstGeom>
        </p:spPr>
        <p:txBody>
          <a:bodyPr wrap="none">
            <a:spAutoFit/>
          </a:bodyPr>
          <a:lstStyle/>
          <a:p>
            <a:pPr>
              <a:defRPr/>
            </a:pPr>
            <a:r>
              <a:rPr lang="en-US" altLang="en-US" sz="3200" dirty="0" err="1">
                <a:latin typeface="Calibri" panose="020F0502020204030204" pitchFamily="34" charset="0"/>
                <a:ea typeface="Arial" panose="020B0604020202020204" pitchFamily="34" charset="0"/>
                <a:cs typeface="Times New Roman" panose="02020603050405020304" pitchFamily="18" charset="0"/>
              </a:rPr>
              <a:t>Sơ</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đồ</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kính</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tiềm</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vọng</a:t>
            </a:r>
            <a:endParaRPr lang="en-US" altLang="en-US" sz="105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914400" y="609600"/>
            <a:ext cx="8305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457200" algn="l"/>
                <a:tab pos="947738" algn="l"/>
              </a:tabLst>
            </a:pPr>
            <a:r>
              <a:rPr kumimoji="1" lang="en-US" altLang="en-US" sz="3200" b="1">
                <a:latin typeface="Times New Roman" pitchFamily="18" charset="0"/>
                <a:cs typeface="Arial" charset="0"/>
              </a:rPr>
              <a:t>Bài tập </a:t>
            </a:r>
            <a:r>
              <a:rPr kumimoji="1" lang="vi-VN" altLang="en-US" sz="3200" b="1">
                <a:latin typeface="Times New Roman" pitchFamily="18" charset="0"/>
                <a:cs typeface="Arial" charset="0"/>
              </a:rPr>
              <a:t>2</a:t>
            </a:r>
            <a:r>
              <a:rPr lang="en-US" altLang="en-US" sz="3200" b="1">
                <a:latin typeface="Times New Roman" pitchFamily="18" charset="0"/>
                <a:ea typeface="Arial" charset="0"/>
                <a:cs typeface="Times New Roman" pitchFamily="18" charset="0"/>
              </a:rPr>
              <a:t>.</a:t>
            </a:r>
            <a:r>
              <a:rPr lang="en-US" altLang="en-US" sz="3200">
                <a:latin typeface="Times New Roman" pitchFamily="18" charset="0"/>
                <a:ea typeface="Arial" charset="0"/>
                <a:cs typeface="Times New Roman" pitchFamily="18" charset="0"/>
              </a:rPr>
              <a:t> Giải thích tại sao ở hình 13.10/SGK ta có thể nhìn thấy ảnh của vật ở phần đã được đánh dầu bóng, còn ở phần chưa đánh dầu bóng thì không thấy.</a:t>
            </a:r>
            <a:endParaRPr lang="en-US" altLang="en-US" sz="3200">
              <a:latin typeface="Calibri" pitchFamily="34" charset="0"/>
              <a:ea typeface="Calibri" pitchFamily="34" charset="0"/>
              <a:cs typeface="Times New Roman" pitchFamily="18" charset="0"/>
            </a:endParaRPr>
          </a:p>
        </p:txBody>
      </p:sp>
      <p:sp>
        <p:nvSpPr>
          <p:cNvPr id="26627" name="Rectangle 3"/>
          <p:cNvSpPr>
            <a:spLocks noChangeArrowheads="1"/>
          </p:cNvSpPr>
          <p:nvPr/>
        </p:nvSpPr>
        <p:spPr bwMode="auto">
          <a:xfrm>
            <a:off x="762000" y="2971800"/>
            <a:ext cx="81534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457200" algn="l"/>
                <a:tab pos="947738" algn="l"/>
              </a:tabLst>
            </a:pPr>
            <a:r>
              <a:rPr lang="vi-VN" altLang="en-US" sz="2800" b="1">
                <a:latin typeface="Times New Roman" pitchFamily="18" charset="0"/>
                <a:ea typeface="Arial" charset="0"/>
                <a:cs typeface="Times New Roman" pitchFamily="18" charset="0"/>
              </a:rPr>
              <a:t>Trả lời</a:t>
            </a:r>
            <a:r>
              <a:rPr lang="vi-VN" altLang="en-US" sz="2800">
                <a:latin typeface="Times New Roman" pitchFamily="18" charset="0"/>
                <a:ea typeface="Arial" charset="0"/>
                <a:cs typeface="Times New Roman" pitchFamily="18" charset="0"/>
              </a:rPr>
              <a:t>: </a:t>
            </a:r>
            <a:r>
              <a:rPr lang="en-US" altLang="en-US" sz="2800">
                <a:latin typeface="Times New Roman" pitchFamily="18" charset="0"/>
                <a:ea typeface="Arial" charset="0"/>
                <a:cs typeface="Times New Roman" pitchFamily="18" charset="0"/>
              </a:rPr>
              <a:t>Ta có thể nhìn thấy ảnh của vật ở phần đã được đánh dầu bóng, còn ở phần chưa đánh dầu bóng thì không thấy là vì bề mặt phần gỗ khi được đánh dầu bóng sẽ trở nên nhẵn bóng có khả năng phản xạ ánh sáng giống như một chiếc gương phẳng nên sẽ tạo ra ảnh của vật. Còn bề mặt phần gỗ chưa được đánh dầu bóng sẽ chỉ có khả năng phản xạ khuếch tán ánh sáng chiếu vào nên sẽ không tạo được ảnh của vật.</a:t>
            </a:r>
            <a:endParaRPr lang="en-US" altLang="en-US" sz="28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52400" y="381000"/>
            <a:ext cx="8763000" cy="1200150"/>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kumimoji="1" lang="en-US" altLang="en-US" sz="2400" b="1">
                <a:latin typeface="Times New Roman" pitchFamily="18" charset="0"/>
                <a:cs typeface="Arial" charset="0"/>
              </a:rPr>
              <a:t>Bài tập </a:t>
            </a:r>
            <a:r>
              <a:rPr kumimoji="1" lang="vi-VN" altLang="en-US" sz="2400" b="1">
                <a:latin typeface="Times New Roman" pitchFamily="18" charset="0"/>
                <a:cs typeface="Arial" charset="0"/>
              </a:rPr>
              <a:t>3</a:t>
            </a:r>
            <a:r>
              <a:rPr kumimoji="1" lang="en-US" altLang="en-US" sz="2400" b="1">
                <a:latin typeface="Times New Roman" pitchFamily="18" charset="0"/>
                <a:cs typeface="Arial" charset="0"/>
              </a:rPr>
              <a:t>: </a:t>
            </a:r>
            <a:r>
              <a:rPr kumimoji="1" lang="en-US" altLang="en-US" sz="2400" b="1">
                <a:latin typeface="Times New Roman" pitchFamily="18" charset="0"/>
              </a:rPr>
              <a:t>Chiếu một tia sáng SI lên một gương phẳng, ta thu được một tia phản xạ IR tạo với tia tới một góc 40</a:t>
            </a:r>
            <a:r>
              <a:rPr kumimoji="1" lang="en-US" altLang="en-US" sz="2400" b="1" baseline="30000">
                <a:latin typeface="Times New Roman" pitchFamily="18" charset="0"/>
              </a:rPr>
              <a:t>0</a:t>
            </a:r>
            <a:r>
              <a:rPr kumimoji="1" lang="en-US" altLang="en-US" sz="2400" b="1">
                <a:latin typeface="Times New Roman" pitchFamily="18" charset="0"/>
              </a:rPr>
              <a:t>. Góc tới có giá trị nào sau đây?</a:t>
            </a:r>
          </a:p>
        </p:txBody>
      </p:sp>
      <p:sp>
        <p:nvSpPr>
          <p:cNvPr id="59398" name="Line 6"/>
          <p:cNvSpPr>
            <a:spLocks noChangeShapeType="1"/>
          </p:cNvSpPr>
          <p:nvPr/>
        </p:nvSpPr>
        <p:spPr bwMode="auto">
          <a:xfrm flipH="1" flipV="1">
            <a:off x="622300" y="3886200"/>
            <a:ext cx="1568450" cy="1752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a:off x="939800" y="4267200"/>
            <a:ext cx="577850" cy="6096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Line 8"/>
          <p:cNvSpPr>
            <a:spLocks noChangeShapeType="1"/>
          </p:cNvSpPr>
          <p:nvPr/>
        </p:nvSpPr>
        <p:spPr bwMode="auto">
          <a:xfrm flipV="1">
            <a:off x="2209800" y="3505200"/>
            <a:ext cx="1371600" cy="2133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1" name="Line 9"/>
          <p:cNvSpPr>
            <a:spLocks noChangeShapeType="1"/>
          </p:cNvSpPr>
          <p:nvPr/>
        </p:nvSpPr>
        <p:spPr bwMode="auto">
          <a:xfrm flipV="1">
            <a:off x="2667000" y="4191000"/>
            <a:ext cx="457200" cy="6858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Text Box 10"/>
          <p:cNvSpPr txBox="1">
            <a:spLocks noChangeArrowheads="1"/>
          </p:cNvSpPr>
          <p:nvPr/>
        </p:nvSpPr>
        <p:spPr bwMode="auto">
          <a:xfrm>
            <a:off x="247650" y="3200400"/>
            <a:ext cx="990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3000">
                <a:latin typeface="VNI-Vari" pitchFamily="2" charset="0"/>
                <a:cs typeface="Arial" charset="0"/>
              </a:rPr>
              <a:t>  </a:t>
            </a:r>
            <a:r>
              <a:rPr kumimoji="1" lang="en-US" altLang="en-US" sz="2400">
                <a:latin typeface="Times New Roman" pitchFamily="18" charset="0"/>
                <a:cs typeface="Arial" charset="0"/>
              </a:rPr>
              <a:t>S</a:t>
            </a:r>
          </a:p>
        </p:txBody>
      </p:sp>
      <p:sp>
        <p:nvSpPr>
          <p:cNvPr id="59404" name="Text Box 12"/>
          <p:cNvSpPr txBox="1">
            <a:spLocks noChangeArrowheads="1"/>
          </p:cNvSpPr>
          <p:nvPr/>
        </p:nvSpPr>
        <p:spPr bwMode="auto">
          <a:xfrm>
            <a:off x="3632200" y="3200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400">
                <a:latin typeface="Times New Roman" pitchFamily="18" charset="0"/>
                <a:cs typeface="Arial" charset="0"/>
              </a:rPr>
              <a:t>  R</a:t>
            </a:r>
          </a:p>
        </p:txBody>
      </p:sp>
      <p:sp>
        <p:nvSpPr>
          <p:cNvPr id="59405" name="Text Box 13"/>
          <p:cNvSpPr txBox="1">
            <a:spLocks noChangeArrowheads="1"/>
          </p:cNvSpPr>
          <p:nvPr/>
        </p:nvSpPr>
        <p:spPr bwMode="auto">
          <a:xfrm>
            <a:off x="1866900" y="57023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400">
                <a:latin typeface="Times New Roman" pitchFamily="18" charset="0"/>
                <a:cs typeface="Arial" charset="0"/>
              </a:rPr>
              <a:t>  I</a:t>
            </a:r>
          </a:p>
        </p:txBody>
      </p:sp>
      <p:sp>
        <p:nvSpPr>
          <p:cNvPr id="59406" name="AutoShape 14"/>
          <p:cNvSpPr>
            <a:spLocks noChangeArrowheads="1"/>
          </p:cNvSpPr>
          <p:nvPr/>
        </p:nvSpPr>
        <p:spPr bwMode="auto">
          <a:xfrm>
            <a:off x="1993900" y="5308600"/>
            <a:ext cx="412750" cy="76200"/>
          </a:xfrm>
          <a:prstGeom prst="curvedDownArrow">
            <a:avLst>
              <a:gd name="adj1" fmla="val 99983"/>
              <a:gd name="adj2" fmla="val 199990"/>
              <a:gd name="adj3" fmla="val 33333"/>
            </a:avLst>
          </a:prstGeom>
          <a:solidFill>
            <a:schemeClr val="accent1"/>
          </a:solidFill>
          <a:ln w="254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59408" name="Line 16"/>
          <p:cNvSpPr>
            <a:spLocks noChangeShapeType="1"/>
          </p:cNvSpPr>
          <p:nvPr/>
        </p:nvSpPr>
        <p:spPr bwMode="auto">
          <a:xfrm>
            <a:off x="4572000" y="2057400"/>
            <a:ext cx="0" cy="4419600"/>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9" name="Text Box 17"/>
          <p:cNvSpPr txBox="1">
            <a:spLocks noChangeArrowheads="1"/>
          </p:cNvSpPr>
          <p:nvPr/>
        </p:nvSpPr>
        <p:spPr bwMode="auto">
          <a:xfrm>
            <a:off x="1905000" y="4851400"/>
            <a:ext cx="82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000">
                <a:latin typeface="VNI-Vari" pitchFamily="2" charset="0"/>
                <a:cs typeface="Arial" charset="0"/>
              </a:rPr>
              <a:t> 40</a:t>
            </a:r>
            <a:r>
              <a:rPr kumimoji="1" lang="en-US" altLang="en-US" sz="2000" baseline="30000">
                <a:latin typeface="VNI-Vari" pitchFamily="2" charset="0"/>
                <a:cs typeface="Arial" charset="0"/>
              </a:rPr>
              <a:t>0</a:t>
            </a:r>
            <a:endParaRPr kumimoji="1" lang="en-US" altLang="en-US" sz="2000">
              <a:latin typeface="VNI-Vari" pitchFamily="2" charset="0"/>
              <a:cs typeface="Arial" charset="0"/>
            </a:endParaRPr>
          </a:p>
        </p:txBody>
      </p:sp>
      <p:grpSp>
        <p:nvGrpSpPr>
          <p:cNvPr id="21" name="Group 55"/>
          <p:cNvGrpSpPr>
            <a:grpSpLocks/>
          </p:cNvGrpSpPr>
          <p:nvPr/>
        </p:nvGrpSpPr>
        <p:grpSpPr bwMode="auto">
          <a:xfrm>
            <a:off x="990600" y="5638800"/>
            <a:ext cx="2514600" cy="136525"/>
            <a:chOff x="1392" y="3648"/>
            <a:chExt cx="1584" cy="86"/>
          </a:xfrm>
        </p:grpSpPr>
        <p:sp>
          <p:nvSpPr>
            <p:cNvPr id="27666" name="Rectangle 53" descr="Light upward diagonal"/>
            <p:cNvSpPr>
              <a:spLocks noChangeArrowheads="1"/>
            </p:cNvSpPr>
            <p:nvPr/>
          </p:nvSpPr>
          <p:spPr bwMode="auto">
            <a:xfrm>
              <a:off x="1392" y="3648"/>
              <a:ext cx="1572" cy="86"/>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3200">
                <a:solidFill>
                  <a:srgbClr val="C00000"/>
                </a:solidFill>
                <a:latin typeface="Times New Roman" pitchFamily="18" charset="0"/>
                <a:cs typeface="Times New Roman" pitchFamily="18" charset="0"/>
              </a:endParaRPr>
            </a:p>
          </p:txBody>
        </p:sp>
        <p:sp>
          <p:nvSpPr>
            <p:cNvPr id="27667" name="Line 54"/>
            <p:cNvSpPr>
              <a:spLocks noChangeShapeType="1"/>
            </p:cNvSpPr>
            <p:nvPr/>
          </p:nvSpPr>
          <p:spPr bwMode="auto">
            <a:xfrm>
              <a:off x="1392" y="3648"/>
              <a:ext cx="15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768" name="Rectangle 16">
            <a:extLst>
              <a:ext uri="{FF2B5EF4-FFF2-40B4-BE49-F238E27FC236}">
                <a16:creationId xmlns:a16="http://schemas.microsoft.com/office/drawing/2014/main" xmlns="" id="{0AA3AF67-932A-46FD-B750-29E61E576C0C}"/>
              </a:ext>
            </a:extLst>
          </p:cNvPr>
          <p:cNvSpPr>
            <a:spLocks noChangeArrowheads="1"/>
          </p:cNvSpPr>
          <p:nvPr/>
        </p:nvSpPr>
        <p:spPr bwMode="auto">
          <a:xfrm>
            <a:off x="5092700" y="1676400"/>
            <a:ext cx="1524000" cy="1800225"/>
          </a:xfrm>
          <a:prstGeom prst="rect">
            <a:avLst/>
          </a:prstGeom>
          <a:noFill/>
          <a:ln>
            <a:noFill/>
          </a:ln>
          <a:effectLst>
            <a:prstShdw prst="shdw17" dist="17961" dir="2700000">
              <a:schemeClr val="accent1">
                <a:gamma/>
                <a:shade val="60000"/>
                <a:invGamma/>
              </a:schemeClr>
            </a:prstShdw>
          </a:effectLst>
        </p:spPr>
        <p:txBody>
          <a:bodyPr anchor="ctr">
            <a:spAutoFit/>
          </a:bodyPr>
          <a:lstStyle/>
          <a:p>
            <a:pPr algn="ctr" eaLnBrk="1" hangingPunct="1">
              <a:defRPr/>
            </a:pPr>
            <a:r>
              <a:rPr lang="en-US" altLang="en-US" sz="2800" b="1">
                <a:latin typeface="Times New Roman" panose="02020603050405020304" pitchFamily="18" charset="0"/>
              </a:rPr>
              <a:t>A. 20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algn="ctr" eaLnBrk="1" hangingPunct="1">
              <a:defRPr/>
            </a:pPr>
            <a:r>
              <a:rPr lang="en-US" altLang="en-US" sz="2800" b="1">
                <a:latin typeface="Times New Roman" panose="02020603050405020304" pitchFamily="18" charset="0"/>
              </a:rPr>
              <a:t>B. 80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algn="ctr" eaLnBrk="1" hangingPunct="1">
              <a:defRPr/>
            </a:pPr>
            <a:r>
              <a:rPr lang="en-US" altLang="en-US" sz="2800" b="1">
                <a:latin typeface="Times New Roman" panose="02020603050405020304" pitchFamily="18" charset="0"/>
              </a:rPr>
              <a:t>C. 40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algn="ctr" eaLnBrk="1" hangingPunct="1">
              <a:defRPr/>
            </a:pPr>
            <a:r>
              <a:rPr lang="en-US" altLang="en-US" sz="2800" b="1">
                <a:latin typeface="Times New Roman" panose="02020603050405020304" pitchFamily="18" charset="0"/>
              </a:rPr>
              <a:t>D. 60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p:txBody>
      </p:sp>
      <p:sp>
        <p:nvSpPr>
          <p:cNvPr id="2" name="Line 8"/>
          <p:cNvSpPr>
            <a:spLocks noChangeShapeType="1"/>
          </p:cNvSpPr>
          <p:nvPr/>
        </p:nvSpPr>
        <p:spPr bwMode="auto">
          <a:xfrm flipV="1">
            <a:off x="2209800" y="3505200"/>
            <a:ext cx="1371600" cy="2133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9"/>
          <p:cNvSpPr>
            <a:spLocks noChangeShapeType="1"/>
          </p:cNvSpPr>
          <p:nvPr/>
        </p:nvSpPr>
        <p:spPr bwMode="auto">
          <a:xfrm flipV="1">
            <a:off x="2667000" y="4191000"/>
            <a:ext cx="457200" cy="6858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4" name="Text Box 22">
            <a:extLst>
              <a:ext uri="{FF2B5EF4-FFF2-40B4-BE49-F238E27FC236}">
                <a16:creationId xmlns:a16="http://schemas.microsoft.com/office/drawing/2014/main" xmlns="" id="{54238C16-8F60-4E0D-A9A6-BB73D8A0B99B}"/>
              </a:ext>
            </a:extLst>
          </p:cNvPr>
          <p:cNvSpPr txBox="1">
            <a:spLocks noChangeArrowheads="1"/>
          </p:cNvSpPr>
          <p:nvPr/>
        </p:nvSpPr>
        <p:spPr bwMode="auto">
          <a:xfrm>
            <a:off x="5321300" y="1676400"/>
            <a:ext cx="1295400" cy="519113"/>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altLang="en-US" sz="2800" b="1" dirty="0">
                <a:solidFill>
                  <a:srgbClr val="FF0000"/>
                </a:solidFill>
                <a:latin typeface="Times New Roman" panose="02020603050405020304" pitchFamily="18" charset="0"/>
              </a:rPr>
              <a:t>A</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394"/>
                                        </p:tgtEl>
                                        <p:attrNameLst>
                                          <p:attrName>style.visibility</p:attrName>
                                        </p:attrNameLst>
                                      </p:cBhvr>
                                      <p:to>
                                        <p:strVal val="visible"/>
                                      </p:to>
                                    </p:set>
                                    <p:anim calcmode="discrete" valueType="clr">
                                      <p:cBhvr override="childStyle">
                                        <p:cTn id="7" dur="80"/>
                                        <p:tgtEl>
                                          <p:spTgt spid="593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4"/>
                                        </p:tgtEl>
                                        <p:attrNameLst>
                                          <p:attrName>fillcolor</p:attrName>
                                        </p:attrNameLst>
                                      </p:cBhvr>
                                      <p:tavLst>
                                        <p:tav tm="0">
                                          <p:val>
                                            <p:clrVal>
                                              <a:schemeClr val="accent2"/>
                                            </p:clrVal>
                                          </p:val>
                                        </p:tav>
                                        <p:tav tm="50000">
                                          <p:val>
                                            <p:clrVal>
                                              <a:schemeClr val="hlink"/>
                                            </p:clrVal>
                                          </p:val>
                                        </p:tav>
                                      </p:tavLst>
                                    </p:anim>
                                    <p:set>
                                      <p:cBhvr>
                                        <p:cTn id="9" dur="80"/>
                                        <p:tgtEl>
                                          <p:spTgt spid="59394"/>
                                        </p:tgtEl>
                                        <p:attrNameLst>
                                          <p:attrName>fill.type</p:attrName>
                                        </p:attrNameLst>
                                      </p:cBhvr>
                                      <p:to>
                                        <p:strVal val="solid"/>
                                      </p:to>
                                    </p:set>
                                  </p:childTnLst>
                                </p:cTn>
                              </p:par>
                              <p:par>
                                <p:cTn id="10" presetID="22" presetClass="entr" presetSubtype="1" fill="hold" grpId="0" nodeType="withEffect">
                                  <p:stCondLst>
                                    <p:cond delay="0"/>
                                  </p:stCondLst>
                                  <p:childTnLst>
                                    <p:set>
                                      <p:cBhvr>
                                        <p:cTn id="11" dur="1" fill="hold">
                                          <p:stCondLst>
                                            <p:cond delay="0"/>
                                          </p:stCondLst>
                                        </p:cTn>
                                        <p:tgtEl>
                                          <p:spTgt spid="59408"/>
                                        </p:tgtEl>
                                        <p:attrNameLst>
                                          <p:attrName>style.visibility</p:attrName>
                                        </p:attrNameLst>
                                      </p:cBhvr>
                                      <p:to>
                                        <p:strVal val="visible"/>
                                      </p:to>
                                    </p:set>
                                    <p:animEffect transition="in" filter="wipe(up)">
                                      <p:cBhvr>
                                        <p:cTn id="12" dur="500"/>
                                        <p:tgtEl>
                                          <p:spTgt spid="5940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59405"/>
                                        </p:tgtEl>
                                        <p:attrNameLst>
                                          <p:attrName>style.visibility</p:attrName>
                                        </p:attrNameLst>
                                      </p:cBhvr>
                                      <p:to>
                                        <p:strVal val="visible"/>
                                      </p:to>
                                    </p:set>
                                    <p:anim calcmode="lin" valueType="num">
                                      <p:cBhvr>
                                        <p:cTn id="15" dur="1000" fill="hold"/>
                                        <p:tgtEl>
                                          <p:spTgt spid="59405"/>
                                        </p:tgtEl>
                                        <p:attrNameLst>
                                          <p:attrName>ppt_w</p:attrName>
                                        </p:attrNameLst>
                                      </p:cBhvr>
                                      <p:tavLst>
                                        <p:tav tm="0">
                                          <p:val>
                                            <p:strVal val="#ppt_w*0.70"/>
                                          </p:val>
                                        </p:tav>
                                        <p:tav tm="100000">
                                          <p:val>
                                            <p:strVal val="#ppt_w"/>
                                          </p:val>
                                        </p:tav>
                                      </p:tavLst>
                                    </p:anim>
                                    <p:anim calcmode="lin" valueType="num">
                                      <p:cBhvr>
                                        <p:cTn id="16" dur="1000" fill="hold"/>
                                        <p:tgtEl>
                                          <p:spTgt spid="59405"/>
                                        </p:tgtEl>
                                        <p:attrNameLst>
                                          <p:attrName>ppt_h</p:attrName>
                                        </p:attrNameLst>
                                      </p:cBhvr>
                                      <p:tavLst>
                                        <p:tav tm="0">
                                          <p:val>
                                            <p:strVal val="#ppt_h"/>
                                          </p:val>
                                        </p:tav>
                                        <p:tav tm="100000">
                                          <p:val>
                                            <p:strVal val="#ppt_h"/>
                                          </p:val>
                                        </p:tav>
                                      </p:tavLst>
                                    </p:anim>
                                    <p:animEffect transition="in" filter="fade">
                                      <p:cBhvr>
                                        <p:cTn id="17" dur="1000"/>
                                        <p:tgtEl>
                                          <p:spTgt spid="594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wipe(up)">
                                      <p:cBhvr>
                                        <p:cTn id="27" dur="500"/>
                                        <p:tgtEl>
                                          <p:spTgt spid="5939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9399"/>
                                        </p:tgtEl>
                                        <p:attrNameLst>
                                          <p:attrName>style.visibility</p:attrName>
                                        </p:attrNameLst>
                                      </p:cBhvr>
                                      <p:to>
                                        <p:strVal val="visible"/>
                                      </p:to>
                                    </p:set>
                                    <p:animEffect transition="in" filter="wipe(up)">
                                      <p:cBhvr>
                                        <p:cTn id="30" dur="500"/>
                                        <p:tgtEl>
                                          <p:spTgt spid="59399"/>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9402"/>
                                        </p:tgtEl>
                                        <p:attrNameLst>
                                          <p:attrName>style.visibility</p:attrName>
                                        </p:attrNameLst>
                                      </p:cBhvr>
                                      <p:to>
                                        <p:strVal val="visible"/>
                                      </p:to>
                                    </p:set>
                                    <p:anim calcmode="lin" valueType="num">
                                      <p:cBhvr>
                                        <p:cTn id="33" dur="500" fill="hold"/>
                                        <p:tgtEl>
                                          <p:spTgt spid="59402"/>
                                        </p:tgtEl>
                                        <p:attrNameLst>
                                          <p:attrName>ppt_w</p:attrName>
                                        </p:attrNameLst>
                                      </p:cBhvr>
                                      <p:tavLst>
                                        <p:tav tm="0">
                                          <p:val>
                                            <p:strVal val="#ppt_w*0.70"/>
                                          </p:val>
                                        </p:tav>
                                        <p:tav tm="100000">
                                          <p:val>
                                            <p:strVal val="#ppt_w"/>
                                          </p:val>
                                        </p:tav>
                                      </p:tavLst>
                                    </p:anim>
                                    <p:anim calcmode="lin" valueType="num">
                                      <p:cBhvr>
                                        <p:cTn id="34" dur="500" fill="hold"/>
                                        <p:tgtEl>
                                          <p:spTgt spid="59402"/>
                                        </p:tgtEl>
                                        <p:attrNameLst>
                                          <p:attrName>ppt_h</p:attrName>
                                        </p:attrNameLst>
                                      </p:cBhvr>
                                      <p:tavLst>
                                        <p:tav tm="0">
                                          <p:val>
                                            <p:strVal val="#ppt_h"/>
                                          </p:val>
                                        </p:tav>
                                        <p:tav tm="100000">
                                          <p:val>
                                            <p:strVal val="#ppt_h"/>
                                          </p:val>
                                        </p:tav>
                                      </p:tavLst>
                                    </p:anim>
                                    <p:animEffect transition="in" filter="fade">
                                      <p:cBhvr>
                                        <p:cTn id="35" dur="500"/>
                                        <p:tgtEl>
                                          <p:spTgt spid="59402"/>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59406"/>
                                        </p:tgtEl>
                                        <p:attrNameLst>
                                          <p:attrName>style.visibility</p:attrName>
                                        </p:attrNameLst>
                                      </p:cBhvr>
                                      <p:to>
                                        <p:strVal val="visible"/>
                                      </p:to>
                                    </p:set>
                                    <p:animEffect transition="in" filter="wipe(up)">
                                      <p:cBhvr>
                                        <p:cTn id="39" dur="500"/>
                                        <p:tgtEl>
                                          <p:spTgt spid="5940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9409"/>
                                        </p:tgtEl>
                                        <p:attrNameLst>
                                          <p:attrName>style.visibility</p:attrName>
                                        </p:attrNameLst>
                                      </p:cBhvr>
                                      <p:to>
                                        <p:strVal val="visible"/>
                                      </p:to>
                                    </p:set>
                                    <p:anim calcmode="lin" valueType="num">
                                      <p:cBhvr>
                                        <p:cTn id="42" dur="500" fill="hold"/>
                                        <p:tgtEl>
                                          <p:spTgt spid="59409"/>
                                        </p:tgtEl>
                                        <p:attrNameLst>
                                          <p:attrName>ppt_w</p:attrName>
                                        </p:attrNameLst>
                                      </p:cBhvr>
                                      <p:tavLst>
                                        <p:tav tm="0">
                                          <p:val>
                                            <p:strVal val="#ppt_w*0.70"/>
                                          </p:val>
                                        </p:tav>
                                        <p:tav tm="100000">
                                          <p:val>
                                            <p:strVal val="#ppt_w"/>
                                          </p:val>
                                        </p:tav>
                                      </p:tavLst>
                                    </p:anim>
                                    <p:anim calcmode="lin" valueType="num">
                                      <p:cBhvr>
                                        <p:cTn id="43" dur="500" fill="hold"/>
                                        <p:tgtEl>
                                          <p:spTgt spid="59409"/>
                                        </p:tgtEl>
                                        <p:attrNameLst>
                                          <p:attrName>ppt_h</p:attrName>
                                        </p:attrNameLst>
                                      </p:cBhvr>
                                      <p:tavLst>
                                        <p:tav tm="0">
                                          <p:val>
                                            <p:strVal val="#ppt_h"/>
                                          </p:val>
                                        </p:tav>
                                        <p:tav tm="100000">
                                          <p:val>
                                            <p:strVal val="#ppt_h"/>
                                          </p:val>
                                        </p:tav>
                                      </p:tavLst>
                                    </p:anim>
                                    <p:animEffect transition="in" filter="fade">
                                      <p:cBhvr>
                                        <p:cTn id="44" dur="500"/>
                                        <p:tgtEl>
                                          <p:spTgt spid="5940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9400"/>
                                        </p:tgtEl>
                                        <p:attrNameLst>
                                          <p:attrName>style.visibility</p:attrName>
                                        </p:attrNameLst>
                                      </p:cBhvr>
                                      <p:to>
                                        <p:strVal val="visible"/>
                                      </p:to>
                                    </p:set>
                                    <p:animEffect transition="in" filter="wipe(down)">
                                      <p:cBhvr>
                                        <p:cTn id="49" dur="500"/>
                                        <p:tgtEl>
                                          <p:spTgt spid="5940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9401"/>
                                        </p:tgtEl>
                                        <p:attrNameLst>
                                          <p:attrName>style.visibility</p:attrName>
                                        </p:attrNameLst>
                                      </p:cBhvr>
                                      <p:to>
                                        <p:strVal val="visible"/>
                                      </p:to>
                                    </p:set>
                                    <p:animEffect transition="in" filter="wipe(down)">
                                      <p:cBhvr>
                                        <p:cTn id="52" dur="500"/>
                                        <p:tgtEl>
                                          <p:spTgt spid="59401"/>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59404"/>
                                        </p:tgtEl>
                                        <p:attrNameLst>
                                          <p:attrName>style.visibility</p:attrName>
                                        </p:attrNameLst>
                                      </p:cBhvr>
                                      <p:to>
                                        <p:strVal val="visible"/>
                                      </p:to>
                                    </p:set>
                                    <p:anim calcmode="lin" valueType="num">
                                      <p:cBhvr>
                                        <p:cTn id="55" dur="1000" fill="hold"/>
                                        <p:tgtEl>
                                          <p:spTgt spid="59404"/>
                                        </p:tgtEl>
                                        <p:attrNameLst>
                                          <p:attrName>ppt_w</p:attrName>
                                        </p:attrNameLst>
                                      </p:cBhvr>
                                      <p:tavLst>
                                        <p:tav tm="0">
                                          <p:val>
                                            <p:strVal val="#ppt_w*0.70"/>
                                          </p:val>
                                        </p:tav>
                                        <p:tav tm="100000">
                                          <p:val>
                                            <p:strVal val="#ppt_w"/>
                                          </p:val>
                                        </p:tav>
                                      </p:tavLst>
                                    </p:anim>
                                    <p:anim calcmode="lin" valueType="num">
                                      <p:cBhvr>
                                        <p:cTn id="56" dur="1000" fill="hold"/>
                                        <p:tgtEl>
                                          <p:spTgt spid="59404"/>
                                        </p:tgtEl>
                                        <p:attrNameLst>
                                          <p:attrName>ppt_h</p:attrName>
                                        </p:attrNameLst>
                                      </p:cBhvr>
                                      <p:tavLst>
                                        <p:tav tm="0">
                                          <p:val>
                                            <p:strVal val="#ppt_h"/>
                                          </p:val>
                                        </p:tav>
                                        <p:tav tm="100000">
                                          <p:val>
                                            <p:strVal val="#ppt_h"/>
                                          </p:val>
                                        </p:tav>
                                      </p:tavLst>
                                    </p:anim>
                                    <p:animEffect transition="in" filter="fade">
                                      <p:cBhvr>
                                        <p:cTn id="57" dur="1000"/>
                                        <p:tgtEl>
                                          <p:spTgt spid="5940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500"/>
                                        <p:tgtEl>
                                          <p:spTgt spid="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4768"/>
                                        </p:tgtEl>
                                        <p:attrNameLst>
                                          <p:attrName>style.visibility</p:attrName>
                                        </p:attrNameLst>
                                      </p:cBhvr>
                                      <p:to>
                                        <p:strVal val="visible"/>
                                      </p:to>
                                    </p:set>
                                    <p:animEffect transition="in" filter="blinds(horizontal)">
                                      <p:cBhvr>
                                        <p:cTn id="70" dur="500"/>
                                        <p:tgtEl>
                                          <p:spTgt spid="7476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4774"/>
                                        </p:tgtEl>
                                        <p:attrNameLst>
                                          <p:attrName>style.visibility</p:attrName>
                                        </p:attrNameLst>
                                      </p:cBhvr>
                                      <p:to>
                                        <p:strVal val="visible"/>
                                      </p:to>
                                    </p:set>
                                    <p:animEffect transition="in" filter="blinds(horizontal)">
                                      <p:cBhvr>
                                        <p:cTn id="75" dur="500"/>
                                        <p:tgtEl>
                                          <p:spTgt spid="7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8" grpId="0" animBg="1"/>
      <p:bldP spid="59399" grpId="0" animBg="1"/>
      <p:bldP spid="59400" grpId="0" animBg="1"/>
      <p:bldP spid="59401" grpId="0" animBg="1"/>
      <p:bldP spid="59402" grpId="0"/>
      <p:bldP spid="59404" grpId="0"/>
      <p:bldP spid="59405" grpId="0"/>
      <p:bldP spid="59406" grpId="0" animBg="1"/>
      <p:bldP spid="59408" grpId="0" animBg="1"/>
      <p:bldP spid="59409" grpId="0"/>
      <p:bldP spid="74768" grpId="0"/>
      <p:bldP spid="2" grpId="0" animBg="1"/>
      <p:bldP spid="3" grpId="0" animBg="1"/>
      <p:bldP spid="747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381000"/>
            <a:ext cx="8763000" cy="830263"/>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kumimoji="1" lang="en-US" altLang="en-US" sz="2400" b="1">
                <a:latin typeface="Times New Roman" pitchFamily="18" charset="0"/>
                <a:cs typeface="Arial" charset="0"/>
              </a:rPr>
              <a:t>Bài tập </a:t>
            </a:r>
            <a:r>
              <a:rPr kumimoji="1" lang="vi-VN" altLang="en-US" sz="2400" b="1">
                <a:latin typeface="Times New Roman" pitchFamily="18" charset="0"/>
                <a:cs typeface="Arial" charset="0"/>
              </a:rPr>
              <a:t>4</a:t>
            </a:r>
            <a:r>
              <a:rPr kumimoji="1" lang="en-US" altLang="en-US" sz="2400" b="1">
                <a:latin typeface="Times New Roman" pitchFamily="18" charset="0"/>
                <a:cs typeface="Arial" charset="0"/>
              </a:rPr>
              <a:t>: </a:t>
            </a:r>
            <a:r>
              <a:rPr kumimoji="1" lang="en-US" altLang="en-US" sz="2400" b="1">
                <a:latin typeface="Times New Roman" pitchFamily="18" charset="0"/>
              </a:rPr>
              <a:t>Chiếu một tia sáng vuông góc với mặt một gương phẳng, góc phản xạ i’có giá trị nào sau đây?</a:t>
            </a:r>
          </a:p>
        </p:txBody>
      </p:sp>
      <p:sp>
        <p:nvSpPr>
          <p:cNvPr id="59398" name="Line 6"/>
          <p:cNvSpPr>
            <a:spLocks noChangeShapeType="1"/>
          </p:cNvSpPr>
          <p:nvPr/>
        </p:nvSpPr>
        <p:spPr bwMode="auto">
          <a:xfrm flipV="1">
            <a:off x="2362200" y="1981200"/>
            <a:ext cx="31750" cy="2133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a:off x="2387600" y="2438400"/>
            <a:ext cx="0" cy="8382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Text Box 10"/>
          <p:cNvSpPr txBox="1">
            <a:spLocks noChangeArrowheads="1"/>
          </p:cNvSpPr>
          <p:nvPr/>
        </p:nvSpPr>
        <p:spPr bwMode="auto">
          <a:xfrm>
            <a:off x="2095500" y="1778000"/>
            <a:ext cx="990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3000">
                <a:latin typeface="VNI-Vari" pitchFamily="2" charset="0"/>
                <a:cs typeface="Arial" charset="0"/>
              </a:rPr>
              <a:t>  </a:t>
            </a:r>
            <a:r>
              <a:rPr kumimoji="1" lang="en-US" altLang="en-US" sz="2400">
                <a:latin typeface="Times New Roman" pitchFamily="18" charset="0"/>
                <a:cs typeface="Arial" charset="0"/>
              </a:rPr>
              <a:t>S</a:t>
            </a:r>
          </a:p>
        </p:txBody>
      </p:sp>
      <p:sp>
        <p:nvSpPr>
          <p:cNvPr id="59405" name="Text Box 13"/>
          <p:cNvSpPr txBox="1">
            <a:spLocks noChangeArrowheads="1"/>
          </p:cNvSpPr>
          <p:nvPr/>
        </p:nvSpPr>
        <p:spPr bwMode="auto">
          <a:xfrm>
            <a:off x="2019300" y="4089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400">
                <a:latin typeface="Times New Roman" pitchFamily="18" charset="0"/>
                <a:cs typeface="Arial" charset="0"/>
              </a:rPr>
              <a:t>  I</a:t>
            </a:r>
          </a:p>
        </p:txBody>
      </p:sp>
      <p:sp>
        <p:nvSpPr>
          <p:cNvPr id="59408" name="Line 16"/>
          <p:cNvSpPr>
            <a:spLocks noChangeShapeType="1"/>
          </p:cNvSpPr>
          <p:nvPr/>
        </p:nvSpPr>
        <p:spPr bwMode="auto">
          <a:xfrm>
            <a:off x="4572000" y="2057400"/>
            <a:ext cx="0" cy="4419600"/>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 name="Group 55"/>
          <p:cNvGrpSpPr>
            <a:grpSpLocks/>
          </p:cNvGrpSpPr>
          <p:nvPr/>
        </p:nvGrpSpPr>
        <p:grpSpPr bwMode="auto">
          <a:xfrm>
            <a:off x="1143000" y="4038600"/>
            <a:ext cx="2514600" cy="136525"/>
            <a:chOff x="1392" y="3648"/>
            <a:chExt cx="1584" cy="86"/>
          </a:xfrm>
        </p:grpSpPr>
        <p:sp>
          <p:nvSpPr>
            <p:cNvPr id="28683" name="Rectangle 53" descr="Light upward diagonal"/>
            <p:cNvSpPr>
              <a:spLocks noChangeArrowheads="1"/>
            </p:cNvSpPr>
            <p:nvPr/>
          </p:nvSpPr>
          <p:spPr bwMode="auto">
            <a:xfrm>
              <a:off x="1392" y="3648"/>
              <a:ext cx="1572" cy="86"/>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3200">
                <a:solidFill>
                  <a:srgbClr val="C00000"/>
                </a:solidFill>
                <a:latin typeface="Times New Roman" pitchFamily="18" charset="0"/>
                <a:cs typeface="Times New Roman" pitchFamily="18" charset="0"/>
              </a:endParaRPr>
            </a:p>
          </p:txBody>
        </p:sp>
        <p:sp>
          <p:nvSpPr>
            <p:cNvPr id="28684" name="Line 54"/>
            <p:cNvSpPr>
              <a:spLocks noChangeShapeType="1"/>
            </p:cNvSpPr>
            <p:nvPr/>
          </p:nvSpPr>
          <p:spPr bwMode="auto">
            <a:xfrm>
              <a:off x="1392" y="3648"/>
              <a:ext cx="15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40" name="Rectangle 16">
            <a:extLst>
              <a:ext uri="{FF2B5EF4-FFF2-40B4-BE49-F238E27FC236}">
                <a16:creationId xmlns:a16="http://schemas.microsoft.com/office/drawing/2014/main" xmlns="" id="{16E81939-8A07-4338-9A6D-53379E73A5DA}"/>
              </a:ext>
            </a:extLst>
          </p:cNvPr>
          <p:cNvSpPr>
            <a:spLocks noChangeArrowheads="1"/>
          </p:cNvSpPr>
          <p:nvPr/>
        </p:nvSpPr>
        <p:spPr bwMode="auto">
          <a:xfrm>
            <a:off x="5105400" y="1676400"/>
            <a:ext cx="2895600" cy="1800225"/>
          </a:xfrm>
          <a:prstGeom prst="rect">
            <a:avLst/>
          </a:prstGeom>
          <a:noFill/>
          <a:ln>
            <a:noFill/>
          </a:ln>
          <a:effectLst>
            <a:prstShdw prst="shdw17" dist="17961" dir="2700000">
              <a:schemeClr val="accent1">
                <a:gamma/>
                <a:shade val="60000"/>
                <a:invGamma/>
              </a:schemeClr>
            </a:prstShdw>
          </a:effectLst>
        </p:spPr>
        <p:txBody>
          <a:bodyPr anchor="ctr">
            <a:spAutoFit/>
          </a:bodyPr>
          <a:lstStyle/>
          <a:p>
            <a:pPr eaLnBrk="1" hangingPunct="1">
              <a:defRPr/>
            </a:pPr>
            <a:r>
              <a:rPr lang="en-US" altLang="en-US" sz="2800" b="1">
                <a:latin typeface="Times New Roman" panose="02020603050405020304" pitchFamily="18" charset="0"/>
              </a:rPr>
              <a:t>A. i’ =90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eaLnBrk="1" hangingPunct="1">
              <a:defRPr/>
            </a:pPr>
            <a:r>
              <a:rPr lang="en-US" altLang="en-US" sz="2800" b="1">
                <a:latin typeface="Times New Roman" panose="02020603050405020304" pitchFamily="18" charset="0"/>
              </a:rPr>
              <a:t>B. i’ = 45</a:t>
            </a:r>
            <a:r>
              <a:rPr lang="en-US" altLang="en-US" sz="2800" b="1" baseline="30000">
                <a:latin typeface="Times New Roman" panose="02020603050405020304" pitchFamily="18" charset="0"/>
              </a:rPr>
              <a:t>0</a:t>
            </a:r>
          </a:p>
          <a:p>
            <a:pPr eaLnBrk="1" hangingPunct="1">
              <a:defRPr/>
            </a:pPr>
            <a:r>
              <a:rPr lang="en-US" altLang="en-US" sz="2800" b="1">
                <a:latin typeface="Times New Roman" panose="02020603050405020304" pitchFamily="18" charset="0"/>
              </a:rPr>
              <a:t>C. i’ = 180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eaLnBrk="1" hangingPunct="1">
              <a:defRPr/>
            </a:pPr>
            <a:r>
              <a:rPr lang="en-US" altLang="en-US" sz="2800" b="1">
                <a:latin typeface="Times New Roman" panose="02020603050405020304" pitchFamily="18" charset="0"/>
              </a:rPr>
              <a:t>D. i’ = 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p:txBody>
      </p:sp>
      <p:sp>
        <p:nvSpPr>
          <p:cNvPr id="77843" name="Text Box 19">
            <a:extLst>
              <a:ext uri="{FF2B5EF4-FFF2-40B4-BE49-F238E27FC236}">
                <a16:creationId xmlns:a16="http://schemas.microsoft.com/office/drawing/2014/main" xmlns="" id="{7F21B256-F8C9-4B1D-8428-10E39586DBFC}"/>
              </a:ext>
            </a:extLst>
          </p:cNvPr>
          <p:cNvSpPr txBox="1">
            <a:spLocks noChangeArrowheads="1"/>
          </p:cNvSpPr>
          <p:nvPr/>
        </p:nvSpPr>
        <p:spPr bwMode="auto">
          <a:xfrm>
            <a:off x="5105400" y="2959100"/>
            <a:ext cx="1295400" cy="519113"/>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altLang="en-US" sz="2800" b="1">
                <a:solidFill>
                  <a:srgbClr val="FF0000"/>
                </a:solidFill>
                <a:latin typeface="Times New Roman" panose="02020603050405020304" pitchFamily="18" charset="0"/>
              </a:rPr>
              <a:t>D</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394"/>
                                        </p:tgtEl>
                                        <p:attrNameLst>
                                          <p:attrName>style.visibility</p:attrName>
                                        </p:attrNameLst>
                                      </p:cBhvr>
                                      <p:to>
                                        <p:strVal val="visible"/>
                                      </p:to>
                                    </p:set>
                                    <p:anim calcmode="discrete" valueType="clr">
                                      <p:cBhvr override="childStyle">
                                        <p:cTn id="7" dur="80"/>
                                        <p:tgtEl>
                                          <p:spTgt spid="593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4"/>
                                        </p:tgtEl>
                                        <p:attrNameLst>
                                          <p:attrName>fillcolor</p:attrName>
                                        </p:attrNameLst>
                                      </p:cBhvr>
                                      <p:tavLst>
                                        <p:tav tm="0">
                                          <p:val>
                                            <p:clrVal>
                                              <a:schemeClr val="accent2"/>
                                            </p:clrVal>
                                          </p:val>
                                        </p:tav>
                                        <p:tav tm="50000">
                                          <p:val>
                                            <p:clrVal>
                                              <a:schemeClr val="hlink"/>
                                            </p:clrVal>
                                          </p:val>
                                        </p:tav>
                                      </p:tavLst>
                                    </p:anim>
                                    <p:set>
                                      <p:cBhvr>
                                        <p:cTn id="9" dur="80"/>
                                        <p:tgtEl>
                                          <p:spTgt spid="59394"/>
                                        </p:tgtEl>
                                        <p:attrNameLst>
                                          <p:attrName>fill.type</p:attrName>
                                        </p:attrNameLst>
                                      </p:cBhvr>
                                      <p:to>
                                        <p:strVal val="solid"/>
                                      </p:to>
                                    </p:set>
                                  </p:childTnLst>
                                </p:cTn>
                              </p:par>
                              <p:par>
                                <p:cTn id="10" presetID="22" presetClass="entr" presetSubtype="1" fill="hold" grpId="0" nodeType="withEffect">
                                  <p:stCondLst>
                                    <p:cond delay="0"/>
                                  </p:stCondLst>
                                  <p:childTnLst>
                                    <p:set>
                                      <p:cBhvr>
                                        <p:cTn id="11" dur="1" fill="hold">
                                          <p:stCondLst>
                                            <p:cond delay="0"/>
                                          </p:stCondLst>
                                        </p:cTn>
                                        <p:tgtEl>
                                          <p:spTgt spid="59408"/>
                                        </p:tgtEl>
                                        <p:attrNameLst>
                                          <p:attrName>style.visibility</p:attrName>
                                        </p:attrNameLst>
                                      </p:cBhvr>
                                      <p:to>
                                        <p:strVal val="visible"/>
                                      </p:to>
                                    </p:set>
                                    <p:animEffect transition="in" filter="wipe(up)">
                                      <p:cBhvr>
                                        <p:cTn id="12" dur="500"/>
                                        <p:tgtEl>
                                          <p:spTgt spid="5940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59405"/>
                                        </p:tgtEl>
                                        <p:attrNameLst>
                                          <p:attrName>style.visibility</p:attrName>
                                        </p:attrNameLst>
                                      </p:cBhvr>
                                      <p:to>
                                        <p:strVal val="visible"/>
                                      </p:to>
                                    </p:set>
                                    <p:anim calcmode="lin" valueType="num">
                                      <p:cBhvr>
                                        <p:cTn id="15" dur="1000" fill="hold"/>
                                        <p:tgtEl>
                                          <p:spTgt spid="59405"/>
                                        </p:tgtEl>
                                        <p:attrNameLst>
                                          <p:attrName>ppt_w</p:attrName>
                                        </p:attrNameLst>
                                      </p:cBhvr>
                                      <p:tavLst>
                                        <p:tav tm="0">
                                          <p:val>
                                            <p:strVal val="#ppt_w*0.70"/>
                                          </p:val>
                                        </p:tav>
                                        <p:tav tm="100000">
                                          <p:val>
                                            <p:strVal val="#ppt_w"/>
                                          </p:val>
                                        </p:tav>
                                      </p:tavLst>
                                    </p:anim>
                                    <p:anim calcmode="lin" valueType="num">
                                      <p:cBhvr>
                                        <p:cTn id="16" dur="1000" fill="hold"/>
                                        <p:tgtEl>
                                          <p:spTgt spid="59405"/>
                                        </p:tgtEl>
                                        <p:attrNameLst>
                                          <p:attrName>ppt_h</p:attrName>
                                        </p:attrNameLst>
                                      </p:cBhvr>
                                      <p:tavLst>
                                        <p:tav tm="0">
                                          <p:val>
                                            <p:strVal val="#ppt_h"/>
                                          </p:val>
                                        </p:tav>
                                        <p:tav tm="100000">
                                          <p:val>
                                            <p:strVal val="#ppt_h"/>
                                          </p:val>
                                        </p:tav>
                                      </p:tavLst>
                                    </p:anim>
                                    <p:animEffect transition="in" filter="fade">
                                      <p:cBhvr>
                                        <p:cTn id="17" dur="1000"/>
                                        <p:tgtEl>
                                          <p:spTgt spid="594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wipe(up)">
                                      <p:cBhvr>
                                        <p:cTn id="27" dur="500"/>
                                        <p:tgtEl>
                                          <p:spTgt spid="5939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9399"/>
                                        </p:tgtEl>
                                        <p:attrNameLst>
                                          <p:attrName>style.visibility</p:attrName>
                                        </p:attrNameLst>
                                      </p:cBhvr>
                                      <p:to>
                                        <p:strVal val="visible"/>
                                      </p:to>
                                    </p:set>
                                    <p:animEffect transition="in" filter="wipe(up)">
                                      <p:cBhvr>
                                        <p:cTn id="30" dur="500"/>
                                        <p:tgtEl>
                                          <p:spTgt spid="59399"/>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9402"/>
                                        </p:tgtEl>
                                        <p:attrNameLst>
                                          <p:attrName>style.visibility</p:attrName>
                                        </p:attrNameLst>
                                      </p:cBhvr>
                                      <p:to>
                                        <p:strVal val="visible"/>
                                      </p:to>
                                    </p:set>
                                    <p:anim calcmode="lin" valueType="num">
                                      <p:cBhvr>
                                        <p:cTn id="33" dur="500" fill="hold"/>
                                        <p:tgtEl>
                                          <p:spTgt spid="59402"/>
                                        </p:tgtEl>
                                        <p:attrNameLst>
                                          <p:attrName>ppt_w</p:attrName>
                                        </p:attrNameLst>
                                      </p:cBhvr>
                                      <p:tavLst>
                                        <p:tav tm="0">
                                          <p:val>
                                            <p:strVal val="#ppt_w*0.70"/>
                                          </p:val>
                                        </p:tav>
                                        <p:tav tm="100000">
                                          <p:val>
                                            <p:strVal val="#ppt_w"/>
                                          </p:val>
                                        </p:tav>
                                      </p:tavLst>
                                    </p:anim>
                                    <p:anim calcmode="lin" valueType="num">
                                      <p:cBhvr>
                                        <p:cTn id="34" dur="500" fill="hold"/>
                                        <p:tgtEl>
                                          <p:spTgt spid="59402"/>
                                        </p:tgtEl>
                                        <p:attrNameLst>
                                          <p:attrName>ppt_h</p:attrName>
                                        </p:attrNameLst>
                                      </p:cBhvr>
                                      <p:tavLst>
                                        <p:tav tm="0">
                                          <p:val>
                                            <p:strVal val="#ppt_h"/>
                                          </p:val>
                                        </p:tav>
                                        <p:tav tm="100000">
                                          <p:val>
                                            <p:strVal val="#ppt_h"/>
                                          </p:val>
                                        </p:tav>
                                      </p:tavLst>
                                    </p:anim>
                                    <p:animEffect transition="in" filter="fade">
                                      <p:cBhvr>
                                        <p:cTn id="35" dur="500"/>
                                        <p:tgtEl>
                                          <p:spTgt spid="5940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7840"/>
                                        </p:tgtEl>
                                        <p:attrNameLst>
                                          <p:attrName>style.visibility</p:attrName>
                                        </p:attrNameLst>
                                      </p:cBhvr>
                                      <p:to>
                                        <p:strVal val="visible"/>
                                      </p:to>
                                    </p:set>
                                    <p:animEffect transition="in" filter="blinds(horizontal)">
                                      <p:cBhvr>
                                        <p:cTn id="40" dur="500"/>
                                        <p:tgtEl>
                                          <p:spTgt spid="778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7843"/>
                                        </p:tgtEl>
                                        <p:attrNameLst>
                                          <p:attrName>style.visibility</p:attrName>
                                        </p:attrNameLst>
                                      </p:cBhvr>
                                      <p:to>
                                        <p:strVal val="visible"/>
                                      </p:to>
                                    </p:set>
                                    <p:animEffect transition="in" filter="blinds(horizontal)">
                                      <p:cBhvr>
                                        <p:cTn id="45" dur="500"/>
                                        <p:tgtEl>
                                          <p:spTgt spid="7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8" grpId="0" animBg="1"/>
      <p:bldP spid="59399" grpId="0" animBg="1"/>
      <p:bldP spid="59402" grpId="0"/>
      <p:bldP spid="59405" grpId="0"/>
      <p:bldP spid="59408" grpId="0" animBg="1"/>
      <p:bldP spid="77840" grpId="0"/>
      <p:bldP spid="778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143000" y="685800"/>
            <a:ext cx="7924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539750" algn="l"/>
                <a:tab pos="947738" algn="l"/>
              </a:tabLst>
            </a:pPr>
            <a:r>
              <a:rPr kumimoji="1" lang="en-US" altLang="en-US" sz="3200" b="1">
                <a:latin typeface="Times New Roman" pitchFamily="18" charset="0"/>
                <a:cs typeface="Arial" charset="0"/>
              </a:rPr>
              <a:t>Bài tập </a:t>
            </a:r>
            <a:r>
              <a:rPr kumimoji="1" lang="vi-VN" altLang="en-US" sz="3200" b="1">
                <a:latin typeface="Times New Roman" pitchFamily="18" charset="0"/>
                <a:cs typeface="Arial" charset="0"/>
              </a:rPr>
              <a:t>5</a:t>
            </a:r>
            <a:r>
              <a:rPr lang="en-US" altLang="en-US" sz="3200" b="1">
                <a:latin typeface="Times New Roman" pitchFamily="18" charset="0"/>
                <a:ea typeface="Arial" charset="0"/>
                <a:cs typeface="Times New Roman" pitchFamily="18" charset="0"/>
              </a:rPr>
              <a:t>.</a:t>
            </a:r>
            <a:r>
              <a:rPr lang="en-US" altLang="en-US" sz="3200">
                <a:latin typeface="Times New Roman" pitchFamily="18" charset="0"/>
                <a:ea typeface="Arial" charset="0"/>
                <a:cs typeface="Times New Roman" pitchFamily="18" charset="0"/>
              </a:rPr>
              <a:t> Sưu tầm các tranh, ảnh về các vật có tính đối xứng gương trong đời sống giống như chùa Một Cột ở Hà Nội (Hình 13.15/SGK).</a:t>
            </a:r>
            <a:endParaRPr lang="en-US" altLang="en-US" sz="32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663"/>
            <a:ext cx="76962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47650" y="304800"/>
            <a:ext cx="9245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b="1" i="1">
                <a:latin typeface="Times New Roman" pitchFamily="18" charset="0"/>
                <a:cs typeface="Times New Roman" pitchFamily="18" charset="0"/>
              </a:rPr>
              <a:t>CÁC HÌNH ẢNH LIÊN QUAN TỚI HIỆN TƯỢNG PHẢN XẠ ÁNH SÁNG</a:t>
            </a:r>
          </a:p>
        </p:txBody>
      </p:sp>
      <p:pic>
        <p:nvPicPr>
          <p:cNvPr id="23558" name="Picture 6" descr="cau-vo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15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AutoShape 8" descr="Z"/>
          <p:cNvSpPr>
            <a:spLocks noChangeAspect="1" noChangeArrowheads="1"/>
          </p:cNvSpPr>
          <p:nvPr/>
        </p:nvSpPr>
        <p:spPr bwMode="auto">
          <a:xfrm>
            <a:off x="3787775" y="2676525"/>
            <a:ext cx="23320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3562" name="Picture 10" descr="Nhạc nước - ảnh nướ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295400"/>
            <a:ext cx="4705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arn(inVertical)">
                                      <p:cBhvr>
                                        <p:cTn id="12" dur="500"/>
                                        <p:tgtEl>
                                          <p:spTgt spid="23558"/>
                                        </p:tgtEl>
                                      </p:cBhvr>
                                    </p:animEffect>
                                  </p:childTnLst>
                                </p:cTn>
                              </p:par>
                              <p:par>
                                <p:cTn id="13" presetID="16" presetClass="entr" presetSubtype="21"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barn(inVertical)">
                                      <p:cBhvr>
                                        <p:cTn id="15"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2" descr="Káº¿t quáº£ hÃ¬nh áº£nh cho máº·t ná»n nhÃ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09600"/>
            <a:ext cx="3051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Káº¿t quáº£ hÃ¬nh áº£nh cho mÃ n hÃ¬nh Äiá»n thoáº¡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26213" y="609600"/>
            <a:ext cx="33797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p:cNvSpPr txBox="1">
            <a:spLocks noChangeArrowheads="1"/>
          </p:cNvSpPr>
          <p:nvPr/>
        </p:nvSpPr>
        <p:spPr bwMode="auto">
          <a:xfrm>
            <a:off x="762000" y="5551488"/>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1800" b="1">
                <a:latin typeface="Times New Roman" pitchFamily="18" charset="0"/>
                <a:cs typeface="Times New Roman" pitchFamily="18" charset="0"/>
              </a:rPr>
              <a:t>Hình 1</a:t>
            </a:r>
          </a:p>
        </p:txBody>
      </p:sp>
      <p:sp>
        <p:nvSpPr>
          <p:cNvPr id="5125" name="TextBox 6"/>
          <p:cNvSpPr txBox="1">
            <a:spLocks noChangeArrowheads="1"/>
          </p:cNvSpPr>
          <p:nvPr/>
        </p:nvSpPr>
        <p:spPr bwMode="auto">
          <a:xfrm>
            <a:off x="7467600" y="559752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1800" b="1">
                <a:latin typeface="Times New Roman" pitchFamily="18" charset="0"/>
                <a:cs typeface="Times New Roman" pitchFamily="18" charset="0"/>
              </a:rPr>
              <a:t>Hình 3</a:t>
            </a:r>
          </a:p>
        </p:txBody>
      </p:sp>
      <p:pic>
        <p:nvPicPr>
          <p:cNvPr id="512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2638" y="381000"/>
            <a:ext cx="33797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D:\VAT LY\TAI TL LY7\guong-chieu-hau-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495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D:\VAT LY\TAI TL LY7\guong_chieu_hau_1_cj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838200"/>
            <a:ext cx="47879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533400"/>
            <a:ext cx="8305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990600"/>
            <a:ext cx="8153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466850"/>
            <a:ext cx="8534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38400" y="2840038"/>
            <a:ext cx="571500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5068888"/>
            <a:ext cx="8382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895350"/>
            <a:ext cx="43338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597150"/>
            <a:ext cx="89916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8382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4478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0" y="2057400"/>
            <a:ext cx="518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3657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 y="4865688"/>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B278A3-2B72-4B50-BD3E-FF37494F2958}"/>
              </a:ext>
            </a:extLst>
          </p:cNvPr>
          <p:cNvSpPr txBox="1"/>
          <p:nvPr/>
        </p:nvSpPr>
        <p:spPr>
          <a:xfrm>
            <a:off x="304800" y="304800"/>
            <a:ext cx="8915400" cy="830263"/>
          </a:xfrm>
          <a:prstGeom prst="rect">
            <a:avLst/>
          </a:prstGeom>
          <a:noFill/>
        </p:spPr>
        <p:txBody>
          <a:bodyPr>
            <a:spAutoFit/>
          </a:bodyPr>
          <a:lstStyle/>
          <a:p>
            <a:pPr>
              <a:defRPr/>
            </a:pPr>
            <a:r>
              <a:rPr lang="vi-VN" sz="2400" b="1" dirty="0">
                <a:solidFill>
                  <a:srgbClr val="0000FF"/>
                </a:solidFill>
                <a:latin typeface="+mj-lt"/>
              </a:rPr>
              <a:t>Hãy quan sát hình 3 và so sánh đường truyền tia sáng trong hai trường hợp phản xạ và phản xạ khuếch tán tại các bề mặt.</a:t>
            </a:r>
            <a:endParaRPr lang="en-US" sz="2400" b="1" dirty="0">
              <a:solidFill>
                <a:srgbClr val="0000FF"/>
              </a:solidFill>
              <a:latin typeface="+mj-lt"/>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915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8FCBFF-1A9F-4439-BCEB-23457906DDC6}"/>
              </a:ext>
            </a:extLst>
          </p:cNvPr>
          <p:cNvSpPr txBox="1"/>
          <p:nvPr/>
        </p:nvSpPr>
        <p:spPr>
          <a:xfrm>
            <a:off x="228600" y="228600"/>
            <a:ext cx="9220200" cy="830263"/>
          </a:xfrm>
          <a:prstGeom prst="rect">
            <a:avLst/>
          </a:prstGeom>
          <a:noFill/>
        </p:spPr>
        <p:txBody>
          <a:bodyPr>
            <a:spAutoFit/>
          </a:bodyPr>
          <a:lstStyle/>
          <a:p>
            <a:pPr>
              <a:defRPr/>
            </a:pPr>
            <a:r>
              <a:rPr lang="vi-VN" sz="2400" b="1" dirty="0">
                <a:solidFill>
                  <a:srgbClr val="0000FF"/>
                </a:solidFill>
                <a:latin typeface="+mj-lt"/>
              </a:rPr>
              <a:t>Mặt ghế (hình 4) phản xạ ánh sáng như thế nào trước và sau khi được đánh dầu bóng?</a:t>
            </a:r>
            <a:endParaRPr lang="en-US" sz="2400" b="1" dirty="0">
              <a:solidFill>
                <a:srgbClr val="0000FF"/>
              </a:solidFill>
              <a:latin typeface="+mj-l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219200"/>
            <a:ext cx="40862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8750"/>
            <a:ext cx="40862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695325" y="5532438"/>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1800" b="1" i="1">
                <a:latin typeface="Times New Roman" pitchFamily="18" charset="0"/>
                <a:cs typeface="Times New Roman" pitchFamily="18" charset="0"/>
              </a:rPr>
              <a:t>chưa đánh dầu bóng                                                            đã đánh dầu bóng                                                 </a:t>
            </a:r>
          </a:p>
          <a:p>
            <a:pPr algn="ctr"/>
            <a:r>
              <a:rPr lang="en-US" altLang="en-US" sz="1800" b="1">
                <a:latin typeface="Times New Roman" pitchFamily="18" charset="0"/>
                <a:cs typeface="Times New Roman" pitchFamily="18" charset="0"/>
              </a:rPr>
              <a:t>Hình 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8058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DEO_FILES_RECORD" val="&lt;Videos&gt;&lt;Video Name=&quot;TN phan xa anh sang_271_1_66053.flv&quot; Position=&quot;1&quot; SlideID=&quot;271&quot;/&gt;&lt;Video Name=&quot;TN phan xa anh sang_271_1_93837.flv&quot; Position=&quot;1&quot; SlideID=&quot;271&quot;/&gt;&lt;Video Name=&quot;TN phan xa anh sang_271_1_77041.flv&quot; Position=&quot;1&quot; SlideID=&quot;271&quot;/&gt;&lt;Video Name=&quot;TN phan xa anh sang_271_1_25899.flv&quot; Position=&quot;1&quot; SlideID=&quot;271&quot;/&gt;&lt;Video Name=&quot;TN phan xa anh sang_271_1_64934.flv&quot; Position=&quot;1&quot; SlideID=&quot;271&quot;/&gt;&lt;Video Name=&quot;TN phan xa anh sang_271_1_78621.flv&quot; Position=&quot;1&quot; SlideID=&quot;271&quot;/&gt;&lt;Video Name=&quot;TN phan xa anh sang_271_1_54699.flv&quot; Position=&quot;1&quot; SlideID=&quot;271&quot;/&gt;&lt;Video Name=&quot;TN phan xa anh sang_271_2_02687_271_1_56111.flv&quot; Position=&quot;1&quot; SlideID=&quot;271&quot;/&gt;&lt;Video Name=&quot;TN phan xa anh sang_271_2_02687_271_1_50398.flv&quot; Position=&quot;1&quot; SlideID=&quot;271&quot;/&gt;&lt;Video Name=&quot;TN phan xa anh sang_307_1_94848.flv&quot; Position=&quot;1&quot; SlideID=&quot;307&quot;/&gt;&lt;/Videos&gt;&#10;"/>
  <p:tag name="MMPROD_UIDATA" val="&lt;database version=&quot;7.0&quot;&gt;&lt;object type=&quot;1&quot; unique_id=&quot;10001&quot;&gt;&lt;property id=&quot;20193&quot; value=&quot;-1&quot;/&gt;&lt;property id=&quot;20226&quot; value=&quot;D:\My Documents\trang\giao an du thi.ppt&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301&quot;/&gt;&lt;/object&gt;&lt;object type=&quot;3&quot; unique_id=&quot;10006&quot;&gt;&lt;property id=&quot;20148&quot; value=&quot;5&quot;/&gt;&lt;property id=&quot;20300&quot; value=&quot;Slide 3&quot;/&gt;&lt;property id=&quot;20307&quot; value=&quot;303&quot;/&gt;&lt;/object&gt;&lt;object type=&quot;3&quot; unique_id=&quot;10007&quot;&gt;&lt;property id=&quot;20148&quot; value=&quot;5&quot;/&gt;&lt;property id=&quot;20300&quot; value=&quot;Slide 4&quot;/&gt;&lt;property id=&quot;20307&quot; value=&quot;302&quot;/&gt;&lt;/object&gt;&lt;object type=&quot;3&quot; unique_id=&quot;10008&quot;&gt;&lt;property id=&quot;20148&quot; value=&quot;5&quot;/&gt;&lt;property id=&quot;20300&quot; value=&quot;Slide 5&quot;/&gt;&lt;property id=&quot;20307&quot; value=&quot;256&quot;/&gt;&lt;/object&gt;&lt;object type=&quot;3&quot; unique_id=&quot;10009&quot;&gt;&lt;property id=&quot;20148&quot; value=&quot;5&quot;/&gt;&lt;property id=&quot;20300&quot; value=&quot;Slide 6&quot;/&gt;&lt;property id=&quot;20307&quot; value=&quot;260&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61&quot;/&gt;&lt;/object&gt;&lt;object type=&quot;3&quot; unique_id=&quot;10016&quot;&gt;&lt;property id=&quot;20148&quot; value=&quot;5&quot;/&gt;&lt;property id=&quot;20300&quot; value=&quot;Slide 9&quot;/&gt;&lt;property id=&quot;20307&quot; value=&quot;298&quot;/&gt;&lt;/object&gt;&lt;object type=&quot;3&quot; unique_id=&quot;10019&quot;&gt;&lt;property id=&quot;20148&quot; value=&quot;5&quot;/&gt;&lt;property id=&quot;20300&quot; value=&quot;Slide 11&quot;/&gt;&lt;property id=&quot;20307&quot; value=&quot;264&quot;/&gt;&lt;/object&gt;&lt;object type=&quot;3&quot; unique_id=&quot;10021&quot;&gt;&lt;property id=&quot;20148&quot; value=&quot;5&quot;/&gt;&lt;property id=&quot;20300&quot; value=&quot;Slide 12&quot;/&gt;&lt;property id=&quot;20307&quot; value=&quot;265&quot;/&gt;&lt;/object&gt;&lt;object type=&quot;3&quot; unique_id=&quot;10022&quot;&gt;&lt;property id=&quot;20148&quot; value=&quot;5&quot;/&gt;&lt;property id=&quot;20300&quot; value=&quot;Slide 13&quot;/&gt;&lt;property id=&quot;20307&quot; value=&quot;289&quot;/&gt;&lt;/object&gt;&lt;object type=&quot;3&quot; unique_id=&quot;10363&quot;&gt;&lt;property id=&quot;20148&quot; value=&quot;5&quot;/&gt;&lt;property id=&quot;20300&quot; value=&quot;Slide 16&quot;/&gt;&lt;property id=&quot;20307&quot; value=&quot;304&quot;/&gt;&lt;/object&gt;&lt;object type=&quot;3&quot; unique_id=&quot;10461&quot;&gt;&lt;property id=&quot;20148&quot; value=&quot;5&quot;/&gt;&lt;property id=&quot;20300&quot; value=&quot;Slide 18&quot;/&gt;&lt;property id=&quot;20307&quot; value=&quot;305&quot;/&gt;&lt;/object&gt;&lt;object type=&quot;3&quot; unique_id=&quot;10480&quot;&gt;&lt;property id=&quot;20148&quot; value=&quot;5&quot;/&gt;&lt;property id=&quot;20300&quot; value=&quot;Slide 14&quot;/&gt;&lt;property id=&quot;20307&quot; value=&quot;306&quot;/&gt;&lt;/object&gt;&lt;object type=&quot;3&quot; unique_id=&quot;10500&quot;&gt;&lt;property id=&quot;20148&quot; value=&quot;5&quot;/&gt;&lt;property id=&quot;20300&quot; value=&quot;Slide 10&quot;/&gt;&lt;property id=&quot;20307&quot; value=&quot;307&quot;/&gt;&lt;/object&gt;&lt;object type=&quot;3&quot; unique_id=&quot;10558&quot;&gt;&lt;property id=&quot;20148&quot; value=&quot;5&quot;/&gt;&lt;property id=&quot;20300&quot; value=&quot;Slide 17&quot;/&gt;&lt;property id=&quot;20307&quot; value=&quot;308&quot;/&gt;&lt;/object&gt;&lt;object type=&quot;3&quot; unique_id=&quot;10679&quot;&gt;&lt;property id=&quot;20148&quot; value=&quot;5&quot;/&gt;&lt;property id=&quot;20300&quot; value=&quot;Slide 15&quot;/&gt;&lt;property id=&quot;20307&quot; value=&quot;309&quot;/&gt;&lt;/object&gt;&lt;/object&gt;&lt;object type=&quot;4&quot; unique_id=&quot;1034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678</Words>
  <PresentationFormat>A4 Paper (210x297 mm)</PresentationFormat>
  <Paragraphs>80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Wingdings 2</vt:lpstr>
      <vt:lpstr>VNI-Vari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2022-08-16T05:20:53Z</dcterms:created>
  <dcterms:modified xsi:type="dcterms:W3CDTF">2022-08-16T05:21:05Z</dcterms:modified>
</cp:coreProperties>
</file>