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8"/>
  </p:notesMasterIdLst>
  <p:sldIdLst>
    <p:sldId id="300" r:id="rId3"/>
    <p:sldId id="304" r:id="rId4"/>
    <p:sldId id="302" r:id="rId5"/>
    <p:sldId id="303" r:id="rId6"/>
    <p:sldId id="292" r:id="rId7"/>
    <p:sldId id="305" r:id="rId8"/>
    <p:sldId id="306" r:id="rId9"/>
    <p:sldId id="307" r:id="rId10"/>
    <p:sldId id="308" r:id="rId11"/>
    <p:sldId id="309" r:id="rId12"/>
    <p:sldId id="334" r:id="rId13"/>
    <p:sldId id="312" r:id="rId14"/>
    <p:sldId id="314" r:id="rId15"/>
    <p:sldId id="349" r:id="rId16"/>
    <p:sldId id="336" r:id="rId17"/>
    <p:sldId id="348" r:id="rId18"/>
    <p:sldId id="327" r:id="rId19"/>
    <p:sldId id="315" r:id="rId20"/>
    <p:sldId id="332" r:id="rId21"/>
    <p:sldId id="350" r:id="rId22"/>
    <p:sldId id="331" r:id="rId23"/>
    <p:sldId id="295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883" autoAdjust="0"/>
  </p:normalViewPr>
  <p:slideViewPr>
    <p:cSldViewPr snapToGrid="0">
      <p:cViewPr varScale="1">
        <p:scale>
          <a:sx n="84" d="100"/>
          <a:sy n="84" d="100"/>
        </p:scale>
        <p:origin x="96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F0554B-BE53-4DE8-B0A4-C3804222FD4E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A7A57F-6369-48A5-AE79-8887ACC2E0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561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</a:t>
            </a:r>
            <a:r>
              <a:rPr lang="en-US" baseline="0" dirty="0" err="1"/>
              <a:t>cụm</a:t>
            </a:r>
            <a:r>
              <a:rPr lang="en-US" baseline="0" dirty="0"/>
              <a:t> </a:t>
            </a:r>
            <a:r>
              <a:rPr lang="en-US" baseline="0" dirty="0" err="1"/>
              <a:t>nghe</a:t>
            </a:r>
            <a:r>
              <a:rPr lang="en-US" baseline="0" dirty="0"/>
              <a:t> </a:t>
            </a:r>
            <a:r>
              <a:rPr lang="en-US" baseline="0" dirty="0" err="1"/>
              <a:t>âm</a:t>
            </a:r>
            <a:r>
              <a:rPr lang="en-US" baseline="0" dirty="0"/>
              <a:t> </a:t>
            </a:r>
            <a:r>
              <a:rPr lang="en-US" baseline="0" dirty="0" err="1"/>
              <a:t>thanh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8432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D7CB5-7CAC-488F-8B9D-FBAF68C36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13F6EB-32E8-4164-B3DA-2909738A2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1B9CE-C1BA-4B13-9EE1-BEA737633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912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7B4CA-1019-4F17-97C3-006667B73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9F2CB1-709A-4E0B-9ADE-FC74237EB1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26E672-0996-4FDF-A9DA-E867431FE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B18C38-48F2-44C7-81B8-6D82F0C1E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5AB20-6E20-493F-8626-CDF26D606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7534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A9F7A6C-C276-4BA7-87C3-4648A2B93A1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04A340-AC13-454F-90A9-EA2839BA3B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0FAA2-48EC-4693-A82B-D334B03E6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F05102-0A93-4971-9F44-E00E675BE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87867A-9A4E-4A14-9CE1-69506F4E9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8227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4762242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E0695A-97ED-4B37-97FC-40995BE58B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DD12BF-82B2-4387-923B-DE3FBB640C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D742C1-59B7-4EA8-8A50-229829BEB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DCE13-23BF-46E2-95B5-4B2B863F6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4073C5-AA2F-4CCF-88F0-8C7B14370C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063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F3225-5769-4B9B-9206-C77E90B5D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AF807-A2D1-4A7C-9A52-A117E84E70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617FB-ED63-4BBB-80A9-27839CE2F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26CB8B-0A5B-4432-AC35-FD7AFB7A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0F3EA7-54C9-4FBD-99D1-C49FB0955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703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6EC56-C4FC-4715-9F20-253B0B012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889B49-BEED-4004-B279-B662A2D37D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CEB70B-2C01-4F37-B024-D4658CD2C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F440E9-9CA2-469A-92DA-1BF255FC9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DEF691-B6B0-4503-8846-3E9AB0A90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0183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251CE-BE56-445A-B0F3-AC0DD2B2D3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90E0D-C498-4EDB-A8B2-B84CCD4B3E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32E5C8-D746-4661-A666-CD9C1D2EE8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E044DA-E15A-484C-BCC6-BDC43AAF04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42D2AE-A90E-4A92-94E1-57E4B2025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9F81C3-97B9-423A-81DB-8EDBBA136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5570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22B1BD-56F7-43D0-89C6-65EF22D27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7D4FF8-6BEE-4597-916B-5E5A2E35D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C9038C-CEF5-4BD4-B901-EABB932A7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3028CB-CCC3-4AAD-82E0-0D8237EF48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DBF5FE-9F63-48AC-88F3-26DEC2B82B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DA9F15-40F8-4B38-A4EC-0877FE8B9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9C009D-E6C9-4926-8E8E-4934014676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1585DEB-5E12-4C7A-9DCF-109E6263A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8957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8ECCA-89F4-4F29-9AB0-176072D2B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C0E579-CEFC-401A-BE62-4F195D2A5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6F9BDC-A228-4579-AA2F-52AA215ED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3119E1-7BE8-4CC5-A430-2E4F41CB0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714FBD-7BDA-4F15-BE87-AB6E6C757D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4C0867-5095-4575-A1F6-79AABE0CEC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26E5F9-9F72-4018-B064-36FED331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5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BCAED1-27B6-4E59-8CCB-D310931D2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DAB4CD-3392-48FD-8608-C4A6B38715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C78D1-0CC2-4675-A0A6-F195CB5CD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89B9C2-A609-43F8-8552-92AD14AC3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AE514-F211-4651-BB8A-E686924C4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1362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B6D92-9F59-4DA4-8289-5C1686E93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DBA48B-CB11-4E30-AB62-7EE17C637C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EE971-CE82-401D-B0FF-89D3D4F67D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95DBF3-E708-4E00-BC97-3C3E662328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851FCD-EF87-45E5-9CD0-DEF920F4E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91603D-029B-4F4F-A107-0A4BF1FB6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311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9E19E-1490-4C70-A5EB-9BFCA3C83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6B160D8-909E-409F-A7EE-E579079B4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0169420-0414-493B-A9BE-5773F6196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98188D-6EEF-40A1-BA72-E150956D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4F269A-0067-4549-B976-87724FF52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EE5504-F36A-4DDE-86B9-9ADFD9531D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1344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BCB508-5EC1-445B-B14F-ABB7BA894C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B14ED7-0310-4B6E-858C-3C7BA770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9B9B9B-C390-4500-8F7F-E9DFBE38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6E68B-01FF-4D5A-AF1D-3DA6E77D5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5E900E-7D2F-4090-AC42-4B71E04EF1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06911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DB5BE8-1239-41BD-ADA0-D56766D4F2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6D73B1-43B7-463E-94E2-77FA53ACB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3FD195-A07D-4322-B794-56830D6191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A608B-1A7A-42D4-882A-B907262CC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71A1E5-87D8-41F5-8092-18B6C4595E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5472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47719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2634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05645-8792-4041-96B7-BE64CB729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23EED0-7429-4129-AE61-5010B3A3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579DB-0658-46FC-B0B9-72C00374CB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8282B1-ED88-450E-8B4D-EF33EE1AEF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100CB-6A0A-4476-947A-6A3297F2D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43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75478-6935-4FA8-B31E-DD1B57D0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4734C-97A5-4105-9EEF-577530F677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A88E7F-BABD-4D98-9CA8-8BC37285D4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0A5958-3473-4F75-A072-A70FC4A15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8BD9B2-A65B-4E72-A4C5-3312D037B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40E712-311B-4F26-9E3F-18133BB87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8284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4D5E9B-C676-414F-9FB6-57F4D49588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5D1BB5-C2DD-401B-B72E-1FC0AD685F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1FE571-8680-42FC-B8BD-C4618C781F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B83CE2-C256-4E81-AD02-2A72F80E6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BE48C4-6A67-4DD2-9D5C-A150126DE7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38B922-90AB-4735-A8A6-1DB751D6B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B82476-1E35-4D76-BF06-15410A8A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2B79B6-2601-4598-B9E4-250E3FF930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874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CEF1D7-3E0F-456B-A4BE-9432F40D9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2A9D55-8E97-48F8-A841-1B629699B0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EDB84-C6FD-4369-AF33-57D7F3F85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E96C7A-A982-4337-8C9F-3EF10F7F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962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AADB67-8314-4C02-A95B-BB924FF5B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83419F-E8B1-42B1-937E-EF8A18C5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A59BE0-C622-4D1F-8860-602A162AA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3908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28095-66B4-4035-8517-5647D1725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69DD16-95CA-4C50-AAF2-02B2ED52B2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2669A1-1F08-4ABF-B6D4-8D28DD8737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F74CE3-C42A-47EE-B2D3-6E6F427A72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7B8812-7D14-4B47-A349-42C03B1EB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C4FDA3-ED8A-48B2-B231-5808D9620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90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CB1E5-825D-449F-BF52-146174C61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F4A0536-045C-4CFC-BD57-7EEF535AAE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1DB9EC-4ACB-4E5C-9106-7D47F17CD9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434B83-971A-4681-926F-2CA165CA7F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CF240C-7F46-40AA-BDA9-D8D5B09EE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CD50AA-AF31-421D-B1CA-39DC20E7A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3822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200B96-4634-4869-9FEF-D86092B01F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ECE990-0A34-415A-90C0-DED71D825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E96820-6484-4DD7-85AE-5B09B3381B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A1422C-E565-4CFE-B349-25189E7DB668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0206E0-6691-42C5-882A-071AA67437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18E5B8-6A7C-4894-AA54-84592F6691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35AAF2-9E00-412B-A5DD-B032E0C5FC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89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E1ECF3-63ED-4332-84F2-A339B99FB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A9F7B5-AB95-40E6-AD6A-88575F2818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DA848D-531A-4342-B45D-31F6B47F44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CEE7C-2220-4BB0-8671-522E14E05689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8528C5-5769-4099-9C8A-33A6C49D55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E927B3-6B30-4F75-A08A-58BED61828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3D4AB-7AB4-4C74-9C38-F84337D3A27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33489DD-EECA-4AB4-A170-62961E16F8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7B65C47-4170-464E-B9A2-30BE3D5897B8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6A8AB93-4061-4CCC-BAA6-939CA6AE7DC3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45CAB881-C47F-4873-87F1-856301F14B2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D03A1786-86DC-4070-AFAC-3F89E3FB7AC2}"/>
              </a:ext>
            </a:extLst>
          </p:cNvPr>
          <p:cNvSpPr txBox="1"/>
          <p:nvPr userDrawn="1"/>
        </p:nvSpPr>
        <p:spPr>
          <a:xfrm>
            <a:off x="153420" y="-41096"/>
            <a:ext cx="270926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5: FOOD AND DRINKS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050103-1A55-49F1-A88B-49498BD46236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4C2A0F3-DB5A-47B0-9982-1D1A2D43BD84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4" name="TextBox 9">
            <a:extLst>
              <a:ext uri="{FF2B5EF4-FFF2-40B4-BE49-F238E27FC236}">
                <a16:creationId xmlns:a16="http://schemas.microsoft.com/office/drawing/2014/main" id="{F3E4C780-C88F-4674-B09C-78D82AA54A48}"/>
              </a:ext>
            </a:extLst>
          </p:cNvPr>
          <p:cNvSpPr txBox="1"/>
          <p:nvPr userDrawn="1"/>
        </p:nvSpPr>
        <p:spPr>
          <a:xfrm>
            <a:off x="11041220" y="-20582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536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7.wav"/><Relationship Id="rId1" Type="http://schemas.openxmlformats.org/officeDocument/2006/relationships/audio" Target="NULL" TargetMode="External"/><Relationship Id="rId5" Type="http://schemas.openxmlformats.org/officeDocument/2006/relationships/image" Target="../media/image19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9.png"/><Relationship Id="rId2" Type="http://schemas.microsoft.com/office/2007/relationships/media" Target="../media/media18.wav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eduhome.com.vn/DHALesson?idGrade=3&amp;idSubject=1&amp;idSeries=119&amp;idTheme=1068&amp;IdLevel=2&amp;idThemeServer=73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3" Type="http://schemas.microsoft.com/office/2007/relationships/media" Target="../media/media7.mp3"/><Relationship Id="rId18" Type="http://schemas.openxmlformats.org/officeDocument/2006/relationships/audio" Target="../media/media9.wav"/><Relationship Id="rId26" Type="http://schemas.openxmlformats.org/officeDocument/2006/relationships/audio" Target="../media/media13.wav"/><Relationship Id="rId3" Type="http://schemas.microsoft.com/office/2007/relationships/media" Target="../media/media2.mp3"/><Relationship Id="rId21" Type="http://schemas.microsoft.com/office/2007/relationships/media" Target="../media/media11.wav"/><Relationship Id="rId34" Type="http://schemas.openxmlformats.org/officeDocument/2006/relationships/notesSlide" Target="../notesSlides/notesSlide1.xml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17" Type="http://schemas.microsoft.com/office/2007/relationships/media" Target="../media/media9.wav"/><Relationship Id="rId25" Type="http://schemas.microsoft.com/office/2007/relationships/media" Target="../media/media13.wav"/><Relationship Id="rId3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6" Type="http://schemas.openxmlformats.org/officeDocument/2006/relationships/audio" Target="../media/media8.mp3"/><Relationship Id="rId20" Type="http://schemas.openxmlformats.org/officeDocument/2006/relationships/audio" Target="../media/media10.wav"/><Relationship Id="rId29" Type="http://schemas.microsoft.com/office/2007/relationships/media" Target="../media/media15.wav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24" Type="http://schemas.openxmlformats.org/officeDocument/2006/relationships/audio" Target="../media/media12.wav"/><Relationship Id="rId32" Type="http://schemas.openxmlformats.org/officeDocument/2006/relationships/audio" Target="../media/media16.wav"/><Relationship Id="rId5" Type="http://schemas.microsoft.com/office/2007/relationships/media" Target="../media/media3.mp3"/><Relationship Id="rId15" Type="http://schemas.microsoft.com/office/2007/relationships/media" Target="../media/media8.mp3"/><Relationship Id="rId23" Type="http://schemas.microsoft.com/office/2007/relationships/media" Target="../media/media12.wav"/><Relationship Id="rId28" Type="http://schemas.openxmlformats.org/officeDocument/2006/relationships/audio" Target="../media/media14.wav"/><Relationship Id="rId10" Type="http://schemas.openxmlformats.org/officeDocument/2006/relationships/audio" Target="../media/media5.mp3"/><Relationship Id="rId19" Type="http://schemas.microsoft.com/office/2007/relationships/media" Target="../media/media10.wav"/><Relationship Id="rId31" Type="http://schemas.microsoft.com/office/2007/relationships/media" Target="../media/media16.wav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Relationship Id="rId22" Type="http://schemas.openxmlformats.org/officeDocument/2006/relationships/audio" Target="../media/media11.wav"/><Relationship Id="rId27" Type="http://schemas.microsoft.com/office/2007/relationships/media" Target="../media/media14.wav"/><Relationship Id="rId30" Type="http://schemas.openxmlformats.org/officeDocument/2006/relationships/audio" Target="../media/media15.wav"/><Relationship Id="rId35" Type="http://schemas.openxmlformats.org/officeDocument/2006/relationships/image" Target="../media/image19.png"/><Relationship Id="rId8" Type="http://schemas.openxmlformats.org/officeDocument/2006/relationships/audio" Target="../media/media4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5: Food and Drinks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1.1: Vocabulary &amp; Listening</a:t>
            </a:r>
            <a:r>
              <a:rPr lang="en-US" sz="3200" dirty="0"/>
              <a:t>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Page</a:t>
            </a:r>
            <a:r>
              <a:rPr lang="en-US" sz="3200" b="1" dirty="0"/>
              <a:t> </a:t>
            </a:r>
            <a:r>
              <a:rPr lang="en-US" sz="3200" b="1" dirty="0">
                <a:solidFill>
                  <a:srgbClr val="FF0000"/>
                </a:solidFill>
              </a:rPr>
              <a:t>36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1B662D3-4EB6-4AD1-8C4B-3853C48A6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13" y="1267246"/>
            <a:ext cx="10932578" cy="487760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14604" y="45720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page 26</a:t>
            </a:r>
          </a:p>
        </p:txBody>
      </p:sp>
      <p:sp>
        <p:nvSpPr>
          <p:cNvPr id="3" name="Rectangle 2"/>
          <p:cNvSpPr/>
          <p:nvPr/>
        </p:nvSpPr>
        <p:spPr>
          <a:xfrm>
            <a:off x="2030125" y="457199"/>
            <a:ext cx="9375004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Unscramble the words.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5C4A3BC-FC4E-499E-AFB3-AEC4AEA72408}"/>
              </a:ext>
            </a:extLst>
          </p:cNvPr>
          <p:cNvSpPr txBox="1"/>
          <p:nvPr/>
        </p:nvSpPr>
        <p:spPr>
          <a:xfrm>
            <a:off x="8870366" y="1493225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tomato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1478CE-6585-47FD-B7D2-B38F8BF7FA0B}"/>
              </a:ext>
            </a:extLst>
          </p:cNvPr>
          <p:cNvSpPr txBox="1"/>
          <p:nvPr/>
        </p:nvSpPr>
        <p:spPr>
          <a:xfrm>
            <a:off x="3342743" y="2652758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onion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409C675-90A0-463A-BA06-5D06E45419E2}"/>
              </a:ext>
            </a:extLst>
          </p:cNvPr>
          <p:cNvSpPr txBox="1"/>
          <p:nvPr/>
        </p:nvSpPr>
        <p:spPr>
          <a:xfrm>
            <a:off x="8720056" y="2675822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spaghetti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984B1FA-6D2A-4788-8D27-CEFA681319F8}"/>
              </a:ext>
            </a:extLst>
          </p:cNvPr>
          <p:cNvSpPr txBox="1"/>
          <p:nvPr/>
        </p:nvSpPr>
        <p:spPr>
          <a:xfrm>
            <a:off x="2993230" y="3857474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milliliter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F709A94-E544-4E2E-A7D7-BA32F19FB77D}"/>
              </a:ext>
            </a:extLst>
          </p:cNvPr>
          <p:cNvSpPr txBox="1"/>
          <p:nvPr/>
        </p:nvSpPr>
        <p:spPr>
          <a:xfrm>
            <a:off x="9059209" y="3857474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grams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14F0F14-D569-455B-BFBF-A350CD341267}"/>
              </a:ext>
            </a:extLst>
          </p:cNvPr>
          <p:cNvSpPr txBox="1"/>
          <p:nvPr/>
        </p:nvSpPr>
        <p:spPr>
          <a:xfrm>
            <a:off x="2993230" y="5001161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teaspoon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74A2A81-2F57-4185-A3BC-5CC0B8838A91}"/>
              </a:ext>
            </a:extLst>
          </p:cNvPr>
          <p:cNvSpPr txBox="1"/>
          <p:nvPr/>
        </p:nvSpPr>
        <p:spPr>
          <a:xfrm>
            <a:off x="8720056" y="5001161"/>
            <a:ext cx="36334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cs typeface="Arial" panose="020B0604020202020204" pitchFamily="34" charset="0"/>
              </a:rPr>
              <a:t>tablespoon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3967C70-5579-41D7-96DE-19CD528E753A}"/>
              </a:ext>
            </a:extLst>
          </p:cNvPr>
          <p:cNvSpPr/>
          <p:nvPr/>
        </p:nvSpPr>
        <p:spPr>
          <a:xfrm>
            <a:off x="610338" y="-19515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963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5520" y="323765"/>
            <a:ext cx="3478306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57B16F-EFF6-4452-A784-61A8FE309DDD}"/>
              </a:ext>
            </a:extLst>
          </p:cNvPr>
          <p:cNvSpPr/>
          <p:nvPr/>
        </p:nvSpPr>
        <p:spPr>
          <a:xfrm>
            <a:off x="233082" y="1005957"/>
            <a:ext cx="1195891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dirty="0"/>
              <a:t>Practice saying units of measurement with the ingredients using the numbers below.</a:t>
            </a:r>
            <a:endParaRPr lang="en-US" sz="3400" i="1" dirty="0"/>
          </a:p>
        </p:txBody>
      </p:sp>
      <p:pic>
        <p:nvPicPr>
          <p:cNvPr id="11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8AA5C8C9-394C-49EF-A3CD-09C35D4BB0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0808" y="359469"/>
            <a:ext cx="1013357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FD7E2E-F83B-42CD-9510-364AC9B73D9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233082" y="2330824"/>
            <a:ext cx="7562364" cy="26752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2CDA23-7291-4F0D-9A87-B2BF6A1587E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8042699" y="4267200"/>
            <a:ext cx="3916219" cy="18554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C780ACD-AF22-403A-8901-CB4B626C7ABF}"/>
              </a:ext>
            </a:extLst>
          </p:cNvPr>
          <p:cNvSpPr/>
          <p:nvPr/>
        </p:nvSpPr>
        <p:spPr>
          <a:xfrm>
            <a:off x="600911" y="-28717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04526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8007FC5-638F-4F6B-A5C4-3876F7CD82A4}"/>
              </a:ext>
            </a:extLst>
          </p:cNvPr>
          <p:cNvSpPr/>
          <p:nvPr/>
        </p:nvSpPr>
        <p:spPr>
          <a:xfrm>
            <a:off x="600912" y="-18854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06021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Read the instruction quickly. Underline the key words. What are we going to do? 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Listen and choose the correct answer.</a:t>
            </a:r>
          </a:p>
        </p:txBody>
      </p:sp>
      <p:cxnSp>
        <p:nvCxnSpPr>
          <p:cNvPr id="5" name="Straight Connector 4"/>
          <p:cNvCxnSpPr>
            <a:cxnSpLocks/>
          </p:cNvCxnSpPr>
          <p:nvPr/>
        </p:nvCxnSpPr>
        <p:spPr>
          <a:xfrm>
            <a:off x="1775591" y="3781589"/>
            <a:ext cx="978119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E1544590-90A4-47F3-98E3-76D72EF31391}"/>
              </a:ext>
            </a:extLst>
          </p:cNvPr>
          <p:cNvCxnSpPr>
            <a:cxnSpLocks/>
          </p:cNvCxnSpPr>
          <p:nvPr/>
        </p:nvCxnSpPr>
        <p:spPr>
          <a:xfrm>
            <a:off x="8355321" y="3781589"/>
            <a:ext cx="100206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0EE0CBD-319E-463C-80A4-34CD245807E4}"/>
              </a:ext>
            </a:extLst>
          </p:cNvPr>
          <p:cNvCxnSpPr>
            <a:cxnSpLocks/>
          </p:cNvCxnSpPr>
          <p:nvPr/>
        </p:nvCxnSpPr>
        <p:spPr>
          <a:xfrm>
            <a:off x="3460363" y="3781589"/>
            <a:ext cx="454852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/>
          <p:cNvSpPr/>
          <p:nvPr/>
        </p:nvSpPr>
        <p:spPr>
          <a:xfrm>
            <a:off x="565081" y="4645834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400" i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1C971C-D3CC-4634-991A-C2DFC6155513}"/>
              </a:ext>
            </a:extLst>
          </p:cNvPr>
          <p:cNvSpPr txBox="1"/>
          <p:nvPr/>
        </p:nvSpPr>
        <p:spPr>
          <a:xfrm>
            <a:off x="1159016" y="3153520"/>
            <a:ext cx="1114096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/>
              <a:t>a. Listen to Logan talking to his mom. Where are they?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1C49B42-2460-40DD-A124-72D6E92A75A2}"/>
              </a:ext>
            </a:extLst>
          </p:cNvPr>
          <p:cNvSpPr/>
          <p:nvPr/>
        </p:nvSpPr>
        <p:spPr>
          <a:xfrm>
            <a:off x="605875" y="-22646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43150" y="355015"/>
            <a:ext cx="969203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b. Now listen and </a:t>
            </a:r>
            <a:r>
              <a:rPr lang="en-US" sz="3600" b="1" dirty="0">
                <a:solidFill>
                  <a:schemeClr val="accent1"/>
                </a:solidFill>
              </a:rPr>
              <a:t>write the amounts or quantities they need</a:t>
            </a:r>
            <a:r>
              <a:rPr lang="en-US" sz="3600" b="1" i="1" dirty="0">
                <a:solidFill>
                  <a:srgbClr val="0070C0"/>
                </a:solidFill>
              </a:rPr>
              <a:t>. </a:t>
            </a:r>
            <a:endParaRPr lang="en-US" sz="3600" b="1" i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E6E00-2D90-40F8-A809-5700317E9D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622" y="2323717"/>
            <a:ext cx="9905478" cy="41122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65131" y="1555344"/>
            <a:ext cx="9670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Guess the answer!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C48B81F-EFE2-40D2-9403-BDE4F5BAB412}"/>
              </a:ext>
            </a:extLst>
          </p:cNvPr>
          <p:cNvSpPr/>
          <p:nvPr/>
        </p:nvSpPr>
        <p:spPr>
          <a:xfrm>
            <a:off x="600911" y="-15320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194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90D53D65-ADAD-45B0-94EC-CCB947AE3B26}"/>
              </a:ext>
            </a:extLst>
          </p:cNvPr>
          <p:cNvSpPr txBox="1"/>
          <p:nvPr/>
        </p:nvSpPr>
        <p:spPr>
          <a:xfrm>
            <a:off x="1239417" y="2582315"/>
            <a:ext cx="34927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YOUR ANSWER?</a:t>
            </a:r>
            <a:endParaRPr lang="en-US" sz="28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AEE1202-4641-4F08-9073-CE5C87CE3D98}"/>
              </a:ext>
            </a:extLst>
          </p:cNvPr>
          <p:cNvSpPr txBox="1"/>
          <p:nvPr/>
        </p:nvSpPr>
        <p:spPr>
          <a:xfrm>
            <a:off x="1263779" y="4799256"/>
            <a:ext cx="172201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1" dirty="0">
                <a:solidFill>
                  <a:srgbClr val="0070C0"/>
                </a:solidFill>
                <a:highlight>
                  <a:srgbClr val="FFFF00"/>
                </a:highlight>
                <a:sym typeface="Wingdings" panose="05000000000000000000" pitchFamily="2" charset="2"/>
              </a:rPr>
              <a:t> WHY?</a:t>
            </a:r>
            <a:endParaRPr lang="en-US" sz="2800" dirty="0"/>
          </a:p>
        </p:txBody>
      </p:sp>
      <p:sp>
        <p:nvSpPr>
          <p:cNvPr id="3" name="Rectangle 2"/>
          <p:cNvSpPr/>
          <p:nvPr/>
        </p:nvSpPr>
        <p:spPr>
          <a:xfrm>
            <a:off x="427911" y="762992"/>
            <a:ext cx="109002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242021"/>
                </a:solidFill>
              </a:rPr>
              <a:t>a. Listen to</a:t>
            </a:r>
            <a:r>
              <a:rPr lang="en-US" sz="4800" dirty="0"/>
              <a:t> Logan talking to his mom. Where are they?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6F0188-52D1-4749-90DD-486FF79D4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9807" y="3169123"/>
            <a:ext cx="9042179" cy="868680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D797E3E-F2E8-4B4E-A157-106B91D0B55E}"/>
              </a:ext>
            </a:extLst>
          </p:cNvPr>
          <p:cNvSpPr/>
          <p:nvPr/>
        </p:nvSpPr>
        <p:spPr>
          <a:xfrm>
            <a:off x="1802131" y="3301898"/>
            <a:ext cx="732348" cy="56509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05274" y="439616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261946" y="5161085"/>
            <a:ext cx="8027377" cy="461665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70C0"/>
                </a:solidFill>
              </a:rPr>
              <a:t>Now, finish your homework and then we can go shopping!</a:t>
            </a:r>
          </a:p>
        </p:txBody>
      </p:sp>
      <p:pic>
        <p:nvPicPr>
          <p:cNvPr id="9" name="CD1-TRACK 48">
            <a:hlinkClick r:id="" action="ppaction://media"/>
            <a:extLst>
              <a:ext uri="{FF2B5EF4-FFF2-40B4-BE49-F238E27FC236}">
                <a16:creationId xmlns:a16="http://schemas.microsoft.com/office/drawing/2014/main" id="{719EBCEE-8375-4643-BF38-497B302065A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8" end="0.15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18501" y="1880514"/>
            <a:ext cx="830171" cy="83017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1DE213-95EE-4215-9CB3-4071E4DD7B54}"/>
              </a:ext>
            </a:extLst>
          </p:cNvPr>
          <p:cNvSpPr/>
          <p:nvPr/>
        </p:nvSpPr>
        <p:spPr>
          <a:xfrm>
            <a:off x="600911" y="-26392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351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734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4" grpId="0"/>
      <p:bldP spid="27" grpId="0"/>
      <p:bldP spid="16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42211" y="1116593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b. Now listen and </a:t>
            </a:r>
            <a:r>
              <a:rPr lang="en-US" sz="3600" b="1" dirty="0">
                <a:solidFill>
                  <a:schemeClr val="accent1"/>
                </a:solidFill>
              </a:rPr>
              <a:t>write the amounts or quantities they need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endParaRPr lang="en-US" sz="3600" b="1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213787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AE6E00-2D90-40F8-A809-5700317E9D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211" y="2288548"/>
            <a:ext cx="11215780" cy="411225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63F9B3-DF7D-4895-AAD4-6A8CB44ACB7F}"/>
              </a:ext>
            </a:extLst>
          </p:cNvPr>
          <p:cNvSpPr/>
          <p:nvPr/>
        </p:nvSpPr>
        <p:spPr>
          <a:xfrm>
            <a:off x="4112700" y="3356476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450g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1D613-4D71-4826-BBD2-0671FF1621ED}"/>
              </a:ext>
            </a:extLst>
          </p:cNvPr>
          <p:cNvSpPr/>
          <p:nvPr/>
        </p:nvSpPr>
        <p:spPr>
          <a:xfrm>
            <a:off x="4233807" y="3918229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E8A05C-7996-4FDA-B988-5109B1870DAA}"/>
              </a:ext>
            </a:extLst>
          </p:cNvPr>
          <p:cNvSpPr/>
          <p:nvPr/>
        </p:nvSpPr>
        <p:spPr>
          <a:xfrm>
            <a:off x="3942010" y="4457920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 bottle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5200BCF-A2C4-4501-AA95-3469F9DAAF79}"/>
              </a:ext>
            </a:extLst>
          </p:cNvPr>
          <p:cNvSpPr/>
          <p:nvPr/>
        </p:nvSpPr>
        <p:spPr>
          <a:xfrm>
            <a:off x="4233807" y="5040303"/>
            <a:ext cx="281978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four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86230F6-3B59-4EC1-8C87-D4BBADC6C106}"/>
              </a:ext>
            </a:extLst>
          </p:cNvPr>
          <p:cNvSpPr/>
          <p:nvPr/>
        </p:nvSpPr>
        <p:spPr>
          <a:xfrm>
            <a:off x="598773" y="-28235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  <p:pic>
        <p:nvPicPr>
          <p:cNvPr id="13" name="CD1-TRACK 48">
            <a:hlinkClick r:id="" action="ppaction://media"/>
            <a:extLst>
              <a:ext uri="{FF2B5EF4-FFF2-40B4-BE49-F238E27FC236}">
                <a16:creationId xmlns:a16="http://schemas.microsoft.com/office/drawing/2014/main" id="{22830191-C3B3-44F9-8B0C-77E3D0A97C2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208" end="0.15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92630" y="1116593"/>
            <a:ext cx="807574" cy="80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1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7346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945" y="19559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9182" y="401737"/>
            <a:ext cx="2622635" cy="1672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6747642" y="2159648"/>
            <a:ext cx="5002924" cy="3387598"/>
          </a:xfrm>
          <a:prstGeom prst="wedgeRoundRectCallout">
            <a:avLst>
              <a:gd name="adj1" fmla="val 44748"/>
              <a:gd name="adj2" fmla="val 61828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i="1" dirty="0">
                <a:solidFill>
                  <a:srgbClr val="0070C0"/>
                </a:solidFill>
              </a:rPr>
              <a:t>What do you usually buy at the supermarket?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39528F-1AFF-41C4-8880-05CFCEEC059E}"/>
              </a:ext>
            </a:extLst>
          </p:cNvPr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434" y="1118919"/>
            <a:ext cx="5580994" cy="3230563"/>
          </a:xfrm>
          <a:prstGeom prst="rect">
            <a:avLst/>
          </a:prstGeom>
        </p:spPr>
      </p:pic>
      <p:pic>
        <p:nvPicPr>
          <p:cNvPr id="6" name="CD1-TRACK 49">
            <a:hlinkClick r:id="" action="ppaction://media"/>
            <a:extLst>
              <a:ext uri="{FF2B5EF4-FFF2-40B4-BE49-F238E27FC236}">
                <a16:creationId xmlns:a16="http://schemas.microsoft.com/office/drawing/2014/main" id="{9535865B-8FA0-4313-8928-497441111CB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742" end="790.201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680138" y="4739573"/>
            <a:ext cx="803726" cy="80372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40D6478-CB57-48AD-89EC-D96A95C35010}"/>
              </a:ext>
            </a:extLst>
          </p:cNvPr>
          <p:cNvSpPr/>
          <p:nvPr/>
        </p:nvSpPr>
        <p:spPr>
          <a:xfrm>
            <a:off x="610337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10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7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A8A8C0B-5355-4C68-9AA3-4B22BF877BF2}"/>
              </a:ext>
            </a:extLst>
          </p:cNvPr>
          <p:cNvSpPr/>
          <p:nvPr/>
        </p:nvSpPr>
        <p:spPr>
          <a:xfrm>
            <a:off x="600912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1485" y="2828835"/>
            <a:ext cx="10547738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Make a shopping list for things to prepare for lunch / dinner.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F7D7AB-ABCE-44D4-A5D7-99900AB6FC3B}"/>
              </a:ext>
            </a:extLst>
          </p:cNvPr>
          <p:cNvSpPr/>
          <p:nvPr/>
        </p:nvSpPr>
        <p:spPr>
          <a:xfrm>
            <a:off x="591485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7861" y="1790432"/>
            <a:ext cx="1920785" cy="5700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297" y="2799365"/>
            <a:ext cx="3491928" cy="661624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618944" y="5213800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62297" y="3816102"/>
            <a:ext cx="3913186" cy="79820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0108" y="499610"/>
            <a:ext cx="4201181" cy="58763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538147C-D1FD-42D1-9B56-DE726FEFE3C1}"/>
              </a:ext>
            </a:extLst>
          </p:cNvPr>
          <p:cNvSpPr/>
          <p:nvPr/>
        </p:nvSpPr>
        <p:spPr>
          <a:xfrm>
            <a:off x="593433" y="-25507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275385" y="536331"/>
            <a:ext cx="2646484" cy="70788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000" dirty="0"/>
              <a:t>LET’S PLAY!</a:t>
            </a:r>
            <a:endParaRPr lang="en-US" dirty="0"/>
          </a:p>
        </p:txBody>
      </p:sp>
      <p:sp>
        <p:nvSpPr>
          <p:cNvPr id="6" name="TextBox 5">
            <a:hlinkClick r:id="rId2"/>
          </p:cNvPr>
          <p:cNvSpPr txBox="1"/>
          <p:nvPr/>
        </p:nvSpPr>
        <p:spPr>
          <a:xfrm>
            <a:off x="8417169" y="963996"/>
            <a:ext cx="3480565" cy="400110"/>
          </a:xfrm>
          <a:prstGeom prst="rect">
            <a:avLst/>
          </a:prstGeom>
          <a:solidFill>
            <a:srgbClr val="FFC000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i="1" dirty="0"/>
              <a:t>Click here to play the games!</a:t>
            </a:r>
            <a:endParaRPr lang="en-US" sz="1050" i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54" y="1725129"/>
            <a:ext cx="10145427" cy="45639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C0A3CAC-D31D-40EB-B737-AD97DC5ACB48}"/>
              </a:ext>
            </a:extLst>
          </p:cNvPr>
          <p:cNvSpPr/>
          <p:nvPr/>
        </p:nvSpPr>
        <p:spPr>
          <a:xfrm>
            <a:off x="600911" y="-18854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2076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289230"/>
            <a:ext cx="9162854" cy="624740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4E6E054-3E5F-4C44-8603-22708949EDE7}"/>
              </a:ext>
            </a:extLst>
          </p:cNvPr>
          <p:cNvSpPr/>
          <p:nvPr/>
        </p:nvSpPr>
        <p:spPr>
          <a:xfrm>
            <a:off x="600911" y="-29109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16179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B0A198-25DF-4FF4-AA63-82B8F51A0808}"/>
              </a:ext>
            </a:extLst>
          </p:cNvPr>
          <p:cNvSpPr/>
          <p:nvPr/>
        </p:nvSpPr>
        <p:spPr>
          <a:xfrm>
            <a:off x="6448714" y="889843"/>
            <a:ext cx="371138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Vocabularies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spaghetti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tablespoon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teaspoon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milliliters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B08AF96-DC89-4A8D-AD6C-A438B960DC67}"/>
              </a:ext>
            </a:extLst>
          </p:cNvPr>
          <p:cNvSpPr/>
          <p:nvPr/>
        </p:nvSpPr>
        <p:spPr>
          <a:xfrm>
            <a:off x="600911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60051" y="1907156"/>
            <a:ext cx="10589715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Listening for main ideas and specific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Speaking: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shopping list, amounts and quantities.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Asking for repetition.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7673EEA-81B3-4975-8D46-A8B0B8BFB584}"/>
              </a:ext>
            </a:extLst>
          </p:cNvPr>
          <p:cNvSpPr/>
          <p:nvPr/>
        </p:nvSpPr>
        <p:spPr>
          <a:xfrm>
            <a:off x="600911" y="-25158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37775" y="1713922"/>
            <a:ext cx="11534976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Learn by heart the new vocabulary and practice talking about what to buy at the supermarket.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Do the exercises in WB (pages 26 &amp; 27 – WB).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Prepare the next lesson (page 37 –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7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DHA App</a:t>
            </a:r>
            <a:r>
              <a:rPr lang="en-US" sz="3600" i="1" dirty="0">
                <a:solidFill>
                  <a:schemeClr val="accent1"/>
                </a:solidFill>
              </a:rPr>
              <a:t> on </a:t>
            </a:r>
            <a:r>
              <a:rPr lang="en-US" sz="3600" i="1" dirty="0">
                <a:solidFill>
                  <a:schemeClr val="accent1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chemeClr val="accent1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Do the exercise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7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Notebook </a:t>
            </a:r>
            <a:r>
              <a:rPr lang="en-US" sz="3600" i="1" dirty="0">
                <a:solidFill>
                  <a:schemeClr val="accent1"/>
                </a:solidFill>
              </a:rPr>
              <a:t>(page 28).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ADC10AC-B9B4-4EC9-98EC-6080C4516370}"/>
              </a:ext>
            </a:extLst>
          </p:cNvPr>
          <p:cNvSpPr/>
          <p:nvPr/>
        </p:nvSpPr>
        <p:spPr>
          <a:xfrm>
            <a:off x="610338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213361" y="401592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4645" y="401592"/>
            <a:ext cx="6206676" cy="5924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  <a:endParaRPr lang="en-US" sz="54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4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know more vocabulary about ingredients and measurements. </a:t>
            </a:r>
          </a:p>
          <a:p>
            <a:pPr marL="285750" marR="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4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talk about what food they need to buy.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4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l</a:t>
            </a:r>
            <a:r>
              <a:rPr lang="en-US" sz="34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isten to and understand a talk between a boy and his mom. </a:t>
            </a: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4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</a:rPr>
              <a:t>ask for repetition to check an amount or quantity.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5ACAEF5-7B06-4728-BCB5-14E9C10F4347}"/>
              </a:ext>
            </a:extLst>
          </p:cNvPr>
          <p:cNvSpPr/>
          <p:nvPr/>
        </p:nvSpPr>
        <p:spPr>
          <a:xfrm>
            <a:off x="591484" y="-37708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7" y="355460"/>
            <a:ext cx="8958016" cy="5933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597FC4-A1EB-4B8C-B8F7-6A93B08EA6D2}"/>
              </a:ext>
            </a:extLst>
          </p:cNvPr>
          <p:cNvSpPr/>
          <p:nvPr/>
        </p:nvSpPr>
        <p:spPr>
          <a:xfrm>
            <a:off x="8561294" y="889843"/>
            <a:ext cx="3711388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FF0000"/>
                </a:solidFill>
              </a:rPr>
              <a:t>New words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spaghetti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lemon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tomato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onion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tablespoon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teaspoon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milliliters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9D76C04-49D0-490B-A302-30C13EFFD5B8}"/>
              </a:ext>
            </a:extLst>
          </p:cNvPr>
          <p:cNvSpPr/>
          <p:nvPr/>
        </p:nvSpPr>
        <p:spPr>
          <a:xfrm>
            <a:off x="600912" y="-37708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90" y="327923"/>
            <a:ext cx="9241270" cy="61602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049491" y="538285"/>
            <a:ext cx="414250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5D715D0-2D54-4CAF-97B4-78FA841A38FD}"/>
              </a:ext>
            </a:extLst>
          </p:cNvPr>
          <p:cNvSpPr/>
          <p:nvPr/>
        </p:nvSpPr>
        <p:spPr>
          <a:xfrm>
            <a:off x="591485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79415" y="872314"/>
            <a:ext cx="458651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groups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79415" y="3078907"/>
            <a:ext cx="110185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Make a shopping list of things to buy to prepare dinner.</a:t>
            </a:r>
          </a:p>
          <a:p>
            <a:pPr marR="0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schemeClr val="accent1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- Add the quantity of the things you intend to buy.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766" y="597583"/>
            <a:ext cx="3106216" cy="1981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85AF7C-0FB6-435E-BE4F-5EC192B57E51}"/>
              </a:ext>
            </a:extLst>
          </p:cNvPr>
          <p:cNvSpPr/>
          <p:nvPr/>
        </p:nvSpPr>
        <p:spPr>
          <a:xfrm>
            <a:off x="591484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972" y="328247"/>
            <a:ext cx="9749028" cy="6082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583" y="686812"/>
            <a:ext cx="5706488" cy="108122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3FC9356-EE45-43FB-83A8-6A4C6E63D0A1}"/>
              </a:ext>
            </a:extLst>
          </p:cNvPr>
          <p:cNvSpPr/>
          <p:nvPr/>
        </p:nvSpPr>
        <p:spPr>
          <a:xfrm>
            <a:off x="600911" y="-28281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417978" y="415259"/>
            <a:ext cx="935604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Work in pairs.          </a:t>
            </a:r>
            <a:r>
              <a:rPr lang="en-US" sz="3600" i="1" dirty="0">
                <a:solidFill>
                  <a:srgbClr val="0070C0"/>
                </a:solidFill>
              </a:rPr>
              <a:t>Number the pictures.</a:t>
            </a:r>
          </a:p>
        </p:txBody>
      </p:sp>
      <p:pic>
        <p:nvPicPr>
          <p:cNvPr id="10" name="Picture 2" descr="Free Speech bubble 1195466 PNG with Transparent Background">
            <a:extLst>
              <a:ext uri="{FF2B5EF4-FFF2-40B4-BE49-F238E27FC236}">
                <a16:creationId xmlns:a16="http://schemas.microsoft.com/office/drawing/2014/main" id="{98D5D5D5-E744-4401-B1B4-E37E76B0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9202" y="415259"/>
            <a:ext cx="966980" cy="61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7603C44-EF1C-4BB0-AB57-20C6C3073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743" y="1130746"/>
            <a:ext cx="11740057" cy="4971493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095609A-C120-4A74-BC49-7768FCC3F518}"/>
              </a:ext>
            </a:extLst>
          </p:cNvPr>
          <p:cNvSpPr/>
          <p:nvPr/>
        </p:nvSpPr>
        <p:spPr>
          <a:xfrm flipH="1">
            <a:off x="7495299" y="1852047"/>
            <a:ext cx="44051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2851EF3-4D60-41C0-94F0-CFB63FC66809}"/>
              </a:ext>
            </a:extLst>
          </p:cNvPr>
          <p:cNvSpPr/>
          <p:nvPr/>
        </p:nvSpPr>
        <p:spPr>
          <a:xfrm flipH="1">
            <a:off x="5444359" y="1860340"/>
            <a:ext cx="451946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200" b="1" i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1BC5E6-D3A2-4EFD-83F7-0AF64355439F}"/>
              </a:ext>
            </a:extLst>
          </p:cNvPr>
          <p:cNvSpPr/>
          <p:nvPr/>
        </p:nvSpPr>
        <p:spPr>
          <a:xfrm flipH="1">
            <a:off x="9418901" y="1832996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3B7D2-43AA-471E-A976-77356395B9FB}"/>
              </a:ext>
            </a:extLst>
          </p:cNvPr>
          <p:cNvSpPr/>
          <p:nvPr/>
        </p:nvSpPr>
        <p:spPr>
          <a:xfrm flipH="1">
            <a:off x="3510172" y="3957232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9A8F7D9-300D-4AA2-93EE-4F5DE3F42B9A}"/>
              </a:ext>
            </a:extLst>
          </p:cNvPr>
          <p:cNvSpPr/>
          <p:nvPr/>
        </p:nvSpPr>
        <p:spPr>
          <a:xfrm flipH="1">
            <a:off x="5412391" y="3909847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E855A-9715-493D-8FA2-670160DDE39B}"/>
              </a:ext>
            </a:extLst>
          </p:cNvPr>
          <p:cNvSpPr/>
          <p:nvPr/>
        </p:nvSpPr>
        <p:spPr>
          <a:xfrm flipH="1">
            <a:off x="7524635" y="3938182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0419FE-1CFF-40A5-9FE7-BF90A5DADFF0}"/>
              </a:ext>
            </a:extLst>
          </p:cNvPr>
          <p:cNvSpPr/>
          <p:nvPr/>
        </p:nvSpPr>
        <p:spPr>
          <a:xfrm flipH="1">
            <a:off x="9426854" y="3967617"/>
            <a:ext cx="426917" cy="64318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3600" b="1" i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9370DB4-9B1F-4BF9-8945-DA9BCDC1EEE8}"/>
              </a:ext>
            </a:extLst>
          </p:cNvPr>
          <p:cNvSpPr/>
          <p:nvPr/>
        </p:nvSpPr>
        <p:spPr>
          <a:xfrm>
            <a:off x="600912" y="-23229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87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5671" y="331909"/>
            <a:ext cx="895444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 i="1" dirty="0">
                <a:solidFill>
                  <a:srgbClr val="0070C0"/>
                </a:solidFill>
              </a:rPr>
              <a:t>Listen and repeat. </a:t>
            </a:r>
            <a:r>
              <a:rPr lang="en-US" sz="2400" b="1" i="1" dirty="0">
                <a:solidFill>
                  <a:srgbClr val="0070C0"/>
                </a:solidFill>
              </a:rPr>
              <a:t>Click each phrase to hear the sound.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51089" y="4448081"/>
            <a:ext cx="11348293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6. onion</a:t>
            </a:r>
            <a:r>
              <a:rPr lang="en-US" sz="3200" b="1" dirty="0"/>
              <a:t> </a:t>
            </a:r>
            <a:r>
              <a:rPr lang="en-US" sz="3200" dirty="0"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ʌnjən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>
                <a:cs typeface="Arial" panose="020B0604020202020204" pitchFamily="34" charset="0"/>
              </a:rPr>
              <a:t>hành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tây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4189" y="378777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5. tablespoon</a:t>
            </a:r>
            <a:r>
              <a:rPr lang="en-US" sz="3200" b="1" dirty="0"/>
              <a:t> </a:t>
            </a:r>
            <a:r>
              <a:rPr lang="en-US" sz="3200" dirty="0"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>
                <a:solidFill>
                  <a:srgbClr val="FF0000"/>
                </a:solidFill>
              </a:rPr>
              <a:t>teɪblspuːn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>
                <a:cs typeface="Arial" panose="020B0604020202020204" pitchFamily="34" charset="0"/>
              </a:rPr>
              <a:t>thìa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canh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44189" y="3126642"/>
            <a:ext cx="11371226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4. gram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ɡræm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gam / gram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09172" y="2517068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3. lemon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(n)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lemən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chanh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173" y="1786626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2. milliliter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ˈ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mɪlɪˌliːtər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mi-li-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lít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1573" y="1126700"/>
            <a:ext cx="11362534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1. spaghetti</a:t>
            </a:r>
            <a:r>
              <a:rPr lang="vi-VN" sz="3200" b="1" dirty="0"/>
              <a:t> 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vi-VN" sz="3200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spəˈɡeti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mì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78D93A3-D56C-4ADC-8326-9C4B2CB10A86}"/>
              </a:ext>
            </a:extLst>
          </p:cNvPr>
          <p:cNvSpPr txBox="1"/>
          <p:nvPr/>
        </p:nvSpPr>
        <p:spPr>
          <a:xfrm>
            <a:off x="470079" y="5093757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7. teaspoon </a:t>
            </a:r>
            <a:r>
              <a:rPr lang="en-US" sz="3200" dirty="0"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/>
              <a:t>ˈ</a:t>
            </a:r>
            <a:r>
              <a:rPr lang="en-US" sz="3200" dirty="0" err="1">
                <a:solidFill>
                  <a:srgbClr val="FF0000"/>
                </a:solidFill>
              </a:rPr>
              <a:t>tiːspuːn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>
                <a:cs typeface="Arial" panose="020B0604020202020204" pitchFamily="34" charset="0"/>
              </a:rPr>
              <a:t>thìa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cà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phê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4C2BBD9-26CE-4FA3-BBFB-BE4ECA8A4596}"/>
              </a:ext>
            </a:extLst>
          </p:cNvPr>
          <p:cNvSpPr txBox="1"/>
          <p:nvPr/>
        </p:nvSpPr>
        <p:spPr>
          <a:xfrm>
            <a:off x="470079" y="5762209"/>
            <a:ext cx="11371227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  <a:latin typeface="Calibri (body)"/>
              </a:rPr>
              <a:t>8. tomato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cs typeface="Arial" panose="020B0604020202020204" pitchFamily="34" charset="0"/>
              </a:rPr>
              <a:t>(n) 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FF0000"/>
                </a:solidFill>
              </a:rPr>
              <a:t>təˈmeɪtoʊ</a:t>
            </a:r>
            <a:r>
              <a:rPr lang="en-US" sz="3200" dirty="0">
                <a:solidFill>
                  <a:srgbClr val="FF0000"/>
                </a:solidFill>
                <a:cs typeface="Arial" panose="020B0604020202020204" pitchFamily="34" charset="0"/>
              </a:rPr>
              <a:t>/ </a:t>
            </a:r>
            <a:r>
              <a:rPr lang="en-US" sz="3200" dirty="0" err="1">
                <a:cs typeface="Arial" panose="020B0604020202020204" pitchFamily="34" charset="0"/>
              </a:rPr>
              <a:t>quả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cà</a:t>
            </a:r>
            <a:r>
              <a:rPr lang="en-US" sz="3200" dirty="0">
                <a:cs typeface="Arial" panose="020B0604020202020204" pitchFamily="34" charset="0"/>
              </a:rPr>
              <a:t> </a:t>
            </a:r>
            <a:r>
              <a:rPr lang="en-US" sz="3200" dirty="0" err="1">
                <a:cs typeface="Arial" panose="020B0604020202020204" pitchFamily="34" charset="0"/>
              </a:rPr>
              <a:t>chua</a:t>
            </a:r>
            <a:endParaRPr lang="en-US" sz="3200" dirty="0"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496373" y="308538"/>
            <a:ext cx="655468" cy="966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11491340" y="353070"/>
            <a:ext cx="655468" cy="89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renewable-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529591" y="431420"/>
            <a:ext cx="68034" cy="68034"/>
          </a:xfrm>
          <a:prstGeom prst="rect">
            <a:avLst/>
          </a:prstGeom>
        </p:spPr>
      </p:pic>
      <p:pic>
        <p:nvPicPr>
          <p:cNvPr id="4" name="non-renewab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43981" y="424148"/>
            <a:ext cx="53644" cy="53644"/>
          </a:xfrm>
          <a:prstGeom prst="rect">
            <a:avLst/>
          </a:prstGeom>
        </p:spPr>
      </p:pic>
      <p:pic>
        <p:nvPicPr>
          <p:cNvPr id="5" name="solar powe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65464" y="392089"/>
            <a:ext cx="57217" cy="57217"/>
          </a:xfrm>
          <a:prstGeom prst="rect">
            <a:avLst/>
          </a:prstGeom>
        </p:spPr>
      </p:pic>
      <p:pic>
        <p:nvPicPr>
          <p:cNvPr id="6" name="wind power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5191" y="414161"/>
            <a:ext cx="85235" cy="85235"/>
          </a:xfrm>
          <a:prstGeom prst="rect">
            <a:avLst/>
          </a:prstGeom>
        </p:spPr>
      </p:pic>
      <p:pic>
        <p:nvPicPr>
          <p:cNvPr id="7" name="oil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5678" y="419364"/>
            <a:ext cx="58428" cy="58428"/>
          </a:xfrm>
          <a:prstGeom prst="rect">
            <a:avLst/>
          </a:prstGeom>
        </p:spPr>
      </p:pic>
      <p:pic>
        <p:nvPicPr>
          <p:cNvPr id="8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70053" y="424038"/>
            <a:ext cx="75359" cy="75359"/>
          </a:xfrm>
          <a:prstGeom prst="rect">
            <a:avLst/>
          </a:prstGeom>
        </p:spPr>
      </p:pic>
      <p:pic>
        <p:nvPicPr>
          <p:cNvPr id="15" name="natural gas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1132" y="463422"/>
            <a:ext cx="80602" cy="80602"/>
          </a:xfrm>
          <a:prstGeom prst="rect">
            <a:avLst/>
          </a:prstGeom>
        </p:spPr>
      </p:pic>
      <p:pic>
        <p:nvPicPr>
          <p:cNvPr id="28" name="hydropower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75086" y="460784"/>
            <a:ext cx="61633" cy="61633"/>
          </a:xfrm>
          <a:prstGeom prst="rect">
            <a:avLst/>
          </a:prstGeom>
        </p:spPr>
      </p:pic>
      <p:pic>
        <p:nvPicPr>
          <p:cNvPr id="30" name="coal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467825" y="489590"/>
            <a:ext cx="45719" cy="45719"/>
          </a:xfrm>
          <a:prstGeom prst="rect">
            <a:avLst/>
          </a:prstGeom>
        </p:spPr>
      </p:pic>
      <p:pic>
        <p:nvPicPr>
          <p:cNvPr id="16" name="spaghetti">
            <a:hlinkClick r:id="" action="ppaction://media"/>
            <a:extLst>
              <a:ext uri="{FF2B5EF4-FFF2-40B4-BE49-F238E27FC236}">
                <a16:creationId xmlns:a16="http://schemas.microsoft.com/office/drawing/2014/main" id="{5E51471F-CC41-411D-BB8B-AD329D20E52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637237" y="745143"/>
            <a:ext cx="45719" cy="45719"/>
          </a:xfrm>
          <a:prstGeom prst="rect">
            <a:avLst/>
          </a:prstGeom>
        </p:spPr>
      </p:pic>
      <p:pic>
        <p:nvPicPr>
          <p:cNvPr id="17" name="milliliters">
            <a:hlinkClick r:id="" action="ppaction://media"/>
            <a:extLst>
              <a:ext uri="{FF2B5EF4-FFF2-40B4-BE49-F238E27FC236}">
                <a16:creationId xmlns:a16="http://schemas.microsoft.com/office/drawing/2014/main" id="{15A7D78E-B142-426D-9F97-C7AB3332FD5F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734681" y="705925"/>
            <a:ext cx="45719" cy="45719"/>
          </a:xfrm>
          <a:prstGeom prst="rect">
            <a:avLst/>
          </a:prstGeom>
        </p:spPr>
      </p:pic>
      <p:pic>
        <p:nvPicPr>
          <p:cNvPr id="21" name="lemon">
            <a:hlinkClick r:id="" action="ppaction://media"/>
            <a:extLst>
              <a:ext uri="{FF2B5EF4-FFF2-40B4-BE49-F238E27FC236}">
                <a16:creationId xmlns:a16="http://schemas.microsoft.com/office/drawing/2014/main" id="{0743C083-D5E2-4DC7-9FAF-15535F8F9E0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>
            <a:off x="11665213" y="636894"/>
            <a:ext cx="88821" cy="88821"/>
          </a:xfrm>
          <a:prstGeom prst="rect">
            <a:avLst/>
          </a:prstGeom>
        </p:spPr>
      </p:pic>
      <p:pic>
        <p:nvPicPr>
          <p:cNvPr id="22" name="lemon">
            <a:hlinkClick r:id="" action="ppaction://media"/>
            <a:extLst>
              <a:ext uri="{FF2B5EF4-FFF2-40B4-BE49-F238E27FC236}">
                <a16:creationId xmlns:a16="http://schemas.microsoft.com/office/drawing/2014/main" id="{C5762B16-2F43-4CC8-B4A8-75029ADE8350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693596" y="643967"/>
            <a:ext cx="45719" cy="45719"/>
          </a:xfrm>
          <a:prstGeom prst="rect">
            <a:avLst/>
          </a:prstGeom>
        </p:spPr>
      </p:pic>
      <p:pic>
        <p:nvPicPr>
          <p:cNvPr id="23" name="grams">
            <a:hlinkClick r:id="" action="ppaction://media"/>
            <a:extLst>
              <a:ext uri="{FF2B5EF4-FFF2-40B4-BE49-F238E27FC236}">
                <a16:creationId xmlns:a16="http://schemas.microsoft.com/office/drawing/2014/main" id="{93EE798C-B792-4749-BF4F-E4C9CC6118D9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11683183" y="631434"/>
            <a:ext cx="45719" cy="45719"/>
          </a:xfrm>
          <a:prstGeom prst="rect">
            <a:avLst/>
          </a:prstGeom>
        </p:spPr>
      </p:pic>
      <p:pic>
        <p:nvPicPr>
          <p:cNvPr id="24" name="tablespoons">
            <a:hlinkClick r:id="" action="ppaction://media"/>
            <a:extLst>
              <a:ext uri="{FF2B5EF4-FFF2-40B4-BE49-F238E27FC236}">
                <a16:creationId xmlns:a16="http://schemas.microsoft.com/office/drawing/2014/main" id="{FA83157A-4A36-4770-A595-B717F68914B5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637237" y="584127"/>
            <a:ext cx="46603" cy="46603"/>
          </a:xfrm>
          <a:prstGeom prst="rect">
            <a:avLst/>
          </a:prstGeom>
        </p:spPr>
      </p:pic>
      <p:pic>
        <p:nvPicPr>
          <p:cNvPr id="25" name="onion">
            <a:hlinkClick r:id="" action="ppaction://media"/>
            <a:extLst>
              <a:ext uri="{FF2B5EF4-FFF2-40B4-BE49-F238E27FC236}">
                <a16:creationId xmlns:a16="http://schemas.microsoft.com/office/drawing/2014/main" id="{DF2E081D-E513-4659-BC1E-AADB4248E881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80426" y="526930"/>
            <a:ext cx="92322" cy="92322"/>
          </a:xfrm>
          <a:prstGeom prst="rect">
            <a:avLst/>
          </a:prstGeom>
        </p:spPr>
      </p:pic>
      <p:pic>
        <p:nvPicPr>
          <p:cNvPr id="29" name="teaspoons">
            <a:hlinkClick r:id="" action="ppaction://media"/>
            <a:extLst>
              <a:ext uri="{FF2B5EF4-FFF2-40B4-BE49-F238E27FC236}">
                <a16:creationId xmlns:a16="http://schemas.microsoft.com/office/drawing/2014/main" id="{2DFC6745-E7C2-4696-B3EE-DFE549947E54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496164" y="423034"/>
            <a:ext cx="92464" cy="92464"/>
          </a:xfrm>
          <a:prstGeom prst="rect">
            <a:avLst/>
          </a:prstGeom>
        </p:spPr>
      </p:pic>
      <p:pic>
        <p:nvPicPr>
          <p:cNvPr id="32" name="tomato">
            <a:hlinkClick r:id="" action="ppaction://media"/>
            <a:extLst>
              <a:ext uri="{FF2B5EF4-FFF2-40B4-BE49-F238E27FC236}">
                <a16:creationId xmlns:a16="http://schemas.microsoft.com/office/drawing/2014/main" id="{A2C580C9-140F-404B-B3D9-F1B8D7B7CC3A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35"/>
          <a:stretch>
            <a:fillRect/>
          </a:stretch>
        </p:blipFill>
        <p:spPr>
          <a:xfrm flipH="1" flipV="1">
            <a:off x="11513544" y="455719"/>
            <a:ext cx="57217" cy="57217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11180851" y="357780"/>
            <a:ext cx="685478" cy="4330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7642C5-C5E4-4A21-AA46-748E10C9025D}"/>
              </a:ext>
            </a:extLst>
          </p:cNvPr>
          <p:cNvSpPr/>
          <p:nvPr/>
        </p:nvSpPr>
        <p:spPr>
          <a:xfrm>
            <a:off x="591484" y="-30103"/>
            <a:ext cx="21289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: FOOD AND DRINKS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97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250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274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6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240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0" dur="2847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1933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2" dur="242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2429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8" grpId="0" animBg="1"/>
      <p:bldP spid="1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754</TotalTime>
  <Words>659</Words>
  <Application>Microsoft Office PowerPoint</Application>
  <PresentationFormat>Widescreen</PresentationFormat>
  <Paragraphs>128</Paragraphs>
  <Slides>25</Slides>
  <Notes>1</Notes>
  <HiddenSlides>0</HiddenSlides>
  <MMClips>21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 (body)</vt:lpstr>
      <vt:lpstr>Arial</vt:lpstr>
      <vt:lpstr>Calibri</vt:lpstr>
      <vt:lpstr>Calibri Light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vaxalin@outlook.com.vn</cp:lastModifiedBy>
  <cp:revision>33</cp:revision>
  <dcterms:created xsi:type="dcterms:W3CDTF">2022-05-31T16:29:55Z</dcterms:created>
  <dcterms:modified xsi:type="dcterms:W3CDTF">2023-07-27T06:38:20Z</dcterms:modified>
</cp:coreProperties>
</file>