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2"/>
  </p:notesMasterIdLst>
  <p:sldIdLst>
    <p:sldId id="3091" r:id="rId2"/>
    <p:sldId id="3317" r:id="rId3"/>
    <p:sldId id="3318" r:id="rId4"/>
    <p:sldId id="3145" r:id="rId5"/>
    <p:sldId id="3140" r:id="rId6"/>
    <p:sldId id="3319" r:id="rId7"/>
    <p:sldId id="3141" r:id="rId8"/>
    <p:sldId id="3271" r:id="rId9"/>
    <p:sldId id="3310" r:id="rId10"/>
    <p:sldId id="280"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7" autoAdjust="0"/>
    <p:restoredTop sz="94660"/>
  </p:normalViewPr>
  <p:slideViewPr>
    <p:cSldViewPr snapToGrid="0">
      <p:cViewPr varScale="1">
        <p:scale>
          <a:sx n="82" d="100"/>
          <a:sy n="82" d="100"/>
        </p:scale>
        <p:origin x="509"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24/03/2022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72920" y="825961"/>
            <a:ext cx="10190480" cy="3263245"/>
            <a:chOff x="1778000" y="246841"/>
            <a:chExt cx="10190480" cy="3263245"/>
          </a:xfrm>
        </p:grpSpPr>
        <p:sp>
          <p:nvSpPr>
            <p:cNvPr id="10" name="Freeform: Shape 9">
              <a:extLst>
                <a:ext uri="{FF2B5EF4-FFF2-40B4-BE49-F238E27FC236}">
                  <a16:creationId xmlns:a16="http://schemas.microsoft.com/office/drawing/2014/main" id="{988A1823-CD89-4DFF-9318-33C2F26318B4}"/>
                </a:ext>
              </a:extLst>
            </p:cNvPr>
            <p:cNvSpPr/>
            <p:nvPr/>
          </p:nvSpPr>
          <p:spPr>
            <a:xfrm>
              <a:off x="3261360" y="246841"/>
              <a:ext cx="867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CBE7D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14</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51692" y="4526277"/>
            <a:ext cx="2059470" cy="2053292"/>
          </a:xfrm>
          <a:prstGeom prst="rect">
            <a:avLst/>
          </a:prstGeom>
        </p:spPr>
      </p:pic>
      <p:pic>
        <p:nvPicPr>
          <p:cNvPr id="4" name="Picture 3">
            <a:extLst>
              <a:ext uri="{FF2B5EF4-FFF2-40B4-BE49-F238E27FC236}">
                <a16:creationId xmlns:a16="http://schemas.microsoft.com/office/drawing/2014/main" id="{93126038-94DA-4581-92FB-9C7197225ED8}"/>
              </a:ext>
            </a:extLst>
          </p:cNvPr>
          <p:cNvPicPr>
            <a:picLocks noChangeAspect="1"/>
          </p:cNvPicPr>
          <p:nvPr/>
        </p:nvPicPr>
        <p:blipFill>
          <a:blip r:embed="rId3"/>
          <a:stretch>
            <a:fillRect/>
          </a:stretch>
        </p:blipFill>
        <p:spPr>
          <a:xfrm>
            <a:off x="1762760" y="937383"/>
            <a:ext cx="7328657" cy="1100528"/>
          </a:xfrm>
          <a:prstGeom prst="rect">
            <a:avLst/>
          </a:prstGeom>
        </p:spPr>
      </p:pic>
      <p:pic>
        <p:nvPicPr>
          <p:cNvPr id="9" name="Picture 8">
            <a:extLst>
              <a:ext uri="{FF2B5EF4-FFF2-40B4-BE49-F238E27FC236}">
                <a16:creationId xmlns:a16="http://schemas.microsoft.com/office/drawing/2014/main" id="{FA67279D-EB8F-4B08-A3BF-4B8D0AA4EB25}"/>
              </a:ext>
            </a:extLst>
          </p:cNvPr>
          <p:cNvPicPr>
            <a:picLocks noChangeAspect="1"/>
          </p:cNvPicPr>
          <p:nvPr/>
        </p:nvPicPr>
        <p:blipFill>
          <a:blip r:embed="rId4"/>
          <a:stretch>
            <a:fillRect/>
          </a:stretch>
        </p:blipFill>
        <p:spPr>
          <a:xfrm>
            <a:off x="3921760" y="2475583"/>
            <a:ext cx="8011160" cy="1443786"/>
          </a:xfrm>
          <a:prstGeom prst="rect">
            <a:avLst/>
          </a:prstGeom>
        </p:spPr>
      </p:pic>
    </p:spTree>
    <p:extLst>
      <p:ext uri="{BB962C8B-B14F-4D97-AF65-F5344CB8AC3E}">
        <p14:creationId xmlns:p14="http://schemas.microsoft.com/office/powerpoint/2010/main" val="20128643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2149A70-5725-4B19-8992-25B869D3CC79}"/>
              </a:ext>
            </a:extLst>
          </p:cNvPr>
          <p:cNvSpPr/>
          <p:nvPr/>
        </p:nvSpPr>
        <p:spPr>
          <a:xfrm>
            <a:off x="571633" y="2676471"/>
            <a:ext cx="5655547"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THUẬT TOÁN TÌM KIẾM TUẦN TỰ</a:t>
            </a:r>
          </a:p>
        </p:txBody>
      </p:sp>
      <p:pic>
        <p:nvPicPr>
          <p:cNvPr id="4" name="Picture 3">
            <a:extLst>
              <a:ext uri="{FF2B5EF4-FFF2-40B4-BE49-F238E27FC236}">
                <a16:creationId xmlns:a16="http://schemas.microsoft.com/office/drawing/2014/main" id="{848C73CC-7016-490D-B8AA-B5ABE3832167}"/>
              </a:ext>
            </a:extLst>
          </p:cNvPr>
          <p:cNvPicPr>
            <a:picLocks noChangeAspect="1"/>
          </p:cNvPicPr>
          <p:nvPr/>
        </p:nvPicPr>
        <p:blipFill>
          <a:blip r:embed="rId2"/>
          <a:stretch>
            <a:fillRect/>
          </a:stretch>
        </p:blipFill>
        <p:spPr>
          <a:xfrm>
            <a:off x="455885" y="437353"/>
            <a:ext cx="888648" cy="903074"/>
          </a:xfrm>
          <a:prstGeom prst="rect">
            <a:avLst/>
          </a:prstGeom>
        </p:spPr>
      </p:pic>
      <p:sp>
        <p:nvSpPr>
          <p:cNvPr id="5" name="Rectangle 4">
            <a:extLst>
              <a:ext uri="{FF2B5EF4-FFF2-40B4-BE49-F238E27FC236}">
                <a16:creationId xmlns:a16="http://schemas.microsoft.com/office/drawing/2014/main" id="{CAABE244-E990-489F-9943-1D2C33D10C52}"/>
              </a:ext>
            </a:extLst>
          </p:cNvPr>
          <p:cNvSpPr/>
          <p:nvPr/>
        </p:nvSpPr>
        <p:spPr>
          <a:xfrm>
            <a:off x="1344533" y="525246"/>
            <a:ext cx="10391582" cy="869533"/>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Gia đình bạn An bán giống cây trồng cho bà con nông dân trong vùng.</a:t>
            </a:r>
            <a:endParaRPr lang="en-US" sz="2000">
              <a:latin typeface="UTM Avo" panose="02040603050506020204" pitchFamily="18" charset="0"/>
              <a:cs typeface="Times New Roman" panose="02020603050405020304" pitchFamily="18" charset="0"/>
            </a:endParaRPr>
          </a:p>
          <a:p>
            <a:pPr algn="just" defTabSz="342900">
              <a:lnSpc>
                <a:spcPct val="135000"/>
              </a:lnSpc>
            </a:pPr>
            <a:r>
              <a:rPr lang="vi-VN" sz="2000">
                <a:latin typeface="UTM Avo" panose="02040603050506020204" pitchFamily="18" charset="0"/>
                <a:cs typeface="Times New Roman" panose="02020603050405020304" pitchFamily="18" charset="0"/>
              </a:rPr>
              <a:t>Hôm nay có một khách hàng gọi điện đến mua cây giống và nhờ mẹ An chở</a:t>
            </a:r>
            <a:r>
              <a:rPr lang="en-US" sz="2000">
                <a:latin typeface="UTM Avo" panose="02040603050506020204" pitchFamily="18" charset="0"/>
                <a:cs typeface="Times New Roman" panose="02020603050405020304" pitchFamily="18" charset="0"/>
              </a:rPr>
              <a:t> cây</a:t>
            </a:r>
            <a:endParaRPr lang="vi-VN" sz="20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331E2155-F5D0-4459-90A0-B251D4736C98}"/>
              </a:ext>
            </a:extLst>
          </p:cNvPr>
          <p:cNvSpPr/>
          <p:nvPr/>
        </p:nvSpPr>
        <p:spPr>
          <a:xfrm>
            <a:off x="455885" y="1340427"/>
            <a:ext cx="11280230" cy="1285032"/>
          </a:xfrm>
          <a:prstGeom prst="rect">
            <a:avLst/>
          </a:prstGeom>
        </p:spPr>
        <p:txBody>
          <a:bodyPr wrap="square">
            <a:spAutoFit/>
          </a:bodyPr>
          <a:lstStyle/>
          <a:p>
            <a:pPr algn="just" defTabSz="342900">
              <a:lnSpc>
                <a:spcPct val="135000"/>
              </a:lnSpc>
            </a:pPr>
            <a:r>
              <a:rPr lang="vi-VN" sz="2000">
                <a:latin typeface="UTM Avo" panose="02040603050506020204" pitchFamily="18" charset="0"/>
                <a:cs typeface="Times New Roman" panose="02020603050405020304" pitchFamily="18" charset="0"/>
              </a:rPr>
              <a:t>giống đến nhà. Thông tin khách hàng được mẹ An ghi trong cuốn sổ lưu danh sách khách hàng gồm họ tên, địa chỉ, số điện thoại. Em hãy cùng An giúp mẹ tìm địa chỉ từ danh sách khách hàng để chuyển cây giống nhé.</a:t>
            </a:r>
          </a:p>
        </p:txBody>
      </p:sp>
      <p:sp>
        <p:nvSpPr>
          <p:cNvPr id="8" name="Rectangle 7">
            <a:extLst>
              <a:ext uri="{FF2B5EF4-FFF2-40B4-BE49-F238E27FC236}">
                <a16:creationId xmlns:a16="http://schemas.microsoft.com/office/drawing/2014/main" id="{7B190F10-C704-46A5-B889-4BB87633B4C9}"/>
              </a:ext>
            </a:extLst>
          </p:cNvPr>
          <p:cNvSpPr/>
          <p:nvPr/>
        </p:nvSpPr>
        <p:spPr>
          <a:xfrm>
            <a:off x="1457463" y="3437089"/>
            <a:ext cx="9570393" cy="2173737"/>
          </a:xfrm>
          <a:prstGeom prst="rect">
            <a:avLst/>
          </a:prstGeom>
        </p:spPr>
        <p:txBody>
          <a:bodyPr wrap="square">
            <a:spAutoFit/>
          </a:bodyPr>
          <a:lstStyle/>
          <a:p>
            <a:pPr algn="just" defTabSz="342900">
              <a:lnSpc>
                <a:spcPct val="135000"/>
              </a:lnSpc>
            </a:pPr>
            <a:r>
              <a:rPr lang="en-US" sz="2000">
                <a:latin typeface="UTM Avo" panose="02040603050506020204" pitchFamily="18" charset="0"/>
                <a:cs typeface="Times New Roman" panose="02020603050405020304" pitchFamily="18" charset="0"/>
              </a:rPr>
              <a:t>C</a:t>
            </a:r>
            <a:r>
              <a:rPr lang="vi-VN" sz="2000">
                <a:latin typeface="UTM Avo" panose="02040603050506020204" pitchFamily="18" charset="0"/>
                <a:cs typeface="Times New Roman" panose="02020603050405020304" pitchFamily="18" charset="0"/>
              </a:rPr>
              <a:t>ông việc mà An cần làm có thể nêu thành bài toán tìm kiếm như sau:</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Đầu vào: danh sách khách hàng: họ tên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khách hàng cần tìm.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 Đầu ra: địa chỉ của khách hàng cần tìm.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An thực hiện tìm kiếm lần lượt từ đầu đến cuối danh sách khách hàng.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sym typeface="Wingdings" panose="05000000000000000000" pitchFamily="2" charset="2"/>
              </a:rPr>
              <a:t></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Cách tìm kiếm này gọi là </a:t>
            </a:r>
            <a:r>
              <a:rPr lang="vi-VN" sz="2000">
                <a:solidFill>
                  <a:srgbClr val="FF3399"/>
                </a:solidFill>
                <a:latin typeface="UTM Avo" panose="02040603050506020204" pitchFamily="18" charset="0"/>
                <a:cs typeface="Times New Roman" panose="02020603050405020304" pitchFamily="18" charset="0"/>
              </a:rPr>
              <a:t>tìm kiếm tuần tự</a:t>
            </a:r>
            <a:r>
              <a:rPr lang="vi-VN" sz="2000">
                <a:latin typeface="UTM Avo" panose="02040603050506020204" pitchFamily="18" charset="0"/>
                <a:cs typeface="Times New Roman" panose="02020603050405020304" pitchFamily="18" charset="0"/>
              </a:rPr>
              <a:t>. </a:t>
            </a:r>
          </a:p>
        </p:txBody>
      </p:sp>
      <p:pic>
        <p:nvPicPr>
          <p:cNvPr id="9" name="Picture 8">
            <a:extLst>
              <a:ext uri="{FF2B5EF4-FFF2-40B4-BE49-F238E27FC236}">
                <a16:creationId xmlns:a16="http://schemas.microsoft.com/office/drawing/2014/main" id="{CE046261-B2B2-462B-B030-19699B8CDFF9}"/>
              </a:ext>
            </a:extLst>
          </p:cNvPr>
          <p:cNvPicPr>
            <a:picLocks noChangeAspect="1"/>
          </p:cNvPicPr>
          <p:nvPr/>
        </p:nvPicPr>
        <p:blipFill>
          <a:blip r:embed="rId3"/>
          <a:stretch>
            <a:fillRect/>
          </a:stretch>
        </p:blipFill>
        <p:spPr>
          <a:xfrm>
            <a:off x="455885" y="3500902"/>
            <a:ext cx="906054" cy="903074"/>
          </a:xfrm>
          <a:prstGeom prst="rect">
            <a:avLst/>
          </a:prstGeom>
        </p:spPr>
      </p:pic>
    </p:spTree>
    <p:extLst>
      <p:ext uri="{BB962C8B-B14F-4D97-AF65-F5344CB8AC3E}">
        <p14:creationId xmlns:p14="http://schemas.microsoft.com/office/powerpoint/2010/main" val="13554260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10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Effect transition="in" filter="fade">
                                      <p:cBhvr>
                                        <p:cTn id="29" dur="1000"/>
                                        <p:tgtEl>
                                          <p:spTgt spid="8">
                                            <p:txEl>
                                              <p:pRg st="0" end="0"/>
                                            </p:txEl>
                                          </p:spTgt>
                                        </p:tgtEl>
                                      </p:cBhvr>
                                    </p:animEffect>
                                    <p:anim calcmode="lin" valueType="num">
                                      <p:cBhvr>
                                        <p:cTn id="30"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8">
                                            <p:txEl>
                                              <p:pRg st="1" end="1"/>
                                            </p:txEl>
                                          </p:spTgt>
                                        </p:tgtEl>
                                        <p:attrNameLst>
                                          <p:attrName>style.visibility</p:attrName>
                                        </p:attrNameLst>
                                      </p:cBhvr>
                                      <p:to>
                                        <p:strVal val="visible"/>
                                      </p:to>
                                    </p:set>
                                    <p:animEffect transition="in" filter="fade">
                                      <p:cBhvr>
                                        <p:cTn id="34" dur="1000"/>
                                        <p:tgtEl>
                                          <p:spTgt spid="8">
                                            <p:txEl>
                                              <p:pRg st="1" end="1"/>
                                            </p:txEl>
                                          </p:spTgt>
                                        </p:tgtEl>
                                      </p:cBhvr>
                                    </p:animEffect>
                                    <p:anim calcmode="lin" valueType="num">
                                      <p:cBhvr>
                                        <p:cTn id="35"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8">
                                            <p:txEl>
                                              <p:pRg st="1" end="1"/>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Effect transition="in" filter="fade">
                                      <p:cBhvr>
                                        <p:cTn id="39" dur="1000"/>
                                        <p:tgtEl>
                                          <p:spTgt spid="8">
                                            <p:txEl>
                                              <p:pRg st="2" end="2"/>
                                            </p:txEl>
                                          </p:spTgt>
                                        </p:tgtEl>
                                      </p:cBhvr>
                                    </p:animEffect>
                                    <p:anim calcmode="lin" valueType="num">
                                      <p:cBhvr>
                                        <p:cTn id="40"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8">
                                            <p:txEl>
                                              <p:pRg st="3" end="3"/>
                                            </p:txEl>
                                          </p:spTgt>
                                        </p:tgtEl>
                                        <p:attrNameLst>
                                          <p:attrName>style.visibility</p:attrName>
                                        </p:attrNameLst>
                                      </p:cBhvr>
                                      <p:to>
                                        <p:strVal val="visible"/>
                                      </p:to>
                                    </p:set>
                                    <p:animEffect transition="in" filter="fade">
                                      <p:cBhvr>
                                        <p:cTn id="45" dur="1000"/>
                                        <p:tgtEl>
                                          <p:spTgt spid="8">
                                            <p:txEl>
                                              <p:pRg st="3" end="3"/>
                                            </p:txEl>
                                          </p:spTgt>
                                        </p:tgtEl>
                                      </p:cBhvr>
                                    </p:animEffect>
                                    <p:anim calcmode="lin" valueType="num">
                                      <p:cBhvr>
                                        <p:cTn id="46"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2000"/>
                            </p:stCondLst>
                            <p:childTnLst>
                              <p:par>
                                <p:cTn id="49" presetID="42" presetClass="entr" presetSubtype="0" fill="hold" nodeType="afterEffect">
                                  <p:stCondLst>
                                    <p:cond delay="0"/>
                                  </p:stCondLst>
                                  <p:childTnLst>
                                    <p:set>
                                      <p:cBhvr>
                                        <p:cTn id="50" dur="1" fill="hold">
                                          <p:stCondLst>
                                            <p:cond delay="0"/>
                                          </p:stCondLst>
                                        </p:cTn>
                                        <p:tgtEl>
                                          <p:spTgt spid="8">
                                            <p:txEl>
                                              <p:pRg st="4" end="4"/>
                                            </p:txEl>
                                          </p:spTgt>
                                        </p:tgtEl>
                                        <p:attrNameLst>
                                          <p:attrName>style.visibility</p:attrName>
                                        </p:attrNameLst>
                                      </p:cBhvr>
                                      <p:to>
                                        <p:strVal val="visible"/>
                                      </p:to>
                                    </p:set>
                                    <p:animEffect transition="in" filter="fade">
                                      <p:cBhvr>
                                        <p:cTn id="51" dur="1000"/>
                                        <p:tgtEl>
                                          <p:spTgt spid="8">
                                            <p:txEl>
                                              <p:pRg st="4" end="4"/>
                                            </p:txEl>
                                          </p:spTgt>
                                        </p:tgtEl>
                                      </p:cBhvr>
                                    </p:animEffect>
                                    <p:anim calcmode="lin" valueType="num">
                                      <p:cBhvr>
                                        <p:cTn id="52"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2">
                                            <p:txEl>
                                              <p:pRg st="0" end="0"/>
                                            </p:txEl>
                                          </p:spTgt>
                                        </p:tgtEl>
                                        <p:attrNameLst>
                                          <p:attrName>style.visibility</p:attrName>
                                        </p:attrNameLst>
                                      </p:cBhvr>
                                      <p:to>
                                        <p:strVal val="visible"/>
                                      </p:to>
                                    </p:set>
                                    <p:anim calcmode="lin" valueType="num">
                                      <p:cBhvr>
                                        <p:cTn id="58"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0231E4-7D68-4F0B-AD83-FE94FF010F1A}"/>
              </a:ext>
            </a:extLst>
          </p:cNvPr>
          <p:cNvSpPr/>
          <p:nvPr/>
        </p:nvSpPr>
        <p:spPr>
          <a:xfrm>
            <a:off x="521979" y="459658"/>
            <a:ext cx="11148042" cy="5105308"/>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Với mỗi họ tên khách hàng trong danh sách</a:t>
            </a:r>
            <a:r>
              <a:rPr lang="en-US" sz="2000">
                <a:latin typeface="UTM Avo" panose="02040603050506020204" pitchFamily="18" charset="0"/>
                <a:cs typeface="Times New Roman" panose="02020603050405020304" pitchFamily="18" charset="0"/>
              </a:rPr>
              <a:t>,</a:t>
            </a:r>
          </a:p>
          <a:p>
            <a:pPr algn="just" defTabSz="342900">
              <a:lnSpc>
                <a:spcPct val="150000"/>
              </a:lnSpc>
            </a:pPr>
            <a:r>
              <a:rPr lang="vi-VN" sz="2000">
                <a:latin typeface="UTM Avo" panose="02040603050506020204" pitchFamily="18" charset="0"/>
                <a:cs typeface="Times New Roman" panose="02020603050405020304" pitchFamily="18" charset="0"/>
              </a:rPr>
              <a:t>An kiểm tra xem có đúng họ tên khách hàng mà mẹ yêu cầu không</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en-US" sz="2000">
                <a:latin typeface="UTM Avo" panose="02040603050506020204" pitchFamily="18" charset="0"/>
                <a:cs typeface="Times New Roman" panose="02020603050405020304" pitchFamily="18" charset="0"/>
              </a:rPr>
              <a:t>N</a:t>
            </a:r>
            <a:r>
              <a:rPr lang="vi-VN" sz="2000">
                <a:latin typeface="UTM Avo" panose="02040603050506020204" pitchFamily="18" charset="0"/>
                <a:cs typeface="Times New Roman" panose="02020603050405020304" pitchFamily="18" charset="0"/>
              </a:rPr>
              <a:t>ếu đúng thì ghi ra địa chỉ và kết thúc công việc</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en-US" sz="2000">
                <a:latin typeface="UTM Avo" panose="02040603050506020204" pitchFamily="18" charset="0"/>
                <a:cs typeface="Times New Roman" panose="02020603050405020304" pitchFamily="18" charset="0"/>
              </a:rPr>
              <a:t>Nếu </a:t>
            </a:r>
            <a:r>
              <a:rPr lang="vi-VN" sz="2000">
                <a:latin typeface="UTM Avo" panose="02040603050506020204" pitchFamily="18" charset="0"/>
                <a:cs typeface="Times New Roman" panose="02020603050405020304" pitchFamily="18" charset="0"/>
              </a:rPr>
              <a:t>không đú</a:t>
            </a:r>
            <a:r>
              <a:rPr lang="en-US" sz="2000">
                <a:latin typeface="UTM Avo" panose="02040603050506020204" pitchFamily="18" charset="0"/>
                <a:cs typeface="Times New Roman" panose="02020603050405020304" pitchFamily="18" charset="0"/>
              </a:rPr>
              <a:t>ng </a:t>
            </a:r>
            <a:r>
              <a:rPr lang="vi-VN" sz="2000">
                <a:latin typeface="UTM Avo" panose="02040603050506020204" pitchFamily="18" charset="0"/>
                <a:cs typeface="Times New Roman" panose="02020603050405020304" pitchFamily="18" charset="0"/>
              </a:rPr>
              <a:t>thì chuyển đến họ tên khách hàng tiếp theo.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sym typeface="Wingdings 2" panose="05020102010507070707" pitchFamily="18" charset="2"/>
              </a:rPr>
              <a:t>- </a:t>
            </a:r>
            <a:r>
              <a:rPr lang="vi-VN" sz="2000">
                <a:latin typeface="UTM Avo" panose="02040603050506020204" pitchFamily="18" charset="0"/>
                <a:cs typeface="Times New Roman" panose="02020603050405020304" pitchFamily="18" charset="0"/>
              </a:rPr>
              <a:t>Nếu tìm hết danh sách mà vẫn không thấy thì thông báo là không tìm thấy và kết thúc.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Như vậy, chừng nào chưa tìm thấy và chưa tìm hết thì còn tìm tiếp.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panose="05000000000000000000" pitchFamily="2" charset="2"/>
              </a:rPr>
              <a:t> </a:t>
            </a:r>
            <a:r>
              <a:rPr lang="vi-VN" sz="2000">
                <a:latin typeface="UTM Avo" panose="02040603050506020204" pitchFamily="18" charset="0"/>
                <a:cs typeface="Times New Roman" panose="02020603050405020304" pitchFamily="18" charset="0"/>
              </a:rPr>
              <a:t>Đây chính là cấu trúc lặp.</a:t>
            </a:r>
          </a:p>
          <a:p>
            <a:pPr algn="just" defTabSz="342900">
              <a:lnSpc>
                <a:spcPct val="150000"/>
              </a:lnSpc>
            </a:pPr>
            <a:r>
              <a:rPr lang="vi-VN" sz="2000">
                <a:latin typeface="UTM Avo" panose="02040603050506020204" pitchFamily="18" charset="0"/>
                <a:cs typeface="Times New Roman" panose="02020603050405020304" pitchFamily="18" charset="0"/>
              </a:rPr>
              <a:t>Hai điều kiện cần kiểm tra để dừng vòng lặp là:</a:t>
            </a:r>
          </a:p>
          <a:p>
            <a:pPr algn="just" defTabSz="342900">
              <a:lnSpc>
                <a:spcPct val="150000"/>
              </a:lnSpc>
            </a:pPr>
            <a:r>
              <a:rPr lang="vi-VN" sz="2000">
                <a:latin typeface="UTM Avo" panose="02040603050506020204" pitchFamily="18" charset="0"/>
                <a:cs typeface="Times New Roman" panose="02020603050405020304" pitchFamily="18" charset="0"/>
              </a:rPr>
              <a:t>• Điều kiện thứ nhất: kiểm tra họ tên khách hàng có đúng là họ tên cần tìm không.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vi-VN" sz="2000">
                <a:latin typeface="UTM Avo" panose="02040603050506020204" pitchFamily="18" charset="0"/>
                <a:cs typeface="Times New Roman" panose="02020603050405020304" pitchFamily="18" charset="0"/>
              </a:rPr>
              <a:t>• Điều kiện thứ hai: kiểm tra đã hết danh sách chưa. Các bước thực hiện tìm kiếm địa chỉ khách hàng của An được mô tả ở sơ đồ khối trong</a:t>
            </a:r>
            <a:r>
              <a:rPr lang="en-US" sz="2000">
                <a:latin typeface="UTM Avo" panose="02040603050506020204" pitchFamily="18" charset="0"/>
                <a:cs typeface="Times New Roman" panose="02020603050405020304" pitchFamily="18" charset="0"/>
              </a:rPr>
              <a:t> Hình 14.1.</a:t>
            </a:r>
            <a:endParaRPr lang="vi-VN"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5840248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nodeType="click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1000"/>
                                        <p:tgtEl>
                                          <p:spTgt spid="2">
                                            <p:txEl>
                                              <p:pRg st="0" end="0"/>
                                            </p:txEl>
                                          </p:spTgt>
                                        </p:tgtEl>
                                      </p:cBhvr>
                                    </p:animEffect>
                                    <p:anim calcmode="lin" valueType="num">
                                      <p:cBhvr>
                                        <p:cTn id="14"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1" fill="hold">
                                          <p:stCondLst>
                                            <p:cond delay="0"/>
                                          </p:stCondLst>
                                        </p:cTn>
                                        <p:tgtEl>
                                          <p:spTgt spid="2">
                                            <p:txEl>
                                              <p:pRg st="1" end="1"/>
                                            </p:txEl>
                                          </p:spTgt>
                                        </p:tgtEl>
                                        <p:attrNameLst>
                                          <p:attrName>style.visibility</p:attrName>
                                        </p:attrNameLst>
                                      </p:cBhvr>
                                      <p:to>
                                        <p:strVal val="visible"/>
                                      </p:to>
                                    </p:set>
                                    <p:animEffect transition="in" filter="fade">
                                      <p:cBhvr>
                                        <p:cTn id="18" dur="1000"/>
                                        <p:tgtEl>
                                          <p:spTgt spid="2">
                                            <p:txEl>
                                              <p:pRg st="1" end="1"/>
                                            </p:txEl>
                                          </p:spTgt>
                                        </p:tgtEl>
                                      </p:cBhvr>
                                    </p:animEffect>
                                    <p:anim calcmode="lin" valueType="num">
                                      <p:cBhvr>
                                        <p:cTn id="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Effect transition="in" filter="fade">
                                      <p:cBhvr>
                                        <p:cTn id="25" dur="1000"/>
                                        <p:tgtEl>
                                          <p:spTgt spid="2">
                                            <p:txEl>
                                              <p:pRg st="2" end="2"/>
                                            </p:txEl>
                                          </p:spTgt>
                                        </p:tgtEl>
                                      </p:cBhvr>
                                    </p:animEffect>
                                    <p:anim calcmode="lin" valueType="num">
                                      <p:cBhvr>
                                        <p:cTn id="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1000"/>
                                        <p:tgtEl>
                                          <p:spTgt spid="2">
                                            <p:txEl>
                                              <p:pRg st="3" end="3"/>
                                            </p:txEl>
                                          </p:spTgt>
                                        </p:tgtEl>
                                      </p:cBhvr>
                                    </p:animEffect>
                                    <p:anim calcmode="lin" valueType="num">
                                      <p:cBhvr>
                                        <p:cTn id="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2">
                                            <p:txEl>
                                              <p:pRg st="4" end="4"/>
                                            </p:txEl>
                                          </p:spTgt>
                                        </p:tgtEl>
                                        <p:attrNameLst>
                                          <p:attrName>style.visibility</p:attrName>
                                        </p:attrNameLst>
                                      </p:cBhvr>
                                      <p:to>
                                        <p:strVal val="visible"/>
                                      </p:to>
                                    </p:set>
                                    <p:animEffect transition="in" filter="fade">
                                      <p:cBhvr>
                                        <p:cTn id="39" dur="1000"/>
                                        <p:tgtEl>
                                          <p:spTgt spid="2">
                                            <p:txEl>
                                              <p:pRg st="4" end="4"/>
                                            </p:txEl>
                                          </p:spTgt>
                                        </p:tgtEl>
                                      </p:cBhvr>
                                    </p:animEffect>
                                    <p:anim calcmode="lin" valueType="num">
                                      <p:cBhvr>
                                        <p:cTn id="40"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7" presetClass="entr" presetSubtype="0" fill="hold" nodeType="clickEffect">
                                  <p:stCondLst>
                                    <p:cond delay="0"/>
                                  </p:stCondLst>
                                  <p:childTnLst>
                                    <p:set>
                                      <p:cBhvr>
                                        <p:cTn id="45" dur="1" fill="hold">
                                          <p:stCondLst>
                                            <p:cond delay="0"/>
                                          </p:stCondLst>
                                        </p:cTn>
                                        <p:tgtEl>
                                          <p:spTgt spid="2">
                                            <p:txEl>
                                              <p:pRg st="5" end="5"/>
                                            </p:txEl>
                                          </p:spTgt>
                                        </p:tgtEl>
                                        <p:attrNameLst>
                                          <p:attrName>style.visibility</p:attrName>
                                        </p:attrNameLst>
                                      </p:cBhvr>
                                      <p:to>
                                        <p:strVal val="visible"/>
                                      </p:to>
                                    </p:set>
                                    <p:animEffect transition="in" filter="fade">
                                      <p:cBhvr>
                                        <p:cTn id="46" dur="1000"/>
                                        <p:tgtEl>
                                          <p:spTgt spid="2">
                                            <p:txEl>
                                              <p:pRg st="5" end="5"/>
                                            </p:txEl>
                                          </p:spTgt>
                                        </p:tgtEl>
                                      </p:cBhvr>
                                    </p:animEffect>
                                    <p:anim calcmode="lin" valueType="num">
                                      <p:cBhvr>
                                        <p:cTn id="47"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8" dur="900" decel="100000" fill="hold"/>
                                        <p:tgtEl>
                                          <p:spTgt spid="2">
                                            <p:txEl>
                                              <p:pRg st="5" end="5"/>
                                            </p:txEl>
                                          </p:spTgt>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
                                            <p:txEl>
                                              <p:pRg st="5" end="5"/>
                                            </p:txEl>
                                          </p:spTgt>
                                        </p:tgtEl>
                                        <p:attrNameLst>
                                          <p:attrName>ppt_y</p:attrName>
                                        </p:attrNameLst>
                                      </p:cBhvr>
                                      <p:tavLst>
                                        <p:tav tm="0">
                                          <p:val>
                                            <p:strVal val="#ppt_y-.03"/>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2">
                                            <p:txEl>
                                              <p:pRg st="6" end="6"/>
                                            </p:txEl>
                                          </p:spTgt>
                                        </p:tgtEl>
                                        <p:attrNameLst>
                                          <p:attrName>style.visibility</p:attrName>
                                        </p:attrNameLst>
                                      </p:cBhvr>
                                      <p:to>
                                        <p:strVal val="visible"/>
                                      </p:to>
                                    </p:set>
                                    <p:animEffect transition="in" filter="wipe(left)">
                                      <p:cBhvr>
                                        <p:cTn id="54" dur="1500"/>
                                        <p:tgtEl>
                                          <p:spTgt spid="2">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0" presetClass="entr" presetSubtype="0" decel="100000" fill="hold" nodeType="clickEffect">
                                  <p:stCondLst>
                                    <p:cond delay="0"/>
                                  </p:stCondLst>
                                  <p:childTnLst>
                                    <p:set>
                                      <p:cBhvr>
                                        <p:cTn id="58" dur="1" fill="hold">
                                          <p:stCondLst>
                                            <p:cond delay="0"/>
                                          </p:stCondLst>
                                        </p:cTn>
                                        <p:tgtEl>
                                          <p:spTgt spid="2">
                                            <p:txEl>
                                              <p:pRg st="7" end="7"/>
                                            </p:txEl>
                                          </p:spTgt>
                                        </p:tgtEl>
                                        <p:attrNameLst>
                                          <p:attrName>style.visibility</p:attrName>
                                        </p:attrNameLst>
                                      </p:cBhvr>
                                      <p:to>
                                        <p:strVal val="visible"/>
                                      </p:to>
                                    </p:set>
                                    <p:anim calcmode="lin" valueType="num">
                                      <p:cBhvr>
                                        <p:cTn id="59" dur="1000" fill="hold"/>
                                        <p:tgtEl>
                                          <p:spTgt spid="2">
                                            <p:txEl>
                                              <p:pRg st="7" end="7"/>
                                            </p:txEl>
                                          </p:spTgt>
                                        </p:tgtEl>
                                        <p:attrNameLst>
                                          <p:attrName>ppt_w</p:attrName>
                                        </p:attrNameLst>
                                      </p:cBhvr>
                                      <p:tavLst>
                                        <p:tav tm="0">
                                          <p:val>
                                            <p:strVal val="#ppt_w+.3"/>
                                          </p:val>
                                        </p:tav>
                                        <p:tav tm="100000">
                                          <p:val>
                                            <p:strVal val="#ppt_w"/>
                                          </p:val>
                                        </p:tav>
                                      </p:tavLst>
                                    </p:anim>
                                    <p:anim calcmode="lin" valueType="num">
                                      <p:cBhvr>
                                        <p:cTn id="60" dur="1000" fill="hold"/>
                                        <p:tgtEl>
                                          <p:spTgt spid="2">
                                            <p:txEl>
                                              <p:pRg st="7" end="7"/>
                                            </p:txEl>
                                          </p:spTgt>
                                        </p:tgtEl>
                                        <p:attrNameLst>
                                          <p:attrName>ppt_h</p:attrName>
                                        </p:attrNameLst>
                                      </p:cBhvr>
                                      <p:tavLst>
                                        <p:tav tm="0">
                                          <p:val>
                                            <p:strVal val="#ppt_h"/>
                                          </p:val>
                                        </p:tav>
                                        <p:tav tm="100000">
                                          <p:val>
                                            <p:strVal val="#ppt_h"/>
                                          </p:val>
                                        </p:tav>
                                      </p:tavLst>
                                    </p:anim>
                                    <p:animEffect transition="in" filter="fade">
                                      <p:cBhvr>
                                        <p:cTn id="61" dur="1000"/>
                                        <p:tgtEl>
                                          <p:spTgt spid="2">
                                            <p:txEl>
                                              <p:pRg st="7" end="7"/>
                                            </p:txEl>
                                          </p:spTgt>
                                        </p:tgtEl>
                                      </p:cBhvr>
                                    </p:animEffect>
                                  </p:childTnLst>
                                </p:cTn>
                              </p:par>
                            </p:childTnLst>
                          </p:cTn>
                        </p:par>
                        <p:par>
                          <p:cTn id="62" fill="hold">
                            <p:stCondLst>
                              <p:cond delay="1000"/>
                            </p:stCondLst>
                            <p:childTnLst>
                              <p:par>
                                <p:cTn id="63" presetID="42" presetClass="entr" presetSubtype="0" fill="hold" nodeType="afterEffect">
                                  <p:stCondLst>
                                    <p:cond delay="0"/>
                                  </p:stCondLst>
                                  <p:childTnLst>
                                    <p:set>
                                      <p:cBhvr>
                                        <p:cTn id="64" dur="1" fill="hold">
                                          <p:stCondLst>
                                            <p:cond delay="0"/>
                                          </p:stCondLst>
                                        </p:cTn>
                                        <p:tgtEl>
                                          <p:spTgt spid="2">
                                            <p:txEl>
                                              <p:pRg st="8" end="8"/>
                                            </p:txEl>
                                          </p:spTgt>
                                        </p:tgtEl>
                                        <p:attrNameLst>
                                          <p:attrName>style.visibility</p:attrName>
                                        </p:attrNameLst>
                                      </p:cBhvr>
                                      <p:to>
                                        <p:strVal val="visible"/>
                                      </p:to>
                                    </p:set>
                                    <p:animEffect transition="in" filter="fade">
                                      <p:cBhvr>
                                        <p:cTn id="65" dur="1000"/>
                                        <p:tgtEl>
                                          <p:spTgt spid="2">
                                            <p:txEl>
                                              <p:pRg st="8" end="8"/>
                                            </p:txEl>
                                          </p:spTgt>
                                        </p:tgtEl>
                                      </p:cBhvr>
                                    </p:animEffect>
                                    <p:anim calcmode="lin" valueType="num">
                                      <p:cBhvr>
                                        <p:cTn id="66"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67" dur="1000" fill="hold"/>
                                        <p:tgtEl>
                                          <p:spTgt spid="2">
                                            <p:txEl>
                                              <p:pRg st="8" end="8"/>
                                            </p:txEl>
                                          </p:spTgt>
                                        </p:tgtEl>
                                        <p:attrNameLst>
                                          <p:attrName>ppt_y</p:attrName>
                                        </p:attrNameLst>
                                      </p:cBhvr>
                                      <p:tavLst>
                                        <p:tav tm="0">
                                          <p:val>
                                            <p:strVal val="#ppt_y+.1"/>
                                          </p:val>
                                        </p:tav>
                                        <p:tav tm="100000">
                                          <p:val>
                                            <p:strVal val="#ppt_y"/>
                                          </p:val>
                                        </p:tav>
                                      </p:tavLst>
                                    </p:anim>
                                  </p:childTnLst>
                                </p:cTn>
                              </p:par>
                            </p:childTnLst>
                          </p:cTn>
                        </p:par>
                        <p:par>
                          <p:cTn id="68" fill="hold">
                            <p:stCondLst>
                              <p:cond delay="2000"/>
                            </p:stCondLst>
                            <p:childTnLst>
                              <p:par>
                                <p:cTn id="69" presetID="42" presetClass="entr" presetSubtype="0" fill="hold" nodeType="afterEffect">
                                  <p:stCondLst>
                                    <p:cond delay="0"/>
                                  </p:stCondLst>
                                  <p:childTnLst>
                                    <p:set>
                                      <p:cBhvr>
                                        <p:cTn id="70" dur="1" fill="hold">
                                          <p:stCondLst>
                                            <p:cond delay="0"/>
                                          </p:stCondLst>
                                        </p:cTn>
                                        <p:tgtEl>
                                          <p:spTgt spid="2">
                                            <p:txEl>
                                              <p:pRg st="9" end="9"/>
                                            </p:txEl>
                                          </p:spTgt>
                                        </p:tgtEl>
                                        <p:attrNameLst>
                                          <p:attrName>style.visibility</p:attrName>
                                        </p:attrNameLst>
                                      </p:cBhvr>
                                      <p:to>
                                        <p:strVal val="visible"/>
                                      </p:to>
                                    </p:set>
                                    <p:animEffect transition="in" filter="fade">
                                      <p:cBhvr>
                                        <p:cTn id="71" dur="1000"/>
                                        <p:tgtEl>
                                          <p:spTgt spid="2">
                                            <p:txEl>
                                              <p:pRg st="9" end="9"/>
                                            </p:txEl>
                                          </p:spTgt>
                                        </p:tgtEl>
                                      </p:cBhvr>
                                    </p:animEffect>
                                    <p:anim calcmode="lin" valueType="num">
                                      <p:cBhvr>
                                        <p:cTn id="72"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73"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8827311-5A1C-48B4-B12F-63DA29027899}"/>
              </a:ext>
            </a:extLst>
          </p:cNvPr>
          <p:cNvPicPr>
            <a:picLocks noChangeAspect="1"/>
          </p:cNvPicPr>
          <p:nvPr/>
        </p:nvPicPr>
        <p:blipFill>
          <a:blip r:embed="rId2"/>
          <a:stretch>
            <a:fillRect/>
          </a:stretch>
        </p:blipFill>
        <p:spPr>
          <a:xfrm>
            <a:off x="2070856" y="371138"/>
            <a:ext cx="8050288" cy="6115723"/>
          </a:xfrm>
          <a:prstGeom prst="rect">
            <a:avLst/>
          </a:prstGeom>
        </p:spPr>
      </p:pic>
    </p:spTree>
    <p:extLst>
      <p:ext uri="{BB962C8B-B14F-4D97-AF65-F5344CB8AC3E}">
        <p14:creationId xmlns:p14="http://schemas.microsoft.com/office/powerpoint/2010/main" val="37534311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5113B6B-0055-45C7-A650-6B0638B2A877}"/>
              </a:ext>
            </a:extLst>
          </p:cNvPr>
          <p:cNvPicPr>
            <a:picLocks noChangeAspect="1"/>
          </p:cNvPicPr>
          <p:nvPr/>
        </p:nvPicPr>
        <p:blipFill>
          <a:blip r:embed="rId2"/>
          <a:stretch>
            <a:fillRect/>
          </a:stretch>
        </p:blipFill>
        <p:spPr>
          <a:xfrm>
            <a:off x="1701500" y="314217"/>
            <a:ext cx="8788999" cy="6229565"/>
          </a:xfrm>
          <a:prstGeom prst="rect">
            <a:avLst/>
          </a:prstGeom>
        </p:spPr>
      </p:pic>
    </p:spTree>
    <p:extLst>
      <p:ext uri="{BB962C8B-B14F-4D97-AF65-F5344CB8AC3E}">
        <p14:creationId xmlns:p14="http://schemas.microsoft.com/office/powerpoint/2010/main" val="22678870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6E1EE44-7245-4D42-B963-31B693CC27A9}"/>
              </a:ext>
            </a:extLst>
          </p:cNvPr>
          <p:cNvSpPr/>
          <p:nvPr/>
        </p:nvSpPr>
        <p:spPr>
          <a:xfrm>
            <a:off x="1631083" y="803924"/>
            <a:ext cx="9570393" cy="532838"/>
          </a:xfrm>
          <a:prstGeom prst="rect">
            <a:avLst/>
          </a:prstGeom>
        </p:spPr>
        <p:txBody>
          <a:bodyPr wrap="square">
            <a:spAutoFit/>
          </a:bodyPr>
          <a:lstStyle/>
          <a:p>
            <a:pPr algn="just" defTabSz="342900">
              <a:lnSpc>
                <a:spcPct val="135000"/>
              </a:lnSpc>
            </a:pPr>
            <a:r>
              <a:rPr lang="vi-VN" sz="2400" b="1">
                <a:latin typeface="UTM Avo" panose="02040603050506020204" pitchFamily="18" charset="0"/>
                <a:cs typeface="Times New Roman" panose="02020603050405020304" pitchFamily="18" charset="0"/>
              </a:rPr>
              <a:t>Mô tả thuật toán tìm kiếm tuần tự bằng ngôn ngữ tự nhiên:</a:t>
            </a:r>
            <a:endParaRPr lang="en-US" sz="2400" b="1">
              <a:latin typeface="UTM Avo" panose="0204060305050602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C5A61B3F-4906-4D7A-9992-171FB7CA3E3B}"/>
              </a:ext>
            </a:extLst>
          </p:cNvPr>
          <p:cNvPicPr>
            <a:picLocks noChangeAspect="1"/>
          </p:cNvPicPr>
          <p:nvPr/>
        </p:nvPicPr>
        <p:blipFill>
          <a:blip r:embed="rId2"/>
          <a:stretch>
            <a:fillRect/>
          </a:stretch>
        </p:blipFill>
        <p:spPr>
          <a:xfrm>
            <a:off x="583206" y="618806"/>
            <a:ext cx="906054" cy="903074"/>
          </a:xfrm>
          <a:prstGeom prst="rect">
            <a:avLst/>
          </a:prstGeom>
        </p:spPr>
      </p:pic>
      <p:sp>
        <p:nvSpPr>
          <p:cNvPr id="4" name="Rectangle 3">
            <a:extLst>
              <a:ext uri="{FF2B5EF4-FFF2-40B4-BE49-F238E27FC236}">
                <a16:creationId xmlns:a16="http://schemas.microsoft.com/office/drawing/2014/main" id="{7C677A2C-EDBC-4433-8529-880E3AA98494}"/>
              </a:ext>
            </a:extLst>
          </p:cNvPr>
          <p:cNvSpPr/>
          <p:nvPr/>
        </p:nvSpPr>
        <p:spPr>
          <a:xfrm>
            <a:off x="600261" y="1536348"/>
            <a:ext cx="10991478" cy="3891835"/>
          </a:xfrm>
          <a:prstGeom prst="rect">
            <a:avLst/>
          </a:prstGeom>
        </p:spPr>
        <p:txBody>
          <a:bodyPr wrap="square">
            <a:spAutoFit/>
          </a:bodyPr>
          <a:lstStyle/>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1.</a:t>
            </a:r>
            <a:r>
              <a:rPr lang="vi-VN" sz="2400">
                <a:latin typeface="UTM Avo" panose="02040603050506020204" pitchFamily="18" charset="0"/>
                <a:cs typeface="Times New Roman" panose="02020603050405020304" pitchFamily="18" charset="0"/>
              </a:rPr>
              <a:t> Xét phần tử đầu tiên của danh sách.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2. </a:t>
            </a:r>
            <a:r>
              <a:rPr lang="vi-VN" sz="2400">
                <a:latin typeface="UTM Avo" panose="02040603050506020204" pitchFamily="18" charset="0"/>
                <a:cs typeface="Times New Roman" panose="02020603050405020304" pitchFamily="18" charset="0"/>
              </a:rPr>
              <a:t>Nếu giá trị của phần tử đang xét bằng giá trị cần tìm thì chuyển sang Bước 4, nếu</a:t>
            </a:r>
            <a:r>
              <a:rPr lang="en-US" sz="2400">
                <a:latin typeface="UTM Avo" panose="02040603050506020204" pitchFamily="18" charset="0"/>
                <a:cs typeface="Times New Roman" panose="02020603050405020304" pitchFamily="18" charset="0"/>
              </a:rPr>
              <a:t> </a:t>
            </a:r>
            <a:r>
              <a:rPr lang="vi-VN" sz="2400">
                <a:latin typeface="UTM Avo" panose="02040603050506020204" pitchFamily="18" charset="0"/>
                <a:cs typeface="Times New Roman" panose="02020603050405020304" pitchFamily="18" charset="0"/>
              </a:rPr>
              <a:t>không thì thực hiện bước tiếp theo (Bước 3).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3. </a:t>
            </a:r>
            <a:r>
              <a:rPr lang="vi-VN" sz="2400">
                <a:latin typeface="UTM Avo" panose="02040603050506020204" pitchFamily="18" charset="0"/>
                <a:cs typeface="Times New Roman" panose="02020603050405020304" pitchFamily="18" charset="0"/>
              </a:rPr>
              <a:t>Kiểm tra đã hết danh sách chưa. Nếu đã hết danh sách thì chuyển sang Bước 5, nếu chưa thì lặp lại từ Bước 2.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4.</a:t>
            </a:r>
            <a:r>
              <a:rPr lang="vi-VN" sz="2400">
                <a:latin typeface="UTM Avo" panose="02040603050506020204" pitchFamily="18" charset="0"/>
                <a:cs typeface="Times New Roman" panose="02020603050405020304" pitchFamily="18" charset="0"/>
              </a:rPr>
              <a:t> Trả lời “Tìm thấy” và chỉ ra vị trí phần tử tìm được; Kết thúc. </a:t>
            </a:r>
            <a:endParaRPr lang="en-US" sz="2400">
              <a:latin typeface="UTM Avo" panose="02040603050506020204" pitchFamily="18" charset="0"/>
              <a:cs typeface="Times New Roman" panose="02020603050405020304" pitchFamily="18" charset="0"/>
            </a:endParaRPr>
          </a:p>
          <a:p>
            <a:pPr algn="just" defTabSz="342900">
              <a:lnSpc>
                <a:spcPct val="150000"/>
              </a:lnSpc>
            </a:pPr>
            <a:r>
              <a:rPr lang="vi-VN" sz="2400">
                <a:solidFill>
                  <a:srgbClr val="F0677C"/>
                </a:solidFill>
                <a:latin typeface="UTM Avo" panose="02040603050506020204" pitchFamily="18" charset="0"/>
                <a:cs typeface="Times New Roman" panose="02020603050405020304" pitchFamily="18" charset="0"/>
              </a:rPr>
              <a:t>Bước 5. </a:t>
            </a:r>
            <a:r>
              <a:rPr lang="vi-VN" sz="2400">
                <a:latin typeface="UTM Avo" panose="02040603050506020204" pitchFamily="18" charset="0"/>
                <a:cs typeface="Times New Roman" panose="02020603050405020304" pitchFamily="18" charset="0"/>
              </a:rPr>
              <a:t>Trả lời “không tìm thấy”; Kết thúc.</a:t>
            </a:r>
          </a:p>
        </p:txBody>
      </p:sp>
    </p:spTree>
    <p:extLst>
      <p:ext uri="{BB962C8B-B14F-4D97-AF65-F5344CB8AC3E}">
        <p14:creationId xmlns:p14="http://schemas.microsoft.com/office/powerpoint/2010/main" val="27747856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1000"/>
                                        <p:tgtEl>
                                          <p:spTgt spid="3"/>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37" presetClass="entr" presetSubtype="0" fill="hold"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1000"/>
                                        <p:tgtEl>
                                          <p:spTgt spid="4">
                                            <p:txEl>
                                              <p:pRg st="0" end="0"/>
                                            </p:txEl>
                                          </p:spTgt>
                                        </p:tgtEl>
                                      </p:cBhvr>
                                    </p:animEffect>
                                    <p:anim calcmode="lin" valueType="num">
                                      <p:cBhvr>
                                        <p:cTn id="17"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8" dur="900" decel="100000" fill="hold"/>
                                        <p:tgtEl>
                                          <p:spTgt spid="4">
                                            <p:txEl>
                                              <p:pRg st="0" end="0"/>
                                            </p:txEl>
                                          </p:spTgt>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4">
                                            <p:txEl>
                                              <p:pRg st="0" end="0"/>
                                            </p:txEl>
                                          </p:spTgt>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1000"/>
                                        <p:tgtEl>
                                          <p:spTgt spid="4">
                                            <p:txEl>
                                              <p:pRg st="1" end="1"/>
                                            </p:txEl>
                                          </p:spTgt>
                                        </p:tgtEl>
                                      </p:cBhvr>
                                    </p:animEffect>
                                    <p:anim calcmode="lin" valueType="num">
                                      <p:cBhvr>
                                        <p:cTn id="2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6" dur="900" decel="100000" fill="hold"/>
                                        <p:tgtEl>
                                          <p:spTgt spid="4">
                                            <p:txEl>
                                              <p:pRg st="1" end="1"/>
                                            </p:txEl>
                                          </p:spTgt>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
                                            <p:txEl>
                                              <p:pRg st="1" end="1"/>
                                            </p:txEl>
                                          </p:spTgt>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37" presetClass="entr" presetSubtype="0" fill="hold" nodeType="clickEffect">
                                  <p:stCondLst>
                                    <p:cond delay="0"/>
                                  </p:stCondLst>
                                  <p:childTnLst>
                                    <p:set>
                                      <p:cBhvr>
                                        <p:cTn id="31" dur="1" fill="hold">
                                          <p:stCondLst>
                                            <p:cond delay="0"/>
                                          </p:stCondLst>
                                        </p:cTn>
                                        <p:tgtEl>
                                          <p:spTgt spid="4">
                                            <p:txEl>
                                              <p:pRg st="2" end="2"/>
                                            </p:txEl>
                                          </p:spTgt>
                                        </p:tgtEl>
                                        <p:attrNameLst>
                                          <p:attrName>style.visibility</p:attrName>
                                        </p:attrNameLst>
                                      </p:cBhvr>
                                      <p:to>
                                        <p:strVal val="visible"/>
                                      </p:to>
                                    </p:set>
                                    <p:animEffect transition="in" filter="fade">
                                      <p:cBhvr>
                                        <p:cTn id="32" dur="1000"/>
                                        <p:tgtEl>
                                          <p:spTgt spid="4">
                                            <p:txEl>
                                              <p:pRg st="2" end="2"/>
                                            </p:txEl>
                                          </p:spTgt>
                                        </p:tgtEl>
                                      </p:cBhvr>
                                    </p:animEffect>
                                    <p:anim calcmode="lin" valueType="num">
                                      <p:cBhvr>
                                        <p:cTn id="33"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34" dur="900" decel="100000" fill="hold"/>
                                        <p:tgtEl>
                                          <p:spTgt spid="4">
                                            <p:txEl>
                                              <p:pRg st="2" end="2"/>
                                            </p:txEl>
                                          </p:spTgt>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
                                            <p:txEl>
                                              <p:pRg st="2" end="2"/>
                                            </p:txEl>
                                          </p:spTgt>
                                        </p:tgtEl>
                                        <p:attrNameLst>
                                          <p:attrName>ppt_y</p:attrName>
                                        </p:attrNameLst>
                                      </p:cBhvr>
                                      <p:tavLst>
                                        <p:tav tm="0">
                                          <p:val>
                                            <p:strVal val="#ppt_y-.03"/>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37" presetClass="entr" presetSubtype="0" fill="hold" nodeType="clickEffect">
                                  <p:stCondLst>
                                    <p:cond delay="0"/>
                                  </p:stCondLst>
                                  <p:childTnLst>
                                    <p:set>
                                      <p:cBhvr>
                                        <p:cTn id="39" dur="1" fill="hold">
                                          <p:stCondLst>
                                            <p:cond delay="0"/>
                                          </p:stCondLst>
                                        </p:cTn>
                                        <p:tgtEl>
                                          <p:spTgt spid="4">
                                            <p:txEl>
                                              <p:pRg st="3" end="3"/>
                                            </p:txEl>
                                          </p:spTgt>
                                        </p:tgtEl>
                                        <p:attrNameLst>
                                          <p:attrName>style.visibility</p:attrName>
                                        </p:attrNameLst>
                                      </p:cBhvr>
                                      <p:to>
                                        <p:strVal val="visible"/>
                                      </p:to>
                                    </p:set>
                                    <p:animEffect transition="in" filter="fade">
                                      <p:cBhvr>
                                        <p:cTn id="40" dur="1000"/>
                                        <p:tgtEl>
                                          <p:spTgt spid="4">
                                            <p:txEl>
                                              <p:pRg st="3" end="3"/>
                                            </p:txEl>
                                          </p:spTgt>
                                        </p:tgtEl>
                                      </p:cBhvr>
                                    </p:animEffect>
                                    <p:anim calcmode="lin" valueType="num">
                                      <p:cBhvr>
                                        <p:cTn id="41"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42" dur="900" decel="100000" fill="hold"/>
                                        <p:tgtEl>
                                          <p:spTgt spid="4">
                                            <p:txEl>
                                              <p:pRg st="3" end="3"/>
                                            </p:txEl>
                                          </p:spTgt>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4">
                                            <p:txEl>
                                              <p:pRg st="3" end="3"/>
                                            </p:txEl>
                                          </p:spTgt>
                                        </p:tgtEl>
                                        <p:attrNameLst>
                                          <p:attrName>ppt_y</p:attrName>
                                        </p:attrNameLst>
                                      </p:cBhvr>
                                      <p:tavLst>
                                        <p:tav tm="0">
                                          <p:val>
                                            <p:strVal val="#ppt_y-.03"/>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37" presetClass="entr" presetSubtype="0" fill="hold" nodeType="clickEffect">
                                  <p:stCondLst>
                                    <p:cond delay="0"/>
                                  </p:stCondLst>
                                  <p:childTnLst>
                                    <p:set>
                                      <p:cBhvr>
                                        <p:cTn id="47" dur="1" fill="hold">
                                          <p:stCondLst>
                                            <p:cond delay="0"/>
                                          </p:stCondLst>
                                        </p:cTn>
                                        <p:tgtEl>
                                          <p:spTgt spid="4">
                                            <p:txEl>
                                              <p:pRg st="4" end="4"/>
                                            </p:txEl>
                                          </p:spTgt>
                                        </p:tgtEl>
                                        <p:attrNameLst>
                                          <p:attrName>style.visibility</p:attrName>
                                        </p:attrNameLst>
                                      </p:cBhvr>
                                      <p:to>
                                        <p:strVal val="visible"/>
                                      </p:to>
                                    </p:set>
                                    <p:animEffect transition="in" filter="fade">
                                      <p:cBhvr>
                                        <p:cTn id="48" dur="1000"/>
                                        <p:tgtEl>
                                          <p:spTgt spid="4">
                                            <p:txEl>
                                              <p:pRg st="4" end="4"/>
                                            </p:txEl>
                                          </p:spTgt>
                                        </p:tgtEl>
                                      </p:cBhvr>
                                    </p:animEffect>
                                    <p:anim calcmode="lin" valueType="num">
                                      <p:cBhvr>
                                        <p:cTn id="49"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50" dur="900" decel="100000" fill="hold"/>
                                        <p:tgtEl>
                                          <p:spTgt spid="4">
                                            <p:txEl>
                                              <p:pRg st="4" end="4"/>
                                            </p:txEl>
                                          </p:spTgt>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27EED87-8675-4CD7-BF52-2CF9F4943156}"/>
              </a:ext>
            </a:extLst>
          </p:cNvPr>
          <p:cNvPicPr>
            <a:picLocks noChangeAspect="1"/>
          </p:cNvPicPr>
          <p:nvPr/>
        </p:nvPicPr>
        <p:blipFill rotWithShape="1">
          <a:blip r:embed="rId2"/>
          <a:srcRect t="24208"/>
          <a:stretch/>
        </p:blipFill>
        <p:spPr>
          <a:xfrm>
            <a:off x="437306" y="2025570"/>
            <a:ext cx="10877550" cy="3920019"/>
          </a:xfrm>
          <a:prstGeom prst="rect">
            <a:avLst/>
          </a:prstGeom>
        </p:spPr>
      </p:pic>
      <p:pic>
        <p:nvPicPr>
          <p:cNvPr id="4" name="Picture 3">
            <a:extLst>
              <a:ext uri="{FF2B5EF4-FFF2-40B4-BE49-F238E27FC236}">
                <a16:creationId xmlns:a16="http://schemas.microsoft.com/office/drawing/2014/main" id="{616099E4-E3F2-454E-9C96-5EE7E0B91777}"/>
              </a:ext>
            </a:extLst>
          </p:cNvPr>
          <p:cNvPicPr>
            <a:picLocks noChangeAspect="1"/>
          </p:cNvPicPr>
          <p:nvPr/>
        </p:nvPicPr>
        <p:blipFill rotWithShape="1">
          <a:blip r:embed="rId2"/>
          <a:srcRect t="-185" b="76501"/>
          <a:stretch/>
        </p:blipFill>
        <p:spPr>
          <a:xfrm>
            <a:off x="437306" y="557514"/>
            <a:ext cx="10877550" cy="1224987"/>
          </a:xfrm>
          <a:prstGeom prst="rect">
            <a:avLst/>
          </a:prstGeom>
        </p:spPr>
      </p:pic>
    </p:spTree>
    <p:extLst>
      <p:ext uri="{BB962C8B-B14F-4D97-AF65-F5344CB8AC3E}">
        <p14:creationId xmlns:p14="http://schemas.microsoft.com/office/powerpoint/2010/main" val="17171841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0DFF55A-37E0-4629-B4D4-F2EC9CF4345C}"/>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4" name="Picture 3">
            <a:extLst>
              <a:ext uri="{FF2B5EF4-FFF2-40B4-BE49-F238E27FC236}">
                <a16:creationId xmlns:a16="http://schemas.microsoft.com/office/drawing/2014/main" id="{A4FEDDFC-93DF-4145-BBA7-4C6C2FE345C9}"/>
              </a:ext>
            </a:extLst>
          </p:cNvPr>
          <p:cNvPicPr>
            <a:picLocks noChangeAspect="1"/>
          </p:cNvPicPr>
          <p:nvPr/>
        </p:nvPicPr>
        <p:blipFill rotWithShape="1">
          <a:blip r:embed="rId3"/>
          <a:srcRect t="12390" b="26428"/>
          <a:stretch/>
        </p:blipFill>
        <p:spPr>
          <a:xfrm>
            <a:off x="453301" y="1486125"/>
            <a:ext cx="11285398" cy="4220194"/>
          </a:xfrm>
          <a:prstGeom prst="rect">
            <a:avLst/>
          </a:prstGeom>
        </p:spPr>
      </p:pic>
    </p:spTree>
    <p:extLst>
      <p:ext uri="{BB962C8B-B14F-4D97-AF65-F5344CB8AC3E}">
        <p14:creationId xmlns:p14="http://schemas.microsoft.com/office/powerpoint/2010/main" val="137691387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A1AA1A4-8B09-405E-9B2B-CCDD8355A5BC}"/>
              </a:ext>
            </a:extLst>
          </p:cNvPr>
          <p:cNvPicPr>
            <a:picLocks noChangeAspect="1"/>
          </p:cNvPicPr>
          <p:nvPr/>
        </p:nvPicPr>
        <p:blipFill>
          <a:blip r:embed="rId2"/>
          <a:stretch>
            <a:fillRect/>
          </a:stretch>
        </p:blipFill>
        <p:spPr>
          <a:xfrm>
            <a:off x="602308" y="512178"/>
            <a:ext cx="3490335" cy="952468"/>
          </a:xfrm>
          <a:prstGeom prst="rect">
            <a:avLst/>
          </a:prstGeom>
        </p:spPr>
      </p:pic>
      <p:pic>
        <p:nvPicPr>
          <p:cNvPr id="4" name="Picture 3">
            <a:extLst>
              <a:ext uri="{FF2B5EF4-FFF2-40B4-BE49-F238E27FC236}">
                <a16:creationId xmlns:a16="http://schemas.microsoft.com/office/drawing/2014/main" id="{3FB323C8-06D1-4516-A370-97A6F66D32B6}"/>
              </a:ext>
            </a:extLst>
          </p:cNvPr>
          <p:cNvPicPr>
            <a:picLocks noChangeAspect="1"/>
          </p:cNvPicPr>
          <p:nvPr/>
        </p:nvPicPr>
        <p:blipFill rotWithShape="1">
          <a:blip r:embed="rId3"/>
          <a:srcRect t="89178" b="83"/>
          <a:stretch/>
        </p:blipFill>
        <p:spPr>
          <a:xfrm>
            <a:off x="325980" y="1585731"/>
            <a:ext cx="11285398" cy="740780"/>
          </a:xfrm>
          <a:prstGeom prst="rect">
            <a:avLst/>
          </a:prstGeom>
        </p:spPr>
      </p:pic>
    </p:spTree>
    <p:extLst>
      <p:ext uri="{BB962C8B-B14F-4D97-AF65-F5344CB8AC3E}">
        <p14:creationId xmlns:p14="http://schemas.microsoft.com/office/powerpoint/2010/main" val="3250361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483</Words>
  <PresentationFormat>Widescreen</PresentationFormat>
  <Paragraphs>39</Paragraphs>
  <Slides>10</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2021-11-14T08:33:55Z</dcterms:created>
  <dcterms:modified xsi:type="dcterms:W3CDTF">2022-03-23T23:24:10Z</dcterms:modified>
</cp:coreProperties>
</file>