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264" r:id="rId2"/>
    <p:sldId id="291" r:id="rId3"/>
    <p:sldId id="292" r:id="rId4"/>
    <p:sldId id="283" r:id="rId5"/>
    <p:sldId id="287" r:id="rId6"/>
    <p:sldId id="258" r:id="rId7"/>
    <p:sldId id="383" r:id="rId8"/>
    <p:sldId id="377" r:id="rId9"/>
    <p:sldId id="378" r:id="rId10"/>
    <p:sldId id="379" r:id="rId11"/>
    <p:sldId id="380" r:id="rId12"/>
    <p:sldId id="381" r:id="rId13"/>
    <p:sldId id="382" r:id="rId14"/>
    <p:sldId id="272" r:id="rId15"/>
    <p:sldId id="261" r:id="rId16"/>
    <p:sldId id="262" r:id="rId17"/>
    <p:sldId id="275" r:id="rId18"/>
    <p:sldId id="289" r:id="rId19"/>
    <p:sldId id="384" r:id="rId20"/>
    <p:sldId id="290" r:id="rId21"/>
    <p:sldId id="38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8" userDrawn="1">
          <p15:clr>
            <a:srgbClr val="A4A3A4"/>
          </p15:clr>
        </p15:guide>
        <p15:guide id="2" pos="38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9FA3"/>
    <a:srgbClr val="F16649"/>
    <a:srgbClr val="C0E6EA"/>
    <a:srgbClr val="62C8CE"/>
    <a:srgbClr val="1D9EFF"/>
    <a:srgbClr val="AFDDFF"/>
    <a:srgbClr val="EAF2FA"/>
    <a:srgbClr val="9CDDE0"/>
    <a:srgbClr val="79D1D5"/>
    <a:srgbClr val="A3E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61" d="100"/>
          <a:sy n="61" d="100"/>
        </p:scale>
        <p:origin x="78" y="390"/>
      </p:cViewPr>
      <p:guideLst>
        <p:guide orient="horz" pos="1488"/>
        <p:guide pos="38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69AD05-7862-4FE6-8F4C-3737B44585E6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1EC08-08AE-4151-A370-A11FEA22B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102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498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479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993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457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589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215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13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30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404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50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556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925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59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345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292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953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752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133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52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231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93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526026" y="1563826"/>
            <a:ext cx="6302603" cy="140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backpack (n)</a:t>
            </a:r>
            <a:endParaRPr lang="en-US" sz="44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51611" y="4899551"/>
            <a:ext cx="46520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ba</a:t>
            </a:r>
            <a:r>
              <a:rPr lang="en-US" sz="4800" dirty="0"/>
              <a:t> </a:t>
            </a:r>
            <a:r>
              <a:rPr lang="en-US" sz="4800" dirty="0" err="1"/>
              <a:t>lô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249693" y="2709521"/>
            <a:ext cx="28552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bækpæk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85E14A-BAB5-9E85-D8F1-EF74D3E04FEA}"/>
              </a:ext>
            </a:extLst>
          </p:cNvPr>
          <p:cNvSpPr txBox="1"/>
          <p:nvPr/>
        </p:nvSpPr>
        <p:spPr>
          <a:xfrm>
            <a:off x="358219" y="153348"/>
            <a:ext cx="4143419" cy="6667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C61C77-4A6A-720E-D225-89694C133E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274" y="1075689"/>
            <a:ext cx="4964381" cy="5510463"/>
          </a:xfrm>
          <a:prstGeom prst="rect">
            <a:avLst/>
          </a:prstGeom>
        </p:spPr>
      </p:pic>
      <p:pic>
        <p:nvPicPr>
          <p:cNvPr id="8" name="backpack">
            <a:hlinkClick r:id="" action="ppaction://media"/>
            <a:extLst>
              <a:ext uri="{FF2B5EF4-FFF2-40B4-BE49-F238E27FC236}">
                <a16:creationId xmlns:a16="http://schemas.microsoft.com/office/drawing/2014/main" id="{C4DAE34C-8095-5A5A-75C7-0FF610FC4A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92317" y="3793661"/>
            <a:ext cx="830996" cy="83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21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526026" y="1563826"/>
            <a:ext cx="6302603" cy="140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compass (n)</a:t>
            </a:r>
            <a:endParaRPr lang="en-US" sz="44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51611" y="4899551"/>
            <a:ext cx="46520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/>
              <a:t>la </a:t>
            </a:r>
            <a:r>
              <a:rPr lang="en-US" sz="4800" dirty="0" err="1"/>
              <a:t>bàn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357094" y="2709521"/>
            <a:ext cx="26404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kʌmpəs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85E14A-BAB5-9E85-D8F1-EF74D3E04FEA}"/>
              </a:ext>
            </a:extLst>
          </p:cNvPr>
          <p:cNvSpPr txBox="1"/>
          <p:nvPr/>
        </p:nvSpPr>
        <p:spPr>
          <a:xfrm>
            <a:off x="358219" y="153348"/>
            <a:ext cx="4143419" cy="6667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compass">
            <a:hlinkClick r:id="" action="ppaction://media"/>
            <a:extLst>
              <a:ext uri="{FF2B5EF4-FFF2-40B4-BE49-F238E27FC236}">
                <a16:creationId xmlns:a16="http://schemas.microsoft.com/office/drawing/2014/main" id="{D44EB09F-6DAA-F01F-8E1A-0775B0EBC5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62117" y="3830920"/>
            <a:ext cx="830996" cy="8309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18C449-DF4C-599B-15E6-45A828029D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628" y="1812751"/>
            <a:ext cx="4577535" cy="403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9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526026" y="1563826"/>
            <a:ext cx="6302603" cy="140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suncream (n)</a:t>
            </a:r>
            <a:endParaRPr lang="en-US" sz="44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51611" y="4899551"/>
            <a:ext cx="46520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kem</a:t>
            </a:r>
            <a:r>
              <a:rPr lang="en-US" sz="4800" dirty="0"/>
              <a:t> </a:t>
            </a:r>
            <a:r>
              <a:rPr lang="en-US" sz="4800" dirty="0" err="1"/>
              <a:t>chống</a:t>
            </a:r>
            <a:r>
              <a:rPr lang="en-US" sz="4800" dirty="0"/>
              <a:t> </a:t>
            </a:r>
            <a:r>
              <a:rPr lang="en-US" sz="4800" dirty="0" err="1"/>
              <a:t>nắng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187176" y="2709521"/>
            <a:ext cx="29803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sʌn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kriːm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85E14A-BAB5-9E85-D8F1-EF74D3E04FEA}"/>
              </a:ext>
            </a:extLst>
          </p:cNvPr>
          <p:cNvSpPr txBox="1"/>
          <p:nvPr/>
        </p:nvSpPr>
        <p:spPr>
          <a:xfrm>
            <a:off x="358219" y="153348"/>
            <a:ext cx="4143419" cy="6667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4" name="suncream">
            <a:hlinkClick r:id="" action="ppaction://media"/>
            <a:extLst>
              <a:ext uri="{FF2B5EF4-FFF2-40B4-BE49-F238E27FC236}">
                <a16:creationId xmlns:a16="http://schemas.microsoft.com/office/drawing/2014/main" id="{9F1226ED-DB42-7306-76CD-7751C8B5DF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60520" y="3803840"/>
            <a:ext cx="826469" cy="8264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FA95C7-583A-5010-8F0E-36D9842DBC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27" b="91685" l="10000" r="90000">
                        <a14:foregroundMark x1="34556" y1="6346" x2="73000" y2="8425"/>
                        <a14:foregroundMark x1="41000" y1="81182" x2="42444" y2="88184"/>
                        <a14:foregroundMark x1="42444" y1="88184" x2="51556" y2="84136"/>
                        <a14:foregroundMark x1="51556" y1="84136" x2="56444" y2="87965"/>
                        <a14:foregroundMark x1="41667" y1="91028" x2="49889" y2="90263"/>
                        <a14:foregroundMark x1="49889" y1="90263" x2="56444" y2="91685"/>
                        <a14:foregroundMark x1="39778" y1="83042" x2="40778" y2="87527"/>
                        <a14:foregroundMark x1="38889" y1="81182" x2="39778" y2="89168"/>
                        <a14:foregroundMark x1="38556" y1="81619" x2="38111" y2="87746"/>
                        <a14:foregroundMark x1="50778" y1="6127" x2="50778" y2="6127"/>
                        <a14:backgroundMark x1="37444" y1="86433" x2="37444" y2="84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629" y="1248820"/>
            <a:ext cx="5193191" cy="527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4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526026" y="1563826"/>
            <a:ext cx="6302603" cy="140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scissors (n)</a:t>
            </a:r>
            <a:endParaRPr lang="en-US" sz="44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51611" y="4899551"/>
            <a:ext cx="46520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cái</a:t>
            </a:r>
            <a:r>
              <a:rPr lang="en-US" sz="4800" dirty="0"/>
              <a:t> </a:t>
            </a:r>
            <a:r>
              <a:rPr lang="en-US" sz="4800" dirty="0" err="1"/>
              <a:t>kéo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690519" y="2709521"/>
            <a:ext cx="197361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sɪzəz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85E14A-BAB5-9E85-D8F1-EF74D3E04FEA}"/>
              </a:ext>
            </a:extLst>
          </p:cNvPr>
          <p:cNvSpPr txBox="1"/>
          <p:nvPr/>
        </p:nvSpPr>
        <p:spPr>
          <a:xfrm>
            <a:off x="358219" y="153348"/>
            <a:ext cx="4143419" cy="6667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scissors ">
            <a:hlinkClick r:id="" action="ppaction://media"/>
            <a:extLst>
              <a:ext uri="{FF2B5EF4-FFF2-40B4-BE49-F238E27FC236}">
                <a16:creationId xmlns:a16="http://schemas.microsoft.com/office/drawing/2014/main" id="{6F3D9AE9-313F-8E8D-1469-19626C8F28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5368" y="3783624"/>
            <a:ext cx="884494" cy="8844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62AD98-47D2-AF9A-930A-C22EB213A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44" b="90000" l="10000" r="90000">
                        <a14:foregroundMark x1="30000" y1="9063" x2="30000" y2="9063"/>
                        <a14:foregroundMark x1="44219" y1="33594" x2="44219" y2="33594"/>
                        <a14:foregroundMark x1="71094" y1="8281" x2="71094" y2="8281"/>
                        <a14:foregroundMark x1="29375" y1="7344" x2="29375" y2="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912" y="1383238"/>
            <a:ext cx="5005137" cy="500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2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4" name="Round Single Corner Rectangle 3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ound Single Corner Rectangle 3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ound Single Corner Rectangle 35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8" y="1172358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72198" y="1247837"/>
            <a:ext cx="9089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following sentences. Use the words in </a:t>
            </a:r>
            <a:r>
              <a:rPr lang="en-US" sz="2800" b="1" spc="-8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977" y="2187932"/>
            <a:ext cx="117811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1. We’re lost. Please give me the _________.</a:t>
            </a:r>
            <a:endParaRPr lang="en-US" sz="4000" b="1" dirty="0">
              <a:solidFill>
                <a:srgbClr val="0070C0"/>
              </a:solidFill>
            </a:endParaRPr>
          </a:p>
          <a:p>
            <a:r>
              <a:rPr lang="en-US" sz="4000" dirty="0"/>
              <a:t>2. It’s so sunny today. I need to put on some _________.</a:t>
            </a:r>
          </a:p>
          <a:p>
            <a:r>
              <a:rPr lang="en-US" sz="4000" dirty="0"/>
              <a:t>3. A ____________ is very useful when you go camping overnight.</a:t>
            </a:r>
          </a:p>
          <a:p>
            <a:r>
              <a:rPr lang="en-US" sz="4000" dirty="0"/>
              <a:t>4. I’ve finished packing. All my things are in my ___________.</a:t>
            </a:r>
          </a:p>
          <a:p>
            <a:r>
              <a:rPr lang="en-US" sz="4000" dirty="0"/>
              <a:t>5. My foot hurts. I need to put a ________ on my foot.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4D62087-176A-4610-A71B-ADD764BCEBE9}"/>
              </a:ext>
            </a:extLst>
          </p:cNvPr>
          <p:cNvSpPr txBox="1"/>
          <p:nvPr/>
        </p:nvSpPr>
        <p:spPr>
          <a:xfrm>
            <a:off x="7275721" y="5865209"/>
            <a:ext cx="16521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</a:rPr>
              <a:t>plaster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D569B6C-26EF-4A1A-8CA9-6A0D271DC532}"/>
              </a:ext>
            </a:extLst>
          </p:cNvPr>
          <p:cNvSpPr txBox="1"/>
          <p:nvPr/>
        </p:nvSpPr>
        <p:spPr>
          <a:xfrm>
            <a:off x="9514205" y="2841552"/>
            <a:ext cx="23766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</a:rPr>
              <a:t>suncream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4F9313-F461-48F3-8FDE-B40B1705C8DC}"/>
              </a:ext>
            </a:extLst>
          </p:cNvPr>
          <p:cNvSpPr txBox="1"/>
          <p:nvPr/>
        </p:nvSpPr>
        <p:spPr>
          <a:xfrm>
            <a:off x="1472198" y="3384871"/>
            <a:ext cx="28424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</a:rPr>
              <a:t>sleeping bag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599306C-9F23-4623-B775-8879CACABC43}"/>
              </a:ext>
            </a:extLst>
          </p:cNvPr>
          <p:cNvSpPr txBox="1"/>
          <p:nvPr/>
        </p:nvSpPr>
        <p:spPr>
          <a:xfrm>
            <a:off x="669008" y="5256220"/>
            <a:ext cx="2165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</a:rPr>
              <a:t>backpack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014C98-C4F8-4B80-B233-F575344F864F}"/>
              </a:ext>
            </a:extLst>
          </p:cNvPr>
          <p:cNvSpPr txBox="1"/>
          <p:nvPr/>
        </p:nvSpPr>
        <p:spPr>
          <a:xfrm>
            <a:off x="7275721" y="2220024"/>
            <a:ext cx="20288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</a:rPr>
              <a:t>compass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E10AEA-8E6D-5B4C-391B-80F285882A82}"/>
              </a:ext>
            </a:extLst>
          </p:cNvPr>
          <p:cNvSpPr txBox="1"/>
          <p:nvPr/>
        </p:nvSpPr>
        <p:spPr>
          <a:xfrm>
            <a:off x="358219" y="153348"/>
            <a:ext cx="4143419" cy="6667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37745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8535"/>
            <a:ext cx="12193057" cy="10790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42556" y="1027891"/>
            <a:ext cx="95733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Now put the items in order of usefulness. Number </a:t>
            </a:r>
            <a:r>
              <a:rPr lang="en-US" sz="25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is the most useful, number </a:t>
            </a:r>
            <a:r>
              <a:rPr lang="en-US" sz="25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is the least useful on holiday.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47" y="1054811"/>
            <a:ext cx="587409" cy="621628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975947" y="1888780"/>
            <a:ext cx="10313376" cy="1047625"/>
            <a:chOff x="-121224" y="1205345"/>
            <a:chExt cx="8873867" cy="1047625"/>
          </a:xfrm>
        </p:grpSpPr>
        <p:grpSp>
          <p:nvGrpSpPr>
            <p:cNvPr id="32" name="Group 31"/>
            <p:cNvGrpSpPr/>
            <p:nvPr/>
          </p:nvGrpSpPr>
          <p:grpSpPr>
            <a:xfrm>
              <a:off x="-121224" y="1205345"/>
              <a:ext cx="8769928" cy="1047625"/>
              <a:chOff x="-121224" y="1278082"/>
              <a:chExt cx="8769928" cy="1047625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-121224" y="1278082"/>
                <a:ext cx="8769928" cy="1047625"/>
                <a:chOff x="133286" y="1631373"/>
                <a:chExt cx="8769928" cy="1047625"/>
              </a:xfrm>
            </p:grpSpPr>
            <p:sp>
              <p:nvSpPr>
                <p:cNvPr id="36" name="Rounded Rectangle 35"/>
                <p:cNvSpPr/>
                <p:nvPr/>
              </p:nvSpPr>
              <p:spPr>
                <a:xfrm>
                  <a:off x="133286" y="1631373"/>
                  <a:ext cx="8769928" cy="644236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436414" y="1724891"/>
                  <a:ext cx="1161967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plaster</a:t>
                  </a: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1536603" y="1720543"/>
                  <a:ext cx="184992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scissors</a:t>
                  </a: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2926651" y="1724891"/>
                  <a:ext cx="1369464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/>
                    <a:t>backpack</a:t>
                  </a: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4419388" y="1720426"/>
                  <a:ext cx="1321434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/>
                    <a:t>compass</a:t>
                  </a:r>
                </a:p>
              </p:txBody>
            </p:sp>
          </p:grpSp>
          <p:sp>
            <p:nvSpPr>
              <p:cNvPr id="35" name="TextBox 34"/>
              <p:cNvSpPr txBox="1"/>
              <p:nvPr/>
            </p:nvSpPr>
            <p:spPr>
              <a:xfrm>
                <a:off x="5590251" y="1367135"/>
                <a:ext cx="147588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/>
                  <a:t>suncream</a:t>
                </a: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6906450" y="1293888"/>
              <a:ext cx="184619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sleeping bag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627949" y="2850801"/>
            <a:ext cx="9022673" cy="4005708"/>
            <a:chOff x="193701" y="1590291"/>
            <a:chExt cx="8653859" cy="5137079"/>
          </a:xfrm>
        </p:grpSpPr>
        <p:sp>
          <p:nvSpPr>
            <p:cNvPr id="42" name="Rounded Rectangle 41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" name="Straight Connector 2"/>
          <p:cNvCxnSpPr/>
          <p:nvPr/>
        </p:nvCxnSpPr>
        <p:spPr>
          <a:xfrm flipV="1">
            <a:off x="2878263" y="3791918"/>
            <a:ext cx="652204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2878263" y="4380737"/>
            <a:ext cx="652204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2878263" y="4941846"/>
            <a:ext cx="652204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2878263" y="5530665"/>
            <a:ext cx="652204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2878263" y="6154119"/>
            <a:ext cx="652204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2878263" y="6742938"/>
            <a:ext cx="652204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2597213" y="335796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580370" y="394678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586101" y="453906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569258" y="512788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593792" y="572684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576949" y="631566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6.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7198AE-6973-64B9-9C10-51679D8D417E}"/>
              </a:ext>
            </a:extLst>
          </p:cNvPr>
          <p:cNvSpPr txBox="1"/>
          <p:nvPr/>
        </p:nvSpPr>
        <p:spPr>
          <a:xfrm>
            <a:off x="358219" y="153348"/>
            <a:ext cx="4143419" cy="6667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 Single Corner Rectangle 1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84" y="1222272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98693" y="1256062"/>
            <a:ext cx="81538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3301371"/>
              </p:ext>
            </p:extLst>
          </p:nvPr>
        </p:nvGraphicFramePr>
        <p:xfrm>
          <a:off x="1758675" y="1983627"/>
          <a:ext cx="8674649" cy="4772851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3446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299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7606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/t/</a:t>
                      </a:r>
                    </a:p>
                  </a:txBody>
                  <a:tcPr>
                    <a:solidFill>
                      <a:srgbClr val="62C8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/d/</a:t>
                      </a:r>
                    </a:p>
                  </a:txBody>
                  <a:tcPr>
                    <a:solidFill>
                      <a:srgbClr val="62C8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50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0" dirty="0">
                          <a:solidFill>
                            <a:schemeClr val="tx1"/>
                          </a:solidFill>
                        </a:rPr>
                        <a:t>mountain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0" dirty="0">
                          <a:solidFill>
                            <a:schemeClr val="tx1"/>
                          </a:solidFill>
                        </a:rPr>
                        <a:t>waterfall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0" dirty="0">
                          <a:solidFill>
                            <a:schemeClr val="tx1"/>
                          </a:solidFill>
                        </a:rPr>
                        <a:t>desert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0" dirty="0">
                          <a:solidFill>
                            <a:schemeClr val="tx1"/>
                          </a:solidFill>
                        </a:rPr>
                        <a:t>plaster</a:t>
                      </a:r>
                    </a:p>
                  </a:txBody>
                  <a:tcPr anchor="ctr">
                    <a:solidFill>
                      <a:srgbClr val="C0E6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0" dirty="0">
                          <a:solidFill>
                            <a:schemeClr val="tx1"/>
                          </a:solidFill>
                        </a:rPr>
                        <a:t>wonder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0" dirty="0">
                          <a:solidFill>
                            <a:schemeClr val="tx1"/>
                          </a:solidFill>
                        </a:rPr>
                        <a:t>island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0" dirty="0">
                          <a:solidFill>
                            <a:schemeClr val="tx1"/>
                          </a:solidFill>
                        </a:rPr>
                        <a:t>guide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0" dirty="0">
                          <a:solidFill>
                            <a:schemeClr val="tx1"/>
                          </a:solidFill>
                        </a:rPr>
                        <a:t>holiday</a:t>
                      </a:r>
                    </a:p>
                  </a:txBody>
                  <a:tcPr anchor="ctr">
                    <a:solidFill>
                      <a:srgbClr val="C0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Bản sao của B1_33">
            <a:hlinkClick r:id="" action="ppaction://media"/>
            <a:extLst>
              <a:ext uri="{FF2B5EF4-FFF2-40B4-BE49-F238E27FC236}">
                <a16:creationId xmlns:a16="http://schemas.microsoft.com/office/drawing/2014/main" id="{180328A1-05C7-4421-81A4-D7768FF559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4720" y="1285976"/>
            <a:ext cx="487363" cy="4873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8069" y="153348"/>
            <a:ext cx="4123569" cy="6667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4589"/>
            <a:ext cx="12193057" cy="10790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48" y="1110055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1557" y="1209276"/>
            <a:ext cx="11231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bold-typed parts of the words.</a:t>
            </a:r>
          </a:p>
        </p:txBody>
      </p:sp>
      <p:pic>
        <p:nvPicPr>
          <p:cNvPr id="2" name="Bản sao của B1_34">
            <a:hlinkClick r:id="" action="ppaction://media"/>
            <a:extLst>
              <a:ext uri="{FF2B5EF4-FFF2-40B4-BE49-F238E27FC236}">
                <a16:creationId xmlns:a16="http://schemas.microsoft.com/office/drawing/2014/main" id="{7C6618D7-6474-490A-8AF0-8FA6DB9F31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4148" y="1851109"/>
            <a:ext cx="661781" cy="6617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9A76F0-F435-E89D-ABE9-C38725B8958B}"/>
              </a:ext>
            </a:extLst>
          </p:cNvPr>
          <p:cNvSpPr txBox="1"/>
          <p:nvPr/>
        </p:nvSpPr>
        <p:spPr>
          <a:xfrm>
            <a:off x="378069" y="153348"/>
            <a:ext cx="4123569" cy="6667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EF6B4E-FCC2-C3D9-871E-E1DEE9F4DC28}"/>
              </a:ext>
            </a:extLst>
          </p:cNvPr>
          <p:cNvSpPr txBox="1"/>
          <p:nvPr/>
        </p:nvSpPr>
        <p:spPr>
          <a:xfrm>
            <a:off x="1347538" y="2160675"/>
            <a:ext cx="906378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i="0" dirty="0">
                <a:effectLst/>
              </a:rPr>
              <a:t>1. </a:t>
            </a:r>
          </a:p>
          <a:p>
            <a:r>
              <a:rPr lang="en-US" sz="4000" dirty="0"/>
              <a:t>-</a:t>
            </a:r>
            <a:r>
              <a:rPr lang="en-US" sz="4000" i="0" dirty="0">
                <a:effectLst/>
              </a:rPr>
              <a:t> Where’s my ha</a:t>
            </a:r>
            <a:r>
              <a:rPr lang="en-US" sz="4000" b="1" i="0" dirty="0">
                <a:effectLst/>
              </a:rPr>
              <a:t>t</a:t>
            </a:r>
            <a:r>
              <a:rPr lang="en-US" sz="4000" i="0" dirty="0">
                <a:effectLst/>
              </a:rPr>
              <a:t>?</a:t>
            </a:r>
          </a:p>
          <a:p>
            <a:r>
              <a:rPr lang="en-US" sz="4000" dirty="0"/>
              <a:t>-</a:t>
            </a:r>
            <a:r>
              <a:rPr lang="en-US" sz="4000" i="0" dirty="0">
                <a:effectLst/>
              </a:rPr>
              <a:t> Oh, it’s on your hea</a:t>
            </a:r>
            <a:r>
              <a:rPr lang="en-US" sz="4000" b="1" i="0" dirty="0">
                <a:effectLst/>
              </a:rPr>
              <a:t>d</a:t>
            </a:r>
            <a:r>
              <a:rPr lang="en-US" sz="4000" i="0" dirty="0">
                <a:effectLst/>
              </a:rPr>
              <a:t>.</a:t>
            </a:r>
          </a:p>
          <a:p>
            <a:r>
              <a:rPr lang="en-US" sz="4000" i="0" dirty="0">
                <a:effectLst/>
              </a:rPr>
              <a:t>2. Where </a:t>
            </a:r>
            <a:r>
              <a:rPr lang="en-US" sz="4000" b="1" i="0" dirty="0">
                <a:effectLst/>
              </a:rPr>
              <a:t>d</a:t>
            </a:r>
            <a:r>
              <a:rPr lang="en-US" sz="4000" i="0" dirty="0">
                <a:effectLst/>
              </a:rPr>
              <a:t>o they stay on their holi</a:t>
            </a:r>
            <a:r>
              <a:rPr lang="en-US" sz="4000" b="1" i="0" dirty="0">
                <a:effectLst/>
              </a:rPr>
              <a:t>d</a:t>
            </a:r>
            <a:r>
              <a:rPr lang="en-US" sz="4000" i="0" dirty="0">
                <a:effectLst/>
              </a:rPr>
              <a:t>ay?</a:t>
            </a:r>
          </a:p>
          <a:p>
            <a:r>
              <a:rPr lang="en-US" sz="4000" i="0" dirty="0">
                <a:effectLst/>
              </a:rPr>
              <a:t>3. I nee</a:t>
            </a:r>
            <a:r>
              <a:rPr lang="en-US" sz="4000" b="1" i="0" dirty="0">
                <a:effectLst/>
              </a:rPr>
              <a:t>d</a:t>
            </a:r>
            <a:r>
              <a:rPr lang="en-US" sz="4000" i="0" dirty="0">
                <a:effectLst/>
              </a:rPr>
              <a:t> some mea</a:t>
            </a:r>
            <a:r>
              <a:rPr lang="en-US" sz="4000" b="1" i="0" dirty="0">
                <a:effectLst/>
              </a:rPr>
              <a:t>t</a:t>
            </a:r>
            <a:r>
              <a:rPr lang="en-US" sz="4000" i="0" dirty="0">
                <a:effectLst/>
              </a:rPr>
              <a:t> for my ca</a:t>
            </a:r>
            <a:r>
              <a:rPr lang="en-US" sz="4000" b="1" i="0" dirty="0">
                <a:effectLst/>
              </a:rPr>
              <a:t>t</a:t>
            </a:r>
            <a:r>
              <a:rPr lang="en-US" sz="4000" i="0" dirty="0">
                <a:effectLst/>
              </a:rPr>
              <a:t>.</a:t>
            </a:r>
          </a:p>
          <a:p>
            <a:r>
              <a:rPr lang="en-US" sz="4000" i="0" dirty="0">
                <a:effectLst/>
              </a:rPr>
              <a:t>4. The Sahara is a very ho</a:t>
            </a:r>
            <a:r>
              <a:rPr lang="en-US" sz="4000" b="1" i="0" dirty="0">
                <a:effectLst/>
              </a:rPr>
              <a:t>t</a:t>
            </a:r>
            <a:r>
              <a:rPr lang="en-US" sz="4000" i="0" dirty="0">
                <a:effectLst/>
              </a:rPr>
              <a:t> </a:t>
            </a:r>
            <a:r>
              <a:rPr lang="en-US" sz="4000" b="1" i="0" dirty="0">
                <a:effectLst/>
              </a:rPr>
              <a:t>d</a:t>
            </a:r>
            <a:r>
              <a:rPr lang="en-US" sz="4000" i="0" dirty="0">
                <a:effectLst/>
              </a:rPr>
              <a:t>eser</a:t>
            </a:r>
            <a:r>
              <a:rPr lang="en-US" sz="4000" b="1" i="0" dirty="0">
                <a:effectLst/>
              </a:rPr>
              <a:t>t</a:t>
            </a:r>
            <a:r>
              <a:rPr lang="en-US" sz="4000" i="0" dirty="0">
                <a:effectLst/>
              </a:rPr>
              <a:t>.</a:t>
            </a:r>
          </a:p>
          <a:p>
            <a:r>
              <a:rPr lang="en-US" sz="4000" i="0" dirty="0">
                <a:effectLst/>
              </a:rPr>
              <a:t>5. I wan</a:t>
            </a:r>
            <a:r>
              <a:rPr lang="en-US" sz="4000" b="1" i="0" dirty="0">
                <a:effectLst/>
              </a:rPr>
              <a:t>t </a:t>
            </a:r>
            <a:r>
              <a:rPr lang="en-US" sz="4000" i="0" dirty="0">
                <a:effectLst/>
              </a:rPr>
              <a:t>to explore the islan</a:t>
            </a:r>
            <a:r>
              <a:rPr lang="en-US" sz="4000" b="1" i="0" dirty="0">
                <a:effectLst/>
              </a:rPr>
              <a:t>d</a:t>
            </a:r>
            <a:r>
              <a:rPr lang="en-US" sz="4000" i="0" dirty="0">
                <a:effectLst/>
              </a:rPr>
              <a:t> by boa</a:t>
            </a:r>
            <a:r>
              <a:rPr lang="en-US" sz="4000" b="1" i="0" dirty="0">
                <a:effectLst/>
              </a:rPr>
              <a:t>t</a:t>
            </a:r>
            <a:r>
              <a:rPr lang="en-US" sz="4000" i="0" dirty="0">
                <a:effectLst/>
              </a:rPr>
              <a:t>.</a:t>
            </a:r>
            <a:r>
              <a:rPr lang="en-US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237866" y="1015297"/>
            <a:ext cx="3648958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Whispering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E0C769-A8A1-75B9-0D69-D96B87B4B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333" y="1934396"/>
            <a:ext cx="4934771" cy="475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427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3191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075" y="1332193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863812"/>
            <a:ext cx="10757055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Vocabulary: The lexical items related to Travel items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Pronunciation: How to correctly pronounce words that contain the sounds: /</a:t>
            </a:r>
            <a:r>
              <a:rPr lang="en-US" sz="3600" dirty="0">
                <a:cs typeface="Calibri" panose="020F0502020204030204" pitchFamily="34" charset="0"/>
              </a:rPr>
              <a:t>t</a:t>
            </a:r>
            <a:r>
              <a:rPr lang="en-US" sz="3600" dirty="0"/>
              <a:t>/ and /d/</a:t>
            </a:r>
          </a:p>
        </p:txBody>
      </p:sp>
    </p:spTree>
    <p:extLst>
      <p:ext uri="{BB962C8B-B14F-4D97-AF65-F5344CB8AC3E}">
        <p14:creationId xmlns:p14="http://schemas.microsoft.com/office/powerpoint/2010/main" val="983205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35612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101155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NATURAL WONDERS OF VIET NAM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606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9945" y="2159503"/>
            <a:ext cx="7059844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Find 5 more words with the sound /t/ and 5 more words with the sound /d/. Write them down and </a:t>
            </a:r>
            <a:r>
              <a:rPr lang="en-US" sz="3600" dirty="0" err="1"/>
              <a:t>practise</a:t>
            </a:r>
            <a:r>
              <a:rPr lang="en-US" sz="3600" dirty="0"/>
              <a:t> pronouncing the words.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05" y="2490082"/>
            <a:ext cx="3487187" cy="348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1035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1219662" y="1082838"/>
            <a:ext cx="2162851" cy="636832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866081" y="2212326"/>
            <a:ext cx="2162851" cy="642451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VOCABUALRY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095934" y="3467305"/>
            <a:ext cx="2308613" cy="636832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PRONUNCIATION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858062" y="4717426"/>
            <a:ext cx="2162851" cy="625641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EXTRA ACTIVITY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649265" y="1130067"/>
            <a:ext cx="5680374" cy="58960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>
                <a:solidFill>
                  <a:schemeClr val="tx1"/>
                </a:solidFill>
              </a:rPr>
              <a:t>Brainstorming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51897" y="1947414"/>
            <a:ext cx="5675110" cy="1092728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Write a word under each picture. 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Task 2: Complete the sentences. 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000" dirty="0" err="1">
                <a:solidFill>
                  <a:schemeClr val="tx1"/>
                </a:solidFill>
                <a:cs typeface="Calibri" panose="020F0502020204030204" pitchFamily="34" charset="0"/>
              </a:rPr>
              <a:t>Task</a:t>
            </a:r>
            <a:r>
              <a:rPr lang="vi-VN" sz="2000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3</a:t>
            </a:r>
            <a:r>
              <a:rPr lang="vi-VN" sz="2000" dirty="0">
                <a:solidFill>
                  <a:schemeClr val="tx1"/>
                </a:solidFill>
                <a:cs typeface="Calibri" panose="020F0502020204030204" pitchFamily="34" charset="0"/>
              </a:rPr>
              <a:t>:</a:t>
            </a:r>
            <a:r>
              <a:rPr 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 Put the items in order of usefulness.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614974" y="3422919"/>
            <a:ext cx="5743692" cy="84590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sz="2000" dirty="0">
                <a:solidFill>
                  <a:schemeClr val="tx1"/>
                </a:solidFill>
                <a:cs typeface="Calibri" panose="020F0502020204030204" pitchFamily="34" charset="0"/>
              </a:rPr>
              <a:t>:</a:t>
            </a:r>
            <a:r>
              <a:rPr 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 Listen and repeat.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Task 5: Listen and repeat. 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3382513" y="1401254"/>
            <a:ext cx="564994" cy="811072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2250241" y="2533551"/>
            <a:ext cx="615840" cy="933753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19" idx="0"/>
          </p:cNvCxnSpPr>
          <p:nvPr/>
        </p:nvCxnSpPr>
        <p:spPr>
          <a:xfrm>
            <a:off x="3404547" y="3785721"/>
            <a:ext cx="534941" cy="93170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219662" y="5906091"/>
            <a:ext cx="2162851" cy="62845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CONSOLIDATION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2301088" y="5030247"/>
            <a:ext cx="556974" cy="875844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652157" y="5825775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Homework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4A4E3E5C-9572-7A7B-ABAD-08A49B5B4B32}"/>
              </a:ext>
            </a:extLst>
          </p:cNvPr>
          <p:cNvSpPr/>
          <p:nvPr/>
        </p:nvSpPr>
        <p:spPr>
          <a:xfrm>
            <a:off x="5646633" y="4651599"/>
            <a:ext cx="5680374" cy="69753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chemeClr val="tx1"/>
                </a:solidFill>
              </a:rPr>
              <a:t>Game: Whispering</a:t>
            </a:r>
          </a:p>
        </p:txBody>
      </p:sp>
    </p:spTree>
    <p:extLst>
      <p:ext uri="{BB962C8B-B14F-4D97-AF65-F5344CB8AC3E}">
        <p14:creationId xmlns:p14="http://schemas.microsoft.com/office/powerpoint/2010/main" val="1547336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05508" y="0"/>
            <a:ext cx="12019084" cy="6770077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3147646" y="984738"/>
            <a:ext cx="55479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D9FA3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WARM-UP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D9FA3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087" y="1786133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65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05508" y="0"/>
            <a:ext cx="12019084" cy="6770077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469" y="388915"/>
            <a:ext cx="7061867" cy="1760199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662352" y="2304946"/>
            <a:ext cx="11057794" cy="437615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dirty="0"/>
              <a:t>Work in two teams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Run to the board and write down as many travel items as possible (Travel items: Things you bring along when traveling.)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You will have 2 minutes to write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Which team have more correct answers will be the winner.</a:t>
            </a:r>
          </a:p>
        </p:txBody>
      </p:sp>
    </p:spTree>
    <p:extLst>
      <p:ext uri="{BB962C8B-B14F-4D97-AF65-F5344CB8AC3E}">
        <p14:creationId xmlns:p14="http://schemas.microsoft.com/office/powerpoint/2010/main" val="2192296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200577A-BE6E-8FFF-4197-70F351C52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23" y="2330687"/>
            <a:ext cx="11942553" cy="39570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2" y="9120"/>
            <a:ext cx="12193057" cy="10790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39" y="1038102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40994" y="1170828"/>
            <a:ext cx="1017994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word under each picture. Practise saying the words.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3713FD-01C8-4BC5-9E3C-486774BFCA1E}"/>
              </a:ext>
            </a:extLst>
          </p:cNvPr>
          <p:cNvSpPr txBox="1"/>
          <p:nvPr/>
        </p:nvSpPr>
        <p:spPr>
          <a:xfrm>
            <a:off x="772145" y="5533829"/>
            <a:ext cx="1504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16649"/>
                </a:solidFill>
              </a:rPr>
              <a:t>plaster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D43F4EC-9C90-402A-A178-26C4DD387637}"/>
              </a:ext>
            </a:extLst>
          </p:cNvPr>
          <p:cNvSpPr txBox="1"/>
          <p:nvPr/>
        </p:nvSpPr>
        <p:spPr>
          <a:xfrm>
            <a:off x="4717629" y="5529230"/>
            <a:ext cx="2053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16649"/>
                </a:solidFill>
              </a:rPr>
              <a:t>suncream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460A385-EECB-40CD-9944-667EE9FEFCE4}"/>
              </a:ext>
            </a:extLst>
          </p:cNvPr>
          <p:cNvSpPr txBox="1"/>
          <p:nvPr/>
        </p:nvSpPr>
        <p:spPr>
          <a:xfrm>
            <a:off x="9030527" y="5529230"/>
            <a:ext cx="2577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16649"/>
                </a:solidFill>
              </a:rPr>
              <a:t>sleeping bag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70FDE3-63D0-48FC-13F6-C2E0A027D4F5}"/>
              </a:ext>
            </a:extLst>
          </p:cNvPr>
          <p:cNvSpPr txBox="1"/>
          <p:nvPr/>
        </p:nvSpPr>
        <p:spPr>
          <a:xfrm>
            <a:off x="358219" y="153348"/>
            <a:ext cx="4143419" cy="6667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638E7C-2F48-2A11-383B-0AB61CC40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89" y="2540069"/>
            <a:ext cx="11742821" cy="37773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2" y="9120"/>
            <a:ext cx="12193057" cy="10790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39" y="1038102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40994" y="1170828"/>
            <a:ext cx="1017994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word under each picture. Practise saying the words.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E03D5B-E648-45A7-ADB4-AD0F15F24E7E}"/>
              </a:ext>
            </a:extLst>
          </p:cNvPr>
          <p:cNvSpPr txBox="1"/>
          <p:nvPr/>
        </p:nvSpPr>
        <p:spPr>
          <a:xfrm>
            <a:off x="777732" y="5592984"/>
            <a:ext cx="1636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16649"/>
                </a:solidFill>
              </a:rPr>
              <a:t>scissors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1AE77BB-3826-4576-A44F-21B2AB516B4E}"/>
              </a:ext>
            </a:extLst>
          </p:cNvPr>
          <p:cNvSpPr txBox="1"/>
          <p:nvPr/>
        </p:nvSpPr>
        <p:spPr>
          <a:xfrm>
            <a:off x="4707252" y="5576942"/>
            <a:ext cx="1967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16649"/>
                </a:solidFill>
              </a:rPr>
              <a:t>backpack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7F53D40-CDD2-4C80-A3EF-2A9D4AFAEB87}"/>
              </a:ext>
            </a:extLst>
          </p:cNvPr>
          <p:cNvSpPr txBox="1"/>
          <p:nvPr/>
        </p:nvSpPr>
        <p:spPr>
          <a:xfrm>
            <a:off x="8967823" y="5560899"/>
            <a:ext cx="1844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16649"/>
                </a:solidFill>
              </a:rPr>
              <a:t>compass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70FDE3-63D0-48FC-13F6-C2E0A027D4F5}"/>
              </a:ext>
            </a:extLst>
          </p:cNvPr>
          <p:cNvSpPr txBox="1"/>
          <p:nvPr/>
        </p:nvSpPr>
        <p:spPr>
          <a:xfrm>
            <a:off x="358219" y="153348"/>
            <a:ext cx="4143419" cy="6667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03842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526026" y="1563826"/>
            <a:ext cx="6302603" cy="140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plaster (n)</a:t>
            </a:r>
            <a:endParaRPr lang="en-US" sz="44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51611" y="4899551"/>
            <a:ext cx="46520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băng</a:t>
            </a:r>
            <a:r>
              <a:rPr lang="en-US" sz="4800" dirty="0"/>
              <a:t>, </a:t>
            </a:r>
            <a:r>
              <a:rPr lang="en-US" sz="4800" dirty="0" err="1"/>
              <a:t>gạc</a:t>
            </a:r>
            <a:r>
              <a:rPr lang="en-US" sz="4800" dirty="0"/>
              <a:t> y </a:t>
            </a:r>
            <a:r>
              <a:rPr lang="en-US" sz="4800" dirty="0" err="1"/>
              <a:t>tế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361870" y="2709521"/>
            <a:ext cx="26309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plɑːstər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85E14A-BAB5-9E85-D8F1-EF74D3E04FEA}"/>
              </a:ext>
            </a:extLst>
          </p:cNvPr>
          <p:cNvSpPr txBox="1"/>
          <p:nvPr/>
        </p:nvSpPr>
        <p:spPr>
          <a:xfrm>
            <a:off x="358219" y="153348"/>
            <a:ext cx="4143419" cy="6667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CEC2CA-1EDF-6076-D2E2-FA3B5D0A8B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485" y="1695798"/>
            <a:ext cx="4211335" cy="4211335"/>
          </a:xfrm>
          <a:prstGeom prst="rect">
            <a:avLst/>
          </a:prstGeom>
        </p:spPr>
      </p:pic>
      <p:pic>
        <p:nvPicPr>
          <p:cNvPr id="6" name="plaster">
            <a:hlinkClick r:id="" action="ppaction://media"/>
            <a:extLst>
              <a:ext uri="{FF2B5EF4-FFF2-40B4-BE49-F238E27FC236}">
                <a16:creationId xmlns:a16="http://schemas.microsoft.com/office/drawing/2014/main" id="{C78CA8F3-6150-09A0-7B2D-A628C1F80C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28435" y="3889665"/>
            <a:ext cx="908701" cy="90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68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526026" y="1563826"/>
            <a:ext cx="6302603" cy="140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sleeping bag (n)</a:t>
            </a:r>
            <a:endParaRPr lang="en-US" sz="44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51611" y="4899551"/>
            <a:ext cx="46520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túi</a:t>
            </a:r>
            <a:r>
              <a:rPr lang="en-US" sz="4800" dirty="0"/>
              <a:t> </a:t>
            </a:r>
            <a:r>
              <a:rPr lang="en-US" sz="4800" dirty="0" err="1"/>
              <a:t>ngủ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951535" y="2709521"/>
            <a:ext cx="34515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sliːpɪŋ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bæɡ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85E14A-BAB5-9E85-D8F1-EF74D3E04FEA}"/>
              </a:ext>
            </a:extLst>
          </p:cNvPr>
          <p:cNvSpPr txBox="1"/>
          <p:nvPr/>
        </p:nvSpPr>
        <p:spPr>
          <a:xfrm>
            <a:off x="358219" y="153348"/>
            <a:ext cx="4143419" cy="6667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4" name="sleeping bag">
            <a:hlinkClick r:id="" action="ppaction://media"/>
            <a:extLst>
              <a:ext uri="{FF2B5EF4-FFF2-40B4-BE49-F238E27FC236}">
                <a16:creationId xmlns:a16="http://schemas.microsoft.com/office/drawing/2014/main" id="{1CA4C9AF-59A9-C965-3527-BF2CE20323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72527" y="3783183"/>
            <a:ext cx="841474" cy="8414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FF5F80-249F-BAFC-5972-1715F64603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119" y="1692049"/>
            <a:ext cx="4963254" cy="438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1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1395</TotalTime>
  <Words>563</Words>
  <PresentationFormat>Widescreen</PresentationFormat>
  <Paragraphs>131</Paragraphs>
  <Slides>21</Slides>
  <Notes>9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Adobe Gothic Std B</vt:lpstr>
      <vt:lpstr>Arial</vt:lpstr>
      <vt:lpstr>Calibri</vt:lpstr>
      <vt:lpstr>Calibri Light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2024-06-10T04:22:35Z</dcterms:modified>
</cp:coreProperties>
</file>