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6" r:id="rId2"/>
    <p:sldId id="1461" r:id="rId3"/>
    <p:sldId id="1460" r:id="rId4"/>
    <p:sldId id="1462" r:id="rId5"/>
    <p:sldId id="1464" r:id="rId6"/>
    <p:sldId id="1473" r:id="rId7"/>
    <p:sldId id="1376" r:id="rId8"/>
    <p:sldId id="1466" r:id="rId9"/>
    <p:sldId id="1467" r:id="rId10"/>
    <p:sldId id="1468" r:id="rId11"/>
    <p:sldId id="308" r:id="rId12"/>
    <p:sldId id="1469" r:id="rId13"/>
    <p:sldId id="1472" r:id="rId14"/>
    <p:sldId id="271" r:id="rId15"/>
    <p:sldId id="272" r:id="rId16"/>
    <p:sldId id="270" r:id="rId17"/>
    <p:sldId id="749" r:id="rId18"/>
    <p:sldId id="740" r:id="rId19"/>
    <p:sldId id="280" r:id="rId20"/>
    <p:sldId id="281" r:id="rId21"/>
    <p:sldId id="754" r:id="rId22"/>
    <p:sldId id="750" r:id="rId23"/>
    <p:sldId id="300" r:id="rId24"/>
    <p:sldId id="696" r:id="rId25"/>
    <p:sldId id="1470" r:id="rId26"/>
    <p:sldId id="1471" r:id="rId27"/>
    <p:sldId id="1474" r:id="rId28"/>
    <p:sldId id="285" r:id="rId29"/>
    <p:sldId id="1415" r:id="rId30"/>
    <p:sldId id="344" r:id="rId31"/>
    <p:sldId id="267" r:id="rId32"/>
    <p:sldId id="624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4FA"/>
    <a:srgbClr val="F9FECE"/>
    <a:srgbClr val="FF0066"/>
    <a:srgbClr val="F7FA76"/>
    <a:srgbClr val="1C11AF"/>
    <a:srgbClr val="FF0000"/>
    <a:srgbClr val="FCFEB0"/>
    <a:srgbClr val="3333CC"/>
    <a:srgbClr val="15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4" d="100"/>
          <a:sy n="64" d="100"/>
        </p:scale>
        <p:origin x="29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0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17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Gấu trúc là con vật biểu tượng của Trung Quốc.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bốc thăm quốc gia để báo cáo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91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các thông tin, số liệu biểu đồ,hình ảnh s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đ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8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các thông tin, số liệu biểu đồ,hình ảnh s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đ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0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425F354-EC54-4E3E-BC10-124166569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30781F-2443-4C76-843D-4072E5E02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32611F-4703-4268-9EE3-868BDFC3A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FDDD-4ED1-4720-85F2-029E82AAA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32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imgres?imgurl=http://www.agro.gov.vn/images/2008/02/R070705002.jpg&amp;imgrefurl=http://www.agro.gov.vn/news/groups_news.asp%3FCAT_ID%3D14&amp;usg=__T8qc3tVPHS6fRIZd5K5BhVJthyQ=&amp;h=333&amp;w=500&amp;sz=187&amp;hl=vi&amp;start=4&amp;zoom=1&amp;tbnid=OOQHE0NKqZ7UIM:&amp;tbnh=87&amp;tbnw=130&amp;prev=/images%3Fq%3DN%25C3%25B4ng%2Bnghi%25E1%25BB%2587p%2Btrung%2BQu%25E1%25BB%2591c%26hl%3Dvi%26sa%3DX%26tbs%3Disch:1&amp;itbs=1" TargetMode="External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khoahocphattrien.com.vn/dataimages/original3753_10a.jpg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116;p73">
            <a:extLst>
              <a:ext uri="{FF2B5EF4-FFF2-40B4-BE49-F238E27FC236}">
                <a16:creationId xmlns:a16="http://schemas.microsoft.com/office/drawing/2014/main" id="{3F783E2F-62A3-4656-B769-808669D04A74}"/>
              </a:ext>
            </a:extLst>
          </p:cNvPr>
          <p:cNvGrpSpPr/>
          <p:nvPr/>
        </p:nvGrpSpPr>
        <p:grpSpPr>
          <a:xfrm rot="5400000">
            <a:off x="4522444" y="-3506093"/>
            <a:ext cx="1997487" cy="9546952"/>
            <a:chOff x="8075075" y="3754290"/>
            <a:chExt cx="255613" cy="613194"/>
          </a:xfrm>
          <a:solidFill>
            <a:srgbClr val="0070C0"/>
          </a:solidFill>
        </p:grpSpPr>
        <p:sp>
          <p:nvSpPr>
            <p:cNvPr id="5" name="Google Shape;10117;p73">
              <a:extLst>
                <a:ext uri="{FF2B5EF4-FFF2-40B4-BE49-F238E27FC236}">
                  <a16:creationId xmlns:a16="http://schemas.microsoft.com/office/drawing/2014/main" id="{CFE6C315-25FA-41EF-8BA2-76461C440850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0118;p73">
              <a:extLst>
                <a:ext uri="{FF2B5EF4-FFF2-40B4-BE49-F238E27FC236}">
                  <a16:creationId xmlns:a16="http://schemas.microsoft.com/office/drawing/2014/main" id="{0FFC4E13-0873-42FC-B2CE-15513F9FDFF6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42124BBE-5A6F-4A74-A5EF-77B2FA355426}"/>
              </a:ext>
            </a:extLst>
          </p:cNvPr>
          <p:cNvSpPr txBox="1"/>
          <p:nvPr/>
        </p:nvSpPr>
        <p:spPr>
          <a:xfrm>
            <a:off x="1495838" y="725406"/>
            <a:ext cx="8798824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Chọn lọc, xử lí thông tin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C3BD5-A7DB-4F09-8369-B0199E478EA5}"/>
              </a:ext>
            </a:extLst>
          </p:cNvPr>
          <p:cNvSpPr txBox="1"/>
          <p:nvPr/>
        </p:nvSpPr>
        <p:spPr>
          <a:xfrm>
            <a:off x="404967" y="2671134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lọc t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liệu từ các nguồn đã tìm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7F1BD-6934-4ECA-AA5E-203D9374344B}"/>
              </a:ext>
            </a:extLst>
          </p:cNvPr>
          <p:cNvSpPr txBox="1"/>
          <p:nvPr/>
        </p:nvSpPr>
        <p:spPr>
          <a:xfrm>
            <a:off x="461901" y="3696168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số liệu, t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liệu,hình ảnh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25BE5E-80F1-4983-AE17-CADFDA27A781}"/>
              </a:ext>
            </a:extLst>
          </p:cNvPr>
          <p:cNvSpPr txBox="1"/>
          <p:nvPr/>
        </p:nvSpPr>
        <p:spPr>
          <a:xfrm>
            <a:off x="404966" y="4720092"/>
            <a:ext cx="1178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thông tin, số liệu,.. Theo đề c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của báo cáo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34F2C1-D99B-4325-BFC5-195E64B5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A14E05-EB16-452C-A002-4FBDD67D7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5234" b="82326"/>
          <a:stretch/>
        </p:blipFill>
        <p:spPr>
          <a:xfrm>
            <a:off x="339652" y="215254"/>
            <a:ext cx="2085605" cy="2001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716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024014" y="21668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66"/>
                </a:solidFill>
                <a:latin typeface="#9Slide03 BoosterNextFYBlack" panose="02000A03000000020004" pitchFamily="2" charset="0"/>
              </a:rPr>
              <a:t>2. VIẾT BÁO CÁO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97333" y="127184"/>
            <a:ext cx="1143000" cy="1088589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5545E-E265-4872-888F-050DC38C0AB4}"/>
              </a:ext>
            </a:extLst>
          </p:cNvPr>
          <p:cNvSpPr txBox="1"/>
          <p:nvPr/>
        </p:nvSpPr>
        <p:spPr>
          <a:xfrm>
            <a:off x="1421683" y="2232465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khái quát về nền kinh tế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7100BD-456D-4A07-85B8-340D6C23BBFB}"/>
              </a:ext>
            </a:extLst>
          </p:cNvPr>
          <p:cNvSpPr txBox="1"/>
          <p:nvPr/>
        </p:nvSpPr>
        <p:spPr>
          <a:xfrm>
            <a:off x="1659233" y="1464567"/>
            <a:ext cx="244980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bài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6E89C0-31D5-41E7-A610-17AD010B4CC9}"/>
              </a:ext>
            </a:extLst>
          </p:cNvPr>
          <p:cNvSpPr txBox="1"/>
          <p:nvPr/>
        </p:nvSpPr>
        <p:spPr>
          <a:xfrm>
            <a:off x="1659233" y="3111696"/>
            <a:ext cx="442351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chính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702A73-CF34-45AA-AFEF-74CCFB493148}"/>
              </a:ext>
            </a:extLst>
          </p:cNvPr>
          <p:cNvSpPr txBox="1"/>
          <p:nvPr/>
        </p:nvSpPr>
        <p:spPr>
          <a:xfrm>
            <a:off x="1659233" y="4040101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phát triển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A544E2-729A-48D3-A8B1-91BC9F3162D7}"/>
              </a:ext>
            </a:extLst>
          </p:cNvPr>
          <p:cNvSpPr txBox="1"/>
          <p:nvPr/>
        </p:nvSpPr>
        <p:spPr>
          <a:xfrm>
            <a:off x="1659233" y="4724474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trạng nền kinh tế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DE5823-C24E-40A7-964F-7BA4C33495ED}"/>
              </a:ext>
            </a:extLst>
          </p:cNvPr>
          <p:cNvSpPr txBox="1"/>
          <p:nvPr/>
        </p:nvSpPr>
        <p:spPr>
          <a:xfrm>
            <a:off x="1619527" y="5432360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1550F5-4A1A-42AB-8411-8AD36AC15FC4}"/>
              </a:ext>
            </a:extLst>
          </p:cNvPr>
          <p:cNvSpPr txBox="1"/>
          <p:nvPr/>
        </p:nvSpPr>
        <p:spPr>
          <a:xfrm>
            <a:off x="1579821" y="6140246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24" grpId="0" animBg="1"/>
      <p:bldP spid="25" grpId="0" animBg="1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2941983" y="216689"/>
            <a:ext cx="7758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66"/>
                </a:solidFill>
                <a:latin typeface="#9Slide03 BoosterNextFYBlack" panose="02000A03000000020004" pitchFamily="2" charset="0"/>
              </a:rPr>
              <a:t>3. TRÌNH BÀY BÁO CÁO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5545E-E265-4872-888F-050DC38C0AB4}"/>
              </a:ext>
            </a:extLst>
          </p:cNvPr>
          <p:cNvSpPr txBox="1"/>
          <p:nvPr/>
        </p:nvSpPr>
        <p:spPr>
          <a:xfrm>
            <a:off x="793519" y="1686242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báo cáo theo nội dung phân công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5" name="Hình ảnh 9">
            <a:extLst>
              <a:ext uri="{FF2B5EF4-FFF2-40B4-BE49-F238E27FC236}">
                <a16:creationId xmlns:a16="http://schemas.microsoft.com/office/drawing/2014/main" id="{46B6766A-9B5C-44A5-9EE7-C68E345AB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346" y="-178809"/>
            <a:ext cx="1639789" cy="1714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A55D28-8AA4-4F8B-954D-9205208217B3}"/>
              </a:ext>
            </a:extLst>
          </p:cNvPr>
          <p:cNvSpPr txBox="1"/>
          <p:nvPr/>
        </p:nvSpPr>
        <p:spPr>
          <a:xfrm>
            <a:off x="793518" y="2774042"/>
            <a:ext cx="1178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 thuyết trình Powerpoint,poster, sân khấu hóa…</a:t>
            </a:r>
          </a:p>
        </p:txBody>
      </p:sp>
    </p:spTree>
    <p:extLst>
      <p:ext uri="{BB962C8B-B14F-4D97-AF65-F5344CB8AC3E}">
        <p14:creationId xmlns:p14="http://schemas.microsoft.com/office/powerpoint/2010/main" val="32279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C28F4E-87D3-4DE9-92B3-B724CF885A97}"/>
              </a:ext>
            </a:extLst>
          </p:cNvPr>
          <p:cNvSpPr txBox="1"/>
          <p:nvPr/>
        </p:nvSpPr>
        <p:spPr>
          <a:xfrm>
            <a:off x="3684104" y="457761"/>
            <a:ext cx="482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BÁO CÁO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BA4D3D-98F8-4604-A960-D80EE8A572E3}"/>
              </a:ext>
            </a:extLst>
          </p:cNvPr>
          <p:cNvGrpSpPr/>
          <p:nvPr/>
        </p:nvGrpSpPr>
        <p:grpSpPr>
          <a:xfrm>
            <a:off x="724739" y="1400916"/>
            <a:ext cx="10552861" cy="4475132"/>
            <a:chOff x="1864426" y="2222551"/>
            <a:chExt cx="10552861" cy="447513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F9B2639-005C-4131-8583-7280D5329F66}"/>
                </a:ext>
              </a:extLst>
            </p:cNvPr>
            <p:cNvSpPr/>
            <p:nvPr/>
          </p:nvSpPr>
          <p:spPr>
            <a:xfrm>
              <a:off x="1864426" y="2222551"/>
              <a:ext cx="10552861" cy="44751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ED5CD7-206A-485B-A9E9-C8C94FF3C731}"/>
                </a:ext>
              </a:extLst>
            </p:cNvPr>
            <p:cNvSpPr txBox="1"/>
            <p:nvPr/>
          </p:nvSpPr>
          <p:spPr>
            <a:xfrm>
              <a:off x="4731025" y="2505670"/>
              <a:ext cx="64140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QUỐC GIA</a:t>
              </a:r>
            </a:p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A9D483-2769-4A79-8673-1F62E7DFF50E}"/>
                </a:ext>
              </a:extLst>
            </p:cNvPr>
            <p:cNvSpPr txBox="1"/>
            <p:nvPr/>
          </p:nvSpPr>
          <p:spPr>
            <a:xfrm>
              <a:off x="2228434" y="3285834"/>
              <a:ext cx="89166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1.Khái quát về nền kinh tế của quốc gia</a:t>
              </a:r>
            </a:p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E4CF68-180C-407D-A7A0-FCD22B4665F3}"/>
                </a:ext>
              </a:extLst>
            </p:cNvPr>
            <p:cNvSpPr txBox="1"/>
            <p:nvPr/>
          </p:nvSpPr>
          <p:spPr>
            <a:xfrm>
              <a:off x="2228434" y="3980762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Đặc điểm nền kinh tế</a:t>
              </a: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A1497C-8D4C-40D5-A52D-84029F0936A8}"/>
                </a:ext>
              </a:extLst>
            </p:cNvPr>
            <p:cNvSpPr txBox="1"/>
            <p:nvPr/>
          </p:nvSpPr>
          <p:spPr>
            <a:xfrm>
              <a:off x="3049557" y="4602673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Lịch sử phát triển nền kinh tế</a:t>
              </a:r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425B03-D132-4FA1-9C13-CCE175F7A173}"/>
                </a:ext>
              </a:extLst>
            </p:cNvPr>
            <p:cNvSpPr txBox="1"/>
            <p:nvPr/>
          </p:nvSpPr>
          <p:spPr>
            <a:xfrm>
              <a:off x="2877278" y="5321313"/>
              <a:ext cx="89166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Cơ cấu nền kinh tế (nông nghiệp, công nghiệp,dịch vụ)</a:t>
              </a:r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84E1D5C-8F16-4B00-BD4F-58D193DD4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 Box 11">
            <a:extLst>
              <a:ext uri="{FF2B5EF4-FFF2-40B4-BE49-F238E27FC236}">
                <a16:creationId xmlns:a16="http://schemas.microsoft.com/office/drawing/2014/main" id="{2CD14718-4983-4904-86A7-643E21F09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00" y="165823"/>
            <a:ext cx="272403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1. Nhật Bản</a:t>
            </a:r>
          </a:p>
        </p:txBody>
      </p:sp>
      <p:pic>
        <p:nvPicPr>
          <p:cNvPr id="22540" name="Picture 12" descr="Picture1">
            <a:extLst>
              <a:ext uri="{FF2B5EF4-FFF2-40B4-BE49-F238E27FC236}">
                <a16:creationId xmlns:a16="http://schemas.microsoft.com/office/drawing/2014/main" id="{4CE28579-4A19-4ADD-B79E-F6553C25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70" y="541338"/>
            <a:ext cx="5257800" cy="55626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2" name="Text Box 14">
            <a:extLst>
              <a:ext uri="{FF2B5EF4-FFF2-40B4-BE49-F238E27FC236}">
                <a16:creationId xmlns:a16="http://schemas.microsoft.com/office/drawing/2014/main" id="{FC46DE88-EFA9-4D16-8C9C-86DB41D1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00" y="1126332"/>
            <a:ext cx="46555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- Là nước công nghiệp phát triển cao. Có nhiều ngành công nghiệp hàng đầu thế giới : ô tô, tàu biển, điện tử, hàng tiêu dùng </a:t>
            </a: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429B2F1D-C8DB-4A2A-8821-94AA658A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6477" y="5661918"/>
            <a:ext cx="1974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DT: 377.837 km2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B36C0B59-3B0D-4AB0-B5A6-B3B1A4E4F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88" y="2907139"/>
            <a:ext cx="46555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70C0"/>
                </a:solidFill>
              </a:rPr>
              <a:t>- </a:t>
            </a:r>
            <a:r>
              <a:rPr lang="en-US" altLang="en-US" sz="2400">
                <a:solidFill>
                  <a:srgbClr val="0070C0"/>
                </a:solidFill>
              </a:rPr>
              <a:t>Cơ cấu kinh tế hiện đại, chất lượng cuộc sống cao và ổn định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animBg="1"/>
      <p:bldP spid="22542" grpId="0"/>
      <p:bldP spid="22547" grpId="0" animBg="1"/>
      <p:bldP spid="22547" grpId="1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A536715F-83C2-4902-89B2-16B1F4CC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8" name="Picture 8" descr="honda1">
            <a:extLst>
              <a:ext uri="{FF2B5EF4-FFF2-40B4-BE49-F238E27FC236}">
                <a16:creationId xmlns:a16="http://schemas.microsoft.com/office/drawing/2014/main" id="{BF1AEBF5-4F9A-48F5-BE43-79F60A8FB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"/>
            <a:ext cx="26670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10" descr="untitled">
            <a:extLst>
              <a:ext uri="{FF2B5EF4-FFF2-40B4-BE49-F238E27FC236}">
                <a16:creationId xmlns:a16="http://schemas.microsoft.com/office/drawing/2014/main" id="{DB0AEB9B-5A92-4922-AD63-F9B8D257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19400"/>
            <a:ext cx="2819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quayphim">
            <a:extLst>
              <a:ext uri="{FF2B5EF4-FFF2-40B4-BE49-F238E27FC236}">
                <a16:creationId xmlns:a16="http://schemas.microsoft.com/office/drawing/2014/main" id="{B4B45F79-989C-4DD4-B9F9-EB84F37BE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97464"/>
            <a:ext cx="27432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thanh tuu KH-KT cua Nhat">
            <a:extLst>
              <a:ext uri="{FF2B5EF4-FFF2-40B4-BE49-F238E27FC236}">
                <a16:creationId xmlns:a16="http://schemas.microsoft.com/office/drawing/2014/main" id="{75E81BE7-D499-44B6-A7C8-5CE1ECC59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860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080421-tosiba2">
            <a:extLst>
              <a:ext uri="{FF2B5EF4-FFF2-40B4-BE49-F238E27FC236}">
                <a16:creationId xmlns:a16="http://schemas.microsoft.com/office/drawing/2014/main" id="{F6149C64-C228-4F8F-9AA7-1DBB03FE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1"/>
            <a:ext cx="2743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5C37BD143524571F65F863295BFD5336[1]">
            <a:extLst>
              <a:ext uri="{FF2B5EF4-FFF2-40B4-BE49-F238E27FC236}">
                <a16:creationId xmlns:a16="http://schemas.microsoft.com/office/drawing/2014/main" id="{ADC83A66-21BE-4771-A1D6-DFE65267473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29200"/>
            <a:ext cx="2514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>
            <a:extLst>
              <a:ext uri="{FF2B5EF4-FFF2-40B4-BE49-F238E27FC236}">
                <a16:creationId xmlns:a16="http://schemas.microsoft.com/office/drawing/2014/main" id="{7893420D-C938-46EF-93A3-3CC75BC2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90800"/>
            <a:ext cx="30480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1">
            <a:extLst>
              <a:ext uri="{FF2B5EF4-FFF2-40B4-BE49-F238E27FC236}">
                <a16:creationId xmlns:a16="http://schemas.microsoft.com/office/drawing/2014/main" id="{67D35127-195D-4F7C-809D-B4F8479A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2895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2" descr="Wald-Toyota-Land-Cruiser-3">
            <a:extLst>
              <a:ext uri="{FF2B5EF4-FFF2-40B4-BE49-F238E27FC236}">
                <a16:creationId xmlns:a16="http://schemas.microsoft.com/office/drawing/2014/main" id="{65A43FC8-FA61-4324-8E8E-D5C8B7BB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27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t_22620101821_57">
            <a:extLst>
              <a:ext uri="{FF2B5EF4-FFF2-40B4-BE49-F238E27FC236}">
                <a16:creationId xmlns:a16="http://schemas.microsoft.com/office/drawing/2014/main" id="{56AD7152-9F25-4DBC-9DC3-7BC0CB794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3124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6" descr="nongnghiep">
            <a:extLst>
              <a:ext uri="{FF2B5EF4-FFF2-40B4-BE49-F238E27FC236}">
                <a16:creationId xmlns:a16="http://schemas.microsoft.com/office/drawing/2014/main" id="{B5EFA7D5-8F9D-4247-BA71-9860F563C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19600" cy="3124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9" descr="NT5433811">
            <a:extLst>
              <a:ext uri="{FF2B5EF4-FFF2-40B4-BE49-F238E27FC236}">
                <a16:creationId xmlns:a16="http://schemas.microsoft.com/office/drawing/2014/main" id="{7E1D4760-7A34-405B-BDC6-91B91B48C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4343400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1" descr="tokyo_underground01">
            <a:extLst>
              <a:ext uri="{FF2B5EF4-FFF2-40B4-BE49-F238E27FC236}">
                <a16:creationId xmlns:a16="http://schemas.microsoft.com/office/drawing/2014/main" id="{5266A840-187B-45B5-8D64-3D28916A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200400"/>
            <a:ext cx="4762500" cy="30099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12">
            <a:extLst>
              <a:ext uri="{FF2B5EF4-FFF2-40B4-BE49-F238E27FC236}">
                <a16:creationId xmlns:a16="http://schemas.microsoft.com/office/drawing/2014/main" id="{FF00E28A-9760-4A5E-B7E6-1919D59A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24601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Thành tựu trong nông nghiệp Nhật bản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89.png">
            <a:extLst>
              <a:ext uri="{FF2B5EF4-FFF2-40B4-BE49-F238E27FC236}">
                <a16:creationId xmlns:a16="http://schemas.microsoft.com/office/drawing/2014/main" id="{0F42F95F-9E06-4C84-B5FA-DE53DA9C427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50606" y="1584251"/>
            <a:ext cx="10345478" cy="414669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26831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49B7834F-1B57-47E1-933E-29E8728B5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12" y="130995"/>
            <a:ext cx="27569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</a:rPr>
              <a:t>2. Trung Quốc</a:t>
            </a:r>
          </a:p>
        </p:txBody>
      </p:sp>
      <p:pic>
        <p:nvPicPr>
          <p:cNvPr id="5" name="Picture 12" descr="Bando_TrungQuoc">
            <a:extLst>
              <a:ext uri="{FF2B5EF4-FFF2-40B4-BE49-F238E27FC236}">
                <a16:creationId xmlns:a16="http://schemas.microsoft.com/office/drawing/2014/main" id="{69E928DA-2075-4AE7-917B-03022828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78" y="310793"/>
            <a:ext cx="5907640" cy="642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6FFA4FE7-940C-4028-A5FB-7A1AB057B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94" y="1177088"/>
            <a:ext cx="46825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Là nước đông dân nhất thế giới: &gt;1,4 tỉ người ( 2020 )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BA1C94C-A182-47A2-A97A-44D1A64CD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05" y="6272373"/>
            <a:ext cx="2165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DT: 9.571.300 km2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290ED2AA-A05C-4F36-9CCC-8268CCE27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34" y="2122967"/>
            <a:ext cx="47675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Có tốc độ tăng trưởng cao và ổn định. Chất lượng cuộc sống của người dân được nâng cao rõ rệt</a:t>
            </a:r>
          </a:p>
        </p:txBody>
      </p:sp>
    </p:spTree>
    <p:extLst>
      <p:ext uri="{BB962C8B-B14F-4D97-AF65-F5344CB8AC3E}">
        <p14:creationId xmlns:p14="http://schemas.microsoft.com/office/powerpoint/2010/main" val="42042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3FD201AB-3557-4677-9FC0-73EEF5B4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26627" name="Picture 3" descr="vetinh_TQ[1]">
            <a:extLst>
              <a:ext uri="{FF2B5EF4-FFF2-40B4-BE49-F238E27FC236}">
                <a16:creationId xmlns:a16="http://schemas.microsoft.com/office/drawing/2014/main" id="{4E8E389D-FF2C-49E4-AE9B-6FFB3EDF4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1" y="3798888"/>
            <a:ext cx="3417013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Vu_tru_TrungQuoc">
            <a:extLst>
              <a:ext uri="{FF2B5EF4-FFF2-40B4-BE49-F238E27FC236}">
                <a16:creationId xmlns:a16="http://schemas.microsoft.com/office/drawing/2014/main" id="{23D227E5-981F-41AA-8BF7-7B1CE3F80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16" y="3798888"/>
            <a:ext cx="341701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67F79CE1-3F0B-410C-8708-EB2427E66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214688"/>
            <a:ext cx="716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cs typeface="Arial" panose="020B0604020202020204" pitchFamily="34" charset="0"/>
              </a:rPr>
              <a:t>Công nghiệp vũ trụ của Trung Quốc</a:t>
            </a:r>
          </a:p>
        </p:txBody>
      </p:sp>
      <p:pic>
        <p:nvPicPr>
          <p:cNvPr id="26630" name="Picture 6" descr="thanchau6">
            <a:extLst>
              <a:ext uri="{FF2B5EF4-FFF2-40B4-BE49-F238E27FC236}">
                <a16:creationId xmlns:a16="http://schemas.microsoft.com/office/drawing/2014/main" id="{EF33E046-4DF2-42A9-8F6F-FEBCA8C7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94" y="3821113"/>
            <a:ext cx="359681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 descr="Ve tinh tham do mat trang cua Trung quoc ">
            <a:extLst>
              <a:ext uri="{FF2B5EF4-FFF2-40B4-BE49-F238E27FC236}">
                <a16:creationId xmlns:a16="http://schemas.microsoft.com/office/drawing/2014/main" id="{B921F387-139A-4B13-B2F8-C08F16D0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1" y="177800"/>
            <a:ext cx="485453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 descr="Cach mang KHKT">
            <a:extLst>
              <a:ext uri="{FF2B5EF4-FFF2-40B4-BE49-F238E27FC236}">
                <a16:creationId xmlns:a16="http://schemas.microsoft.com/office/drawing/2014/main" id="{4298E270-EA93-4B65-A3A5-BB8E3A07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04800"/>
            <a:ext cx="52629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1A14D8-D00D-4EE6-BCCA-40E2486C7F41}"/>
              </a:ext>
            </a:extLst>
          </p:cNvPr>
          <p:cNvSpPr txBox="1"/>
          <p:nvPr/>
        </p:nvSpPr>
        <p:spPr>
          <a:xfrm>
            <a:off x="2755073" y="282310"/>
            <a:ext cx="7873342" cy="738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HIỂU Ý ĐỒNG ĐỘI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758BF8-1F02-43A3-9271-EE706061A504}"/>
              </a:ext>
            </a:extLst>
          </p:cNvPr>
          <p:cNvSpPr/>
          <p:nvPr/>
        </p:nvSpPr>
        <p:spPr>
          <a:xfrm>
            <a:off x="1781041" y="1323079"/>
            <a:ext cx="9576243" cy="3576813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HS đại diện nhóm Nam và Nữ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lưng vào bảng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GV dùng hình ảnh để các thành viên dưới lớp gợi ý cho 2 thành viên đoán.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Người gợi ý không lặp từ, tách từ</a:t>
            </a:r>
            <a:endParaRPr lang="en-US" sz="3600">
              <a:solidFill>
                <a:srgbClr val="1B04F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C3AB23D-F3E1-4F55-B4A3-D35DE28C3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9541565" y="4899892"/>
            <a:ext cx="2481336" cy="187163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44944D7-0845-4CC7-86CB-59101B105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84549" y="4986368"/>
            <a:ext cx="2481336" cy="18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5418D6AF-D8AA-4884-BF33-E2D702FC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27651" name="Picture 3" descr="chuhai">
            <a:extLst>
              <a:ext uri="{FF2B5EF4-FFF2-40B4-BE49-F238E27FC236}">
                <a16:creationId xmlns:a16="http://schemas.microsoft.com/office/drawing/2014/main" id="{0D5D74DA-4AA8-4FC0-A6A5-5283FC40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" y="3647281"/>
            <a:ext cx="4971836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ainam">
            <a:extLst>
              <a:ext uri="{FF2B5EF4-FFF2-40B4-BE49-F238E27FC236}">
                <a16:creationId xmlns:a16="http://schemas.microsoft.com/office/drawing/2014/main" id="{3153EAE5-07EF-4D17-99D2-37CFF0E6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" y="914400"/>
            <a:ext cx="35240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hamôn">
            <a:extLst>
              <a:ext uri="{FF2B5EF4-FFF2-40B4-BE49-F238E27FC236}">
                <a16:creationId xmlns:a16="http://schemas.microsoft.com/office/drawing/2014/main" id="{A46CF32C-77C1-4441-9FAF-3A202EF0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3627439"/>
            <a:ext cx="4576281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sandau">
            <a:extLst>
              <a:ext uri="{FF2B5EF4-FFF2-40B4-BE49-F238E27FC236}">
                <a16:creationId xmlns:a16="http://schemas.microsoft.com/office/drawing/2014/main" id="{8798476A-BD23-4B29-8742-BA52C09C2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976" y="908050"/>
            <a:ext cx="3524036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thamquyen">
            <a:extLst>
              <a:ext uri="{FF2B5EF4-FFF2-40B4-BE49-F238E27FC236}">
                <a16:creationId xmlns:a16="http://schemas.microsoft.com/office/drawing/2014/main" id="{DFB9D206-F2E3-4465-B29B-427D8AF2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79" y="914400"/>
            <a:ext cx="3309991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8">
            <a:extLst>
              <a:ext uri="{FF2B5EF4-FFF2-40B4-BE49-F238E27FC236}">
                <a16:creationId xmlns:a16="http://schemas.microsoft.com/office/drawing/2014/main" id="{BF17452B-2237-4DF3-B51D-EE7C8803D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52400"/>
            <a:ext cx="6750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Arial" panose="020B0604020202020204" pitchFamily="34" charset="0"/>
              </a:rPr>
              <a:t>ĐẶC KHU KINH TẾ TRUNG QUỐC</a:t>
            </a: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74C314BC-3CC1-41C2-BDB1-DAACEE795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3190439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THẨM QUYẾN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12BA6E72-1EB3-4046-A6CE-01BAC4F2C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372" y="3223012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HẢI NAM</a:t>
            </a:r>
          </a:p>
        </p:txBody>
      </p:sp>
      <p:sp>
        <p:nvSpPr>
          <p:cNvPr id="27659" name="Text Box 11">
            <a:extLst>
              <a:ext uri="{FF2B5EF4-FFF2-40B4-BE49-F238E27FC236}">
                <a16:creationId xmlns:a16="http://schemas.microsoft.com/office/drawing/2014/main" id="{B67FB5DA-2FF6-4103-884E-702699C4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64770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HẠ MÔN</a:t>
            </a:r>
          </a:p>
        </p:txBody>
      </p:sp>
      <p:sp>
        <p:nvSpPr>
          <p:cNvPr id="27660" name="Text Box 12">
            <a:extLst>
              <a:ext uri="{FF2B5EF4-FFF2-40B4-BE49-F238E27FC236}">
                <a16:creationId xmlns:a16="http://schemas.microsoft.com/office/drawing/2014/main" id="{6141CE34-38E2-4053-BE4F-D4D6C65E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5578" y="319438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SÁN ĐẦU</a:t>
            </a:r>
          </a:p>
        </p:txBody>
      </p:sp>
      <p:sp>
        <p:nvSpPr>
          <p:cNvPr id="27661" name="Text Box 13">
            <a:extLst>
              <a:ext uri="{FF2B5EF4-FFF2-40B4-BE49-F238E27FC236}">
                <a16:creationId xmlns:a16="http://schemas.microsoft.com/office/drawing/2014/main" id="{0B5BD4E0-8F2A-475C-9DB8-B23E3A76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292" y="6467833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CHU HẢI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/>
      <p:bldP spid="27659" grpId="0"/>
      <p:bldP spid="27660" grpId="0"/>
      <p:bldP spid="276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0607Ec06L">
            <a:extLst>
              <a:ext uri="{FF2B5EF4-FFF2-40B4-BE49-F238E27FC236}">
                <a16:creationId xmlns:a16="http://schemas.microsoft.com/office/drawing/2014/main" id="{D8B1A249-073B-40F5-8EEB-EBC264AF3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r="20754" b="1"/>
          <a:stretch/>
        </p:blipFill>
        <p:spPr bwMode="auto">
          <a:xfrm>
            <a:off x="-2" y="10"/>
            <a:ext cx="79955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R070705002">
            <a:hlinkClick r:id="rId3"/>
            <a:extLst>
              <a:ext uri="{FF2B5EF4-FFF2-40B4-BE49-F238E27FC236}">
                <a16:creationId xmlns:a16="http://schemas.microsoft.com/office/drawing/2014/main" id="{4FFC3C9E-6693-42C3-B599-08FCBB7C9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 r="1" b="1"/>
          <a:stretch/>
        </p:blipFill>
        <p:spPr bwMode="auto">
          <a:xfrm>
            <a:off x="8188032" y="10"/>
            <a:ext cx="4003968" cy="22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mxanh">
            <a:extLst>
              <a:ext uri="{FF2B5EF4-FFF2-40B4-BE49-F238E27FC236}">
                <a16:creationId xmlns:a16="http://schemas.microsoft.com/office/drawing/2014/main" id="{A23A0C70-A9C9-44E7-A4BD-F3FB0C073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3" b="23891"/>
          <a:stretch/>
        </p:blipFill>
        <p:spPr bwMode="auto">
          <a:xfrm>
            <a:off x="8188029" y="2400472"/>
            <a:ext cx="4003969" cy="20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umb3753_10a">
            <a:hlinkClick r:id="rId6"/>
            <a:extLst>
              <a:ext uri="{FF2B5EF4-FFF2-40B4-BE49-F238E27FC236}">
                <a16:creationId xmlns:a16="http://schemas.microsoft.com/office/drawing/2014/main" id="{969E6F6F-4A44-4969-9278-EB1026B8B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6" r="1" b="14667"/>
          <a:stretch/>
        </p:blipFill>
        <p:spPr bwMode="auto">
          <a:xfrm>
            <a:off x="8188029" y="4629229"/>
            <a:ext cx="4003969" cy="22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0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06.png">
            <a:extLst>
              <a:ext uri="{FF2B5EF4-FFF2-40B4-BE49-F238E27FC236}">
                <a16:creationId xmlns:a16="http://schemas.microsoft.com/office/drawing/2014/main" id="{974C1A72-523E-458A-B79B-328171FDBCF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5359" y="1515460"/>
            <a:ext cx="11794891" cy="490737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52829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8C5CD-363E-42A4-AE31-659EECE3D1D8}"/>
              </a:ext>
            </a:extLst>
          </p:cNvPr>
          <p:cNvSpPr txBox="1"/>
          <p:nvPr/>
        </p:nvSpPr>
        <p:spPr>
          <a:xfrm>
            <a:off x="2761614" y="114183"/>
            <a:ext cx="726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#9Slide07 Stormtrooper" panose="020B0500000000000000" pitchFamily="34" charset="0"/>
              </a:rPr>
              <a:t>TỚ LÀ CHUYÊN GIA kinh tế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CF865-7106-4616-AE54-82D1D778F32D}"/>
              </a:ext>
            </a:extLst>
          </p:cNvPr>
          <p:cNvSpPr/>
          <p:nvPr/>
        </p:nvSpPr>
        <p:spPr>
          <a:xfrm>
            <a:off x="643867" y="654322"/>
            <a:ext cx="11311847" cy="12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228600" algn="l"/>
                <a:tab pos="450215" algn="l"/>
              </a:tabLst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mặt hành xuất khẩu, nhập khẩu của Việt Nam với một số quốc gia Đông Á vào bảng:</a:t>
            </a:r>
            <a:endParaRPr lang="en-US" sz="320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6745F5C-DD22-4F27-85F5-F928B8CC1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253411"/>
              </p:ext>
            </p:extLst>
          </p:nvPr>
        </p:nvGraphicFramePr>
        <p:xfrm>
          <a:off x="646814" y="1964715"/>
          <a:ext cx="8152801" cy="39570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6143">
                  <a:extLst>
                    <a:ext uri="{9D8B030D-6E8A-4147-A177-3AD203B41FA5}">
                      <a16:colId xmlns:a16="http://schemas.microsoft.com/office/drawing/2014/main" val="382226520"/>
                    </a:ext>
                  </a:extLst>
                </a:gridCol>
                <a:gridCol w="2638019">
                  <a:extLst>
                    <a:ext uri="{9D8B030D-6E8A-4147-A177-3AD203B41FA5}">
                      <a16:colId xmlns:a16="http://schemas.microsoft.com/office/drawing/2014/main" val="1724090482"/>
                    </a:ext>
                  </a:extLst>
                </a:gridCol>
                <a:gridCol w="3378639">
                  <a:extLst>
                    <a:ext uri="{9D8B030D-6E8A-4147-A177-3AD203B41FA5}">
                      <a16:colId xmlns:a16="http://schemas.microsoft.com/office/drawing/2014/main" val="3259035904"/>
                    </a:ext>
                  </a:extLst>
                </a:gridCol>
              </a:tblGrid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 gia</a:t>
                      </a:r>
                      <a:endParaRPr lang="vi-VN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vi-VN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 hàng xuất khẩu sang Việt Nam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 hàng nhập khẩu từ 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 Nam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698915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 Bản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982416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 Quốc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043795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 Quốc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58848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5487CF3-620B-48DB-B75E-20BE90F676EA}"/>
              </a:ext>
            </a:extLst>
          </p:cNvPr>
          <p:cNvSpPr/>
          <p:nvPr/>
        </p:nvSpPr>
        <p:spPr>
          <a:xfrm>
            <a:off x="8938004" y="1964715"/>
            <a:ext cx="3121474" cy="4040337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Nêu nhận xét về các mặt hàng xuất khẩu, nhập khẩu của Việt Nam với một số quốc gia Đông Á?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Làm thế nào để hàng hóa VN có thể tới các nước HQ và NB nhiều hơn nữa?</a:t>
            </a:r>
            <a:endParaRPr lang="en-US" sz="2400">
              <a:solidFill>
                <a:srgbClr val="FF006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08.png" descr="Image result for CÃ¡c máº·t hÃ ng nháº­p kháº©u tá»« hÃ n Quá»c">
            <a:extLst>
              <a:ext uri="{FF2B5EF4-FFF2-40B4-BE49-F238E27FC236}">
                <a16:creationId xmlns:a16="http://schemas.microsoft.com/office/drawing/2014/main" id="{6ADE969B-FF2A-4D7B-9565-F70C5420A03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5612" y="387110"/>
            <a:ext cx="5677737" cy="4299374"/>
          </a:xfrm>
          <a:prstGeom prst="rect">
            <a:avLst/>
          </a:prstGeom>
          <a:ln/>
        </p:spPr>
      </p:pic>
      <p:pic>
        <p:nvPicPr>
          <p:cNvPr id="6" name="image312.jpg" descr="Image result for CÃ¡c máº·t hÃ ng nháº­p kháº©u tá»« hÃ n Quá»c">
            <a:extLst>
              <a:ext uri="{FF2B5EF4-FFF2-40B4-BE49-F238E27FC236}">
                <a16:creationId xmlns:a16="http://schemas.microsoft.com/office/drawing/2014/main" id="{8E1140AA-E3DC-4A3F-A16F-95F4A1112E6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88653" y="387110"/>
            <a:ext cx="5313612" cy="4235662"/>
          </a:xfrm>
          <a:prstGeom prst="rect">
            <a:avLst/>
          </a:prstGeom>
          <a:ln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EAC2C9-AF35-4EDB-8976-95FBBAD80D2B}"/>
              </a:ext>
            </a:extLst>
          </p:cNvPr>
          <p:cNvSpPr/>
          <p:nvPr/>
        </p:nvSpPr>
        <p:spPr>
          <a:xfrm>
            <a:off x="3027647" y="5101022"/>
            <a:ext cx="5849037" cy="494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sản phẩm nhập khẩu tiêu biểu</a:t>
            </a:r>
            <a:endParaRPr lang="en-US" sz="2400" b="1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03.png" descr="Image result for GiÃ¡ trá» xuáº¥t kháº©u Viá»t Nam Trung quá»c">
            <a:extLst>
              <a:ext uri="{FF2B5EF4-FFF2-40B4-BE49-F238E27FC236}">
                <a16:creationId xmlns:a16="http://schemas.microsoft.com/office/drawing/2014/main" id="{B06C47F5-182D-4975-BD2B-B9769F5B6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73693" y="857485"/>
            <a:ext cx="9224446" cy="514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6270C62-C7FF-4F17-9B95-4040791217B0}"/>
              </a:ext>
            </a:extLst>
          </p:cNvPr>
          <p:cNvPicPr/>
          <p:nvPr/>
        </p:nvPicPr>
        <p:blipFill rotWithShape="1">
          <a:blip r:embed="rId2"/>
          <a:srcRect t="87" b="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3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AC302E1-8070-4DFA-A4FB-E95D1304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" y="0"/>
            <a:ext cx="12192000" cy="6858000"/>
          </a:xfrm>
          <a:prstGeom prst="rect">
            <a:avLst/>
          </a:prstGeom>
        </p:spPr>
      </p:pic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4531224" y="1016764"/>
            <a:ext cx="377666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3113946" y="1944690"/>
            <a:ext cx="73010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1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. </a:t>
            </a:r>
            <a:r>
              <a:rPr lang="en-US" altLang="vi-VN" sz="4800" b="1" noProof="0">
                <a:solidFill>
                  <a:schemeClr val="bg1"/>
                </a:solidFill>
                <a:latin typeface="#9Slide07 IcielFinch" panose="02000508040000020003" pitchFamily="2" charset="0"/>
                <a:cs typeface="Times New Roman" panose="02020603050405020304" pitchFamily="18" charset="0"/>
              </a:rPr>
              <a:t>Hoàn thành bài báo cáo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3113946" y="2987650"/>
            <a:ext cx="4559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bài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mới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06F26C8-511F-4AEA-9970-1826E1CD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81" y="3429000"/>
            <a:ext cx="38909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0" grpId="0"/>
      <p:bldP spid="98330" grpId="0"/>
      <p:bldP spid="983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05.png" descr="Image result for hanbok icon">
            <a:extLst>
              <a:ext uri="{FF2B5EF4-FFF2-40B4-BE49-F238E27FC236}">
                <a16:creationId xmlns:a16="http://schemas.microsoft.com/office/drawing/2014/main" id="{D0810965-190A-493A-961E-8280BE78DD1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32847" y="251531"/>
            <a:ext cx="3692888" cy="2539170"/>
          </a:xfrm>
          <a:prstGeom prst="rect">
            <a:avLst/>
          </a:prstGeom>
          <a:ln/>
        </p:spPr>
      </p:pic>
      <p:pic>
        <p:nvPicPr>
          <p:cNvPr id="6" name="image283.jpg" descr="Image result for kim chi hÃ n quá»c">
            <a:extLst>
              <a:ext uri="{FF2B5EF4-FFF2-40B4-BE49-F238E27FC236}">
                <a16:creationId xmlns:a16="http://schemas.microsoft.com/office/drawing/2014/main" id="{CE95F762-0CBF-4AD0-B56E-5BF555F4DC9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585882" y="478349"/>
            <a:ext cx="2983837" cy="2085534"/>
          </a:xfrm>
          <a:prstGeom prst="rect">
            <a:avLst/>
          </a:prstGeom>
          <a:ln/>
        </p:spPr>
      </p:pic>
      <p:pic>
        <p:nvPicPr>
          <p:cNvPr id="8" name="image298.jpg" descr="Image result for Seoul icon">
            <a:extLst>
              <a:ext uri="{FF2B5EF4-FFF2-40B4-BE49-F238E27FC236}">
                <a16:creationId xmlns:a16="http://schemas.microsoft.com/office/drawing/2014/main" id="{0CADCE23-0767-4CA3-9A56-56589C321065}"/>
              </a:ext>
            </a:extLst>
          </p:cNvPr>
          <p:cNvPicPr/>
          <p:nvPr/>
        </p:nvPicPr>
        <p:blipFill rotWithShape="1">
          <a:blip r:embed="rId5"/>
          <a:srcRect b="7905"/>
          <a:stretch/>
        </p:blipFill>
        <p:spPr>
          <a:xfrm>
            <a:off x="2884392" y="2883468"/>
            <a:ext cx="5193408" cy="372300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908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B8F581-F381-47CA-9814-5D5F10F28B3C}"/>
              </a:ext>
            </a:extLst>
          </p:cNvPr>
          <p:cNvSpPr/>
          <p:nvPr/>
        </p:nvSpPr>
        <p:spPr>
          <a:xfrm>
            <a:off x="345547" y="235514"/>
            <a:ext cx="10373353" cy="707886"/>
          </a:xfrm>
          <a:prstGeom prst="rect">
            <a:avLst/>
          </a:prstGeom>
          <a:solidFill>
            <a:srgbClr val="F9FECE"/>
          </a:solidFill>
          <a:ln>
            <a:solidFill>
              <a:srgbClr val="00B0F0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Xem Logo thương hiệ</a:t>
            </a:r>
            <a:r>
              <a:rPr lang="en-US" sz="4000" b="1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 đoán tên quốc gia</a:t>
            </a:r>
            <a:endParaRPr lang="en-US" sz="4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4DDEF9-8769-4547-A18F-5CEEEBAB9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90" t="27947" r="22559" b="52862"/>
          <a:stretch/>
        </p:blipFill>
        <p:spPr>
          <a:xfrm>
            <a:off x="7028165" y="1398240"/>
            <a:ext cx="4995589" cy="2055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018237-0407-4A91-B39B-211E7AAF4015}"/>
              </a:ext>
            </a:extLst>
          </p:cNvPr>
          <p:cNvSpPr txBox="1"/>
          <p:nvPr/>
        </p:nvSpPr>
        <p:spPr>
          <a:xfrm>
            <a:off x="7616441" y="3558236"/>
            <a:ext cx="43427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thoại, ti vi Hàn Quốc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82F8B9-877B-474E-9EA0-05D63E3F252E}"/>
              </a:ext>
            </a:extLst>
          </p:cNvPr>
          <p:cNvSpPr txBox="1"/>
          <p:nvPr/>
        </p:nvSpPr>
        <p:spPr>
          <a:xfrm>
            <a:off x="7842775" y="6203807"/>
            <a:ext cx="33663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ô tô, Hàn Quốc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2190F6-A195-4B02-A3C9-390E8C31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80" y="4059423"/>
            <a:ext cx="3556502" cy="200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C1C8CCC-74BA-4A0F-8437-5C4D8C83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8" y="2150557"/>
            <a:ext cx="4995590" cy="285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9FFA36B-D147-4E49-B589-94D6AD0C81FD}"/>
              </a:ext>
            </a:extLst>
          </p:cNvPr>
          <p:cNvSpPr txBox="1"/>
          <p:nvPr/>
        </p:nvSpPr>
        <p:spPr>
          <a:xfrm>
            <a:off x="1209192" y="5380065"/>
            <a:ext cx="33663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 cơm điện</a:t>
            </a:r>
          </a:p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</p:spTree>
    <p:extLst>
      <p:ext uri="{BB962C8B-B14F-4D97-AF65-F5344CB8AC3E}">
        <p14:creationId xmlns:p14="http://schemas.microsoft.com/office/powerpoint/2010/main" val="31742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297097-CFB9-4ED0-AF90-3459C87A4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0" t="30594" r="58630" b="50491"/>
          <a:stretch/>
        </p:blipFill>
        <p:spPr>
          <a:xfrm>
            <a:off x="801230" y="623215"/>
            <a:ext cx="3547745" cy="2079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2EBD2-BDC2-4059-8DFF-362FE02A5A28}"/>
              </a:ext>
            </a:extLst>
          </p:cNvPr>
          <p:cNvSpPr txBox="1"/>
          <p:nvPr/>
        </p:nvSpPr>
        <p:spPr>
          <a:xfrm>
            <a:off x="932468" y="2865432"/>
            <a:ext cx="42480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tô, xe máy Nhật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EAC65-E10B-44BE-9F50-65DF2297F8F3}"/>
              </a:ext>
            </a:extLst>
          </p:cNvPr>
          <p:cNvSpPr txBox="1"/>
          <p:nvPr/>
        </p:nvSpPr>
        <p:spPr>
          <a:xfrm>
            <a:off x="7700862" y="6160820"/>
            <a:ext cx="30180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phê- Việt 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018237-0407-4A91-B39B-211E7AAF4015}"/>
              </a:ext>
            </a:extLst>
          </p:cNvPr>
          <p:cNvSpPr txBox="1"/>
          <p:nvPr/>
        </p:nvSpPr>
        <p:spPr>
          <a:xfrm>
            <a:off x="7333272" y="2865433"/>
            <a:ext cx="31622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hơi Nhật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F9C34A-FCFD-4CB2-A542-D3A85BEA1095}"/>
              </a:ext>
            </a:extLst>
          </p:cNvPr>
          <p:cNvSpPr txBox="1"/>
          <p:nvPr/>
        </p:nvSpPr>
        <p:spPr>
          <a:xfrm>
            <a:off x="19088" y="6207039"/>
            <a:ext cx="44720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thoại,Trung Quốc</a:t>
            </a:r>
          </a:p>
        </p:txBody>
      </p:sp>
      <p:pic>
        <p:nvPicPr>
          <p:cNvPr id="19" name="image237.jpg">
            <a:extLst>
              <a:ext uri="{FF2B5EF4-FFF2-40B4-BE49-F238E27FC236}">
                <a16:creationId xmlns:a16="http://schemas.microsoft.com/office/drawing/2014/main" id="{E05282B8-5516-4923-809B-FD591F49215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867149" y="3951351"/>
            <a:ext cx="4094500" cy="1983521"/>
          </a:xfrm>
          <a:prstGeom prst="rect">
            <a:avLst/>
          </a:prstGeom>
          <a:ln/>
        </p:spPr>
      </p:pic>
      <p:pic>
        <p:nvPicPr>
          <p:cNvPr id="20" name="image52.png">
            <a:extLst>
              <a:ext uri="{FF2B5EF4-FFF2-40B4-BE49-F238E27FC236}">
                <a16:creationId xmlns:a16="http://schemas.microsoft.com/office/drawing/2014/main" id="{04E8B316-4C7B-4948-AC04-22F4FD47606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87239" y="3951351"/>
            <a:ext cx="3755743" cy="2093101"/>
          </a:xfrm>
          <a:prstGeom prst="rect">
            <a:avLst/>
          </a:prstGeom>
          <a:ln/>
        </p:spPr>
      </p:pic>
      <p:pic>
        <p:nvPicPr>
          <p:cNvPr id="22" name="image59.jpg">
            <a:extLst>
              <a:ext uri="{FF2B5EF4-FFF2-40B4-BE49-F238E27FC236}">
                <a16:creationId xmlns:a16="http://schemas.microsoft.com/office/drawing/2014/main" id="{CDBDA61A-407A-4FDB-8B00-35001C0C6AA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915025" y="724145"/>
            <a:ext cx="3998747" cy="1978767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A9201E-D6E2-43B0-A3F4-98F5C4127975}"/>
              </a:ext>
            </a:extLst>
          </p:cNvPr>
          <p:cNvSpPr txBox="1"/>
          <p:nvPr/>
        </p:nvSpPr>
        <p:spPr>
          <a:xfrm>
            <a:off x="1579418" y="87306"/>
            <a:ext cx="780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</a:rPr>
              <a:t>THẦY CÔ THAM KHẢO THÊM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ìm Hiểu Ngay: Hoa Anh Đào Nở Vào Tháng Mấy ? Tìm Hiểu Ngay: Hoa Anh Đào Nở  Vào Mùa Nào">
            <a:extLst>
              <a:ext uri="{FF2B5EF4-FFF2-40B4-BE49-F238E27FC236}">
                <a16:creationId xmlns:a16="http://schemas.microsoft.com/office/drawing/2014/main" id="{9A20DAA5-CF14-4284-B4A9-6B5C14D6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1" y="198782"/>
            <a:ext cx="4952076" cy="32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ậu quả nếu núi lửa Phú Sĩ phun trào - VnExpress">
            <a:extLst>
              <a:ext uri="{FF2B5EF4-FFF2-40B4-BE49-F238E27FC236}">
                <a16:creationId xmlns:a16="http://schemas.microsoft.com/office/drawing/2014/main" id="{F10D3A40-5A5A-499C-A2D8-8F4378FDE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1" y="3552341"/>
            <a:ext cx="4952076" cy="32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310.jpg" descr="Image result for Tokyo icon">
            <a:extLst>
              <a:ext uri="{FF2B5EF4-FFF2-40B4-BE49-F238E27FC236}">
                <a16:creationId xmlns:a16="http://schemas.microsoft.com/office/drawing/2014/main" id="{8CF6E7C8-B4EE-41E0-9CC5-A3A1DB53F24C}"/>
              </a:ext>
            </a:extLst>
          </p:cNvPr>
          <p:cNvPicPr/>
          <p:nvPr/>
        </p:nvPicPr>
        <p:blipFill rotWithShape="1">
          <a:blip r:embed="rId5"/>
          <a:srcRect l="12753" t="9750" r="10685"/>
          <a:stretch/>
        </p:blipFill>
        <p:spPr>
          <a:xfrm>
            <a:off x="5357812" y="1813891"/>
            <a:ext cx="2357438" cy="2700337"/>
          </a:xfrm>
          <a:prstGeom prst="rect">
            <a:avLst/>
          </a:prstGeom>
          <a:ln/>
        </p:spPr>
      </p:pic>
      <p:pic>
        <p:nvPicPr>
          <p:cNvPr id="1032" name="Picture 8" descr="Kimono 1 trong những trang phục truyền thống của nhật bản - Du học Hòa Bình">
            <a:extLst>
              <a:ext uri="{FF2B5EF4-FFF2-40B4-BE49-F238E27FC236}">
                <a16:creationId xmlns:a16="http://schemas.microsoft.com/office/drawing/2014/main" id="{59EF7D0F-766C-4AA6-BD56-1CE7644C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5147"/>
            <a:ext cx="4297579" cy="59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m quan Khu bảo tồn Gấu trúc lớn Tứ Xuyên ở Trung Quốc">
            <a:extLst>
              <a:ext uri="{FF2B5EF4-FFF2-40B4-BE49-F238E27FC236}">
                <a16:creationId xmlns:a16="http://schemas.microsoft.com/office/drawing/2014/main" id="{5C6F0231-C02A-4DE3-A814-6A2DBB7D1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23" y="455542"/>
            <a:ext cx="3516244" cy="263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hoto-17-02-09-04-54-49">
            <a:extLst>
              <a:ext uri="{FF2B5EF4-FFF2-40B4-BE49-F238E27FC236}">
                <a16:creationId xmlns:a16="http://schemas.microsoft.com/office/drawing/2014/main" id="{605DFD1F-06AE-403A-9770-A087529D3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3" b="3"/>
          <a:stretch/>
        </p:blipFill>
        <p:spPr bwMode="auto">
          <a:xfrm>
            <a:off x="1489370" y="239797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73D54-E706-464C-B90B-676EE40E4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506" y="3313046"/>
            <a:ext cx="4893494" cy="2994989"/>
          </a:xfrm>
          <a:prstGeom prst="rect">
            <a:avLst/>
          </a:prstGeom>
        </p:spPr>
      </p:pic>
      <p:pic>
        <p:nvPicPr>
          <p:cNvPr id="2052" name="Picture 4" descr="Thủ đô của Trung Quốc - một Bắc Kinh cổ kính mà tráng lệ">
            <a:extLst>
              <a:ext uri="{FF2B5EF4-FFF2-40B4-BE49-F238E27FC236}">
                <a16:creationId xmlns:a16="http://schemas.microsoft.com/office/drawing/2014/main" id="{BE918854-AF1F-41E7-8DA3-AD2639A1A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92" y="3313046"/>
            <a:ext cx="4709902" cy="299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DD1EC4-A17D-4EDA-9409-C5F34C58CC7F}"/>
              </a:ext>
            </a:extLst>
          </p:cNvPr>
          <p:cNvGrpSpPr/>
          <p:nvPr/>
        </p:nvGrpSpPr>
        <p:grpSpPr>
          <a:xfrm>
            <a:off x="2268187" y="608610"/>
            <a:ext cx="8360229" cy="5640779"/>
            <a:chOff x="2268187" y="608610"/>
            <a:chExt cx="8360229" cy="5640779"/>
          </a:xfrm>
        </p:grpSpPr>
        <p:sp>
          <p:nvSpPr>
            <p:cNvPr id="6" name="Star: 24 Points 5">
              <a:extLst>
                <a:ext uri="{FF2B5EF4-FFF2-40B4-BE49-F238E27FC236}">
                  <a16:creationId xmlns:a16="http://schemas.microsoft.com/office/drawing/2014/main" id="{7D1061E5-AEB2-4113-8646-D31AC488D15E}"/>
                </a:ext>
              </a:extLst>
            </p:cNvPr>
            <p:cNvSpPr/>
            <p:nvPr/>
          </p:nvSpPr>
          <p:spPr>
            <a:xfrm>
              <a:off x="2268187" y="608610"/>
              <a:ext cx="8360229" cy="5640779"/>
            </a:xfrm>
            <a:prstGeom prst="star2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C809A9-7D50-416D-AE27-F11B9142BB3D}"/>
                </a:ext>
              </a:extLst>
            </p:cNvPr>
            <p:cNvSpPr txBox="1"/>
            <p:nvPr/>
          </p:nvSpPr>
          <p:spPr>
            <a:xfrm>
              <a:off x="3835729" y="2459503"/>
              <a:ext cx="54864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>
                  <a:solidFill>
                    <a:srgbClr val="F9FECE"/>
                  </a:solidFill>
                </a:rPr>
                <a:t>Chia sẻ một số thông tin về các quốc gia trên mà em biết?</a:t>
              </a:r>
              <a:endParaRPr lang="en-US" sz="4000">
                <a:solidFill>
                  <a:srgbClr val="F9FEC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7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6"/>
            <a:ext cx="2505692" cy="1200622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2232190" y="114894"/>
            <a:ext cx="10506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TÌM HIỂU VỀ CÁC NỀN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KINH TẾ LỚN VÀ MỚI NỔI CỦA CHÂU Á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FD1D602-22A1-4839-A4D1-FFD2839D5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" t="5735" r="-349" b="5171"/>
          <a:stretch/>
        </p:blipFill>
        <p:spPr>
          <a:xfrm>
            <a:off x="2541319" y="1438333"/>
            <a:ext cx="7418491" cy="541966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8FBDB52-DE16-4D4B-9435-622C7DFF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51" y="1378752"/>
            <a:ext cx="10161691" cy="5390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C6D53-3A48-4DFC-A0FD-170596723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9"/>
          <a:stretch/>
        </p:blipFill>
        <p:spPr>
          <a:xfrm>
            <a:off x="1046076" y="1370939"/>
            <a:ext cx="10860239" cy="53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0116;p73">
            <a:extLst>
              <a:ext uri="{FF2B5EF4-FFF2-40B4-BE49-F238E27FC236}">
                <a16:creationId xmlns:a16="http://schemas.microsoft.com/office/drawing/2014/main" id="{9F48B93B-F0B6-492C-A31D-F5259F3C3696}"/>
              </a:ext>
            </a:extLst>
          </p:cNvPr>
          <p:cNvGrpSpPr/>
          <p:nvPr/>
        </p:nvGrpSpPr>
        <p:grpSpPr>
          <a:xfrm rot="5400000">
            <a:off x="5091757" y="-3137842"/>
            <a:ext cx="1411719" cy="10509392"/>
            <a:chOff x="8075075" y="3754290"/>
            <a:chExt cx="255613" cy="613194"/>
          </a:xfrm>
          <a:solidFill>
            <a:srgbClr val="00B050"/>
          </a:solidFill>
        </p:grpSpPr>
        <p:sp>
          <p:nvSpPr>
            <p:cNvPr id="11" name="Google Shape;10117;p73">
              <a:extLst>
                <a:ext uri="{FF2B5EF4-FFF2-40B4-BE49-F238E27FC236}">
                  <a16:creationId xmlns:a16="http://schemas.microsoft.com/office/drawing/2014/main" id="{D4A6DC6A-415C-40F8-870C-E6045AFF99D6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118;p73">
              <a:extLst>
                <a:ext uri="{FF2B5EF4-FFF2-40B4-BE49-F238E27FC236}">
                  <a16:creationId xmlns:a16="http://schemas.microsoft.com/office/drawing/2014/main" id="{FF59D34B-BAB9-4102-96C8-6A8C8D35EC1E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923337-6C7E-48EC-871D-F47987C53DF0}"/>
              </a:ext>
            </a:extLst>
          </p:cNvPr>
          <p:cNvSpPr txBox="1"/>
          <p:nvPr/>
        </p:nvSpPr>
        <p:spPr>
          <a:xfrm>
            <a:off x="2504984" y="1410989"/>
            <a:ext cx="8315828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a. Lựạ chọn nội dung tìm hiểu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584009" y="145685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#9Slide03 BoosterNextFYBlack" panose="02000A03000000020004" pitchFamily="2" charset="0"/>
              </a:rPr>
              <a:t>1.CHUẨN BỊ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21590" y="198006"/>
            <a:ext cx="1143000" cy="1088589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0B30B8-5514-4E34-8B8A-CFC18542E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1" t="-1" r="75234" b="82326"/>
          <a:stretch/>
        </p:blipFill>
        <p:spPr>
          <a:xfrm>
            <a:off x="542924" y="1194603"/>
            <a:ext cx="2085605" cy="2001243"/>
          </a:xfrm>
          <a:prstGeom prst="flowChartConnector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64875B-9ED2-4064-967B-E833C860B921}"/>
              </a:ext>
            </a:extLst>
          </p:cNvPr>
          <p:cNvSpPr txBox="1"/>
          <p:nvPr/>
        </p:nvSpPr>
        <p:spPr>
          <a:xfrm>
            <a:off x="202483" y="3437901"/>
            <a:ext cx="11787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tài liệu,viết một báo cáo ngắn về một trong các nền kinh tế lớn và nền kinh tế mới nổi của Châu Á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35F301-F9C8-4D37-8EE8-B42F65631D9D}"/>
              </a:ext>
            </a:extLst>
          </p:cNvPr>
          <p:cNvSpPr txBox="1"/>
          <p:nvPr/>
        </p:nvSpPr>
        <p:spPr>
          <a:xfrm>
            <a:off x="1455003" y="4835887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F92340-C171-411E-B2DC-CF3F622CA37B}"/>
              </a:ext>
            </a:extLst>
          </p:cNvPr>
          <p:cNvSpPr txBox="1"/>
          <p:nvPr/>
        </p:nvSpPr>
        <p:spPr>
          <a:xfrm>
            <a:off x="1455002" y="5809537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6EACA-8504-4524-9157-3F6D8B1988B1}"/>
              </a:ext>
            </a:extLst>
          </p:cNvPr>
          <p:cNvSpPr txBox="1"/>
          <p:nvPr/>
        </p:nvSpPr>
        <p:spPr>
          <a:xfrm>
            <a:off x="5620273" y="4870924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387541-1FBF-4CAD-8452-851A491B848F}"/>
              </a:ext>
            </a:extLst>
          </p:cNvPr>
          <p:cNvSpPr txBox="1"/>
          <p:nvPr/>
        </p:nvSpPr>
        <p:spPr>
          <a:xfrm>
            <a:off x="5618797" y="5802083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Xin-ga-po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A2976E3-AA86-43DB-8419-023574AEC5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EC3BD5-A7DB-4F09-8369-B0199E478EA5}"/>
              </a:ext>
            </a:extLst>
          </p:cNvPr>
          <p:cNvSpPr txBox="1"/>
          <p:nvPr/>
        </p:nvSpPr>
        <p:spPr>
          <a:xfrm>
            <a:off x="2945683" y="3013501"/>
            <a:ext cx="1178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Internet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7F1BD-6934-4ECA-AA5E-203D9374344B}"/>
              </a:ext>
            </a:extLst>
          </p:cNvPr>
          <p:cNvSpPr txBox="1"/>
          <p:nvPr/>
        </p:nvSpPr>
        <p:spPr>
          <a:xfrm>
            <a:off x="3002617" y="4038535"/>
            <a:ext cx="1178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Sách, báo</a:t>
            </a:r>
          </a:p>
        </p:txBody>
      </p:sp>
      <p:grpSp>
        <p:nvGrpSpPr>
          <p:cNvPr id="11" name="Google Shape;10116;p73">
            <a:extLst>
              <a:ext uri="{FF2B5EF4-FFF2-40B4-BE49-F238E27FC236}">
                <a16:creationId xmlns:a16="http://schemas.microsoft.com/office/drawing/2014/main" id="{E7EDEDA0-1DB3-4A73-B268-0AF34B761D4F}"/>
              </a:ext>
            </a:extLst>
          </p:cNvPr>
          <p:cNvGrpSpPr/>
          <p:nvPr/>
        </p:nvGrpSpPr>
        <p:grpSpPr>
          <a:xfrm rot="5400000">
            <a:off x="5585265" y="-4049064"/>
            <a:ext cx="1782440" cy="10529888"/>
            <a:chOff x="8075075" y="3754290"/>
            <a:chExt cx="255613" cy="613194"/>
          </a:xfrm>
          <a:solidFill>
            <a:schemeClr val="accent2">
              <a:alpha val="93000"/>
            </a:schemeClr>
          </a:solidFill>
        </p:grpSpPr>
        <p:sp>
          <p:nvSpPr>
            <p:cNvPr id="12" name="Google Shape;10117;p73">
              <a:extLst>
                <a:ext uri="{FF2B5EF4-FFF2-40B4-BE49-F238E27FC236}">
                  <a16:creationId xmlns:a16="http://schemas.microsoft.com/office/drawing/2014/main" id="{14824BF5-AA46-4F4B-8DBA-F6E03362D477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118;p73">
              <a:extLst>
                <a:ext uri="{FF2B5EF4-FFF2-40B4-BE49-F238E27FC236}">
                  <a16:creationId xmlns:a16="http://schemas.microsoft.com/office/drawing/2014/main" id="{955D5B65-16AE-40E0-8925-22A14DF33DCE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id="{DB44F6BD-E4C0-48AB-8F16-A251EEB35852}"/>
              </a:ext>
            </a:extLst>
          </p:cNvPr>
          <p:cNvSpPr txBox="1"/>
          <p:nvPr/>
        </p:nvSpPr>
        <p:spPr>
          <a:xfrm>
            <a:off x="2362587" y="901195"/>
            <a:ext cx="8798824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Sưu tầm thông tin, dữ liệu về nội dung đã chọn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6B0B65-CFDB-43A9-A663-A179F98E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" t="-1" r="75234" b="82326"/>
          <a:stretch/>
        </p:blipFill>
        <p:spPr>
          <a:xfrm>
            <a:off x="339652" y="215254"/>
            <a:ext cx="2085605" cy="2001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161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1162</Words>
  <Application>Microsoft Office PowerPoint</Application>
  <PresentationFormat>Widescreen</PresentationFormat>
  <Paragraphs>126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#9Slide03 BoosterNextFYBlack</vt:lpstr>
      <vt:lpstr>#9Slide07 IcielFinch</vt:lpstr>
      <vt:lpstr>#9Slide07 Stormtrooper</vt:lpstr>
      <vt:lpstr>Arial</vt:lpstr>
      <vt:lpstr>Calibri</vt:lpstr>
      <vt:lpstr>Calibri Light</vt:lpstr>
      <vt:lpstr>SVN-Comic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2022-07-07T10:32:52Z</dcterms:created>
  <dcterms:modified xsi:type="dcterms:W3CDTF">2023-08-14T02:37:15Z</dcterms:modified>
</cp:coreProperties>
</file>