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0"/>
  </p:notesMasterIdLst>
  <p:sldIdLst>
    <p:sldId id="323" r:id="rId2"/>
    <p:sldId id="656" r:id="rId3"/>
    <p:sldId id="319" r:id="rId4"/>
    <p:sldId id="320" r:id="rId5"/>
    <p:sldId id="301" r:id="rId6"/>
    <p:sldId id="321" r:id="rId7"/>
    <p:sldId id="322" r:id="rId8"/>
    <p:sldId id="657" r:id="rId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CC"/>
    <a:srgbClr val="FF66FF"/>
    <a:srgbClr val="FFFFFF"/>
    <a:srgbClr val="FF66CC"/>
    <a:srgbClr val="CC99FF"/>
    <a:srgbClr val="FF99CC"/>
    <a:srgbClr val="003366"/>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44" y="66"/>
      </p:cViewPr>
      <p:guideLst>
        <p:guide orient="horz" pos="2160"/>
        <p:guide pos="3840"/>
      </p:guideLst>
    </p:cSldViewPr>
  </p:slideViewPr>
  <p:notesTextViewPr>
    <p:cViewPr>
      <p:scale>
        <a:sx n="100" d="100"/>
        <a:sy n="100" d="100"/>
      </p:scale>
      <p:origin x="0" y="0"/>
    </p:cViewPr>
  </p:notesTextViewPr>
  <p:sorterViewPr>
    <p:cViewPr>
      <p:scale>
        <a:sx n="75" d="100"/>
        <a:sy n="75" d="100"/>
      </p:scale>
      <p:origin x="0" y="37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A515F5-B540-4D5A-90E6-3AAE60C12F02}" type="datetimeFigureOut">
              <a:rPr lang="en-US" smtClean="0"/>
              <a:t>22/12/2021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65FD64-10EC-4D76-92B4-6D3DC7E882B4}" type="slidenum">
              <a:rPr lang="en-US" smtClean="0"/>
              <a:t>‹#›</a:t>
            </a:fld>
            <a:endParaRPr lang="en-US"/>
          </a:p>
        </p:txBody>
      </p:sp>
    </p:spTree>
    <p:extLst>
      <p:ext uri="{BB962C8B-B14F-4D97-AF65-F5344CB8AC3E}">
        <p14:creationId xmlns:p14="http://schemas.microsoft.com/office/powerpoint/2010/main" val="1839936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1E724-AA56-4C7A-B10D-234A8AE2764E}" type="slidenum">
              <a:rPr lang="en-US" smtClean="0"/>
              <a:pPr/>
              <a:t>‹#›</a:t>
            </a:fld>
            <a:endParaRPr lang="en-US"/>
          </a:p>
        </p:txBody>
      </p:sp>
    </p:spTree>
    <p:extLst>
      <p:ext uri="{BB962C8B-B14F-4D97-AF65-F5344CB8AC3E}">
        <p14:creationId xmlns:p14="http://schemas.microsoft.com/office/powerpoint/2010/main" val="131088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A1001-1E08-4379-B354-C75E3C8D5FDD}" type="slidenum">
              <a:rPr lang="en-US" smtClean="0"/>
              <a:pPr/>
              <a:t>‹#›</a:t>
            </a:fld>
            <a:endParaRPr lang="en-US"/>
          </a:p>
        </p:txBody>
      </p:sp>
    </p:spTree>
    <p:extLst>
      <p:ext uri="{BB962C8B-B14F-4D97-AF65-F5344CB8AC3E}">
        <p14:creationId xmlns:p14="http://schemas.microsoft.com/office/powerpoint/2010/main" val="1109154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19E3F-D6DE-4595-AC1B-193059747BDA}" type="slidenum">
              <a:rPr lang="en-US" smtClean="0"/>
              <a:pPr/>
              <a:t>‹#›</a:t>
            </a:fld>
            <a:endParaRPr lang="en-US"/>
          </a:p>
        </p:txBody>
      </p:sp>
    </p:spTree>
    <p:extLst>
      <p:ext uri="{BB962C8B-B14F-4D97-AF65-F5344CB8AC3E}">
        <p14:creationId xmlns:p14="http://schemas.microsoft.com/office/powerpoint/2010/main" val="58941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55BC0-7BAE-41C0-B8F5-A599689857F0}" type="slidenum">
              <a:rPr lang="en-US" smtClean="0"/>
              <a:pPr/>
              <a:t>‹#›</a:t>
            </a:fld>
            <a:endParaRPr lang="en-US"/>
          </a:p>
        </p:txBody>
      </p:sp>
    </p:spTree>
    <p:extLst>
      <p:ext uri="{BB962C8B-B14F-4D97-AF65-F5344CB8AC3E}">
        <p14:creationId xmlns:p14="http://schemas.microsoft.com/office/powerpoint/2010/main" val="104873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74DE6-63B6-4B49-9EAA-C95817822F08}" type="slidenum">
              <a:rPr lang="en-US" smtClean="0"/>
              <a:pPr/>
              <a:t>‹#›</a:t>
            </a:fld>
            <a:endParaRPr lang="en-US"/>
          </a:p>
        </p:txBody>
      </p:sp>
    </p:spTree>
    <p:extLst>
      <p:ext uri="{BB962C8B-B14F-4D97-AF65-F5344CB8AC3E}">
        <p14:creationId xmlns:p14="http://schemas.microsoft.com/office/powerpoint/2010/main" val="411758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C274F-7A97-4F79-A459-CFA3224610E2}" type="slidenum">
              <a:rPr lang="en-US" smtClean="0"/>
              <a:pPr/>
              <a:t>‹#›</a:t>
            </a:fld>
            <a:endParaRPr lang="en-US"/>
          </a:p>
        </p:txBody>
      </p:sp>
    </p:spTree>
    <p:extLst>
      <p:ext uri="{BB962C8B-B14F-4D97-AF65-F5344CB8AC3E}">
        <p14:creationId xmlns:p14="http://schemas.microsoft.com/office/powerpoint/2010/main" val="298250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CA47D8-386A-4658-BCE4-60076BB1FE76}" type="slidenum">
              <a:rPr lang="en-US" smtClean="0"/>
              <a:pPr/>
              <a:t>‹#›</a:t>
            </a:fld>
            <a:endParaRPr lang="en-US"/>
          </a:p>
        </p:txBody>
      </p:sp>
    </p:spTree>
    <p:extLst>
      <p:ext uri="{BB962C8B-B14F-4D97-AF65-F5344CB8AC3E}">
        <p14:creationId xmlns:p14="http://schemas.microsoft.com/office/powerpoint/2010/main" val="180185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2B469-4373-4E84-9B7A-9FE95CA6352D}" type="slidenum">
              <a:rPr lang="en-US" smtClean="0"/>
              <a:pPr/>
              <a:t>‹#›</a:t>
            </a:fld>
            <a:endParaRPr lang="en-US"/>
          </a:p>
        </p:txBody>
      </p:sp>
    </p:spTree>
    <p:extLst>
      <p:ext uri="{BB962C8B-B14F-4D97-AF65-F5344CB8AC3E}">
        <p14:creationId xmlns:p14="http://schemas.microsoft.com/office/powerpoint/2010/main" val="257619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DA4A1C-0D07-4D1B-BEA6-1551BF1E5276}" type="slidenum">
              <a:rPr lang="en-US" smtClean="0"/>
              <a:pPr/>
              <a:t>‹#›</a:t>
            </a:fld>
            <a:endParaRPr lang="en-US"/>
          </a:p>
        </p:txBody>
      </p:sp>
    </p:spTree>
    <p:extLst>
      <p:ext uri="{BB962C8B-B14F-4D97-AF65-F5344CB8AC3E}">
        <p14:creationId xmlns:p14="http://schemas.microsoft.com/office/powerpoint/2010/main" val="42942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EB5F2-734B-4E21-AD91-7E25662B3E9D}" type="slidenum">
              <a:rPr lang="en-US" smtClean="0"/>
              <a:pPr/>
              <a:t>‹#›</a:t>
            </a:fld>
            <a:endParaRPr lang="en-US"/>
          </a:p>
        </p:txBody>
      </p:sp>
    </p:spTree>
    <p:extLst>
      <p:ext uri="{BB962C8B-B14F-4D97-AF65-F5344CB8AC3E}">
        <p14:creationId xmlns:p14="http://schemas.microsoft.com/office/powerpoint/2010/main" val="374852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40B04-A7AB-4669-93CE-2932317F9E69}" type="slidenum">
              <a:rPr lang="en-US" smtClean="0"/>
              <a:pPr/>
              <a:t>‹#›</a:t>
            </a:fld>
            <a:endParaRPr lang="en-US"/>
          </a:p>
        </p:txBody>
      </p:sp>
    </p:spTree>
    <p:extLst>
      <p:ext uri="{BB962C8B-B14F-4D97-AF65-F5344CB8AC3E}">
        <p14:creationId xmlns:p14="http://schemas.microsoft.com/office/powerpoint/2010/main" val="3468657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57A94-227B-48FE-B3E3-9B5BB29B682D}" type="slidenum">
              <a:rPr lang="en-US" smtClean="0"/>
              <a:pPr/>
              <a:t>‹#›</a:t>
            </a:fld>
            <a:endParaRPr lang="en-US"/>
          </a:p>
        </p:txBody>
      </p:sp>
    </p:spTree>
    <p:extLst>
      <p:ext uri="{BB962C8B-B14F-4D97-AF65-F5344CB8AC3E}">
        <p14:creationId xmlns:p14="http://schemas.microsoft.com/office/powerpoint/2010/main" val="291713115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gi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gif"/><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3.wmf"/><Relationship Id="rId18" Type="http://schemas.openxmlformats.org/officeDocument/2006/relationships/image" Target="../media/image24.wmf"/><Relationship Id="rId3" Type="http://schemas.openxmlformats.org/officeDocument/2006/relationships/image" Target="../media/image25.jpg"/><Relationship Id="rId21" Type="http://schemas.openxmlformats.org/officeDocument/2006/relationships/image" Target="../media/image16.gif"/><Relationship Id="rId7" Type="http://schemas.openxmlformats.org/officeDocument/2006/relationships/image" Target="../media/image20.wmf"/><Relationship Id="rId12" Type="http://schemas.openxmlformats.org/officeDocument/2006/relationships/oleObject" Target="../embeddings/oleObject5.bin"/><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oleObject" Target="../embeddings/oleObject8.bin"/><Relationship Id="rId20" Type="http://schemas.openxmlformats.org/officeDocument/2006/relationships/image" Target="../media/image12.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2.wmf"/><Relationship Id="rId5" Type="http://schemas.openxmlformats.org/officeDocument/2006/relationships/image" Target="../media/image19.wmf"/><Relationship Id="rId15" Type="http://schemas.openxmlformats.org/officeDocument/2006/relationships/oleObject" Target="../embeddings/oleObject7.bin"/><Relationship Id="rId10" Type="http://schemas.openxmlformats.org/officeDocument/2006/relationships/oleObject" Target="../embeddings/oleObject4.bin"/><Relationship Id="rId19" Type="http://schemas.openxmlformats.org/officeDocument/2006/relationships/image" Target="../media/image11.png"/><Relationship Id="rId4" Type="http://schemas.openxmlformats.org/officeDocument/2006/relationships/oleObject" Target="../embeddings/oleObject1.bin"/><Relationship Id="rId9" Type="http://schemas.openxmlformats.org/officeDocument/2006/relationships/image" Target="../media/image21.wmf"/><Relationship Id="rId14" Type="http://schemas.openxmlformats.org/officeDocument/2006/relationships/oleObject" Target="../embeddings/oleObject6.bin"/><Relationship Id="rId22"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27.jpeg"/><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A409B9FA-E7F3-4557-B2DE-52ECDDC6A7F9}"/>
              </a:ext>
            </a:extLst>
          </p:cNvPr>
          <p:cNvGrpSpPr/>
          <p:nvPr/>
        </p:nvGrpSpPr>
        <p:grpSpPr>
          <a:xfrm>
            <a:off x="4333291" y="38481"/>
            <a:ext cx="3339997" cy="58108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DDFAD23D-8850-41CC-AE8D-1AD5105947A4}"/>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1A6DD0AD-68D4-44AA-9006-8EEFF234236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solidFill>
                    <a:schemeClr val="bg1"/>
                  </a:solidFill>
                  <a:latin typeface="Arial" panose="020B0604020202020204" pitchFamily="34" charset="0"/>
                  <a:cs typeface="Arial" panose="020B0604020202020204" pitchFamily="34" charset="0"/>
                </a:rPr>
                <a:t>Đặt vấn đề</a:t>
              </a:r>
            </a:p>
          </p:txBody>
        </p:sp>
      </p:grpSp>
      <p:pic>
        <p:nvPicPr>
          <p:cNvPr id="7" name="Picture 12" descr="Hình ảnh có liên quan">
            <a:extLst>
              <a:ext uri="{FF2B5EF4-FFF2-40B4-BE49-F238E27FC236}">
                <a16:creationId xmlns:a16="http://schemas.microsoft.com/office/drawing/2014/main" id="{7ECD10A0-8858-49C2-959B-CDA63D12ED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7197"/>
            <a:ext cx="939800" cy="142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3F2546F-B998-45EA-84AE-7550F8B71BC8}"/>
              </a:ext>
            </a:extLst>
          </p:cNvPr>
          <p:cNvSpPr/>
          <p:nvPr/>
        </p:nvSpPr>
        <p:spPr>
          <a:xfrm>
            <a:off x="1188065" y="647176"/>
            <a:ext cx="10134600" cy="861774"/>
          </a:xfrm>
          <a:prstGeom prst="rect">
            <a:avLst/>
          </a:prstGeom>
        </p:spPr>
        <p:txBody>
          <a:bodyPr wrap="square">
            <a:spAutoFit/>
          </a:bodyPr>
          <a:lstStyle/>
          <a:p>
            <a:pPr algn="ctr"/>
            <a:r>
              <a:rPr lang="en-US" sz="2500" i="1">
                <a:solidFill>
                  <a:schemeClr val="bg1"/>
                </a:solidFill>
                <a:latin typeface="Arial" panose="020B0604020202020204" pitchFamily="34" charset="0"/>
                <a:cs typeface="Arial" panose="020B0604020202020204" pitchFamily="34" charset="0"/>
              </a:rPr>
              <a:t>Ở lớp 11 chúng ta đã tìm hiểu về động cơ điện 1 chiều. Vậy các động cơ sử dụng dòng điện xoay chiều thì nguyên lý hoạt động có gì khác?</a:t>
            </a:r>
          </a:p>
        </p:txBody>
      </p:sp>
      <p:pic>
        <p:nvPicPr>
          <p:cNvPr id="9" name="Content Placeholder 4" descr="A picture containing text&#10;&#10;Description automatically generated">
            <a:extLst>
              <a:ext uri="{FF2B5EF4-FFF2-40B4-BE49-F238E27FC236}">
                <a16:creationId xmlns:a16="http://schemas.microsoft.com/office/drawing/2014/main" id="{82B11F0E-A06D-4036-8659-908A13E5092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756" r="1247" b="2704"/>
          <a:stretch/>
        </p:blipFill>
        <p:spPr>
          <a:xfrm>
            <a:off x="344563" y="4462562"/>
            <a:ext cx="4356100" cy="2395438"/>
          </a:xfrm>
          <a:prstGeom prst="rect">
            <a:avLst/>
          </a:prstGeom>
          <a:ln>
            <a:noFill/>
          </a:ln>
          <a:effectLst>
            <a:softEdge rad="112500"/>
          </a:effectLst>
        </p:spPr>
      </p:pic>
      <p:grpSp>
        <p:nvGrpSpPr>
          <p:cNvPr id="46" name="Group 45">
            <a:extLst>
              <a:ext uri="{FF2B5EF4-FFF2-40B4-BE49-F238E27FC236}">
                <a16:creationId xmlns:a16="http://schemas.microsoft.com/office/drawing/2014/main" id="{FEBBF451-466B-4742-A0F3-A11C993D6B92}"/>
              </a:ext>
            </a:extLst>
          </p:cNvPr>
          <p:cNvGrpSpPr/>
          <p:nvPr/>
        </p:nvGrpSpPr>
        <p:grpSpPr>
          <a:xfrm>
            <a:off x="1082483" y="1627383"/>
            <a:ext cx="3683045" cy="538516"/>
            <a:chOff x="1165623" y="4044311"/>
            <a:chExt cx="4724986" cy="538516"/>
          </a:xfrm>
        </p:grpSpPr>
        <p:pic>
          <p:nvPicPr>
            <p:cNvPr id="47" name="Picture 12" descr="empty-red-rectangle">
              <a:extLst>
                <a:ext uri="{FF2B5EF4-FFF2-40B4-BE49-F238E27FC236}">
                  <a16:creationId xmlns:a16="http://schemas.microsoft.com/office/drawing/2014/main" id="{F3F01539-84DB-48AC-9D80-D9B89820F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623" y="4044311"/>
              <a:ext cx="4724986" cy="5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a:extLst>
                <a:ext uri="{FF2B5EF4-FFF2-40B4-BE49-F238E27FC236}">
                  <a16:creationId xmlns:a16="http://schemas.microsoft.com/office/drawing/2014/main" id="{8F53B433-990E-498D-9992-5B31963E6980}"/>
                </a:ext>
              </a:extLst>
            </p:cNvPr>
            <p:cNvSpPr txBox="1"/>
            <p:nvPr/>
          </p:nvSpPr>
          <p:spPr>
            <a:xfrm>
              <a:off x="1520447" y="4087591"/>
              <a:ext cx="4354660" cy="477054"/>
            </a:xfrm>
            <a:prstGeom prst="rect">
              <a:avLst/>
            </a:prstGeom>
            <a:noFill/>
          </p:spPr>
          <p:txBody>
            <a:bodyPr wrap="square" rtlCol="0">
              <a:spAutoFit/>
            </a:bodyPr>
            <a:lstStyle/>
            <a:p>
              <a:r>
                <a:rPr lang="en-US" sz="2500">
                  <a:solidFill>
                    <a:schemeClr val="bg1"/>
                  </a:solidFill>
                  <a:latin typeface="+mj-lt"/>
                  <a:cs typeface="Times New Roman" panose="02020603050405020304" pitchFamily="18" charset="0"/>
                </a:rPr>
                <a:t>Động cơ điện 1 chiều </a:t>
              </a:r>
              <a:endParaRPr lang="en-US" sz="2500" b="1" dirty="0">
                <a:solidFill>
                  <a:schemeClr val="bg1"/>
                </a:solidFill>
                <a:latin typeface="+mj-lt"/>
                <a:cs typeface="Times New Roman" panose="02020603050405020304" pitchFamily="18" charset="0"/>
              </a:endParaRPr>
            </a:p>
          </p:txBody>
        </p:sp>
      </p:grpSp>
      <p:pic>
        <p:nvPicPr>
          <p:cNvPr id="50" name="Picture 49">
            <a:extLst>
              <a:ext uri="{FF2B5EF4-FFF2-40B4-BE49-F238E27FC236}">
                <a16:creationId xmlns:a16="http://schemas.microsoft.com/office/drawing/2014/main" id="{7545CECE-06CB-40F8-B66A-5C6C41D571A8}"/>
              </a:ext>
            </a:extLst>
          </p:cNvPr>
          <p:cNvPicPr>
            <a:picLocks noChangeAspect="1"/>
          </p:cNvPicPr>
          <p:nvPr/>
        </p:nvPicPr>
        <p:blipFill>
          <a:blip r:embed="rId6"/>
          <a:stretch>
            <a:fillRect/>
          </a:stretch>
        </p:blipFill>
        <p:spPr>
          <a:xfrm>
            <a:off x="1447800" y="2122967"/>
            <a:ext cx="2344661" cy="2356716"/>
          </a:xfrm>
          <a:prstGeom prst="rect">
            <a:avLst/>
          </a:prstGeom>
        </p:spPr>
      </p:pic>
      <p:grpSp>
        <p:nvGrpSpPr>
          <p:cNvPr id="61" name="Group 60">
            <a:extLst>
              <a:ext uri="{FF2B5EF4-FFF2-40B4-BE49-F238E27FC236}">
                <a16:creationId xmlns:a16="http://schemas.microsoft.com/office/drawing/2014/main" id="{DF3E46B7-E5A3-4260-A176-F6AAED704594}"/>
              </a:ext>
            </a:extLst>
          </p:cNvPr>
          <p:cNvGrpSpPr/>
          <p:nvPr/>
        </p:nvGrpSpPr>
        <p:grpSpPr>
          <a:xfrm>
            <a:off x="5410200" y="1592559"/>
            <a:ext cx="6132904" cy="5170425"/>
            <a:chOff x="5410200" y="1592559"/>
            <a:chExt cx="6132904" cy="5170425"/>
          </a:xfrm>
        </p:grpSpPr>
        <p:cxnSp>
          <p:nvCxnSpPr>
            <p:cNvPr id="45" name="Straight Connector 44">
              <a:extLst>
                <a:ext uri="{FF2B5EF4-FFF2-40B4-BE49-F238E27FC236}">
                  <a16:creationId xmlns:a16="http://schemas.microsoft.com/office/drawing/2014/main" id="{84B6F1B5-5910-4EBF-A4A1-3CBF8F2E4889}"/>
                </a:ext>
              </a:extLst>
            </p:cNvPr>
            <p:cNvCxnSpPr/>
            <p:nvPr/>
          </p:nvCxnSpPr>
          <p:spPr>
            <a:xfrm>
              <a:off x="5410200" y="1752600"/>
              <a:ext cx="0" cy="5010384"/>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Picture 4" descr="Kết quả hình ảnh cho mô tơ điện.gif">
              <a:extLst>
                <a:ext uri="{FF2B5EF4-FFF2-40B4-BE49-F238E27FC236}">
                  <a16:creationId xmlns:a16="http://schemas.microsoft.com/office/drawing/2014/main" id="{9B189625-1366-4272-8576-A752AD2110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398338"/>
              <a:ext cx="3059348" cy="287610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quạt điện.gif">
              <a:extLst>
                <a:ext uri="{FF2B5EF4-FFF2-40B4-BE49-F238E27FC236}">
                  <a16:creationId xmlns:a16="http://schemas.microsoft.com/office/drawing/2014/main" id="{F5A85C9F-5A48-4F4F-9F5B-B799F8FD3BB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17255" y="2097287"/>
              <a:ext cx="2325849" cy="3101132"/>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C69EC0B3-848B-4CA5-B196-067DD8C3EEEF}"/>
                </a:ext>
              </a:extLst>
            </p:cNvPr>
            <p:cNvSpPr txBox="1"/>
            <p:nvPr/>
          </p:nvSpPr>
          <p:spPr>
            <a:xfrm>
              <a:off x="6629400" y="5541707"/>
              <a:ext cx="4197195" cy="861774"/>
            </a:xfrm>
            <a:prstGeom prst="rect">
              <a:avLst/>
            </a:prstGeom>
            <a:noFill/>
          </p:spPr>
          <p:txBody>
            <a:bodyPr wrap="square">
              <a:spAutoFit/>
            </a:bodyPr>
            <a:lstStyle/>
            <a:p>
              <a:pPr algn="ctr"/>
              <a:r>
                <a:rPr lang="en-US" sz="2500" i="1">
                  <a:solidFill>
                    <a:schemeClr val="bg1"/>
                  </a:solidFill>
                  <a:latin typeface="Arial" panose="020B0604020202020204" pitchFamily="34" charset="0"/>
                  <a:cs typeface="Arial" panose="020B0604020202020204" pitchFamily="34" charset="0"/>
                </a:rPr>
                <a:t>Nguyên lý của động cơ điện xoay chiều là gì?</a:t>
              </a:r>
              <a:endParaRPr lang="en-US" sz="2500">
                <a:solidFill>
                  <a:schemeClr val="bg1"/>
                </a:solidFill>
              </a:endParaRPr>
            </a:p>
          </p:txBody>
        </p:sp>
        <p:grpSp>
          <p:nvGrpSpPr>
            <p:cNvPr id="58" name="Group 57">
              <a:extLst>
                <a:ext uri="{FF2B5EF4-FFF2-40B4-BE49-F238E27FC236}">
                  <a16:creationId xmlns:a16="http://schemas.microsoft.com/office/drawing/2014/main" id="{D41B717C-D360-47AB-8F56-5C4C328D6669}"/>
                </a:ext>
              </a:extLst>
            </p:cNvPr>
            <p:cNvGrpSpPr/>
            <p:nvPr/>
          </p:nvGrpSpPr>
          <p:grpSpPr>
            <a:xfrm>
              <a:off x="6752304" y="1592559"/>
              <a:ext cx="3683045" cy="538516"/>
              <a:chOff x="1165623" y="4044311"/>
              <a:chExt cx="4724986" cy="538516"/>
            </a:xfrm>
          </p:grpSpPr>
          <p:pic>
            <p:nvPicPr>
              <p:cNvPr id="59" name="Picture 12" descr="empty-red-rectangle">
                <a:extLst>
                  <a:ext uri="{FF2B5EF4-FFF2-40B4-BE49-F238E27FC236}">
                    <a16:creationId xmlns:a16="http://schemas.microsoft.com/office/drawing/2014/main" id="{7C21D3A4-597E-4191-ACC0-C5FEC1FC8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623" y="4044311"/>
                <a:ext cx="4724986" cy="5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a:extLst>
                  <a:ext uri="{FF2B5EF4-FFF2-40B4-BE49-F238E27FC236}">
                    <a16:creationId xmlns:a16="http://schemas.microsoft.com/office/drawing/2014/main" id="{EC38B179-14E7-4FC6-BE71-000CB502A1AE}"/>
                  </a:ext>
                </a:extLst>
              </p:cNvPr>
              <p:cNvSpPr txBox="1"/>
              <p:nvPr/>
            </p:nvSpPr>
            <p:spPr>
              <a:xfrm>
                <a:off x="1350786" y="4058061"/>
                <a:ext cx="4354660" cy="477054"/>
              </a:xfrm>
              <a:prstGeom prst="rect">
                <a:avLst/>
              </a:prstGeom>
              <a:noFill/>
            </p:spPr>
            <p:txBody>
              <a:bodyPr wrap="square" rtlCol="0">
                <a:spAutoFit/>
              </a:bodyPr>
              <a:lstStyle/>
              <a:p>
                <a:r>
                  <a:rPr lang="en-US" sz="2500">
                    <a:solidFill>
                      <a:schemeClr val="bg1"/>
                    </a:solidFill>
                    <a:latin typeface="+mj-lt"/>
                    <a:cs typeface="Times New Roman" panose="02020603050405020304" pitchFamily="18" charset="0"/>
                  </a:rPr>
                  <a:t>Động cơ điện xoay chiều </a:t>
                </a:r>
                <a:endParaRPr lang="en-US" sz="2500" b="1" dirty="0">
                  <a:solidFill>
                    <a:schemeClr val="bg1"/>
                  </a:solidFill>
                  <a:latin typeface="+mj-lt"/>
                  <a:cs typeface="Times New Roman" panose="02020603050405020304" pitchFamily="18" charset="0"/>
                </a:endParaRPr>
              </a:p>
            </p:txBody>
          </p:sp>
        </p:grpSp>
      </p:grpSp>
    </p:spTree>
    <p:extLst>
      <p:ext uri="{BB962C8B-B14F-4D97-AF65-F5344CB8AC3E}">
        <p14:creationId xmlns:p14="http://schemas.microsoft.com/office/powerpoint/2010/main" val="166002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D9A0C31-B403-428F-917B-CC9E9511E7BB}"/>
              </a:ext>
            </a:extLst>
          </p:cNvPr>
          <p:cNvPicPr>
            <a:picLocks noChangeAspect="1"/>
          </p:cNvPicPr>
          <p:nvPr/>
        </p:nvPicPr>
        <p:blipFill>
          <a:blip r:embed="rId5"/>
          <a:stretch>
            <a:fillRect/>
          </a:stretch>
        </p:blipFill>
        <p:spPr>
          <a:xfrm>
            <a:off x="1266109" y="716104"/>
            <a:ext cx="9945588" cy="5425791"/>
          </a:xfrm>
          <a:prstGeom prst="rect">
            <a:avLst/>
          </a:prstGeom>
        </p:spPr>
      </p:pic>
      <p:sp>
        <p:nvSpPr>
          <p:cNvPr id="18" name="Rectangle 8">
            <a:extLst>
              <a:ext uri="{FF2B5EF4-FFF2-40B4-BE49-F238E27FC236}">
                <a16:creationId xmlns:a16="http://schemas.microsoft.com/office/drawing/2014/main" id="{110EB83F-D7F6-42AF-837E-A312ED30CE6E}"/>
              </a:ext>
            </a:extLst>
          </p:cNvPr>
          <p:cNvSpPr>
            <a:spLocks noChangeArrowheads="1"/>
          </p:cNvSpPr>
          <p:nvPr/>
        </p:nvSpPr>
        <p:spPr bwMode="auto">
          <a:xfrm>
            <a:off x="20782" y="2155587"/>
            <a:ext cx="12211682" cy="1959214"/>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C00000"/>
              </a:solidFill>
            </a:endParaRPr>
          </a:p>
        </p:txBody>
      </p:sp>
      <p:sp>
        <p:nvSpPr>
          <p:cNvPr id="19" name="TextBox 10">
            <a:extLst>
              <a:ext uri="{FF2B5EF4-FFF2-40B4-BE49-F238E27FC236}">
                <a16:creationId xmlns:a16="http://schemas.microsoft.com/office/drawing/2014/main" id="{7BB4F0F1-0B1D-4AA6-B8F3-E078BA622CA6}"/>
              </a:ext>
            </a:extLst>
          </p:cNvPr>
          <p:cNvSpPr>
            <a:spLocks noChangeArrowheads="1"/>
          </p:cNvSpPr>
          <p:nvPr>
            <p:custDataLst>
              <p:tags r:id="rId1"/>
            </p:custDataLst>
          </p:nvPr>
        </p:nvSpPr>
        <p:spPr bwMode="auto">
          <a:xfrm>
            <a:off x="-152400" y="2898061"/>
            <a:ext cx="12782606"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5000" b="1">
                <a:solidFill>
                  <a:srgbClr val="7030A0"/>
                </a:solidFill>
                <a:ea typeface="ＭＳ Ｐゴシック" panose="020B0600070205080204" pitchFamily="50" charset="-128"/>
              </a:rPr>
              <a:t>Động cơ không đồng bộ ba pha</a:t>
            </a:r>
            <a:endParaRPr lang="en-US" altLang="en-US" sz="5000" b="1">
              <a:solidFill>
                <a:srgbClr val="7030A0"/>
              </a:solidFill>
            </a:endParaRPr>
          </a:p>
        </p:txBody>
      </p:sp>
      <p:sp>
        <p:nvSpPr>
          <p:cNvPr id="20" name="TextBox 11">
            <a:extLst>
              <a:ext uri="{FF2B5EF4-FFF2-40B4-BE49-F238E27FC236}">
                <a16:creationId xmlns:a16="http://schemas.microsoft.com/office/drawing/2014/main" id="{EFB8464E-FFFF-4482-975B-85900230BA77}"/>
              </a:ext>
            </a:extLst>
          </p:cNvPr>
          <p:cNvSpPr>
            <a:spLocks noChangeArrowheads="1"/>
          </p:cNvSpPr>
          <p:nvPr>
            <p:custDataLst>
              <p:tags r:id="rId2"/>
            </p:custDataLst>
          </p:nvPr>
        </p:nvSpPr>
        <p:spPr bwMode="auto">
          <a:xfrm>
            <a:off x="-32382" y="2155587"/>
            <a:ext cx="2446338" cy="8509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4400" b="1" i="1">
                <a:latin typeface="Times New Roman" panose="02020603050405020304" pitchFamily="18" charset="0"/>
                <a:cs typeface="Times New Roman" panose="02020603050405020304" pitchFamily="18" charset="0"/>
              </a:rPr>
              <a:t>Bài 18:</a:t>
            </a:r>
          </a:p>
        </p:txBody>
      </p:sp>
    </p:spTree>
    <p:extLst>
      <p:ext uri="{BB962C8B-B14F-4D97-AF65-F5344CB8AC3E}">
        <p14:creationId xmlns:p14="http://schemas.microsoft.com/office/powerpoint/2010/main" val="295850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9793B1-30D9-428D-A1F2-52F74D00D9E5}"/>
              </a:ext>
            </a:extLst>
          </p:cNvPr>
          <p:cNvPicPr>
            <a:picLocks noChangeAspect="1"/>
          </p:cNvPicPr>
          <p:nvPr/>
        </p:nvPicPr>
        <p:blipFill>
          <a:blip r:embed="rId3"/>
          <a:stretch>
            <a:fillRect/>
          </a:stretch>
        </p:blipFill>
        <p:spPr>
          <a:xfrm>
            <a:off x="9399219" y="2558637"/>
            <a:ext cx="2587161" cy="3728693"/>
          </a:xfrm>
          <a:prstGeom prst="rect">
            <a:avLst/>
          </a:prstGeom>
        </p:spPr>
      </p:pic>
      <p:pic>
        <p:nvPicPr>
          <p:cNvPr id="6" name="Picture 28" descr="khong dong bo">
            <a:extLst>
              <a:ext uri="{FF2B5EF4-FFF2-40B4-BE49-F238E27FC236}">
                <a16:creationId xmlns:a16="http://schemas.microsoft.com/office/drawing/2014/main" id="{EA4ED645-EF94-4F71-BEA8-38F5C75733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72" t="-1230" r="7972" b="12692"/>
          <a:stretch/>
        </p:blipFill>
        <p:spPr bwMode="auto">
          <a:xfrm>
            <a:off x="5814751" y="2634851"/>
            <a:ext cx="3405449" cy="37639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D8428A7-C34B-4D3A-96A4-0E63397E372D}"/>
              </a:ext>
            </a:extLst>
          </p:cNvPr>
          <p:cNvGrpSpPr/>
          <p:nvPr/>
        </p:nvGrpSpPr>
        <p:grpSpPr>
          <a:xfrm>
            <a:off x="-29497" y="76202"/>
            <a:ext cx="9478296" cy="566174"/>
            <a:chOff x="74035" y="2246119"/>
            <a:chExt cx="9419568" cy="790336"/>
          </a:xfrm>
        </p:grpSpPr>
        <p:grpSp>
          <p:nvGrpSpPr>
            <p:cNvPr id="8" name="Group 70">
              <a:extLst>
                <a:ext uri="{FF2B5EF4-FFF2-40B4-BE49-F238E27FC236}">
                  <a16:creationId xmlns:a16="http://schemas.microsoft.com/office/drawing/2014/main" id="{64D92EC5-C401-4B09-B590-73D471410EB9}"/>
                </a:ext>
              </a:extLst>
            </p:cNvPr>
            <p:cNvGrpSpPr>
              <a:grpSpLocks/>
            </p:cNvGrpSpPr>
            <p:nvPr/>
          </p:nvGrpSpPr>
          <p:grpSpPr bwMode="auto">
            <a:xfrm>
              <a:off x="254804" y="2293270"/>
              <a:ext cx="9238799" cy="743185"/>
              <a:chOff x="548627" y="3428143"/>
              <a:chExt cx="4757550" cy="1431480"/>
            </a:xfrm>
          </p:grpSpPr>
          <p:pic>
            <p:nvPicPr>
              <p:cNvPr id="11" name="Picture 8" descr="empty-green-rectangle">
                <a:extLst>
                  <a:ext uri="{FF2B5EF4-FFF2-40B4-BE49-F238E27FC236}">
                    <a16:creationId xmlns:a16="http://schemas.microsoft.com/office/drawing/2014/main" id="{F0190E32-6760-43B8-AA19-801FDB42B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548627" y="3428143"/>
                <a:ext cx="4757550"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99FF946C-FE5B-43D4-A02C-1F4B9E4F36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66FC3E85-7CA2-4ED2-827B-E010C31006DC}"/>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bg1"/>
                  </a:solidFill>
                  <a:effectLst>
                    <a:glow rad="101600">
                      <a:schemeClr val="accent4">
                        <a:satMod val="175000"/>
                        <a:alpha val="40000"/>
                      </a:schemeClr>
                    </a:glow>
                    <a:outerShdw blurRad="63500" dir="3600000" algn="tl" rotWithShape="0">
                      <a:srgbClr val="000000">
                        <a:alpha val="70000"/>
                      </a:srgbClr>
                    </a:outerShdw>
                  </a:effectLst>
                  <a:latin typeface="+mj-lt"/>
                  <a:cs typeface="Arial" panose="020B0604020202020204" pitchFamily="34" charset="0"/>
                </a:rPr>
                <a:t>I</a:t>
              </a:r>
              <a:endParaRPr lang="en-US" sz="2600" dirty="0">
                <a:ln w="18415" cmpd="sng">
                  <a:solidFill>
                    <a:srgbClr val="FFFFFF"/>
                  </a:solidFill>
                  <a:prstDash val="solid"/>
                </a:ln>
                <a:solidFill>
                  <a:schemeClr val="bg1"/>
                </a:solidFill>
                <a:effectLst>
                  <a:glow rad="101600">
                    <a:schemeClr val="accent4">
                      <a:satMod val="175000"/>
                      <a:alpha val="40000"/>
                    </a:schemeClr>
                  </a:glow>
                  <a:outerShdw blurRad="63500" dir="3600000" algn="tl" rotWithShape="0">
                    <a:srgbClr val="000000">
                      <a:alpha val="70000"/>
                    </a:srgbClr>
                  </a:outerShdw>
                </a:effectLst>
                <a:latin typeface="+mj-lt"/>
                <a:cs typeface="Arial" panose="020B0604020202020204" pitchFamily="34" charset="0"/>
              </a:endParaRPr>
            </a:p>
          </p:txBody>
        </p:sp>
        <p:sp>
          <p:nvSpPr>
            <p:cNvPr id="10" name="Rectangle 1026060">
              <a:extLst>
                <a:ext uri="{FF2B5EF4-FFF2-40B4-BE49-F238E27FC236}">
                  <a16:creationId xmlns:a16="http://schemas.microsoft.com/office/drawing/2014/main" id="{BFED352A-7BDB-4E78-A144-B88E821654D2}"/>
                </a:ext>
              </a:extLst>
            </p:cNvPr>
            <p:cNvSpPr>
              <a:spLocks noChangeArrowheads="1"/>
            </p:cNvSpPr>
            <p:nvPr/>
          </p:nvSpPr>
          <p:spPr bwMode="auto">
            <a:xfrm>
              <a:off x="1209204" y="2246119"/>
              <a:ext cx="7830033"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solidFill>
                    <a:schemeClr val="bg1"/>
                  </a:solidFill>
                  <a:cs typeface="Arial" panose="020B0604020202020204" pitchFamily="34" charset="0"/>
                </a:rPr>
                <a:t>Nguyên tắc hoạt động của động cơ không đồng bộ</a:t>
              </a:r>
              <a:endParaRPr lang="en-US" sz="2600" dirty="0">
                <a:solidFill>
                  <a:schemeClr val="bg1"/>
                </a:solidFill>
                <a:cs typeface="Arial" panose="020B0604020202020204" pitchFamily="34" charset="0"/>
              </a:endParaRPr>
            </a:p>
          </p:txBody>
        </p:sp>
      </p:grpSp>
      <p:sp>
        <p:nvSpPr>
          <p:cNvPr id="13" name="TextBox 12">
            <a:extLst>
              <a:ext uri="{FF2B5EF4-FFF2-40B4-BE49-F238E27FC236}">
                <a16:creationId xmlns:a16="http://schemas.microsoft.com/office/drawing/2014/main" id="{3A20380E-32EF-4649-87A6-DE7219409F6A}"/>
              </a:ext>
            </a:extLst>
          </p:cNvPr>
          <p:cNvSpPr txBox="1"/>
          <p:nvPr/>
        </p:nvSpPr>
        <p:spPr>
          <a:xfrm>
            <a:off x="685800" y="712824"/>
            <a:ext cx="11023261" cy="1107996"/>
          </a:xfrm>
          <a:prstGeom prst="rect">
            <a:avLst/>
          </a:prstGeom>
          <a:noFill/>
        </p:spPr>
        <p:txBody>
          <a:bodyPr wrap="square" rtlCol="0">
            <a:spAutoFit/>
          </a:bodyPr>
          <a:lstStyle/>
          <a:p>
            <a:r>
              <a:rPr lang="en-US" sz="2200">
                <a:solidFill>
                  <a:schemeClr val="bg1"/>
                </a:solidFill>
                <a:latin typeface="Arial" panose="020B0604020202020204" pitchFamily="34" charset="0"/>
                <a:cs typeface="Arial" panose="020B0604020202020204" pitchFamily="34" charset="0"/>
              </a:rPr>
              <a:t>TN: Quay một nam châm chữ U quay quanh một trục </a:t>
            </a:r>
            <a:r>
              <a:rPr lang="en-US" sz="2200">
                <a:solidFill>
                  <a:schemeClr val="bg1"/>
                </a:solidFill>
                <a:latin typeface="Arial" panose="020B0604020202020204" pitchFamily="34" charset="0"/>
                <a:cs typeface="Arial" panose="020B0604020202020204" pitchFamily="34" charset="0"/>
                <a:sym typeface="Symbol" panose="05050102010706020507" pitchFamily="18" charset="2"/>
              </a:rPr>
              <a:t></a:t>
            </a:r>
            <a:r>
              <a:rPr lang="en-US" sz="2200">
                <a:solidFill>
                  <a:schemeClr val="bg1"/>
                </a:solidFill>
                <a:latin typeface="Arial" panose="020B0604020202020204" pitchFamily="34" charset="0"/>
                <a:cs typeface="Arial" panose="020B0604020202020204" pitchFamily="34" charset="0"/>
              </a:rPr>
              <a:t>. Từ trường  giữa hai cực N,S của nam châm lúc này là một từ trường quay. Đặt khung dây MNPQ có thể quay tự do quanh trục </a:t>
            </a:r>
            <a:r>
              <a:rPr lang="en-US" sz="2200">
                <a:solidFill>
                  <a:schemeClr val="bg1"/>
                </a:solidFill>
                <a:latin typeface="Arial" panose="020B0604020202020204" pitchFamily="34" charset="0"/>
                <a:cs typeface="Arial" panose="020B0604020202020204" pitchFamily="34" charset="0"/>
                <a:sym typeface="Symbol" panose="05050102010706020507" pitchFamily="18" charset="2"/>
              </a:rPr>
              <a:t> trong từ trường này. Ta thấy khung dây quay “đuổi theo” từ trường</a:t>
            </a:r>
            <a:endParaRPr lang="en-US" sz="2200">
              <a:solidFill>
                <a:schemeClr val="bg1"/>
              </a:solidFill>
              <a:latin typeface="Arial" panose="020B0604020202020204" pitchFamily="34" charset="0"/>
              <a:cs typeface="Arial" panose="020B0604020202020204" pitchFamily="34" charset="0"/>
            </a:endParaRPr>
          </a:p>
        </p:txBody>
      </p:sp>
      <p:sp>
        <p:nvSpPr>
          <p:cNvPr id="16" name="Text Box 14">
            <a:extLst>
              <a:ext uri="{FF2B5EF4-FFF2-40B4-BE49-F238E27FC236}">
                <a16:creationId xmlns:a16="http://schemas.microsoft.com/office/drawing/2014/main" id="{A173165F-3F80-4234-96BE-E42805763D39}"/>
              </a:ext>
            </a:extLst>
          </p:cNvPr>
          <p:cNvSpPr txBox="1">
            <a:spLocks noChangeArrowheads="1"/>
          </p:cNvSpPr>
          <p:nvPr/>
        </p:nvSpPr>
        <p:spPr bwMode="auto">
          <a:xfrm>
            <a:off x="1739844" y="1960541"/>
            <a:ext cx="1058672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500" dirty="0">
                <a:solidFill>
                  <a:schemeClr val="bg1"/>
                </a:solidFill>
                <a:latin typeface="Arial" panose="020B0604020202020204" pitchFamily="34" charset="0"/>
                <a:cs typeface="Arial" panose="020B0604020202020204" pitchFamily="34" charset="0"/>
              </a:rPr>
              <a:t>Tại sao khung dây lại quay cùng chiều với chiều quay của nam châm?</a:t>
            </a:r>
          </a:p>
        </p:txBody>
      </p:sp>
      <p:pic>
        <p:nvPicPr>
          <p:cNvPr id="19" name="Picture 5" descr="empty-blue-rectangle">
            <a:extLst>
              <a:ext uri="{FF2B5EF4-FFF2-40B4-BE49-F238E27FC236}">
                <a16:creationId xmlns:a16="http://schemas.microsoft.com/office/drawing/2014/main" id="{4CA2E856-0D2F-4FF5-9503-003735590C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582" y="2968714"/>
            <a:ext cx="5522436" cy="331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
            <a:extLst>
              <a:ext uri="{FF2B5EF4-FFF2-40B4-BE49-F238E27FC236}">
                <a16:creationId xmlns:a16="http://schemas.microsoft.com/office/drawing/2014/main" id="{A49C57B2-389B-404B-8E6B-E4A0F39463F4}"/>
              </a:ext>
            </a:extLst>
          </p:cNvPr>
          <p:cNvSpPr txBox="1">
            <a:spLocks noChangeArrowheads="1"/>
          </p:cNvSpPr>
          <p:nvPr/>
        </p:nvSpPr>
        <p:spPr bwMode="auto">
          <a:xfrm>
            <a:off x="539453" y="3227639"/>
            <a:ext cx="486469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sz="2200">
                <a:solidFill>
                  <a:schemeClr val="bg1"/>
                </a:solidFill>
                <a:latin typeface="Arial" panose="020B0604020202020204" pitchFamily="34" charset="0"/>
                <a:cs typeface="Arial" panose="020B0604020202020204" pitchFamily="34" charset="0"/>
                <a:sym typeface="Symbol" panose="05050102010706020507" pitchFamily="18" charset="2"/>
              </a:rPr>
              <a:t></a:t>
            </a:r>
            <a:r>
              <a:rPr lang="en-US" sz="2200">
                <a:solidFill>
                  <a:schemeClr val="bg1"/>
                </a:solidFill>
                <a:latin typeface="Arial" panose="020B0604020202020204" pitchFamily="34" charset="0"/>
                <a:cs typeface="Arial" panose="020B0604020202020204" pitchFamily="34" charset="0"/>
              </a:rPr>
              <a:t> Khi quay nam châm quay, từ thông qua khung biến thiên, khung có dòng điện cảm ứng, do đó lực điện từ xuất hiện tác dụng lên khung làm khung quay. Chiều của dòng điện cảm ứng phải có tác dụng làm khung quay theo chiều từ trường, chống lại sự biến thiên của từ thông.</a:t>
            </a:r>
          </a:p>
        </p:txBody>
      </p:sp>
      <p:pic>
        <p:nvPicPr>
          <p:cNvPr id="4" name="Picture 3" descr="A picture containing indoor&#10;&#10;Description automatically generated">
            <a:extLst>
              <a:ext uri="{FF2B5EF4-FFF2-40B4-BE49-F238E27FC236}">
                <a16:creationId xmlns:a16="http://schemas.microsoft.com/office/drawing/2014/main" id="{A4FF5337-6BF8-40D7-96BF-D1802ADB4D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8379" y="1724452"/>
            <a:ext cx="569539" cy="949231"/>
          </a:xfrm>
          <a:prstGeom prst="rect">
            <a:avLst/>
          </a:prstGeom>
        </p:spPr>
      </p:pic>
    </p:spTree>
    <p:extLst>
      <p:ext uri="{BB962C8B-B14F-4D97-AF65-F5344CB8AC3E}">
        <p14:creationId xmlns:p14="http://schemas.microsoft.com/office/powerpoint/2010/main" val="67228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090077-E4D5-4DC1-A739-53077A580B1F}"/>
              </a:ext>
            </a:extLst>
          </p:cNvPr>
          <p:cNvGrpSpPr/>
          <p:nvPr/>
        </p:nvGrpSpPr>
        <p:grpSpPr>
          <a:xfrm>
            <a:off x="-29497" y="76202"/>
            <a:ext cx="9478296" cy="566174"/>
            <a:chOff x="74035" y="2246119"/>
            <a:chExt cx="9419568" cy="790336"/>
          </a:xfrm>
        </p:grpSpPr>
        <p:grpSp>
          <p:nvGrpSpPr>
            <p:cNvPr id="5" name="Group 70">
              <a:extLst>
                <a:ext uri="{FF2B5EF4-FFF2-40B4-BE49-F238E27FC236}">
                  <a16:creationId xmlns:a16="http://schemas.microsoft.com/office/drawing/2014/main" id="{126F8241-6C2E-4235-A07E-D339E11A53DB}"/>
                </a:ext>
              </a:extLst>
            </p:cNvPr>
            <p:cNvGrpSpPr>
              <a:grpSpLocks/>
            </p:cNvGrpSpPr>
            <p:nvPr/>
          </p:nvGrpSpPr>
          <p:grpSpPr bwMode="auto">
            <a:xfrm>
              <a:off x="254804" y="2293270"/>
              <a:ext cx="9238799" cy="743185"/>
              <a:chOff x="548627" y="3428143"/>
              <a:chExt cx="4757550" cy="1431480"/>
            </a:xfrm>
          </p:grpSpPr>
          <p:pic>
            <p:nvPicPr>
              <p:cNvPr id="8" name="Picture 8" descr="empty-green-rectangle">
                <a:extLst>
                  <a:ext uri="{FF2B5EF4-FFF2-40B4-BE49-F238E27FC236}">
                    <a16:creationId xmlns:a16="http://schemas.microsoft.com/office/drawing/2014/main" id="{A2032A8C-B7D4-4490-9F75-4306E2A14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7" y="3428143"/>
                <a:ext cx="4757550"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925CE7F7-3D38-4704-BFBF-DD5EB46A5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BA6DCE-8613-43B2-9F48-D64916DDE50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bg1"/>
                  </a:solidFill>
                  <a:effectLst>
                    <a:glow rad="101600">
                      <a:schemeClr val="accent4">
                        <a:satMod val="175000"/>
                        <a:alpha val="40000"/>
                      </a:schemeClr>
                    </a:glow>
                    <a:outerShdw blurRad="63500" dir="3600000" algn="tl" rotWithShape="0">
                      <a:srgbClr val="000000">
                        <a:alpha val="70000"/>
                      </a:srgbClr>
                    </a:outerShdw>
                  </a:effectLst>
                  <a:latin typeface="+mj-lt"/>
                  <a:cs typeface="Arial" panose="020B0604020202020204" pitchFamily="34" charset="0"/>
                </a:rPr>
                <a:t>I</a:t>
              </a:r>
              <a:endParaRPr lang="en-US" sz="2600" dirty="0">
                <a:ln w="18415" cmpd="sng">
                  <a:solidFill>
                    <a:srgbClr val="FFFFFF"/>
                  </a:solidFill>
                  <a:prstDash val="solid"/>
                </a:ln>
                <a:solidFill>
                  <a:schemeClr val="bg1"/>
                </a:solidFill>
                <a:effectLst>
                  <a:glow rad="101600">
                    <a:schemeClr val="accent4">
                      <a:satMod val="175000"/>
                      <a:alpha val="40000"/>
                    </a:schemeClr>
                  </a:glow>
                  <a:outerShdw blurRad="63500" dir="3600000" algn="tl" rotWithShape="0">
                    <a:srgbClr val="000000">
                      <a:alpha val="70000"/>
                    </a:srgbClr>
                  </a:outerShdw>
                </a:effectLst>
                <a:latin typeface="+mj-lt"/>
                <a:cs typeface="Arial" panose="020B0604020202020204" pitchFamily="34" charset="0"/>
              </a:endParaRPr>
            </a:p>
          </p:txBody>
        </p:sp>
        <p:sp>
          <p:nvSpPr>
            <p:cNvPr id="7" name="Rectangle 1026060">
              <a:extLst>
                <a:ext uri="{FF2B5EF4-FFF2-40B4-BE49-F238E27FC236}">
                  <a16:creationId xmlns:a16="http://schemas.microsoft.com/office/drawing/2014/main" id="{621FD11A-7B03-49FA-8CC4-B0DFD222CDD8}"/>
                </a:ext>
              </a:extLst>
            </p:cNvPr>
            <p:cNvSpPr>
              <a:spLocks noChangeArrowheads="1"/>
            </p:cNvSpPr>
            <p:nvPr/>
          </p:nvSpPr>
          <p:spPr bwMode="auto">
            <a:xfrm>
              <a:off x="1209204" y="2246119"/>
              <a:ext cx="7830033"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solidFill>
                    <a:schemeClr val="bg1"/>
                  </a:solidFill>
                  <a:cs typeface="Arial" panose="020B0604020202020204" pitchFamily="34" charset="0"/>
                </a:rPr>
                <a:t>Nguyên tắc hoạt động của động cơ không đồng bộ</a:t>
              </a:r>
              <a:endParaRPr lang="en-US" sz="2600" dirty="0">
                <a:solidFill>
                  <a:schemeClr val="bg1"/>
                </a:solidFill>
                <a:cs typeface="Arial" panose="020B0604020202020204" pitchFamily="34" charset="0"/>
              </a:endParaRPr>
            </a:p>
          </p:txBody>
        </p:sp>
      </p:grpSp>
      <p:sp>
        <p:nvSpPr>
          <p:cNvPr id="10" name="Text Box 14">
            <a:extLst>
              <a:ext uri="{FF2B5EF4-FFF2-40B4-BE49-F238E27FC236}">
                <a16:creationId xmlns:a16="http://schemas.microsoft.com/office/drawing/2014/main" id="{C43DF5CF-8422-4A4E-B3A0-1558A30D6E4D}"/>
              </a:ext>
            </a:extLst>
          </p:cNvPr>
          <p:cNvSpPr txBox="1">
            <a:spLocks noChangeArrowheads="1"/>
          </p:cNvSpPr>
          <p:nvPr/>
        </p:nvSpPr>
        <p:spPr bwMode="auto">
          <a:xfrm>
            <a:off x="1600200" y="1055242"/>
            <a:ext cx="9906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400">
                <a:solidFill>
                  <a:schemeClr val="bg1"/>
                </a:solidFill>
                <a:latin typeface="Arial" panose="020B0604020202020204" pitchFamily="34" charset="0"/>
                <a:cs typeface="Arial" panose="020B0604020202020204" pitchFamily="34" charset="0"/>
              </a:rPr>
              <a:t>Tại sao khi khung dây đã quay ổn định, tốc độ góc của khung dây luôn nhỏ hơn tốc độ góc của nam châm?</a:t>
            </a:r>
          </a:p>
        </p:txBody>
      </p:sp>
      <p:pic>
        <p:nvPicPr>
          <p:cNvPr id="12" name="Picture 28" descr="khong dong bo">
            <a:extLst>
              <a:ext uri="{FF2B5EF4-FFF2-40B4-BE49-F238E27FC236}">
                <a16:creationId xmlns:a16="http://schemas.microsoft.com/office/drawing/2014/main" id="{DDAAB87E-E6B8-4AB2-874B-63B8CD77EB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2" t="-1230" r="7972" b="12692"/>
          <a:stretch/>
        </p:blipFill>
        <p:spPr bwMode="auto">
          <a:xfrm>
            <a:off x="8160341" y="1575382"/>
            <a:ext cx="3490687" cy="34463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5">
            <a:extLst>
              <a:ext uri="{FF2B5EF4-FFF2-40B4-BE49-F238E27FC236}">
                <a16:creationId xmlns:a16="http://schemas.microsoft.com/office/drawing/2014/main" id="{B63B417B-386A-40A1-B822-16A98B9B4DEA}"/>
              </a:ext>
            </a:extLst>
          </p:cNvPr>
          <p:cNvSpPr txBox="1">
            <a:spLocks noChangeArrowheads="1"/>
          </p:cNvSpPr>
          <p:nvPr/>
        </p:nvSpPr>
        <p:spPr bwMode="auto">
          <a:xfrm>
            <a:off x="821989" y="6154112"/>
            <a:ext cx="10577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400">
                <a:solidFill>
                  <a:schemeClr val="bg1"/>
                </a:solidFill>
                <a:latin typeface="Arial" panose="020B0604020202020204" pitchFamily="34" charset="0"/>
                <a:cs typeface="Arial" panose="020B0604020202020204" pitchFamily="34" charset="0"/>
              </a:rPr>
              <a:t>Động cơ hoạt động theo nguyên tắc này gọi là động cơ không đồng bộ</a:t>
            </a:r>
          </a:p>
        </p:txBody>
      </p:sp>
      <p:grpSp>
        <p:nvGrpSpPr>
          <p:cNvPr id="22" name="Group 21">
            <a:extLst>
              <a:ext uri="{FF2B5EF4-FFF2-40B4-BE49-F238E27FC236}">
                <a16:creationId xmlns:a16="http://schemas.microsoft.com/office/drawing/2014/main" id="{E595B272-B666-4633-9890-5FAB8541FC88}"/>
              </a:ext>
            </a:extLst>
          </p:cNvPr>
          <p:cNvGrpSpPr/>
          <p:nvPr/>
        </p:nvGrpSpPr>
        <p:grpSpPr>
          <a:xfrm>
            <a:off x="821989" y="2179684"/>
            <a:ext cx="7193524" cy="2792078"/>
            <a:chOff x="821989" y="2179684"/>
            <a:chExt cx="7193524" cy="2792078"/>
          </a:xfrm>
        </p:grpSpPr>
        <p:pic>
          <p:nvPicPr>
            <p:cNvPr id="16" name="Picture 5" descr="empty-blue-rectangle">
              <a:extLst>
                <a:ext uri="{FF2B5EF4-FFF2-40B4-BE49-F238E27FC236}">
                  <a16:creationId xmlns:a16="http://schemas.microsoft.com/office/drawing/2014/main" id="{7E484FE1-D6B0-4CBB-AC9F-E64F5B69B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9" y="2179684"/>
              <a:ext cx="7193524" cy="279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5">
              <a:extLst>
                <a:ext uri="{FF2B5EF4-FFF2-40B4-BE49-F238E27FC236}">
                  <a16:creationId xmlns:a16="http://schemas.microsoft.com/office/drawing/2014/main" id="{2DC2866A-5C11-44C6-92A6-CF9C5C648C43}"/>
                </a:ext>
              </a:extLst>
            </p:cNvPr>
            <p:cNvSpPr txBox="1">
              <a:spLocks noChangeArrowheads="1"/>
            </p:cNvSpPr>
            <p:nvPr/>
          </p:nvSpPr>
          <p:spPr bwMode="auto">
            <a:xfrm>
              <a:off x="1052287" y="2364501"/>
              <a:ext cx="6324600"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sz="2500" dirty="0">
                  <a:solidFill>
                    <a:schemeClr val="bg1"/>
                  </a:solidFill>
                  <a:latin typeface="Arial" panose="020B0604020202020204" pitchFamily="34" charset="0"/>
                  <a:cs typeface="Arial" panose="020B0604020202020204" pitchFamily="34" charset="0"/>
                </a:rPr>
                <a:t>Nếu khung đạt tới vận tốc </a:t>
              </a:r>
              <a:r>
                <a:rPr lang="en-US" sz="2500" dirty="0">
                  <a:solidFill>
                    <a:schemeClr val="bg1"/>
                  </a:solidFill>
                  <a:latin typeface="Arial" panose="020B0604020202020204" pitchFamily="34" charset="0"/>
                  <a:cs typeface="Arial" panose="020B0604020202020204" pitchFamily="34" charset="0"/>
                  <a:sym typeface="Symbol" pitchFamily="18" charset="2"/>
                </a:rPr>
                <a:t> bằng với tốc độ góc của nam châm</a:t>
              </a:r>
              <a:r>
                <a:rPr lang="en-US" sz="2500" dirty="0">
                  <a:solidFill>
                    <a:schemeClr val="bg1"/>
                  </a:solidFill>
                  <a:latin typeface="Arial" panose="020B0604020202020204" pitchFamily="34" charset="0"/>
                  <a:cs typeface="Arial" panose="020B0604020202020204" pitchFamily="34" charset="0"/>
                </a:rPr>
                <a:t> thì từ thông qua nó không biến thiên nữa, </a:t>
              </a:r>
              <a:r>
                <a:rPr lang="en-US" sz="2500" dirty="0" err="1">
                  <a:solidFill>
                    <a:schemeClr val="bg1"/>
                  </a:solidFill>
                  <a:latin typeface="Arial" panose="020B0604020202020204" pitchFamily="34" charset="0"/>
                  <a:cs typeface="Arial" panose="020B0604020202020204" pitchFamily="34" charset="0"/>
                </a:rPr>
                <a:t>i</a:t>
              </a:r>
              <a:r>
                <a:rPr lang="en-US" sz="2500" baseline="-25000" dirty="0" err="1">
                  <a:solidFill>
                    <a:schemeClr val="bg1"/>
                  </a:solidFill>
                  <a:latin typeface="Arial" panose="020B0604020202020204" pitchFamily="34" charset="0"/>
                  <a:cs typeface="Arial" panose="020B0604020202020204" pitchFamily="34" charset="0"/>
                </a:rPr>
                <a:t>cư</a:t>
              </a:r>
              <a:r>
                <a:rPr lang="en-US" sz="2500" dirty="0">
                  <a:solidFill>
                    <a:schemeClr val="bg1"/>
                  </a:solidFill>
                  <a:latin typeface="Arial" panose="020B0604020202020204" pitchFamily="34" charset="0"/>
                  <a:cs typeface="Arial" panose="020B0604020202020204" pitchFamily="34" charset="0"/>
                </a:rPr>
                <a:t> = 0 </a:t>
              </a:r>
              <a:r>
                <a:rPr lang="en-US" sz="25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US" sz="2500" dirty="0">
                  <a:solidFill>
                    <a:schemeClr val="bg1"/>
                  </a:solidFill>
                  <a:latin typeface="Arial" panose="020B0604020202020204" pitchFamily="34" charset="0"/>
                  <a:cs typeface="Arial" panose="020B0604020202020204" pitchFamily="34" charset="0"/>
                </a:rPr>
                <a:t> F = 0, khung quay chậm lại. Nên thực tế khung chỉ  đạt tới </a:t>
              </a:r>
              <a:r>
                <a:rPr lang="en-US" sz="2500" dirty="0" err="1">
                  <a:solidFill>
                    <a:schemeClr val="bg1"/>
                  </a:solidFill>
                  <a:latin typeface="Arial" panose="020B0604020202020204" pitchFamily="34" charset="0"/>
                  <a:cs typeface="Arial" panose="020B0604020202020204" pitchFamily="34" charset="0"/>
                </a:rPr>
                <a:t>tới</a:t>
              </a:r>
              <a:r>
                <a:rPr lang="en-US" sz="2500" dirty="0">
                  <a:solidFill>
                    <a:schemeClr val="bg1"/>
                  </a:solidFill>
                  <a:latin typeface="Arial" panose="020B0604020202020204" pitchFamily="34" charset="0"/>
                  <a:cs typeface="Arial" panose="020B0604020202020204" pitchFamily="34" charset="0"/>
                </a:rPr>
                <a:t> vận tốc </a:t>
              </a:r>
              <a:r>
                <a:rPr lang="en-US" sz="2500" dirty="0">
                  <a:solidFill>
                    <a:schemeClr val="bg1"/>
                  </a:solidFill>
                  <a:latin typeface="Arial" panose="020B0604020202020204" pitchFamily="34" charset="0"/>
                  <a:cs typeface="Arial" panose="020B0604020202020204" pitchFamily="34" charset="0"/>
                  <a:sym typeface="Symbol" pitchFamily="18" charset="2"/>
                </a:rPr>
                <a:t></a:t>
              </a:r>
              <a:r>
                <a:rPr lang="en-US" sz="2500" baseline="-25000" dirty="0">
                  <a:solidFill>
                    <a:schemeClr val="bg1"/>
                  </a:solidFill>
                  <a:latin typeface="Arial" panose="020B0604020202020204" pitchFamily="34" charset="0"/>
                  <a:cs typeface="Arial" panose="020B0604020202020204" pitchFamily="34" charset="0"/>
                </a:rPr>
                <a:t>o</a:t>
              </a:r>
              <a:r>
                <a:rPr lang="en-US" sz="2500" dirty="0">
                  <a:solidFill>
                    <a:schemeClr val="bg1"/>
                  </a:solidFill>
                  <a:latin typeface="Arial" panose="020B0604020202020204" pitchFamily="34" charset="0"/>
                  <a:cs typeface="Arial" panose="020B0604020202020204" pitchFamily="34" charset="0"/>
                </a:rPr>
                <a:t> &lt; </a:t>
              </a:r>
              <a:r>
                <a:rPr lang="en-US" sz="2500" dirty="0">
                  <a:solidFill>
                    <a:schemeClr val="bg1"/>
                  </a:solidFill>
                  <a:latin typeface="Arial" panose="020B0604020202020204" pitchFamily="34" charset="0"/>
                  <a:cs typeface="Arial" panose="020B0604020202020204" pitchFamily="34" charset="0"/>
                  <a:sym typeface="Symbol" pitchFamily="18" charset="2"/>
                </a:rPr>
                <a:t></a:t>
              </a:r>
              <a:r>
                <a:rPr lang="en-US" sz="2500" dirty="0">
                  <a:solidFill>
                    <a:schemeClr val="bg1"/>
                  </a:solidFill>
                  <a:latin typeface="Arial" panose="020B0604020202020204" pitchFamily="34" charset="0"/>
                  <a:cs typeface="Arial" panose="020B0604020202020204" pitchFamily="34" charset="0"/>
                </a:rPr>
                <a:t>.</a:t>
              </a:r>
            </a:p>
          </p:txBody>
        </p:sp>
      </p:grpSp>
      <p:pic>
        <p:nvPicPr>
          <p:cNvPr id="19" name="Picture 12" descr="empty-red-rectangle">
            <a:extLst>
              <a:ext uri="{FF2B5EF4-FFF2-40B4-BE49-F238E27FC236}">
                <a16:creationId xmlns:a16="http://schemas.microsoft.com/office/drawing/2014/main" id="{A7DAA547-1C3B-4412-9727-9CE9C2CD38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155967"/>
            <a:ext cx="10484876" cy="104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5">
            <a:extLst>
              <a:ext uri="{FF2B5EF4-FFF2-40B4-BE49-F238E27FC236}">
                <a16:creationId xmlns:a16="http://schemas.microsoft.com/office/drawing/2014/main" id="{1F4D184C-6129-46E5-8A50-79B3055123FF}"/>
              </a:ext>
            </a:extLst>
          </p:cNvPr>
          <p:cNvSpPr txBox="1">
            <a:spLocks noChangeArrowheads="1"/>
          </p:cNvSpPr>
          <p:nvPr/>
        </p:nvSpPr>
        <p:spPr bwMode="auto">
          <a:xfrm>
            <a:off x="1143000" y="5141625"/>
            <a:ext cx="9906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600">
                <a:solidFill>
                  <a:schemeClr val="bg1"/>
                </a:solidFill>
                <a:latin typeface="Arial" panose="020B0604020202020204" pitchFamily="34" charset="0"/>
                <a:cs typeface="Arial" panose="020B0604020202020204" pitchFamily="34" charset="0"/>
              </a:rPr>
              <a:t>Khung dây dẫn đặt trong từ trường quay sẽ quay theo từ trường đó với tốc độ góc nhỏ hơn </a:t>
            </a:r>
          </a:p>
        </p:txBody>
      </p:sp>
      <p:pic>
        <p:nvPicPr>
          <p:cNvPr id="13" name="Picture 12" descr="Shape, circle, square&#10;&#10;Description automatically generated">
            <a:extLst>
              <a:ext uri="{FF2B5EF4-FFF2-40B4-BE49-F238E27FC236}">
                <a16:creationId xmlns:a16="http://schemas.microsoft.com/office/drawing/2014/main" id="{21800565-B841-430F-84B2-B3DEDBFBDC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27" y="965686"/>
            <a:ext cx="1081945" cy="710714"/>
          </a:xfrm>
          <a:prstGeom prst="rect">
            <a:avLst/>
          </a:prstGeom>
        </p:spPr>
      </p:pic>
    </p:spTree>
    <p:extLst>
      <p:ext uri="{BB962C8B-B14F-4D97-AF65-F5344CB8AC3E}">
        <p14:creationId xmlns:p14="http://schemas.microsoft.com/office/powerpoint/2010/main" val="57119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11" descr="Induction-motor-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554" y="2155433"/>
            <a:ext cx="5077120" cy="380902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cxnSpLocks/>
          </p:cNvCxnSpPr>
          <p:nvPr/>
        </p:nvCxnSpPr>
        <p:spPr>
          <a:xfrm flipV="1">
            <a:off x="7832808" y="4572000"/>
            <a:ext cx="396792" cy="969939"/>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18540C8-592A-49B0-8222-2D9E13F2A9CE}"/>
              </a:ext>
            </a:extLst>
          </p:cNvPr>
          <p:cNvGrpSpPr/>
          <p:nvPr/>
        </p:nvGrpSpPr>
        <p:grpSpPr>
          <a:xfrm>
            <a:off x="-29497" y="76202"/>
            <a:ext cx="9478296" cy="566174"/>
            <a:chOff x="74035" y="2246119"/>
            <a:chExt cx="9419568" cy="790336"/>
          </a:xfrm>
        </p:grpSpPr>
        <p:grpSp>
          <p:nvGrpSpPr>
            <p:cNvPr id="17" name="Group 70">
              <a:extLst>
                <a:ext uri="{FF2B5EF4-FFF2-40B4-BE49-F238E27FC236}">
                  <a16:creationId xmlns:a16="http://schemas.microsoft.com/office/drawing/2014/main" id="{352B3708-6EF5-476C-B9C9-C4411CA2B991}"/>
                </a:ext>
              </a:extLst>
            </p:cNvPr>
            <p:cNvGrpSpPr>
              <a:grpSpLocks/>
            </p:cNvGrpSpPr>
            <p:nvPr/>
          </p:nvGrpSpPr>
          <p:grpSpPr bwMode="auto">
            <a:xfrm>
              <a:off x="254804" y="2293270"/>
              <a:ext cx="9238799" cy="743185"/>
              <a:chOff x="548627" y="3428143"/>
              <a:chExt cx="4757550" cy="1431480"/>
            </a:xfrm>
          </p:grpSpPr>
          <p:pic>
            <p:nvPicPr>
              <p:cNvPr id="20" name="Picture 8" descr="empty-green-rectangle">
                <a:extLst>
                  <a:ext uri="{FF2B5EF4-FFF2-40B4-BE49-F238E27FC236}">
                    <a16:creationId xmlns:a16="http://schemas.microsoft.com/office/drawing/2014/main" id="{775390EA-93A1-4598-9325-0A478B398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548627" y="3428143"/>
                <a:ext cx="4757550"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green-top-faded">
                <a:extLst>
                  <a:ext uri="{FF2B5EF4-FFF2-40B4-BE49-F238E27FC236}">
                    <a16:creationId xmlns:a16="http://schemas.microsoft.com/office/drawing/2014/main" id="{259AE2D7-5894-4A93-8BCD-280958275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a:extLst>
                <a:ext uri="{FF2B5EF4-FFF2-40B4-BE49-F238E27FC236}">
                  <a16:creationId xmlns:a16="http://schemas.microsoft.com/office/drawing/2014/main" id="{5BCE1F53-6EB8-46E1-9A5F-D078E22F413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bg1"/>
                  </a:solidFill>
                  <a:effectLst>
                    <a:glow rad="101600">
                      <a:schemeClr val="accent4">
                        <a:satMod val="175000"/>
                        <a:alpha val="40000"/>
                      </a:schemeClr>
                    </a:glow>
                    <a:outerShdw blurRad="63500" dir="3600000" algn="tl" rotWithShape="0">
                      <a:srgbClr val="000000">
                        <a:alpha val="70000"/>
                      </a:srgbClr>
                    </a:outerShdw>
                  </a:effectLst>
                  <a:latin typeface="+mj-lt"/>
                  <a:cs typeface="Arial" panose="020B0604020202020204" pitchFamily="34" charset="0"/>
                </a:rPr>
                <a:t>II</a:t>
              </a:r>
              <a:endParaRPr lang="en-US" sz="2600" dirty="0">
                <a:ln w="18415" cmpd="sng">
                  <a:solidFill>
                    <a:srgbClr val="FFFFFF"/>
                  </a:solidFill>
                  <a:prstDash val="solid"/>
                </a:ln>
                <a:solidFill>
                  <a:schemeClr val="bg1"/>
                </a:solidFill>
                <a:effectLst>
                  <a:glow rad="101600">
                    <a:schemeClr val="accent4">
                      <a:satMod val="175000"/>
                      <a:alpha val="40000"/>
                    </a:schemeClr>
                  </a:glow>
                  <a:outerShdw blurRad="63500" dir="3600000" algn="tl" rotWithShape="0">
                    <a:srgbClr val="000000">
                      <a:alpha val="70000"/>
                    </a:srgbClr>
                  </a:outerShdw>
                </a:effectLst>
                <a:latin typeface="+mj-lt"/>
                <a:cs typeface="Arial" panose="020B0604020202020204" pitchFamily="34" charset="0"/>
              </a:endParaRPr>
            </a:p>
          </p:txBody>
        </p:sp>
        <p:sp>
          <p:nvSpPr>
            <p:cNvPr id="19" name="Rectangle 1026060">
              <a:extLst>
                <a:ext uri="{FF2B5EF4-FFF2-40B4-BE49-F238E27FC236}">
                  <a16:creationId xmlns:a16="http://schemas.microsoft.com/office/drawing/2014/main" id="{14622BA8-5931-44C5-9AC3-652974CD3456}"/>
                </a:ext>
              </a:extLst>
            </p:cNvPr>
            <p:cNvSpPr>
              <a:spLocks noChangeArrowheads="1"/>
            </p:cNvSpPr>
            <p:nvPr/>
          </p:nvSpPr>
          <p:spPr bwMode="auto">
            <a:xfrm>
              <a:off x="1209204" y="2246119"/>
              <a:ext cx="7830033"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solidFill>
                    <a:schemeClr val="bg1"/>
                  </a:solidFill>
                  <a:cs typeface="Arial" panose="020B0604020202020204" pitchFamily="34" charset="0"/>
                </a:rPr>
                <a:t>Động cơ không đồng bộ ba pha</a:t>
              </a:r>
              <a:endParaRPr lang="en-US" sz="2600" dirty="0">
                <a:solidFill>
                  <a:schemeClr val="bg1"/>
                </a:solidFill>
                <a:cs typeface="Arial" panose="020B0604020202020204" pitchFamily="34" charset="0"/>
              </a:endParaRPr>
            </a:p>
          </p:txBody>
        </p:sp>
      </p:grpSp>
      <p:pic>
        <p:nvPicPr>
          <p:cNvPr id="4" name="Picture 3">
            <a:extLst>
              <a:ext uri="{FF2B5EF4-FFF2-40B4-BE49-F238E27FC236}">
                <a16:creationId xmlns:a16="http://schemas.microsoft.com/office/drawing/2014/main" id="{6DDD55EF-31DE-43C1-81E4-AD55B1049FF7}"/>
              </a:ext>
            </a:extLst>
          </p:cNvPr>
          <p:cNvPicPr>
            <a:picLocks noChangeAspect="1"/>
          </p:cNvPicPr>
          <p:nvPr/>
        </p:nvPicPr>
        <p:blipFill>
          <a:blip r:embed="rId6"/>
          <a:stretch>
            <a:fillRect/>
          </a:stretch>
        </p:blipFill>
        <p:spPr>
          <a:xfrm>
            <a:off x="3537526" y="2281717"/>
            <a:ext cx="2583055" cy="2967889"/>
          </a:xfrm>
          <a:prstGeom prst="rect">
            <a:avLst/>
          </a:prstGeom>
        </p:spPr>
      </p:pic>
      <p:pic>
        <p:nvPicPr>
          <p:cNvPr id="6" name="Picture 5">
            <a:extLst>
              <a:ext uri="{FF2B5EF4-FFF2-40B4-BE49-F238E27FC236}">
                <a16:creationId xmlns:a16="http://schemas.microsoft.com/office/drawing/2014/main" id="{8B7CAD9B-09C2-4BF4-BA70-0F99541B3716}"/>
              </a:ext>
            </a:extLst>
          </p:cNvPr>
          <p:cNvPicPr>
            <a:picLocks noChangeAspect="1"/>
          </p:cNvPicPr>
          <p:nvPr/>
        </p:nvPicPr>
        <p:blipFill>
          <a:blip r:embed="rId7"/>
          <a:stretch>
            <a:fillRect/>
          </a:stretch>
        </p:blipFill>
        <p:spPr>
          <a:xfrm>
            <a:off x="282513" y="2400033"/>
            <a:ext cx="3149134" cy="2967889"/>
          </a:xfrm>
          <a:prstGeom prst="rect">
            <a:avLst/>
          </a:prstGeom>
        </p:spPr>
      </p:pic>
      <p:sp>
        <p:nvSpPr>
          <p:cNvPr id="26" name="Text Box 17">
            <a:extLst>
              <a:ext uri="{FF2B5EF4-FFF2-40B4-BE49-F238E27FC236}">
                <a16:creationId xmlns:a16="http://schemas.microsoft.com/office/drawing/2014/main" id="{F60AA598-B907-4B62-9664-D1E013DB843D}"/>
              </a:ext>
            </a:extLst>
          </p:cNvPr>
          <p:cNvSpPr txBox="1">
            <a:spLocks noChangeArrowheads="1"/>
          </p:cNvSpPr>
          <p:nvPr/>
        </p:nvSpPr>
        <p:spPr bwMode="auto">
          <a:xfrm>
            <a:off x="338943" y="5439566"/>
            <a:ext cx="3733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500">
                <a:solidFill>
                  <a:schemeClr val="bg1"/>
                </a:solidFill>
                <a:latin typeface="Arial" panose="020B0604020202020204" pitchFamily="34" charset="0"/>
                <a:cs typeface="Arial" panose="020B0604020202020204" pitchFamily="34" charset="0"/>
              </a:rPr>
              <a:t>1. Phần tĩnh: Stato</a:t>
            </a:r>
          </a:p>
        </p:txBody>
      </p:sp>
      <p:sp>
        <p:nvSpPr>
          <p:cNvPr id="27" name="Text Box 17">
            <a:extLst>
              <a:ext uri="{FF2B5EF4-FFF2-40B4-BE49-F238E27FC236}">
                <a16:creationId xmlns:a16="http://schemas.microsoft.com/office/drawing/2014/main" id="{C53E7D96-55E6-491E-A298-B784B6B673EB}"/>
              </a:ext>
            </a:extLst>
          </p:cNvPr>
          <p:cNvSpPr txBox="1">
            <a:spLocks noChangeArrowheads="1"/>
          </p:cNvSpPr>
          <p:nvPr/>
        </p:nvSpPr>
        <p:spPr bwMode="auto">
          <a:xfrm>
            <a:off x="3537526" y="5439566"/>
            <a:ext cx="284417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500">
                <a:solidFill>
                  <a:schemeClr val="bg1"/>
                </a:solidFill>
                <a:latin typeface="Arial" panose="020B0604020202020204" pitchFamily="34" charset="0"/>
                <a:cs typeface="Arial" panose="020B0604020202020204" pitchFamily="34" charset="0"/>
              </a:rPr>
              <a:t>2. Phần động: roto</a:t>
            </a:r>
          </a:p>
        </p:txBody>
      </p:sp>
      <p:sp>
        <p:nvSpPr>
          <p:cNvPr id="28" name="Text Box 17">
            <a:extLst>
              <a:ext uri="{FF2B5EF4-FFF2-40B4-BE49-F238E27FC236}">
                <a16:creationId xmlns:a16="http://schemas.microsoft.com/office/drawing/2014/main" id="{321D27E5-8AF0-4C39-ADFE-6497F7470B76}"/>
              </a:ext>
            </a:extLst>
          </p:cNvPr>
          <p:cNvSpPr txBox="1">
            <a:spLocks noChangeArrowheads="1"/>
          </p:cNvSpPr>
          <p:nvPr/>
        </p:nvSpPr>
        <p:spPr bwMode="auto">
          <a:xfrm>
            <a:off x="6858858" y="5583548"/>
            <a:ext cx="3733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chemeClr val="bg1"/>
                </a:solidFill>
                <a:latin typeface="Arial" panose="020B0604020202020204" pitchFamily="34" charset="0"/>
                <a:cs typeface="Arial" panose="020B0604020202020204" pitchFamily="34" charset="0"/>
              </a:rPr>
              <a:t>1. Phần tĩnh: Stato</a:t>
            </a:r>
          </a:p>
        </p:txBody>
      </p:sp>
      <p:sp>
        <p:nvSpPr>
          <p:cNvPr id="30" name="Text Box 17">
            <a:extLst>
              <a:ext uri="{FF2B5EF4-FFF2-40B4-BE49-F238E27FC236}">
                <a16:creationId xmlns:a16="http://schemas.microsoft.com/office/drawing/2014/main" id="{C96D9BBA-7729-4CFD-8433-D80804A801F6}"/>
              </a:ext>
            </a:extLst>
          </p:cNvPr>
          <p:cNvSpPr txBox="1">
            <a:spLocks noChangeArrowheads="1"/>
          </p:cNvSpPr>
          <p:nvPr/>
        </p:nvSpPr>
        <p:spPr bwMode="auto">
          <a:xfrm>
            <a:off x="9448799" y="5602743"/>
            <a:ext cx="28441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a:solidFill>
                  <a:schemeClr val="bg1"/>
                </a:solidFill>
                <a:latin typeface="Arial" panose="020B0604020202020204" pitchFamily="34" charset="0"/>
                <a:cs typeface="Arial" panose="020B0604020202020204" pitchFamily="34" charset="0"/>
              </a:rPr>
              <a:t>2. Phần động: roto</a:t>
            </a:r>
          </a:p>
        </p:txBody>
      </p:sp>
      <p:cxnSp>
        <p:nvCxnSpPr>
          <p:cNvPr id="32" name="Straight Arrow Connector 31">
            <a:extLst>
              <a:ext uri="{FF2B5EF4-FFF2-40B4-BE49-F238E27FC236}">
                <a16:creationId xmlns:a16="http://schemas.microsoft.com/office/drawing/2014/main" id="{59A4082D-FEFC-49F9-A9DE-F5ACBDF5688A}"/>
              </a:ext>
            </a:extLst>
          </p:cNvPr>
          <p:cNvCxnSpPr>
            <a:cxnSpLocks/>
          </p:cNvCxnSpPr>
          <p:nvPr/>
        </p:nvCxnSpPr>
        <p:spPr>
          <a:xfrm flipH="1" flipV="1">
            <a:off x="9447598" y="4572000"/>
            <a:ext cx="1087968" cy="1030744"/>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5" descr="empty-blue-rectangle">
            <a:extLst>
              <a:ext uri="{FF2B5EF4-FFF2-40B4-BE49-F238E27FC236}">
                <a16:creationId xmlns:a16="http://schemas.microsoft.com/office/drawing/2014/main" id="{67C457AB-653C-434A-91A5-2C9B2DC3FB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36" y="759394"/>
            <a:ext cx="12271005" cy="116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4">
            <a:extLst>
              <a:ext uri="{FF2B5EF4-FFF2-40B4-BE49-F238E27FC236}">
                <a16:creationId xmlns:a16="http://schemas.microsoft.com/office/drawing/2014/main" id="{76E610A7-669C-488A-99F2-37BC5389BF34}"/>
              </a:ext>
            </a:extLst>
          </p:cNvPr>
          <p:cNvSpPr txBox="1">
            <a:spLocks noChangeArrowheads="1"/>
          </p:cNvSpPr>
          <p:nvPr/>
        </p:nvSpPr>
        <p:spPr bwMode="auto">
          <a:xfrm>
            <a:off x="504005" y="858322"/>
            <a:ext cx="109267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sz="2500">
                <a:solidFill>
                  <a:schemeClr val="bg1"/>
                </a:solidFill>
                <a:latin typeface="Arial" panose="020B0604020202020204" pitchFamily="34" charset="0"/>
                <a:cs typeface="Arial" panose="020B0604020202020204" pitchFamily="34" charset="0"/>
              </a:rPr>
              <a:t>+ Stato: gồm 3 cuộn dây giống nhau, đặt lệch nhau 120</a:t>
            </a:r>
            <a:r>
              <a:rPr lang="en-US" sz="2500" baseline="30000">
                <a:solidFill>
                  <a:schemeClr val="bg1"/>
                </a:solidFill>
                <a:latin typeface="Arial" panose="020B0604020202020204" pitchFamily="34" charset="0"/>
                <a:cs typeface="Arial" panose="020B0604020202020204" pitchFamily="34" charset="0"/>
              </a:rPr>
              <a:t>0</a:t>
            </a:r>
            <a:r>
              <a:rPr lang="en-US" sz="2500">
                <a:solidFill>
                  <a:schemeClr val="bg1"/>
                </a:solidFill>
                <a:latin typeface="Arial" panose="020B0604020202020204" pitchFamily="34" charset="0"/>
                <a:cs typeface="Arial" panose="020B0604020202020204" pitchFamily="34" charset="0"/>
              </a:rPr>
              <a:t> trên một vòng tròn </a:t>
            </a:r>
          </a:p>
        </p:txBody>
      </p:sp>
      <p:sp>
        <p:nvSpPr>
          <p:cNvPr id="37" name="Text Box 65">
            <a:extLst>
              <a:ext uri="{FF2B5EF4-FFF2-40B4-BE49-F238E27FC236}">
                <a16:creationId xmlns:a16="http://schemas.microsoft.com/office/drawing/2014/main" id="{EC6DC612-FD07-4754-8565-B0A64DE808DD}"/>
              </a:ext>
            </a:extLst>
          </p:cNvPr>
          <p:cNvSpPr txBox="1">
            <a:spLocks noChangeArrowheads="1"/>
          </p:cNvSpPr>
          <p:nvPr/>
        </p:nvSpPr>
        <p:spPr bwMode="auto">
          <a:xfrm>
            <a:off x="504005" y="1344050"/>
            <a:ext cx="1168799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sz="2500">
                <a:solidFill>
                  <a:schemeClr val="bg1"/>
                </a:solidFill>
                <a:latin typeface="Arial" panose="020B0604020202020204" pitchFamily="34" charset="0"/>
                <a:cs typeface="Arial" panose="020B0604020202020204" pitchFamily="34" charset="0"/>
              </a:rPr>
              <a:t>+ Rôto: hình trụ, có tác dụng như một cuộn dây quấn trên lõi thép (roto lồng sóc)</a:t>
            </a:r>
          </a:p>
        </p:txBody>
      </p:sp>
    </p:spTree>
    <p:extLst>
      <p:ext uri="{BB962C8B-B14F-4D97-AF65-F5344CB8AC3E}">
        <p14:creationId xmlns:p14="http://schemas.microsoft.com/office/powerpoint/2010/main" val="1458509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846137" y="1810665"/>
            <a:ext cx="30130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sz="2800">
                <a:latin typeface="Times New Roman" pitchFamily="18" charset="0"/>
              </a:rPr>
              <a:t>B</a:t>
            </a:r>
            <a:r>
              <a:rPr lang="en-US" sz="2800" baseline="-25000">
                <a:latin typeface="Times New Roman" pitchFamily="18" charset="0"/>
              </a:rPr>
              <a:t>1</a:t>
            </a:r>
            <a:r>
              <a:rPr lang="en-US" sz="2800">
                <a:latin typeface="Times New Roman" pitchFamily="18" charset="0"/>
              </a:rPr>
              <a:t> = B</a:t>
            </a:r>
            <a:r>
              <a:rPr lang="en-US" sz="2800" baseline="-25000">
                <a:latin typeface="Times New Roman" pitchFamily="18" charset="0"/>
              </a:rPr>
              <a:t>0</a:t>
            </a:r>
            <a:r>
              <a:rPr lang="en-US" sz="2800">
                <a:latin typeface="Times New Roman" pitchFamily="18" charset="0"/>
              </a:rPr>
              <a:t>cos</a:t>
            </a:r>
            <a:r>
              <a:rPr lang="en-US" sz="2800">
                <a:latin typeface="Times New Roman" pitchFamily="18" charset="0"/>
                <a:sym typeface="Symbol" pitchFamily="18" charset="2"/>
              </a:rPr>
              <a:t></a:t>
            </a:r>
            <a:r>
              <a:rPr lang="en-US" sz="2800">
                <a:latin typeface="Times New Roman" pitchFamily="18" charset="0"/>
              </a:rPr>
              <a:t>t</a:t>
            </a:r>
          </a:p>
        </p:txBody>
      </p:sp>
      <p:sp>
        <p:nvSpPr>
          <p:cNvPr id="28715" name="Rectangle 43"/>
          <p:cNvSpPr>
            <a:spLocks noChangeArrowheads="1"/>
          </p:cNvSpPr>
          <p:nvPr/>
        </p:nvSpPr>
        <p:spPr bwMode="auto">
          <a:xfrm>
            <a:off x="874726" y="2312540"/>
            <a:ext cx="37433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sz="2800">
                <a:latin typeface="Times New Roman" pitchFamily="18" charset="0"/>
              </a:rPr>
              <a:t>B</a:t>
            </a:r>
            <a:r>
              <a:rPr lang="en-US" sz="2800" baseline="-25000">
                <a:latin typeface="Times New Roman" pitchFamily="18" charset="0"/>
              </a:rPr>
              <a:t>2</a:t>
            </a:r>
            <a:r>
              <a:rPr lang="en-US" sz="2800">
                <a:latin typeface="Times New Roman" pitchFamily="18" charset="0"/>
              </a:rPr>
              <a:t> = B</a:t>
            </a:r>
            <a:r>
              <a:rPr lang="en-US" sz="2800" baseline="-25000">
                <a:latin typeface="Times New Roman" pitchFamily="18" charset="0"/>
              </a:rPr>
              <a:t>0</a:t>
            </a:r>
            <a:r>
              <a:rPr lang="en-US" sz="2800">
                <a:latin typeface="Times New Roman" pitchFamily="18" charset="0"/>
              </a:rPr>
              <a:t>cos(</a:t>
            </a:r>
            <a:r>
              <a:rPr lang="en-US" sz="2800">
                <a:latin typeface="Times New Roman" pitchFamily="18" charset="0"/>
                <a:sym typeface="Symbol" pitchFamily="18" charset="2"/>
              </a:rPr>
              <a:t></a:t>
            </a:r>
            <a:r>
              <a:rPr lang="en-US" sz="2800">
                <a:latin typeface="Times New Roman" pitchFamily="18" charset="0"/>
              </a:rPr>
              <a:t>t - 2</a:t>
            </a:r>
            <a:r>
              <a:rPr lang="en-US" sz="2800">
                <a:latin typeface="Times New Roman" pitchFamily="18" charset="0"/>
                <a:sym typeface="Symbol" pitchFamily="18" charset="2"/>
              </a:rPr>
              <a:t>/3)</a:t>
            </a:r>
          </a:p>
        </p:txBody>
      </p:sp>
      <p:sp>
        <p:nvSpPr>
          <p:cNvPr id="28716" name="Rectangle 44"/>
          <p:cNvSpPr>
            <a:spLocks noChangeArrowheads="1"/>
          </p:cNvSpPr>
          <p:nvPr/>
        </p:nvSpPr>
        <p:spPr bwMode="auto">
          <a:xfrm>
            <a:off x="881137" y="2998340"/>
            <a:ext cx="37433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sz="2800">
                <a:latin typeface="Times New Roman" pitchFamily="18" charset="0"/>
              </a:rPr>
              <a:t>B</a:t>
            </a:r>
            <a:r>
              <a:rPr lang="en-US" sz="2800" baseline="-25000">
                <a:latin typeface="Times New Roman" pitchFamily="18" charset="0"/>
              </a:rPr>
              <a:t>3</a:t>
            </a:r>
            <a:r>
              <a:rPr lang="en-US" sz="2800">
                <a:latin typeface="Times New Roman" pitchFamily="18" charset="0"/>
              </a:rPr>
              <a:t> = B</a:t>
            </a:r>
            <a:r>
              <a:rPr lang="en-US" sz="2800" baseline="-25000">
                <a:latin typeface="Times New Roman" pitchFamily="18" charset="0"/>
              </a:rPr>
              <a:t>0</a:t>
            </a:r>
            <a:r>
              <a:rPr lang="en-US" sz="2800">
                <a:latin typeface="Times New Roman" pitchFamily="18" charset="0"/>
              </a:rPr>
              <a:t>cos(</a:t>
            </a:r>
            <a:r>
              <a:rPr lang="en-US" sz="2800">
                <a:latin typeface="Times New Roman" pitchFamily="18" charset="0"/>
                <a:sym typeface="Symbol" pitchFamily="18" charset="2"/>
              </a:rPr>
              <a:t></a:t>
            </a:r>
            <a:r>
              <a:rPr lang="en-US" sz="2800">
                <a:latin typeface="Times New Roman" pitchFamily="18" charset="0"/>
              </a:rPr>
              <a:t>t + 2</a:t>
            </a:r>
            <a:r>
              <a:rPr lang="en-US" sz="2800">
                <a:latin typeface="Times New Roman" pitchFamily="18" charset="0"/>
                <a:sym typeface="Symbol" pitchFamily="18" charset="2"/>
              </a:rPr>
              <a:t>/3)</a:t>
            </a:r>
          </a:p>
        </p:txBody>
      </p:sp>
      <p:sp>
        <p:nvSpPr>
          <p:cNvPr id="46087" name="Freeform 11"/>
          <p:cNvSpPr>
            <a:spLocks noChangeArrowheads="1"/>
          </p:cNvSpPr>
          <p:nvPr/>
        </p:nvSpPr>
        <p:spPr bwMode="auto">
          <a:xfrm>
            <a:off x="6212796" y="5614541"/>
            <a:ext cx="4763" cy="14287"/>
          </a:xfrm>
          <a:custGeom>
            <a:avLst/>
            <a:gdLst>
              <a:gd name="T0" fmla="*/ 0 w 5"/>
              <a:gd name="T1" fmla="*/ 0 h 14"/>
              <a:gd name="T2" fmla="*/ 4762 w 5"/>
              <a:gd name="T3" fmla="*/ 14288 h 14"/>
              <a:gd name="T4" fmla="*/ 0 60000 65536"/>
              <a:gd name="T5" fmla="*/ 0 60000 65536"/>
              <a:gd name="T6" fmla="*/ 0 w 5"/>
              <a:gd name="T7" fmla="*/ 0 h 14"/>
              <a:gd name="T8" fmla="*/ 5 w 5"/>
              <a:gd name="T9" fmla="*/ 14 h 14"/>
            </a:gdLst>
            <a:ahLst/>
            <a:cxnLst>
              <a:cxn ang="T4">
                <a:pos x="T0" y="T1"/>
              </a:cxn>
              <a:cxn ang="T5">
                <a:pos x="T2" y="T3"/>
              </a:cxn>
            </a:cxnLst>
            <a:rect l="T6" t="T7" r="T8" b="T9"/>
            <a:pathLst>
              <a:path w="5" h="14">
                <a:moveTo>
                  <a:pt x="0" y="0"/>
                </a:moveTo>
                <a:lnTo>
                  <a:pt x="5" y="14"/>
                </a:lnTo>
              </a:path>
            </a:pathLst>
          </a:custGeom>
          <a:solidFill>
            <a:srgbClr val="FFFFFF"/>
          </a:solidFill>
          <a:ln w="38100">
            <a:solidFill>
              <a:schemeClr val="tx1"/>
            </a:solidFill>
            <a:round/>
            <a:headEnd/>
            <a:tailEnd/>
          </a:ln>
        </p:spPr>
        <p:txBody>
          <a:bodyPr/>
          <a:lstStyle/>
          <a:p>
            <a:pPr algn="ctr"/>
            <a:endParaRPr lang="en-US">
              <a:latin typeface="VNI-Bodon-Poster" pitchFamily="2" charset="0"/>
            </a:endParaRPr>
          </a:p>
        </p:txBody>
      </p:sp>
      <p:grpSp>
        <p:nvGrpSpPr>
          <p:cNvPr id="2" name="Group 29"/>
          <p:cNvGrpSpPr>
            <a:grpSpLocks/>
          </p:cNvGrpSpPr>
          <p:nvPr/>
        </p:nvGrpSpPr>
        <p:grpSpPr bwMode="auto">
          <a:xfrm>
            <a:off x="2138363" y="4400102"/>
            <a:ext cx="3800475" cy="2051050"/>
            <a:chOff x="2559" y="2208"/>
            <a:chExt cx="2394" cy="1292"/>
          </a:xfrm>
        </p:grpSpPr>
        <p:sp>
          <p:nvSpPr>
            <p:cNvPr id="46089" name="Freeform 10"/>
            <p:cNvSpPr>
              <a:spLocks/>
            </p:cNvSpPr>
            <p:nvPr/>
          </p:nvSpPr>
          <p:spPr bwMode="auto">
            <a:xfrm>
              <a:off x="2559" y="2467"/>
              <a:ext cx="2394" cy="1033"/>
            </a:xfrm>
            <a:custGeom>
              <a:avLst/>
              <a:gdLst>
                <a:gd name="T0" fmla="*/ 14 w 3871"/>
                <a:gd name="T1" fmla="*/ 467 h 1598"/>
                <a:gd name="T2" fmla="*/ 63 w 3871"/>
                <a:gd name="T3" fmla="*/ 371 h 1598"/>
                <a:gd name="T4" fmla="*/ 111 w 3871"/>
                <a:gd name="T5" fmla="*/ 280 h 1598"/>
                <a:gd name="T6" fmla="*/ 160 w 3871"/>
                <a:gd name="T7" fmla="*/ 198 h 1598"/>
                <a:gd name="T8" fmla="*/ 208 w 3871"/>
                <a:gd name="T9" fmla="*/ 127 h 1598"/>
                <a:gd name="T10" fmla="*/ 257 w 3871"/>
                <a:gd name="T11" fmla="*/ 70 h 1598"/>
                <a:gd name="T12" fmla="*/ 306 w 3871"/>
                <a:gd name="T13" fmla="*/ 28 h 1598"/>
                <a:gd name="T14" fmla="*/ 354 w 3871"/>
                <a:gd name="T15" fmla="*/ 5 h 1598"/>
                <a:gd name="T16" fmla="*/ 403 w 3871"/>
                <a:gd name="T17" fmla="*/ 0 h 1598"/>
                <a:gd name="T18" fmla="*/ 451 w 3871"/>
                <a:gd name="T19" fmla="*/ 14 h 1598"/>
                <a:gd name="T20" fmla="*/ 500 w 3871"/>
                <a:gd name="T21" fmla="*/ 45 h 1598"/>
                <a:gd name="T22" fmla="*/ 549 w 3871"/>
                <a:gd name="T23" fmla="*/ 94 h 1598"/>
                <a:gd name="T24" fmla="*/ 597 w 3871"/>
                <a:gd name="T25" fmla="*/ 158 h 1598"/>
                <a:gd name="T26" fmla="*/ 646 w 3871"/>
                <a:gd name="T27" fmla="*/ 235 h 1598"/>
                <a:gd name="T28" fmla="*/ 695 w 3871"/>
                <a:gd name="T29" fmla="*/ 322 h 1598"/>
                <a:gd name="T30" fmla="*/ 743 w 3871"/>
                <a:gd name="T31" fmla="*/ 416 h 1598"/>
                <a:gd name="T32" fmla="*/ 792 w 3871"/>
                <a:gd name="T33" fmla="*/ 513 h 1598"/>
                <a:gd name="T34" fmla="*/ 840 w 3871"/>
                <a:gd name="T35" fmla="*/ 611 h 1598"/>
                <a:gd name="T36" fmla="*/ 889 w 3871"/>
                <a:gd name="T37" fmla="*/ 705 h 1598"/>
                <a:gd name="T38" fmla="*/ 937 w 3871"/>
                <a:gd name="T39" fmla="*/ 793 h 1598"/>
                <a:gd name="T40" fmla="*/ 986 w 3871"/>
                <a:gd name="T41" fmla="*/ 870 h 1598"/>
                <a:gd name="T42" fmla="*/ 1034 w 3871"/>
                <a:gd name="T43" fmla="*/ 935 h 1598"/>
                <a:gd name="T44" fmla="*/ 1083 w 3871"/>
                <a:gd name="T45" fmla="*/ 985 h 1598"/>
                <a:gd name="T46" fmla="*/ 1131 w 3871"/>
                <a:gd name="T47" fmla="*/ 1017 h 1598"/>
                <a:gd name="T48" fmla="*/ 1180 w 3871"/>
                <a:gd name="T49" fmla="*/ 1032 h 1598"/>
                <a:gd name="T50" fmla="*/ 1228 w 3871"/>
                <a:gd name="T51" fmla="*/ 1029 h 1598"/>
                <a:gd name="T52" fmla="*/ 1277 w 3871"/>
                <a:gd name="T53" fmla="*/ 1006 h 1598"/>
                <a:gd name="T54" fmla="*/ 1325 w 3871"/>
                <a:gd name="T55" fmla="*/ 967 h 1598"/>
                <a:gd name="T56" fmla="*/ 1374 w 3871"/>
                <a:gd name="T57" fmla="*/ 911 h 1598"/>
                <a:gd name="T58" fmla="*/ 1422 w 3871"/>
                <a:gd name="T59" fmla="*/ 841 h 1598"/>
                <a:gd name="T60" fmla="*/ 1471 w 3871"/>
                <a:gd name="T61" fmla="*/ 759 h 1598"/>
                <a:gd name="T62" fmla="*/ 1520 w 3871"/>
                <a:gd name="T63" fmla="*/ 668 h 1598"/>
                <a:gd name="T64" fmla="*/ 1568 w 3871"/>
                <a:gd name="T65" fmla="*/ 572 h 1598"/>
                <a:gd name="T66" fmla="*/ 1617 w 3871"/>
                <a:gd name="T67" fmla="*/ 474 h 1598"/>
                <a:gd name="T68" fmla="*/ 1665 w 3871"/>
                <a:gd name="T69" fmla="*/ 378 h 1598"/>
                <a:gd name="T70" fmla="*/ 1714 w 3871"/>
                <a:gd name="T71" fmla="*/ 286 h 1598"/>
                <a:gd name="T72" fmla="*/ 1763 w 3871"/>
                <a:gd name="T73" fmla="*/ 203 h 1598"/>
                <a:gd name="T74" fmla="*/ 1811 w 3871"/>
                <a:gd name="T75" fmla="*/ 131 h 1598"/>
                <a:gd name="T76" fmla="*/ 1860 w 3871"/>
                <a:gd name="T77" fmla="*/ 73 h 1598"/>
                <a:gd name="T78" fmla="*/ 1908 w 3871"/>
                <a:gd name="T79" fmla="*/ 31 h 1598"/>
                <a:gd name="T80" fmla="*/ 1957 w 3871"/>
                <a:gd name="T81" fmla="*/ 6 h 1598"/>
                <a:gd name="T82" fmla="*/ 2006 w 3871"/>
                <a:gd name="T83" fmla="*/ 0 h 1598"/>
                <a:gd name="T84" fmla="*/ 2054 w 3871"/>
                <a:gd name="T85" fmla="*/ 12 h 1598"/>
                <a:gd name="T86" fmla="*/ 2103 w 3871"/>
                <a:gd name="T87" fmla="*/ 43 h 1598"/>
                <a:gd name="T88" fmla="*/ 2151 w 3871"/>
                <a:gd name="T89" fmla="*/ 91 h 1598"/>
                <a:gd name="T90" fmla="*/ 2200 w 3871"/>
                <a:gd name="T91" fmla="*/ 153 h 1598"/>
                <a:gd name="T92" fmla="*/ 2248 w 3871"/>
                <a:gd name="T93" fmla="*/ 229 h 1598"/>
                <a:gd name="T94" fmla="*/ 2297 w 3871"/>
                <a:gd name="T95" fmla="*/ 315 h 1598"/>
                <a:gd name="T96" fmla="*/ 2345 w 3871"/>
                <a:gd name="T97" fmla="*/ 409 h 1598"/>
                <a:gd name="T98" fmla="*/ 2394 w 3871"/>
                <a:gd name="T99" fmla="*/ 506 h 15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71"/>
                <a:gd name="T151" fmla="*/ 0 h 1598"/>
                <a:gd name="T152" fmla="*/ 3871 w 3871"/>
                <a:gd name="T153" fmla="*/ 1598 h 15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71" h="1598">
                  <a:moveTo>
                    <a:pt x="0" y="791"/>
                  </a:moveTo>
                  <a:lnTo>
                    <a:pt x="23" y="723"/>
                  </a:lnTo>
                  <a:lnTo>
                    <a:pt x="63" y="648"/>
                  </a:lnTo>
                  <a:lnTo>
                    <a:pt x="102" y="574"/>
                  </a:lnTo>
                  <a:lnTo>
                    <a:pt x="141" y="503"/>
                  </a:lnTo>
                  <a:lnTo>
                    <a:pt x="180" y="433"/>
                  </a:lnTo>
                  <a:lnTo>
                    <a:pt x="219" y="368"/>
                  </a:lnTo>
                  <a:lnTo>
                    <a:pt x="259" y="306"/>
                  </a:lnTo>
                  <a:lnTo>
                    <a:pt x="298" y="248"/>
                  </a:lnTo>
                  <a:lnTo>
                    <a:pt x="337" y="196"/>
                  </a:lnTo>
                  <a:lnTo>
                    <a:pt x="377" y="149"/>
                  </a:lnTo>
                  <a:lnTo>
                    <a:pt x="416" y="108"/>
                  </a:lnTo>
                  <a:lnTo>
                    <a:pt x="455" y="73"/>
                  </a:lnTo>
                  <a:lnTo>
                    <a:pt x="494" y="44"/>
                  </a:lnTo>
                  <a:lnTo>
                    <a:pt x="534" y="23"/>
                  </a:lnTo>
                  <a:lnTo>
                    <a:pt x="573" y="8"/>
                  </a:lnTo>
                  <a:lnTo>
                    <a:pt x="612" y="1"/>
                  </a:lnTo>
                  <a:lnTo>
                    <a:pt x="652" y="0"/>
                  </a:lnTo>
                  <a:lnTo>
                    <a:pt x="690" y="8"/>
                  </a:lnTo>
                  <a:lnTo>
                    <a:pt x="730" y="21"/>
                  </a:lnTo>
                  <a:lnTo>
                    <a:pt x="769" y="43"/>
                  </a:lnTo>
                  <a:lnTo>
                    <a:pt x="808" y="70"/>
                  </a:lnTo>
                  <a:lnTo>
                    <a:pt x="848" y="105"/>
                  </a:lnTo>
                  <a:lnTo>
                    <a:pt x="887" y="146"/>
                  </a:lnTo>
                  <a:lnTo>
                    <a:pt x="926" y="193"/>
                  </a:lnTo>
                  <a:lnTo>
                    <a:pt x="966" y="245"/>
                  </a:lnTo>
                  <a:lnTo>
                    <a:pt x="1005" y="302"/>
                  </a:lnTo>
                  <a:lnTo>
                    <a:pt x="1044" y="363"/>
                  </a:lnTo>
                  <a:lnTo>
                    <a:pt x="1083" y="429"/>
                  </a:lnTo>
                  <a:lnTo>
                    <a:pt x="1123" y="498"/>
                  </a:lnTo>
                  <a:lnTo>
                    <a:pt x="1162" y="569"/>
                  </a:lnTo>
                  <a:lnTo>
                    <a:pt x="1201" y="643"/>
                  </a:lnTo>
                  <a:lnTo>
                    <a:pt x="1240" y="718"/>
                  </a:lnTo>
                  <a:lnTo>
                    <a:pt x="1280" y="794"/>
                  </a:lnTo>
                  <a:lnTo>
                    <a:pt x="1319" y="870"/>
                  </a:lnTo>
                  <a:lnTo>
                    <a:pt x="1358" y="945"/>
                  </a:lnTo>
                  <a:lnTo>
                    <a:pt x="1397" y="1019"/>
                  </a:lnTo>
                  <a:lnTo>
                    <a:pt x="1437" y="1091"/>
                  </a:lnTo>
                  <a:lnTo>
                    <a:pt x="1476" y="1160"/>
                  </a:lnTo>
                  <a:lnTo>
                    <a:pt x="1515" y="1226"/>
                  </a:lnTo>
                  <a:lnTo>
                    <a:pt x="1555" y="1288"/>
                  </a:lnTo>
                  <a:lnTo>
                    <a:pt x="1594" y="1346"/>
                  </a:lnTo>
                  <a:lnTo>
                    <a:pt x="1633" y="1399"/>
                  </a:lnTo>
                  <a:lnTo>
                    <a:pt x="1672" y="1446"/>
                  </a:lnTo>
                  <a:lnTo>
                    <a:pt x="1711" y="1488"/>
                  </a:lnTo>
                  <a:lnTo>
                    <a:pt x="1751" y="1523"/>
                  </a:lnTo>
                  <a:lnTo>
                    <a:pt x="1790" y="1552"/>
                  </a:lnTo>
                  <a:lnTo>
                    <a:pt x="1829" y="1574"/>
                  </a:lnTo>
                  <a:lnTo>
                    <a:pt x="1869" y="1589"/>
                  </a:lnTo>
                  <a:lnTo>
                    <a:pt x="1908" y="1597"/>
                  </a:lnTo>
                  <a:lnTo>
                    <a:pt x="1947" y="1598"/>
                  </a:lnTo>
                  <a:lnTo>
                    <a:pt x="1986" y="1592"/>
                  </a:lnTo>
                  <a:lnTo>
                    <a:pt x="2026" y="1578"/>
                  </a:lnTo>
                  <a:lnTo>
                    <a:pt x="2065" y="1557"/>
                  </a:lnTo>
                  <a:lnTo>
                    <a:pt x="2104" y="1530"/>
                  </a:lnTo>
                  <a:lnTo>
                    <a:pt x="2143" y="1496"/>
                  </a:lnTo>
                  <a:lnTo>
                    <a:pt x="2182" y="1456"/>
                  </a:lnTo>
                  <a:lnTo>
                    <a:pt x="2222" y="1409"/>
                  </a:lnTo>
                  <a:lnTo>
                    <a:pt x="2261" y="1358"/>
                  </a:lnTo>
                  <a:lnTo>
                    <a:pt x="2300" y="1301"/>
                  </a:lnTo>
                  <a:lnTo>
                    <a:pt x="2340" y="1240"/>
                  </a:lnTo>
                  <a:lnTo>
                    <a:pt x="2379" y="1174"/>
                  </a:lnTo>
                  <a:lnTo>
                    <a:pt x="2418" y="1106"/>
                  </a:lnTo>
                  <a:lnTo>
                    <a:pt x="2458" y="1034"/>
                  </a:lnTo>
                  <a:lnTo>
                    <a:pt x="2497" y="961"/>
                  </a:lnTo>
                  <a:lnTo>
                    <a:pt x="2536" y="885"/>
                  </a:lnTo>
                  <a:lnTo>
                    <a:pt x="2575" y="810"/>
                  </a:lnTo>
                  <a:lnTo>
                    <a:pt x="2614" y="734"/>
                  </a:lnTo>
                  <a:lnTo>
                    <a:pt x="2654" y="659"/>
                  </a:lnTo>
                  <a:lnTo>
                    <a:pt x="2693" y="585"/>
                  </a:lnTo>
                  <a:lnTo>
                    <a:pt x="2732" y="513"/>
                  </a:lnTo>
                  <a:lnTo>
                    <a:pt x="2772" y="443"/>
                  </a:lnTo>
                  <a:lnTo>
                    <a:pt x="2811" y="377"/>
                  </a:lnTo>
                  <a:lnTo>
                    <a:pt x="2850" y="314"/>
                  </a:lnTo>
                  <a:lnTo>
                    <a:pt x="2889" y="256"/>
                  </a:lnTo>
                  <a:lnTo>
                    <a:pt x="2929" y="203"/>
                  </a:lnTo>
                  <a:lnTo>
                    <a:pt x="2968" y="155"/>
                  </a:lnTo>
                  <a:lnTo>
                    <a:pt x="3007" y="113"/>
                  </a:lnTo>
                  <a:lnTo>
                    <a:pt x="3046" y="77"/>
                  </a:lnTo>
                  <a:lnTo>
                    <a:pt x="3085" y="48"/>
                  </a:lnTo>
                  <a:lnTo>
                    <a:pt x="3125" y="25"/>
                  </a:lnTo>
                  <a:lnTo>
                    <a:pt x="3164" y="10"/>
                  </a:lnTo>
                  <a:lnTo>
                    <a:pt x="3203" y="1"/>
                  </a:lnTo>
                  <a:lnTo>
                    <a:pt x="3243" y="0"/>
                  </a:lnTo>
                  <a:lnTo>
                    <a:pt x="3282" y="6"/>
                  </a:lnTo>
                  <a:lnTo>
                    <a:pt x="3321" y="19"/>
                  </a:lnTo>
                  <a:lnTo>
                    <a:pt x="3361" y="39"/>
                  </a:lnTo>
                  <a:lnTo>
                    <a:pt x="3400" y="66"/>
                  </a:lnTo>
                  <a:lnTo>
                    <a:pt x="3439" y="100"/>
                  </a:lnTo>
                  <a:lnTo>
                    <a:pt x="3478" y="140"/>
                  </a:lnTo>
                  <a:lnTo>
                    <a:pt x="3517" y="186"/>
                  </a:lnTo>
                  <a:lnTo>
                    <a:pt x="3557" y="237"/>
                  </a:lnTo>
                  <a:lnTo>
                    <a:pt x="3596" y="294"/>
                  </a:lnTo>
                  <a:lnTo>
                    <a:pt x="3635" y="354"/>
                  </a:lnTo>
                  <a:lnTo>
                    <a:pt x="3675" y="420"/>
                  </a:lnTo>
                  <a:lnTo>
                    <a:pt x="3714" y="488"/>
                  </a:lnTo>
                  <a:lnTo>
                    <a:pt x="3753" y="559"/>
                  </a:lnTo>
                  <a:lnTo>
                    <a:pt x="3792" y="633"/>
                  </a:lnTo>
                  <a:lnTo>
                    <a:pt x="3832" y="708"/>
                  </a:lnTo>
                  <a:lnTo>
                    <a:pt x="3871" y="783"/>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sp>
          <p:nvSpPr>
            <p:cNvPr id="46090" name="Text Box 17"/>
            <p:cNvSpPr txBox="1">
              <a:spLocks noChangeArrowheads="1"/>
            </p:cNvSpPr>
            <p:nvPr/>
          </p:nvSpPr>
          <p:spPr bwMode="auto">
            <a:xfrm>
              <a:off x="2843" y="2208"/>
              <a:ext cx="26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2000" b="1">
                  <a:solidFill>
                    <a:schemeClr val="tx2"/>
                  </a:solidFill>
                  <a:latin typeface="VNI-Avo" pitchFamily="2" charset="0"/>
                </a:rPr>
                <a:t>B</a:t>
              </a:r>
              <a:r>
                <a:rPr lang="en-US" sz="2000" b="1" baseline="-25000">
                  <a:solidFill>
                    <a:schemeClr val="tx2"/>
                  </a:solidFill>
                  <a:latin typeface="VNI-Avo" pitchFamily="2" charset="0"/>
                </a:rPr>
                <a:t>1</a:t>
              </a:r>
              <a:endParaRPr lang="en-US" sz="2000" b="1">
                <a:solidFill>
                  <a:schemeClr val="tx2"/>
                </a:solidFill>
                <a:latin typeface="VNI-Avo" pitchFamily="2" charset="0"/>
              </a:endParaRPr>
            </a:p>
          </p:txBody>
        </p:sp>
      </p:grpSp>
      <p:grpSp>
        <p:nvGrpSpPr>
          <p:cNvPr id="3" name="Group 30"/>
          <p:cNvGrpSpPr>
            <a:grpSpLocks/>
          </p:cNvGrpSpPr>
          <p:nvPr/>
        </p:nvGrpSpPr>
        <p:grpSpPr bwMode="auto">
          <a:xfrm>
            <a:off x="2138362" y="4400102"/>
            <a:ext cx="3836988" cy="2051050"/>
            <a:chOff x="2559" y="2208"/>
            <a:chExt cx="2417" cy="1292"/>
          </a:xfrm>
        </p:grpSpPr>
        <p:sp>
          <p:nvSpPr>
            <p:cNvPr id="46092" name="Freeform 12"/>
            <p:cNvSpPr>
              <a:spLocks/>
            </p:cNvSpPr>
            <p:nvPr/>
          </p:nvSpPr>
          <p:spPr bwMode="auto">
            <a:xfrm>
              <a:off x="2559" y="2467"/>
              <a:ext cx="2417" cy="1033"/>
            </a:xfrm>
            <a:custGeom>
              <a:avLst/>
              <a:gdLst>
                <a:gd name="T0" fmla="*/ 37 w 3909"/>
                <a:gd name="T1" fmla="*/ 986 h 1598"/>
                <a:gd name="T2" fmla="*/ 86 w 3909"/>
                <a:gd name="T3" fmla="*/ 1019 h 1598"/>
                <a:gd name="T4" fmla="*/ 135 w 3909"/>
                <a:gd name="T5" fmla="*/ 1032 h 1598"/>
                <a:gd name="T6" fmla="*/ 183 w 3909"/>
                <a:gd name="T7" fmla="*/ 1028 h 1598"/>
                <a:gd name="T8" fmla="*/ 232 w 3909"/>
                <a:gd name="T9" fmla="*/ 1005 h 1598"/>
                <a:gd name="T10" fmla="*/ 280 w 3909"/>
                <a:gd name="T11" fmla="*/ 964 h 1598"/>
                <a:gd name="T12" fmla="*/ 329 w 3909"/>
                <a:gd name="T13" fmla="*/ 908 h 1598"/>
                <a:gd name="T14" fmla="*/ 377 w 3909"/>
                <a:gd name="T15" fmla="*/ 837 h 1598"/>
                <a:gd name="T16" fmla="*/ 426 w 3909"/>
                <a:gd name="T17" fmla="*/ 755 h 1598"/>
                <a:gd name="T18" fmla="*/ 474 w 3909"/>
                <a:gd name="T19" fmla="*/ 664 h 1598"/>
                <a:gd name="T20" fmla="*/ 523 w 3909"/>
                <a:gd name="T21" fmla="*/ 568 h 1598"/>
                <a:gd name="T22" fmla="*/ 572 w 3909"/>
                <a:gd name="T23" fmla="*/ 469 h 1598"/>
                <a:gd name="T24" fmla="*/ 620 w 3909"/>
                <a:gd name="T25" fmla="*/ 374 h 1598"/>
                <a:gd name="T26" fmla="*/ 668 w 3909"/>
                <a:gd name="T27" fmla="*/ 282 h 1598"/>
                <a:gd name="T28" fmla="*/ 717 w 3909"/>
                <a:gd name="T29" fmla="*/ 199 h 1598"/>
                <a:gd name="T30" fmla="*/ 766 w 3909"/>
                <a:gd name="T31" fmla="*/ 128 h 1598"/>
                <a:gd name="T32" fmla="*/ 814 w 3909"/>
                <a:gd name="T33" fmla="*/ 70 h 1598"/>
                <a:gd name="T34" fmla="*/ 863 w 3909"/>
                <a:gd name="T35" fmla="*/ 29 h 1598"/>
                <a:gd name="T36" fmla="*/ 911 w 3909"/>
                <a:gd name="T37" fmla="*/ 5 h 1598"/>
                <a:gd name="T38" fmla="*/ 960 w 3909"/>
                <a:gd name="T39" fmla="*/ 0 h 1598"/>
                <a:gd name="T40" fmla="*/ 1008 w 3909"/>
                <a:gd name="T41" fmla="*/ 13 h 1598"/>
                <a:gd name="T42" fmla="*/ 1057 w 3909"/>
                <a:gd name="T43" fmla="*/ 45 h 1598"/>
                <a:gd name="T44" fmla="*/ 1106 w 3909"/>
                <a:gd name="T45" fmla="*/ 92 h 1598"/>
                <a:gd name="T46" fmla="*/ 1154 w 3909"/>
                <a:gd name="T47" fmla="*/ 156 h 1598"/>
                <a:gd name="T48" fmla="*/ 1203 w 3909"/>
                <a:gd name="T49" fmla="*/ 233 h 1598"/>
                <a:gd name="T50" fmla="*/ 1251 w 3909"/>
                <a:gd name="T51" fmla="*/ 319 h 1598"/>
                <a:gd name="T52" fmla="*/ 1300 w 3909"/>
                <a:gd name="T53" fmla="*/ 413 h 1598"/>
                <a:gd name="T54" fmla="*/ 1349 w 3909"/>
                <a:gd name="T55" fmla="*/ 511 h 1598"/>
                <a:gd name="T56" fmla="*/ 1397 w 3909"/>
                <a:gd name="T57" fmla="*/ 608 h 1598"/>
                <a:gd name="T58" fmla="*/ 1446 w 3909"/>
                <a:gd name="T59" fmla="*/ 703 h 1598"/>
                <a:gd name="T60" fmla="*/ 1494 w 3909"/>
                <a:gd name="T61" fmla="*/ 791 h 1598"/>
                <a:gd name="T62" fmla="*/ 1543 w 3909"/>
                <a:gd name="T63" fmla="*/ 868 h 1598"/>
                <a:gd name="T64" fmla="*/ 1592 w 3909"/>
                <a:gd name="T65" fmla="*/ 933 h 1598"/>
                <a:gd name="T66" fmla="*/ 1640 w 3909"/>
                <a:gd name="T67" fmla="*/ 983 h 1598"/>
                <a:gd name="T68" fmla="*/ 1689 w 3909"/>
                <a:gd name="T69" fmla="*/ 1017 h 1598"/>
                <a:gd name="T70" fmla="*/ 1737 w 3909"/>
                <a:gd name="T71" fmla="*/ 1032 h 1598"/>
                <a:gd name="T72" fmla="*/ 1786 w 3909"/>
                <a:gd name="T73" fmla="*/ 1029 h 1598"/>
                <a:gd name="T74" fmla="*/ 1834 w 3909"/>
                <a:gd name="T75" fmla="*/ 1007 h 1598"/>
                <a:gd name="T76" fmla="*/ 1883 w 3909"/>
                <a:gd name="T77" fmla="*/ 968 h 1598"/>
                <a:gd name="T78" fmla="*/ 1932 w 3909"/>
                <a:gd name="T79" fmla="*/ 912 h 1598"/>
                <a:gd name="T80" fmla="*/ 1980 w 3909"/>
                <a:gd name="T81" fmla="*/ 842 h 1598"/>
                <a:gd name="T82" fmla="*/ 2029 w 3909"/>
                <a:gd name="T83" fmla="*/ 761 h 1598"/>
                <a:gd name="T84" fmla="*/ 2077 w 3909"/>
                <a:gd name="T85" fmla="*/ 670 h 1598"/>
                <a:gd name="T86" fmla="*/ 2126 w 3909"/>
                <a:gd name="T87" fmla="*/ 575 h 1598"/>
                <a:gd name="T88" fmla="*/ 2174 w 3909"/>
                <a:gd name="T89" fmla="*/ 476 h 1598"/>
                <a:gd name="T90" fmla="*/ 2223 w 3909"/>
                <a:gd name="T91" fmla="*/ 380 h 1598"/>
                <a:gd name="T92" fmla="*/ 2272 w 3909"/>
                <a:gd name="T93" fmla="*/ 288 h 1598"/>
                <a:gd name="T94" fmla="*/ 2320 w 3909"/>
                <a:gd name="T95" fmla="*/ 205 h 1598"/>
                <a:gd name="T96" fmla="*/ 2368 w 3909"/>
                <a:gd name="T97" fmla="*/ 133 h 1598"/>
                <a:gd name="T98" fmla="*/ 2417 w 3909"/>
                <a:gd name="T99" fmla="*/ 74 h 15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09"/>
                <a:gd name="T151" fmla="*/ 0 h 1598"/>
                <a:gd name="T152" fmla="*/ 3909 w 3909"/>
                <a:gd name="T153" fmla="*/ 1598 h 15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09" h="1598">
                  <a:moveTo>
                    <a:pt x="0" y="1472"/>
                  </a:moveTo>
                  <a:lnTo>
                    <a:pt x="60" y="1526"/>
                  </a:lnTo>
                  <a:lnTo>
                    <a:pt x="100" y="1554"/>
                  </a:lnTo>
                  <a:lnTo>
                    <a:pt x="139" y="1576"/>
                  </a:lnTo>
                  <a:lnTo>
                    <a:pt x="178" y="1590"/>
                  </a:lnTo>
                  <a:lnTo>
                    <a:pt x="218" y="1597"/>
                  </a:lnTo>
                  <a:lnTo>
                    <a:pt x="257" y="1597"/>
                  </a:lnTo>
                  <a:lnTo>
                    <a:pt x="296" y="1590"/>
                  </a:lnTo>
                  <a:lnTo>
                    <a:pt x="335" y="1576"/>
                  </a:lnTo>
                  <a:lnTo>
                    <a:pt x="375" y="1555"/>
                  </a:lnTo>
                  <a:lnTo>
                    <a:pt x="414" y="1527"/>
                  </a:lnTo>
                  <a:lnTo>
                    <a:pt x="453" y="1492"/>
                  </a:lnTo>
                  <a:lnTo>
                    <a:pt x="492" y="1451"/>
                  </a:lnTo>
                  <a:lnTo>
                    <a:pt x="532" y="1404"/>
                  </a:lnTo>
                  <a:lnTo>
                    <a:pt x="571" y="1352"/>
                  </a:lnTo>
                  <a:lnTo>
                    <a:pt x="610" y="1295"/>
                  </a:lnTo>
                  <a:lnTo>
                    <a:pt x="649" y="1233"/>
                  </a:lnTo>
                  <a:lnTo>
                    <a:pt x="689" y="1168"/>
                  </a:lnTo>
                  <a:lnTo>
                    <a:pt x="728" y="1099"/>
                  </a:lnTo>
                  <a:lnTo>
                    <a:pt x="767" y="1027"/>
                  </a:lnTo>
                  <a:lnTo>
                    <a:pt x="807" y="953"/>
                  </a:lnTo>
                  <a:lnTo>
                    <a:pt x="846" y="878"/>
                  </a:lnTo>
                  <a:lnTo>
                    <a:pt x="885" y="802"/>
                  </a:lnTo>
                  <a:lnTo>
                    <a:pt x="925" y="726"/>
                  </a:lnTo>
                  <a:lnTo>
                    <a:pt x="964" y="651"/>
                  </a:lnTo>
                  <a:lnTo>
                    <a:pt x="1003" y="578"/>
                  </a:lnTo>
                  <a:lnTo>
                    <a:pt x="1042" y="505"/>
                  </a:lnTo>
                  <a:lnTo>
                    <a:pt x="1081" y="436"/>
                  </a:lnTo>
                  <a:lnTo>
                    <a:pt x="1121" y="370"/>
                  </a:lnTo>
                  <a:lnTo>
                    <a:pt x="1160" y="308"/>
                  </a:lnTo>
                  <a:lnTo>
                    <a:pt x="1199" y="250"/>
                  </a:lnTo>
                  <a:lnTo>
                    <a:pt x="1239" y="198"/>
                  </a:lnTo>
                  <a:lnTo>
                    <a:pt x="1278" y="151"/>
                  </a:lnTo>
                  <a:lnTo>
                    <a:pt x="1317" y="109"/>
                  </a:lnTo>
                  <a:lnTo>
                    <a:pt x="1357" y="74"/>
                  </a:lnTo>
                  <a:lnTo>
                    <a:pt x="1395" y="45"/>
                  </a:lnTo>
                  <a:lnTo>
                    <a:pt x="1435" y="23"/>
                  </a:lnTo>
                  <a:lnTo>
                    <a:pt x="1474" y="8"/>
                  </a:lnTo>
                  <a:lnTo>
                    <a:pt x="1513" y="1"/>
                  </a:lnTo>
                  <a:lnTo>
                    <a:pt x="1553" y="0"/>
                  </a:lnTo>
                  <a:lnTo>
                    <a:pt x="1592" y="7"/>
                  </a:lnTo>
                  <a:lnTo>
                    <a:pt x="1631" y="20"/>
                  </a:lnTo>
                  <a:lnTo>
                    <a:pt x="1671" y="41"/>
                  </a:lnTo>
                  <a:lnTo>
                    <a:pt x="1710" y="69"/>
                  </a:lnTo>
                  <a:lnTo>
                    <a:pt x="1749" y="103"/>
                  </a:lnTo>
                  <a:lnTo>
                    <a:pt x="1789" y="143"/>
                  </a:lnTo>
                  <a:lnTo>
                    <a:pt x="1828" y="190"/>
                  </a:lnTo>
                  <a:lnTo>
                    <a:pt x="1867" y="242"/>
                  </a:lnTo>
                  <a:lnTo>
                    <a:pt x="1906" y="299"/>
                  </a:lnTo>
                  <a:lnTo>
                    <a:pt x="1945" y="360"/>
                  </a:lnTo>
                  <a:lnTo>
                    <a:pt x="1985" y="425"/>
                  </a:lnTo>
                  <a:lnTo>
                    <a:pt x="2024" y="494"/>
                  </a:lnTo>
                  <a:lnTo>
                    <a:pt x="2063" y="566"/>
                  </a:lnTo>
                  <a:lnTo>
                    <a:pt x="2103" y="639"/>
                  </a:lnTo>
                  <a:lnTo>
                    <a:pt x="2142" y="714"/>
                  </a:lnTo>
                  <a:lnTo>
                    <a:pt x="2181" y="790"/>
                  </a:lnTo>
                  <a:lnTo>
                    <a:pt x="2221" y="866"/>
                  </a:lnTo>
                  <a:lnTo>
                    <a:pt x="2260" y="941"/>
                  </a:lnTo>
                  <a:lnTo>
                    <a:pt x="2299" y="1015"/>
                  </a:lnTo>
                  <a:lnTo>
                    <a:pt x="2338" y="1087"/>
                  </a:lnTo>
                  <a:lnTo>
                    <a:pt x="2377" y="1157"/>
                  </a:lnTo>
                  <a:lnTo>
                    <a:pt x="2417" y="1223"/>
                  </a:lnTo>
                  <a:lnTo>
                    <a:pt x="2456" y="1285"/>
                  </a:lnTo>
                  <a:lnTo>
                    <a:pt x="2495" y="1343"/>
                  </a:lnTo>
                  <a:lnTo>
                    <a:pt x="2535" y="1396"/>
                  </a:lnTo>
                  <a:lnTo>
                    <a:pt x="2574" y="1444"/>
                  </a:lnTo>
                  <a:lnTo>
                    <a:pt x="2613" y="1486"/>
                  </a:lnTo>
                  <a:lnTo>
                    <a:pt x="2652" y="1521"/>
                  </a:lnTo>
                  <a:lnTo>
                    <a:pt x="2692" y="1551"/>
                  </a:lnTo>
                  <a:lnTo>
                    <a:pt x="2731" y="1573"/>
                  </a:lnTo>
                  <a:lnTo>
                    <a:pt x="2770" y="1589"/>
                  </a:lnTo>
                  <a:lnTo>
                    <a:pt x="2809" y="1597"/>
                  </a:lnTo>
                  <a:lnTo>
                    <a:pt x="2849" y="1598"/>
                  </a:lnTo>
                  <a:lnTo>
                    <a:pt x="2888" y="1592"/>
                  </a:lnTo>
                  <a:lnTo>
                    <a:pt x="2927" y="1579"/>
                  </a:lnTo>
                  <a:lnTo>
                    <a:pt x="2966" y="1558"/>
                  </a:lnTo>
                  <a:lnTo>
                    <a:pt x="3006" y="1531"/>
                  </a:lnTo>
                  <a:lnTo>
                    <a:pt x="3045" y="1497"/>
                  </a:lnTo>
                  <a:lnTo>
                    <a:pt x="3084" y="1457"/>
                  </a:lnTo>
                  <a:lnTo>
                    <a:pt x="3124" y="1411"/>
                  </a:lnTo>
                  <a:lnTo>
                    <a:pt x="3163" y="1360"/>
                  </a:lnTo>
                  <a:lnTo>
                    <a:pt x="3202" y="1303"/>
                  </a:lnTo>
                  <a:lnTo>
                    <a:pt x="3242" y="1242"/>
                  </a:lnTo>
                  <a:lnTo>
                    <a:pt x="3281" y="1177"/>
                  </a:lnTo>
                  <a:lnTo>
                    <a:pt x="3320" y="1108"/>
                  </a:lnTo>
                  <a:lnTo>
                    <a:pt x="3359" y="1037"/>
                  </a:lnTo>
                  <a:lnTo>
                    <a:pt x="3398" y="964"/>
                  </a:lnTo>
                  <a:lnTo>
                    <a:pt x="3438" y="889"/>
                  </a:lnTo>
                  <a:lnTo>
                    <a:pt x="3477" y="813"/>
                  </a:lnTo>
                  <a:lnTo>
                    <a:pt x="3516" y="737"/>
                  </a:lnTo>
                  <a:lnTo>
                    <a:pt x="3556" y="662"/>
                  </a:lnTo>
                  <a:lnTo>
                    <a:pt x="3595" y="588"/>
                  </a:lnTo>
                  <a:lnTo>
                    <a:pt x="3634" y="515"/>
                  </a:lnTo>
                  <a:lnTo>
                    <a:pt x="3674" y="446"/>
                  </a:lnTo>
                  <a:lnTo>
                    <a:pt x="3713" y="379"/>
                  </a:lnTo>
                  <a:lnTo>
                    <a:pt x="3752" y="317"/>
                  </a:lnTo>
                  <a:lnTo>
                    <a:pt x="3791" y="258"/>
                  </a:lnTo>
                  <a:lnTo>
                    <a:pt x="3830" y="205"/>
                  </a:lnTo>
                  <a:lnTo>
                    <a:pt x="3870" y="157"/>
                  </a:lnTo>
                  <a:lnTo>
                    <a:pt x="3909" y="115"/>
                  </a:ln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sp>
          <p:nvSpPr>
            <p:cNvPr id="46093" name="Text Box 18"/>
            <p:cNvSpPr txBox="1">
              <a:spLocks noChangeArrowheads="1"/>
            </p:cNvSpPr>
            <p:nvPr/>
          </p:nvSpPr>
          <p:spPr bwMode="auto">
            <a:xfrm>
              <a:off x="3377" y="2208"/>
              <a:ext cx="266"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2000" b="1">
                  <a:solidFill>
                    <a:srgbClr val="FF0000"/>
                  </a:solidFill>
                  <a:latin typeface="VNI-Avo" pitchFamily="2" charset="0"/>
                </a:rPr>
                <a:t>B</a:t>
              </a:r>
              <a:r>
                <a:rPr lang="en-US" sz="2000" b="1" baseline="-25000">
                  <a:solidFill>
                    <a:srgbClr val="FF0000"/>
                  </a:solidFill>
                  <a:latin typeface="VNI-Avo" pitchFamily="2" charset="0"/>
                </a:rPr>
                <a:t>2</a:t>
              </a:r>
              <a:endParaRPr lang="en-US" sz="2000" b="1">
                <a:solidFill>
                  <a:srgbClr val="FF0000"/>
                </a:solidFill>
                <a:latin typeface="VNI-Avo" pitchFamily="2" charset="0"/>
              </a:endParaRPr>
            </a:p>
          </p:txBody>
        </p:sp>
      </p:grpSp>
      <p:grpSp>
        <p:nvGrpSpPr>
          <p:cNvPr id="4" name="Group 31"/>
          <p:cNvGrpSpPr>
            <a:grpSpLocks/>
          </p:cNvGrpSpPr>
          <p:nvPr/>
        </p:nvGrpSpPr>
        <p:grpSpPr bwMode="auto">
          <a:xfrm>
            <a:off x="2147888" y="4400102"/>
            <a:ext cx="3814763" cy="2051050"/>
            <a:chOff x="2565" y="2208"/>
            <a:chExt cx="2403" cy="1292"/>
          </a:xfrm>
        </p:grpSpPr>
        <p:sp>
          <p:nvSpPr>
            <p:cNvPr id="46095" name="Freeform 13"/>
            <p:cNvSpPr>
              <a:spLocks/>
            </p:cNvSpPr>
            <p:nvPr/>
          </p:nvSpPr>
          <p:spPr bwMode="auto">
            <a:xfrm>
              <a:off x="2565" y="2467"/>
              <a:ext cx="2403" cy="1033"/>
            </a:xfrm>
            <a:custGeom>
              <a:avLst/>
              <a:gdLst>
                <a:gd name="T0" fmla="*/ 24 w 8406"/>
                <a:gd name="T1" fmla="*/ 95 h 8942"/>
                <a:gd name="T2" fmla="*/ 73 w 8406"/>
                <a:gd name="T3" fmla="*/ 160 h 8942"/>
                <a:gd name="T4" fmla="*/ 121 w 8406"/>
                <a:gd name="T5" fmla="*/ 237 h 8942"/>
                <a:gd name="T6" fmla="*/ 170 w 8406"/>
                <a:gd name="T7" fmla="*/ 324 h 8942"/>
                <a:gd name="T8" fmla="*/ 218 w 8406"/>
                <a:gd name="T9" fmla="*/ 418 h 8942"/>
                <a:gd name="T10" fmla="*/ 267 w 8406"/>
                <a:gd name="T11" fmla="*/ 515 h 8942"/>
                <a:gd name="T12" fmla="*/ 316 w 8406"/>
                <a:gd name="T13" fmla="*/ 613 h 8942"/>
                <a:gd name="T14" fmla="*/ 364 w 8406"/>
                <a:gd name="T15" fmla="*/ 707 h 8942"/>
                <a:gd name="T16" fmla="*/ 413 w 8406"/>
                <a:gd name="T17" fmla="*/ 794 h 8942"/>
                <a:gd name="T18" fmla="*/ 461 w 8406"/>
                <a:gd name="T19" fmla="*/ 872 h 8942"/>
                <a:gd name="T20" fmla="*/ 510 w 8406"/>
                <a:gd name="T21" fmla="*/ 936 h 8942"/>
                <a:gd name="T22" fmla="*/ 558 w 8406"/>
                <a:gd name="T23" fmla="*/ 986 h 8942"/>
                <a:gd name="T24" fmla="*/ 607 w 8406"/>
                <a:gd name="T25" fmla="*/ 1018 h 8942"/>
                <a:gd name="T26" fmla="*/ 655 w 8406"/>
                <a:gd name="T27" fmla="*/ 1032 h 8942"/>
                <a:gd name="T28" fmla="*/ 704 w 8406"/>
                <a:gd name="T29" fmla="*/ 1028 h 8942"/>
                <a:gd name="T30" fmla="*/ 752 w 8406"/>
                <a:gd name="T31" fmla="*/ 1006 h 8942"/>
                <a:gd name="T32" fmla="*/ 801 w 8406"/>
                <a:gd name="T33" fmla="*/ 966 h 8942"/>
                <a:gd name="T34" fmla="*/ 850 w 8406"/>
                <a:gd name="T35" fmla="*/ 909 h 8942"/>
                <a:gd name="T36" fmla="*/ 898 w 8406"/>
                <a:gd name="T37" fmla="*/ 839 h 8942"/>
                <a:gd name="T38" fmla="*/ 947 w 8406"/>
                <a:gd name="T39" fmla="*/ 757 h 8942"/>
                <a:gd name="T40" fmla="*/ 995 w 8406"/>
                <a:gd name="T41" fmla="*/ 666 h 8942"/>
                <a:gd name="T42" fmla="*/ 1044 w 8406"/>
                <a:gd name="T43" fmla="*/ 570 h 8942"/>
                <a:gd name="T44" fmla="*/ 1092 w 8406"/>
                <a:gd name="T45" fmla="*/ 472 h 8942"/>
                <a:gd name="T46" fmla="*/ 1141 w 8406"/>
                <a:gd name="T47" fmla="*/ 376 h 8942"/>
                <a:gd name="T48" fmla="*/ 1189 w 8406"/>
                <a:gd name="T49" fmla="*/ 284 h 8942"/>
                <a:gd name="T50" fmla="*/ 1238 w 8406"/>
                <a:gd name="T51" fmla="*/ 201 h 8942"/>
                <a:gd name="T52" fmla="*/ 1286 w 8406"/>
                <a:gd name="T53" fmla="*/ 130 h 8942"/>
                <a:gd name="T54" fmla="*/ 1335 w 8406"/>
                <a:gd name="T55" fmla="*/ 72 h 8942"/>
                <a:gd name="T56" fmla="*/ 1384 w 8406"/>
                <a:gd name="T57" fmla="*/ 30 h 8942"/>
                <a:gd name="T58" fmla="*/ 1432 w 8406"/>
                <a:gd name="T59" fmla="*/ 6 h 8942"/>
                <a:gd name="T60" fmla="*/ 1481 w 8406"/>
                <a:gd name="T61" fmla="*/ 0 h 8942"/>
                <a:gd name="T62" fmla="*/ 1529 w 8406"/>
                <a:gd name="T63" fmla="*/ 13 h 8942"/>
                <a:gd name="T64" fmla="*/ 1578 w 8406"/>
                <a:gd name="T65" fmla="*/ 44 h 8942"/>
                <a:gd name="T66" fmla="*/ 1626 w 8406"/>
                <a:gd name="T67" fmla="*/ 92 h 8942"/>
                <a:gd name="T68" fmla="*/ 1675 w 8406"/>
                <a:gd name="T69" fmla="*/ 155 h 8942"/>
                <a:gd name="T70" fmla="*/ 1723 w 8406"/>
                <a:gd name="T71" fmla="*/ 231 h 8942"/>
                <a:gd name="T72" fmla="*/ 1772 w 8406"/>
                <a:gd name="T73" fmla="*/ 317 h 8942"/>
                <a:gd name="T74" fmla="*/ 1820 w 8406"/>
                <a:gd name="T75" fmla="*/ 411 h 8942"/>
                <a:gd name="T76" fmla="*/ 1869 w 8406"/>
                <a:gd name="T77" fmla="*/ 509 h 8942"/>
                <a:gd name="T78" fmla="*/ 1918 w 8406"/>
                <a:gd name="T79" fmla="*/ 606 h 8942"/>
                <a:gd name="T80" fmla="*/ 1966 w 8406"/>
                <a:gd name="T81" fmla="*/ 701 h 8942"/>
                <a:gd name="T82" fmla="*/ 2015 w 8406"/>
                <a:gd name="T83" fmla="*/ 789 h 8942"/>
                <a:gd name="T84" fmla="*/ 2063 w 8406"/>
                <a:gd name="T85" fmla="*/ 867 h 8942"/>
                <a:gd name="T86" fmla="*/ 2112 w 8406"/>
                <a:gd name="T87" fmla="*/ 932 h 8942"/>
                <a:gd name="T88" fmla="*/ 2160 w 8406"/>
                <a:gd name="T89" fmla="*/ 983 h 8942"/>
                <a:gd name="T90" fmla="*/ 2209 w 8406"/>
                <a:gd name="T91" fmla="*/ 1016 h 8942"/>
                <a:gd name="T92" fmla="*/ 2257 w 8406"/>
                <a:gd name="T93" fmla="*/ 1032 h 8942"/>
                <a:gd name="T94" fmla="*/ 2306 w 8406"/>
                <a:gd name="T95" fmla="*/ 1029 h 8942"/>
                <a:gd name="T96" fmla="*/ 2354 w 8406"/>
                <a:gd name="T97" fmla="*/ 1008 h 8942"/>
                <a:gd name="T98" fmla="*/ 2403 w 8406"/>
                <a:gd name="T99" fmla="*/ 969 h 89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06"/>
                <a:gd name="T151" fmla="*/ 0 h 8942"/>
                <a:gd name="T152" fmla="*/ 8406 w 8406"/>
                <a:gd name="T153" fmla="*/ 8942 h 89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06" h="8942">
                  <a:moveTo>
                    <a:pt x="0" y="597"/>
                  </a:moveTo>
                  <a:lnTo>
                    <a:pt x="85" y="826"/>
                  </a:lnTo>
                  <a:lnTo>
                    <a:pt x="169" y="1089"/>
                  </a:lnTo>
                  <a:lnTo>
                    <a:pt x="254" y="1383"/>
                  </a:lnTo>
                  <a:lnTo>
                    <a:pt x="339" y="1703"/>
                  </a:lnTo>
                  <a:lnTo>
                    <a:pt x="424" y="2049"/>
                  </a:lnTo>
                  <a:lnTo>
                    <a:pt x="509" y="2417"/>
                  </a:lnTo>
                  <a:lnTo>
                    <a:pt x="594" y="2803"/>
                  </a:lnTo>
                  <a:lnTo>
                    <a:pt x="679" y="3204"/>
                  </a:lnTo>
                  <a:lnTo>
                    <a:pt x="764" y="3616"/>
                  </a:lnTo>
                  <a:lnTo>
                    <a:pt x="849" y="4036"/>
                  </a:lnTo>
                  <a:lnTo>
                    <a:pt x="934" y="4461"/>
                  </a:lnTo>
                  <a:lnTo>
                    <a:pt x="1019" y="4886"/>
                  </a:lnTo>
                  <a:lnTo>
                    <a:pt x="1104" y="5307"/>
                  </a:lnTo>
                  <a:lnTo>
                    <a:pt x="1188" y="5720"/>
                  </a:lnTo>
                  <a:lnTo>
                    <a:pt x="1273" y="6121"/>
                  </a:lnTo>
                  <a:lnTo>
                    <a:pt x="1358" y="6508"/>
                  </a:lnTo>
                  <a:lnTo>
                    <a:pt x="1443" y="6877"/>
                  </a:lnTo>
                  <a:lnTo>
                    <a:pt x="1528" y="7222"/>
                  </a:lnTo>
                  <a:lnTo>
                    <a:pt x="1613" y="7545"/>
                  </a:lnTo>
                  <a:lnTo>
                    <a:pt x="1698" y="7840"/>
                  </a:lnTo>
                  <a:lnTo>
                    <a:pt x="1783" y="8104"/>
                  </a:lnTo>
                  <a:lnTo>
                    <a:pt x="1868" y="8335"/>
                  </a:lnTo>
                  <a:lnTo>
                    <a:pt x="1953" y="8532"/>
                  </a:lnTo>
                  <a:lnTo>
                    <a:pt x="2038" y="8691"/>
                  </a:lnTo>
                  <a:lnTo>
                    <a:pt x="2123" y="8812"/>
                  </a:lnTo>
                  <a:lnTo>
                    <a:pt x="2207" y="8895"/>
                  </a:lnTo>
                  <a:lnTo>
                    <a:pt x="2292" y="8937"/>
                  </a:lnTo>
                  <a:lnTo>
                    <a:pt x="2377" y="8940"/>
                  </a:lnTo>
                  <a:lnTo>
                    <a:pt x="2462" y="8901"/>
                  </a:lnTo>
                  <a:lnTo>
                    <a:pt x="2547" y="8824"/>
                  </a:lnTo>
                  <a:lnTo>
                    <a:pt x="2632" y="8707"/>
                  </a:lnTo>
                  <a:lnTo>
                    <a:pt x="2717" y="8551"/>
                  </a:lnTo>
                  <a:lnTo>
                    <a:pt x="2802" y="8359"/>
                  </a:lnTo>
                  <a:lnTo>
                    <a:pt x="2887" y="8132"/>
                  </a:lnTo>
                  <a:lnTo>
                    <a:pt x="2972" y="7871"/>
                  </a:lnTo>
                  <a:lnTo>
                    <a:pt x="3057" y="7580"/>
                  </a:lnTo>
                  <a:lnTo>
                    <a:pt x="3142" y="7261"/>
                  </a:lnTo>
                  <a:lnTo>
                    <a:pt x="3226" y="6918"/>
                  </a:lnTo>
                  <a:lnTo>
                    <a:pt x="3311" y="6552"/>
                  </a:lnTo>
                  <a:lnTo>
                    <a:pt x="3396" y="6167"/>
                  </a:lnTo>
                  <a:lnTo>
                    <a:pt x="3481" y="5766"/>
                  </a:lnTo>
                  <a:lnTo>
                    <a:pt x="3566" y="5354"/>
                  </a:lnTo>
                  <a:lnTo>
                    <a:pt x="3651" y="4934"/>
                  </a:lnTo>
                  <a:lnTo>
                    <a:pt x="3736" y="4511"/>
                  </a:lnTo>
                  <a:lnTo>
                    <a:pt x="3821" y="4086"/>
                  </a:lnTo>
                  <a:lnTo>
                    <a:pt x="3906" y="3665"/>
                  </a:lnTo>
                  <a:lnTo>
                    <a:pt x="3991" y="3251"/>
                  </a:lnTo>
                  <a:lnTo>
                    <a:pt x="4076" y="2848"/>
                  </a:lnTo>
                  <a:lnTo>
                    <a:pt x="4160" y="2461"/>
                  </a:lnTo>
                  <a:lnTo>
                    <a:pt x="4245" y="2091"/>
                  </a:lnTo>
                  <a:lnTo>
                    <a:pt x="4330" y="1742"/>
                  </a:lnTo>
                  <a:lnTo>
                    <a:pt x="4415" y="1418"/>
                  </a:lnTo>
                  <a:lnTo>
                    <a:pt x="4500" y="1122"/>
                  </a:lnTo>
                  <a:lnTo>
                    <a:pt x="4585" y="856"/>
                  </a:lnTo>
                  <a:lnTo>
                    <a:pt x="4670" y="622"/>
                  </a:lnTo>
                  <a:lnTo>
                    <a:pt x="4755" y="424"/>
                  </a:lnTo>
                  <a:lnTo>
                    <a:pt x="4840" y="261"/>
                  </a:lnTo>
                  <a:lnTo>
                    <a:pt x="4925" y="136"/>
                  </a:lnTo>
                  <a:lnTo>
                    <a:pt x="5010" y="51"/>
                  </a:lnTo>
                  <a:lnTo>
                    <a:pt x="5095" y="6"/>
                  </a:lnTo>
                  <a:lnTo>
                    <a:pt x="5179" y="0"/>
                  </a:lnTo>
                  <a:lnTo>
                    <a:pt x="5264" y="36"/>
                  </a:lnTo>
                  <a:lnTo>
                    <a:pt x="5349" y="111"/>
                  </a:lnTo>
                  <a:lnTo>
                    <a:pt x="5434" y="226"/>
                  </a:lnTo>
                  <a:lnTo>
                    <a:pt x="5519" y="379"/>
                  </a:lnTo>
                  <a:lnTo>
                    <a:pt x="5604" y="569"/>
                  </a:lnTo>
                  <a:lnTo>
                    <a:pt x="5689" y="794"/>
                  </a:lnTo>
                  <a:lnTo>
                    <a:pt x="5774" y="1052"/>
                  </a:lnTo>
                  <a:lnTo>
                    <a:pt x="5859" y="1341"/>
                  </a:lnTo>
                  <a:lnTo>
                    <a:pt x="5944" y="1657"/>
                  </a:lnTo>
                  <a:lnTo>
                    <a:pt x="6029" y="2000"/>
                  </a:lnTo>
                  <a:lnTo>
                    <a:pt x="6114" y="2365"/>
                  </a:lnTo>
                  <a:lnTo>
                    <a:pt x="6198" y="2748"/>
                  </a:lnTo>
                  <a:lnTo>
                    <a:pt x="6283" y="3148"/>
                  </a:lnTo>
                  <a:lnTo>
                    <a:pt x="6368" y="3559"/>
                  </a:lnTo>
                  <a:lnTo>
                    <a:pt x="6453" y="3978"/>
                  </a:lnTo>
                  <a:lnTo>
                    <a:pt x="6538" y="4402"/>
                  </a:lnTo>
                  <a:lnTo>
                    <a:pt x="6623" y="4827"/>
                  </a:lnTo>
                  <a:lnTo>
                    <a:pt x="6708" y="5249"/>
                  </a:lnTo>
                  <a:lnTo>
                    <a:pt x="6793" y="5663"/>
                  </a:lnTo>
                  <a:lnTo>
                    <a:pt x="6878" y="6066"/>
                  </a:lnTo>
                  <a:lnTo>
                    <a:pt x="6963" y="6455"/>
                  </a:lnTo>
                  <a:lnTo>
                    <a:pt x="7048" y="6826"/>
                  </a:lnTo>
                  <a:lnTo>
                    <a:pt x="7133" y="7176"/>
                  </a:lnTo>
                  <a:lnTo>
                    <a:pt x="7217" y="7503"/>
                  </a:lnTo>
                  <a:lnTo>
                    <a:pt x="7302" y="7801"/>
                  </a:lnTo>
                  <a:lnTo>
                    <a:pt x="7387" y="8069"/>
                  </a:lnTo>
                  <a:lnTo>
                    <a:pt x="7472" y="8305"/>
                  </a:lnTo>
                  <a:lnTo>
                    <a:pt x="7557" y="8506"/>
                  </a:lnTo>
                  <a:lnTo>
                    <a:pt x="7642" y="8670"/>
                  </a:lnTo>
                  <a:lnTo>
                    <a:pt x="7727" y="8798"/>
                  </a:lnTo>
                  <a:lnTo>
                    <a:pt x="7812" y="8886"/>
                  </a:lnTo>
                  <a:lnTo>
                    <a:pt x="7897" y="8934"/>
                  </a:lnTo>
                  <a:lnTo>
                    <a:pt x="7982" y="8942"/>
                  </a:lnTo>
                  <a:lnTo>
                    <a:pt x="8067" y="8910"/>
                  </a:lnTo>
                  <a:lnTo>
                    <a:pt x="8152" y="8837"/>
                  </a:lnTo>
                  <a:lnTo>
                    <a:pt x="8236" y="8725"/>
                  </a:lnTo>
                  <a:lnTo>
                    <a:pt x="8321" y="8575"/>
                  </a:lnTo>
                  <a:lnTo>
                    <a:pt x="8406" y="8388"/>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sp>
          <p:nvSpPr>
            <p:cNvPr id="46096" name="Text Box 19"/>
            <p:cNvSpPr txBox="1">
              <a:spLocks noChangeArrowheads="1"/>
            </p:cNvSpPr>
            <p:nvPr/>
          </p:nvSpPr>
          <p:spPr bwMode="auto">
            <a:xfrm>
              <a:off x="3912" y="2208"/>
              <a:ext cx="26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2000" b="1">
                  <a:solidFill>
                    <a:srgbClr val="0000FF"/>
                  </a:solidFill>
                  <a:latin typeface="VNI-Avo" pitchFamily="2" charset="0"/>
                </a:rPr>
                <a:t>B</a:t>
              </a:r>
              <a:r>
                <a:rPr lang="en-US" sz="2000" b="1" baseline="-25000">
                  <a:solidFill>
                    <a:srgbClr val="0000FF"/>
                  </a:solidFill>
                  <a:latin typeface="VNI-Avo" pitchFamily="2" charset="0"/>
                </a:rPr>
                <a:t>3</a:t>
              </a:r>
              <a:endParaRPr lang="en-US" sz="2000" b="1">
                <a:solidFill>
                  <a:srgbClr val="0000FF"/>
                </a:solidFill>
                <a:latin typeface="VNI-Avo" pitchFamily="2" charset="0"/>
              </a:endParaRPr>
            </a:p>
          </p:txBody>
        </p:sp>
      </p:grpSp>
      <p:grpSp>
        <p:nvGrpSpPr>
          <p:cNvPr id="5" name="Group 32"/>
          <p:cNvGrpSpPr>
            <a:grpSpLocks/>
          </p:cNvGrpSpPr>
          <p:nvPr/>
        </p:nvGrpSpPr>
        <p:grpSpPr bwMode="auto">
          <a:xfrm>
            <a:off x="1600200" y="4108002"/>
            <a:ext cx="5229225" cy="2616200"/>
            <a:chOff x="2220" y="2024"/>
            <a:chExt cx="3294" cy="1648"/>
          </a:xfrm>
        </p:grpSpPr>
        <p:sp>
          <p:nvSpPr>
            <p:cNvPr id="46098" name="Line 9"/>
            <p:cNvSpPr>
              <a:spLocks noChangeShapeType="1"/>
            </p:cNvSpPr>
            <p:nvPr/>
          </p:nvSpPr>
          <p:spPr bwMode="auto">
            <a:xfrm>
              <a:off x="2220" y="2983"/>
              <a:ext cx="3294" cy="0"/>
            </a:xfrm>
            <a:prstGeom prst="line">
              <a:avLst/>
            </a:prstGeom>
            <a:noFill/>
            <a:ln w="38100">
              <a:solidFill>
                <a:schemeClr val="tx1"/>
              </a:solidFill>
              <a:round/>
              <a:headEnd/>
              <a:tailEnd type="arrow" w="sm" len="med"/>
            </a:ln>
            <a:extLst>
              <a:ext uri="{909E8E84-426E-40DD-AFC4-6F175D3DCCD1}">
                <a14:hiddenFill xmlns:a14="http://schemas.microsoft.com/office/drawing/2010/main">
                  <a:noFill/>
                </a14:hiddenFill>
              </a:ext>
            </a:extLst>
          </p:spPr>
          <p:txBody>
            <a:bodyPr/>
            <a:lstStyle/>
            <a:p>
              <a:endParaRPr lang="en-US"/>
            </a:p>
          </p:txBody>
        </p:sp>
        <p:sp>
          <p:nvSpPr>
            <p:cNvPr id="46099" name="Line 14"/>
            <p:cNvSpPr>
              <a:spLocks noChangeShapeType="1"/>
            </p:cNvSpPr>
            <p:nvPr/>
          </p:nvSpPr>
          <p:spPr bwMode="auto">
            <a:xfrm rot="-5400000">
              <a:off x="1827" y="2940"/>
              <a:ext cx="1464" cy="0"/>
            </a:xfrm>
            <a:prstGeom prst="line">
              <a:avLst/>
            </a:prstGeom>
            <a:noFill/>
            <a:ln w="38100">
              <a:solidFill>
                <a:schemeClr val="tx1"/>
              </a:solidFill>
              <a:round/>
              <a:headEnd/>
              <a:tailEnd type="arrow" w="sm" len="med"/>
            </a:ln>
            <a:extLst>
              <a:ext uri="{909E8E84-426E-40DD-AFC4-6F175D3DCCD1}">
                <a14:hiddenFill xmlns:a14="http://schemas.microsoft.com/office/drawing/2010/main">
                  <a:noFill/>
                </a14:hiddenFill>
              </a:ext>
            </a:extLst>
          </p:spPr>
          <p:txBody>
            <a:bodyPr/>
            <a:lstStyle/>
            <a:p>
              <a:endParaRPr lang="en-US"/>
            </a:p>
          </p:txBody>
        </p:sp>
        <p:sp>
          <p:nvSpPr>
            <p:cNvPr id="46100" name="Text Box 15"/>
            <p:cNvSpPr txBox="1">
              <a:spLocks noChangeArrowheads="1"/>
            </p:cNvSpPr>
            <p:nvPr/>
          </p:nvSpPr>
          <p:spPr bwMode="auto">
            <a:xfrm>
              <a:off x="2337" y="2982"/>
              <a:ext cx="26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2000" b="1">
                  <a:latin typeface="VNI-Times" pitchFamily="2" charset="0"/>
                </a:rPr>
                <a:t>0</a:t>
              </a:r>
            </a:p>
          </p:txBody>
        </p:sp>
        <p:sp>
          <p:nvSpPr>
            <p:cNvPr id="46101" name="Text Box 16"/>
            <p:cNvSpPr txBox="1">
              <a:spLocks noChangeArrowheads="1"/>
            </p:cNvSpPr>
            <p:nvPr/>
          </p:nvSpPr>
          <p:spPr bwMode="auto">
            <a:xfrm>
              <a:off x="2489" y="2024"/>
              <a:ext cx="26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2000" b="1">
                  <a:latin typeface="VNI-Avo" pitchFamily="2" charset="0"/>
                </a:rPr>
                <a:t>B</a:t>
              </a:r>
            </a:p>
          </p:txBody>
        </p:sp>
        <p:sp>
          <p:nvSpPr>
            <p:cNvPr id="46102" name="Text Box 28"/>
            <p:cNvSpPr txBox="1">
              <a:spLocks noChangeArrowheads="1"/>
            </p:cNvSpPr>
            <p:nvPr/>
          </p:nvSpPr>
          <p:spPr bwMode="auto">
            <a:xfrm>
              <a:off x="5186" y="3002"/>
              <a:ext cx="26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2000" b="1">
                  <a:latin typeface="VNI-Book" pitchFamily="2" charset="0"/>
                </a:rPr>
                <a:t>t</a:t>
              </a:r>
            </a:p>
          </p:txBody>
        </p:sp>
      </p:grpSp>
      <p:grpSp>
        <p:nvGrpSpPr>
          <p:cNvPr id="6" name="Group 41"/>
          <p:cNvGrpSpPr>
            <a:grpSpLocks/>
          </p:cNvGrpSpPr>
          <p:nvPr/>
        </p:nvGrpSpPr>
        <p:grpSpPr bwMode="auto">
          <a:xfrm>
            <a:off x="3224213" y="5457378"/>
            <a:ext cx="1700213" cy="385763"/>
            <a:chOff x="3243" y="2874"/>
            <a:chExt cx="1071" cy="243"/>
          </a:xfrm>
        </p:grpSpPr>
        <p:sp>
          <p:nvSpPr>
            <p:cNvPr id="46104" name="Text Box 34"/>
            <p:cNvSpPr txBox="1">
              <a:spLocks noChangeArrowheads="1"/>
            </p:cNvSpPr>
            <p:nvPr/>
          </p:nvSpPr>
          <p:spPr bwMode="auto">
            <a:xfrm>
              <a:off x="3243" y="2874"/>
              <a:ext cx="27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b="1">
                  <a:latin typeface="VNI-Bodon-Poster" pitchFamily="2" charset="0"/>
                  <a:sym typeface="Symbol" pitchFamily="18" charset="2"/>
                </a:rPr>
                <a:t></a:t>
              </a:r>
            </a:p>
          </p:txBody>
        </p:sp>
        <p:sp>
          <p:nvSpPr>
            <p:cNvPr id="46105" name="Text Box 35"/>
            <p:cNvSpPr txBox="1">
              <a:spLocks noChangeArrowheads="1"/>
            </p:cNvSpPr>
            <p:nvPr/>
          </p:nvSpPr>
          <p:spPr bwMode="auto">
            <a:xfrm>
              <a:off x="4041" y="2886"/>
              <a:ext cx="27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b="1">
                  <a:latin typeface="VNI-Bodon-Poster" pitchFamily="2" charset="0"/>
                  <a:sym typeface="Symbol" pitchFamily="18" charset="2"/>
                </a:rPr>
                <a:t></a:t>
              </a:r>
            </a:p>
          </p:txBody>
        </p:sp>
      </p:grpSp>
      <p:sp>
        <p:nvSpPr>
          <p:cNvPr id="28709" name="Text Box 37"/>
          <p:cNvSpPr txBox="1">
            <a:spLocks noChangeArrowheads="1"/>
          </p:cNvSpPr>
          <p:nvPr/>
        </p:nvSpPr>
        <p:spPr bwMode="auto">
          <a:xfrm>
            <a:off x="2840037" y="5441503"/>
            <a:ext cx="433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b="1">
                <a:latin typeface="VNI-Bodon-Poster" pitchFamily="2" charset="0"/>
                <a:sym typeface="Symbol" pitchFamily="18" charset="2"/>
              </a:rPr>
              <a:t></a:t>
            </a:r>
          </a:p>
        </p:txBody>
      </p:sp>
      <p:sp>
        <p:nvSpPr>
          <p:cNvPr id="28710" name="Text Box 38"/>
          <p:cNvSpPr txBox="1">
            <a:spLocks noChangeArrowheads="1"/>
          </p:cNvSpPr>
          <p:nvPr/>
        </p:nvSpPr>
        <p:spPr bwMode="auto">
          <a:xfrm>
            <a:off x="4110037" y="5441503"/>
            <a:ext cx="433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b="1">
                <a:latin typeface="VNI-Bodon-Poster" pitchFamily="2" charset="0"/>
                <a:sym typeface="Symbol" pitchFamily="18" charset="2"/>
              </a:rPr>
              <a:t></a:t>
            </a:r>
          </a:p>
        </p:txBody>
      </p:sp>
      <p:sp>
        <p:nvSpPr>
          <p:cNvPr id="28711" name="Line 39"/>
          <p:cNvSpPr>
            <a:spLocks noChangeShapeType="1"/>
          </p:cNvSpPr>
          <p:nvPr/>
        </p:nvSpPr>
        <p:spPr bwMode="auto">
          <a:xfrm>
            <a:off x="2124075" y="4804916"/>
            <a:ext cx="3960812" cy="158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8712" name="Line 40"/>
          <p:cNvSpPr>
            <a:spLocks noChangeShapeType="1"/>
          </p:cNvSpPr>
          <p:nvPr/>
        </p:nvSpPr>
        <p:spPr bwMode="auto">
          <a:xfrm>
            <a:off x="2139950" y="6465441"/>
            <a:ext cx="3960812" cy="158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8721" name="Text Box 49"/>
          <p:cNvSpPr txBox="1">
            <a:spLocks noChangeArrowheads="1"/>
          </p:cNvSpPr>
          <p:nvPr/>
        </p:nvSpPr>
        <p:spPr bwMode="auto">
          <a:xfrm>
            <a:off x="1662112" y="4612828"/>
            <a:ext cx="539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000">
                <a:latin typeface="VNI-Helve" pitchFamily="2" charset="0"/>
              </a:rPr>
              <a:t>B</a:t>
            </a:r>
            <a:r>
              <a:rPr lang="en-US" sz="2000" baseline="-25000">
                <a:latin typeface="VNI-Helve" pitchFamily="2" charset="0"/>
              </a:rPr>
              <a:t>0</a:t>
            </a:r>
            <a:endParaRPr lang="en-US" sz="2000">
              <a:latin typeface="VNI-Helve" pitchFamily="2" charset="0"/>
            </a:endParaRPr>
          </a:p>
        </p:txBody>
      </p:sp>
      <p:grpSp>
        <p:nvGrpSpPr>
          <p:cNvPr id="15" name="Group 14"/>
          <p:cNvGrpSpPr/>
          <p:nvPr/>
        </p:nvGrpSpPr>
        <p:grpSpPr>
          <a:xfrm>
            <a:off x="4495800" y="1447800"/>
            <a:ext cx="3721100" cy="2919413"/>
            <a:chOff x="5257800" y="1414462"/>
            <a:chExt cx="3721100" cy="2919413"/>
          </a:xfrm>
        </p:grpSpPr>
        <p:grpSp>
          <p:nvGrpSpPr>
            <p:cNvPr id="11" name="Group 10"/>
            <p:cNvGrpSpPr/>
            <p:nvPr/>
          </p:nvGrpSpPr>
          <p:grpSpPr>
            <a:xfrm>
              <a:off x="5257800" y="1414462"/>
              <a:ext cx="3721100" cy="2919413"/>
              <a:chOff x="5257800" y="1414462"/>
              <a:chExt cx="3721100" cy="2919413"/>
            </a:xfrm>
          </p:grpSpPr>
          <p:grpSp>
            <p:nvGrpSpPr>
              <p:cNvPr id="46119" name="Group 4"/>
              <p:cNvGrpSpPr>
                <a:grpSpLocks/>
              </p:cNvGrpSpPr>
              <p:nvPr/>
            </p:nvGrpSpPr>
            <p:grpSpPr bwMode="auto">
              <a:xfrm>
                <a:off x="5865503" y="1930464"/>
                <a:ext cx="2491294" cy="2386855"/>
                <a:chOff x="2592" y="8640"/>
                <a:chExt cx="3456" cy="3456"/>
              </a:xfrm>
            </p:grpSpPr>
            <p:sp>
              <p:nvSpPr>
                <p:cNvPr id="46120" name="Oval 5"/>
                <p:cNvSpPr>
                  <a:spLocks noChangeArrowheads="1"/>
                </p:cNvSpPr>
                <p:nvPr/>
              </p:nvSpPr>
              <p:spPr bwMode="auto">
                <a:xfrm>
                  <a:off x="2592" y="8640"/>
                  <a:ext cx="3456" cy="3456"/>
                </a:xfrm>
                <a:prstGeom prst="ellipse">
                  <a:avLst/>
                </a:pr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sp>
              <p:nvSpPr>
                <p:cNvPr id="46121" name="Oval 6"/>
                <p:cNvSpPr>
                  <a:spLocks noChangeArrowheads="1"/>
                </p:cNvSpPr>
                <p:nvPr/>
              </p:nvSpPr>
              <p:spPr bwMode="auto">
                <a:xfrm>
                  <a:off x="2880" y="8928"/>
                  <a:ext cx="2880" cy="2880"/>
                </a:xfrm>
                <a:prstGeom prst="ellipse">
                  <a:avLst/>
                </a:pr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grpSp>
          <p:grpSp>
            <p:nvGrpSpPr>
              <p:cNvPr id="46122" name="Group 7"/>
              <p:cNvGrpSpPr>
                <a:grpSpLocks/>
              </p:cNvGrpSpPr>
              <p:nvPr/>
            </p:nvGrpSpPr>
            <p:grpSpPr bwMode="auto">
              <a:xfrm>
                <a:off x="6519287" y="1414462"/>
                <a:ext cx="1185165" cy="1458327"/>
                <a:chOff x="3901" y="1480"/>
                <a:chExt cx="823" cy="1057"/>
              </a:xfrm>
            </p:grpSpPr>
            <p:sp>
              <p:nvSpPr>
                <p:cNvPr id="46123" name="Text Box 8"/>
                <p:cNvSpPr txBox="1">
                  <a:spLocks noChangeArrowheads="1"/>
                </p:cNvSpPr>
                <p:nvPr/>
              </p:nvSpPr>
              <p:spPr bwMode="auto">
                <a:xfrm>
                  <a:off x="4184" y="1480"/>
                  <a:ext cx="284"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atin typeface="VNI-Bodon-Poster" pitchFamily="2" charset="0"/>
                    </a:rPr>
                    <a:t>1</a:t>
                  </a:r>
                </a:p>
              </p:txBody>
            </p:sp>
            <p:grpSp>
              <p:nvGrpSpPr>
                <p:cNvPr id="46124" name="Group 9"/>
                <p:cNvGrpSpPr>
                  <a:grpSpLocks/>
                </p:cNvGrpSpPr>
                <p:nvPr/>
              </p:nvGrpSpPr>
              <p:grpSpPr bwMode="auto">
                <a:xfrm>
                  <a:off x="3995" y="1571"/>
                  <a:ext cx="635" cy="966"/>
                  <a:chOff x="2980" y="2025"/>
                  <a:chExt cx="635" cy="966"/>
                </a:xfrm>
              </p:grpSpPr>
              <p:grpSp>
                <p:nvGrpSpPr>
                  <p:cNvPr id="46125" name="Group 10"/>
                  <p:cNvGrpSpPr>
                    <a:grpSpLocks/>
                  </p:cNvGrpSpPr>
                  <p:nvPr/>
                </p:nvGrpSpPr>
                <p:grpSpPr bwMode="auto">
                  <a:xfrm>
                    <a:off x="3003" y="2510"/>
                    <a:ext cx="610" cy="481"/>
                    <a:chOff x="5448" y="9354"/>
                    <a:chExt cx="1205" cy="1016"/>
                  </a:xfrm>
                </p:grpSpPr>
                <p:sp>
                  <p:nvSpPr>
                    <p:cNvPr id="46126" name="Arc 11"/>
                    <p:cNvSpPr>
                      <a:spLocks/>
                    </p:cNvSpPr>
                    <p:nvPr/>
                  </p:nvSpPr>
                  <p:spPr bwMode="auto">
                    <a:xfrm>
                      <a:off x="5581" y="9506"/>
                      <a:ext cx="949" cy="864"/>
                    </a:xfrm>
                    <a:custGeom>
                      <a:avLst/>
                      <a:gdLst>
                        <a:gd name="T0" fmla="*/ 0 w 23718"/>
                        <a:gd name="T1" fmla="*/ 6 h 21600"/>
                        <a:gd name="T2" fmla="*/ 38 w 23718"/>
                        <a:gd name="T3" fmla="*/ 6 h 21600"/>
                        <a:gd name="T4" fmla="*/ 19 w 23718"/>
                        <a:gd name="T5" fmla="*/ 35 h 21600"/>
                        <a:gd name="T6" fmla="*/ 0 60000 65536"/>
                        <a:gd name="T7" fmla="*/ 0 60000 65536"/>
                        <a:gd name="T8" fmla="*/ 0 60000 65536"/>
                        <a:gd name="T9" fmla="*/ 0 w 23718"/>
                        <a:gd name="T10" fmla="*/ 0 h 21600"/>
                        <a:gd name="T11" fmla="*/ 23718 w 23718"/>
                        <a:gd name="T12" fmla="*/ 21600 h 21600"/>
                      </a:gdLst>
                      <a:ahLst/>
                      <a:cxnLst>
                        <a:cxn ang="T6">
                          <a:pos x="T0" y="T1"/>
                        </a:cxn>
                        <a:cxn ang="T7">
                          <a:pos x="T2" y="T3"/>
                        </a:cxn>
                        <a:cxn ang="T8">
                          <a:pos x="T4" y="T5"/>
                        </a:cxn>
                      </a:cxnLst>
                      <a:rect l="T9" t="T10" r="T11" b="T12"/>
                      <a:pathLst>
                        <a:path w="23718" h="21600" fill="none" extrusionOk="0">
                          <a:moveTo>
                            <a:pt x="-1" y="3553"/>
                          </a:moveTo>
                          <a:cubicBezTo>
                            <a:pt x="3524" y="1235"/>
                            <a:pt x="7651" y="-1"/>
                            <a:pt x="11870" y="0"/>
                          </a:cubicBezTo>
                          <a:cubicBezTo>
                            <a:pt x="16079" y="0"/>
                            <a:pt x="20197" y="1230"/>
                            <a:pt x="23717" y="3539"/>
                          </a:cubicBezTo>
                        </a:path>
                        <a:path w="23718" h="21600" stroke="0" extrusionOk="0">
                          <a:moveTo>
                            <a:pt x="-1" y="3553"/>
                          </a:moveTo>
                          <a:cubicBezTo>
                            <a:pt x="3524" y="1235"/>
                            <a:pt x="7651" y="-1"/>
                            <a:pt x="11870" y="0"/>
                          </a:cubicBezTo>
                          <a:cubicBezTo>
                            <a:pt x="16079" y="0"/>
                            <a:pt x="20197" y="1230"/>
                            <a:pt x="23717" y="3539"/>
                          </a:cubicBezTo>
                          <a:lnTo>
                            <a:pt x="11870" y="21600"/>
                          </a:lnTo>
                          <a:close/>
                        </a:path>
                      </a:pathLst>
                    </a:custGeom>
                    <a:noFill/>
                    <a:ln w="63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sp>
                  <p:nvSpPr>
                    <p:cNvPr id="46127" name="Line 12"/>
                    <p:cNvSpPr>
                      <a:spLocks noChangeShapeType="1"/>
                    </p:cNvSpPr>
                    <p:nvPr/>
                  </p:nvSpPr>
                  <p:spPr bwMode="auto">
                    <a:xfrm flipV="1">
                      <a:off x="6519" y="9360"/>
                      <a:ext cx="134" cy="288"/>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28" name="Line 13"/>
                    <p:cNvSpPr>
                      <a:spLocks noChangeShapeType="1"/>
                    </p:cNvSpPr>
                    <p:nvPr/>
                  </p:nvSpPr>
                  <p:spPr bwMode="auto">
                    <a:xfrm flipH="1" flipV="1">
                      <a:off x="5448" y="9354"/>
                      <a:ext cx="134" cy="288"/>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129" name="Group 14"/>
                  <p:cNvGrpSpPr>
                    <a:grpSpLocks/>
                  </p:cNvGrpSpPr>
                  <p:nvPr/>
                </p:nvGrpSpPr>
                <p:grpSpPr bwMode="auto">
                  <a:xfrm>
                    <a:off x="2980" y="2025"/>
                    <a:ext cx="635" cy="872"/>
                    <a:chOff x="5400" y="8331"/>
                    <a:chExt cx="1253" cy="1841"/>
                  </a:xfrm>
                </p:grpSpPr>
                <p:grpSp>
                  <p:nvGrpSpPr>
                    <p:cNvPr id="46130" name="Group 15"/>
                    <p:cNvGrpSpPr>
                      <a:grpSpLocks/>
                    </p:cNvGrpSpPr>
                    <p:nvPr/>
                  </p:nvGrpSpPr>
                  <p:grpSpPr bwMode="auto">
                    <a:xfrm>
                      <a:off x="5400" y="9247"/>
                      <a:ext cx="1253" cy="925"/>
                      <a:chOff x="5400" y="9247"/>
                      <a:chExt cx="1253" cy="925"/>
                    </a:xfrm>
                  </p:grpSpPr>
                  <p:sp>
                    <p:nvSpPr>
                      <p:cNvPr id="46131" name="Arc 16"/>
                      <p:cNvSpPr>
                        <a:spLocks/>
                      </p:cNvSpPr>
                      <p:nvPr/>
                    </p:nvSpPr>
                    <p:spPr bwMode="auto">
                      <a:xfrm>
                        <a:off x="5522" y="9454"/>
                        <a:ext cx="1125" cy="718"/>
                      </a:xfrm>
                      <a:custGeom>
                        <a:avLst/>
                        <a:gdLst>
                          <a:gd name="T0" fmla="*/ 0 w 28061"/>
                          <a:gd name="T1" fmla="*/ 5 h 21600"/>
                          <a:gd name="T2" fmla="*/ 45 w 28061"/>
                          <a:gd name="T3" fmla="*/ 7 h 21600"/>
                          <a:gd name="T4" fmla="*/ 21 w 28061"/>
                          <a:gd name="T5" fmla="*/ 24 h 21600"/>
                          <a:gd name="T6" fmla="*/ 0 60000 65536"/>
                          <a:gd name="T7" fmla="*/ 0 60000 65536"/>
                          <a:gd name="T8" fmla="*/ 0 60000 65536"/>
                          <a:gd name="T9" fmla="*/ 0 w 28061"/>
                          <a:gd name="T10" fmla="*/ 0 h 21600"/>
                          <a:gd name="T11" fmla="*/ 28061 w 28061"/>
                          <a:gd name="T12" fmla="*/ 21600 h 21600"/>
                        </a:gdLst>
                        <a:ahLst/>
                        <a:cxnLst>
                          <a:cxn ang="T6">
                            <a:pos x="T0" y="T1"/>
                          </a:cxn>
                          <a:cxn ang="T7">
                            <a:pos x="T2" y="T3"/>
                          </a:cxn>
                          <a:cxn ang="T8">
                            <a:pos x="T4" y="T5"/>
                          </a:cxn>
                        </a:cxnLst>
                        <a:rect l="T9" t="T10" r="T11" b="T12"/>
                        <a:pathLst>
                          <a:path w="28061" h="21600" fill="none" extrusionOk="0">
                            <a:moveTo>
                              <a:pt x="-1" y="4337"/>
                            </a:moveTo>
                            <a:cubicBezTo>
                              <a:pt x="3742" y="1522"/>
                              <a:pt x="8299" y="-1"/>
                              <a:pt x="12983" y="0"/>
                            </a:cubicBezTo>
                            <a:cubicBezTo>
                              <a:pt x="18616" y="0"/>
                              <a:pt x="24026" y="2200"/>
                              <a:pt x="28060" y="6133"/>
                            </a:cubicBezTo>
                          </a:path>
                          <a:path w="28061" h="21600" stroke="0" extrusionOk="0">
                            <a:moveTo>
                              <a:pt x="-1" y="4337"/>
                            </a:moveTo>
                            <a:cubicBezTo>
                              <a:pt x="3742" y="1522"/>
                              <a:pt x="8299" y="-1"/>
                              <a:pt x="12983" y="0"/>
                            </a:cubicBezTo>
                            <a:cubicBezTo>
                              <a:pt x="18616" y="0"/>
                              <a:pt x="24026" y="2200"/>
                              <a:pt x="28060" y="6133"/>
                            </a:cubicBezTo>
                            <a:lnTo>
                              <a:pt x="12983"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sp>
                    <p:nvSpPr>
                      <p:cNvPr id="46132" name="Arc 17"/>
                      <p:cNvSpPr>
                        <a:spLocks/>
                      </p:cNvSpPr>
                      <p:nvPr/>
                    </p:nvSpPr>
                    <p:spPr bwMode="auto">
                      <a:xfrm>
                        <a:off x="5400" y="9247"/>
                        <a:ext cx="1253" cy="718"/>
                      </a:xfrm>
                      <a:custGeom>
                        <a:avLst/>
                        <a:gdLst>
                          <a:gd name="T0" fmla="*/ 0 w 31244"/>
                          <a:gd name="T1" fmla="*/ 8 h 21600"/>
                          <a:gd name="T2" fmla="*/ 50 w 31244"/>
                          <a:gd name="T3" fmla="*/ 7 h 21600"/>
                          <a:gd name="T4" fmla="*/ 26 w 31244"/>
                          <a:gd name="T5" fmla="*/ 24 h 21600"/>
                          <a:gd name="T6" fmla="*/ 0 60000 65536"/>
                          <a:gd name="T7" fmla="*/ 0 60000 65536"/>
                          <a:gd name="T8" fmla="*/ 0 60000 65536"/>
                          <a:gd name="T9" fmla="*/ 0 w 31244"/>
                          <a:gd name="T10" fmla="*/ 0 h 21600"/>
                          <a:gd name="T11" fmla="*/ 31244 w 31244"/>
                          <a:gd name="T12" fmla="*/ 21600 h 21600"/>
                        </a:gdLst>
                        <a:ahLst/>
                        <a:cxnLst>
                          <a:cxn ang="T6">
                            <a:pos x="T0" y="T1"/>
                          </a:cxn>
                          <a:cxn ang="T7">
                            <a:pos x="T2" y="T3"/>
                          </a:cxn>
                          <a:cxn ang="T8">
                            <a:pos x="T4" y="T5"/>
                          </a:cxn>
                        </a:cxnLst>
                        <a:rect l="T9" t="T10" r="T11" b="T12"/>
                        <a:pathLst>
                          <a:path w="31244" h="21600" fill="none" extrusionOk="0">
                            <a:moveTo>
                              <a:pt x="0" y="7081"/>
                            </a:moveTo>
                            <a:cubicBezTo>
                              <a:pt x="4094" y="2571"/>
                              <a:pt x="9902" y="-1"/>
                              <a:pt x="15993" y="0"/>
                            </a:cubicBezTo>
                            <a:cubicBezTo>
                              <a:pt x="21710" y="0"/>
                              <a:pt x="27195" y="2266"/>
                              <a:pt x="31243" y="6304"/>
                            </a:cubicBezTo>
                          </a:path>
                          <a:path w="31244" h="21600" stroke="0" extrusionOk="0">
                            <a:moveTo>
                              <a:pt x="0" y="7081"/>
                            </a:moveTo>
                            <a:cubicBezTo>
                              <a:pt x="4094" y="2571"/>
                              <a:pt x="9902" y="-1"/>
                              <a:pt x="15993" y="0"/>
                            </a:cubicBezTo>
                            <a:cubicBezTo>
                              <a:pt x="21710" y="0"/>
                              <a:pt x="27195" y="2266"/>
                              <a:pt x="31243" y="6304"/>
                            </a:cubicBezTo>
                            <a:lnTo>
                              <a:pt x="15993"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sp>
                    <p:nvSpPr>
                      <p:cNvPr id="46133" name="Arc 18"/>
                      <p:cNvSpPr>
                        <a:spLocks/>
                      </p:cNvSpPr>
                      <p:nvPr/>
                    </p:nvSpPr>
                    <p:spPr bwMode="auto">
                      <a:xfrm>
                        <a:off x="5502" y="9384"/>
                        <a:ext cx="1096" cy="718"/>
                      </a:xfrm>
                      <a:custGeom>
                        <a:avLst/>
                        <a:gdLst>
                          <a:gd name="T0" fmla="*/ 0 w 27346"/>
                          <a:gd name="T1" fmla="*/ 5 h 21600"/>
                          <a:gd name="T2" fmla="*/ 44 w 27346"/>
                          <a:gd name="T3" fmla="*/ 6 h 21600"/>
                          <a:gd name="T4" fmla="*/ 22 w 27346"/>
                          <a:gd name="T5" fmla="*/ 24 h 21600"/>
                          <a:gd name="T6" fmla="*/ 0 60000 65536"/>
                          <a:gd name="T7" fmla="*/ 0 60000 65536"/>
                          <a:gd name="T8" fmla="*/ 0 60000 65536"/>
                          <a:gd name="T9" fmla="*/ 0 w 27346"/>
                          <a:gd name="T10" fmla="*/ 0 h 21600"/>
                          <a:gd name="T11" fmla="*/ 27346 w 27346"/>
                          <a:gd name="T12" fmla="*/ 21600 h 21600"/>
                        </a:gdLst>
                        <a:ahLst/>
                        <a:cxnLst>
                          <a:cxn ang="T6">
                            <a:pos x="T0" y="T1"/>
                          </a:cxn>
                          <a:cxn ang="T7">
                            <a:pos x="T2" y="T3"/>
                          </a:cxn>
                          <a:cxn ang="T8">
                            <a:pos x="T4" y="T5"/>
                          </a:cxn>
                        </a:cxnLst>
                        <a:rect l="T9" t="T10" r="T11" b="T12"/>
                        <a:pathLst>
                          <a:path w="27346" h="21600" fill="none" extrusionOk="0">
                            <a:moveTo>
                              <a:pt x="-1" y="4713"/>
                            </a:moveTo>
                            <a:cubicBezTo>
                              <a:pt x="3825" y="1662"/>
                              <a:pt x="8574" y="-1"/>
                              <a:pt x="13469" y="0"/>
                            </a:cubicBezTo>
                            <a:cubicBezTo>
                              <a:pt x="18543" y="0"/>
                              <a:pt x="23456" y="1786"/>
                              <a:pt x="27345" y="5047"/>
                            </a:cubicBezTo>
                          </a:path>
                          <a:path w="27346" h="21600" stroke="0" extrusionOk="0">
                            <a:moveTo>
                              <a:pt x="-1" y="4713"/>
                            </a:moveTo>
                            <a:cubicBezTo>
                              <a:pt x="3825" y="1662"/>
                              <a:pt x="8574" y="-1"/>
                              <a:pt x="13469" y="0"/>
                            </a:cubicBezTo>
                            <a:cubicBezTo>
                              <a:pt x="18543" y="0"/>
                              <a:pt x="23456" y="1786"/>
                              <a:pt x="27345" y="5047"/>
                            </a:cubicBezTo>
                            <a:lnTo>
                              <a:pt x="13469"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sp>
                    <p:nvSpPr>
                      <p:cNvPr id="46134" name="Arc 19"/>
                      <p:cNvSpPr>
                        <a:spLocks/>
                      </p:cNvSpPr>
                      <p:nvPr/>
                    </p:nvSpPr>
                    <p:spPr bwMode="auto">
                      <a:xfrm>
                        <a:off x="5475" y="9315"/>
                        <a:ext cx="1146" cy="718"/>
                      </a:xfrm>
                      <a:custGeom>
                        <a:avLst/>
                        <a:gdLst>
                          <a:gd name="T0" fmla="*/ 0 w 28577"/>
                          <a:gd name="T1" fmla="*/ 6 h 21600"/>
                          <a:gd name="T2" fmla="*/ 46 w 28577"/>
                          <a:gd name="T3" fmla="*/ 6 h 21600"/>
                          <a:gd name="T4" fmla="*/ 23 w 28577"/>
                          <a:gd name="T5" fmla="*/ 24 h 21600"/>
                          <a:gd name="T6" fmla="*/ 0 60000 65536"/>
                          <a:gd name="T7" fmla="*/ 0 60000 65536"/>
                          <a:gd name="T8" fmla="*/ 0 60000 65536"/>
                          <a:gd name="T9" fmla="*/ 0 w 28577"/>
                          <a:gd name="T10" fmla="*/ 0 h 21600"/>
                          <a:gd name="T11" fmla="*/ 28577 w 28577"/>
                          <a:gd name="T12" fmla="*/ 21600 h 21600"/>
                        </a:gdLst>
                        <a:ahLst/>
                        <a:cxnLst>
                          <a:cxn ang="T6">
                            <a:pos x="T0" y="T1"/>
                          </a:cxn>
                          <a:cxn ang="T7">
                            <a:pos x="T2" y="T3"/>
                          </a:cxn>
                          <a:cxn ang="T8">
                            <a:pos x="T4" y="T5"/>
                          </a:cxn>
                        </a:cxnLst>
                        <a:rect l="T9" t="T10" r="T11" b="T12"/>
                        <a:pathLst>
                          <a:path w="28577" h="21600" fill="none" extrusionOk="0">
                            <a:moveTo>
                              <a:pt x="0" y="5255"/>
                            </a:moveTo>
                            <a:cubicBezTo>
                              <a:pt x="3923" y="1865"/>
                              <a:pt x="8935" y="-1"/>
                              <a:pt x="14121" y="0"/>
                            </a:cubicBezTo>
                            <a:cubicBezTo>
                              <a:pt x="19459" y="0"/>
                              <a:pt x="24609" y="1977"/>
                              <a:pt x="28576" y="5550"/>
                            </a:cubicBezTo>
                          </a:path>
                          <a:path w="28577" h="21600" stroke="0" extrusionOk="0">
                            <a:moveTo>
                              <a:pt x="0" y="5255"/>
                            </a:moveTo>
                            <a:cubicBezTo>
                              <a:pt x="3923" y="1865"/>
                              <a:pt x="8935" y="-1"/>
                              <a:pt x="14121" y="0"/>
                            </a:cubicBezTo>
                            <a:cubicBezTo>
                              <a:pt x="19459" y="0"/>
                              <a:pt x="24609" y="1977"/>
                              <a:pt x="28576" y="5550"/>
                            </a:cubicBezTo>
                            <a:lnTo>
                              <a:pt x="14121"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VNI-Bodon-Poster" pitchFamily="2" charset="0"/>
                        </a:endParaRPr>
                      </a:p>
                    </p:txBody>
                  </p:sp>
                </p:grpSp>
                <p:sp>
                  <p:nvSpPr>
                    <p:cNvPr id="46135" name="Line 20"/>
                    <p:cNvSpPr>
                      <a:spLocks noChangeShapeType="1"/>
                    </p:cNvSpPr>
                    <p:nvPr/>
                  </p:nvSpPr>
                  <p:spPr bwMode="auto">
                    <a:xfrm>
                      <a:off x="5400" y="8331"/>
                      <a:ext cx="0" cy="115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36" name="Line 21"/>
                    <p:cNvSpPr>
                      <a:spLocks noChangeShapeType="1"/>
                    </p:cNvSpPr>
                    <p:nvPr/>
                  </p:nvSpPr>
                  <p:spPr bwMode="auto">
                    <a:xfrm>
                      <a:off x="6642" y="8361"/>
                      <a:ext cx="0" cy="129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6137" name="Text Box 22"/>
                <p:cNvSpPr txBox="1">
                  <a:spLocks noChangeArrowheads="1"/>
                </p:cNvSpPr>
                <p:nvPr/>
              </p:nvSpPr>
              <p:spPr bwMode="auto">
                <a:xfrm>
                  <a:off x="3901" y="1510"/>
                  <a:ext cx="19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600">
                      <a:latin typeface="VNI-Bodon-Poster" pitchFamily="2" charset="0"/>
                      <a:sym typeface="Symbol" pitchFamily="18" charset="2"/>
                    </a:rPr>
                    <a:t></a:t>
                  </a:r>
                  <a:endParaRPr lang="en-US" sz="1600">
                    <a:latin typeface="VNI-Bodon-Poster" pitchFamily="2" charset="0"/>
                  </a:endParaRPr>
                </a:p>
              </p:txBody>
            </p:sp>
            <p:sp>
              <p:nvSpPr>
                <p:cNvPr id="46138" name="Text Box 23"/>
                <p:cNvSpPr txBox="1">
                  <a:spLocks noChangeArrowheads="1"/>
                </p:cNvSpPr>
                <p:nvPr/>
              </p:nvSpPr>
              <p:spPr bwMode="auto">
                <a:xfrm>
                  <a:off x="4534" y="1521"/>
                  <a:ext cx="19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600">
                      <a:latin typeface="VNI-Bodon-Poster" pitchFamily="2" charset="0"/>
                      <a:sym typeface="Symbol" pitchFamily="18" charset="2"/>
                    </a:rPr>
                    <a:t></a:t>
                  </a:r>
                  <a:endParaRPr lang="en-US" sz="1600">
                    <a:latin typeface="VNI-Bodon-Poster" pitchFamily="2" charset="0"/>
                  </a:endParaRPr>
                </a:p>
              </p:txBody>
            </p:sp>
          </p:grpSp>
          <p:grpSp>
            <p:nvGrpSpPr>
              <p:cNvPr id="46139" name="Group 24"/>
              <p:cNvGrpSpPr>
                <a:grpSpLocks/>
              </p:cNvGrpSpPr>
              <p:nvPr/>
            </p:nvGrpSpPr>
            <p:grpSpPr bwMode="auto">
              <a:xfrm rot="406151">
                <a:off x="5257800" y="3071463"/>
                <a:ext cx="1729505" cy="1262412"/>
                <a:chOff x="3061" y="2693"/>
                <a:chExt cx="1201" cy="915"/>
              </a:xfrm>
            </p:grpSpPr>
            <p:sp>
              <p:nvSpPr>
                <p:cNvPr id="46140" name="Text Box 25"/>
                <p:cNvSpPr txBox="1">
                  <a:spLocks noChangeArrowheads="1"/>
                </p:cNvSpPr>
                <p:nvPr/>
              </p:nvSpPr>
              <p:spPr bwMode="auto">
                <a:xfrm>
                  <a:off x="3112" y="3158"/>
                  <a:ext cx="284"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atin typeface="VNI-Bodon-Poster" pitchFamily="2" charset="0"/>
                    </a:rPr>
                    <a:t>2</a:t>
                  </a:r>
                </a:p>
              </p:txBody>
            </p:sp>
            <p:grpSp>
              <p:nvGrpSpPr>
                <p:cNvPr id="46141" name="Group 26"/>
                <p:cNvGrpSpPr>
                  <a:grpSpLocks/>
                </p:cNvGrpSpPr>
                <p:nvPr/>
              </p:nvGrpSpPr>
              <p:grpSpPr bwMode="auto">
                <a:xfrm rot="-7200000">
                  <a:off x="3448" y="2473"/>
                  <a:ext cx="593" cy="1034"/>
                  <a:chOff x="5400" y="8331"/>
                  <a:chExt cx="1253" cy="2039"/>
                </a:xfrm>
              </p:grpSpPr>
              <p:grpSp>
                <p:nvGrpSpPr>
                  <p:cNvPr id="46142" name="Group 27"/>
                  <p:cNvGrpSpPr>
                    <a:grpSpLocks/>
                  </p:cNvGrpSpPr>
                  <p:nvPr/>
                </p:nvGrpSpPr>
                <p:grpSpPr bwMode="auto">
                  <a:xfrm>
                    <a:off x="5445" y="9354"/>
                    <a:ext cx="1205" cy="1016"/>
                    <a:chOff x="5448" y="9354"/>
                    <a:chExt cx="1205" cy="1016"/>
                  </a:xfrm>
                </p:grpSpPr>
                <p:sp>
                  <p:nvSpPr>
                    <p:cNvPr id="46143" name="Arc 28"/>
                    <p:cNvSpPr>
                      <a:spLocks/>
                    </p:cNvSpPr>
                    <p:nvPr/>
                  </p:nvSpPr>
                  <p:spPr bwMode="auto">
                    <a:xfrm>
                      <a:off x="5581" y="9506"/>
                      <a:ext cx="949" cy="864"/>
                    </a:xfrm>
                    <a:custGeom>
                      <a:avLst/>
                      <a:gdLst>
                        <a:gd name="T0" fmla="*/ 0 w 23718"/>
                        <a:gd name="T1" fmla="*/ 6 h 21600"/>
                        <a:gd name="T2" fmla="*/ 38 w 23718"/>
                        <a:gd name="T3" fmla="*/ 6 h 21600"/>
                        <a:gd name="T4" fmla="*/ 19 w 23718"/>
                        <a:gd name="T5" fmla="*/ 35 h 21600"/>
                        <a:gd name="T6" fmla="*/ 0 60000 65536"/>
                        <a:gd name="T7" fmla="*/ 0 60000 65536"/>
                        <a:gd name="T8" fmla="*/ 0 60000 65536"/>
                        <a:gd name="T9" fmla="*/ 0 w 23718"/>
                        <a:gd name="T10" fmla="*/ 0 h 21600"/>
                        <a:gd name="T11" fmla="*/ 23718 w 23718"/>
                        <a:gd name="T12" fmla="*/ 21600 h 21600"/>
                      </a:gdLst>
                      <a:ahLst/>
                      <a:cxnLst>
                        <a:cxn ang="T6">
                          <a:pos x="T0" y="T1"/>
                        </a:cxn>
                        <a:cxn ang="T7">
                          <a:pos x="T2" y="T3"/>
                        </a:cxn>
                        <a:cxn ang="T8">
                          <a:pos x="T4" y="T5"/>
                        </a:cxn>
                      </a:cxnLst>
                      <a:rect l="T9" t="T10" r="T11" b="T12"/>
                      <a:pathLst>
                        <a:path w="23718" h="21600" fill="none" extrusionOk="0">
                          <a:moveTo>
                            <a:pt x="-1" y="3553"/>
                          </a:moveTo>
                          <a:cubicBezTo>
                            <a:pt x="3524" y="1235"/>
                            <a:pt x="7651" y="-1"/>
                            <a:pt x="11870" y="0"/>
                          </a:cubicBezTo>
                          <a:cubicBezTo>
                            <a:pt x="16079" y="0"/>
                            <a:pt x="20197" y="1230"/>
                            <a:pt x="23717" y="3539"/>
                          </a:cubicBezTo>
                        </a:path>
                        <a:path w="23718" h="21600" stroke="0" extrusionOk="0">
                          <a:moveTo>
                            <a:pt x="-1" y="3553"/>
                          </a:moveTo>
                          <a:cubicBezTo>
                            <a:pt x="3524" y="1235"/>
                            <a:pt x="7651" y="-1"/>
                            <a:pt x="11870" y="0"/>
                          </a:cubicBezTo>
                          <a:cubicBezTo>
                            <a:pt x="16079" y="0"/>
                            <a:pt x="20197" y="1230"/>
                            <a:pt x="23717" y="3539"/>
                          </a:cubicBezTo>
                          <a:lnTo>
                            <a:pt x="11870" y="21600"/>
                          </a:lnTo>
                          <a:close/>
                        </a:path>
                      </a:pathLst>
                    </a:custGeom>
                    <a:noFill/>
                    <a:ln w="6350">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a:lstStyle/>
                    <a:p>
                      <a:pPr algn="ctr"/>
                      <a:endParaRPr lang="en-US">
                        <a:latin typeface="VNI-Bodon-Poster" pitchFamily="2" charset="0"/>
                      </a:endParaRPr>
                    </a:p>
                  </p:txBody>
                </p:sp>
                <p:sp>
                  <p:nvSpPr>
                    <p:cNvPr id="46144" name="Line 29"/>
                    <p:cNvSpPr>
                      <a:spLocks noChangeShapeType="1"/>
                    </p:cNvSpPr>
                    <p:nvPr/>
                  </p:nvSpPr>
                  <p:spPr bwMode="auto">
                    <a:xfrm flipV="1">
                      <a:off x="6519" y="9360"/>
                      <a:ext cx="134" cy="288"/>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45" name="Line 30"/>
                    <p:cNvSpPr>
                      <a:spLocks noChangeShapeType="1"/>
                    </p:cNvSpPr>
                    <p:nvPr/>
                  </p:nvSpPr>
                  <p:spPr bwMode="auto">
                    <a:xfrm flipH="1" flipV="1">
                      <a:off x="5448" y="9354"/>
                      <a:ext cx="134" cy="288"/>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146" name="Group 31"/>
                  <p:cNvGrpSpPr>
                    <a:grpSpLocks/>
                  </p:cNvGrpSpPr>
                  <p:nvPr/>
                </p:nvGrpSpPr>
                <p:grpSpPr bwMode="auto">
                  <a:xfrm>
                    <a:off x="5400" y="8331"/>
                    <a:ext cx="1253" cy="1841"/>
                    <a:chOff x="5400" y="8331"/>
                    <a:chExt cx="1253" cy="1841"/>
                  </a:xfrm>
                </p:grpSpPr>
                <p:grpSp>
                  <p:nvGrpSpPr>
                    <p:cNvPr id="46147" name="Group 32"/>
                    <p:cNvGrpSpPr>
                      <a:grpSpLocks/>
                    </p:cNvGrpSpPr>
                    <p:nvPr/>
                  </p:nvGrpSpPr>
                  <p:grpSpPr bwMode="auto">
                    <a:xfrm>
                      <a:off x="5400" y="9247"/>
                      <a:ext cx="1253" cy="925"/>
                      <a:chOff x="5400" y="9247"/>
                      <a:chExt cx="1253" cy="925"/>
                    </a:xfrm>
                  </p:grpSpPr>
                  <p:sp>
                    <p:nvSpPr>
                      <p:cNvPr id="46148" name="Arc 33"/>
                      <p:cNvSpPr>
                        <a:spLocks/>
                      </p:cNvSpPr>
                      <p:nvPr/>
                    </p:nvSpPr>
                    <p:spPr bwMode="auto">
                      <a:xfrm>
                        <a:off x="5522" y="9454"/>
                        <a:ext cx="1125" cy="718"/>
                      </a:xfrm>
                      <a:custGeom>
                        <a:avLst/>
                        <a:gdLst>
                          <a:gd name="T0" fmla="*/ 0 w 28061"/>
                          <a:gd name="T1" fmla="*/ 5 h 21600"/>
                          <a:gd name="T2" fmla="*/ 45 w 28061"/>
                          <a:gd name="T3" fmla="*/ 7 h 21600"/>
                          <a:gd name="T4" fmla="*/ 21 w 28061"/>
                          <a:gd name="T5" fmla="*/ 24 h 21600"/>
                          <a:gd name="T6" fmla="*/ 0 60000 65536"/>
                          <a:gd name="T7" fmla="*/ 0 60000 65536"/>
                          <a:gd name="T8" fmla="*/ 0 60000 65536"/>
                          <a:gd name="T9" fmla="*/ 0 w 28061"/>
                          <a:gd name="T10" fmla="*/ 0 h 21600"/>
                          <a:gd name="T11" fmla="*/ 28061 w 28061"/>
                          <a:gd name="T12" fmla="*/ 21600 h 21600"/>
                        </a:gdLst>
                        <a:ahLst/>
                        <a:cxnLst>
                          <a:cxn ang="T6">
                            <a:pos x="T0" y="T1"/>
                          </a:cxn>
                          <a:cxn ang="T7">
                            <a:pos x="T2" y="T3"/>
                          </a:cxn>
                          <a:cxn ang="T8">
                            <a:pos x="T4" y="T5"/>
                          </a:cxn>
                        </a:cxnLst>
                        <a:rect l="T9" t="T10" r="T11" b="T12"/>
                        <a:pathLst>
                          <a:path w="28061" h="21600" fill="none" extrusionOk="0">
                            <a:moveTo>
                              <a:pt x="-1" y="4337"/>
                            </a:moveTo>
                            <a:cubicBezTo>
                              <a:pt x="3742" y="1522"/>
                              <a:pt x="8299" y="-1"/>
                              <a:pt x="12983" y="0"/>
                            </a:cubicBezTo>
                            <a:cubicBezTo>
                              <a:pt x="18616" y="0"/>
                              <a:pt x="24026" y="2200"/>
                              <a:pt x="28060" y="6133"/>
                            </a:cubicBezTo>
                          </a:path>
                          <a:path w="28061" h="21600" stroke="0" extrusionOk="0">
                            <a:moveTo>
                              <a:pt x="-1" y="4337"/>
                            </a:moveTo>
                            <a:cubicBezTo>
                              <a:pt x="3742" y="1522"/>
                              <a:pt x="8299" y="-1"/>
                              <a:pt x="12983" y="0"/>
                            </a:cubicBezTo>
                            <a:cubicBezTo>
                              <a:pt x="18616" y="0"/>
                              <a:pt x="24026" y="2200"/>
                              <a:pt x="28060" y="6133"/>
                            </a:cubicBezTo>
                            <a:lnTo>
                              <a:pt x="12983"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a:lstStyle/>
                      <a:p>
                        <a:pPr algn="ctr"/>
                        <a:endParaRPr lang="en-US">
                          <a:latin typeface="VNI-Bodon-Poster" pitchFamily="2" charset="0"/>
                        </a:endParaRPr>
                      </a:p>
                    </p:txBody>
                  </p:sp>
                  <p:sp>
                    <p:nvSpPr>
                      <p:cNvPr id="46149" name="Arc 34"/>
                      <p:cNvSpPr>
                        <a:spLocks/>
                      </p:cNvSpPr>
                      <p:nvPr/>
                    </p:nvSpPr>
                    <p:spPr bwMode="auto">
                      <a:xfrm>
                        <a:off x="5400" y="9247"/>
                        <a:ext cx="1253" cy="718"/>
                      </a:xfrm>
                      <a:custGeom>
                        <a:avLst/>
                        <a:gdLst>
                          <a:gd name="T0" fmla="*/ 0 w 31244"/>
                          <a:gd name="T1" fmla="*/ 8 h 21600"/>
                          <a:gd name="T2" fmla="*/ 50 w 31244"/>
                          <a:gd name="T3" fmla="*/ 7 h 21600"/>
                          <a:gd name="T4" fmla="*/ 26 w 31244"/>
                          <a:gd name="T5" fmla="*/ 24 h 21600"/>
                          <a:gd name="T6" fmla="*/ 0 60000 65536"/>
                          <a:gd name="T7" fmla="*/ 0 60000 65536"/>
                          <a:gd name="T8" fmla="*/ 0 60000 65536"/>
                          <a:gd name="T9" fmla="*/ 0 w 31244"/>
                          <a:gd name="T10" fmla="*/ 0 h 21600"/>
                          <a:gd name="T11" fmla="*/ 31244 w 31244"/>
                          <a:gd name="T12" fmla="*/ 21600 h 21600"/>
                        </a:gdLst>
                        <a:ahLst/>
                        <a:cxnLst>
                          <a:cxn ang="T6">
                            <a:pos x="T0" y="T1"/>
                          </a:cxn>
                          <a:cxn ang="T7">
                            <a:pos x="T2" y="T3"/>
                          </a:cxn>
                          <a:cxn ang="T8">
                            <a:pos x="T4" y="T5"/>
                          </a:cxn>
                        </a:cxnLst>
                        <a:rect l="T9" t="T10" r="T11" b="T12"/>
                        <a:pathLst>
                          <a:path w="31244" h="21600" fill="none" extrusionOk="0">
                            <a:moveTo>
                              <a:pt x="0" y="7081"/>
                            </a:moveTo>
                            <a:cubicBezTo>
                              <a:pt x="4094" y="2571"/>
                              <a:pt x="9902" y="-1"/>
                              <a:pt x="15993" y="0"/>
                            </a:cubicBezTo>
                            <a:cubicBezTo>
                              <a:pt x="21710" y="0"/>
                              <a:pt x="27195" y="2266"/>
                              <a:pt x="31243" y="6304"/>
                            </a:cubicBezTo>
                          </a:path>
                          <a:path w="31244" h="21600" stroke="0" extrusionOk="0">
                            <a:moveTo>
                              <a:pt x="0" y="7081"/>
                            </a:moveTo>
                            <a:cubicBezTo>
                              <a:pt x="4094" y="2571"/>
                              <a:pt x="9902" y="-1"/>
                              <a:pt x="15993" y="0"/>
                            </a:cubicBezTo>
                            <a:cubicBezTo>
                              <a:pt x="21710" y="0"/>
                              <a:pt x="27195" y="2266"/>
                              <a:pt x="31243" y="6304"/>
                            </a:cubicBezTo>
                            <a:lnTo>
                              <a:pt x="15993"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a:lstStyle/>
                      <a:p>
                        <a:pPr algn="ctr"/>
                        <a:endParaRPr lang="en-US">
                          <a:latin typeface="VNI-Bodon-Poster" pitchFamily="2" charset="0"/>
                        </a:endParaRPr>
                      </a:p>
                    </p:txBody>
                  </p:sp>
                  <p:sp>
                    <p:nvSpPr>
                      <p:cNvPr id="46150" name="Arc 35"/>
                      <p:cNvSpPr>
                        <a:spLocks/>
                      </p:cNvSpPr>
                      <p:nvPr/>
                    </p:nvSpPr>
                    <p:spPr bwMode="auto">
                      <a:xfrm>
                        <a:off x="5502" y="9384"/>
                        <a:ext cx="1096" cy="718"/>
                      </a:xfrm>
                      <a:custGeom>
                        <a:avLst/>
                        <a:gdLst>
                          <a:gd name="T0" fmla="*/ 0 w 27346"/>
                          <a:gd name="T1" fmla="*/ 5 h 21600"/>
                          <a:gd name="T2" fmla="*/ 44 w 27346"/>
                          <a:gd name="T3" fmla="*/ 6 h 21600"/>
                          <a:gd name="T4" fmla="*/ 22 w 27346"/>
                          <a:gd name="T5" fmla="*/ 24 h 21600"/>
                          <a:gd name="T6" fmla="*/ 0 60000 65536"/>
                          <a:gd name="T7" fmla="*/ 0 60000 65536"/>
                          <a:gd name="T8" fmla="*/ 0 60000 65536"/>
                          <a:gd name="T9" fmla="*/ 0 w 27346"/>
                          <a:gd name="T10" fmla="*/ 0 h 21600"/>
                          <a:gd name="T11" fmla="*/ 27346 w 27346"/>
                          <a:gd name="T12" fmla="*/ 21600 h 21600"/>
                        </a:gdLst>
                        <a:ahLst/>
                        <a:cxnLst>
                          <a:cxn ang="T6">
                            <a:pos x="T0" y="T1"/>
                          </a:cxn>
                          <a:cxn ang="T7">
                            <a:pos x="T2" y="T3"/>
                          </a:cxn>
                          <a:cxn ang="T8">
                            <a:pos x="T4" y="T5"/>
                          </a:cxn>
                        </a:cxnLst>
                        <a:rect l="T9" t="T10" r="T11" b="T12"/>
                        <a:pathLst>
                          <a:path w="27346" h="21600" fill="none" extrusionOk="0">
                            <a:moveTo>
                              <a:pt x="-1" y="4713"/>
                            </a:moveTo>
                            <a:cubicBezTo>
                              <a:pt x="3825" y="1662"/>
                              <a:pt x="8574" y="-1"/>
                              <a:pt x="13469" y="0"/>
                            </a:cubicBezTo>
                            <a:cubicBezTo>
                              <a:pt x="18543" y="0"/>
                              <a:pt x="23456" y="1786"/>
                              <a:pt x="27345" y="5047"/>
                            </a:cubicBezTo>
                          </a:path>
                          <a:path w="27346" h="21600" stroke="0" extrusionOk="0">
                            <a:moveTo>
                              <a:pt x="-1" y="4713"/>
                            </a:moveTo>
                            <a:cubicBezTo>
                              <a:pt x="3825" y="1662"/>
                              <a:pt x="8574" y="-1"/>
                              <a:pt x="13469" y="0"/>
                            </a:cubicBezTo>
                            <a:cubicBezTo>
                              <a:pt x="18543" y="0"/>
                              <a:pt x="23456" y="1786"/>
                              <a:pt x="27345" y="5047"/>
                            </a:cubicBezTo>
                            <a:lnTo>
                              <a:pt x="13469"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a:lstStyle/>
                      <a:p>
                        <a:pPr algn="ctr"/>
                        <a:endParaRPr lang="en-US">
                          <a:latin typeface="VNI-Bodon-Poster" pitchFamily="2" charset="0"/>
                        </a:endParaRPr>
                      </a:p>
                    </p:txBody>
                  </p:sp>
                  <p:sp>
                    <p:nvSpPr>
                      <p:cNvPr id="46151" name="Arc 36"/>
                      <p:cNvSpPr>
                        <a:spLocks/>
                      </p:cNvSpPr>
                      <p:nvPr/>
                    </p:nvSpPr>
                    <p:spPr bwMode="auto">
                      <a:xfrm>
                        <a:off x="5475" y="9315"/>
                        <a:ext cx="1146" cy="718"/>
                      </a:xfrm>
                      <a:custGeom>
                        <a:avLst/>
                        <a:gdLst>
                          <a:gd name="T0" fmla="*/ 0 w 28577"/>
                          <a:gd name="T1" fmla="*/ 6 h 21600"/>
                          <a:gd name="T2" fmla="*/ 46 w 28577"/>
                          <a:gd name="T3" fmla="*/ 6 h 21600"/>
                          <a:gd name="T4" fmla="*/ 23 w 28577"/>
                          <a:gd name="T5" fmla="*/ 24 h 21600"/>
                          <a:gd name="T6" fmla="*/ 0 60000 65536"/>
                          <a:gd name="T7" fmla="*/ 0 60000 65536"/>
                          <a:gd name="T8" fmla="*/ 0 60000 65536"/>
                          <a:gd name="T9" fmla="*/ 0 w 28577"/>
                          <a:gd name="T10" fmla="*/ 0 h 21600"/>
                          <a:gd name="T11" fmla="*/ 28577 w 28577"/>
                          <a:gd name="T12" fmla="*/ 21600 h 21600"/>
                        </a:gdLst>
                        <a:ahLst/>
                        <a:cxnLst>
                          <a:cxn ang="T6">
                            <a:pos x="T0" y="T1"/>
                          </a:cxn>
                          <a:cxn ang="T7">
                            <a:pos x="T2" y="T3"/>
                          </a:cxn>
                          <a:cxn ang="T8">
                            <a:pos x="T4" y="T5"/>
                          </a:cxn>
                        </a:cxnLst>
                        <a:rect l="T9" t="T10" r="T11" b="T12"/>
                        <a:pathLst>
                          <a:path w="28577" h="21600" fill="none" extrusionOk="0">
                            <a:moveTo>
                              <a:pt x="0" y="5255"/>
                            </a:moveTo>
                            <a:cubicBezTo>
                              <a:pt x="3923" y="1865"/>
                              <a:pt x="8935" y="-1"/>
                              <a:pt x="14121" y="0"/>
                            </a:cubicBezTo>
                            <a:cubicBezTo>
                              <a:pt x="19459" y="0"/>
                              <a:pt x="24609" y="1977"/>
                              <a:pt x="28576" y="5550"/>
                            </a:cubicBezTo>
                          </a:path>
                          <a:path w="28577" h="21600" stroke="0" extrusionOk="0">
                            <a:moveTo>
                              <a:pt x="0" y="5255"/>
                            </a:moveTo>
                            <a:cubicBezTo>
                              <a:pt x="3923" y="1865"/>
                              <a:pt x="8935" y="-1"/>
                              <a:pt x="14121" y="0"/>
                            </a:cubicBezTo>
                            <a:cubicBezTo>
                              <a:pt x="19459" y="0"/>
                              <a:pt x="24609" y="1977"/>
                              <a:pt x="28576" y="5550"/>
                            </a:cubicBezTo>
                            <a:lnTo>
                              <a:pt x="14121"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vert="eaVert"/>
                      <a:lstStyle/>
                      <a:p>
                        <a:pPr algn="ctr"/>
                        <a:endParaRPr lang="en-US">
                          <a:latin typeface="VNI-Bodon-Poster" pitchFamily="2" charset="0"/>
                        </a:endParaRPr>
                      </a:p>
                    </p:txBody>
                  </p:sp>
                </p:grpSp>
                <p:sp>
                  <p:nvSpPr>
                    <p:cNvPr id="46152" name="Line 37"/>
                    <p:cNvSpPr>
                      <a:spLocks noChangeShapeType="1"/>
                    </p:cNvSpPr>
                    <p:nvPr/>
                  </p:nvSpPr>
                  <p:spPr bwMode="auto">
                    <a:xfrm>
                      <a:off x="5400" y="8331"/>
                      <a:ext cx="0" cy="115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53" name="Line 38"/>
                    <p:cNvSpPr>
                      <a:spLocks noChangeShapeType="1"/>
                    </p:cNvSpPr>
                    <p:nvPr/>
                  </p:nvSpPr>
                  <p:spPr bwMode="auto">
                    <a:xfrm>
                      <a:off x="6642" y="8361"/>
                      <a:ext cx="0" cy="129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6154" name="Text Box 39"/>
                <p:cNvSpPr txBox="1">
                  <a:spLocks noChangeArrowheads="1"/>
                </p:cNvSpPr>
                <p:nvPr/>
              </p:nvSpPr>
              <p:spPr bwMode="auto">
                <a:xfrm>
                  <a:off x="3342" y="3430"/>
                  <a:ext cx="19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600">
                      <a:latin typeface="VNI-Bodon-Poster" pitchFamily="2" charset="0"/>
                      <a:sym typeface="Symbol" pitchFamily="18" charset="2"/>
                    </a:rPr>
                    <a:t></a:t>
                  </a:r>
                  <a:endParaRPr lang="en-US" sz="1600">
                    <a:latin typeface="VNI-Bodon-Poster" pitchFamily="2" charset="0"/>
                  </a:endParaRPr>
                </a:p>
              </p:txBody>
            </p:sp>
            <p:sp>
              <p:nvSpPr>
                <p:cNvPr id="46155" name="Text Box 40"/>
                <p:cNvSpPr txBox="1">
                  <a:spLocks noChangeArrowheads="1"/>
                </p:cNvSpPr>
                <p:nvPr/>
              </p:nvSpPr>
              <p:spPr bwMode="auto">
                <a:xfrm>
                  <a:off x="3061" y="2904"/>
                  <a:ext cx="191"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600">
                      <a:latin typeface="VNI-Bodon-Poster" pitchFamily="2" charset="0"/>
                      <a:sym typeface="Symbol" pitchFamily="18" charset="2"/>
                    </a:rPr>
                    <a:t></a:t>
                  </a:r>
                  <a:endParaRPr lang="en-US" sz="1600">
                    <a:latin typeface="VNI-Bodon-Poster" pitchFamily="2" charset="0"/>
                  </a:endParaRPr>
                </a:p>
              </p:txBody>
            </p:sp>
          </p:grpSp>
          <p:grpSp>
            <p:nvGrpSpPr>
              <p:cNvPr id="46160" name="Group 49"/>
              <p:cNvGrpSpPr>
                <a:grpSpLocks/>
              </p:cNvGrpSpPr>
              <p:nvPr/>
            </p:nvGrpSpPr>
            <p:grpSpPr bwMode="auto">
              <a:xfrm rot="21448655">
                <a:off x="7216274" y="3059046"/>
                <a:ext cx="1762626" cy="1251374"/>
                <a:chOff x="4385" y="2672"/>
                <a:chExt cx="1224" cy="907"/>
              </a:xfrm>
            </p:grpSpPr>
            <p:sp>
              <p:nvSpPr>
                <p:cNvPr id="46161" name="Text Box 50"/>
                <p:cNvSpPr txBox="1">
                  <a:spLocks noChangeArrowheads="1"/>
                </p:cNvSpPr>
                <p:nvPr/>
              </p:nvSpPr>
              <p:spPr bwMode="auto">
                <a:xfrm>
                  <a:off x="5419" y="2910"/>
                  <a:ext cx="19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600">
                      <a:latin typeface="VNI-Bodon-Poster" pitchFamily="2" charset="0"/>
                      <a:sym typeface="Symbol" pitchFamily="18" charset="2"/>
                    </a:rPr>
                    <a:t></a:t>
                  </a:r>
                  <a:endParaRPr lang="en-US" sz="1600">
                    <a:latin typeface="VNI-Bodon-Poster" pitchFamily="2" charset="0"/>
                  </a:endParaRPr>
                </a:p>
              </p:txBody>
            </p:sp>
            <p:grpSp>
              <p:nvGrpSpPr>
                <p:cNvPr id="46162" name="Group 51"/>
                <p:cNvGrpSpPr>
                  <a:grpSpLocks/>
                </p:cNvGrpSpPr>
                <p:nvPr/>
              </p:nvGrpSpPr>
              <p:grpSpPr bwMode="auto">
                <a:xfrm rot="7200000">
                  <a:off x="4605" y="2452"/>
                  <a:ext cx="594" cy="1034"/>
                  <a:chOff x="5400" y="8331"/>
                  <a:chExt cx="1253" cy="2039"/>
                </a:xfrm>
              </p:grpSpPr>
              <p:grpSp>
                <p:nvGrpSpPr>
                  <p:cNvPr id="46163" name="Group 52"/>
                  <p:cNvGrpSpPr>
                    <a:grpSpLocks/>
                  </p:cNvGrpSpPr>
                  <p:nvPr/>
                </p:nvGrpSpPr>
                <p:grpSpPr bwMode="auto">
                  <a:xfrm>
                    <a:off x="5445" y="9354"/>
                    <a:ext cx="1205" cy="1016"/>
                    <a:chOff x="5448" y="9354"/>
                    <a:chExt cx="1205" cy="1016"/>
                  </a:xfrm>
                </p:grpSpPr>
                <p:sp>
                  <p:nvSpPr>
                    <p:cNvPr id="46164" name="Arc 53"/>
                    <p:cNvSpPr>
                      <a:spLocks/>
                    </p:cNvSpPr>
                    <p:nvPr/>
                  </p:nvSpPr>
                  <p:spPr bwMode="auto">
                    <a:xfrm>
                      <a:off x="5581" y="9506"/>
                      <a:ext cx="949" cy="864"/>
                    </a:xfrm>
                    <a:custGeom>
                      <a:avLst/>
                      <a:gdLst>
                        <a:gd name="T0" fmla="*/ 0 w 23718"/>
                        <a:gd name="T1" fmla="*/ 6 h 21600"/>
                        <a:gd name="T2" fmla="*/ 38 w 23718"/>
                        <a:gd name="T3" fmla="*/ 6 h 21600"/>
                        <a:gd name="T4" fmla="*/ 19 w 23718"/>
                        <a:gd name="T5" fmla="*/ 35 h 21600"/>
                        <a:gd name="T6" fmla="*/ 0 60000 65536"/>
                        <a:gd name="T7" fmla="*/ 0 60000 65536"/>
                        <a:gd name="T8" fmla="*/ 0 60000 65536"/>
                        <a:gd name="T9" fmla="*/ 0 w 23718"/>
                        <a:gd name="T10" fmla="*/ 0 h 21600"/>
                        <a:gd name="T11" fmla="*/ 23718 w 23718"/>
                        <a:gd name="T12" fmla="*/ 21600 h 21600"/>
                      </a:gdLst>
                      <a:ahLst/>
                      <a:cxnLst>
                        <a:cxn ang="T6">
                          <a:pos x="T0" y="T1"/>
                        </a:cxn>
                        <a:cxn ang="T7">
                          <a:pos x="T2" y="T3"/>
                        </a:cxn>
                        <a:cxn ang="T8">
                          <a:pos x="T4" y="T5"/>
                        </a:cxn>
                      </a:cxnLst>
                      <a:rect l="T9" t="T10" r="T11" b="T12"/>
                      <a:pathLst>
                        <a:path w="23718" h="21600" fill="none" extrusionOk="0">
                          <a:moveTo>
                            <a:pt x="-1" y="3553"/>
                          </a:moveTo>
                          <a:cubicBezTo>
                            <a:pt x="3524" y="1235"/>
                            <a:pt x="7651" y="-1"/>
                            <a:pt x="11870" y="0"/>
                          </a:cubicBezTo>
                          <a:cubicBezTo>
                            <a:pt x="16079" y="0"/>
                            <a:pt x="20197" y="1230"/>
                            <a:pt x="23717" y="3539"/>
                          </a:cubicBezTo>
                        </a:path>
                        <a:path w="23718" h="21600" stroke="0" extrusionOk="0">
                          <a:moveTo>
                            <a:pt x="-1" y="3553"/>
                          </a:moveTo>
                          <a:cubicBezTo>
                            <a:pt x="3524" y="1235"/>
                            <a:pt x="7651" y="-1"/>
                            <a:pt x="11870" y="0"/>
                          </a:cubicBezTo>
                          <a:cubicBezTo>
                            <a:pt x="16079" y="0"/>
                            <a:pt x="20197" y="1230"/>
                            <a:pt x="23717" y="3539"/>
                          </a:cubicBezTo>
                          <a:lnTo>
                            <a:pt x="11870" y="21600"/>
                          </a:lnTo>
                          <a:close/>
                        </a:path>
                      </a:pathLst>
                    </a:custGeom>
                    <a:noFill/>
                    <a:ln w="6350">
                      <a:solidFill>
                        <a:schemeClr val="tx2"/>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algn="ctr"/>
                      <a:endParaRPr lang="en-US">
                        <a:latin typeface="VNI-Bodon-Poster" pitchFamily="2" charset="0"/>
                      </a:endParaRPr>
                    </a:p>
                  </p:txBody>
                </p:sp>
                <p:sp>
                  <p:nvSpPr>
                    <p:cNvPr id="46165" name="Line 54"/>
                    <p:cNvSpPr>
                      <a:spLocks noChangeShapeType="1"/>
                    </p:cNvSpPr>
                    <p:nvPr/>
                  </p:nvSpPr>
                  <p:spPr bwMode="auto">
                    <a:xfrm flipV="1">
                      <a:off x="6519" y="9360"/>
                      <a:ext cx="134" cy="288"/>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66" name="Line 55"/>
                    <p:cNvSpPr>
                      <a:spLocks noChangeShapeType="1"/>
                    </p:cNvSpPr>
                    <p:nvPr/>
                  </p:nvSpPr>
                  <p:spPr bwMode="auto">
                    <a:xfrm flipH="1" flipV="1">
                      <a:off x="5448" y="9354"/>
                      <a:ext cx="134" cy="288"/>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6167" name="Group 56"/>
                  <p:cNvGrpSpPr>
                    <a:grpSpLocks/>
                  </p:cNvGrpSpPr>
                  <p:nvPr/>
                </p:nvGrpSpPr>
                <p:grpSpPr bwMode="auto">
                  <a:xfrm>
                    <a:off x="5400" y="8331"/>
                    <a:ext cx="1253" cy="1841"/>
                    <a:chOff x="5400" y="8331"/>
                    <a:chExt cx="1253" cy="1841"/>
                  </a:xfrm>
                </p:grpSpPr>
                <p:grpSp>
                  <p:nvGrpSpPr>
                    <p:cNvPr id="46168" name="Group 57"/>
                    <p:cNvGrpSpPr>
                      <a:grpSpLocks/>
                    </p:cNvGrpSpPr>
                    <p:nvPr/>
                  </p:nvGrpSpPr>
                  <p:grpSpPr bwMode="auto">
                    <a:xfrm>
                      <a:off x="5400" y="9247"/>
                      <a:ext cx="1253" cy="925"/>
                      <a:chOff x="5400" y="9247"/>
                      <a:chExt cx="1253" cy="925"/>
                    </a:xfrm>
                  </p:grpSpPr>
                  <p:sp>
                    <p:nvSpPr>
                      <p:cNvPr id="46169" name="Arc 58"/>
                      <p:cNvSpPr>
                        <a:spLocks/>
                      </p:cNvSpPr>
                      <p:nvPr/>
                    </p:nvSpPr>
                    <p:spPr bwMode="auto">
                      <a:xfrm>
                        <a:off x="5522" y="9454"/>
                        <a:ext cx="1125" cy="718"/>
                      </a:xfrm>
                      <a:custGeom>
                        <a:avLst/>
                        <a:gdLst>
                          <a:gd name="T0" fmla="*/ 0 w 28061"/>
                          <a:gd name="T1" fmla="*/ 5 h 21600"/>
                          <a:gd name="T2" fmla="*/ 45 w 28061"/>
                          <a:gd name="T3" fmla="*/ 7 h 21600"/>
                          <a:gd name="T4" fmla="*/ 21 w 28061"/>
                          <a:gd name="T5" fmla="*/ 24 h 21600"/>
                          <a:gd name="T6" fmla="*/ 0 60000 65536"/>
                          <a:gd name="T7" fmla="*/ 0 60000 65536"/>
                          <a:gd name="T8" fmla="*/ 0 60000 65536"/>
                          <a:gd name="T9" fmla="*/ 0 w 28061"/>
                          <a:gd name="T10" fmla="*/ 0 h 21600"/>
                          <a:gd name="T11" fmla="*/ 28061 w 28061"/>
                          <a:gd name="T12" fmla="*/ 21600 h 21600"/>
                        </a:gdLst>
                        <a:ahLst/>
                        <a:cxnLst>
                          <a:cxn ang="T6">
                            <a:pos x="T0" y="T1"/>
                          </a:cxn>
                          <a:cxn ang="T7">
                            <a:pos x="T2" y="T3"/>
                          </a:cxn>
                          <a:cxn ang="T8">
                            <a:pos x="T4" y="T5"/>
                          </a:cxn>
                        </a:cxnLst>
                        <a:rect l="T9" t="T10" r="T11" b="T12"/>
                        <a:pathLst>
                          <a:path w="28061" h="21600" fill="none" extrusionOk="0">
                            <a:moveTo>
                              <a:pt x="-1" y="4337"/>
                            </a:moveTo>
                            <a:cubicBezTo>
                              <a:pt x="3742" y="1522"/>
                              <a:pt x="8299" y="-1"/>
                              <a:pt x="12983" y="0"/>
                            </a:cubicBezTo>
                            <a:cubicBezTo>
                              <a:pt x="18616" y="0"/>
                              <a:pt x="24026" y="2200"/>
                              <a:pt x="28060" y="6133"/>
                            </a:cubicBezTo>
                          </a:path>
                          <a:path w="28061" h="21600" stroke="0" extrusionOk="0">
                            <a:moveTo>
                              <a:pt x="-1" y="4337"/>
                            </a:moveTo>
                            <a:cubicBezTo>
                              <a:pt x="3742" y="1522"/>
                              <a:pt x="8299" y="-1"/>
                              <a:pt x="12983" y="0"/>
                            </a:cubicBezTo>
                            <a:cubicBezTo>
                              <a:pt x="18616" y="0"/>
                              <a:pt x="24026" y="2200"/>
                              <a:pt x="28060" y="6133"/>
                            </a:cubicBezTo>
                            <a:lnTo>
                              <a:pt x="12983"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algn="ctr"/>
                        <a:endParaRPr lang="en-US">
                          <a:latin typeface="VNI-Bodon-Poster" pitchFamily="2" charset="0"/>
                        </a:endParaRPr>
                      </a:p>
                    </p:txBody>
                  </p:sp>
                  <p:sp>
                    <p:nvSpPr>
                      <p:cNvPr id="46170" name="Arc 59"/>
                      <p:cNvSpPr>
                        <a:spLocks/>
                      </p:cNvSpPr>
                      <p:nvPr/>
                    </p:nvSpPr>
                    <p:spPr bwMode="auto">
                      <a:xfrm>
                        <a:off x="5400" y="9247"/>
                        <a:ext cx="1253" cy="718"/>
                      </a:xfrm>
                      <a:custGeom>
                        <a:avLst/>
                        <a:gdLst>
                          <a:gd name="T0" fmla="*/ 0 w 31244"/>
                          <a:gd name="T1" fmla="*/ 8 h 21600"/>
                          <a:gd name="T2" fmla="*/ 50 w 31244"/>
                          <a:gd name="T3" fmla="*/ 7 h 21600"/>
                          <a:gd name="T4" fmla="*/ 26 w 31244"/>
                          <a:gd name="T5" fmla="*/ 24 h 21600"/>
                          <a:gd name="T6" fmla="*/ 0 60000 65536"/>
                          <a:gd name="T7" fmla="*/ 0 60000 65536"/>
                          <a:gd name="T8" fmla="*/ 0 60000 65536"/>
                          <a:gd name="T9" fmla="*/ 0 w 31244"/>
                          <a:gd name="T10" fmla="*/ 0 h 21600"/>
                          <a:gd name="T11" fmla="*/ 31244 w 31244"/>
                          <a:gd name="T12" fmla="*/ 21600 h 21600"/>
                        </a:gdLst>
                        <a:ahLst/>
                        <a:cxnLst>
                          <a:cxn ang="T6">
                            <a:pos x="T0" y="T1"/>
                          </a:cxn>
                          <a:cxn ang="T7">
                            <a:pos x="T2" y="T3"/>
                          </a:cxn>
                          <a:cxn ang="T8">
                            <a:pos x="T4" y="T5"/>
                          </a:cxn>
                        </a:cxnLst>
                        <a:rect l="T9" t="T10" r="T11" b="T12"/>
                        <a:pathLst>
                          <a:path w="31244" h="21600" fill="none" extrusionOk="0">
                            <a:moveTo>
                              <a:pt x="0" y="7081"/>
                            </a:moveTo>
                            <a:cubicBezTo>
                              <a:pt x="4094" y="2571"/>
                              <a:pt x="9902" y="-1"/>
                              <a:pt x="15993" y="0"/>
                            </a:cubicBezTo>
                            <a:cubicBezTo>
                              <a:pt x="21710" y="0"/>
                              <a:pt x="27195" y="2266"/>
                              <a:pt x="31243" y="6304"/>
                            </a:cubicBezTo>
                          </a:path>
                          <a:path w="31244" h="21600" stroke="0" extrusionOk="0">
                            <a:moveTo>
                              <a:pt x="0" y="7081"/>
                            </a:moveTo>
                            <a:cubicBezTo>
                              <a:pt x="4094" y="2571"/>
                              <a:pt x="9902" y="-1"/>
                              <a:pt x="15993" y="0"/>
                            </a:cubicBezTo>
                            <a:cubicBezTo>
                              <a:pt x="21710" y="0"/>
                              <a:pt x="27195" y="2266"/>
                              <a:pt x="31243" y="6304"/>
                            </a:cubicBezTo>
                            <a:lnTo>
                              <a:pt x="15993"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algn="ctr"/>
                        <a:endParaRPr lang="en-US">
                          <a:latin typeface="VNI-Bodon-Poster" pitchFamily="2" charset="0"/>
                        </a:endParaRPr>
                      </a:p>
                    </p:txBody>
                  </p:sp>
                  <p:sp>
                    <p:nvSpPr>
                      <p:cNvPr id="46171" name="Arc 60"/>
                      <p:cNvSpPr>
                        <a:spLocks/>
                      </p:cNvSpPr>
                      <p:nvPr/>
                    </p:nvSpPr>
                    <p:spPr bwMode="auto">
                      <a:xfrm>
                        <a:off x="5502" y="9384"/>
                        <a:ext cx="1096" cy="718"/>
                      </a:xfrm>
                      <a:custGeom>
                        <a:avLst/>
                        <a:gdLst>
                          <a:gd name="T0" fmla="*/ 0 w 27346"/>
                          <a:gd name="T1" fmla="*/ 5 h 21600"/>
                          <a:gd name="T2" fmla="*/ 44 w 27346"/>
                          <a:gd name="T3" fmla="*/ 6 h 21600"/>
                          <a:gd name="T4" fmla="*/ 22 w 27346"/>
                          <a:gd name="T5" fmla="*/ 24 h 21600"/>
                          <a:gd name="T6" fmla="*/ 0 60000 65536"/>
                          <a:gd name="T7" fmla="*/ 0 60000 65536"/>
                          <a:gd name="T8" fmla="*/ 0 60000 65536"/>
                          <a:gd name="T9" fmla="*/ 0 w 27346"/>
                          <a:gd name="T10" fmla="*/ 0 h 21600"/>
                          <a:gd name="T11" fmla="*/ 27346 w 27346"/>
                          <a:gd name="T12" fmla="*/ 21600 h 21600"/>
                        </a:gdLst>
                        <a:ahLst/>
                        <a:cxnLst>
                          <a:cxn ang="T6">
                            <a:pos x="T0" y="T1"/>
                          </a:cxn>
                          <a:cxn ang="T7">
                            <a:pos x="T2" y="T3"/>
                          </a:cxn>
                          <a:cxn ang="T8">
                            <a:pos x="T4" y="T5"/>
                          </a:cxn>
                        </a:cxnLst>
                        <a:rect l="T9" t="T10" r="T11" b="T12"/>
                        <a:pathLst>
                          <a:path w="27346" h="21600" fill="none" extrusionOk="0">
                            <a:moveTo>
                              <a:pt x="-1" y="4713"/>
                            </a:moveTo>
                            <a:cubicBezTo>
                              <a:pt x="3825" y="1662"/>
                              <a:pt x="8574" y="-1"/>
                              <a:pt x="13469" y="0"/>
                            </a:cubicBezTo>
                            <a:cubicBezTo>
                              <a:pt x="18543" y="0"/>
                              <a:pt x="23456" y="1786"/>
                              <a:pt x="27345" y="5047"/>
                            </a:cubicBezTo>
                          </a:path>
                          <a:path w="27346" h="21600" stroke="0" extrusionOk="0">
                            <a:moveTo>
                              <a:pt x="-1" y="4713"/>
                            </a:moveTo>
                            <a:cubicBezTo>
                              <a:pt x="3825" y="1662"/>
                              <a:pt x="8574" y="-1"/>
                              <a:pt x="13469" y="0"/>
                            </a:cubicBezTo>
                            <a:cubicBezTo>
                              <a:pt x="18543" y="0"/>
                              <a:pt x="23456" y="1786"/>
                              <a:pt x="27345" y="5047"/>
                            </a:cubicBezTo>
                            <a:lnTo>
                              <a:pt x="13469"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algn="ctr"/>
                        <a:endParaRPr lang="en-US">
                          <a:latin typeface="VNI-Bodon-Poster" pitchFamily="2" charset="0"/>
                        </a:endParaRPr>
                      </a:p>
                    </p:txBody>
                  </p:sp>
                  <p:sp>
                    <p:nvSpPr>
                      <p:cNvPr id="46172" name="Arc 61"/>
                      <p:cNvSpPr>
                        <a:spLocks/>
                      </p:cNvSpPr>
                      <p:nvPr/>
                    </p:nvSpPr>
                    <p:spPr bwMode="auto">
                      <a:xfrm>
                        <a:off x="5475" y="9315"/>
                        <a:ext cx="1146" cy="718"/>
                      </a:xfrm>
                      <a:custGeom>
                        <a:avLst/>
                        <a:gdLst>
                          <a:gd name="T0" fmla="*/ 0 w 28577"/>
                          <a:gd name="T1" fmla="*/ 6 h 21600"/>
                          <a:gd name="T2" fmla="*/ 46 w 28577"/>
                          <a:gd name="T3" fmla="*/ 6 h 21600"/>
                          <a:gd name="T4" fmla="*/ 23 w 28577"/>
                          <a:gd name="T5" fmla="*/ 24 h 21600"/>
                          <a:gd name="T6" fmla="*/ 0 60000 65536"/>
                          <a:gd name="T7" fmla="*/ 0 60000 65536"/>
                          <a:gd name="T8" fmla="*/ 0 60000 65536"/>
                          <a:gd name="T9" fmla="*/ 0 w 28577"/>
                          <a:gd name="T10" fmla="*/ 0 h 21600"/>
                          <a:gd name="T11" fmla="*/ 28577 w 28577"/>
                          <a:gd name="T12" fmla="*/ 21600 h 21600"/>
                        </a:gdLst>
                        <a:ahLst/>
                        <a:cxnLst>
                          <a:cxn ang="T6">
                            <a:pos x="T0" y="T1"/>
                          </a:cxn>
                          <a:cxn ang="T7">
                            <a:pos x="T2" y="T3"/>
                          </a:cxn>
                          <a:cxn ang="T8">
                            <a:pos x="T4" y="T5"/>
                          </a:cxn>
                        </a:cxnLst>
                        <a:rect l="T9" t="T10" r="T11" b="T12"/>
                        <a:pathLst>
                          <a:path w="28577" h="21600" fill="none" extrusionOk="0">
                            <a:moveTo>
                              <a:pt x="0" y="5255"/>
                            </a:moveTo>
                            <a:cubicBezTo>
                              <a:pt x="3923" y="1865"/>
                              <a:pt x="8935" y="-1"/>
                              <a:pt x="14121" y="0"/>
                            </a:cubicBezTo>
                            <a:cubicBezTo>
                              <a:pt x="19459" y="0"/>
                              <a:pt x="24609" y="1977"/>
                              <a:pt x="28576" y="5550"/>
                            </a:cubicBezTo>
                          </a:path>
                          <a:path w="28577" h="21600" stroke="0" extrusionOk="0">
                            <a:moveTo>
                              <a:pt x="0" y="5255"/>
                            </a:moveTo>
                            <a:cubicBezTo>
                              <a:pt x="3923" y="1865"/>
                              <a:pt x="8935" y="-1"/>
                              <a:pt x="14121" y="0"/>
                            </a:cubicBezTo>
                            <a:cubicBezTo>
                              <a:pt x="19459" y="0"/>
                              <a:pt x="24609" y="1977"/>
                              <a:pt x="28576" y="5550"/>
                            </a:cubicBezTo>
                            <a:lnTo>
                              <a:pt x="14121" y="21600"/>
                            </a:lnTo>
                            <a:close/>
                          </a:path>
                        </a:pathLst>
                      </a:custGeom>
                      <a:noFill/>
                      <a:ln w="12700">
                        <a:solidFill>
                          <a:schemeClr val="tx2"/>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pPr algn="ctr"/>
                        <a:endParaRPr lang="en-US">
                          <a:latin typeface="VNI-Bodon-Poster" pitchFamily="2" charset="0"/>
                        </a:endParaRPr>
                      </a:p>
                    </p:txBody>
                  </p:sp>
                </p:grpSp>
                <p:sp>
                  <p:nvSpPr>
                    <p:cNvPr id="46173" name="Line 62"/>
                    <p:cNvSpPr>
                      <a:spLocks noChangeShapeType="1"/>
                    </p:cNvSpPr>
                    <p:nvPr/>
                  </p:nvSpPr>
                  <p:spPr bwMode="auto">
                    <a:xfrm>
                      <a:off x="5400" y="8331"/>
                      <a:ext cx="0" cy="115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74" name="Line 63"/>
                    <p:cNvSpPr>
                      <a:spLocks noChangeShapeType="1"/>
                    </p:cNvSpPr>
                    <p:nvPr/>
                  </p:nvSpPr>
                  <p:spPr bwMode="auto">
                    <a:xfrm>
                      <a:off x="6642" y="8361"/>
                      <a:ext cx="0" cy="1296"/>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6175" name="Text Box 64"/>
                <p:cNvSpPr txBox="1">
                  <a:spLocks noChangeArrowheads="1"/>
                </p:cNvSpPr>
                <p:nvPr/>
              </p:nvSpPr>
              <p:spPr bwMode="auto">
                <a:xfrm>
                  <a:off x="5081" y="3401"/>
                  <a:ext cx="19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600">
                      <a:latin typeface="VNI-Bodon-Poster" pitchFamily="2" charset="0"/>
                      <a:sym typeface="Symbol" pitchFamily="18" charset="2"/>
                    </a:rPr>
                    <a:t></a:t>
                  </a:r>
                  <a:endParaRPr lang="en-US" sz="1600">
                    <a:latin typeface="VNI-Bodon-Poster" pitchFamily="2" charset="0"/>
                  </a:endParaRPr>
                </a:p>
              </p:txBody>
            </p:sp>
            <p:sp>
              <p:nvSpPr>
                <p:cNvPr id="46176" name="Text Box 65"/>
                <p:cNvSpPr txBox="1">
                  <a:spLocks noChangeArrowheads="1"/>
                </p:cNvSpPr>
                <p:nvPr/>
              </p:nvSpPr>
              <p:spPr bwMode="auto">
                <a:xfrm>
                  <a:off x="5091" y="3118"/>
                  <a:ext cx="284"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atin typeface="VNI-Bodon-Poster" pitchFamily="2" charset="0"/>
                    </a:rPr>
                    <a:t>3</a:t>
                  </a:r>
                </a:p>
              </p:txBody>
            </p:sp>
          </p:grpSp>
        </p:grpSp>
        <p:sp>
          <p:nvSpPr>
            <p:cNvPr id="55362" name="Text Box 66"/>
            <p:cNvSpPr txBox="1">
              <a:spLocks noChangeArrowheads="1"/>
            </p:cNvSpPr>
            <p:nvPr/>
          </p:nvSpPr>
          <p:spPr bwMode="auto">
            <a:xfrm>
              <a:off x="6705600" y="2672735"/>
              <a:ext cx="482418" cy="52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2800">
                  <a:solidFill>
                    <a:srgbClr val="FF3300"/>
                  </a:solidFill>
                  <a:latin typeface="VNI-Times" pitchFamily="2" charset="0"/>
                  <a:sym typeface="Symbol" pitchFamily="18" charset="2"/>
                </a:rPr>
                <a:t>O</a:t>
              </a:r>
            </a:p>
          </p:txBody>
        </p:sp>
      </p:grpSp>
      <p:grpSp>
        <p:nvGrpSpPr>
          <p:cNvPr id="19" name="Group 18"/>
          <p:cNvGrpSpPr/>
          <p:nvPr/>
        </p:nvGrpSpPr>
        <p:grpSpPr>
          <a:xfrm>
            <a:off x="6047012" y="3138708"/>
            <a:ext cx="309652" cy="967247"/>
            <a:chOff x="6814458" y="3119752"/>
            <a:chExt cx="309652" cy="967247"/>
          </a:xfrm>
        </p:grpSpPr>
        <p:sp>
          <p:nvSpPr>
            <p:cNvPr id="55339" name="Line 43"/>
            <p:cNvSpPr>
              <a:spLocks noChangeShapeType="1"/>
            </p:cNvSpPr>
            <p:nvPr/>
          </p:nvSpPr>
          <p:spPr bwMode="auto">
            <a:xfrm>
              <a:off x="7124110" y="3119752"/>
              <a:ext cx="0" cy="876100"/>
            </a:xfrm>
            <a:prstGeom prst="line">
              <a:avLst/>
            </a:prstGeom>
            <a:noFill/>
            <a:ln w="28575">
              <a:solidFill>
                <a:srgbClr val="FF33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6178" name="Object 98"/>
            <p:cNvGraphicFramePr>
              <a:graphicFrameLocks noChangeAspect="1"/>
            </p:cNvGraphicFramePr>
            <p:nvPr/>
          </p:nvGraphicFramePr>
          <p:xfrm>
            <a:off x="6814458" y="3733800"/>
            <a:ext cx="276490" cy="353199"/>
          </p:xfrm>
          <a:graphic>
            <a:graphicData uri="http://schemas.openxmlformats.org/presentationml/2006/ole">
              <mc:AlternateContent xmlns:mc="http://schemas.openxmlformats.org/markup-compatibility/2006">
                <mc:Choice xmlns:v="urn:schemas-microsoft-com:vml" Requires="v">
                  <p:oleObj spid="_x0000_s1080" name="Equation" r:id="rId4" imgW="152280" imgH="203040" progId="Equation.DSMT4">
                    <p:embed/>
                  </p:oleObj>
                </mc:Choice>
                <mc:Fallback>
                  <p:oleObj name="Equation" r:id="rId4" imgW="152280" imgH="203040" progId="Equation.DSMT4">
                    <p:embed/>
                    <p:pic>
                      <p:nvPicPr>
                        <p:cNvPr id="46178" name="Object 98"/>
                        <p:cNvPicPr>
                          <a:picLocks noChangeAspect="1" noChangeArrowheads="1"/>
                        </p:cNvPicPr>
                        <p:nvPr/>
                      </p:nvPicPr>
                      <p:blipFill>
                        <a:blip r:embed="rId5"/>
                        <a:srcRect/>
                        <a:stretch>
                          <a:fillRect/>
                        </a:stretch>
                      </p:blipFill>
                      <p:spPr bwMode="auto">
                        <a:xfrm>
                          <a:off x="6814458" y="3733800"/>
                          <a:ext cx="276490" cy="353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6" name="Group 15"/>
          <p:cNvGrpSpPr/>
          <p:nvPr/>
        </p:nvGrpSpPr>
        <p:grpSpPr>
          <a:xfrm>
            <a:off x="5745843" y="2890612"/>
            <a:ext cx="1145903" cy="966835"/>
            <a:chOff x="6534150" y="2871788"/>
            <a:chExt cx="1145903" cy="966835"/>
          </a:xfrm>
        </p:grpSpPr>
        <p:sp>
          <p:nvSpPr>
            <p:cNvPr id="55337" name="Line 41"/>
            <p:cNvSpPr>
              <a:spLocks noChangeShapeType="1"/>
            </p:cNvSpPr>
            <p:nvPr/>
          </p:nvSpPr>
          <p:spPr bwMode="auto">
            <a:xfrm>
              <a:off x="7122670" y="3119752"/>
              <a:ext cx="326892" cy="1559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40" name="Line 44"/>
            <p:cNvSpPr>
              <a:spLocks noChangeShapeType="1"/>
            </p:cNvSpPr>
            <p:nvPr/>
          </p:nvSpPr>
          <p:spPr bwMode="auto">
            <a:xfrm flipH="1">
              <a:off x="6781377" y="3119752"/>
              <a:ext cx="326892" cy="1559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6179" name="Object 99"/>
            <p:cNvGraphicFramePr>
              <a:graphicFrameLocks noChangeAspect="1"/>
            </p:cNvGraphicFramePr>
            <p:nvPr/>
          </p:nvGraphicFramePr>
          <p:xfrm>
            <a:off x="7149691" y="3430236"/>
            <a:ext cx="276490" cy="408387"/>
          </p:xfrm>
          <a:graphic>
            <a:graphicData uri="http://schemas.openxmlformats.org/presentationml/2006/ole">
              <mc:AlternateContent xmlns:mc="http://schemas.openxmlformats.org/markup-compatibility/2006">
                <mc:Choice xmlns:v="urn:schemas-microsoft-com:vml" Requires="v">
                  <p:oleObj spid="_x0000_s1081" name="Equation" r:id="rId6" imgW="164880" imgH="253800" progId="Equation.DSMT4">
                    <p:embed/>
                  </p:oleObj>
                </mc:Choice>
                <mc:Fallback>
                  <p:oleObj name="Equation" r:id="rId6" imgW="164880" imgH="253800" progId="Equation.DSMT4">
                    <p:embed/>
                    <p:pic>
                      <p:nvPicPr>
                        <p:cNvPr id="46179" name="Object 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9691" y="3430236"/>
                          <a:ext cx="276490" cy="40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80" name="Object 100"/>
            <p:cNvGraphicFramePr>
              <a:graphicFrameLocks noChangeAspect="1"/>
            </p:cNvGraphicFramePr>
            <p:nvPr/>
          </p:nvGraphicFramePr>
          <p:xfrm>
            <a:off x="6534150" y="2871788"/>
            <a:ext cx="323850" cy="412750"/>
          </p:xfrm>
          <a:graphic>
            <a:graphicData uri="http://schemas.openxmlformats.org/presentationml/2006/ole">
              <mc:AlternateContent xmlns:mc="http://schemas.openxmlformats.org/markup-compatibility/2006">
                <mc:Choice xmlns:v="urn:schemas-microsoft-com:vml" Requires="v">
                  <p:oleObj spid="_x0000_s1082" name="Equation" r:id="rId8" imgW="190440" imgH="253800" progId="Equation.DSMT4">
                    <p:embed/>
                  </p:oleObj>
                </mc:Choice>
                <mc:Fallback>
                  <p:oleObj name="Equation" r:id="rId8" imgW="190440" imgH="253800" progId="Equation.DSMT4">
                    <p:embed/>
                    <p:pic>
                      <p:nvPicPr>
                        <p:cNvPr id="46180" name="Object 1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4150" y="2871788"/>
                          <a:ext cx="3238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81" name="Object 101"/>
            <p:cNvGraphicFramePr>
              <a:graphicFrameLocks noChangeAspect="1"/>
            </p:cNvGraphicFramePr>
            <p:nvPr/>
          </p:nvGraphicFramePr>
          <p:xfrm>
            <a:off x="7376840" y="2895600"/>
            <a:ext cx="303213" cy="414337"/>
          </p:xfrm>
          <a:graphic>
            <a:graphicData uri="http://schemas.openxmlformats.org/presentationml/2006/ole">
              <mc:AlternateContent xmlns:mc="http://schemas.openxmlformats.org/markup-compatibility/2006">
                <mc:Choice xmlns:v="urn:schemas-microsoft-com:vml" Requires="v">
                  <p:oleObj spid="_x0000_s1083" name="Equation" r:id="rId10" imgW="177480" imgH="253800" progId="Equation.DSMT4">
                    <p:embed/>
                  </p:oleObj>
                </mc:Choice>
                <mc:Fallback>
                  <p:oleObj name="Equation" r:id="rId10" imgW="177480" imgH="253800" progId="Equation.DSMT4">
                    <p:embed/>
                    <p:pic>
                      <p:nvPicPr>
                        <p:cNvPr id="46181" name="Object 1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6840" y="2895600"/>
                          <a:ext cx="303213"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82" name="Line 102"/>
            <p:cNvSpPr>
              <a:spLocks noChangeShapeType="1"/>
            </p:cNvSpPr>
            <p:nvPr/>
          </p:nvSpPr>
          <p:spPr bwMode="auto">
            <a:xfrm>
              <a:off x="7124110" y="3111474"/>
              <a:ext cx="0" cy="5960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 name="Group 19"/>
          <p:cNvGrpSpPr/>
          <p:nvPr/>
        </p:nvGrpSpPr>
        <p:grpSpPr>
          <a:xfrm>
            <a:off x="6012487" y="2399117"/>
            <a:ext cx="1169324" cy="1267599"/>
            <a:chOff x="7848600" y="1475601"/>
            <a:chExt cx="1169324" cy="1267599"/>
          </a:xfrm>
        </p:grpSpPr>
        <p:sp>
          <p:nvSpPr>
            <p:cNvPr id="57385" name="Line 41"/>
            <p:cNvSpPr>
              <a:spLocks noChangeShapeType="1"/>
            </p:cNvSpPr>
            <p:nvPr/>
          </p:nvSpPr>
          <p:spPr bwMode="auto">
            <a:xfrm>
              <a:off x="8178372" y="2221680"/>
              <a:ext cx="326892" cy="1559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88" name="Line 44"/>
            <p:cNvSpPr>
              <a:spLocks noChangeShapeType="1"/>
            </p:cNvSpPr>
            <p:nvPr/>
          </p:nvSpPr>
          <p:spPr bwMode="auto">
            <a:xfrm rot="21420000" flipV="1">
              <a:off x="8172612" y="1802255"/>
              <a:ext cx="30241" cy="39045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92" name="Text Box 48"/>
            <p:cNvSpPr txBox="1">
              <a:spLocks noChangeArrowheads="1"/>
            </p:cNvSpPr>
            <p:nvPr/>
          </p:nvSpPr>
          <p:spPr bwMode="auto">
            <a:xfrm flipH="1">
              <a:off x="8591668" y="1490447"/>
              <a:ext cx="3931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endParaRPr lang="en-US" sz="2400">
                <a:solidFill>
                  <a:srgbClr val="33CC33"/>
                </a:solidFill>
                <a:latin typeface="VNI-Times" pitchFamily="2" charset="0"/>
              </a:endParaRPr>
            </a:p>
          </p:txBody>
        </p:sp>
        <p:sp>
          <p:nvSpPr>
            <p:cNvPr id="57411" name="Line 67"/>
            <p:cNvSpPr>
              <a:spLocks noChangeShapeType="1"/>
            </p:cNvSpPr>
            <p:nvPr/>
          </p:nvSpPr>
          <p:spPr bwMode="auto">
            <a:xfrm flipV="1">
              <a:off x="8194213" y="1758105"/>
              <a:ext cx="823711" cy="453916"/>
            </a:xfrm>
            <a:prstGeom prst="line">
              <a:avLst/>
            </a:prstGeom>
            <a:noFill/>
            <a:ln w="28575">
              <a:solidFill>
                <a:srgbClr val="FF00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6242" name="Object 162"/>
            <p:cNvGraphicFramePr>
              <a:graphicFrameLocks noChangeAspect="1"/>
            </p:cNvGraphicFramePr>
            <p:nvPr/>
          </p:nvGraphicFramePr>
          <p:xfrm>
            <a:off x="8686800" y="1475601"/>
            <a:ext cx="276490" cy="353199"/>
          </p:xfrm>
          <a:graphic>
            <a:graphicData uri="http://schemas.openxmlformats.org/presentationml/2006/ole">
              <mc:AlternateContent xmlns:mc="http://schemas.openxmlformats.org/markup-compatibility/2006">
                <mc:Choice xmlns:v="urn:schemas-microsoft-com:vml" Requires="v">
                  <p:oleObj spid="_x0000_s1084" name="Equation" r:id="rId12" imgW="152280" imgH="203040" progId="Equation.DSMT4">
                    <p:embed/>
                  </p:oleObj>
                </mc:Choice>
                <mc:Fallback>
                  <p:oleObj name="Equation" r:id="rId12" imgW="152280" imgH="203040" progId="Equation.DSMT4">
                    <p:embed/>
                    <p:pic>
                      <p:nvPicPr>
                        <p:cNvPr id="46242" name="Object 162"/>
                        <p:cNvPicPr>
                          <a:picLocks noChangeAspect="1" noChangeArrowheads="1"/>
                        </p:cNvPicPr>
                        <p:nvPr/>
                      </p:nvPicPr>
                      <p:blipFill>
                        <a:blip r:embed="rId13"/>
                        <a:srcRect/>
                        <a:stretch>
                          <a:fillRect/>
                        </a:stretch>
                      </p:blipFill>
                      <p:spPr bwMode="auto">
                        <a:xfrm>
                          <a:off x="8686800" y="1475601"/>
                          <a:ext cx="276490" cy="353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243" name="Object 163"/>
            <p:cNvGraphicFramePr>
              <a:graphicFrameLocks noChangeAspect="1"/>
            </p:cNvGraphicFramePr>
            <p:nvPr/>
          </p:nvGraphicFramePr>
          <p:xfrm>
            <a:off x="7848600" y="1629795"/>
            <a:ext cx="276490" cy="408387"/>
          </p:xfrm>
          <a:graphic>
            <a:graphicData uri="http://schemas.openxmlformats.org/presentationml/2006/ole">
              <mc:AlternateContent xmlns:mc="http://schemas.openxmlformats.org/markup-compatibility/2006">
                <mc:Choice xmlns:v="urn:schemas-microsoft-com:vml" Requires="v">
                  <p:oleObj spid="_x0000_s1085" name="Equation" r:id="rId14" imgW="164880" imgH="253800" progId="Equation.DSMT4">
                    <p:embed/>
                  </p:oleObj>
                </mc:Choice>
                <mc:Fallback>
                  <p:oleObj name="Equation" r:id="rId14" imgW="164880" imgH="253800" progId="Equation.DSMT4">
                    <p:embed/>
                    <p:pic>
                      <p:nvPicPr>
                        <p:cNvPr id="46243" name="Object 1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1629795"/>
                          <a:ext cx="276490" cy="40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244" name="Object 164"/>
            <p:cNvGraphicFramePr>
              <a:graphicFrameLocks noChangeAspect="1"/>
            </p:cNvGraphicFramePr>
            <p:nvPr/>
          </p:nvGraphicFramePr>
          <p:xfrm>
            <a:off x="8608948" y="1894694"/>
            <a:ext cx="324012" cy="413905"/>
          </p:xfrm>
          <a:graphic>
            <a:graphicData uri="http://schemas.openxmlformats.org/presentationml/2006/ole">
              <mc:AlternateContent xmlns:mc="http://schemas.openxmlformats.org/markup-compatibility/2006">
                <mc:Choice xmlns:v="urn:schemas-microsoft-com:vml" Requires="v">
                  <p:oleObj spid="_x0000_s1086" name="Equation" r:id="rId15" imgW="190440" imgH="253800" progId="Equation.DSMT4">
                    <p:embed/>
                  </p:oleObj>
                </mc:Choice>
                <mc:Fallback>
                  <p:oleObj name="Equation" r:id="rId15" imgW="190440" imgH="253800" progId="Equation.DSMT4">
                    <p:embed/>
                    <p:pic>
                      <p:nvPicPr>
                        <p:cNvPr id="46244" name="Object 1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08948" y="1894694"/>
                          <a:ext cx="324012" cy="413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245" name="Object 165"/>
            <p:cNvGraphicFramePr>
              <a:graphicFrameLocks noChangeAspect="1"/>
            </p:cNvGraphicFramePr>
            <p:nvPr/>
          </p:nvGraphicFramePr>
          <p:xfrm>
            <a:off x="8237414" y="2329295"/>
            <a:ext cx="302411" cy="413905"/>
          </p:xfrm>
          <a:graphic>
            <a:graphicData uri="http://schemas.openxmlformats.org/presentationml/2006/ole">
              <mc:AlternateContent xmlns:mc="http://schemas.openxmlformats.org/markup-compatibility/2006">
                <mc:Choice xmlns:v="urn:schemas-microsoft-com:vml" Requires="v">
                  <p:oleObj spid="_x0000_s1087" name="Equation" r:id="rId16" imgW="177480" imgH="253800" progId="Equation.DSMT4">
                    <p:embed/>
                  </p:oleObj>
                </mc:Choice>
                <mc:Fallback>
                  <p:oleObj name="Equation" r:id="rId16" imgW="177480" imgH="253800" progId="Equation.DSMT4">
                    <p:embed/>
                    <p:pic>
                      <p:nvPicPr>
                        <p:cNvPr id="46245" name="Object 16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7414" y="2329295"/>
                          <a:ext cx="302411" cy="413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86" name="Line 42"/>
            <p:cNvSpPr>
              <a:spLocks noChangeShapeType="1"/>
            </p:cNvSpPr>
            <p:nvPr/>
          </p:nvSpPr>
          <p:spPr bwMode="auto">
            <a:xfrm flipV="1">
              <a:off x="8194213" y="1919529"/>
              <a:ext cx="538580" cy="2786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7" name="Group 16"/>
          <p:cNvGrpSpPr/>
          <p:nvPr/>
        </p:nvGrpSpPr>
        <p:grpSpPr>
          <a:xfrm>
            <a:off x="6019378" y="3277240"/>
            <a:ext cx="663295" cy="188888"/>
            <a:chOff x="6781377" y="3243903"/>
            <a:chExt cx="663295" cy="188888"/>
          </a:xfrm>
        </p:grpSpPr>
        <p:cxnSp>
          <p:nvCxnSpPr>
            <p:cNvPr id="8" name="Straight Connector 7"/>
            <p:cNvCxnSpPr/>
            <p:nvPr/>
          </p:nvCxnSpPr>
          <p:spPr>
            <a:xfrm>
              <a:off x="6781377" y="3292173"/>
              <a:ext cx="326892" cy="14061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122670" y="3243903"/>
              <a:ext cx="322002" cy="17936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964870" y="3137129"/>
            <a:ext cx="390572" cy="615495"/>
            <a:chOff x="6744834" y="3118305"/>
            <a:chExt cx="390572" cy="615495"/>
          </a:xfrm>
        </p:grpSpPr>
        <p:cxnSp>
          <p:nvCxnSpPr>
            <p:cNvPr id="14" name="Straight Arrow Connector 13"/>
            <p:cNvCxnSpPr/>
            <p:nvPr/>
          </p:nvCxnSpPr>
          <p:spPr>
            <a:xfrm>
              <a:off x="7131956" y="3118305"/>
              <a:ext cx="3450" cy="375657"/>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5" name="Object 100"/>
            <p:cNvGraphicFramePr>
              <a:graphicFrameLocks noChangeAspect="1"/>
            </p:cNvGraphicFramePr>
            <p:nvPr/>
          </p:nvGraphicFramePr>
          <p:xfrm>
            <a:off x="6744834" y="3321050"/>
            <a:ext cx="388938" cy="412750"/>
          </p:xfrm>
          <a:graphic>
            <a:graphicData uri="http://schemas.openxmlformats.org/presentationml/2006/ole">
              <mc:AlternateContent xmlns:mc="http://schemas.openxmlformats.org/markup-compatibility/2006">
                <mc:Choice xmlns:v="urn:schemas-microsoft-com:vml" Requires="v">
                  <p:oleObj spid="_x0000_s1088" name="Equation" r:id="rId17" imgW="228600" imgH="253800" progId="Equation.DSMT4">
                    <p:embed/>
                  </p:oleObj>
                </mc:Choice>
                <mc:Fallback>
                  <p:oleObj name="Equation" r:id="rId17" imgW="228600" imgH="253800" progId="Equation.DSMT4">
                    <p:embed/>
                    <p:pic>
                      <p:nvPicPr>
                        <p:cNvPr id="175" name="Object 100"/>
                        <p:cNvPicPr>
                          <a:picLocks noChangeAspect="1" noChangeArrowheads="1"/>
                        </p:cNvPicPr>
                        <p:nvPr/>
                      </p:nvPicPr>
                      <p:blipFill>
                        <a:blip r:embed="rId18"/>
                        <a:srcRect/>
                        <a:stretch>
                          <a:fillRect/>
                        </a:stretch>
                      </p:blipFill>
                      <p:spPr bwMode="auto">
                        <a:xfrm>
                          <a:off x="6744834" y="3321050"/>
                          <a:ext cx="388938"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16" name="Group 115">
            <a:extLst>
              <a:ext uri="{FF2B5EF4-FFF2-40B4-BE49-F238E27FC236}">
                <a16:creationId xmlns:a16="http://schemas.microsoft.com/office/drawing/2014/main" id="{3962AB39-9436-4966-9F88-C36980983DAD}"/>
              </a:ext>
            </a:extLst>
          </p:cNvPr>
          <p:cNvGrpSpPr/>
          <p:nvPr/>
        </p:nvGrpSpPr>
        <p:grpSpPr>
          <a:xfrm>
            <a:off x="-29497" y="76202"/>
            <a:ext cx="9478296" cy="566174"/>
            <a:chOff x="74035" y="2246119"/>
            <a:chExt cx="9419568" cy="790336"/>
          </a:xfrm>
        </p:grpSpPr>
        <p:grpSp>
          <p:nvGrpSpPr>
            <p:cNvPr id="117" name="Group 70">
              <a:extLst>
                <a:ext uri="{FF2B5EF4-FFF2-40B4-BE49-F238E27FC236}">
                  <a16:creationId xmlns:a16="http://schemas.microsoft.com/office/drawing/2014/main" id="{03CB6E78-586F-4D11-9E3A-98BF40A324F4}"/>
                </a:ext>
              </a:extLst>
            </p:cNvPr>
            <p:cNvGrpSpPr>
              <a:grpSpLocks/>
            </p:cNvGrpSpPr>
            <p:nvPr/>
          </p:nvGrpSpPr>
          <p:grpSpPr bwMode="auto">
            <a:xfrm>
              <a:off x="254804" y="2293270"/>
              <a:ext cx="9238799" cy="743185"/>
              <a:chOff x="548627" y="3428143"/>
              <a:chExt cx="4757550" cy="1431480"/>
            </a:xfrm>
          </p:grpSpPr>
          <p:pic>
            <p:nvPicPr>
              <p:cNvPr id="120" name="Picture 8" descr="empty-green-rectangle">
                <a:extLst>
                  <a:ext uri="{FF2B5EF4-FFF2-40B4-BE49-F238E27FC236}">
                    <a16:creationId xmlns:a16="http://schemas.microsoft.com/office/drawing/2014/main" id="{DE90F9FC-DB62-4FA1-83FD-B4D345CE8B6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flipV="1">
                <a:off x="548627" y="3428143"/>
                <a:ext cx="4757550"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9" descr="green-top-faded">
                <a:extLst>
                  <a:ext uri="{FF2B5EF4-FFF2-40B4-BE49-F238E27FC236}">
                    <a16:creationId xmlns:a16="http://schemas.microsoft.com/office/drawing/2014/main" id="{6C1824C5-1C75-4142-8EB6-83286CF1397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8" name="TextBox 117">
              <a:extLst>
                <a:ext uri="{FF2B5EF4-FFF2-40B4-BE49-F238E27FC236}">
                  <a16:creationId xmlns:a16="http://schemas.microsoft.com/office/drawing/2014/main" id="{DFF6EAE5-0E0B-4005-B7E8-C78E4CD1CC7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j-lt"/>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j-lt"/>
                <a:cs typeface="Arial" panose="020B0604020202020204" pitchFamily="34" charset="0"/>
              </a:endParaRPr>
            </a:p>
          </p:txBody>
        </p:sp>
        <p:sp>
          <p:nvSpPr>
            <p:cNvPr id="119" name="Rectangle 1026060">
              <a:extLst>
                <a:ext uri="{FF2B5EF4-FFF2-40B4-BE49-F238E27FC236}">
                  <a16:creationId xmlns:a16="http://schemas.microsoft.com/office/drawing/2014/main" id="{3B7963EE-C6C4-435A-9E8D-4E2E3BD7D526}"/>
                </a:ext>
              </a:extLst>
            </p:cNvPr>
            <p:cNvSpPr>
              <a:spLocks noChangeArrowheads="1"/>
            </p:cNvSpPr>
            <p:nvPr/>
          </p:nvSpPr>
          <p:spPr bwMode="auto">
            <a:xfrm>
              <a:off x="1209204" y="2246119"/>
              <a:ext cx="7830033"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Động cơ không đồng bộ ba pha</a:t>
              </a:r>
              <a:endParaRPr lang="en-US" sz="2600" dirty="0">
                <a:cs typeface="Arial" panose="020B0604020202020204" pitchFamily="34" charset="0"/>
              </a:endParaRPr>
            </a:p>
          </p:txBody>
        </p:sp>
      </p:grpSp>
      <p:sp>
        <p:nvSpPr>
          <p:cNvPr id="122" name="Text Box 45">
            <a:extLst>
              <a:ext uri="{FF2B5EF4-FFF2-40B4-BE49-F238E27FC236}">
                <a16:creationId xmlns:a16="http://schemas.microsoft.com/office/drawing/2014/main" id="{B6D686DB-3D2F-437C-A54F-B188F39B7F9F}"/>
              </a:ext>
            </a:extLst>
          </p:cNvPr>
          <p:cNvSpPr txBox="1">
            <a:spLocks noChangeArrowheads="1"/>
          </p:cNvSpPr>
          <p:nvPr/>
        </p:nvSpPr>
        <p:spPr bwMode="auto">
          <a:xfrm>
            <a:off x="162747" y="734390"/>
            <a:ext cx="840193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500">
                <a:latin typeface="Arial" panose="020B0604020202020204" pitchFamily="34" charset="0"/>
                <a:cs typeface="Arial" panose="020B0604020202020204" pitchFamily="34" charset="0"/>
              </a:rPr>
              <a:t>Khi cho dòng ba pha đi vào ba cuộn dây thì từ trường tổng hợp do ba cuộn dây tạo ra ở O là từ trường quay. </a:t>
            </a:r>
            <a:endParaRPr lang="en-US" sz="2500">
              <a:solidFill>
                <a:srgbClr val="FF9900"/>
              </a:solidFill>
              <a:latin typeface="Arial" panose="020B0604020202020204" pitchFamily="34" charset="0"/>
              <a:cs typeface="Arial" panose="020B0604020202020204" pitchFamily="34" charset="0"/>
            </a:endParaRPr>
          </a:p>
        </p:txBody>
      </p:sp>
      <p:pic>
        <p:nvPicPr>
          <p:cNvPr id="126" name="Picture 11" descr="Induction-motor-3a">
            <a:extLst>
              <a:ext uri="{FF2B5EF4-FFF2-40B4-BE49-F238E27FC236}">
                <a16:creationId xmlns:a16="http://schemas.microsoft.com/office/drawing/2014/main" id="{1162C070-93F8-4907-B5C7-93E177B499B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4671" t="445" r="9641"/>
          <a:stretch/>
        </p:blipFill>
        <p:spPr bwMode="auto">
          <a:xfrm>
            <a:off x="8973519" y="1573351"/>
            <a:ext cx="2976286" cy="2937017"/>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5" descr="empty-blue-rectangle">
            <a:extLst>
              <a:ext uri="{FF2B5EF4-FFF2-40B4-BE49-F238E27FC236}">
                <a16:creationId xmlns:a16="http://schemas.microsoft.com/office/drawing/2014/main" id="{4D5D2415-3070-40A9-9AFA-7E600C209B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03427" y="4768052"/>
            <a:ext cx="4860667" cy="17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Text Box 45">
            <a:extLst>
              <a:ext uri="{FF2B5EF4-FFF2-40B4-BE49-F238E27FC236}">
                <a16:creationId xmlns:a16="http://schemas.microsoft.com/office/drawing/2014/main" id="{D94CD122-B262-42E8-A4B6-E6CA0091DE34}"/>
              </a:ext>
            </a:extLst>
          </p:cNvPr>
          <p:cNvSpPr txBox="1">
            <a:spLocks noChangeArrowheads="1"/>
          </p:cNvSpPr>
          <p:nvPr/>
        </p:nvSpPr>
        <p:spPr bwMode="auto">
          <a:xfrm>
            <a:off x="7747133" y="4804916"/>
            <a:ext cx="442024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500">
                <a:latin typeface="Arial" panose="020B0604020202020204" pitchFamily="34" charset="0"/>
                <a:cs typeface="Arial" panose="020B0604020202020204" pitchFamily="34" charset="0"/>
              </a:rPr>
              <a:t>Roto lồng sóc nằm trong từ trường quay sẽ bị quay theo với tốc độ nhỏ hơn tốc độ quay của từ trường</a:t>
            </a:r>
            <a:endParaRPr lang="en-US" sz="250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69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fade">
                                      <p:cBhvr>
                                        <p:cTn id="12" dur="500"/>
                                        <p:tgtEl>
                                          <p:spTgt spid="28676"/>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715"/>
                                        </p:tgtEl>
                                        <p:attrNameLst>
                                          <p:attrName>style.visibility</p:attrName>
                                        </p:attrNameLst>
                                      </p:cBhvr>
                                      <p:to>
                                        <p:strVal val="visible"/>
                                      </p:to>
                                    </p:set>
                                    <p:animEffect transition="in" filter="fade">
                                      <p:cBhvr>
                                        <p:cTn id="17" dur="500"/>
                                        <p:tgtEl>
                                          <p:spTgt spid="28715"/>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716"/>
                                        </p:tgtEl>
                                        <p:attrNameLst>
                                          <p:attrName>style.visibility</p:attrName>
                                        </p:attrNameLst>
                                      </p:cBhvr>
                                      <p:to>
                                        <p:strVal val="visible"/>
                                      </p:to>
                                    </p:set>
                                    <p:animEffect transition="in" filter="fade">
                                      <p:cBhvr>
                                        <p:cTn id="22" dur="500"/>
                                        <p:tgtEl>
                                          <p:spTgt spid="287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7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7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721"/>
                                        </p:tgtEl>
                                        <p:attrNameLst>
                                          <p:attrName>style.visibility</p:attrName>
                                        </p:attrNameLst>
                                      </p:cBhvr>
                                      <p:to>
                                        <p:strVal val="visible"/>
                                      </p:to>
                                    </p:set>
                                  </p:childTnLst>
                                </p:cTn>
                              </p:par>
                            </p:childTnLst>
                          </p:cTn>
                        </p:par>
                      </p:childTnLst>
                    </p:cTn>
                  </p:par>
                  <p:par>
                    <p:cTn id="37" fill="hold">
                      <p:stCondLst>
                        <p:cond delay="indefinite"/>
                      </p:stCondLst>
                      <p:childTnLst>
                        <p:par>
                          <p:cTn id="38" fill="hold" nodeType="after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1000"/>
                                        <p:tgtEl>
                                          <p:spTgt spid="2"/>
                                        </p:tgtEl>
                                      </p:cBhvr>
                                    </p:animEffect>
                                  </p:childTnLst>
                                </p:cTn>
                              </p:par>
                            </p:childTnLst>
                          </p:cTn>
                        </p:par>
                      </p:childTnLst>
                    </p:cTn>
                  </p:par>
                  <p:par>
                    <p:cTn id="42" fill="hold">
                      <p:stCondLst>
                        <p:cond delay="indefinite"/>
                      </p:stCondLst>
                      <p:childTnLst>
                        <p:par>
                          <p:cTn id="43" fill="hold" nodeType="after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870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8710"/>
                                        </p:tgtEl>
                                        <p:attrNameLst>
                                          <p:attrName>style.visibility</p:attrName>
                                        </p:attrNameLst>
                                      </p:cBhvr>
                                      <p:to>
                                        <p:strVal val="visible"/>
                                      </p:to>
                                    </p:set>
                                  </p:childTnLst>
                                </p:cTn>
                              </p:par>
                            </p:childTnLst>
                          </p:cTn>
                        </p:par>
                      </p:childTnLst>
                    </p:cTn>
                  </p:par>
                  <p:par>
                    <p:cTn id="50" fill="hold">
                      <p:stCondLst>
                        <p:cond delay="indefinite"/>
                      </p:stCondLst>
                      <p:childTnLst>
                        <p:par>
                          <p:cTn id="51" fill="hold" nodeType="after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left)">
                                      <p:cBhvr>
                                        <p:cTn id="54" dur="1000"/>
                                        <p:tgtEl>
                                          <p:spTgt spid="3"/>
                                        </p:tgtEl>
                                      </p:cBhvr>
                                    </p:animEffect>
                                  </p:childTnLst>
                                </p:cTn>
                              </p:par>
                            </p:childTnLst>
                          </p:cTn>
                        </p:par>
                      </p:childTnLst>
                    </p:cTn>
                  </p:par>
                  <p:par>
                    <p:cTn id="55" fill="hold">
                      <p:stCondLst>
                        <p:cond delay="indefinite"/>
                      </p:stCondLst>
                      <p:childTnLst>
                        <p:par>
                          <p:cTn id="56" fill="hold" nodeType="after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10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up)">
                                      <p:cBhvr>
                                        <p:cTn id="69" dur="10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up)">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10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26"/>
                                        </p:tgtEl>
                                        <p:attrNameLst>
                                          <p:attrName>style.visibility</p:attrName>
                                        </p:attrNameLst>
                                      </p:cBhvr>
                                      <p:to>
                                        <p:strVal val="visible"/>
                                      </p:to>
                                    </p:set>
                                    <p:animEffect transition="in" filter="fade">
                                      <p:cBhvr>
                                        <p:cTn id="101" dur="1000"/>
                                        <p:tgtEl>
                                          <p:spTgt spid="126"/>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25"/>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715" grpId="0"/>
      <p:bldP spid="28716" grpId="0"/>
      <p:bldP spid="28709" grpId="0"/>
      <p:bldP spid="28710" grpId="0"/>
      <p:bldP spid="28711" grpId="0" animBg="1"/>
      <p:bldP spid="28712" grpId="0" animBg="1"/>
      <p:bldP spid="28721" grpId="0"/>
      <p:bldP spid="1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Picture 6" descr="A close-up of a machine&#10;&#10;Description automatically generated with low confidence">
            <a:extLst>
              <a:ext uri="{FF2B5EF4-FFF2-40B4-BE49-F238E27FC236}">
                <a16:creationId xmlns:a16="http://schemas.microsoft.com/office/drawing/2014/main" id="{5F406AD8-B7DE-4466-AFA9-37BFF89E38EF}"/>
              </a:ext>
            </a:extLst>
          </p:cNvPr>
          <p:cNvPicPr>
            <a:picLocks noChangeAspect="1"/>
          </p:cNvPicPr>
          <p:nvPr/>
        </p:nvPicPr>
        <p:blipFill rotWithShape="1">
          <a:blip r:embed="rId3">
            <a:extLst>
              <a:ext uri="{28A0092B-C50C-407E-A947-70E740481C1C}">
                <a14:useLocalDpi xmlns:a14="http://schemas.microsoft.com/office/drawing/2010/main" val="0"/>
              </a:ext>
            </a:extLst>
          </a:blip>
          <a:srcRect r="2527" b="12273"/>
          <a:stretch/>
        </p:blipFill>
        <p:spPr>
          <a:xfrm>
            <a:off x="4439458" y="861448"/>
            <a:ext cx="5029200" cy="3124200"/>
          </a:xfrm>
          <a:prstGeom prst="rect">
            <a:avLst/>
          </a:prstGeom>
          <a:ln>
            <a:noFill/>
          </a:ln>
          <a:effectLst>
            <a:softEdge rad="112500"/>
          </a:effectLst>
        </p:spPr>
      </p:pic>
      <p:pic>
        <p:nvPicPr>
          <p:cNvPr id="9" name="Picture 4" descr="Dongco_thaoroi">
            <a:extLst>
              <a:ext uri="{FF2B5EF4-FFF2-40B4-BE49-F238E27FC236}">
                <a16:creationId xmlns:a16="http://schemas.microsoft.com/office/drawing/2014/main" id="{37A08F4C-8D22-4C46-8060-93CD19DDF41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20" r="6976"/>
          <a:stretch/>
        </p:blipFill>
        <p:spPr bwMode="auto">
          <a:xfrm>
            <a:off x="1029225" y="897567"/>
            <a:ext cx="4005163" cy="2927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FB10B80D-035D-4B56-AB2F-BE4916B3FC58}"/>
              </a:ext>
            </a:extLst>
          </p:cNvPr>
          <p:cNvSpPr txBox="1">
            <a:spLocks noChangeArrowheads="1"/>
          </p:cNvSpPr>
          <p:nvPr/>
        </p:nvSpPr>
        <p:spPr bwMode="auto">
          <a:xfrm>
            <a:off x="1083291" y="275780"/>
            <a:ext cx="108336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a:solidFill>
                  <a:srgbClr val="C00000"/>
                </a:solidFill>
                <a:latin typeface="Arial" panose="020B0604020202020204" pitchFamily="34" charset="0"/>
                <a:cs typeface="Arial" panose="020B0604020202020204" pitchFamily="34" charset="0"/>
              </a:rPr>
              <a:t>Trong thực tế thì một động cơ không đồng bộ ba pha sẽ có dạng như thế nào?</a:t>
            </a:r>
          </a:p>
        </p:txBody>
      </p:sp>
      <p:grpSp>
        <p:nvGrpSpPr>
          <p:cNvPr id="34" name="Group 33">
            <a:extLst>
              <a:ext uri="{FF2B5EF4-FFF2-40B4-BE49-F238E27FC236}">
                <a16:creationId xmlns:a16="http://schemas.microsoft.com/office/drawing/2014/main" id="{78FF0DE0-4DAC-4E75-999E-6D4527E72123}"/>
              </a:ext>
            </a:extLst>
          </p:cNvPr>
          <p:cNvGrpSpPr/>
          <p:nvPr/>
        </p:nvGrpSpPr>
        <p:grpSpPr>
          <a:xfrm>
            <a:off x="357653" y="4021767"/>
            <a:ext cx="5676895" cy="2606374"/>
            <a:chOff x="245528" y="4130376"/>
            <a:chExt cx="5676895" cy="2606374"/>
          </a:xfrm>
        </p:grpSpPr>
        <p:pic>
          <p:nvPicPr>
            <p:cNvPr id="5" name="Picture 4">
              <a:extLst>
                <a:ext uri="{FF2B5EF4-FFF2-40B4-BE49-F238E27FC236}">
                  <a16:creationId xmlns:a16="http://schemas.microsoft.com/office/drawing/2014/main" id="{F4DE03E7-21D0-47DA-96AF-EA1346899FCB}"/>
                </a:ext>
              </a:extLst>
            </p:cNvPr>
            <p:cNvPicPr>
              <a:picLocks noChangeAspect="1"/>
            </p:cNvPicPr>
            <p:nvPr/>
          </p:nvPicPr>
          <p:blipFill>
            <a:blip r:embed="rId5"/>
            <a:stretch>
              <a:fillRect/>
            </a:stretch>
          </p:blipFill>
          <p:spPr>
            <a:xfrm>
              <a:off x="1295400" y="4130376"/>
              <a:ext cx="4500708" cy="2455350"/>
            </a:xfrm>
            <a:prstGeom prst="rect">
              <a:avLst/>
            </a:prstGeom>
          </p:spPr>
        </p:pic>
        <p:sp>
          <p:nvSpPr>
            <p:cNvPr id="14" name="TextBox 13">
              <a:extLst>
                <a:ext uri="{FF2B5EF4-FFF2-40B4-BE49-F238E27FC236}">
                  <a16:creationId xmlns:a16="http://schemas.microsoft.com/office/drawing/2014/main" id="{4BE20C0A-5EA0-4B48-AE7F-526E73C23CAA}"/>
                </a:ext>
              </a:extLst>
            </p:cNvPr>
            <p:cNvSpPr txBox="1"/>
            <p:nvPr/>
          </p:nvSpPr>
          <p:spPr>
            <a:xfrm>
              <a:off x="4097595" y="4135670"/>
              <a:ext cx="1802310" cy="369332"/>
            </a:xfrm>
            <a:prstGeom prst="rect">
              <a:avLst/>
            </a:prstGeom>
            <a:noFill/>
          </p:spPr>
          <p:txBody>
            <a:bodyPr wrap="square">
              <a:spAutoFit/>
            </a:bodyPr>
            <a:lstStyle/>
            <a:p>
              <a:r>
                <a:rPr lang="en-US" sz="1800">
                  <a:solidFill>
                    <a:srgbClr val="0033CC"/>
                  </a:solidFill>
                  <a:latin typeface="Arial" panose="020B0604020202020204" pitchFamily="34" charset="0"/>
                  <a:cs typeface="Arial" panose="020B0604020202020204" pitchFamily="34" charset="0"/>
                </a:rPr>
                <a:t>Roto lồng sóc</a:t>
              </a:r>
              <a:endParaRPr lang="en-US"/>
            </a:p>
          </p:txBody>
        </p:sp>
        <p:sp>
          <p:nvSpPr>
            <p:cNvPr id="15" name="TextBox 14">
              <a:extLst>
                <a:ext uri="{FF2B5EF4-FFF2-40B4-BE49-F238E27FC236}">
                  <a16:creationId xmlns:a16="http://schemas.microsoft.com/office/drawing/2014/main" id="{B7085956-C82A-4A0A-914C-7C77416D9B40}"/>
                </a:ext>
              </a:extLst>
            </p:cNvPr>
            <p:cNvSpPr txBox="1"/>
            <p:nvPr/>
          </p:nvSpPr>
          <p:spPr>
            <a:xfrm>
              <a:off x="245528" y="6367418"/>
              <a:ext cx="1802310" cy="369332"/>
            </a:xfrm>
            <a:prstGeom prst="rect">
              <a:avLst/>
            </a:prstGeom>
            <a:noFill/>
          </p:spPr>
          <p:txBody>
            <a:bodyPr wrap="square">
              <a:spAutoFit/>
            </a:bodyPr>
            <a:lstStyle/>
            <a:p>
              <a:r>
                <a:rPr lang="en-US" sz="1800">
                  <a:solidFill>
                    <a:srgbClr val="0033CC"/>
                  </a:solidFill>
                  <a:latin typeface="Arial" panose="020B0604020202020204" pitchFamily="34" charset="0"/>
                  <a:cs typeface="Arial" panose="020B0604020202020204" pitchFamily="34" charset="0"/>
                </a:rPr>
                <a:t>Dây quấn stator</a:t>
              </a:r>
              <a:endParaRPr lang="en-US"/>
            </a:p>
          </p:txBody>
        </p:sp>
        <p:cxnSp>
          <p:nvCxnSpPr>
            <p:cNvPr id="17" name="Straight Arrow Connector 16">
              <a:extLst>
                <a:ext uri="{FF2B5EF4-FFF2-40B4-BE49-F238E27FC236}">
                  <a16:creationId xmlns:a16="http://schemas.microsoft.com/office/drawing/2014/main" id="{8299FBD2-23FB-41EE-983C-4BEF1346C89A}"/>
                </a:ext>
              </a:extLst>
            </p:cNvPr>
            <p:cNvCxnSpPr/>
            <p:nvPr/>
          </p:nvCxnSpPr>
          <p:spPr>
            <a:xfrm flipH="1">
              <a:off x="4097595" y="4419600"/>
              <a:ext cx="322005"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3C47AD-5860-447C-80CE-59432A8D9C90}"/>
                </a:ext>
              </a:extLst>
            </p:cNvPr>
            <p:cNvCxnSpPr>
              <a:cxnSpLocks/>
            </p:cNvCxnSpPr>
            <p:nvPr/>
          </p:nvCxnSpPr>
          <p:spPr>
            <a:xfrm flipV="1">
              <a:off x="1198582" y="5943600"/>
              <a:ext cx="849256" cy="382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B39FCCF-8D2F-4EB2-9B19-4E82A1EF2F83}"/>
                </a:ext>
              </a:extLst>
            </p:cNvPr>
            <p:cNvSpPr txBox="1"/>
            <p:nvPr/>
          </p:nvSpPr>
          <p:spPr>
            <a:xfrm>
              <a:off x="3122140" y="6367418"/>
              <a:ext cx="2800283" cy="369332"/>
            </a:xfrm>
            <a:prstGeom prst="rect">
              <a:avLst/>
            </a:prstGeom>
            <a:noFill/>
          </p:spPr>
          <p:txBody>
            <a:bodyPr wrap="square">
              <a:spAutoFit/>
            </a:bodyPr>
            <a:lstStyle/>
            <a:p>
              <a:r>
                <a:rPr lang="en-US" sz="1800">
                  <a:solidFill>
                    <a:srgbClr val="0033CC"/>
                  </a:solidFill>
                  <a:latin typeface="Arial" panose="020B0604020202020204" pitchFamily="34" charset="0"/>
                  <a:cs typeface="Arial" panose="020B0604020202020204" pitchFamily="34" charset="0"/>
                </a:rPr>
                <a:t>Lõi thép</a:t>
              </a:r>
              <a:endParaRPr lang="en-US"/>
            </a:p>
          </p:txBody>
        </p:sp>
        <p:cxnSp>
          <p:nvCxnSpPr>
            <p:cNvPr id="21" name="Straight Arrow Connector 20">
              <a:extLst>
                <a:ext uri="{FF2B5EF4-FFF2-40B4-BE49-F238E27FC236}">
                  <a16:creationId xmlns:a16="http://schemas.microsoft.com/office/drawing/2014/main" id="{12F4A018-FE42-4383-A126-9164EE34A3A6}"/>
                </a:ext>
              </a:extLst>
            </p:cNvPr>
            <p:cNvCxnSpPr>
              <a:cxnSpLocks/>
            </p:cNvCxnSpPr>
            <p:nvPr/>
          </p:nvCxnSpPr>
          <p:spPr>
            <a:xfrm flipH="1" flipV="1">
              <a:off x="2743201" y="5743647"/>
              <a:ext cx="685799" cy="785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2">
            <a:extLst>
              <a:ext uri="{FF2B5EF4-FFF2-40B4-BE49-F238E27FC236}">
                <a16:creationId xmlns:a16="http://schemas.microsoft.com/office/drawing/2014/main" id="{093E69CC-DCDD-4F0E-AA90-40BD813E4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002583" y="4253051"/>
            <a:ext cx="3339429" cy="2011364"/>
          </a:xfrm>
          <a:prstGeom prst="rect">
            <a:avLst/>
          </a:prstGeom>
          <a:ln>
            <a:noFill/>
          </a:ln>
          <a:effectLst>
            <a:softEdge rad="112500"/>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57" descr="day stt">
            <a:extLst>
              <a:ext uri="{FF2B5EF4-FFF2-40B4-BE49-F238E27FC236}">
                <a16:creationId xmlns:a16="http://schemas.microsoft.com/office/drawing/2014/main" id="{A92EA267-EB2A-4A9D-B370-48E930808A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8487" y="4253051"/>
            <a:ext cx="2071214" cy="2011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47504B6-15BF-4696-9356-C8B8D141DB3B}"/>
              </a:ext>
            </a:extLst>
          </p:cNvPr>
          <p:cNvSpPr txBox="1"/>
          <p:nvPr/>
        </p:nvSpPr>
        <p:spPr>
          <a:xfrm>
            <a:off x="6668375" y="6401060"/>
            <a:ext cx="2800283" cy="369332"/>
          </a:xfrm>
          <a:prstGeom prst="rect">
            <a:avLst/>
          </a:prstGeom>
          <a:noFill/>
        </p:spPr>
        <p:txBody>
          <a:bodyPr wrap="square">
            <a:spAutoFit/>
          </a:bodyPr>
          <a:lstStyle/>
          <a:p>
            <a:r>
              <a:rPr lang="en-US" sz="1800">
                <a:solidFill>
                  <a:srgbClr val="0033CC"/>
                </a:solidFill>
                <a:latin typeface="Arial" panose="020B0604020202020204" pitchFamily="34" charset="0"/>
                <a:cs typeface="Arial" panose="020B0604020202020204" pitchFamily="34" charset="0"/>
              </a:rPr>
              <a:t>Lõi thép có xẻ rãnh</a:t>
            </a:r>
            <a:endParaRPr lang="en-US"/>
          </a:p>
        </p:txBody>
      </p:sp>
      <p:sp>
        <p:nvSpPr>
          <p:cNvPr id="32" name="TextBox 31">
            <a:extLst>
              <a:ext uri="{FF2B5EF4-FFF2-40B4-BE49-F238E27FC236}">
                <a16:creationId xmlns:a16="http://schemas.microsoft.com/office/drawing/2014/main" id="{270F1708-A1FC-4CA6-8B17-45374BD6FE41}"/>
              </a:ext>
            </a:extLst>
          </p:cNvPr>
          <p:cNvSpPr txBox="1"/>
          <p:nvPr/>
        </p:nvSpPr>
        <p:spPr>
          <a:xfrm>
            <a:off x="9677400" y="6367418"/>
            <a:ext cx="2800283" cy="369332"/>
          </a:xfrm>
          <a:prstGeom prst="rect">
            <a:avLst/>
          </a:prstGeom>
          <a:noFill/>
        </p:spPr>
        <p:txBody>
          <a:bodyPr wrap="square">
            <a:spAutoFit/>
          </a:bodyPr>
          <a:lstStyle/>
          <a:p>
            <a:r>
              <a:rPr lang="en-US" sz="1800">
                <a:solidFill>
                  <a:srgbClr val="0033CC"/>
                </a:solidFill>
                <a:latin typeface="Arial" panose="020B0604020202020204" pitchFamily="34" charset="0"/>
                <a:cs typeface="Arial" panose="020B0604020202020204" pitchFamily="34" charset="0"/>
              </a:rPr>
              <a:t>Dây quấn stato</a:t>
            </a:r>
            <a:endParaRPr lang="en-US"/>
          </a:p>
        </p:txBody>
      </p:sp>
      <p:pic>
        <p:nvPicPr>
          <p:cNvPr id="36" name="Picture 5" descr="empty-blue-rectangle">
            <a:extLst>
              <a:ext uri="{FF2B5EF4-FFF2-40B4-BE49-F238E27FC236}">
                <a16:creationId xmlns:a16="http://schemas.microsoft.com/office/drawing/2014/main" id="{2EAA0291-79C9-4112-8E38-97774B5D01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6799" y="765126"/>
            <a:ext cx="3505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F0638707-3B1A-4376-A102-A43D804BF1AE}"/>
              </a:ext>
            </a:extLst>
          </p:cNvPr>
          <p:cNvSpPr txBox="1"/>
          <p:nvPr/>
        </p:nvSpPr>
        <p:spPr>
          <a:xfrm>
            <a:off x="8763000" y="897567"/>
            <a:ext cx="3352799" cy="2800767"/>
          </a:xfrm>
          <a:prstGeom prst="rect">
            <a:avLst/>
          </a:prstGeom>
          <a:noFill/>
        </p:spPr>
        <p:txBody>
          <a:bodyPr wrap="square" rtlCol="0">
            <a:spAutoFit/>
          </a:bodyPr>
          <a:lstStyle/>
          <a:p>
            <a:pPr marL="0" lvl="2" algn="ctr" eaLnBrk="1" hangingPunct="1">
              <a:spcAft>
                <a:spcPct val="0"/>
              </a:spcAft>
              <a:buFontTx/>
              <a:buNone/>
            </a:pPr>
            <a:r>
              <a:rPr lang="en-US" altLang="en-US" sz="2200"/>
              <a:t>Trong thực tế 3 cuộn dây stator được đặt trong các lõi thép có xẻ rãnh để tăng từ thông, lõi thép được ghép từ các lá thép kĩ thuật điện. Lồng sóc của roto cũng được đặt trong lõi thép </a:t>
            </a:r>
          </a:p>
        </p:txBody>
      </p:sp>
      <p:pic>
        <p:nvPicPr>
          <p:cNvPr id="23" name="Picture 22" descr="Shape, circle, square&#10;&#10;Description automatically generated">
            <a:extLst>
              <a:ext uri="{FF2B5EF4-FFF2-40B4-BE49-F238E27FC236}">
                <a16:creationId xmlns:a16="http://schemas.microsoft.com/office/drawing/2014/main" id="{7D47AF9B-FFFD-49E9-B122-4F009000F0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30" y="166220"/>
            <a:ext cx="1058370" cy="695228"/>
          </a:xfrm>
          <a:prstGeom prst="rect">
            <a:avLst/>
          </a:prstGeom>
        </p:spPr>
      </p:pic>
    </p:spTree>
    <p:extLst>
      <p:ext uri="{BB962C8B-B14F-4D97-AF65-F5344CB8AC3E}">
        <p14:creationId xmlns:p14="http://schemas.microsoft.com/office/powerpoint/2010/main" val="117018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descr="A field of white flowers&#10;&#10;Description automatically generated with medium confidence">
            <a:extLst>
              <a:ext uri="{FF2B5EF4-FFF2-40B4-BE49-F238E27FC236}">
                <a16:creationId xmlns:a16="http://schemas.microsoft.com/office/drawing/2014/main" id="{41D5FA14-F426-4648-B4E5-73BADED6E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990"/>
            <a:ext cx="12192000" cy="6842303"/>
          </a:xfrm>
          <a:prstGeom prst="rect">
            <a:avLst/>
          </a:prstGeom>
        </p:spPr>
      </p:pic>
      <p:pic>
        <p:nvPicPr>
          <p:cNvPr id="6" name="[Sáng tạo] Chế động cơ điện đơn giản trong 1 phút(Make Electric Motor from Battery in 1 minute)">
            <a:hlinkClick r:id="" action="ppaction://media"/>
            <a:extLst>
              <a:ext uri="{FF2B5EF4-FFF2-40B4-BE49-F238E27FC236}">
                <a16:creationId xmlns:a16="http://schemas.microsoft.com/office/drawing/2014/main" id="{7CF23412-199F-457D-9873-A8CF0E9E27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457200"/>
            <a:ext cx="11049000" cy="5334000"/>
          </a:xfrm>
          <a:prstGeom prst="rect">
            <a:avLst/>
          </a:prstGeom>
        </p:spPr>
      </p:pic>
    </p:spTree>
    <p:extLst>
      <p:ext uri="{BB962C8B-B14F-4D97-AF65-F5344CB8AC3E}">
        <p14:creationId xmlns:p14="http://schemas.microsoft.com/office/powerpoint/2010/main" val="27954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2641</TotalTime>
  <Words>602</Words>
  <PresentationFormat>Widescreen</PresentationFormat>
  <Paragraphs>61</Paragraphs>
  <Slides>8</Slides>
  <Notes>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8" baseType="lpstr">
      <vt:lpstr>Arial</vt:lpstr>
      <vt:lpstr>Calibri</vt:lpstr>
      <vt:lpstr>Times New Roman</vt:lpstr>
      <vt:lpstr>VNI-Avo</vt:lpstr>
      <vt:lpstr>VNI-Bodon-Poster</vt:lpstr>
      <vt:lpstr>VNI-Book</vt:lpstr>
      <vt:lpstr>VNI-Helve</vt:lpstr>
      <vt:lpstr>VNI-Times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2011-11-23T00:20:04Z</dcterms:created>
  <dcterms:modified xsi:type="dcterms:W3CDTF">2021-12-22T08:17:11Z</dcterms:modified>
</cp:coreProperties>
</file>