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63" r:id="rId3"/>
    <p:sldId id="265" r:id="rId4"/>
    <p:sldId id="295" r:id="rId5"/>
    <p:sldId id="301" r:id="rId6"/>
    <p:sldId id="312" r:id="rId7"/>
    <p:sldId id="282" r:id="rId8"/>
    <p:sldId id="315" r:id="rId9"/>
    <p:sldId id="313" r:id="rId10"/>
    <p:sldId id="314" r:id="rId11"/>
    <p:sldId id="309" r:id="rId12"/>
    <p:sldId id="296" r:id="rId13"/>
    <p:sldId id="284" r:id="rId14"/>
    <p:sldId id="273" r:id="rId15"/>
    <p:sldId id="276" r:id="rId16"/>
    <p:sldId id="320" r:id="rId17"/>
    <p:sldId id="317" r:id="rId18"/>
    <p:sldId id="318" r:id="rId19"/>
    <p:sldId id="297" r:id="rId20"/>
    <p:sldId id="307" r:id="rId21"/>
    <p:sldId id="290" r:id="rId22"/>
    <p:sldId id="292" r:id="rId23"/>
    <p:sldId id="293" r:id="rId24"/>
    <p:sldId id="304" r:id="rId25"/>
    <p:sldId id="280" r:id="rId26"/>
    <p:sldId id="302" r:id="rId27"/>
    <p:sldId id="303" r:id="rId28"/>
    <p:sldId id="319" r:id="rId29"/>
    <p:sldId id="298" r:id="rId30"/>
    <p:sldId id="3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8100" autoAdjust="0"/>
  </p:normalViewPr>
  <p:slideViewPr>
    <p:cSldViewPr>
      <p:cViewPr varScale="1">
        <p:scale>
          <a:sx n="69" d="100"/>
          <a:sy n="69" d="100"/>
        </p:scale>
        <p:origin x="-77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9E83A-A042-4ACC-9791-5DC258DBB791}" type="datetimeFigureOut">
              <a:rPr lang="en-US" smtClean="0"/>
              <a:pPr/>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BF098-D5EB-4B38-A8D8-51EEC78E4836}" type="slidenum">
              <a:rPr lang="en-US" smtClean="0"/>
              <a:pPr/>
              <a:t>‹#›</a:t>
            </a:fld>
            <a:endParaRPr lang="en-US"/>
          </a:p>
        </p:txBody>
      </p:sp>
    </p:spTree>
    <p:extLst>
      <p:ext uri="{BB962C8B-B14F-4D97-AF65-F5344CB8AC3E}">
        <p14:creationId xmlns="" xmlns:p14="http://schemas.microsoft.com/office/powerpoint/2010/main" val="168725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en-US" dirty="0"/>
          </a:p>
        </p:txBody>
      </p:sp>
      <p:sp>
        <p:nvSpPr>
          <p:cNvPr id="4" name="Nơi giữ chỗ cho Số hiệu Bản chiếu 3"/>
          <p:cNvSpPr>
            <a:spLocks noGrp="1"/>
          </p:cNvSpPr>
          <p:nvPr>
            <p:ph type="sldNum" sz="quarter" idx="10"/>
          </p:nvPr>
        </p:nvSpPr>
        <p:spPr/>
        <p:txBody>
          <a:bodyPr/>
          <a:lstStyle/>
          <a:p>
            <a:fld id="{D6CBF098-D5EB-4B38-A8D8-51EEC78E483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BF098-D5EB-4B38-A8D8-51EEC78E4836}" type="slidenum">
              <a:rPr lang="en-US" smtClean="0"/>
              <a:pPr/>
              <a:t>23</a:t>
            </a:fld>
            <a:endParaRPr lang="en-US"/>
          </a:p>
        </p:txBody>
      </p:sp>
    </p:spTree>
    <p:extLst>
      <p:ext uri="{BB962C8B-B14F-4D97-AF65-F5344CB8AC3E}">
        <p14:creationId xmlns="" xmlns:p14="http://schemas.microsoft.com/office/powerpoint/2010/main" val="95590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212660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5239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63595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2694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252103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85149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152336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318821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20892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101952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85E3-8B32-479D-9F8B-9D5CA550AB27}"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170273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485E3-8B32-479D-9F8B-9D5CA550AB27}" type="datetimeFigureOut">
              <a:rPr lang="en-US" smtClean="0"/>
              <a:pPr/>
              <a:t>10/17/2019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6CF2-DF31-402A-8142-E910039A700F}" type="slidenum">
              <a:rPr lang="en-US" smtClean="0"/>
              <a:pPr/>
              <a:t>‹#›</a:t>
            </a:fld>
            <a:endParaRPr lang="en-US"/>
          </a:p>
        </p:txBody>
      </p:sp>
    </p:spTree>
    <p:extLst>
      <p:ext uri="{BB962C8B-B14F-4D97-AF65-F5344CB8AC3E}">
        <p14:creationId xmlns="" xmlns:p14="http://schemas.microsoft.com/office/powerpoint/2010/main" val="40172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hyperlink" Target="Phan%20xa%20t&#7921;%20do.mp4" TargetMode="External"/><Relationship Id="rId3" Type="http://schemas.openxmlformats.org/officeDocument/2006/relationships/slideLayout" Target="../slideLayouts/slideLayout2.xml"/><Relationship Id="rId7" Type="http://schemas.openxmlformats.org/officeDocument/2006/relationships/hyperlink" Target="Phan%20xa%20co%20dinh.mp4" TargetMode="External"/><Relationship Id="rId2" Type="http://schemas.openxmlformats.org/officeDocument/2006/relationships/video" Target="file:///D:\GS%20DINH\HO%20SO%20GIAO%20VIEN\CAC%20CUOC%20THI\2019%20Song%20dung%20_Thanh%20tra\Song%20dung\Phan%20xa%20t&#7921;%20do.mp4" TargetMode="External"/><Relationship Id="rId1" Type="http://schemas.openxmlformats.org/officeDocument/2006/relationships/video" Target="file:///D:\GS%20DINH\HO%20SO%20GIAO%20VIEN\CAC%20CUOC%20THI\2019%20Song%20dung%20_Thanh%20tra\Song%20dung\Phan%20xa%20co%20dinh.mp4" TargetMode="External"/><Relationship Id="rId6" Type="http://schemas.openxmlformats.org/officeDocument/2006/relationships/hyperlink" Target="Tieng%20vong%20rung%20sau.mp4"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D:\GS%20DINH\HO%20SO%20GIAO%20VIEN\CAC%20CUOC%20THI\2019%20Song%20dung%20_Thanh%20tra\Song%20dung\Waimea%20River%20Standing%20Wave%20Surf%20Session.mp4"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Making%20standing%20waves.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D:\GS%20DINH\HO%20SO%20GIAO%20VIEN\CAC%20CUOC%20THI\2019%20Song%20dung%20_Thanh%20tra\Song%20dung\Song%20dung%2011.mp4"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song%20phan%20xa,%20song%20dung_vi.jar"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ience.sbcc.edu/physics/flash/oscillationswaves/standingwav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859705" y="152400"/>
            <a:ext cx="7546978" cy="103327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SÓNG DỪNG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534" name="Picture 6" descr="https://upload.wikimedia.org/wikipedia/commons/7/7d/Standing_wave_2.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1319" y="1185672"/>
            <a:ext cx="7143750" cy="2381250"/>
          </a:xfrm>
          <a:prstGeom prst="rect">
            <a:avLst/>
          </a:prstGeom>
          <a:noFill/>
          <a:extLst>
            <a:ext uri="{909E8E84-426E-40DD-AFC4-6F175D3DCCD1}">
              <a14:hiddenFill xmlns="" xmlns:a14="http://schemas.microsoft.com/office/drawing/2010/main">
                <a:solidFill>
                  <a:srgbClr val="FFFFFF"/>
                </a:solidFill>
              </a14:hiddenFill>
            </a:ext>
          </a:extLst>
        </p:spPr>
      </p:pic>
      <p:pic>
        <p:nvPicPr>
          <p:cNvPr id="22537" name="Picture 9" descr="Standing Wave Fixed End.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40031" y="3124200"/>
            <a:ext cx="3497283" cy="3657600"/>
          </a:xfrm>
          <a:prstGeom prst="rect">
            <a:avLst/>
          </a:prstGeom>
          <a:noFill/>
          <a:extLst>
            <a:ext uri="{909E8E84-426E-40DD-AFC4-6F175D3DCCD1}">
              <a14:hiddenFill xmlns="" xmlns:a14="http://schemas.microsoft.com/office/drawing/2010/main">
                <a:solidFill>
                  <a:srgbClr val="FFFFFF"/>
                </a:solidFill>
              </a14:hiddenFill>
            </a:ext>
          </a:extLst>
        </p:spPr>
      </p:pic>
      <p:pic>
        <p:nvPicPr>
          <p:cNvPr id="22539" name="Picture 11" descr="Standing Wave Free End Points.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5299364" y="3193473"/>
            <a:ext cx="3158836"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305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Song_dun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2209800"/>
            <a:ext cx="8037096" cy="2667001"/>
          </a:xfrm>
          <a:prstGeom prst="rect">
            <a:avLst/>
          </a:prstGeom>
          <a:noFill/>
          <a:extLst>
            <a:ext uri="{909E8E84-426E-40DD-AFC4-6F175D3DCCD1}">
              <a14:hiddenFill xmlns="" xmlns:a14="http://schemas.microsoft.com/office/drawing/2010/main">
                <a:solidFill>
                  <a:srgbClr val="FFFFFF"/>
                </a:solidFill>
              </a14:hiddenFill>
            </a:ext>
          </a:extLst>
        </p:spPr>
      </p:pic>
      <p:pic>
        <p:nvPicPr>
          <p:cNvPr id="22534" name="Picture 6" descr="https://upload.wikimedia.org/wikipedia/commons/7/7d/Standing_wave_2.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4876800"/>
            <a:ext cx="8534400" cy="19494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Hộp_Văn_Bản 8"/>
          <p:cNvSpPr txBox="1"/>
          <p:nvPr/>
        </p:nvSpPr>
        <p:spPr>
          <a:xfrm>
            <a:off x="762000" y="1371600"/>
            <a:ext cx="3657600" cy="707886"/>
          </a:xfrm>
          <a:prstGeom prst="rect">
            <a:avLst/>
          </a:prstGeom>
          <a:noFill/>
          <a:ln>
            <a:solidFill>
              <a:srgbClr val="00B0F0"/>
            </a:solidFill>
          </a:ln>
        </p:spPr>
        <p:txBody>
          <a:bodyPr wrap="square" rtlCol="0">
            <a:spAutoFit/>
          </a:bodyPr>
          <a:lstStyle/>
          <a:p>
            <a:r>
              <a:rPr lang="en-US" sz="2000" dirty="0" err="1" smtClean="0">
                <a:solidFill>
                  <a:srgbClr val="0070C0"/>
                </a:solidFill>
                <a:latin typeface="Times New Roman" pitchFamily="18" charset="0"/>
                <a:cs typeface="Times New Roman" pitchFamily="18" charset="0"/>
              </a:rPr>
              <a:t>Các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phần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từ</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nằm</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trong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cùng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một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bó</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sóng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luôn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động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cùng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pha</a:t>
            </a:r>
            <a:endParaRPr lang="en-US" sz="2000" dirty="0">
              <a:solidFill>
                <a:srgbClr val="0070C0"/>
              </a:solidFill>
              <a:latin typeface="Times New Roman" pitchFamily="18" charset="0"/>
              <a:cs typeface="Times New Roman" pitchFamily="18" charset="0"/>
            </a:endParaRPr>
          </a:p>
        </p:txBody>
      </p:sp>
      <p:sp>
        <p:nvSpPr>
          <p:cNvPr id="10" name="Hộp_Văn_Bản 9"/>
          <p:cNvSpPr txBox="1"/>
          <p:nvPr/>
        </p:nvSpPr>
        <p:spPr>
          <a:xfrm>
            <a:off x="5029200" y="1371600"/>
            <a:ext cx="3429000" cy="707886"/>
          </a:xfrm>
          <a:prstGeom prst="rect">
            <a:avLst/>
          </a:prstGeom>
          <a:noFill/>
          <a:ln>
            <a:solidFill>
              <a:srgbClr val="00B0F0"/>
            </a:solidFill>
          </a:ln>
        </p:spPr>
        <p:txBody>
          <a:bodyPr wrap="square" rtlCol="0">
            <a:spAutoFit/>
          </a:bodyPr>
          <a:lstStyle/>
          <a:p>
            <a:r>
              <a:rPr lang="en-US" sz="2000" dirty="0" err="1" smtClean="0">
                <a:solidFill>
                  <a:srgbClr val="0070C0"/>
                </a:solidFill>
                <a:latin typeface="Times New Roman" pitchFamily="18" charset="0"/>
                <a:cs typeface="Times New Roman" pitchFamily="18" charset="0"/>
              </a:rPr>
              <a:t>Sóng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dừng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bị</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đảo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pha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qua </a:t>
            </a:r>
            <a:r>
              <a:rPr lang="en-US" sz="2000" dirty="0" err="1" smtClean="0">
                <a:solidFill>
                  <a:srgbClr val="0070C0"/>
                </a:solidFill>
                <a:latin typeface="Times New Roman" pitchFamily="18" charset="0"/>
                <a:cs typeface="Times New Roman" pitchFamily="18" charset="0"/>
              </a:rPr>
              <a:t>mỗi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nút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sóng</a:t>
            </a:r>
            <a:r>
              <a:rPr lang="en-US" sz="2000" dirty="0" smtClean="0">
                <a:solidFill>
                  <a:srgbClr val="0070C0"/>
                </a:solidFill>
                <a:latin typeface="Times New Roman" pitchFamily="18" charset="0"/>
                <a:cs typeface="Times New Roman" pitchFamily="18" charset="0"/>
              </a:rPr>
              <a:t>.</a:t>
            </a:r>
            <a:endParaRPr lang="en-US" sz="2000" dirty="0">
              <a:solidFill>
                <a:srgbClr val="0070C0"/>
              </a:solidFill>
              <a:latin typeface="Times New Roman" pitchFamily="18" charset="0"/>
              <a:cs typeface="Times New Roman" pitchFamily="18" charset="0"/>
            </a:endParaRPr>
          </a:p>
        </p:txBody>
      </p:sp>
      <p:cxnSp>
        <p:nvCxnSpPr>
          <p:cNvPr id="14" name="Đường kết nối Mũi tên Thẳng 13"/>
          <p:cNvCxnSpPr>
            <a:stCxn id="93185" idx="2"/>
            <a:endCxn id="9" idx="0"/>
          </p:cNvCxnSpPr>
          <p:nvPr/>
        </p:nvCxnSpPr>
        <p:spPr>
          <a:xfrm rot="5400000">
            <a:off x="3476625" y="257175"/>
            <a:ext cx="228600" cy="2000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p:cNvCxnSpPr>
            <a:stCxn id="93185" idx="2"/>
            <a:endCxn id="10" idx="0"/>
          </p:cNvCxnSpPr>
          <p:nvPr/>
        </p:nvCxnSpPr>
        <p:spPr>
          <a:xfrm rot="16200000" flipH="1">
            <a:off x="5553075" y="180975"/>
            <a:ext cx="228600" cy="2152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3185" name="Picture 1"/>
          <p:cNvPicPr>
            <a:picLocks noChangeAspect="1" noChangeArrowheads="1"/>
          </p:cNvPicPr>
          <p:nvPr/>
        </p:nvPicPr>
        <p:blipFill>
          <a:blip r:embed="rId4"/>
          <a:srcRect/>
          <a:stretch>
            <a:fillRect/>
          </a:stretch>
        </p:blipFill>
        <p:spPr bwMode="auto">
          <a:xfrm>
            <a:off x="2971800" y="47625"/>
            <a:ext cx="3238500" cy="1095375"/>
          </a:xfrm>
          <a:prstGeom prst="rect">
            <a:avLst/>
          </a:prstGeom>
          <a:noFill/>
          <a:ln w="9525">
            <a:solidFill>
              <a:srgbClr val="0070C0"/>
            </a:solidFill>
            <a:miter lim="800000"/>
            <a:headEnd/>
            <a:tailEnd/>
          </a:ln>
          <a:effectLst/>
        </p:spPr>
      </p:pic>
    </p:spTree>
    <p:extLst>
      <p:ext uri="{BB962C8B-B14F-4D97-AF65-F5344CB8AC3E}">
        <p14:creationId xmlns="" xmlns:p14="http://schemas.microsoft.com/office/powerpoint/2010/main" val="414473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457200"/>
            <a:ext cx="82296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Left-Right Arrow 7"/>
          <p:cNvSpPr/>
          <p:nvPr/>
        </p:nvSpPr>
        <p:spPr>
          <a:xfrm>
            <a:off x="5183856" y="3390648"/>
            <a:ext cx="609600" cy="45719"/>
          </a:xfrm>
          <a:prstGeom prst="lef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993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0" y="5791200"/>
            <a:ext cx="347663"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8" idx="5"/>
            <a:endCxn id="39939" idx="0"/>
          </p:cNvCxnSpPr>
          <p:nvPr/>
        </p:nvCxnSpPr>
        <p:spPr>
          <a:xfrm rot="16200000" flipH="1">
            <a:off x="4315113" y="4598480"/>
            <a:ext cx="2366263" cy="19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3" idx="5"/>
            <a:endCxn id="39943" idx="0"/>
          </p:cNvCxnSpPr>
          <p:nvPr/>
        </p:nvCxnSpPr>
        <p:spPr>
          <a:xfrm rot="5400000">
            <a:off x="1051797" y="3899772"/>
            <a:ext cx="2232663" cy="1245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943"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71600" y="5638800"/>
            <a:ext cx="347663"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Left-Right Arrow 7"/>
          <p:cNvSpPr/>
          <p:nvPr/>
        </p:nvSpPr>
        <p:spPr>
          <a:xfrm>
            <a:off x="2486024" y="3371848"/>
            <a:ext cx="609600" cy="45719"/>
          </a:xfrm>
          <a:prstGeom prst="lef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 xmlns:p14="http://schemas.microsoft.com/office/powerpoint/2010/main" val="95204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276600"/>
            <a:ext cx="6400800" cy="1752600"/>
          </a:xfrm>
        </p:spPr>
        <p:txBody>
          <a:bodyPr/>
          <a:lstStyle/>
          <a:p>
            <a:endParaRPr lang="en-US" dirty="0"/>
          </a:p>
        </p:txBody>
      </p:sp>
      <p:pic>
        <p:nvPicPr>
          <p:cNvPr id="2050" name="Picture 2" descr="C:\Users\Vaio\Desktop\Song_dung.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 y="2895600"/>
            <a:ext cx="7239000" cy="3352800"/>
          </a:xfrm>
          <a:prstGeom prst="rect">
            <a:avLst/>
          </a:prstGeom>
          <a:noFill/>
          <a:extLst>
            <a:ext uri="{909E8E84-426E-40DD-AFC4-6F175D3DCCD1}">
              <a14:hiddenFill xmlns="" xmlns:a14="http://schemas.microsoft.com/office/drawing/2010/main">
                <a:solidFill>
                  <a:srgbClr val="FFFFFF"/>
                </a:solidFill>
              </a14:hiddenFill>
            </a:ext>
          </a:extLst>
        </p:spPr>
      </p:pic>
      <p:pic>
        <p:nvPicPr>
          <p:cNvPr id="22534" name="Picture 6" descr="https://upload.wikimedia.org/wikipedia/commons/7/7d/Standing_wave_2.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655320" y="228600"/>
            <a:ext cx="7421880" cy="2381250"/>
          </a:xfrm>
          <a:prstGeom prst="rect">
            <a:avLst/>
          </a:prstGeom>
          <a:noFill/>
          <a:extLst>
            <a:ext uri="{909E8E84-426E-40DD-AFC4-6F175D3DCCD1}">
              <a14:hiddenFill xmlns="" xmlns:a14="http://schemas.microsoft.com/office/drawing/2010/main">
                <a:solidFill>
                  <a:srgbClr val="FFFFFF"/>
                </a:solidFill>
              </a14:hiddenFill>
            </a:ext>
          </a:extLst>
        </p:spPr>
      </p:pic>
      <p:pic>
        <p:nvPicPr>
          <p:cNvPr id="24577" name="Picture 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832725" y="672306"/>
            <a:ext cx="854075" cy="1493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630680" y="2851666"/>
            <a:ext cx="1722120" cy="219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28956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00200" y="2862649"/>
            <a:ext cx="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91740" y="2851666"/>
            <a:ext cx="184731" cy="369332"/>
          </a:xfrm>
          <a:prstGeom prst="rect">
            <a:avLst/>
          </a:prstGeom>
          <a:noFill/>
        </p:spPr>
        <p:txBody>
          <a:bodyPr wrap="none" rtlCol="0">
            <a:spAutoFit/>
          </a:bodyPr>
          <a:lstStyle/>
          <a:p>
            <a:endParaRPr lang="en-US" dirty="0"/>
          </a:p>
        </p:txBody>
      </p:sp>
      <p:graphicFrame>
        <p:nvGraphicFramePr>
          <p:cNvPr id="19" name="Object 18"/>
          <p:cNvGraphicFramePr>
            <a:graphicFrameLocks noChangeAspect="1"/>
          </p:cNvGraphicFramePr>
          <p:nvPr>
            <p:extLst>
              <p:ext uri="{D42A27DB-BD31-4B8C-83A1-F6EECF244321}">
                <p14:modId xmlns="" xmlns:p14="http://schemas.microsoft.com/office/powerpoint/2010/main" val="3368207438"/>
              </p:ext>
            </p:extLst>
          </p:nvPr>
        </p:nvGraphicFramePr>
        <p:xfrm>
          <a:off x="2179321" y="2125704"/>
          <a:ext cx="487679" cy="680996"/>
        </p:xfrm>
        <a:graphic>
          <a:graphicData uri="http://schemas.openxmlformats.org/presentationml/2006/ole">
            <p:oleObj spid="_x0000_s37911" name="Equation" r:id="rId6" imgW="164880" imgH="393480" progId="Equation.DSMT4">
              <p:embed/>
            </p:oleObj>
          </a:graphicData>
        </a:graphic>
      </p:graphicFrame>
      <p:sp>
        <p:nvSpPr>
          <p:cNvPr id="20" name="TextBox 19"/>
          <p:cNvSpPr txBox="1"/>
          <p:nvPr/>
        </p:nvSpPr>
        <p:spPr>
          <a:xfrm>
            <a:off x="1600200" y="5867400"/>
            <a:ext cx="184731" cy="369332"/>
          </a:xfrm>
          <a:prstGeom prst="rect">
            <a:avLst/>
          </a:prstGeom>
          <a:noFill/>
        </p:spPr>
        <p:txBody>
          <a:bodyPr wrap="none" rtlCol="0">
            <a:spAutoFit/>
          </a:bodyPr>
          <a:lstStyle/>
          <a:p>
            <a:endParaRPr lang="en-US" dirty="0"/>
          </a:p>
        </p:txBody>
      </p:sp>
      <p:sp>
        <p:nvSpPr>
          <p:cNvPr id="21" name="TextBox 20"/>
          <p:cNvSpPr txBox="1"/>
          <p:nvPr/>
        </p:nvSpPr>
        <p:spPr>
          <a:xfrm>
            <a:off x="1600200" y="5715000"/>
            <a:ext cx="184731" cy="369332"/>
          </a:xfrm>
          <a:prstGeom prst="rect">
            <a:avLst/>
          </a:prstGeom>
          <a:noFill/>
        </p:spPr>
        <p:txBody>
          <a:bodyPr wrap="none" rtlCol="0">
            <a:spAutoFit/>
          </a:bodyPr>
          <a:lstStyle/>
          <a:p>
            <a:endParaRPr lang="en-US" dirty="0"/>
          </a:p>
        </p:txBody>
      </p:sp>
      <p:pic>
        <p:nvPicPr>
          <p:cNvPr id="37892" name="Picture 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329690" y="5509141"/>
            <a:ext cx="455241"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086600" y="3619500"/>
            <a:ext cx="184731" cy="369332"/>
          </a:xfrm>
          <a:prstGeom prst="rect">
            <a:avLst/>
          </a:prstGeom>
          <a:noFill/>
        </p:spPr>
        <p:txBody>
          <a:bodyPr wrap="none" rtlCol="0">
            <a:spAutoFit/>
          </a:bodyPr>
          <a:lstStyle/>
          <a:p>
            <a:endParaRPr lang="en-US" dirty="0"/>
          </a:p>
        </p:txBody>
      </p:sp>
      <p:sp>
        <p:nvSpPr>
          <p:cNvPr id="28" name="TextBox 27"/>
          <p:cNvSpPr txBox="1"/>
          <p:nvPr/>
        </p:nvSpPr>
        <p:spPr>
          <a:xfrm>
            <a:off x="5105400" y="4572000"/>
            <a:ext cx="45719" cy="369332"/>
          </a:xfrm>
          <a:prstGeom prst="rect">
            <a:avLst/>
          </a:prstGeom>
          <a:noFill/>
        </p:spPr>
        <p:txBody>
          <a:bodyPr wrap="square" rtlCol="0">
            <a:spAutoFit/>
          </a:bodyPr>
          <a:lstStyle/>
          <a:p>
            <a:endParaRPr lang="en-US" dirty="0"/>
          </a:p>
        </p:txBody>
      </p:sp>
      <p:sp>
        <p:nvSpPr>
          <p:cNvPr id="31" name="TextBox 30"/>
          <p:cNvSpPr txBox="1"/>
          <p:nvPr/>
        </p:nvSpPr>
        <p:spPr>
          <a:xfrm>
            <a:off x="5105400" y="5105400"/>
            <a:ext cx="184731" cy="369332"/>
          </a:xfrm>
          <a:prstGeom prst="rect">
            <a:avLst/>
          </a:prstGeom>
          <a:noFill/>
        </p:spPr>
        <p:txBody>
          <a:bodyPr wrap="none" rtlCol="0">
            <a:spAutoFit/>
          </a:bodyPr>
          <a:lstStyle/>
          <a:p>
            <a:endParaRPr lang="en-US" dirty="0"/>
          </a:p>
        </p:txBody>
      </p:sp>
      <p:sp>
        <p:nvSpPr>
          <p:cNvPr id="2048" name="TextBox 2047"/>
          <p:cNvSpPr txBox="1"/>
          <p:nvPr/>
        </p:nvSpPr>
        <p:spPr>
          <a:xfrm>
            <a:off x="5197765" y="5576887"/>
            <a:ext cx="184731" cy="369332"/>
          </a:xfrm>
          <a:prstGeom prst="rect">
            <a:avLst/>
          </a:prstGeom>
          <a:noFill/>
        </p:spPr>
        <p:txBody>
          <a:bodyPr wrap="none" rtlCol="0">
            <a:spAutoFit/>
          </a:bodyPr>
          <a:lstStyle/>
          <a:p>
            <a:endParaRPr lang="en-US" dirty="0"/>
          </a:p>
        </p:txBody>
      </p:sp>
      <p:cxnSp>
        <p:nvCxnSpPr>
          <p:cNvPr id="2051" name="Straight Connector 2050"/>
          <p:cNvCxnSpPr/>
          <p:nvPr/>
        </p:nvCxnSpPr>
        <p:spPr>
          <a:xfrm>
            <a:off x="4305300" y="2873633"/>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p:nvPr/>
        </p:nvCxnSpPr>
        <p:spPr>
          <a:xfrm>
            <a:off x="3352800" y="2895600"/>
            <a:ext cx="952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058" name="Object 2057"/>
          <p:cNvGraphicFramePr>
            <a:graphicFrameLocks noChangeAspect="1"/>
          </p:cNvGraphicFramePr>
          <p:nvPr>
            <p:extLst>
              <p:ext uri="{D42A27DB-BD31-4B8C-83A1-F6EECF244321}">
                <p14:modId xmlns="" xmlns:p14="http://schemas.microsoft.com/office/powerpoint/2010/main" val="3660539837"/>
              </p:ext>
            </p:extLst>
          </p:nvPr>
        </p:nvGraphicFramePr>
        <p:xfrm>
          <a:off x="3804285" y="2209800"/>
          <a:ext cx="269170" cy="641866"/>
        </p:xfrm>
        <a:graphic>
          <a:graphicData uri="http://schemas.openxmlformats.org/presentationml/2006/ole">
            <p:oleObj spid="_x0000_s37912" name="Equation" r:id="rId8" imgW="164880" imgH="393480" progId="Equation.DSMT4">
              <p:embed/>
            </p:oleObj>
          </a:graphicData>
        </a:graphic>
      </p:graphicFrame>
    </p:spTree>
    <p:extLst>
      <p:ext uri="{BB962C8B-B14F-4D97-AF65-F5344CB8AC3E}">
        <p14:creationId xmlns="" xmlns:p14="http://schemas.microsoft.com/office/powerpoint/2010/main" val="57832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57200" y="1600200"/>
            <a:ext cx="8153399" cy="281940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prstClr val="black"/>
                </a:solidFill>
                <a:latin typeface="Times New Roman" pitchFamily="18" charset="0"/>
                <a:cs typeface="Times New Roman" pitchFamily="18" charset="0"/>
              </a:rPr>
              <a:t>Điều</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kiện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để</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có</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sóng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dừng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là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gì</a:t>
            </a:r>
            <a:r>
              <a:rPr lang="en-US" sz="4400" b="1" dirty="0" smtClean="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1726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6096000" cy="411162"/>
          </a:xfrm>
        </p:spPr>
        <p:txBody>
          <a:bodyPr>
            <a:noAutofit/>
          </a:bodyPr>
          <a:lstStyle/>
          <a:p>
            <a:pPr lvl="0" algn="l" fontAlgn="base">
              <a:spcBef>
                <a:spcPct val="50000"/>
              </a:spcBef>
              <a:spcAft>
                <a:spcPct val="0"/>
              </a:spcAft>
            </a:pPr>
            <a:r>
              <a:rPr lang="en-US" sz="2000" b="1" dirty="0" smtClean="0">
                <a:solidFill>
                  <a:srgbClr val="002060"/>
                </a:solidFill>
                <a:latin typeface="Times New Roman" pitchFamily="18" charset="0"/>
                <a:ea typeface="+mn-ea"/>
                <a:cs typeface="+mn-cs"/>
              </a:rPr>
              <a:t>a. </a:t>
            </a:r>
            <a:r>
              <a:rPr lang="en-US" sz="2000" b="1" dirty="0" err="1">
                <a:solidFill>
                  <a:srgbClr val="002060"/>
                </a:solidFill>
                <a:latin typeface="Times New Roman" pitchFamily="18" charset="0"/>
                <a:ea typeface="+mn-ea"/>
                <a:cs typeface="+mn-cs"/>
              </a:rPr>
              <a:t>Sóng</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dừng</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trên</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một</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sợi</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dây</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có</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hai</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đâu</a:t>
            </a:r>
            <a:r>
              <a:rPr lang="en-US" sz="2000" b="1" dirty="0">
                <a:solidFill>
                  <a:srgbClr val="002060"/>
                </a:solidFill>
                <a:latin typeface="Times New Roman" pitchFamily="18" charset="0"/>
                <a:ea typeface="+mn-ea"/>
                <a:cs typeface="+mn-cs"/>
              </a:rPr>
              <a:t> </a:t>
            </a:r>
            <a:r>
              <a:rPr lang="en-US" sz="2000" b="1" dirty="0" err="1">
                <a:solidFill>
                  <a:srgbClr val="002060"/>
                </a:solidFill>
                <a:latin typeface="Times New Roman" pitchFamily="18" charset="0"/>
                <a:ea typeface="+mn-ea"/>
                <a:cs typeface="+mn-cs"/>
              </a:rPr>
              <a:t>cố</a:t>
            </a:r>
            <a:r>
              <a:rPr lang="en-US" sz="2000" b="1" dirty="0">
                <a:solidFill>
                  <a:srgbClr val="002060"/>
                </a:solidFill>
                <a:latin typeface="Times New Roman" pitchFamily="18" charset="0"/>
                <a:ea typeface="+mn-ea"/>
                <a:cs typeface="+mn-cs"/>
              </a:rPr>
              <a:t> </a:t>
            </a:r>
            <a:r>
              <a:rPr lang="en-US" sz="2000" b="1" dirty="0" err="1" smtClean="0">
                <a:solidFill>
                  <a:srgbClr val="002060"/>
                </a:solidFill>
                <a:latin typeface="Times New Roman" pitchFamily="18" charset="0"/>
                <a:ea typeface="+mn-ea"/>
                <a:cs typeface="+mn-cs"/>
              </a:rPr>
              <a:t>định</a:t>
            </a:r>
            <a:endParaRPr lang="en-US" sz="3200" dirty="0">
              <a:solidFill>
                <a:srgbClr val="002060"/>
              </a:solidFill>
            </a:endParaRPr>
          </a:p>
        </p:txBody>
      </p:sp>
      <p:pic>
        <p:nvPicPr>
          <p:cNvPr id="1229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4287548"/>
            <a:ext cx="2066925" cy="110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71800" y="4572000"/>
            <a:ext cx="4112360" cy="523220"/>
          </a:xfrm>
          <a:prstGeom prst="rect">
            <a:avLst/>
          </a:prstGeom>
        </p:spPr>
        <p:txBody>
          <a:bodyPr wrap="square">
            <a:spAutoFit/>
          </a:bodyPr>
          <a:lstStyle/>
          <a:p>
            <a:pPr lvl="0" fontAlgn="base">
              <a:spcBef>
                <a:spcPct val="0"/>
              </a:spcBef>
              <a:spcAft>
                <a:spcPct val="0"/>
              </a:spcAft>
            </a:pPr>
            <a:r>
              <a:rPr lang="en-US" sz="2800" dirty="0" err="1">
                <a:solidFill>
                  <a:srgbClr val="0000FF"/>
                </a:solidFill>
                <a:latin typeface="Times New Roman" pitchFamily="18" charset="0"/>
              </a:rPr>
              <a:t>Với</a:t>
            </a:r>
            <a:r>
              <a:rPr lang="en-US" sz="2800" dirty="0">
                <a:solidFill>
                  <a:srgbClr val="0000FF"/>
                </a:solidFill>
                <a:latin typeface="Times New Roman" pitchFamily="18" charset="0"/>
              </a:rPr>
              <a:t> k = 1,2,3</a:t>
            </a:r>
            <a:r>
              <a:rPr lang="en-US" sz="2800" dirty="0" smtClean="0">
                <a:solidFill>
                  <a:srgbClr val="0000FF"/>
                </a:solidFill>
                <a:latin typeface="Times New Roman" pitchFamily="18" charset="0"/>
              </a:rPr>
              <a:t>,…</a:t>
            </a:r>
            <a:endParaRPr lang="en-US" sz="2800" dirty="0">
              <a:solidFill>
                <a:srgbClr val="0000FF"/>
              </a:solidFill>
              <a:latin typeface="Times New Roman" pitchFamily="18" charset="0"/>
            </a:endParaRPr>
          </a:p>
        </p:txBody>
      </p:sp>
      <p:sp>
        <p:nvSpPr>
          <p:cNvPr id="9" name="Text Box 13"/>
          <p:cNvSpPr txBox="1">
            <a:spLocks noChangeArrowheads="1"/>
          </p:cNvSpPr>
          <p:nvPr/>
        </p:nvSpPr>
        <p:spPr bwMode="auto">
          <a:xfrm>
            <a:off x="762000" y="5607050"/>
            <a:ext cx="489909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Trong</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đó</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lang="en-US" kern="0" dirty="0" err="1" smtClean="0">
                <a:solidFill>
                  <a:srgbClr val="0000FF"/>
                </a:solidFill>
              </a:rPr>
              <a:t>S</a:t>
            </a:r>
            <a:r>
              <a:rPr kumimoji="0" lang="en-US" sz="2800" b="0" i="0" u="none" strike="noStrike" kern="0" cap="none" spc="0" normalizeH="0" baseline="0" noProof="0" dirty="0" smtClean="0">
                <a:ln>
                  <a:noFill/>
                </a:ln>
                <a:solidFill>
                  <a:srgbClr val="0000FF"/>
                </a:solidFill>
                <a:effectLst/>
                <a:uLnTx/>
                <a:uFillTx/>
                <a:latin typeface="Times New Roman" pitchFamily="18" charset="0"/>
              </a:rPr>
              <a:t>ố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bó</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số</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bụng</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 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Số</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nút</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 k + 1</a:t>
            </a:r>
          </a:p>
        </p:txBody>
      </p:sp>
      <p:pic>
        <p:nvPicPr>
          <p:cNvPr id="12295" name="Picture 7" descr="Standing Wave Fixed End.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7010400" y="4267200"/>
            <a:ext cx="1841500" cy="20574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Hình Chữ nhật 9"/>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66"/>
                </a:solidFill>
                <a:latin typeface="Times New Roman" pitchFamily="18" charset="0"/>
                <a:cs typeface="Times New Roman" pitchFamily="18" charset="0"/>
              </a:rPr>
              <a:t>II.SÓNG DỪNG</a:t>
            </a:r>
            <a:endParaRPr lang="en-US" sz="3200" dirty="0" smtClean="0">
              <a:solidFill>
                <a:srgbClr val="FFFF66"/>
              </a:solidFill>
            </a:endParaRPr>
          </a:p>
        </p:txBody>
      </p:sp>
      <p:sp>
        <p:nvSpPr>
          <p:cNvPr id="11" name="Hình Chữ nhật 10"/>
          <p:cNvSpPr/>
          <p:nvPr/>
        </p:nvSpPr>
        <p:spPr>
          <a:xfrm>
            <a:off x="0" y="457200"/>
            <a:ext cx="91440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i="1" dirty="0" smtClean="0">
                <a:solidFill>
                  <a:srgbClr val="FF0000"/>
                </a:solidFill>
                <a:latin typeface="Times New Roman" pitchFamily="18" charset="0"/>
                <a:cs typeface="Times New Roman" pitchFamily="18" charset="0"/>
              </a:rPr>
              <a:t>2. </a:t>
            </a:r>
            <a:r>
              <a:rPr lang="en-US" sz="2400" b="1" i="1" dirty="0" err="1" smtClean="0">
                <a:solidFill>
                  <a:srgbClr val="FF0000"/>
                </a:solidFill>
                <a:latin typeface="Times New Roman" pitchFamily="18" charset="0"/>
                <a:cs typeface="Times New Roman" pitchFamily="18" charset="0"/>
              </a:rPr>
              <a:t>Điều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kiện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sóng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dừng</a:t>
            </a:r>
            <a:endParaRPr lang="en-US" sz="2400" b="1" i="1" dirty="0" smtClean="0">
              <a:solidFill>
                <a:srgbClr val="FF0000"/>
              </a:solidFill>
              <a:latin typeface="Times New Roman" pitchFamily="18" charset="0"/>
              <a:cs typeface="Times New Roman" pitchFamily="18" charset="0"/>
            </a:endParaRPr>
          </a:p>
        </p:txBody>
      </p:sp>
      <p:pic>
        <p:nvPicPr>
          <p:cNvPr id="97281" name="Picture 1"/>
          <p:cNvPicPr>
            <a:picLocks noChangeAspect="1" noChangeArrowheads="1"/>
          </p:cNvPicPr>
          <p:nvPr/>
        </p:nvPicPr>
        <p:blipFill>
          <a:blip r:embed="rId4"/>
          <a:srcRect/>
          <a:stretch>
            <a:fillRect/>
          </a:stretch>
        </p:blipFill>
        <p:spPr bwMode="auto">
          <a:xfrm>
            <a:off x="457200" y="1295400"/>
            <a:ext cx="8248650" cy="2943225"/>
          </a:xfrm>
          <a:prstGeom prst="rect">
            <a:avLst/>
          </a:prstGeom>
          <a:noFill/>
          <a:ln w="9525">
            <a:noFill/>
            <a:miter lim="800000"/>
            <a:headEnd/>
            <a:tailEnd/>
          </a:ln>
          <a:effectLst/>
        </p:spPr>
      </p:pic>
    </p:spTree>
    <p:extLst>
      <p:ext uri="{BB962C8B-B14F-4D97-AF65-F5344CB8AC3E}">
        <p14:creationId xmlns="" xmlns:p14="http://schemas.microsoft.com/office/powerpoint/2010/main" val="22982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43872" y="1600200"/>
            <a:ext cx="1290528" cy="4635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86525" y="1709902"/>
            <a:ext cx="3114675"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flipV="1">
            <a:off x="7218362" y="2949776"/>
            <a:ext cx="2154238" cy="555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flipV="1">
            <a:off x="7248525" y="5580863"/>
            <a:ext cx="2200275"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001001" y="1668840"/>
            <a:ext cx="220828" cy="1412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269038" y="1601960"/>
            <a:ext cx="738187" cy="4746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4" name="Picture 10"/>
          <p:cNvPicPr>
            <a:picLocks noGrp="1" noChangeAspect="1" noChangeArrowheads="1"/>
          </p:cNvPicPr>
          <p:nvPr>
            <p:ph idx="1"/>
          </p:nvPr>
        </p:nvPicPr>
        <p:blipFill>
          <a:blip r:embed="rId7">
            <a:extLst>
              <a:ext uri="{28A0092B-C50C-407E-A947-70E740481C1C}">
                <a14:useLocalDpi xmlns="" xmlns:a14="http://schemas.microsoft.com/office/drawing/2010/main" val="0"/>
              </a:ext>
            </a:extLst>
          </a:blip>
          <a:srcRect/>
          <a:stretch>
            <a:fillRect/>
          </a:stretch>
        </p:blipFill>
        <p:spPr bwMode="auto">
          <a:xfrm>
            <a:off x="533400" y="2133600"/>
            <a:ext cx="1882732" cy="1275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 Box 112"/>
          <p:cNvSpPr txBox="1">
            <a:spLocks noChangeArrowheads="1"/>
          </p:cNvSpPr>
          <p:nvPr/>
        </p:nvSpPr>
        <p:spPr bwMode="auto">
          <a:xfrm>
            <a:off x="587332" y="3561399"/>
            <a:ext cx="517000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00FF"/>
                </a:solidFill>
                <a:effectLst/>
                <a:uLnTx/>
                <a:uFillTx/>
                <a:cs typeface="Times New Roman" pitchFamily="18" charset="0"/>
              </a:rPr>
              <a:t>Trong</a:t>
            </a:r>
            <a:r>
              <a:rPr kumimoji="0" lang="en-US" sz="2800" b="0" i="0" u="none" strike="noStrike" kern="0" cap="none" spc="0" normalizeH="0" baseline="0" noProof="0" dirty="0" smtClean="0">
                <a:ln>
                  <a:noFill/>
                </a:ln>
                <a:solidFill>
                  <a:srgbClr val="0000FF"/>
                </a:solidFill>
                <a:effectLst/>
                <a:uLnTx/>
                <a:uFillTx/>
                <a:cs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cs typeface="Times New Roman" pitchFamily="18" charset="0"/>
              </a:rPr>
              <a:t>đó</a:t>
            </a:r>
            <a:r>
              <a:rPr kumimoji="0" lang="en-US" sz="2800" b="0" i="0" u="none" strike="noStrike" kern="0" cap="none" spc="0" normalizeH="0" baseline="0" noProof="0" dirty="0" smtClean="0">
                <a:ln>
                  <a:noFill/>
                </a:ln>
                <a:solidFill>
                  <a:srgbClr val="0000FF"/>
                </a:solidFill>
                <a:effectLst/>
                <a:uLnTx/>
                <a:uFillTx/>
                <a:cs typeface="Times New Roman" pitchFamily="18" charset="0"/>
              </a:rPr>
              <a:t>:</a:t>
            </a:r>
            <a:r>
              <a:rPr kumimoji="0" lang="en-US" sz="2800" b="0" i="0" u="none" strike="noStrike" kern="0" cap="none" spc="0" normalizeH="0" noProof="0" dirty="0" smtClean="0">
                <a:ln>
                  <a:noFill/>
                </a:ln>
                <a:solidFill>
                  <a:srgbClr val="0000FF"/>
                </a:solidFill>
                <a:effectLst/>
                <a:uLnTx/>
                <a:uFillTx/>
                <a:cs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cs typeface="Times New Roman" pitchFamily="18" charset="0"/>
              </a:rPr>
              <a:t>Số</a:t>
            </a:r>
            <a:r>
              <a:rPr kumimoji="0" lang="en-US" sz="2800" b="0" i="0" u="none" strike="noStrike" kern="0" cap="none" spc="0" normalizeH="0" baseline="0" noProof="0" dirty="0" smtClean="0">
                <a:ln>
                  <a:noFill/>
                </a:ln>
                <a:solidFill>
                  <a:srgbClr val="0000FF"/>
                </a:solidFill>
                <a:effectLst/>
                <a:uLnTx/>
                <a:uFillTx/>
                <a:cs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cs typeface="Times New Roman" pitchFamily="18" charset="0"/>
              </a:rPr>
              <a:t>bụng</a:t>
            </a:r>
            <a:r>
              <a:rPr kumimoji="0" lang="en-US" sz="2800" b="0" i="0" u="none" strike="noStrike" kern="0" cap="none" spc="0" normalizeH="0" baseline="0" noProof="0" dirty="0" smtClean="0">
                <a:ln>
                  <a:noFill/>
                </a:ln>
                <a:solidFill>
                  <a:srgbClr val="0000FF"/>
                </a:solidFill>
                <a:effectLst/>
                <a:uLnTx/>
                <a:uFillTx/>
                <a:cs typeface="Times New Roman" pitchFamily="18" charset="0"/>
              </a:rPr>
              <a:t> = </a:t>
            </a:r>
            <a:r>
              <a:rPr kumimoji="0" lang="en-US" sz="2800" b="0" i="0" u="none" strike="noStrike" kern="0" cap="none" spc="0" normalizeH="0" baseline="0" noProof="0" dirty="0" err="1" smtClean="0">
                <a:ln>
                  <a:noFill/>
                </a:ln>
                <a:solidFill>
                  <a:srgbClr val="0000FF"/>
                </a:solidFill>
                <a:effectLst/>
                <a:uLnTx/>
                <a:uFillTx/>
                <a:cs typeface="Times New Roman" pitchFamily="18" charset="0"/>
              </a:rPr>
              <a:t>số</a:t>
            </a:r>
            <a:r>
              <a:rPr kumimoji="0" lang="en-US" sz="2800" b="0" i="0" u="none" strike="noStrike" kern="0" cap="none" spc="0" normalizeH="0" baseline="0" noProof="0" dirty="0" smtClean="0">
                <a:ln>
                  <a:noFill/>
                </a:ln>
                <a:solidFill>
                  <a:srgbClr val="0000FF"/>
                </a:solidFill>
                <a:effectLst/>
                <a:uLnTx/>
                <a:uFillTx/>
                <a:cs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cs typeface="Times New Roman" pitchFamily="18" charset="0"/>
              </a:rPr>
              <a:t>nút</a:t>
            </a:r>
            <a:r>
              <a:rPr kumimoji="0" lang="en-US" sz="2800" b="0" i="0" u="none" strike="noStrike" kern="0" cap="none" spc="0" normalizeH="0" baseline="0" noProof="0" dirty="0" smtClean="0">
                <a:ln>
                  <a:noFill/>
                </a:ln>
                <a:solidFill>
                  <a:srgbClr val="0000FF"/>
                </a:solidFill>
                <a:effectLst/>
                <a:uLnTx/>
                <a:uFillTx/>
                <a:cs typeface="Times New Roman" pitchFamily="18" charset="0"/>
              </a:rPr>
              <a:t> = k +1</a:t>
            </a:r>
          </a:p>
        </p:txBody>
      </p:sp>
      <p:sp>
        <p:nvSpPr>
          <p:cNvPr id="7" name="Rectangle 6"/>
          <p:cNvSpPr/>
          <p:nvPr/>
        </p:nvSpPr>
        <p:spPr>
          <a:xfrm>
            <a:off x="2644732" y="2494599"/>
            <a:ext cx="2451312" cy="523220"/>
          </a:xfrm>
          <a:prstGeom prst="rect">
            <a:avLst/>
          </a:prstGeom>
        </p:spPr>
        <p:txBody>
          <a:bodyPr wrap="none">
            <a:spAutoFit/>
          </a:bodyPr>
          <a:lstStyle/>
          <a:p>
            <a:pPr lvl="0" fontAlgn="base">
              <a:spcBef>
                <a:spcPct val="0"/>
              </a:spcBef>
              <a:spcAft>
                <a:spcPct val="0"/>
              </a:spcAft>
            </a:pPr>
            <a:r>
              <a:rPr lang="en-US" sz="2800" dirty="0">
                <a:solidFill>
                  <a:srgbClr val="5B5249"/>
                </a:solidFill>
                <a:latin typeface="Times New Roman" pitchFamily="18" charset="0"/>
                <a:ea typeface="Tahoma" pitchFamily="34" charset="0"/>
                <a:cs typeface="Times New Roman" pitchFamily="18" charset="0"/>
              </a:rPr>
              <a:t>k = 0, 1, 2, 3 …</a:t>
            </a:r>
          </a:p>
        </p:txBody>
      </p:sp>
      <p:pic>
        <p:nvPicPr>
          <p:cNvPr id="15"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955279" y="5550382"/>
            <a:ext cx="348955" cy="722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8" name="Đối tượng 17"/>
          <p:cNvGraphicFramePr>
            <a:graphicFrameLocks noChangeAspect="1"/>
          </p:cNvGraphicFramePr>
          <p:nvPr/>
        </p:nvGraphicFramePr>
        <p:xfrm>
          <a:off x="8229600" y="5474182"/>
          <a:ext cx="488950" cy="874114"/>
        </p:xfrm>
        <a:graphic>
          <a:graphicData uri="http://schemas.openxmlformats.org/presentationml/2006/ole">
            <p:oleObj spid="_x0000_s96257" name="Equation" r:id="rId8" imgW="164880" imgH="393480" progId="Equation.DSMT4">
              <p:embed/>
            </p:oleObj>
          </a:graphicData>
        </a:graphic>
      </p:graphicFrame>
      <p:sp>
        <p:nvSpPr>
          <p:cNvPr id="19" name="Title 1"/>
          <p:cNvSpPr>
            <a:spLocks noGrp="1"/>
          </p:cNvSpPr>
          <p:nvPr>
            <p:ph type="title"/>
          </p:nvPr>
        </p:nvSpPr>
        <p:spPr>
          <a:xfrm>
            <a:off x="228600" y="838200"/>
            <a:ext cx="8458200" cy="411162"/>
          </a:xfrm>
        </p:spPr>
        <p:txBody>
          <a:bodyPr>
            <a:noAutofit/>
          </a:bodyPr>
          <a:lstStyle/>
          <a:p>
            <a:pPr lvl="0" algn="l" fontAlgn="base">
              <a:spcBef>
                <a:spcPct val="50000"/>
              </a:spcBef>
              <a:spcAft>
                <a:spcPct val="0"/>
              </a:spcAft>
            </a:pPr>
            <a:r>
              <a:rPr lang="en-US" sz="2000" b="1" dirty="0" smtClean="0">
                <a:solidFill>
                  <a:srgbClr val="002060"/>
                </a:solidFill>
                <a:latin typeface="Times New Roman" pitchFamily="18" charset="0"/>
                <a:ea typeface="+mn-ea"/>
                <a:cs typeface="Times New Roman" pitchFamily="18" charset="0"/>
              </a:rPr>
              <a:t>a. </a:t>
            </a:r>
            <a:r>
              <a:rPr lang="en-US" sz="2000" b="1" dirty="0" err="1">
                <a:solidFill>
                  <a:srgbClr val="002060"/>
                </a:solidFill>
                <a:latin typeface="Times New Roman" pitchFamily="18" charset="0"/>
                <a:ea typeface="+mn-ea"/>
                <a:cs typeface="Times New Roman" pitchFamily="18" charset="0"/>
              </a:rPr>
              <a:t>Sóng</a:t>
            </a:r>
            <a:r>
              <a:rPr lang="en-US" sz="2000" b="1" dirty="0">
                <a:solidFill>
                  <a:srgbClr val="002060"/>
                </a:solidFill>
                <a:latin typeface="Times New Roman" pitchFamily="18" charset="0"/>
                <a:ea typeface="+mn-ea"/>
                <a:cs typeface="Times New Roman" pitchFamily="18" charset="0"/>
              </a:rPr>
              <a:t> </a:t>
            </a:r>
            <a:r>
              <a:rPr lang="en-US" sz="2000" b="1" dirty="0" err="1">
                <a:solidFill>
                  <a:srgbClr val="002060"/>
                </a:solidFill>
                <a:latin typeface="Times New Roman" pitchFamily="18" charset="0"/>
                <a:ea typeface="+mn-ea"/>
                <a:cs typeface="Times New Roman" pitchFamily="18" charset="0"/>
              </a:rPr>
              <a:t>dừng</a:t>
            </a:r>
            <a:r>
              <a:rPr lang="en-US" sz="2000" b="1" dirty="0">
                <a:solidFill>
                  <a:srgbClr val="002060"/>
                </a:solidFill>
                <a:latin typeface="Times New Roman" pitchFamily="18" charset="0"/>
                <a:ea typeface="+mn-ea"/>
                <a:cs typeface="Times New Roman" pitchFamily="18" charset="0"/>
              </a:rPr>
              <a:t> </a:t>
            </a:r>
            <a:r>
              <a:rPr lang="en-US" sz="2000" b="1" dirty="0" err="1">
                <a:solidFill>
                  <a:srgbClr val="002060"/>
                </a:solidFill>
                <a:latin typeface="Times New Roman" pitchFamily="18" charset="0"/>
                <a:ea typeface="+mn-ea"/>
                <a:cs typeface="Times New Roman" pitchFamily="18" charset="0"/>
              </a:rPr>
              <a:t>trên</a:t>
            </a:r>
            <a:r>
              <a:rPr lang="en-US" sz="2000" b="1" dirty="0">
                <a:solidFill>
                  <a:srgbClr val="002060"/>
                </a:solidFill>
                <a:latin typeface="Times New Roman" pitchFamily="18" charset="0"/>
                <a:ea typeface="+mn-ea"/>
                <a:cs typeface="Times New Roman" pitchFamily="18" charset="0"/>
              </a:rPr>
              <a:t> </a:t>
            </a:r>
            <a:r>
              <a:rPr lang="en-US" sz="2000" b="1" dirty="0" err="1">
                <a:solidFill>
                  <a:srgbClr val="002060"/>
                </a:solidFill>
                <a:latin typeface="Times New Roman" pitchFamily="18" charset="0"/>
                <a:ea typeface="+mn-ea"/>
                <a:cs typeface="Times New Roman" pitchFamily="18" charset="0"/>
              </a:rPr>
              <a:t>một</a:t>
            </a:r>
            <a:r>
              <a:rPr lang="en-US" sz="2000" b="1" dirty="0">
                <a:solidFill>
                  <a:srgbClr val="002060"/>
                </a:solidFill>
                <a:latin typeface="Times New Roman" pitchFamily="18" charset="0"/>
                <a:ea typeface="+mn-ea"/>
                <a:cs typeface="Times New Roman" pitchFamily="18" charset="0"/>
              </a:rPr>
              <a:t> </a:t>
            </a:r>
            <a:r>
              <a:rPr lang="en-US" sz="2000" b="1" dirty="0" err="1">
                <a:solidFill>
                  <a:srgbClr val="002060"/>
                </a:solidFill>
                <a:latin typeface="Times New Roman" pitchFamily="18" charset="0"/>
                <a:ea typeface="+mn-ea"/>
                <a:cs typeface="Times New Roman" pitchFamily="18" charset="0"/>
              </a:rPr>
              <a:t>sợi</a:t>
            </a:r>
            <a:r>
              <a:rPr lang="en-US" sz="2000" b="1" dirty="0">
                <a:solidFill>
                  <a:srgbClr val="002060"/>
                </a:solidFill>
                <a:latin typeface="Times New Roman" pitchFamily="18" charset="0"/>
                <a:ea typeface="+mn-ea"/>
                <a:cs typeface="Times New Roman" pitchFamily="18" charset="0"/>
              </a:rPr>
              <a:t> </a:t>
            </a:r>
            <a:r>
              <a:rPr lang="en-US" sz="2000" b="1" dirty="0" err="1">
                <a:solidFill>
                  <a:srgbClr val="002060"/>
                </a:solidFill>
                <a:latin typeface="Times New Roman" pitchFamily="18" charset="0"/>
                <a:ea typeface="+mn-ea"/>
                <a:cs typeface="Times New Roman" pitchFamily="18" charset="0"/>
              </a:rPr>
              <a:t>dây</a:t>
            </a:r>
            <a:r>
              <a:rPr lang="en-US" sz="2000" b="1" dirty="0">
                <a:solidFill>
                  <a:srgbClr val="002060"/>
                </a:solidFill>
                <a:latin typeface="Times New Roman" pitchFamily="18" charset="0"/>
                <a:ea typeface="+mn-ea"/>
                <a:cs typeface="Times New Roman" pitchFamily="18" charset="0"/>
              </a:rPr>
              <a:t> </a:t>
            </a:r>
            <a:r>
              <a:rPr lang="en-US" sz="2000" b="1" dirty="0" err="1" smtClean="0">
                <a:solidFill>
                  <a:srgbClr val="002060"/>
                </a:solidFill>
                <a:latin typeface="Times New Roman" pitchFamily="18" charset="0"/>
                <a:ea typeface="+mn-ea"/>
                <a:cs typeface="Times New Roman" pitchFamily="18" charset="0"/>
              </a:rPr>
              <a:t>mộtđầu</a:t>
            </a:r>
            <a:r>
              <a:rPr lang="en-US" sz="2000" b="1" dirty="0" smtClean="0">
                <a:solidFill>
                  <a:srgbClr val="002060"/>
                </a:solidFill>
                <a:latin typeface="Times New Roman" pitchFamily="18" charset="0"/>
                <a:ea typeface="+mn-ea"/>
                <a:cs typeface="Times New Roman" pitchFamily="18" charset="0"/>
              </a:rPr>
              <a:t> </a:t>
            </a:r>
            <a:r>
              <a:rPr lang="en-US" sz="2000" b="1" dirty="0" err="1" smtClean="0">
                <a:solidFill>
                  <a:srgbClr val="002060"/>
                </a:solidFill>
                <a:latin typeface="Times New Roman" pitchFamily="18" charset="0"/>
                <a:ea typeface="+mn-ea"/>
                <a:cs typeface="Times New Roman" pitchFamily="18" charset="0"/>
              </a:rPr>
              <a:t>cố</a:t>
            </a:r>
            <a:r>
              <a:rPr lang="en-US" sz="2000" b="1" dirty="0" smtClean="0">
                <a:solidFill>
                  <a:srgbClr val="002060"/>
                </a:solidFill>
                <a:latin typeface="Times New Roman" pitchFamily="18" charset="0"/>
                <a:ea typeface="+mn-ea"/>
                <a:cs typeface="Times New Roman" pitchFamily="18" charset="0"/>
              </a:rPr>
              <a:t> </a:t>
            </a:r>
            <a:r>
              <a:rPr lang="en-US" sz="2000" b="1" dirty="0" err="1" smtClean="0">
                <a:solidFill>
                  <a:srgbClr val="002060"/>
                </a:solidFill>
                <a:latin typeface="Times New Roman" pitchFamily="18" charset="0"/>
                <a:ea typeface="+mn-ea"/>
                <a:cs typeface="Times New Roman" pitchFamily="18" charset="0"/>
              </a:rPr>
              <a:t>định</a:t>
            </a:r>
            <a:r>
              <a:rPr lang="en-US" sz="2000" b="1" dirty="0" smtClean="0">
                <a:solidFill>
                  <a:srgbClr val="002060"/>
                </a:solidFill>
                <a:latin typeface="Times New Roman" pitchFamily="18" charset="0"/>
                <a:ea typeface="+mn-ea"/>
                <a:cs typeface="Times New Roman" pitchFamily="18" charset="0"/>
              </a:rPr>
              <a:t>, </a:t>
            </a:r>
            <a:r>
              <a:rPr lang="en-US" sz="2000" b="1" dirty="0" err="1" smtClean="0">
                <a:solidFill>
                  <a:srgbClr val="002060"/>
                </a:solidFill>
                <a:latin typeface="Times New Roman" pitchFamily="18" charset="0"/>
                <a:ea typeface="+mn-ea"/>
                <a:cs typeface="Times New Roman" pitchFamily="18" charset="0"/>
              </a:rPr>
              <a:t>một</a:t>
            </a:r>
            <a:r>
              <a:rPr lang="en-US" sz="2000" b="1" dirty="0" smtClean="0">
                <a:solidFill>
                  <a:srgbClr val="002060"/>
                </a:solidFill>
                <a:latin typeface="Times New Roman" pitchFamily="18" charset="0"/>
                <a:ea typeface="+mn-ea"/>
                <a:cs typeface="Times New Roman" pitchFamily="18" charset="0"/>
              </a:rPr>
              <a:t> </a:t>
            </a:r>
            <a:r>
              <a:rPr lang="en-US" sz="2000" b="1" dirty="0" err="1" smtClean="0">
                <a:solidFill>
                  <a:srgbClr val="002060"/>
                </a:solidFill>
                <a:latin typeface="Times New Roman" pitchFamily="18" charset="0"/>
                <a:ea typeface="+mn-ea"/>
                <a:cs typeface="Times New Roman" pitchFamily="18" charset="0"/>
              </a:rPr>
              <a:t>đầu</a:t>
            </a:r>
            <a:r>
              <a:rPr lang="en-US" sz="2000" b="1" dirty="0" smtClean="0">
                <a:solidFill>
                  <a:srgbClr val="002060"/>
                </a:solidFill>
                <a:latin typeface="Times New Roman" pitchFamily="18" charset="0"/>
                <a:ea typeface="+mn-ea"/>
                <a:cs typeface="Times New Roman" pitchFamily="18" charset="0"/>
              </a:rPr>
              <a:t> </a:t>
            </a:r>
            <a:r>
              <a:rPr lang="en-US" sz="2000" b="1" dirty="0" err="1" smtClean="0">
                <a:solidFill>
                  <a:srgbClr val="002060"/>
                </a:solidFill>
                <a:latin typeface="Times New Roman" pitchFamily="18" charset="0"/>
                <a:ea typeface="+mn-ea"/>
                <a:cs typeface="Times New Roman" pitchFamily="18" charset="0"/>
              </a:rPr>
              <a:t>tự</a:t>
            </a:r>
            <a:r>
              <a:rPr lang="en-US" sz="2000" b="1" dirty="0" smtClean="0">
                <a:solidFill>
                  <a:srgbClr val="002060"/>
                </a:solidFill>
                <a:latin typeface="Times New Roman" pitchFamily="18" charset="0"/>
                <a:ea typeface="+mn-ea"/>
                <a:cs typeface="Times New Roman" pitchFamily="18" charset="0"/>
              </a:rPr>
              <a:t> do</a:t>
            </a:r>
            <a:endParaRPr lang="en-US" sz="3200" dirty="0">
              <a:solidFill>
                <a:srgbClr val="002060"/>
              </a:solidFill>
              <a:latin typeface="Times New Roman" pitchFamily="18" charset="0"/>
              <a:cs typeface="Times New Roman" pitchFamily="18" charset="0"/>
            </a:endParaRPr>
          </a:p>
        </p:txBody>
      </p:sp>
      <p:sp>
        <p:nvSpPr>
          <p:cNvPr id="20" name="Hình Chữ nhật 19"/>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66"/>
                </a:solidFill>
                <a:latin typeface="Times New Roman" pitchFamily="18" charset="0"/>
                <a:cs typeface="Times New Roman" pitchFamily="18" charset="0"/>
              </a:rPr>
              <a:t>II.SÓNG DỪNG</a:t>
            </a:r>
            <a:endParaRPr lang="en-US" sz="3200" dirty="0" smtClean="0">
              <a:solidFill>
                <a:srgbClr val="FFFF66"/>
              </a:solidFill>
              <a:latin typeface="Times New Roman" pitchFamily="18" charset="0"/>
              <a:cs typeface="Times New Roman" pitchFamily="18" charset="0"/>
            </a:endParaRPr>
          </a:p>
        </p:txBody>
      </p:sp>
      <p:sp>
        <p:nvSpPr>
          <p:cNvPr id="21" name="Hình Chữ nhật 20"/>
          <p:cNvSpPr/>
          <p:nvPr/>
        </p:nvSpPr>
        <p:spPr>
          <a:xfrm>
            <a:off x="0" y="457200"/>
            <a:ext cx="91440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i="1" dirty="0" smtClean="0">
                <a:solidFill>
                  <a:srgbClr val="FF0000"/>
                </a:solidFill>
                <a:latin typeface="Times New Roman" pitchFamily="18" charset="0"/>
                <a:cs typeface="Times New Roman" pitchFamily="18" charset="0"/>
              </a:rPr>
              <a:t>2. </a:t>
            </a:r>
            <a:r>
              <a:rPr lang="en-US" sz="2400" b="1" i="1" dirty="0" err="1" smtClean="0">
                <a:solidFill>
                  <a:srgbClr val="FF0000"/>
                </a:solidFill>
                <a:latin typeface="Times New Roman" pitchFamily="18" charset="0"/>
                <a:cs typeface="Times New Roman" pitchFamily="18" charset="0"/>
              </a:rPr>
              <a:t>Điều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kiện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sóng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dừng</a:t>
            </a:r>
            <a:endParaRPr lang="en-US" sz="2400" b="1" i="1" dirty="0" smtClean="0">
              <a:solidFill>
                <a:srgbClr val="FF0000"/>
              </a:solidFill>
              <a:latin typeface="Times New Roman" pitchFamily="18" charset="0"/>
              <a:cs typeface="Times New Roman" pitchFamily="18" charset="0"/>
            </a:endParaRPr>
          </a:p>
        </p:txBody>
      </p:sp>
      <p:pic>
        <p:nvPicPr>
          <p:cNvPr id="22"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86525" y="6256856"/>
            <a:ext cx="3114675"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4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fade">
                                      <p:cBhvr>
                                        <p:cTn id="7" dur="500"/>
                                        <p:tgtEl>
                                          <p:spTgt spid="163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linds(horizontal)">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609600" y="1752600"/>
            <a:ext cx="8001000" cy="3886200"/>
          </a:xfrm>
          <a:ln>
            <a:solidFill>
              <a:schemeClr val="tx2">
                <a:lumMod val="60000"/>
                <a:lumOff val="40000"/>
              </a:schemeClr>
            </a:solidFill>
          </a:ln>
        </p:spPr>
        <p:txBody>
          <a:bodyPr>
            <a:normAutofit/>
          </a:bodyPr>
          <a:lstStyle/>
          <a:p>
            <a:pPr marL="514350" indent="-514350">
              <a:buNone/>
            </a:pPr>
            <a:endParaRPr lang="en-US" sz="2800" dirty="0" smtClean="0"/>
          </a:p>
          <a:p>
            <a:pPr marL="514350" indent="-514350">
              <a:buNone/>
            </a:pPr>
            <a:r>
              <a:rPr lang="en-US" sz="2800" dirty="0" smtClean="0"/>
              <a:t>1. </a:t>
            </a:r>
            <a:r>
              <a:rPr lang="en-US" sz="2800" dirty="0" err="1" smtClean="0"/>
              <a:t>Tần</a:t>
            </a:r>
            <a:r>
              <a:rPr lang="en-US" sz="2800" dirty="0" smtClean="0"/>
              <a:t> </a:t>
            </a:r>
            <a:r>
              <a:rPr lang="en-US" sz="2800" dirty="0" err="1" smtClean="0"/>
              <a:t>số</a:t>
            </a:r>
            <a:r>
              <a:rPr lang="en-US" sz="2800" dirty="0" smtClean="0"/>
              <a:t> </a:t>
            </a:r>
            <a:r>
              <a:rPr lang="en-US" sz="2800" dirty="0" err="1" smtClean="0"/>
              <a:t>nhỏ</a:t>
            </a:r>
            <a:r>
              <a:rPr lang="en-US" sz="2800" dirty="0" smtClean="0"/>
              <a:t> </a:t>
            </a:r>
            <a:r>
              <a:rPr lang="en-US" sz="2800" dirty="0" err="1" smtClean="0"/>
              <a:t>nhất</a:t>
            </a:r>
            <a:r>
              <a:rPr lang="en-US" sz="2800" dirty="0" smtClean="0"/>
              <a:t> </a:t>
            </a:r>
            <a:r>
              <a:rPr lang="en-US" sz="2800" dirty="0" err="1" smtClean="0"/>
              <a:t>để</a:t>
            </a:r>
            <a:r>
              <a:rPr lang="en-US" sz="2800" dirty="0" smtClean="0"/>
              <a:t> </a:t>
            </a:r>
            <a:r>
              <a:rPr lang="en-US" sz="2800" dirty="0" err="1" smtClean="0"/>
              <a:t>có</a:t>
            </a:r>
            <a:r>
              <a:rPr lang="en-US" sz="2800" dirty="0" smtClean="0"/>
              <a:t> </a:t>
            </a:r>
            <a:r>
              <a:rPr lang="en-US" sz="2800" dirty="0" err="1" smtClean="0"/>
              <a:t>sóng</a:t>
            </a:r>
            <a:r>
              <a:rPr lang="en-US" sz="2800" dirty="0" smtClean="0"/>
              <a:t> </a:t>
            </a:r>
            <a:r>
              <a:rPr lang="en-US" sz="2800" dirty="0" err="1" smtClean="0"/>
              <a:t>dừng</a:t>
            </a:r>
            <a:r>
              <a:rPr lang="en-US" sz="2800" dirty="0" smtClean="0"/>
              <a:t>:</a:t>
            </a:r>
          </a:p>
          <a:p>
            <a:pPr marL="514350" indent="-514350">
              <a:buNone/>
            </a:pPr>
            <a:r>
              <a:rPr lang="en-US" sz="2800" dirty="0" smtClean="0"/>
              <a:t>	 </a:t>
            </a:r>
            <a:r>
              <a:rPr lang="en-US" sz="2800" dirty="0" err="1" smtClean="0"/>
              <a:t>f</a:t>
            </a:r>
            <a:r>
              <a:rPr lang="en-US" sz="2800" baseline="-25000" dirty="0" err="1" smtClean="0"/>
              <a:t>min</a:t>
            </a:r>
            <a:r>
              <a:rPr lang="en-US" sz="2800" baseline="-25000" dirty="0" smtClean="0"/>
              <a:t> </a:t>
            </a:r>
            <a:r>
              <a:rPr lang="en-US" sz="2800" dirty="0" smtClean="0"/>
              <a:t>=</a:t>
            </a:r>
          </a:p>
          <a:p>
            <a:pPr marL="514350" indent="-514350">
              <a:buNone/>
            </a:pPr>
            <a:r>
              <a:rPr lang="en-US" sz="2800" dirty="0" smtClean="0"/>
              <a:t>2. </a:t>
            </a:r>
            <a:r>
              <a:rPr lang="en-US" sz="2800" dirty="0" err="1" smtClean="0"/>
              <a:t>Hai</a:t>
            </a:r>
            <a:r>
              <a:rPr lang="en-US" sz="2800" dirty="0" smtClean="0"/>
              <a:t> </a:t>
            </a:r>
            <a:r>
              <a:rPr lang="en-US" sz="2800" dirty="0" err="1" smtClean="0"/>
              <a:t>tần</a:t>
            </a:r>
            <a:r>
              <a:rPr lang="en-US" sz="2800" dirty="0" smtClean="0"/>
              <a:t> </a:t>
            </a:r>
            <a:r>
              <a:rPr lang="en-US" sz="2800" dirty="0" err="1" smtClean="0"/>
              <a:t>số</a:t>
            </a:r>
            <a:r>
              <a:rPr lang="en-US" sz="2800" dirty="0" smtClean="0"/>
              <a:t> </a:t>
            </a:r>
            <a:r>
              <a:rPr lang="en-US" sz="2800" dirty="0" err="1" smtClean="0"/>
              <a:t>liên</a:t>
            </a:r>
            <a:r>
              <a:rPr lang="en-US" sz="2800" dirty="0" smtClean="0"/>
              <a:t> </a:t>
            </a:r>
            <a:r>
              <a:rPr lang="en-US" sz="2800" dirty="0" err="1" smtClean="0"/>
              <a:t>tiếp</a:t>
            </a:r>
            <a:r>
              <a:rPr lang="en-US" sz="2800" dirty="0" smtClean="0"/>
              <a:t> </a:t>
            </a:r>
            <a:r>
              <a:rPr lang="en-US" sz="2800" dirty="0" err="1" smtClean="0"/>
              <a:t>để</a:t>
            </a:r>
            <a:r>
              <a:rPr lang="en-US" sz="2800" dirty="0" smtClean="0"/>
              <a:t> </a:t>
            </a:r>
            <a:r>
              <a:rPr lang="en-US" sz="2800" dirty="0" err="1" smtClean="0"/>
              <a:t>có</a:t>
            </a:r>
            <a:r>
              <a:rPr lang="en-US" sz="2800" dirty="0" smtClean="0"/>
              <a:t> </a:t>
            </a:r>
            <a:r>
              <a:rPr lang="en-US" sz="2800" dirty="0" err="1" smtClean="0"/>
              <a:t>sóng</a:t>
            </a:r>
            <a:r>
              <a:rPr lang="en-US" sz="2800" dirty="0" smtClean="0"/>
              <a:t> </a:t>
            </a:r>
            <a:r>
              <a:rPr lang="en-US" sz="2800" dirty="0" err="1" smtClean="0"/>
              <a:t>dừng</a:t>
            </a:r>
            <a:r>
              <a:rPr lang="en-US" sz="2800" dirty="0" smtClean="0"/>
              <a:t>: </a:t>
            </a:r>
          </a:p>
          <a:p>
            <a:pPr marL="514350" indent="-514350">
              <a:buNone/>
            </a:pPr>
            <a:r>
              <a:rPr lang="en-US" sz="2800" dirty="0" smtClean="0"/>
              <a:t>	f</a:t>
            </a:r>
            <a:r>
              <a:rPr lang="en-US" sz="2800" baseline="-25000" dirty="0" smtClean="0"/>
              <a:t>k+1 </a:t>
            </a:r>
            <a:r>
              <a:rPr lang="en-US" sz="2800" dirty="0" smtClean="0"/>
              <a:t>- </a:t>
            </a:r>
            <a:r>
              <a:rPr lang="en-US" sz="2800" dirty="0" err="1" smtClean="0"/>
              <a:t>f</a:t>
            </a:r>
            <a:r>
              <a:rPr lang="en-US" sz="2800" baseline="-25000" dirty="0" err="1" smtClean="0"/>
              <a:t>k</a:t>
            </a:r>
            <a:r>
              <a:rPr lang="en-US" sz="2800" dirty="0" smtClean="0"/>
              <a:t> =</a:t>
            </a:r>
          </a:p>
          <a:p>
            <a:pPr>
              <a:buNone/>
            </a:pPr>
            <a:r>
              <a:rPr lang="en-US" sz="2800" dirty="0" smtClean="0"/>
              <a:t>3. </a:t>
            </a:r>
            <a:r>
              <a:rPr lang="en-US" sz="2800" dirty="0" err="1" smtClean="0"/>
              <a:t>Bước</a:t>
            </a:r>
            <a:r>
              <a:rPr lang="en-US" sz="2800" dirty="0" smtClean="0"/>
              <a:t> </a:t>
            </a:r>
            <a:r>
              <a:rPr lang="en-US" sz="2800" dirty="0" err="1" smtClean="0"/>
              <a:t>sóng</a:t>
            </a:r>
            <a:r>
              <a:rPr lang="en-US" sz="2800" dirty="0" smtClean="0"/>
              <a:t> </a:t>
            </a:r>
            <a:r>
              <a:rPr lang="en-US" sz="2800" dirty="0" err="1" smtClean="0"/>
              <a:t>dài</a:t>
            </a:r>
            <a:r>
              <a:rPr lang="en-US" sz="2800" dirty="0" smtClean="0"/>
              <a:t> </a:t>
            </a:r>
            <a:r>
              <a:rPr lang="en-US" sz="2800" dirty="0" err="1" smtClean="0"/>
              <a:t>nhất</a:t>
            </a:r>
            <a:r>
              <a:rPr lang="en-US" sz="2800" dirty="0" smtClean="0"/>
              <a:t> </a:t>
            </a:r>
            <a:r>
              <a:rPr lang="en-US" sz="2800" dirty="0" err="1" smtClean="0"/>
              <a:t>trên</a:t>
            </a:r>
            <a:r>
              <a:rPr lang="en-US" sz="2800" dirty="0" smtClean="0"/>
              <a:t> </a:t>
            </a:r>
            <a:r>
              <a:rPr lang="en-US" sz="2800" dirty="0" err="1" smtClean="0"/>
              <a:t>dây</a:t>
            </a:r>
            <a:r>
              <a:rPr lang="en-US" sz="2800" dirty="0" smtClean="0"/>
              <a:t> </a:t>
            </a:r>
            <a:r>
              <a:rPr lang="en-US" sz="2800" dirty="0" err="1" smtClean="0"/>
              <a:t>khi</a:t>
            </a:r>
            <a:r>
              <a:rPr lang="en-US" sz="2800" dirty="0" smtClean="0"/>
              <a:t> </a:t>
            </a:r>
            <a:r>
              <a:rPr lang="en-US" sz="2800" dirty="0" err="1" smtClean="0"/>
              <a:t>có</a:t>
            </a:r>
            <a:r>
              <a:rPr lang="en-US" sz="2800" dirty="0" smtClean="0"/>
              <a:t> </a:t>
            </a:r>
            <a:r>
              <a:rPr lang="en-US" sz="2800" dirty="0" err="1" smtClean="0"/>
              <a:t>sóng</a:t>
            </a:r>
            <a:r>
              <a:rPr lang="en-US" sz="2800" dirty="0" smtClean="0"/>
              <a:t> </a:t>
            </a:r>
            <a:r>
              <a:rPr lang="en-US" sz="2800" dirty="0" err="1" smtClean="0"/>
              <a:t>dừng</a:t>
            </a:r>
            <a:r>
              <a:rPr lang="en-US" sz="2800" dirty="0" smtClean="0"/>
              <a:t>: </a:t>
            </a:r>
          </a:p>
          <a:p>
            <a:pPr>
              <a:buNone/>
            </a:pPr>
            <a:endParaRPr lang="en-US" dirty="0"/>
          </a:p>
        </p:txBody>
      </p:sp>
      <p:sp>
        <p:nvSpPr>
          <p:cNvPr id="4" name="Hộp_Văn_Bản 3"/>
          <p:cNvSpPr txBox="1"/>
          <p:nvPr/>
        </p:nvSpPr>
        <p:spPr>
          <a:xfrm>
            <a:off x="457200" y="152401"/>
            <a:ext cx="4114800" cy="1200329"/>
          </a:xfrm>
          <a:prstGeom prst="rect">
            <a:avLst/>
          </a:prstGeom>
          <a:noFill/>
          <a:ln>
            <a:solidFill>
              <a:schemeClr val="accent2">
                <a:lumMod val="75000"/>
              </a:schemeClr>
            </a:solidFill>
          </a:ln>
        </p:spPr>
        <p:txBody>
          <a:bodyPr wrap="square" rtlCol="0">
            <a:spAutoFit/>
          </a:bodyPr>
          <a:lstStyle/>
          <a:p>
            <a:pPr algn="ctr"/>
            <a:r>
              <a:rPr lang="en-US" b="1" dirty="0" smtClean="0"/>
              <a:t>PHIẾU HỌC TẬP 2.1</a:t>
            </a:r>
            <a:endParaRPr lang="en-US" dirty="0" smtClean="0"/>
          </a:p>
          <a:p>
            <a:pPr algn="ctr"/>
            <a:r>
              <a:rPr lang="en-US" b="1" dirty="0" smtClean="0"/>
              <a:t>ĐIỀU KIỆN SÓNG DỪNG TRÊN SỢI DÂY CÓ 2 ĐẦU CỐ ĐỊNH</a:t>
            </a:r>
            <a:endParaRPr lang="en-US" dirty="0" smtClean="0"/>
          </a:p>
          <a:p>
            <a:pPr algn="ctr"/>
            <a:r>
              <a:rPr lang="en-US" b="1" dirty="0" err="1" smtClean="0"/>
              <a:t>Nhóm</a:t>
            </a:r>
            <a:r>
              <a:rPr lang="en-US" b="1" dirty="0" smtClean="0"/>
              <a:t>: 1,2</a:t>
            </a:r>
            <a:endParaRPr lang="en-US" dirty="0" smtClean="0"/>
          </a:p>
        </p:txBody>
      </p:sp>
      <p:sp>
        <p:nvSpPr>
          <p:cNvPr id="5" name="Hộp_Văn_Bản 4"/>
          <p:cNvSpPr txBox="1"/>
          <p:nvPr/>
        </p:nvSpPr>
        <p:spPr>
          <a:xfrm>
            <a:off x="4724400" y="152400"/>
            <a:ext cx="3886200" cy="1200329"/>
          </a:xfrm>
          <a:prstGeom prst="rect">
            <a:avLst/>
          </a:prstGeom>
          <a:noFill/>
          <a:ln>
            <a:solidFill>
              <a:schemeClr val="accent2">
                <a:lumMod val="75000"/>
              </a:schemeClr>
            </a:solidFill>
          </a:ln>
        </p:spPr>
        <p:txBody>
          <a:bodyPr wrap="square" rtlCol="0">
            <a:spAutoFit/>
          </a:bodyPr>
          <a:lstStyle/>
          <a:p>
            <a:pPr algn="ctr"/>
            <a:r>
              <a:rPr lang="en-US" b="1" dirty="0" smtClean="0"/>
              <a:t>PHIẾU HỌC TẬP 2.2</a:t>
            </a:r>
            <a:endParaRPr lang="en-US" dirty="0" smtClean="0"/>
          </a:p>
          <a:p>
            <a:pPr algn="ctr"/>
            <a:r>
              <a:rPr lang="en-US" b="1" dirty="0" smtClean="0"/>
              <a:t>ĐIỀU KIỆN SÓNG DỪNG TRÊN SỢI DÂY CÓ 1 ĐẦU CỐ ĐỊNH, 1 ĐẦU TỰ DO</a:t>
            </a:r>
            <a:endParaRPr lang="en-US" dirty="0" smtClean="0"/>
          </a:p>
          <a:p>
            <a:pPr algn="ctr"/>
            <a:r>
              <a:rPr lang="en-US" b="1" dirty="0" err="1" smtClean="0"/>
              <a:t>Nhóm</a:t>
            </a:r>
            <a:r>
              <a:rPr lang="en-US" b="1" dirty="0" smtClean="0"/>
              <a:t>: 3,4</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752600" y="1600200"/>
            <a:ext cx="5715000" cy="1446550"/>
          </a:xfrm>
          <a:prstGeom prst="rect">
            <a:avLst/>
          </a:prstGeom>
          <a:noFill/>
        </p:spPr>
        <p:txBody>
          <a:bodyPr wrap="square" rtlCol="0">
            <a:spAutoFit/>
          </a:bodyPr>
          <a:lstStyle/>
          <a:p>
            <a:pPr algn="ctr"/>
            <a:r>
              <a:rPr lang="en-US" sz="4400" dirty="0" err="1" smtClean="0">
                <a:solidFill>
                  <a:srgbClr val="FF0000"/>
                </a:solidFill>
              </a:rPr>
              <a:t>Thí</a:t>
            </a:r>
            <a:r>
              <a:rPr lang="en-US" sz="4400" dirty="0" smtClean="0">
                <a:solidFill>
                  <a:srgbClr val="FF0000"/>
                </a:solidFill>
              </a:rPr>
              <a:t> </a:t>
            </a:r>
            <a:r>
              <a:rPr lang="en-US" sz="4400" dirty="0" err="1" smtClean="0">
                <a:solidFill>
                  <a:srgbClr val="FF0000"/>
                </a:solidFill>
              </a:rPr>
              <a:t>nghiệm</a:t>
            </a:r>
            <a:r>
              <a:rPr lang="en-US" sz="4400" dirty="0" smtClean="0">
                <a:solidFill>
                  <a:srgbClr val="FF0000"/>
                </a:solidFill>
              </a:rPr>
              <a:t> </a:t>
            </a:r>
            <a:r>
              <a:rPr lang="en-US" sz="4400" dirty="0" err="1" smtClean="0">
                <a:solidFill>
                  <a:srgbClr val="FF0000"/>
                </a:solidFill>
              </a:rPr>
              <a:t>kiểm</a:t>
            </a:r>
            <a:r>
              <a:rPr lang="en-US" sz="4400" dirty="0" smtClean="0">
                <a:solidFill>
                  <a:srgbClr val="FF0000"/>
                </a:solidFill>
              </a:rPr>
              <a:t> </a:t>
            </a:r>
            <a:r>
              <a:rPr lang="en-US" sz="4400" dirty="0" err="1" smtClean="0">
                <a:solidFill>
                  <a:srgbClr val="FF0000"/>
                </a:solidFill>
              </a:rPr>
              <a:t>chứng</a:t>
            </a:r>
            <a:r>
              <a:rPr lang="en-US" sz="4400" dirty="0" smtClean="0">
                <a:solidFill>
                  <a:srgbClr val="FF0000"/>
                </a:solidFill>
              </a:rPr>
              <a:t> </a:t>
            </a:r>
            <a:r>
              <a:rPr lang="en-US" sz="4400" dirty="0" err="1" smtClean="0">
                <a:solidFill>
                  <a:srgbClr val="FF0000"/>
                </a:solidFill>
              </a:rPr>
              <a:t>điều</a:t>
            </a:r>
            <a:r>
              <a:rPr lang="en-US" sz="4400" dirty="0" smtClean="0">
                <a:solidFill>
                  <a:srgbClr val="FF0000"/>
                </a:solidFill>
              </a:rPr>
              <a:t> </a:t>
            </a:r>
            <a:r>
              <a:rPr lang="en-US" sz="4400" dirty="0" err="1" smtClean="0">
                <a:solidFill>
                  <a:srgbClr val="FF0000"/>
                </a:solidFill>
              </a:rPr>
              <a:t>kiện</a:t>
            </a:r>
            <a:r>
              <a:rPr lang="en-US" sz="4400" dirty="0" smtClean="0">
                <a:solidFill>
                  <a:srgbClr val="FF0000"/>
                </a:solidFill>
              </a:rPr>
              <a:t> </a:t>
            </a:r>
            <a:r>
              <a:rPr lang="en-US" sz="4400" dirty="0" err="1" smtClean="0">
                <a:solidFill>
                  <a:srgbClr val="FF0000"/>
                </a:solidFill>
              </a:rPr>
              <a:t>sóng</a:t>
            </a:r>
            <a:r>
              <a:rPr lang="en-US" sz="4400" dirty="0" smtClean="0">
                <a:solidFill>
                  <a:srgbClr val="FF0000"/>
                </a:solidFill>
              </a:rPr>
              <a:t> </a:t>
            </a:r>
            <a:r>
              <a:rPr lang="en-US" sz="4400" dirty="0" err="1" smtClean="0">
                <a:solidFill>
                  <a:srgbClr val="FF0000"/>
                </a:solidFill>
              </a:rPr>
              <a:t>dừng</a:t>
            </a:r>
            <a:r>
              <a:rPr lang="en-US" sz="4400" dirty="0" smtClean="0">
                <a:solidFill>
                  <a:srgbClr val="FF0000"/>
                </a:solidFill>
              </a:rPr>
              <a:t> </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457200" y="914400"/>
            <a:ext cx="8458200" cy="1877437"/>
          </a:xfrm>
          <a:prstGeom prst="rect">
            <a:avLst/>
          </a:prstGeom>
          <a:noFill/>
        </p:spPr>
        <p:txBody>
          <a:bodyPr wrap="square" rtlCol="0">
            <a:spAutoFit/>
          </a:bodyPr>
          <a:lstStyle/>
          <a:p>
            <a:r>
              <a:rPr lang="nb-NO" sz="2400" b="1" i="1" u="sng" dirty="0" smtClean="0">
                <a:latin typeface="Times New Roman" pitchFamily="18" charset="0"/>
                <a:cs typeface="Times New Roman" pitchFamily="18" charset="0"/>
              </a:rPr>
              <a:t>Ví dụ 1:</a:t>
            </a:r>
            <a:r>
              <a:rPr lang="nb-NO" sz="2400" dirty="0" smtClean="0">
                <a:latin typeface="Times New Roman" pitchFamily="18" charset="0"/>
                <a:cs typeface="Times New Roman" pitchFamily="18" charset="0"/>
              </a:rPr>
              <a:t> </a:t>
            </a:r>
            <a:r>
              <a:rPr lang="de-DE" sz="2400" dirty="0" smtClean="0">
                <a:latin typeface="Times New Roman" pitchFamily="18" charset="0"/>
                <a:cs typeface="Times New Roman" pitchFamily="18" charset="0"/>
              </a:rPr>
              <a:t> Một sợi dây căng giữa hai điểm cố định cách nhau 75cm. Người ta tạo sóng dừng trên dây. Hai tần số gần nhau nhất cùng tạo ra sóng dừng trên dây là 150Hz và 200Hz. Tần số nhỏ nhất tạo ra sóng dừng trên dây đó là</a:t>
            </a:r>
            <a:endParaRPr lang="en-US" sz="2400" dirty="0" smtClean="0">
              <a:latin typeface="Times New Roman" pitchFamily="18" charset="0"/>
              <a:cs typeface="Times New Roman" pitchFamily="18" charset="0"/>
            </a:endParaRPr>
          </a:p>
          <a:p>
            <a:pPr marL="457200" indent="-457200">
              <a:buAutoNum type="alphaUcPeriod"/>
            </a:pPr>
            <a:r>
              <a:rPr lang="de-DE" sz="2000" dirty="0" smtClean="0">
                <a:latin typeface="Times New Roman" pitchFamily="18" charset="0"/>
                <a:cs typeface="Times New Roman" pitchFamily="18" charset="0"/>
              </a:rPr>
              <a:t>100Hz	 B. 125Hz	C. 75Hz		D. 50Hz    </a:t>
            </a:r>
            <a:endParaRPr lang="en-US" sz="2000" dirty="0" smtClean="0">
              <a:latin typeface="Times New Roman" pitchFamily="18" charset="0"/>
              <a:cs typeface="Times New Roman" pitchFamily="18" charset="0"/>
            </a:endParaRPr>
          </a:p>
        </p:txBody>
      </p:sp>
      <p:sp>
        <p:nvSpPr>
          <p:cNvPr id="5" name="TextBox 2"/>
          <p:cNvSpPr txBox="1"/>
          <p:nvPr/>
        </p:nvSpPr>
        <p:spPr>
          <a:xfrm>
            <a:off x="381000" y="228600"/>
            <a:ext cx="7559065"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toán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áp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endParaRPr lang="en-US" sz="3600" b="1" dirty="0">
              <a:solidFill>
                <a:srgbClr val="FF0000"/>
              </a:solidFill>
              <a:latin typeface="Times New Roman" pitchFamily="18" charset="0"/>
              <a:cs typeface="Times New Roman" pitchFamily="18" charset="0"/>
            </a:endParaRPr>
          </a:p>
        </p:txBody>
      </p:sp>
      <p:graphicFrame>
        <p:nvGraphicFramePr>
          <p:cNvPr id="99330" name="Object 2"/>
          <p:cNvGraphicFramePr>
            <a:graphicFrameLocks noChangeAspect="1"/>
          </p:cNvGraphicFramePr>
          <p:nvPr/>
        </p:nvGraphicFramePr>
        <p:xfrm>
          <a:off x="1219200" y="3886200"/>
          <a:ext cx="6704012" cy="577850"/>
        </p:xfrm>
        <a:graphic>
          <a:graphicData uri="http://schemas.openxmlformats.org/presentationml/2006/ole">
            <p:oleObj spid="_x0000_s99330" name="Equation" r:id="rId3" imgW="2145960" imgH="228600" progId="Equation.DSMT4">
              <p:embed/>
            </p:oleObj>
          </a:graphicData>
        </a:graphic>
      </p:graphicFrame>
      <p:sp>
        <p:nvSpPr>
          <p:cNvPr id="7" name="Text Box 5"/>
          <p:cNvSpPr txBox="1">
            <a:spLocks noGrp="1" noChangeArrowheads="1"/>
          </p:cNvSpPr>
          <p:nvPr>
            <p:ph idx="1"/>
          </p:nvPr>
        </p:nvSpPr>
        <p:spPr bwMode="auto">
          <a:xfrm>
            <a:off x="381000" y="3124200"/>
            <a:ext cx="8229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base" hangingPunct="1">
              <a:spcBef>
                <a:spcPct val="50000"/>
              </a:spcBef>
              <a:spcAft>
                <a:spcPct val="0"/>
              </a:spcAft>
              <a:buNone/>
            </a:pPr>
            <a:r>
              <a:rPr lang="en-US" sz="2400" b="1" dirty="0" smtClean="0">
                <a:solidFill>
                  <a:srgbClr val="000000"/>
                </a:solidFill>
                <a:latin typeface="Times New Roman" pitchFamily="18" charset="0"/>
              </a:rPr>
              <a:t>                                              </a:t>
            </a:r>
            <a:r>
              <a:rPr lang="en-US" sz="2400" b="1" dirty="0" err="1" smtClean="0">
                <a:solidFill>
                  <a:srgbClr val="000000"/>
                </a:solidFill>
                <a:latin typeface="Times New Roman" pitchFamily="18" charset="0"/>
              </a:rPr>
              <a:t>Bài</a:t>
            </a:r>
            <a:r>
              <a:rPr lang="en-US" sz="2400" b="1" dirty="0" smtClean="0">
                <a:solidFill>
                  <a:srgbClr val="000000"/>
                </a:solidFill>
                <a:latin typeface="Times New Roman" pitchFamily="18" charset="0"/>
              </a:rPr>
              <a:t> </a:t>
            </a:r>
            <a:r>
              <a:rPr lang="en-US" sz="2400" b="1" dirty="0" err="1">
                <a:solidFill>
                  <a:srgbClr val="000000"/>
                </a:solidFill>
                <a:latin typeface="Times New Roman" pitchFamily="18" charset="0"/>
              </a:rPr>
              <a:t>giải</a:t>
            </a:r>
            <a:endParaRPr lang="en-US" sz="2400" b="1" dirty="0">
              <a:solidFill>
                <a:srgbClr val="000000"/>
              </a:solidFill>
              <a:latin typeface="Times New Roman" pitchFamily="18" charset="0"/>
            </a:endParaRPr>
          </a:p>
        </p:txBody>
      </p:sp>
      <p:sp>
        <p:nvSpPr>
          <p:cNvPr id="8" name="Text Box 5"/>
          <p:cNvSpPr txBox="1">
            <a:spLocks noChangeArrowheads="1"/>
          </p:cNvSpPr>
          <p:nvPr/>
        </p:nvSpPr>
        <p:spPr bwMode="auto">
          <a:xfrm>
            <a:off x="1295400" y="4876800"/>
            <a:ext cx="1676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 typeface="Arial" pitchFamily="34" charset="0"/>
              <a:buNone/>
              <a:tabLst/>
              <a:defRPr/>
            </a:pPr>
            <a:r>
              <a:rPr kumimoji="0" lang="en-US" sz="24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Chọn</a:t>
            </a:r>
            <a:r>
              <a:rPr kumimoji="0" lang="en-US" sz="2400" b="1" i="0" u="none" strike="noStrike" kern="1200" cap="none" spc="0" normalizeH="0" noProof="0" dirty="0" smtClean="0">
                <a:ln>
                  <a:noFill/>
                </a:ln>
                <a:solidFill>
                  <a:srgbClr val="000000"/>
                </a:solidFill>
                <a:effectLst/>
                <a:uLnTx/>
                <a:uFillTx/>
                <a:latin typeface="Times New Roman" pitchFamily="18" charset="0"/>
                <a:ea typeface="+mn-ea"/>
                <a:cs typeface="+mn-cs"/>
              </a:rPr>
              <a:t> D</a:t>
            </a: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295400"/>
          </a:xfrm>
        </p:spPr>
        <p:txBody>
          <a:bodyPr>
            <a:normAutofit/>
          </a:bodyPr>
          <a:lstStyle/>
          <a:p>
            <a:pPr lvl="0" algn="l" fontAlgn="base">
              <a:spcBef>
                <a:spcPct val="50000"/>
              </a:spcBef>
              <a:spcAft>
                <a:spcPct val="0"/>
              </a:spcAft>
            </a:pPr>
            <a:r>
              <a:rPr lang="en-US" sz="2400" b="1" dirty="0" err="1" smtClean="0">
                <a:solidFill>
                  <a:srgbClr val="000000"/>
                </a:solidFill>
                <a:latin typeface="Times New Roman" pitchFamily="18" charset="0"/>
                <a:ea typeface="+mn-ea"/>
                <a:cs typeface="+mn-cs"/>
              </a:rPr>
              <a:t>Ví</a:t>
            </a:r>
            <a:r>
              <a:rPr lang="en-US" sz="2400" b="1" dirty="0" smtClean="0">
                <a:solidFill>
                  <a:srgbClr val="000000"/>
                </a:solidFill>
                <a:latin typeface="Times New Roman" pitchFamily="18" charset="0"/>
                <a:ea typeface="+mn-ea"/>
                <a:cs typeface="+mn-cs"/>
              </a:rPr>
              <a:t> </a:t>
            </a:r>
            <a:r>
              <a:rPr lang="en-US" sz="2400" b="1" dirty="0" err="1" smtClean="0">
                <a:solidFill>
                  <a:srgbClr val="000000"/>
                </a:solidFill>
                <a:latin typeface="Times New Roman" pitchFamily="18" charset="0"/>
                <a:ea typeface="+mn-ea"/>
                <a:cs typeface="+mn-cs"/>
              </a:rPr>
              <a:t>dụ</a:t>
            </a:r>
            <a:r>
              <a:rPr lang="en-US" sz="2400" b="1" dirty="0" smtClean="0">
                <a:solidFill>
                  <a:srgbClr val="000000"/>
                </a:solidFill>
                <a:latin typeface="Times New Roman" pitchFamily="18" charset="0"/>
                <a:ea typeface="+mn-ea"/>
                <a:cs typeface="+mn-cs"/>
              </a:rPr>
              <a:t> 2: </a:t>
            </a:r>
            <a:r>
              <a:rPr lang="en-US" sz="2400" dirty="0" err="1" smtClean="0">
                <a:solidFill>
                  <a:srgbClr val="000000"/>
                </a:solidFill>
                <a:latin typeface="Times New Roman" pitchFamily="18" charset="0"/>
                <a:ea typeface="+mn-ea"/>
                <a:cs typeface="+mn-cs"/>
              </a:rPr>
              <a:t>Trên</a:t>
            </a:r>
            <a:r>
              <a:rPr lang="en-US" sz="2400" dirty="0" smtClean="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một</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sợi</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dây</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dài</a:t>
            </a:r>
            <a:r>
              <a:rPr lang="en-US" sz="2400" dirty="0">
                <a:solidFill>
                  <a:srgbClr val="000000"/>
                </a:solidFill>
                <a:latin typeface="Times New Roman" pitchFamily="18" charset="0"/>
                <a:ea typeface="+mn-ea"/>
                <a:cs typeface="+mn-cs"/>
              </a:rPr>
              <a:t> 1,2 m </a:t>
            </a:r>
            <a:r>
              <a:rPr lang="en-US" sz="2400" dirty="0" err="1">
                <a:solidFill>
                  <a:srgbClr val="000000"/>
                </a:solidFill>
                <a:latin typeface="Times New Roman" pitchFamily="18" charset="0"/>
                <a:ea typeface="+mn-ea"/>
                <a:cs typeface="+mn-cs"/>
              </a:rPr>
              <a:t>có</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một</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hệ</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sóng</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dừng</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Kể</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cả</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hai</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đầu</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dây</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thì</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trên</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dây</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có</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tất</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cả</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bốn</a:t>
            </a:r>
            <a:r>
              <a:rPr lang="en-US" sz="2400" dirty="0">
                <a:solidFill>
                  <a:srgbClr val="000000"/>
                </a:solidFill>
                <a:latin typeface="Times New Roman" pitchFamily="18" charset="0"/>
                <a:ea typeface="+mn-ea"/>
                <a:cs typeface="+mn-cs"/>
              </a:rPr>
              <a:t> </a:t>
            </a:r>
            <a:r>
              <a:rPr lang="en-US" sz="2400" dirty="0" err="1">
                <a:solidFill>
                  <a:srgbClr val="000000"/>
                </a:solidFill>
                <a:latin typeface="Times New Roman" pitchFamily="18" charset="0"/>
                <a:ea typeface="+mn-ea"/>
                <a:cs typeface="+mn-cs"/>
              </a:rPr>
              <a:t>nút</a:t>
            </a:r>
            <a:r>
              <a:rPr lang="en-US" sz="2400" dirty="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Biết</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số</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sóng</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là</a:t>
            </a:r>
            <a:r>
              <a:rPr lang="en-US" sz="2400" dirty="0" smtClean="0">
                <a:solidFill>
                  <a:srgbClr val="000000"/>
                </a:solidFill>
                <a:latin typeface="Times New Roman" pitchFamily="18" charset="0"/>
                <a:ea typeface="+mn-ea"/>
                <a:cs typeface="+mn-cs"/>
              </a:rPr>
              <a:t> 50Hz. </a:t>
            </a:r>
            <a:r>
              <a:rPr lang="en-US" sz="2400" dirty="0" err="1" smtClean="0">
                <a:solidFill>
                  <a:srgbClr val="000000"/>
                </a:solidFill>
                <a:latin typeface="Times New Roman" pitchFamily="18" charset="0"/>
                <a:ea typeface="+mn-ea"/>
                <a:cs typeface="+mn-cs"/>
              </a:rPr>
              <a:t>Xác</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định</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tốc</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độ</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truyền</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sóng</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trên</a:t>
            </a:r>
            <a:r>
              <a:rPr lang="en-US" sz="2400" dirty="0" smtClean="0">
                <a:solidFill>
                  <a:srgbClr val="000000"/>
                </a:solidFill>
                <a:latin typeface="Times New Roman" pitchFamily="18" charset="0"/>
                <a:ea typeface="+mn-ea"/>
                <a:cs typeface="+mn-cs"/>
              </a:rPr>
              <a:t> </a:t>
            </a:r>
            <a:r>
              <a:rPr lang="en-US" sz="2400" dirty="0" err="1" smtClean="0">
                <a:solidFill>
                  <a:srgbClr val="000000"/>
                </a:solidFill>
                <a:latin typeface="Times New Roman" pitchFamily="18" charset="0"/>
                <a:ea typeface="+mn-ea"/>
                <a:cs typeface="+mn-cs"/>
              </a:rPr>
              <a:t>dây</a:t>
            </a:r>
            <a:r>
              <a:rPr lang="en-US" sz="2400" dirty="0" smtClean="0">
                <a:solidFill>
                  <a:srgbClr val="000000"/>
                </a:solidFill>
                <a:latin typeface="Times New Roman" pitchFamily="18" charset="0"/>
                <a:ea typeface="+mn-ea"/>
                <a:cs typeface="+mn-cs"/>
              </a:rPr>
              <a:t>?</a:t>
            </a:r>
            <a:endParaRPr lang="en-US" dirty="0"/>
          </a:p>
        </p:txBody>
      </p:sp>
      <p:sp>
        <p:nvSpPr>
          <p:cNvPr id="7" name="Text Box 5"/>
          <p:cNvSpPr txBox="1">
            <a:spLocks noGrp="1" noChangeArrowheads="1"/>
          </p:cNvSpPr>
          <p:nvPr>
            <p:ph idx="1"/>
          </p:nvPr>
        </p:nvSpPr>
        <p:spPr bwMode="auto">
          <a:xfrm>
            <a:off x="457200" y="1447800"/>
            <a:ext cx="82296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base" hangingPunct="1">
              <a:spcBef>
                <a:spcPct val="50000"/>
              </a:spcBef>
              <a:spcAft>
                <a:spcPct val="0"/>
              </a:spcAft>
              <a:buNone/>
            </a:pPr>
            <a:r>
              <a:rPr lang="en-US" sz="2400" b="1" dirty="0" smtClean="0">
                <a:solidFill>
                  <a:srgbClr val="000000"/>
                </a:solidFill>
                <a:latin typeface="Times New Roman" pitchFamily="18" charset="0"/>
              </a:rPr>
              <a:t>                                              </a:t>
            </a:r>
            <a:r>
              <a:rPr lang="en-US" sz="2400" b="1" dirty="0" err="1" smtClean="0">
                <a:solidFill>
                  <a:srgbClr val="000000"/>
                </a:solidFill>
                <a:latin typeface="Times New Roman" pitchFamily="18" charset="0"/>
              </a:rPr>
              <a:t>Bài</a:t>
            </a:r>
            <a:r>
              <a:rPr lang="en-US" sz="2400" b="1" dirty="0" smtClean="0">
                <a:solidFill>
                  <a:srgbClr val="000000"/>
                </a:solidFill>
                <a:latin typeface="Times New Roman" pitchFamily="18" charset="0"/>
              </a:rPr>
              <a:t> </a:t>
            </a:r>
            <a:r>
              <a:rPr lang="en-US" sz="2400" b="1" dirty="0" err="1">
                <a:solidFill>
                  <a:srgbClr val="000000"/>
                </a:solidFill>
                <a:latin typeface="Times New Roman" pitchFamily="18" charset="0"/>
              </a:rPr>
              <a:t>giải</a:t>
            </a:r>
            <a:endParaRPr lang="en-US" sz="2400" b="1" dirty="0">
              <a:solidFill>
                <a:srgbClr val="000000"/>
              </a:solidFill>
              <a:latin typeface="Times New Roman" pitchFamily="18" charset="0"/>
            </a:endParaRPr>
          </a:p>
        </p:txBody>
      </p:sp>
      <p:sp>
        <p:nvSpPr>
          <p:cNvPr id="9" name="Text Box 6"/>
          <p:cNvSpPr txBox="1">
            <a:spLocks noChangeArrowheads="1"/>
          </p:cNvSpPr>
          <p:nvPr/>
        </p:nvSpPr>
        <p:spPr bwMode="auto">
          <a:xfrm>
            <a:off x="457200" y="2401819"/>
            <a:ext cx="2408606"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2400" b="1" i="1" kern="0" dirty="0" smtClean="0">
                <a:solidFill>
                  <a:srgbClr val="000000"/>
                </a:solidFill>
                <a:latin typeface="Times New Roman" pitchFamily="18" charset="0"/>
              </a:rPr>
              <a:t>Cho: 	l</a:t>
            </a:r>
            <a:r>
              <a:rPr lang="en-US" sz="2400" b="1" kern="0" dirty="0" smtClean="0">
                <a:solidFill>
                  <a:srgbClr val="000000"/>
                </a:solidFill>
                <a:latin typeface="Times New Roman" pitchFamily="18" charset="0"/>
              </a:rPr>
              <a:t> = 1,2 m</a:t>
            </a:r>
          </a:p>
          <a:p>
            <a:pPr eaLnBrk="1" fontAlgn="base" hangingPunct="1">
              <a:spcBef>
                <a:spcPct val="50000"/>
              </a:spcBef>
              <a:spcAft>
                <a:spcPct val="0"/>
              </a:spcAft>
              <a:defRPr/>
            </a:pPr>
            <a:r>
              <a:rPr lang="en-US" sz="2400" b="1" kern="0" dirty="0" smtClean="0">
                <a:solidFill>
                  <a:srgbClr val="000000"/>
                </a:solidFill>
                <a:latin typeface="Times New Roman" pitchFamily="18" charset="0"/>
              </a:rPr>
              <a:t>	k = 3</a:t>
            </a:r>
          </a:p>
          <a:p>
            <a:pPr eaLnBrk="1" fontAlgn="base" hangingPunct="1">
              <a:spcBef>
                <a:spcPct val="50000"/>
              </a:spcBef>
              <a:spcAft>
                <a:spcPct val="0"/>
              </a:spcAft>
              <a:defRPr/>
            </a:pPr>
            <a:r>
              <a:rPr lang="en-US" sz="2400" b="1" kern="0" dirty="0" smtClean="0">
                <a:solidFill>
                  <a:srgbClr val="000000"/>
                </a:solidFill>
                <a:latin typeface="Times New Roman" pitchFamily="18" charset="0"/>
              </a:rPr>
              <a:t>	f = 50 Hz</a:t>
            </a:r>
          </a:p>
          <a:p>
            <a:pPr eaLnBrk="1" fontAlgn="base" hangingPunct="1">
              <a:spcBef>
                <a:spcPct val="50000"/>
              </a:spcBef>
              <a:spcAft>
                <a:spcPct val="0"/>
              </a:spcAft>
              <a:defRPr/>
            </a:pPr>
            <a:r>
              <a:rPr lang="en-US" sz="2400" b="1" kern="0" dirty="0" err="1" smtClean="0">
                <a:solidFill>
                  <a:srgbClr val="000000"/>
                </a:solidFill>
                <a:latin typeface="Times New Roman" pitchFamily="18" charset="0"/>
              </a:rPr>
              <a:t>Tìm</a:t>
            </a:r>
            <a:r>
              <a:rPr lang="en-US" sz="2400" b="1" kern="0" dirty="0" smtClean="0">
                <a:solidFill>
                  <a:srgbClr val="000000"/>
                </a:solidFill>
                <a:latin typeface="Times New Roman" pitchFamily="18" charset="0"/>
              </a:rPr>
              <a:t>: </a:t>
            </a:r>
            <a:r>
              <a:rPr lang="en-US" sz="3200" b="1" kern="0" dirty="0" smtClean="0">
                <a:solidFill>
                  <a:srgbClr val="FF0000"/>
                </a:solidFill>
                <a:latin typeface="Times New Roman" pitchFamily="18" charset="0"/>
              </a:rPr>
              <a:t>v = ?</a:t>
            </a:r>
            <a:endParaRPr lang="en-US" sz="2400" b="1" kern="0" dirty="0" smtClean="0">
              <a:solidFill>
                <a:srgbClr val="FF0000"/>
              </a:solidFill>
              <a:latin typeface="Times New Roman" pitchFamily="18" charset="0"/>
            </a:endParaRPr>
          </a:p>
        </p:txBody>
      </p:sp>
      <p:sp>
        <p:nvSpPr>
          <p:cNvPr id="11" name="Rectangle 10"/>
          <p:cNvSpPr/>
          <p:nvPr/>
        </p:nvSpPr>
        <p:spPr>
          <a:xfrm>
            <a:off x="3276600" y="1997304"/>
            <a:ext cx="4179349" cy="461665"/>
          </a:xfrm>
          <a:prstGeom prst="rect">
            <a:avLst/>
          </a:prstGeom>
        </p:spPr>
        <p:txBody>
          <a:bodyPr wrap="none">
            <a:spAutoFit/>
          </a:bodyPr>
          <a:lstStyle/>
          <a:p>
            <a:pPr fontAlgn="base">
              <a:spcBef>
                <a:spcPct val="50000"/>
              </a:spcBef>
              <a:spcAft>
                <a:spcPct val="0"/>
              </a:spcAft>
            </a:pPr>
            <a:r>
              <a:rPr lang="en-US" sz="2400" b="1" dirty="0" err="1">
                <a:solidFill>
                  <a:srgbClr val="000000"/>
                </a:solidFill>
                <a:latin typeface="Times New Roman" pitchFamily="18" charset="0"/>
              </a:rPr>
              <a:t>Vì</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dây</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có</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hai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đầu</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cố</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định</a:t>
            </a:r>
            <a:r>
              <a:rPr lang="en-US" sz="2400" b="1" dirty="0">
                <a:solidFill>
                  <a:srgbClr val="000000"/>
                </a:solidFill>
                <a:latin typeface="Times New Roman" pitchFamily="18" charset="0"/>
              </a:rPr>
              <a:t> </a:t>
            </a:r>
            <a:r>
              <a:rPr lang="en-US" sz="2400" b="1" dirty="0" err="1" smtClean="0">
                <a:solidFill>
                  <a:srgbClr val="000000"/>
                </a:solidFill>
                <a:latin typeface="Times New Roman" pitchFamily="18" charset="0"/>
              </a:rPr>
              <a:t>nên</a:t>
            </a:r>
            <a:r>
              <a:rPr lang="en-US" sz="2400" b="1" dirty="0" smtClean="0">
                <a:solidFill>
                  <a:srgbClr val="000000"/>
                </a:solidFill>
                <a:latin typeface="Times New Roman" pitchFamily="18" charset="0"/>
              </a:rPr>
              <a:t>:</a:t>
            </a:r>
            <a:endParaRPr lang="en-US" sz="2400" b="1" dirty="0">
              <a:solidFill>
                <a:srgbClr val="000000"/>
              </a:solidFill>
              <a:latin typeface="Times New Roman" pitchFamily="18" charset="0"/>
            </a:endParaRPr>
          </a:p>
        </p:txBody>
      </p:sp>
      <p:graphicFrame>
        <p:nvGraphicFramePr>
          <p:cNvPr id="12" name="Object 11"/>
          <p:cNvGraphicFramePr>
            <a:graphicFrameLocks noChangeAspect="1"/>
          </p:cNvGraphicFramePr>
          <p:nvPr>
            <p:extLst>
              <p:ext uri="{D42A27DB-BD31-4B8C-83A1-F6EECF244321}">
                <p14:modId xmlns="" xmlns:p14="http://schemas.microsoft.com/office/powerpoint/2010/main" val="2461623150"/>
              </p:ext>
            </p:extLst>
          </p:nvPr>
        </p:nvGraphicFramePr>
        <p:xfrm>
          <a:off x="2895600" y="2554219"/>
          <a:ext cx="4800600" cy="995363"/>
        </p:xfrm>
        <a:graphic>
          <a:graphicData uri="http://schemas.openxmlformats.org/presentationml/2006/ole">
            <p:oleObj spid="_x0000_s27714" name="Equation" r:id="rId3" imgW="1536480" imgH="393480" progId="Equation.DSMT4">
              <p:embed/>
            </p:oleObj>
          </a:graphicData>
        </a:graphic>
      </p:graphicFrame>
      <p:graphicFrame>
        <p:nvGraphicFramePr>
          <p:cNvPr id="13" name="Object 12"/>
          <p:cNvGraphicFramePr>
            <a:graphicFrameLocks noChangeAspect="1"/>
          </p:cNvGraphicFramePr>
          <p:nvPr>
            <p:extLst>
              <p:ext uri="{D42A27DB-BD31-4B8C-83A1-F6EECF244321}">
                <p14:modId xmlns="" xmlns:p14="http://schemas.microsoft.com/office/powerpoint/2010/main" val="1722056022"/>
              </p:ext>
            </p:extLst>
          </p:nvPr>
        </p:nvGraphicFramePr>
        <p:xfrm>
          <a:off x="3657600" y="3849619"/>
          <a:ext cx="3122613" cy="481013"/>
        </p:xfrm>
        <a:graphic>
          <a:graphicData uri="http://schemas.openxmlformats.org/presentationml/2006/ole">
            <p:oleObj spid="_x0000_s27715" name="Equation" r:id="rId4" imgW="1054080" imgH="203040" progId="Equation.DSMT4">
              <p:embed/>
            </p:oleObj>
          </a:graphicData>
        </a:graphic>
      </p:graphicFrame>
      <p:sp>
        <p:nvSpPr>
          <p:cNvPr id="4" name="TextBox 3"/>
          <p:cNvSpPr txBox="1"/>
          <p:nvPr/>
        </p:nvSpPr>
        <p:spPr>
          <a:xfrm>
            <a:off x="838200" y="1905000"/>
            <a:ext cx="973343" cy="369332"/>
          </a:xfrm>
          <a:prstGeom prst="rect">
            <a:avLst/>
          </a:prstGeom>
          <a:noFill/>
        </p:spPr>
        <p:txBody>
          <a:bodyPr wrap="none" rtlCol="0">
            <a:spAutoFit/>
          </a:bodyPr>
          <a:lstStyle/>
          <a:p>
            <a:r>
              <a:rPr lang="en-US" b="1" dirty="0" err="1" smtClean="0">
                <a:latin typeface="Times New Roman" pitchFamily="18" charset="0"/>
                <a:cs typeface="Times New Roman" pitchFamily="18" charset="0"/>
              </a:rPr>
              <a:t>Tóm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tắt</a:t>
            </a:r>
            <a:endParaRPr lang="en-US" b="1" dirty="0">
              <a:latin typeface="Times New Roman" pitchFamily="18" charset="0"/>
              <a:cs typeface="Times New Roman" pitchFamily="18" charset="0"/>
            </a:endParaRPr>
          </a:p>
        </p:txBody>
      </p:sp>
      <p:cxnSp>
        <p:nvCxnSpPr>
          <p:cNvPr id="16" name="Đường kết nối thẳng 15"/>
          <p:cNvCxnSpPr/>
          <p:nvPr/>
        </p:nvCxnSpPr>
        <p:spPr>
          <a:xfrm rot="5400000">
            <a:off x="1828800" y="3468619"/>
            <a:ext cx="18288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Hình Chữ nhật 16"/>
          <p:cNvSpPr/>
          <p:nvPr/>
        </p:nvSpPr>
        <p:spPr>
          <a:xfrm>
            <a:off x="2286000" y="4648200"/>
            <a:ext cx="6019800" cy="1981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rPr>
              <a:t>Như</a:t>
            </a:r>
            <a:r>
              <a:rPr lang="en-US" sz="3200" dirty="0" smtClean="0">
                <a:solidFill>
                  <a:srgbClr val="FF0000"/>
                </a:solidFill>
              </a:rPr>
              <a:t> </a:t>
            </a:r>
            <a:r>
              <a:rPr lang="en-US" sz="3200" dirty="0" err="1" smtClean="0">
                <a:solidFill>
                  <a:srgbClr val="FF0000"/>
                </a:solidFill>
              </a:rPr>
              <a:t>vậy</a:t>
            </a:r>
            <a:r>
              <a:rPr lang="en-US" sz="3200" dirty="0" smtClean="0">
                <a:solidFill>
                  <a:srgbClr val="FF0000"/>
                </a:solidFill>
              </a:rPr>
              <a:t> </a:t>
            </a:r>
            <a:r>
              <a:rPr lang="en-US" sz="3200" dirty="0" err="1" smtClean="0">
                <a:solidFill>
                  <a:srgbClr val="FF0000"/>
                </a:solidFill>
              </a:rPr>
              <a:t>có</a:t>
            </a:r>
            <a:r>
              <a:rPr lang="en-US" sz="3200" dirty="0" smtClean="0">
                <a:solidFill>
                  <a:srgbClr val="FF0000"/>
                </a:solidFill>
              </a:rPr>
              <a:t> </a:t>
            </a:r>
            <a:r>
              <a:rPr lang="en-US" sz="3200" dirty="0" err="1" smtClean="0">
                <a:solidFill>
                  <a:srgbClr val="FF0000"/>
                </a:solidFill>
              </a:rPr>
              <a:t>thể</a:t>
            </a:r>
            <a:r>
              <a:rPr lang="en-US" sz="3200" dirty="0" smtClean="0">
                <a:solidFill>
                  <a:srgbClr val="FF0000"/>
                </a:solidFill>
              </a:rPr>
              <a:t> </a:t>
            </a:r>
            <a:r>
              <a:rPr lang="en-US" sz="3200" dirty="0" err="1" smtClean="0">
                <a:solidFill>
                  <a:srgbClr val="FF0000"/>
                </a:solidFill>
              </a:rPr>
              <a:t>xác</a:t>
            </a:r>
            <a:r>
              <a:rPr lang="en-US" sz="3200" dirty="0" smtClean="0">
                <a:solidFill>
                  <a:srgbClr val="FF0000"/>
                </a:solidFill>
              </a:rPr>
              <a:t> </a:t>
            </a:r>
            <a:r>
              <a:rPr lang="en-US" sz="3200" dirty="0" err="1" smtClean="0">
                <a:solidFill>
                  <a:srgbClr val="FF0000"/>
                </a:solidFill>
              </a:rPr>
              <a:t>định</a:t>
            </a:r>
            <a:r>
              <a:rPr lang="en-US" sz="3200" dirty="0" smtClean="0">
                <a:solidFill>
                  <a:srgbClr val="FF0000"/>
                </a:solidFill>
              </a:rPr>
              <a:t> </a:t>
            </a:r>
            <a:r>
              <a:rPr lang="en-US" sz="3200" dirty="0" err="1" smtClean="0">
                <a:solidFill>
                  <a:srgbClr val="FF0000"/>
                </a:solidFill>
              </a:rPr>
              <a:t>đươc</a:t>
            </a:r>
            <a:r>
              <a:rPr lang="en-US" sz="3200" dirty="0" smtClean="0">
                <a:solidFill>
                  <a:srgbClr val="FF0000"/>
                </a:solidFill>
              </a:rPr>
              <a:t> </a:t>
            </a:r>
            <a:r>
              <a:rPr lang="en-US" sz="3200" dirty="0" err="1" smtClean="0">
                <a:solidFill>
                  <a:srgbClr val="FF0000"/>
                </a:solidFill>
              </a:rPr>
              <a:t>tốc</a:t>
            </a:r>
            <a:r>
              <a:rPr lang="en-US" sz="3200" dirty="0" smtClean="0">
                <a:solidFill>
                  <a:srgbClr val="FF0000"/>
                </a:solidFill>
              </a:rPr>
              <a:t> </a:t>
            </a:r>
            <a:r>
              <a:rPr lang="en-US" sz="3200" dirty="0" err="1" smtClean="0">
                <a:solidFill>
                  <a:srgbClr val="FF0000"/>
                </a:solidFill>
              </a:rPr>
              <a:t>độ</a:t>
            </a:r>
            <a:r>
              <a:rPr lang="en-US" sz="3200" dirty="0" smtClean="0">
                <a:solidFill>
                  <a:srgbClr val="FF0000"/>
                </a:solidFill>
              </a:rPr>
              <a:t> </a:t>
            </a:r>
            <a:r>
              <a:rPr lang="en-US" sz="3200" dirty="0" err="1" smtClean="0">
                <a:solidFill>
                  <a:srgbClr val="FF0000"/>
                </a:solidFill>
              </a:rPr>
              <a:t>truyền</a:t>
            </a:r>
            <a:r>
              <a:rPr lang="en-US" sz="3200" dirty="0" smtClean="0">
                <a:solidFill>
                  <a:srgbClr val="FF0000"/>
                </a:solidFill>
              </a:rPr>
              <a:t> </a:t>
            </a:r>
            <a:r>
              <a:rPr lang="en-US" sz="3200" dirty="0" err="1" smtClean="0">
                <a:solidFill>
                  <a:srgbClr val="FF0000"/>
                </a:solidFill>
              </a:rPr>
              <a:t>sóng</a:t>
            </a:r>
            <a:r>
              <a:rPr lang="en-US" sz="3200" dirty="0" smtClean="0">
                <a:solidFill>
                  <a:srgbClr val="FF0000"/>
                </a:solidFill>
              </a:rPr>
              <a:t> </a:t>
            </a:r>
            <a:r>
              <a:rPr lang="en-US" sz="3200" dirty="0" err="1" smtClean="0">
                <a:solidFill>
                  <a:srgbClr val="FF0000"/>
                </a:solidFill>
              </a:rPr>
              <a:t>trên</a:t>
            </a:r>
            <a:r>
              <a:rPr lang="en-US" sz="3200" dirty="0" smtClean="0">
                <a:solidFill>
                  <a:srgbClr val="FF0000"/>
                </a:solidFill>
              </a:rPr>
              <a:t> </a:t>
            </a:r>
            <a:r>
              <a:rPr lang="en-US" sz="3200" dirty="0" err="1" smtClean="0">
                <a:solidFill>
                  <a:srgbClr val="FF0000"/>
                </a:solidFill>
              </a:rPr>
              <a:t>dây</a:t>
            </a:r>
            <a:r>
              <a:rPr lang="en-US" sz="3200" dirty="0" smtClean="0">
                <a:solidFill>
                  <a:srgbClr val="FF0000"/>
                </a:solidFill>
              </a:rPr>
              <a:t> </a:t>
            </a:r>
            <a:r>
              <a:rPr lang="en-US" sz="3200" dirty="0" err="1" smtClean="0">
                <a:solidFill>
                  <a:srgbClr val="FF0000"/>
                </a:solidFill>
              </a:rPr>
              <a:t>bằng</a:t>
            </a:r>
            <a:r>
              <a:rPr lang="en-US" sz="3200" dirty="0" smtClean="0">
                <a:solidFill>
                  <a:srgbClr val="FF0000"/>
                </a:solidFill>
              </a:rPr>
              <a:t> </a:t>
            </a:r>
            <a:r>
              <a:rPr lang="en-US" sz="3200" dirty="0" err="1" smtClean="0">
                <a:solidFill>
                  <a:srgbClr val="FF0000"/>
                </a:solidFill>
              </a:rPr>
              <a:t>bằng</a:t>
            </a:r>
            <a:r>
              <a:rPr lang="en-US" sz="3200" dirty="0" smtClean="0">
                <a:solidFill>
                  <a:srgbClr val="FF0000"/>
                </a:solidFill>
              </a:rPr>
              <a:t> </a:t>
            </a:r>
            <a:r>
              <a:rPr lang="en-US" sz="3200" dirty="0" err="1" smtClean="0">
                <a:solidFill>
                  <a:srgbClr val="FF0000"/>
                </a:solidFill>
              </a:rPr>
              <a:t>cách</a:t>
            </a:r>
            <a:r>
              <a:rPr lang="en-US" sz="3200" dirty="0" smtClean="0">
                <a:solidFill>
                  <a:srgbClr val="FF0000"/>
                </a:solidFill>
              </a:rPr>
              <a:t> </a:t>
            </a:r>
            <a:r>
              <a:rPr lang="en-US" sz="3200" dirty="0" err="1" smtClean="0">
                <a:solidFill>
                  <a:srgbClr val="FF0000"/>
                </a:solidFill>
              </a:rPr>
              <a:t>sử</a:t>
            </a:r>
            <a:r>
              <a:rPr lang="en-US" sz="3200" dirty="0" smtClean="0">
                <a:solidFill>
                  <a:srgbClr val="FF0000"/>
                </a:solidFill>
              </a:rPr>
              <a:t> </a:t>
            </a:r>
            <a:r>
              <a:rPr lang="en-US" sz="3200" dirty="0" err="1" smtClean="0">
                <a:solidFill>
                  <a:srgbClr val="FF0000"/>
                </a:solidFill>
              </a:rPr>
              <a:t>dụng</a:t>
            </a:r>
            <a:r>
              <a:rPr lang="en-US" sz="3200" dirty="0" smtClean="0">
                <a:solidFill>
                  <a:srgbClr val="FF0000"/>
                </a:solidFill>
              </a:rPr>
              <a:t> </a:t>
            </a:r>
            <a:r>
              <a:rPr lang="en-US" sz="3200" dirty="0" err="1" smtClean="0">
                <a:solidFill>
                  <a:srgbClr val="FF0000"/>
                </a:solidFill>
              </a:rPr>
              <a:t>sóng</a:t>
            </a:r>
            <a:r>
              <a:rPr lang="en-US" sz="3200" dirty="0" smtClean="0">
                <a:solidFill>
                  <a:srgbClr val="FF0000"/>
                </a:solidFill>
              </a:rPr>
              <a:t> </a:t>
            </a:r>
            <a:r>
              <a:rPr lang="en-US" sz="3200" dirty="0" err="1" smtClean="0">
                <a:solidFill>
                  <a:srgbClr val="FF0000"/>
                </a:solidFill>
              </a:rPr>
              <a:t>dừng</a:t>
            </a:r>
            <a:r>
              <a:rPr lang="en-US" sz="3200" dirty="0" smtClean="0">
                <a:solidFill>
                  <a:srgbClr val="FF0000"/>
                </a:solidFill>
              </a:rPr>
              <a:t>.</a:t>
            </a:r>
            <a:endParaRPr lang="en-US" sz="3200" dirty="0">
              <a:solidFill>
                <a:srgbClr val="FF0000"/>
              </a:solidFill>
            </a:endParaRPr>
          </a:p>
        </p:txBody>
      </p:sp>
      <p:sp>
        <p:nvSpPr>
          <p:cNvPr id="18" name="Hình Bầu dục 17"/>
          <p:cNvSpPr/>
          <p:nvPr/>
        </p:nvSpPr>
        <p:spPr>
          <a:xfrm>
            <a:off x="990600" y="2249419"/>
            <a:ext cx="19050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779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4" grpId="0"/>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Nhóm 54"/>
          <p:cNvGrpSpPr/>
          <p:nvPr/>
        </p:nvGrpSpPr>
        <p:grpSpPr>
          <a:xfrm>
            <a:off x="714375" y="1526020"/>
            <a:ext cx="3508375" cy="592130"/>
            <a:chOff x="714375" y="1905000"/>
            <a:chExt cx="3508375" cy="592130"/>
          </a:xfrm>
        </p:grpSpPr>
        <p:sp>
          <p:nvSpPr>
            <p:cNvPr id="349195" name="Line 11"/>
            <p:cNvSpPr>
              <a:spLocks noChangeShapeType="1"/>
            </p:cNvSpPr>
            <p:nvPr/>
          </p:nvSpPr>
          <p:spPr bwMode="auto">
            <a:xfrm flipH="1">
              <a:off x="1447800" y="1905000"/>
              <a:ext cx="762000" cy="0"/>
            </a:xfrm>
            <a:prstGeom prst="line">
              <a:avLst/>
            </a:prstGeom>
            <a:noFill/>
            <a:ln w="28575">
              <a:solidFill>
                <a:srgbClr val="000000"/>
              </a:solidFill>
              <a:round/>
              <a:headEnd/>
              <a:tailEnd type="stealth" w="med" len="med"/>
            </a:ln>
            <a:extLst>
              <a:ext uri="{909E8E84-426E-40DD-AFC4-6F175D3DCCD1}">
                <a14:hiddenFill xmlns="" xmlns:a14="http://schemas.microsoft.com/office/drawing/2010/main">
                  <a:noFill/>
                </a14:hiddenFill>
              </a:ext>
            </a:extLst>
          </p:spPr>
          <p:txBody>
            <a:bodyPr/>
            <a:lstStyle/>
            <a:p>
              <a:endParaRPr lang="en-US"/>
            </a:p>
          </p:txBody>
        </p:sp>
        <p:grpSp>
          <p:nvGrpSpPr>
            <p:cNvPr id="6176" name="Group 6"/>
            <p:cNvGrpSpPr>
              <a:grpSpLocks/>
            </p:cNvGrpSpPr>
            <p:nvPr/>
          </p:nvGrpSpPr>
          <p:grpSpPr bwMode="auto">
            <a:xfrm rot="10800000" flipV="1">
              <a:off x="714375" y="2057391"/>
              <a:ext cx="39688" cy="315913"/>
              <a:chOff x="3383" y="11913"/>
              <a:chExt cx="143" cy="580"/>
            </a:xfrm>
          </p:grpSpPr>
          <p:sp>
            <p:nvSpPr>
              <p:cNvPr id="6183" name="Rectangle 7" descr="Light upward diagonal"/>
              <p:cNvSpPr>
                <a:spLocks noChangeArrowheads="1"/>
              </p:cNvSpPr>
              <p:nvPr/>
            </p:nvSpPr>
            <p:spPr bwMode="auto">
              <a:xfrm>
                <a:off x="3383" y="11913"/>
                <a:ext cx="143" cy="580"/>
              </a:xfrm>
              <a:prstGeom prst="rect">
                <a:avLst/>
              </a:prstGeom>
              <a:pattFill prst="ltUpDiag">
                <a:fgClr>
                  <a:srgbClr val="000000"/>
                </a:fgClr>
                <a:bgClr>
                  <a:srgbClr val="FFFFFF"/>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184" name="Line 8" descr="Light upward diagonal"/>
              <p:cNvSpPr>
                <a:spLocks noChangeShapeType="1"/>
              </p:cNvSpPr>
              <p:nvPr/>
            </p:nvSpPr>
            <p:spPr bwMode="auto">
              <a:xfrm>
                <a:off x="3383" y="11919"/>
                <a:ext cx="0" cy="56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6177" name="Picture 9" descr="SONGNGANG2"/>
            <p:cNvPicPr>
              <a:picLocks noChangeAspect="1" noChangeArrowheads="1"/>
            </p:cNvPicPr>
            <p:nvPr/>
          </p:nvPicPr>
          <p:blipFill>
            <a:blip r:embed="rId5">
              <a:grayscl/>
              <a:extLst>
                <a:ext uri="{28A0092B-C50C-407E-A947-70E740481C1C}">
                  <a14:useLocalDpi xmlns="" xmlns:a14="http://schemas.microsoft.com/office/drawing/2010/main" val="0"/>
                </a:ext>
              </a:extLst>
            </a:blip>
            <a:srcRect l="1401" t="21252" r="89850" b="15253"/>
            <a:stretch>
              <a:fillRect/>
            </a:stretch>
          </p:blipFill>
          <p:spPr bwMode="auto">
            <a:xfrm rot="10800000">
              <a:off x="4032250" y="1981191"/>
              <a:ext cx="190500" cy="333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78" name="Freeform 13"/>
            <p:cNvSpPr>
              <a:spLocks/>
            </p:cNvSpPr>
            <p:nvPr/>
          </p:nvSpPr>
          <p:spPr bwMode="auto">
            <a:xfrm rot="10800000" flipV="1">
              <a:off x="1547812" y="2057391"/>
              <a:ext cx="509588" cy="123825"/>
            </a:xfrm>
            <a:custGeom>
              <a:avLst/>
              <a:gdLst>
                <a:gd name="T0" fmla="*/ 0 w 870"/>
                <a:gd name="T1" fmla="*/ 78 h 165"/>
                <a:gd name="T2" fmla="*/ 138 w 870"/>
                <a:gd name="T3" fmla="*/ 78 h 165"/>
                <a:gd name="T4" fmla="*/ 244 w 870"/>
                <a:gd name="T5" fmla="*/ 0 h 165"/>
                <a:gd name="T6" fmla="*/ 321 w 870"/>
                <a:gd name="T7" fmla="*/ 78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0" h="165">
                  <a:moveTo>
                    <a:pt x="0" y="165"/>
                  </a:moveTo>
                  <a:lnTo>
                    <a:pt x="375" y="165"/>
                  </a:lnTo>
                  <a:cubicBezTo>
                    <a:pt x="485" y="137"/>
                    <a:pt x="578" y="0"/>
                    <a:pt x="660" y="0"/>
                  </a:cubicBezTo>
                  <a:cubicBezTo>
                    <a:pt x="742" y="0"/>
                    <a:pt x="806" y="82"/>
                    <a:pt x="870" y="165"/>
                  </a:cubicBezTo>
                </a:path>
              </a:pathLst>
            </a:custGeom>
            <a:noFill/>
            <a:ln w="28575" cmpd="sng">
              <a:solidFill>
                <a:srgbClr val="000000"/>
              </a:solidFill>
              <a:round/>
              <a:headEnd/>
              <a:tailEnd type="oval"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79" name="Line 14"/>
            <p:cNvSpPr>
              <a:spLocks noChangeShapeType="1"/>
            </p:cNvSpPr>
            <p:nvPr/>
          </p:nvSpPr>
          <p:spPr bwMode="auto">
            <a:xfrm rot="10800000" flipH="1" flipV="1">
              <a:off x="1981200" y="2181217"/>
              <a:ext cx="2057400"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80" name="Line 26"/>
            <p:cNvSpPr>
              <a:spLocks noChangeShapeType="1"/>
            </p:cNvSpPr>
            <p:nvPr/>
          </p:nvSpPr>
          <p:spPr bwMode="auto">
            <a:xfrm rot="10800000" flipH="1">
              <a:off x="762000" y="2181217"/>
              <a:ext cx="762000"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81" name="Rectangle 27"/>
            <p:cNvSpPr>
              <a:spLocks noChangeArrowheads="1"/>
            </p:cNvSpPr>
            <p:nvPr/>
          </p:nvSpPr>
          <p:spPr bwMode="auto">
            <a:xfrm>
              <a:off x="762000" y="2285992"/>
              <a:ext cx="207963" cy="21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Q</a:t>
              </a:r>
              <a:endParaRPr lang="vi-VN" sz="2400" b="1" dirty="0"/>
            </a:p>
          </p:txBody>
        </p:sp>
        <p:sp>
          <p:nvSpPr>
            <p:cNvPr id="6182" name="Rectangle 28"/>
            <p:cNvSpPr>
              <a:spLocks noChangeArrowheads="1"/>
            </p:cNvSpPr>
            <p:nvPr/>
          </p:nvSpPr>
          <p:spPr bwMode="auto">
            <a:xfrm>
              <a:off x="3962400" y="2285992"/>
              <a:ext cx="207963" cy="21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P</a:t>
              </a:r>
              <a:endParaRPr lang="vi-VN" sz="2400" b="1" dirty="0"/>
            </a:p>
          </p:txBody>
        </p:sp>
      </p:grpSp>
      <p:grpSp>
        <p:nvGrpSpPr>
          <p:cNvPr id="54" name="Nhóm 53"/>
          <p:cNvGrpSpPr/>
          <p:nvPr/>
        </p:nvGrpSpPr>
        <p:grpSpPr>
          <a:xfrm>
            <a:off x="685800" y="2488044"/>
            <a:ext cx="3549650" cy="561976"/>
            <a:chOff x="717550" y="2561665"/>
            <a:chExt cx="3549650" cy="561976"/>
          </a:xfrm>
        </p:grpSpPr>
        <p:grpSp>
          <p:nvGrpSpPr>
            <p:cNvPr id="52" name="Nhóm 51"/>
            <p:cNvGrpSpPr/>
            <p:nvPr/>
          </p:nvGrpSpPr>
          <p:grpSpPr>
            <a:xfrm>
              <a:off x="717550" y="2561665"/>
              <a:ext cx="3549650" cy="561976"/>
              <a:chOff x="717550" y="2561665"/>
              <a:chExt cx="3549650" cy="561976"/>
            </a:xfrm>
          </p:grpSpPr>
          <p:sp>
            <p:nvSpPr>
              <p:cNvPr id="349207" name="Line 23"/>
              <p:cNvSpPr>
                <a:spLocks noChangeShapeType="1"/>
              </p:cNvSpPr>
              <p:nvPr/>
            </p:nvSpPr>
            <p:spPr bwMode="auto">
              <a:xfrm rot="10800000" flipH="1">
                <a:off x="1905000" y="2971800"/>
                <a:ext cx="803275" cy="0"/>
              </a:xfrm>
              <a:prstGeom prst="line">
                <a:avLst/>
              </a:prstGeom>
              <a:noFill/>
              <a:ln w="28575">
                <a:solidFill>
                  <a:srgbClr val="000000"/>
                </a:solidFill>
                <a:round/>
                <a:headEnd/>
                <a:tailEnd type="stealth" w="med" len="med"/>
              </a:ln>
              <a:extLst>
                <a:ext uri="{909E8E84-426E-40DD-AFC4-6F175D3DCCD1}">
                  <a14:hiddenFill xmlns="" xmlns:a14="http://schemas.microsoft.com/office/drawing/2010/main">
                    <a:noFill/>
                  </a14:hiddenFill>
                </a:ext>
              </a:extLst>
            </p:spPr>
            <p:txBody>
              <a:bodyPr/>
              <a:lstStyle/>
              <a:p>
                <a:endParaRPr lang="en-US"/>
              </a:p>
            </p:txBody>
          </p:sp>
          <p:grpSp>
            <p:nvGrpSpPr>
              <p:cNvPr id="349272" name="Group 88"/>
              <p:cNvGrpSpPr>
                <a:grpSpLocks/>
              </p:cNvGrpSpPr>
              <p:nvPr/>
            </p:nvGrpSpPr>
            <p:grpSpPr bwMode="auto">
              <a:xfrm rot="10800000">
                <a:off x="717550" y="2561665"/>
                <a:ext cx="3549650" cy="561976"/>
                <a:chOff x="192" y="1545"/>
                <a:chExt cx="2236" cy="354"/>
              </a:xfrm>
            </p:grpSpPr>
            <p:sp>
              <p:nvSpPr>
                <p:cNvPr id="6185" name="Rectangle 10"/>
                <p:cNvSpPr>
                  <a:spLocks noChangeArrowheads="1"/>
                </p:cNvSpPr>
                <p:nvPr/>
              </p:nvSpPr>
              <p:spPr bwMode="auto">
                <a:xfrm>
                  <a:off x="2016" y="1545"/>
                  <a:ext cx="371" cy="172"/>
                </a:xfrm>
                <a:prstGeom prst="rect">
                  <a:avLst/>
                </a:prstGeom>
                <a:noFill/>
                <a:ln>
                  <a:noFill/>
                </a:ln>
                <a:scene3d>
                  <a:camera prst="orthographicFront">
                    <a:rot lat="5400000" lon="0" rev="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en-US" sz="1600" b="1" dirty="0" smtClean="0"/>
                    <a:t>P</a:t>
                  </a:r>
                  <a:endParaRPr lang="vi-VN" sz="2400" b="1" dirty="0"/>
                </a:p>
              </p:txBody>
            </p:sp>
            <p:grpSp>
              <p:nvGrpSpPr>
                <p:cNvPr id="6186" name="Group 15"/>
                <p:cNvGrpSpPr>
                  <a:grpSpLocks/>
                </p:cNvGrpSpPr>
                <p:nvPr/>
              </p:nvGrpSpPr>
              <p:grpSpPr bwMode="auto">
                <a:xfrm flipV="1">
                  <a:off x="2400" y="1673"/>
                  <a:ext cx="28" cy="199"/>
                  <a:chOff x="3280" y="11840"/>
                  <a:chExt cx="163" cy="580"/>
                </a:xfrm>
              </p:grpSpPr>
              <p:sp>
                <p:nvSpPr>
                  <p:cNvPr id="6192" name="Rectangle 16" descr="Light upward diagonal"/>
                  <p:cNvSpPr>
                    <a:spLocks noChangeArrowheads="1"/>
                  </p:cNvSpPr>
                  <p:nvPr/>
                </p:nvSpPr>
                <p:spPr bwMode="auto">
                  <a:xfrm>
                    <a:off x="3300" y="11840"/>
                    <a:ext cx="143" cy="580"/>
                  </a:xfrm>
                  <a:prstGeom prst="rect">
                    <a:avLst/>
                  </a:prstGeom>
                  <a:pattFill prst="ltUpDiag">
                    <a:fgClr>
                      <a:srgbClr val="000000"/>
                    </a:fgClr>
                    <a:bgClr>
                      <a:srgbClr val="FFFFFF"/>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193" name="Line 17" descr="Light upward diagonal"/>
                  <p:cNvSpPr>
                    <a:spLocks noChangeShapeType="1"/>
                  </p:cNvSpPr>
                  <p:nvPr/>
                </p:nvSpPr>
                <p:spPr bwMode="auto">
                  <a:xfrm>
                    <a:off x="3280" y="11840"/>
                    <a:ext cx="0" cy="56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6187" name="Freeform 19"/>
                <p:cNvSpPr>
                  <a:spLocks/>
                </p:cNvSpPr>
                <p:nvPr/>
              </p:nvSpPr>
              <p:spPr bwMode="auto">
                <a:xfrm>
                  <a:off x="768" y="1680"/>
                  <a:ext cx="369" cy="96"/>
                </a:xfrm>
                <a:custGeom>
                  <a:avLst/>
                  <a:gdLst>
                    <a:gd name="T0" fmla="*/ 0 w 870"/>
                    <a:gd name="T1" fmla="*/ 96 h 165"/>
                    <a:gd name="T2" fmla="*/ 159 w 870"/>
                    <a:gd name="T3" fmla="*/ 96 h 165"/>
                    <a:gd name="T4" fmla="*/ 280 w 870"/>
                    <a:gd name="T5" fmla="*/ 0 h 165"/>
                    <a:gd name="T6" fmla="*/ 369 w 870"/>
                    <a:gd name="T7" fmla="*/ 96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0" h="165">
                      <a:moveTo>
                        <a:pt x="0" y="165"/>
                      </a:moveTo>
                      <a:lnTo>
                        <a:pt x="375" y="165"/>
                      </a:lnTo>
                      <a:cubicBezTo>
                        <a:pt x="485" y="137"/>
                        <a:pt x="578" y="0"/>
                        <a:pt x="660" y="0"/>
                      </a:cubicBezTo>
                      <a:cubicBezTo>
                        <a:pt x="742" y="0"/>
                        <a:pt x="806" y="82"/>
                        <a:pt x="870" y="165"/>
                      </a:cubicBezTo>
                    </a:path>
                  </a:pathLst>
                </a:custGeom>
                <a:noFill/>
                <a:ln w="28575" cmpd="sng">
                  <a:solidFill>
                    <a:srgbClr val="000000"/>
                  </a:solidFill>
                  <a:round/>
                  <a:headEnd/>
                  <a:tailEnd type="oval"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88" name="Line 20"/>
                <p:cNvSpPr>
                  <a:spLocks noChangeShapeType="1"/>
                </p:cNvSpPr>
                <p:nvPr/>
              </p:nvSpPr>
              <p:spPr bwMode="auto">
                <a:xfrm flipH="1">
                  <a:off x="288" y="1776"/>
                  <a:ext cx="480"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6189" name="Picture 21" descr="SONGNGANG2"/>
                <p:cNvPicPr>
                  <a:picLocks noChangeAspect="1" noChangeArrowheads="1"/>
                </p:cNvPicPr>
                <p:nvPr/>
              </p:nvPicPr>
              <p:blipFill>
                <a:blip r:embed="rId5">
                  <a:grayscl/>
                  <a:extLst>
                    <a:ext uri="{28A0092B-C50C-407E-A947-70E740481C1C}">
                      <a14:useLocalDpi xmlns="" xmlns:a14="http://schemas.microsoft.com/office/drawing/2010/main" val="0"/>
                    </a:ext>
                  </a:extLst>
                </a:blip>
                <a:srcRect l="1401" t="21252" r="89850" b="15253"/>
                <a:stretch>
                  <a:fillRect/>
                </a:stretch>
              </p:blipFill>
              <p:spPr bwMode="auto">
                <a:xfrm>
                  <a:off x="192" y="1689"/>
                  <a:ext cx="12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90" name="Rectangle 22"/>
                <p:cNvSpPr>
                  <a:spLocks noChangeArrowheads="1"/>
                </p:cNvSpPr>
                <p:nvPr/>
              </p:nvSpPr>
              <p:spPr bwMode="auto">
                <a:xfrm rot="10800000">
                  <a:off x="240" y="1564"/>
                  <a:ext cx="144" cy="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P</a:t>
                  </a:r>
                  <a:endParaRPr lang="vi-VN" sz="2400" b="1" dirty="0"/>
                </a:p>
              </p:txBody>
            </p:sp>
            <p:sp>
              <p:nvSpPr>
                <p:cNvPr id="6191" name="Line 25"/>
                <p:cNvSpPr>
                  <a:spLocks noChangeShapeType="1"/>
                </p:cNvSpPr>
                <p:nvPr/>
              </p:nvSpPr>
              <p:spPr bwMode="auto">
                <a:xfrm flipH="1">
                  <a:off x="1152" y="1776"/>
                  <a:ext cx="1248"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51" name="Rectangle 27"/>
            <p:cNvSpPr>
              <a:spLocks noChangeArrowheads="1"/>
            </p:cNvSpPr>
            <p:nvPr/>
          </p:nvSpPr>
          <p:spPr bwMode="auto">
            <a:xfrm>
              <a:off x="762000" y="2895594"/>
              <a:ext cx="207963" cy="21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Q</a:t>
              </a:r>
              <a:endParaRPr lang="vi-VN" sz="2400" b="1" dirty="0"/>
            </a:p>
          </p:txBody>
        </p:sp>
      </p:grpSp>
      <p:grpSp>
        <p:nvGrpSpPr>
          <p:cNvPr id="63" name="Nhóm 62"/>
          <p:cNvGrpSpPr/>
          <p:nvPr/>
        </p:nvGrpSpPr>
        <p:grpSpPr>
          <a:xfrm>
            <a:off x="5257800" y="1429183"/>
            <a:ext cx="3276600" cy="515937"/>
            <a:chOff x="5257800" y="1808163"/>
            <a:chExt cx="3276600" cy="515937"/>
          </a:xfrm>
        </p:grpSpPr>
        <p:sp>
          <p:nvSpPr>
            <p:cNvPr id="6162" name="Rectangle 52"/>
            <p:cNvSpPr>
              <a:spLocks noChangeArrowheads="1"/>
            </p:cNvSpPr>
            <p:nvPr/>
          </p:nvSpPr>
          <p:spPr bwMode="auto">
            <a:xfrm>
              <a:off x="5257800" y="1828800"/>
              <a:ext cx="411605" cy="274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Q</a:t>
              </a:r>
              <a:endParaRPr lang="vi-VN" sz="2400" b="1" dirty="0"/>
            </a:p>
          </p:txBody>
        </p:sp>
        <p:pic>
          <p:nvPicPr>
            <p:cNvPr id="6163" name="Picture 53" descr="SONGNGANG2"/>
            <p:cNvPicPr>
              <a:picLocks noChangeAspect="1" noChangeArrowheads="1"/>
            </p:cNvPicPr>
            <p:nvPr/>
          </p:nvPicPr>
          <p:blipFill>
            <a:blip r:embed="rId5">
              <a:grayscl/>
              <a:extLst>
                <a:ext uri="{28A0092B-C50C-407E-A947-70E740481C1C}">
                  <a14:useLocalDpi xmlns="" xmlns:a14="http://schemas.microsoft.com/office/drawing/2010/main" val="0"/>
                </a:ext>
              </a:extLst>
            </a:blip>
            <a:srcRect l="1401" t="21252" r="89850" b="15253"/>
            <a:stretch>
              <a:fillRect/>
            </a:stretch>
          </p:blipFill>
          <p:spPr bwMode="auto">
            <a:xfrm rot="16200000">
              <a:off x="8158506" y="2112996"/>
              <a:ext cx="190500" cy="231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64" name="Rectangle 54"/>
            <p:cNvSpPr>
              <a:spLocks noChangeArrowheads="1"/>
            </p:cNvSpPr>
            <p:nvPr/>
          </p:nvSpPr>
          <p:spPr bwMode="auto">
            <a:xfrm>
              <a:off x="8229600" y="18288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P</a:t>
              </a:r>
              <a:endParaRPr lang="vi-VN" sz="2400" b="1" dirty="0"/>
            </a:p>
          </p:txBody>
        </p:sp>
        <p:sp>
          <p:nvSpPr>
            <p:cNvPr id="6165" name="Line 55"/>
            <p:cNvSpPr>
              <a:spLocks noChangeShapeType="1"/>
            </p:cNvSpPr>
            <p:nvPr/>
          </p:nvSpPr>
          <p:spPr bwMode="auto">
            <a:xfrm rot="5400000" flipH="1">
              <a:off x="7419510" y="1463910"/>
              <a:ext cx="0" cy="688505"/>
            </a:xfrm>
            <a:prstGeom prst="line">
              <a:avLst/>
            </a:prstGeom>
            <a:noFill/>
            <a:ln w="28575">
              <a:solidFill>
                <a:srgbClr val="000000"/>
              </a:solidFill>
              <a:round/>
              <a:headEnd/>
              <a:tailEnd type="stealth" w="med" len="med"/>
            </a:ln>
            <a:extLst>
              <a:ext uri="{909E8E84-426E-40DD-AFC4-6F175D3DCCD1}">
                <a14:hiddenFill xmlns="" xmlns:a14="http://schemas.microsoft.com/office/drawing/2010/main">
                  <a:noFill/>
                </a14:hiddenFill>
              </a:ext>
            </a:extLst>
          </p:spPr>
          <p:txBody>
            <a:bodyPr/>
            <a:lstStyle/>
            <a:p>
              <a:endParaRPr lang="en-US"/>
            </a:p>
          </p:txBody>
        </p:sp>
        <p:sp>
          <p:nvSpPr>
            <p:cNvPr id="6166" name="Line 56"/>
            <p:cNvSpPr>
              <a:spLocks noChangeShapeType="1"/>
            </p:cNvSpPr>
            <p:nvPr/>
          </p:nvSpPr>
          <p:spPr bwMode="auto">
            <a:xfrm rot="16200000" flipH="1" flipV="1">
              <a:off x="7869687" y="1871391"/>
              <a:ext cx="0" cy="635543"/>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67" name="Freeform 57"/>
            <p:cNvSpPr>
              <a:spLocks/>
            </p:cNvSpPr>
            <p:nvPr/>
          </p:nvSpPr>
          <p:spPr bwMode="auto">
            <a:xfrm>
              <a:off x="7128220" y="2036763"/>
              <a:ext cx="423695" cy="152400"/>
            </a:xfrm>
            <a:custGeom>
              <a:avLst/>
              <a:gdLst>
                <a:gd name="T0" fmla="*/ 0 w 870"/>
                <a:gd name="T1" fmla="*/ 96 h 165"/>
                <a:gd name="T2" fmla="*/ 166 w 870"/>
                <a:gd name="T3" fmla="*/ 96 h 165"/>
                <a:gd name="T4" fmla="*/ 291 w 870"/>
                <a:gd name="T5" fmla="*/ 0 h 165"/>
                <a:gd name="T6" fmla="*/ 384 w 870"/>
                <a:gd name="T7" fmla="*/ 96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0" h="165">
                  <a:moveTo>
                    <a:pt x="0" y="165"/>
                  </a:moveTo>
                  <a:lnTo>
                    <a:pt x="375" y="165"/>
                  </a:lnTo>
                  <a:cubicBezTo>
                    <a:pt x="485" y="137"/>
                    <a:pt x="578" y="0"/>
                    <a:pt x="660" y="0"/>
                  </a:cubicBezTo>
                  <a:cubicBezTo>
                    <a:pt x="742" y="0"/>
                    <a:pt x="806" y="82"/>
                    <a:pt x="870" y="165"/>
                  </a:cubicBezTo>
                </a:path>
              </a:pathLst>
            </a:custGeom>
            <a:noFill/>
            <a:ln w="28575" cmpd="sng">
              <a:solidFill>
                <a:srgbClr val="000000"/>
              </a:solidFill>
              <a:round/>
              <a:headEnd/>
              <a:tailEnd type="oval"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68" name="Line 58"/>
            <p:cNvSpPr>
              <a:spLocks noChangeShapeType="1"/>
            </p:cNvSpPr>
            <p:nvPr/>
          </p:nvSpPr>
          <p:spPr bwMode="auto">
            <a:xfrm rot="16200000" flipH="1" flipV="1">
              <a:off x="6360272" y="1421215"/>
              <a:ext cx="0" cy="1535896"/>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6152" name="Rectangle 60"/>
          <p:cNvSpPr>
            <a:spLocks noChangeArrowheads="1"/>
          </p:cNvSpPr>
          <p:nvPr/>
        </p:nvSpPr>
        <p:spPr bwMode="auto">
          <a:xfrm>
            <a:off x="11270" y="1245268"/>
            <a:ext cx="4713463" cy="3869959"/>
          </a:xfrm>
          <a:prstGeom prst="rect">
            <a:avLst/>
          </a:prstGeom>
          <a:noFill/>
          <a:ln w="2857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vi-VN"/>
          </a:p>
        </p:txBody>
      </p:sp>
      <p:sp>
        <p:nvSpPr>
          <p:cNvPr id="6153" name="Rectangle 61"/>
          <p:cNvSpPr>
            <a:spLocks noChangeArrowheads="1"/>
          </p:cNvSpPr>
          <p:nvPr/>
        </p:nvSpPr>
        <p:spPr bwMode="auto">
          <a:xfrm>
            <a:off x="4717806" y="1210363"/>
            <a:ext cx="4412843" cy="3895037"/>
          </a:xfrm>
          <a:prstGeom prst="rect">
            <a:avLst/>
          </a:prstGeom>
          <a:noFill/>
          <a:ln w="2857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62"/>
          <p:cNvSpPr>
            <a:spLocks noChangeShapeType="1"/>
          </p:cNvSpPr>
          <p:nvPr/>
        </p:nvSpPr>
        <p:spPr bwMode="auto">
          <a:xfrm flipV="1">
            <a:off x="4717806" y="550718"/>
            <a:ext cx="0" cy="68580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Rectangle 66"/>
          <p:cNvSpPr>
            <a:spLocks noChangeArrowheads="1"/>
          </p:cNvSpPr>
          <p:nvPr/>
        </p:nvSpPr>
        <p:spPr bwMode="auto">
          <a:xfrm>
            <a:off x="0" y="533400"/>
            <a:ext cx="9144000" cy="685800"/>
          </a:xfrm>
          <a:prstGeom prst="rect">
            <a:avLst/>
          </a:prstGeom>
          <a:noFill/>
          <a:ln w="2857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Text Box 67">
            <a:hlinkClick r:id="rId6" action="ppaction://hlinkfile"/>
          </p:cNvPr>
          <p:cNvSpPr txBox="1">
            <a:spLocks noChangeArrowheads="1"/>
          </p:cNvSpPr>
          <p:nvPr/>
        </p:nvSpPr>
        <p:spPr bwMode="auto">
          <a:xfrm>
            <a:off x="0" y="24825"/>
            <a:ext cx="9144000" cy="584775"/>
          </a:xfrm>
          <a:prstGeom prst="rect">
            <a:avLst/>
          </a:prstGeom>
          <a:solidFill>
            <a:srgbClr val="00B05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3200" b="1" dirty="0">
                <a:solidFill>
                  <a:srgbClr val="0000CC"/>
                </a:solidFill>
                <a:latin typeface="Times New Roman" pitchFamily="18" charset="0"/>
              </a:rPr>
              <a:t>I. PHẢN XẠ CỦA SÓNG</a:t>
            </a:r>
          </a:p>
        </p:txBody>
      </p:sp>
      <p:sp>
        <p:nvSpPr>
          <p:cNvPr id="6157" name="Text Box 68">
            <a:hlinkClick r:id="rId7" action="ppaction://hlinkfile"/>
          </p:cNvPr>
          <p:cNvSpPr txBox="1">
            <a:spLocks noChangeArrowheads="1"/>
          </p:cNvSpPr>
          <p:nvPr/>
        </p:nvSpPr>
        <p:spPr bwMode="auto">
          <a:xfrm>
            <a:off x="-48481" y="553983"/>
            <a:ext cx="4953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smtClean="0">
                <a:latin typeface="Times New Roman" pitchFamily="18" charset="0"/>
              </a:rPr>
              <a:t>1. </a:t>
            </a:r>
            <a:r>
              <a:rPr lang="vi-VN" sz="2800" dirty="0" smtClean="0">
                <a:latin typeface="Times New Roman" pitchFamily="18" charset="0"/>
              </a:rPr>
              <a:t>Vật </a:t>
            </a:r>
            <a:r>
              <a:rPr lang="vi-VN" sz="2800" dirty="0">
                <a:latin typeface="Times New Roman" pitchFamily="18" charset="0"/>
              </a:rPr>
              <a:t>cản cố định</a:t>
            </a:r>
          </a:p>
        </p:txBody>
      </p:sp>
      <p:sp>
        <p:nvSpPr>
          <p:cNvPr id="6158" name="Text Box 69">
            <a:hlinkClick r:id="rId8" action="ppaction://hlinkfile"/>
          </p:cNvPr>
          <p:cNvSpPr txBox="1">
            <a:spLocks noChangeArrowheads="1"/>
          </p:cNvSpPr>
          <p:nvPr/>
        </p:nvSpPr>
        <p:spPr bwMode="auto">
          <a:xfrm>
            <a:off x="4762500" y="617575"/>
            <a:ext cx="3886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smtClean="0">
                <a:latin typeface="Times New Roman" pitchFamily="18" charset="0"/>
              </a:rPr>
              <a:t>2.</a:t>
            </a:r>
            <a:r>
              <a:rPr lang="vi-VN" sz="2800" dirty="0" smtClean="0">
                <a:latin typeface="Times New Roman" pitchFamily="18" charset="0"/>
              </a:rPr>
              <a:t>Vật </a:t>
            </a:r>
            <a:r>
              <a:rPr lang="vi-VN" sz="2800" dirty="0">
                <a:latin typeface="Times New Roman" pitchFamily="18" charset="0"/>
              </a:rPr>
              <a:t>cản tự do</a:t>
            </a:r>
          </a:p>
        </p:txBody>
      </p:sp>
      <p:pic>
        <p:nvPicPr>
          <p:cNvPr id="25602" name="Picture 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0" y="3200400"/>
            <a:ext cx="4577717" cy="2030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793822" y="3200400"/>
            <a:ext cx="4350178" cy="1815882"/>
          </a:xfrm>
          <a:prstGeom prst="rect">
            <a:avLst/>
          </a:prstGeom>
          <a:noFill/>
        </p:spPr>
        <p:txBody>
          <a:bodyPr wrap="square" rtlCol="0">
            <a:spAutoFit/>
          </a:bodyPr>
          <a:lstStyle/>
          <a:p>
            <a:pPr lvl="0">
              <a:spcBef>
                <a:spcPct val="50000"/>
              </a:spcBef>
            </a:pPr>
            <a:r>
              <a:rPr lang="en-US" sz="2800" dirty="0" err="1">
                <a:solidFill>
                  <a:srgbClr val="0000CC"/>
                </a:solidFill>
                <a:latin typeface="Times New Roman" pitchFamily="18" charset="0"/>
              </a:rPr>
              <a:t>Kết</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luận</a:t>
            </a:r>
            <a:r>
              <a:rPr lang="en-US" sz="2800" dirty="0">
                <a:solidFill>
                  <a:srgbClr val="0000CC"/>
                </a:solidFill>
                <a:latin typeface="Times New Roman" pitchFamily="18" charset="0"/>
              </a:rPr>
              <a:t>:</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Khi</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phản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xạ</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trên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vật</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cản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tự</a:t>
            </a:r>
            <a:r>
              <a:rPr lang="en-US" sz="2800" dirty="0">
                <a:solidFill>
                  <a:prstClr val="black"/>
                </a:solidFill>
                <a:latin typeface="Times New Roman" pitchFamily="18" charset="0"/>
              </a:rPr>
              <a:t> do, </a:t>
            </a:r>
            <a:r>
              <a:rPr lang="en-US" sz="2800" dirty="0" err="1">
                <a:solidFill>
                  <a:prstClr val="black"/>
                </a:solidFill>
                <a:latin typeface="Times New Roman" pitchFamily="18" charset="0"/>
              </a:rPr>
              <a:t>sóng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phản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xạ</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luôn</a:t>
            </a:r>
            <a:r>
              <a:rPr lang="en-US" sz="2800" dirty="0">
                <a:solidFill>
                  <a:prstClr val="black"/>
                </a:solidFill>
                <a:latin typeface="Times New Roman" pitchFamily="18" charset="0"/>
              </a:rPr>
              <a:t> </a:t>
            </a:r>
            <a:r>
              <a:rPr lang="en-US" sz="2800" dirty="0" err="1">
                <a:solidFill>
                  <a:srgbClr val="FF0000"/>
                </a:solidFill>
                <a:latin typeface="Times New Roman" pitchFamily="18" charset="0"/>
              </a:rPr>
              <a:t>cùng</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pha</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với</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sóng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tới</a:t>
            </a:r>
            <a:r>
              <a:rPr lang="en-US" sz="2800" dirty="0">
                <a:solidFill>
                  <a:prstClr val="black"/>
                </a:solidFill>
                <a:latin typeface="Times New Roman" pitchFamily="18" charset="0"/>
              </a:rPr>
              <a:t> </a:t>
            </a:r>
            <a:r>
              <a:rPr lang="en-US" sz="2800" dirty="0" err="1">
                <a:solidFill>
                  <a:srgbClr val="FF0000"/>
                </a:solidFill>
                <a:latin typeface="Times New Roman" pitchFamily="18" charset="0"/>
              </a:rPr>
              <a:t>tại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điểm</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phản</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xạ</a:t>
            </a:r>
            <a:r>
              <a:rPr lang="en-US" sz="2800" dirty="0">
                <a:solidFill>
                  <a:prstClr val="black"/>
                </a:solidFill>
                <a:latin typeface="Times New Roman" pitchFamily="18" charset="0"/>
              </a:rPr>
              <a:t>.</a:t>
            </a:r>
            <a:endParaRPr lang="vi-VN" sz="2800" dirty="0">
              <a:solidFill>
                <a:prstClr val="black"/>
              </a:solidFill>
              <a:latin typeface="Times New Roman" pitchFamily="18" charset="0"/>
            </a:endParaRPr>
          </a:p>
        </p:txBody>
      </p:sp>
      <p:pic>
        <p:nvPicPr>
          <p:cNvPr id="56" name="Phan xa co dinh.mp4">
            <a:hlinkClick r:id="" action="ppaction://media"/>
          </p:cNvPr>
          <p:cNvPicPr>
            <a:picLocks noRot="1" noChangeAspect="1"/>
          </p:cNvPicPr>
          <p:nvPr>
            <a:videoFile r:link="rId1"/>
          </p:nvPr>
        </p:nvPicPr>
        <p:blipFill>
          <a:blip r:embed="rId10"/>
          <a:stretch>
            <a:fillRect/>
          </a:stretch>
        </p:blipFill>
        <p:spPr>
          <a:xfrm>
            <a:off x="0" y="1221220"/>
            <a:ext cx="4648200" cy="3024125"/>
          </a:xfrm>
          <a:prstGeom prst="rect">
            <a:avLst/>
          </a:prstGeom>
        </p:spPr>
      </p:pic>
      <p:grpSp>
        <p:nvGrpSpPr>
          <p:cNvPr id="62" name="Nhóm 61"/>
          <p:cNvGrpSpPr/>
          <p:nvPr/>
        </p:nvGrpSpPr>
        <p:grpSpPr>
          <a:xfrm>
            <a:off x="5410200" y="2211820"/>
            <a:ext cx="3276600" cy="524331"/>
            <a:chOff x="5334000" y="3065463"/>
            <a:chExt cx="3276600" cy="524331"/>
          </a:xfrm>
        </p:grpSpPr>
        <p:pic>
          <p:nvPicPr>
            <p:cNvPr id="6169" name="Picture 40" descr="SONGNGANG2"/>
            <p:cNvPicPr>
              <a:picLocks noChangeAspect="1" noChangeArrowheads="1"/>
            </p:cNvPicPr>
            <p:nvPr/>
          </p:nvPicPr>
          <p:blipFill>
            <a:blip r:embed="rId5">
              <a:grayscl/>
              <a:extLst>
                <a:ext uri="{28A0092B-C50C-407E-A947-70E740481C1C}">
                  <a14:useLocalDpi xmlns="" xmlns:a14="http://schemas.microsoft.com/office/drawing/2010/main" val="0"/>
                </a:ext>
              </a:extLst>
            </a:blip>
            <a:srcRect l="1401" t="21252" r="89850" b="15253"/>
            <a:stretch>
              <a:fillRect/>
            </a:stretch>
          </p:blipFill>
          <p:spPr bwMode="auto">
            <a:xfrm rot="16200000">
              <a:off x="8220145" y="3382735"/>
              <a:ext cx="190500" cy="223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72" name="Line 42"/>
            <p:cNvSpPr>
              <a:spLocks noChangeShapeType="1"/>
            </p:cNvSpPr>
            <p:nvPr/>
          </p:nvSpPr>
          <p:spPr bwMode="auto">
            <a:xfrm rot="5400000" flipH="1" flipV="1">
              <a:off x="6610409" y="2784343"/>
              <a:ext cx="0" cy="562239"/>
            </a:xfrm>
            <a:prstGeom prst="line">
              <a:avLst/>
            </a:prstGeom>
            <a:noFill/>
            <a:ln w="28575">
              <a:solidFill>
                <a:srgbClr val="000000"/>
              </a:solidFill>
              <a:round/>
              <a:headEnd/>
              <a:tailEnd type="stealth" w="med" len="med"/>
            </a:ln>
            <a:extLst>
              <a:ext uri="{909E8E84-426E-40DD-AFC4-6F175D3DCCD1}">
                <a14:hiddenFill xmlns="" xmlns:a14="http://schemas.microsoft.com/office/drawing/2010/main">
                  <a:noFill/>
                </a14:hiddenFill>
              </a:ext>
            </a:extLst>
          </p:spPr>
          <p:txBody>
            <a:bodyPr/>
            <a:lstStyle/>
            <a:p>
              <a:endParaRPr lang="en-US"/>
            </a:p>
          </p:txBody>
        </p:sp>
        <p:sp>
          <p:nvSpPr>
            <p:cNvPr id="6173" name="Line 43"/>
            <p:cNvSpPr>
              <a:spLocks noChangeShapeType="1"/>
            </p:cNvSpPr>
            <p:nvPr/>
          </p:nvSpPr>
          <p:spPr bwMode="auto">
            <a:xfrm rot="16200000" flipH="1" flipV="1">
              <a:off x="7483027" y="2730886"/>
              <a:ext cx="0" cy="1431154"/>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74" name="Freeform 44"/>
            <p:cNvSpPr>
              <a:spLocks/>
            </p:cNvSpPr>
            <p:nvPr/>
          </p:nvSpPr>
          <p:spPr bwMode="auto">
            <a:xfrm>
              <a:off x="6329290" y="3294063"/>
              <a:ext cx="408901" cy="152400"/>
            </a:xfrm>
            <a:custGeom>
              <a:avLst/>
              <a:gdLst>
                <a:gd name="T0" fmla="*/ 0 w 870"/>
                <a:gd name="T1" fmla="*/ 96 h 165"/>
                <a:gd name="T2" fmla="*/ 166 w 870"/>
                <a:gd name="T3" fmla="*/ 96 h 165"/>
                <a:gd name="T4" fmla="*/ 291 w 870"/>
                <a:gd name="T5" fmla="*/ 0 h 165"/>
                <a:gd name="T6" fmla="*/ 384 w 870"/>
                <a:gd name="T7" fmla="*/ 96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0" h="165">
                  <a:moveTo>
                    <a:pt x="0" y="165"/>
                  </a:moveTo>
                  <a:lnTo>
                    <a:pt x="375" y="165"/>
                  </a:lnTo>
                  <a:cubicBezTo>
                    <a:pt x="485" y="137"/>
                    <a:pt x="578" y="0"/>
                    <a:pt x="660" y="0"/>
                  </a:cubicBezTo>
                  <a:cubicBezTo>
                    <a:pt x="742" y="0"/>
                    <a:pt x="806" y="82"/>
                    <a:pt x="870" y="165"/>
                  </a:cubicBezTo>
                </a:path>
              </a:pathLst>
            </a:custGeom>
            <a:noFill/>
            <a:ln w="28575" cmpd="sng">
              <a:solidFill>
                <a:srgbClr val="000000"/>
              </a:solidFill>
              <a:round/>
              <a:headEnd/>
              <a:tailEnd type="oval"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75" name="Line 45"/>
            <p:cNvSpPr>
              <a:spLocks noChangeShapeType="1"/>
            </p:cNvSpPr>
            <p:nvPr/>
          </p:nvSpPr>
          <p:spPr bwMode="auto">
            <a:xfrm rot="16200000" flipH="1" flipV="1">
              <a:off x="6022614" y="3139787"/>
              <a:ext cx="0" cy="613352"/>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 name="Rectangle 52"/>
            <p:cNvSpPr>
              <a:spLocks noChangeArrowheads="1"/>
            </p:cNvSpPr>
            <p:nvPr/>
          </p:nvSpPr>
          <p:spPr bwMode="auto">
            <a:xfrm>
              <a:off x="5334000" y="3124200"/>
              <a:ext cx="411605" cy="274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Q</a:t>
              </a:r>
              <a:endParaRPr lang="vi-VN" sz="2400" b="1" dirty="0"/>
            </a:p>
          </p:txBody>
        </p:sp>
        <p:sp>
          <p:nvSpPr>
            <p:cNvPr id="60" name="Rectangle 54"/>
            <p:cNvSpPr>
              <a:spLocks noChangeArrowheads="1"/>
            </p:cNvSpPr>
            <p:nvPr/>
          </p:nvSpPr>
          <p:spPr bwMode="auto">
            <a:xfrm>
              <a:off x="8305800" y="3124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dirty="0"/>
                <a:t>P</a:t>
              </a:r>
              <a:endParaRPr lang="vi-VN" sz="2400" b="1" dirty="0"/>
            </a:p>
          </p:txBody>
        </p:sp>
      </p:grpSp>
      <p:pic>
        <p:nvPicPr>
          <p:cNvPr id="58" name="Phan xa tự do.mp4">
            <a:hlinkClick r:id="" action="ppaction://media"/>
          </p:cNvPr>
          <p:cNvPicPr>
            <a:picLocks noRot="1" noChangeAspect="1"/>
          </p:cNvPicPr>
          <p:nvPr>
            <a:videoFile r:link="rId2"/>
          </p:nvPr>
        </p:nvPicPr>
        <p:blipFill>
          <a:blip r:embed="rId11"/>
          <a:stretch>
            <a:fillRect/>
          </a:stretch>
        </p:blipFill>
        <p:spPr>
          <a:xfrm>
            <a:off x="4724400" y="1297420"/>
            <a:ext cx="4419600" cy="2971799"/>
          </a:xfrm>
          <a:prstGeom prst="rect">
            <a:avLst/>
          </a:prstGeom>
        </p:spPr>
      </p:pic>
      <p:sp>
        <p:nvSpPr>
          <p:cNvPr id="64" name="Hộp_Văn_Bản 63"/>
          <p:cNvSpPr txBox="1"/>
          <p:nvPr/>
        </p:nvSpPr>
        <p:spPr>
          <a:xfrm>
            <a:off x="228600" y="5715000"/>
            <a:ext cx="8597225" cy="584775"/>
          </a:xfrm>
          <a:prstGeom prst="rect">
            <a:avLst/>
          </a:prstGeom>
          <a:noFill/>
        </p:spPr>
        <p:txBody>
          <a:bodyPr wrap="square" rtlCol="0">
            <a:spAutoFit/>
          </a:bodyPr>
          <a:lstStyle/>
          <a:p>
            <a:r>
              <a:rPr lang="en-US" sz="3200" b="1" dirty="0" err="1" smtClean="0">
                <a:solidFill>
                  <a:srgbClr val="0070C0"/>
                </a:solidFill>
                <a:latin typeface="Times New Roman" pitchFamily="18" charset="0"/>
                <a:cs typeface="Times New Roman" pitchFamily="18" charset="0"/>
              </a:rPr>
              <a:t>Chú</a:t>
            </a:r>
            <a:r>
              <a:rPr lang="en-US" sz="3200" b="1" dirty="0" smtClean="0">
                <a:solidFill>
                  <a:srgbClr val="0070C0"/>
                </a:solidFill>
                <a:latin typeface="Times New Roman" pitchFamily="18" charset="0"/>
                <a:cs typeface="Times New Roman" pitchFamily="18" charset="0"/>
              </a:rPr>
              <a:t> ý: </a:t>
            </a:r>
            <a:r>
              <a:rPr lang="en-US" sz="3200" dirty="0" err="1" smtClean="0">
                <a:solidFill>
                  <a:srgbClr val="0070C0"/>
                </a:solidFill>
                <a:latin typeface="Times New Roman" pitchFamily="18" charset="0"/>
                <a:cs typeface="Times New Roman" pitchFamily="18" charset="0"/>
              </a:rPr>
              <a:t>Sóng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phản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xạ</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cùng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tần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số</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với</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sóng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tới</a:t>
            </a:r>
            <a:endParaRPr lang="en-US" sz="32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80065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56"/>
                                        </p:tgtEl>
                                      </p:cBhvr>
                                    </p:animEffect>
                                    <p:set>
                                      <p:cBhvr>
                                        <p:cTn id="19" dur="1" fill="hold">
                                          <p:stCondLst>
                                            <p:cond delay="499"/>
                                          </p:stCondLst>
                                        </p:cTn>
                                        <p:tgtEl>
                                          <p:spTgt spid="56"/>
                                        </p:tgtEl>
                                        <p:attrNameLst>
                                          <p:attrName>style.visibility</p:attrName>
                                        </p:attrNameLst>
                                      </p:cBhvr>
                                      <p:to>
                                        <p:strVal val="hidden"/>
                                      </p:to>
                                    </p:set>
                                    <p:cmd type="call" cmd="stop">
                                      <p:cBhvr>
                                        <p:cTn id="20" dur="1">
                                          <p:stCondLst>
                                            <p:cond delay="499"/>
                                          </p:stCondLst>
                                        </p:cTn>
                                        <p:tgtEl>
                                          <p:spTgt spid="56"/>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20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560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1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20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58"/>
                                        </p:tgtEl>
                                      </p:cBhvr>
                                    </p:animEffect>
                                    <p:set>
                                      <p:cBhvr>
                                        <p:cTn id="48" dur="1" fill="hold">
                                          <p:stCondLst>
                                            <p:cond delay="499"/>
                                          </p:stCondLst>
                                        </p:cTn>
                                        <p:tgtEl>
                                          <p:spTgt spid="58"/>
                                        </p:tgtEl>
                                        <p:attrNameLst>
                                          <p:attrName>style.visibility</p:attrName>
                                        </p:attrNameLst>
                                      </p:cBhvr>
                                      <p:to>
                                        <p:strVal val="hidden"/>
                                      </p:to>
                                    </p:set>
                                    <p:cmd type="call" cmd="stop">
                                      <p:cBhvr>
                                        <p:cTn id="49" dur="1">
                                          <p:stCondLst>
                                            <p:cond delay="499"/>
                                          </p:stCondLst>
                                        </p:cTn>
                                        <p:tgtEl>
                                          <p:spTgt spid="58"/>
                                        </p:tgtEl>
                                      </p:cBhvr>
                                    </p:cmd>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56"/>
                    </p:tgtEl>
                  </p:cond>
                </p:stCondLst>
                <p:endSync evt="end" delay="0">
                  <p:rtn val="all"/>
                </p:endSync>
                <p:childTnLst>
                  <p:par>
                    <p:cTn id="65" fill="hold">
                      <p:stCondLst>
                        <p:cond delay="0"/>
                      </p:stCondLst>
                      <p:childTnLst>
                        <p:par>
                          <p:cTn id="66" fill="hold">
                            <p:stCondLst>
                              <p:cond delay="0"/>
                            </p:stCondLst>
                            <p:childTnLst>
                              <p:par>
                                <p:cTn id="67" presetID="2" presetClass="mediacall" presetSubtype="0" fill="hold" nodeType="clickEffect">
                                  <p:stCondLst>
                                    <p:cond delay="0"/>
                                  </p:stCondLst>
                                  <p:childTnLst>
                                    <p:cmd type="call" cmd="togglePause">
                                      <p:cBhvr>
                                        <p:cTn id="68" dur="1" fill="hold"/>
                                        <p:tgtEl>
                                          <p:spTgt spid="56"/>
                                        </p:tgtEl>
                                      </p:cBhvr>
                                    </p:cmd>
                                  </p:childTnLst>
                                </p:cTn>
                              </p:par>
                            </p:childTnLst>
                          </p:cTn>
                        </p:par>
                      </p:childTnLst>
                    </p:cTn>
                  </p:par>
                </p:childTnLst>
              </p:cTn>
              <p:nextCondLst>
                <p:cond evt="onClick" delay="0">
                  <p:tgtEl>
                    <p:spTgt spid="56"/>
                  </p:tgtEl>
                </p:cond>
              </p:nextCondLst>
            </p:seq>
            <p:video fullScrn="1">
              <p:cMediaNode>
                <p:cTn id="69" fill="hold" display="0">
                  <p:stCondLst>
                    <p:cond delay="indefinite"/>
                  </p:stCondLst>
                  <p:endCondLst>
                    <p:cond evt="onNext" delay="0">
                      <p:tgtEl>
                        <p:sldTgt/>
                      </p:tgtEl>
                    </p:cond>
                    <p:cond evt="onPrev" delay="0">
                      <p:tgtEl>
                        <p:sldTgt/>
                      </p:tgtEl>
                    </p:cond>
                  </p:endCondLst>
                </p:cTn>
                <p:tgtEl>
                  <p:spTgt spid="56"/>
                </p:tgtEl>
              </p:cMediaNode>
            </p:video>
            <p:seq concurrent="1" nextAc="seek">
              <p:cTn id="70" restart="whenNotActive" fill="hold" evtFilter="cancelBubble" nodeType="interactiveSeq">
                <p:stCondLst>
                  <p:cond evt="onClick" delay="0">
                    <p:tgtEl>
                      <p:spTgt spid="58"/>
                    </p:tgtEl>
                  </p:cond>
                </p:stCondLst>
                <p:endSync evt="end" delay="0">
                  <p:rtn val="all"/>
                </p:endSync>
                <p:childTnLst>
                  <p:par>
                    <p:cTn id="71" fill="hold">
                      <p:stCondLst>
                        <p:cond delay="0"/>
                      </p:stCondLst>
                      <p:childTnLst>
                        <p:par>
                          <p:cTn id="72" fill="hold">
                            <p:stCondLst>
                              <p:cond delay="0"/>
                            </p:stCondLst>
                            <p:childTnLst>
                              <p:par>
                                <p:cTn id="73" presetID="2" presetClass="mediacall" presetSubtype="0" fill="hold" nodeType="clickEffect">
                                  <p:stCondLst>
                                    <p:cond delay="0"/>
                                  </p:stCondLst>
                                  <p:childTnLst>
                                    <p:cmd type="call" cmd="togglePause">
                                      <p:cBhvr>
                                        <p:cTn id="74" dur="1" fill="hold"/>
                                        <p:tgtEl>
                                          <p:spTgt spid="58"/>
                                        </p:tgtEl>
                                      </p:cBhvr>
                                    </p:cmd>
                                  </p:childTnLst>
                                </p:cTn>
                              </p:par>
                            </p:childTnLst>
                          </p:cTn>
                        </p:par>
                      </p:childTnLst>
                    </p:cTn>
                  </p:par>
                </p:childTnLst>
              </p:cTn>
              <p:nextCondLst>
                <p:cond evt="onClick" delay="0">
                  <p:tgtEl>
                    <p:spTgt spid="58"/>
                  </p:tgtEl>
                </p:cond>
              </p:nextCondLst>
            </p:seq>
            <p:video fullScrn="1">
              <p:cMediaNode>
                <p:cTn id="75" fill="hold" display="0">
                  <p:stCondLst>
                    <p:cond delay="indefinite"/>
                  </p:stCondLst>
                  <p:endCondLst>
                    <p:cond evt="onNext" delay="0">
                      <p:tgtEl>
                        <p:sldTgt/>
                      </p:tgtEl>
                    </p:cond>
                    <p:cond evt="onPrev" delay="0">
                      <p:tgtEl>
                        <p:sldTgt/>
                      </p:tgtEl>
                    </p:cond>
                  </p:endCondLst>
                </p:cTn>
                <p:tgtEl>
                  <p:spTgt spid="58"/>
                </p:tgtEl>
              </p:cMediaNode>
            </p:video>
          </p:childTnLst>
        </p:cTn>
      </p:par>
    </p:tnLst>
    <p:bldLst>
      <p:bldP spid="6157" grpId="0"/>
      <p:bldP spid="6158" grpId="0"/>
      <p:bldP spid="14"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err="1" smtClean="0">
                <a:solidFill>
                  <a:srgbClr val="FF0000"/>
                </a:solidFill>
              </a:rPr>
              <a:t>Thí</a:t>
            </a:r>
            <a:r>
              <a:rPr lang="en-US" dirty="0" smtClean="0">
                <a:solidFill>
                  <a:srgbClr val="FF0000"/>
                </a:solidFill>
              </a:rPr>
              <a:t> </a:t>
            </a:r>
            <a:r>
              <a:rPr lang="en-US" dirty="0" err="1" smtClean="0">
                <a:solidFill>
                  <a:srgbClr val="FF0000"/>
                </a:solidFill>
              </a:rPr>
              <a:t>nghiệm</a:t>
            </a:r>
            <a:r>
              <a:rPr lang="en-US" dirty="0" smtClean="0">
                <a:solidFill>
                  <a:srgbClr val="FF0000"/>
                </a:solidFill>
              </a:rPr>
              <a:t/>
            </a:r>
            <a:br>
              <a:rPr lang="en-US" dirty="0" smtClean="0">
                <a:solidFill>
                  <a:srgbClr val="FF0000"/>
                </a:solidFill>
              </a:rPr>
            </a:br>
            <a:r>
              <a:rPr lang="en-US" sz="3100" dirty="0" err="1" smtClean="0">
                <a:solidFill>
                  <a:srgbClr val="FF0000"/>
                </a:solidFill>
              </a:rPr>
              <a:t>Xác</a:t>
            </a:r>
            <a:r>
              <a:rPr lang="en-US" sz="3100" dirty="0" smtClean="0">
                <a:solidFill>
                  <a:srgbClr val="FF0000"/>
                </a:solidFill>
              </a:rPr>
              <a:t> </a:t>
            </a:r>
            <a:r>
              <a:rPr lang="en-US" sz="3100" dirty="0" err="1" smtClean="0">
                <a:solidFill>
                  <a:srgbClr val="FF0000"/>
                </a:solidFill>
              </a:rPr>
              <a:t>định</a:t>
            </a:r>
            <a:r>
              <a:rPr lang="en-US" sz="3100" dirty="0" smtClean="0">
                <a:solidFill>
                  <a:srgbClr val="FF0000"/>
                </a:solidFill>
              </a:rPr>
              <a:t> </a:t>
            </a:r>
            <a:r>
              <a:rPr lang="en-US" sz="3100" dirty="0" err="1" smtClean="0">
                <a:solidFill>
                  <a:srgbClr val="FF0000"/>
                </a:solidFill>
              </a:rPr>
              <a:t>tốc</a:t>
            </a:r>
            <a:r>
              <a:rPr lang="en-US" sz="3100" dirty="0" smtClean="0">
                <a:solidFill>
                  <a:srgbClr val="FF0000"/>
                </a:solidFill>
              </a:rPr>
              <a:t> </a:t>
            </a:r>
            <a:r>
              <a:rPr lang="en-US" sz="3100" dirty="0" err="1" smtClean="0">
                <a:solidFill>
                  <a:srgbClr val="FF0000"/>
                </a:solidFill>
              </a:rPr>
              <a:t>độ</a:t>
            </a:r>
            <a:r>
              <a:rPr lang="en-US" sz="3100" dirty="0" smtClean="0">
                <a:solidFill>
                  <a:srgbClr val="FF0000"/>
                </a:solidFill>
              </a:rPr>
              <a:t> </a:t>
            </a:r>
            <a:r>
              <a:rPr lang="en-US" sz="3100" dirty="0" err="1" smtClean="0">
                <a:solidFill>
                  <a:srgbClr val="FF0000"/>
                </a:solidFill>
              </a:rPr>
              <a:t>truyền</a:t>
            </a:r>
            <a:r>
              <a:rPr lang="en-US" sz="3100" dirty="0" smtClean="0">
                <a:solidFill>
                  <a:srgbClr val="FF0000"/>
                </a:solidFill>
              </a:rPr>
              <a:t> </a:t>
            </a:r>
            <a:r>
              <a:rPr lang="en-US" sz="3100" dirty="0" err="1" smtClean="0">
                <a:solidFill>
                  <a:srgbClr val="FF0000"/>
                </a:solidFill>
              </a:rPr>
              <a:t>sóng</a:t>
            </a:r>
            <a:r>
              <a:rPr lang="en-US" sz="3100" dirty="0" smtClean="0">
                <a:solidFill>
                  <a:srgbClr val="FF0000"/>
                </a:solidFill>
              </a:rPr>
              <a:t> </a:t>
            </a:r>
            <a:r>
              <a:rPr lang="en-US" sz="3100" dirty="0" err="1" smtClean="0">
                <a:solidFill>
                  <a:srgbClr val="FF0000"/>
                </a:solidFill>
              </a:rPr>
              <a:t>trên</a:t>
            </a:r>
            <a:r>
              <a:rPr lang="en-US" sz="3100" dirty="0" smtClean="0">
                <a:solidFill>
                  <a:srgbClr val="FF0000"/>
                </a:solidFill>
              </a:rPr>
              <a:t> </a:t>
            </a:r>
            <a:r>
              <a:rPr lang="en-US" sz="3100" dirty="0" err="1" smtClean="0">
                <a:solidFill>
                  <a:srgbClr val="FF0000"/>
                </a:solidFill>
              </a:rPr>
              <a:t>dây</a:t>
            </a:r>
            <a:endParaRPr lang="en-US" sz="31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42072556"/>
              </p:ext>
            </p:extLst>
          </p:nvPr>
        </p:nvGraphicFramePr>
        <p:xfrm>
          <a:off x="533400" y="2438400"/>
          <a:ext cx="8077200" cy="3566639"/>
        </p:xfrm>
        <a:graphic>
          <a:graphicData uri="http://schemas.openxmlformats.org/drawingml/2006/table">
            <a:tbl>
              <a:tblPr firstRow="1" firstCol="1" bandRow="1"/>
              <a:tblGrid>
                <a:gridCol w="2018870"/>
                <a:gridCol w="2018870"/>
                <a:gridCol w="2019730"/>
                <a:gridCol w="2019730"/>
              </a:tblGrid>
              <a:tr h="1142999">
                <a:tc>
                  <a:txBody>
                    <a:bodyPr/>
                    <a:lstStyle/>
                    <a:p>
                      <a:pPr algn="ctr">
                        <a:lnSpc>
                          <a:spcPct val="150000"/>
                        </a:lnSpc>
                        <a:spcAft>
                          <a:spcPts val="600"/>
                        </a:spcAft>
                      </a:pPr>
                      <a:r>
                        <a:rPr lang="en-US" sz="2400" b="1" dirty="0">
                          <a:solidFill>
                            <a:srgbClr val="000000"/>
                          </a:solidFill>
                          <a:effectLst/>
                          <a:latin typeface="Times New Roman"/>
                          <a:ea typeface="Calibri"/>
                          <a:cs typeface="Times New Roman"/>
                        </a:rPr>
                        <a:t>k (</a:t>
                      </a:r>
                      <a:r>
                        <a:rPr lang="en-US" sz="2400" b="1" dirty="0" err="1">
                          <a:solidFill>
                            <a:srgbClr val="000000"/>
                          </a:solidFill>
                          <a:effectLst/>
                          <a:latin typeface="Times New Roman"/>
                          <a:ea typeface="Calibri"/>
                          <a:cs typeface="Times New Roman"/>
                        </a:rPr>
                        <a:t>bụng</a:t>
                      </a:r>
                      <a:r>
                        <a:rPr lang="en-US" sz="2400" b="1" dirty="0">
                          <a:solidFill>
                            <a:srgbClr val="000000"/>
                          </a:solidFill>
                          <a:effectLst/>
                          <a:latin typeface="Times New Roman"/>
                          <a:ea typeface="Calibri"/>
                          <a:cs typeface="Times New Roman"/>
                        </a:rPr>
                        <a:t>)</a:t>
                      </a:r>
                      <a:endParaRPr lang="en-US" sz="2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400" b="1" dirty="0">
                          <a:solidFill>
                            <a:srgbClr val="000000"/>
                          </a:solidFill>
                          <a:effectLst/>
                          <a:latin typeface="Times New Roman"/>
                          <a:ea typeface="Calibri"/>
                          <a:cs typeface="Times New Roman"/>
                        </a:rPr>
                        <a:t>f (Hz)</a:t>
                      </a:r>
                      <a:endParaRPr lang="en-US" sz="2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400" b="1" dirty="0" smtClean="0">
                          <a:solidFill>
                            <a:srgbClr val="000000"/>
                          </a:solidFill>
                          <a:effectLst/>
                          <a:latin typeface="Times New Roman"/>
                          <a:ea typeface="Calibri"/>
                          <a:cs typeface="Times New Roman"/>
                        </a:rPr>
                        <a:t>  </a:t>
                      </a:r>
                      <a:endParaRPr lang="en-US" sz="2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400" b="1" dirty="0" smtClean="0">
                          <a:solidFill>
                            <a:srgbClr val="000000"/>
                          </a:solidFill>
                          <a:effectLst/>
                          <a:latin typeface="Times New Roman"/>
                          <a:ea typeface="Calibri"/>
                          <a:cs typeface="Times New Roman"/>
                        </a:rPr>
                        <a:t>              </a:t>
                      </a:r>
                      <a:endParaRPr lang="en-US" sz="2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880">
                <a:tc>
                  <a:txBody>
                    <a:bodyPr/>
                    <a:lstStyle/>
                    <a:p>
                      <a:pPr algn="ctr">
                        <a:lnSpc>
                          <a:spcPct val="150000"/>
                        </a:lnSpc>
                        <a:spcAft>
                          <a:spcPts val="600"/>
                        </a:spcAft>
                      </a:pPr>
                      <a:r>
                        <a:rPr lang="en-US" sz="2400">
                          <a:solidFill>
                            <a:srgbClr val="000000"/>
                          </a:solidFill>
                          <a:effectLst/>
                          <a:latin typeface="Times New Roman"/>
                          <a:ea typeface="Calibri"/>
                          <a:cs typeface="Times New Roman"/>
                        </a:rPr>
                        <a:t>1</a:t>
                      </a:r>
                      <a:endParaRPr lang="en-US" sz="2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880">
                <a:tc>
                  <a:txBody>
                    <a:bodyPr/>
                    <a:lstStyle/>
                    <a:p>
                      <a:pPr algn="ctr">
                        <a:lnSpc>
                          <a:spcPct val="150000"/>
                        </a:lnSpc>
                        <a:spcAft>
                          <a:spcPts val="600"/>
                        </a:spcAft>
                      </a:pPr>
                      <a:r>
                        <a:rPr lang="en-US" sz="2400">
                          <a:solidFill>
                            <a:srgbClr val="000000"/>
                          </a:solidFill>
                          <a:effectLst/>
                          <a:latin typeface="Times New Roman"/>
                          <a:ea typeface="Calibri"/>
                          <a:cs typeface="Times New Roman"/>
                        </a:rPr>
                        <a:t>2</a:t>
                      </a:r>
                      <a:endParaRPr lang="en-US" sz="2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880">
                <a:tc>
                  <a:txBody>
                    <a:bodyPr/>
                    <a:lstStyle/>
                    <a:p>
                      <a:pPr algn="ctr">
                        <a:lnSpc>
                          <a:spcPct val="150000"/>
                        </a:lnSpc>
                        <a:spcAft>
                          <a:spcPts val="600"/>
                        </a:spcAft>
                      </a:pPr>
                      <a:r>
                        <a:rPr lang="en-US" sz="2400" dirty="0">
                          <a:solidFill>
                            <a:srgbClr val="000000"/>
                          </a:solidFill>
                          <a:effectLst/>
                          <a:latin typeface="Times New Roman"/>
                          <a:ea typeface="Calibri"/>
                          <a:cs typeface="Times New Roman"/>
                        </a:rPr>
                        <a:t>3</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47800" y="1143000"/>
            <a:ext cx="7010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Kết</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quả</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đo</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Lực</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tác</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dụng</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lên</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đoạn</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dây</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 = 1N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Chiều</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dài</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sợi</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dây</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 = 60 cm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 xmlns:p14="http://schemas.microsoft.com/office/powerpoint/2010/main" val="2299839488"/>
              </p:ext>
            </p:extLst>
          </p:nvPr>
        </p:nvGraphicFramePr>
        <p:xfrm>
          <a:off x="4648200" y="2514600"/>
          <a:ext cx="1862667" cy="990600"/>
        </p:xfrm>
        <a:graphic>
          <a:graphicData uri="http://schemas.openxmlformats.org/presentationml/2006/ole">
            <p:oleObj spid="_x0000_s36894" name="Equation" r:id="rId3" imgW="698400" imgH="393480" progId="Equation.DSMT4">
              <p:embed/>
            </p:oleObj>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506174844"/>
              </p:ext>
            </p:extLst>
          </p:nvPr>
        </p:nvGraphicFramePr>
        <p:xfrm>
          <a:off x="6781800" y="2667000"/>
          <a:ext cx="1752600" cy="533400"/>
        </p:xfrm>
        <a:graphic>
          <a:graphicData uri="http://schemas.openxmlformats.org/presentationml/2006/ole">
            <p:oleObj spid="_x0000_s36895" name="Equation" r:id="rId4" imgW="850680" imgH="203040" progId="Equation.DSMT4">
              <p:embed/>
            </p:oleObj>
          </a:graphicData>
        </a:graphic>
      </p:graphicFrame>
    </p:spTree>
    <p:extLst>
      <p:ext uri="{BB962C8B-B14F-4D97-AF65-F5344CB8AC3E}">
        <p14:creationId xmlns="" xmlns:p14="http://schemas.microsoft.com/office/powerpoint/2010/main" val="3507043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33400" y="609600"/>
            <a:ext cx="8153399" cy="281940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prstClr val="black"/>
                </a:solidFill>
                <a:latin typeface="Times New Roman" pitchFamily="18" charset="0"/>
                <a:cs typeface="Times New Roman" pitchFamily="18" charset="0"/>
              </a:rPr>
              <a:t>Nêu</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một</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số</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ứng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dụng</a:t>
            </a:r>
            <a:r>
              <a:rPr lang="en-US" sz="4400" b="1" dirty="0" smtClean="0">
                <a:solidFill>
                  <a:prstClr val="black"/>
                </a:solidFill>
                <a:latin typeface="Times New Roman" pitchFamily="18" charset="0"/>
                <a:cs typeface="Times New Roman" pitchFamily="18" charset="0"/>
              </a:rPr>
              <a:t> </a:t>
            </a:r>
            <a:r>
              <a:rPr lang="en-US" sz="4400" b="1" dirty="0" err="1">
                <a:solidFill>
                  <a:prstClr val="black"/>
                </a:solidFill>
                <a:latin typeface="Times New Roman" pitchFamily="18" charset="0"/>
                <a:cs typeface="Times New Roman" pitchFamily="18" charset="0"/>
              </a:rPr>
              <a:t>khác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của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sóng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dừng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em</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biêt</a:t>
            </a:r>
            <a:r>
              <a:rPr lang="en-US" sz="4400" b="1" dirty="0" smtClean="0">
                <a:solidFill>
                  <a:prstClr val="black"/>
                </a:solidFill>
                <a:latin typeface="Times New Roman" pitchFamily="18" charset="0"/>
                <a:cs typeface="Times New Roman" pitchFamily="18" charset="0"/>
              </a:rPr>
              <a:t>?</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1890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76200"/>
            <a:ext cx="8077200" cy="579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0706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a:hlinkClick r:id="rId4" action="ppaction://hlinkfile"/>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1000" y="228600"/>
            <a:ext cx="8610600" cy="640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ight Arrow 3">
            <a:hlinkClick r:id="rId4" action="ppaction://hlinkfile"/>
          </p:cNvPr>
          <p:cNvSpPr/>
          <p:nvPr/>
        </p:nvSpPr>
        <p:spPr>
          <a:xfrm>
            <a:off x="8446008" y="6449429"/>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Waimea River Standing Wave Surf Session.mp4">
            <a:hlinkClick r:id="" action="ppaction://media"/>
          </p:cNvPr>
          <p:cNvPicPr>
            <a:picLocks noGrp="1" noRot="1" noChangeAspect="1"/>
          </p:cNvPicPr>
          <p:nvPr>
            <p:ph idx="1"/>
            <a:videoFile r:link="rId1"/>
          </p:nvPr>
        </p:nvPicPr>
        <p:blipFill>
          <a:blip r:embed="rId6" cstate="print"/>
          <a:stretch>
            <a:fillRect/>
          </a:stretch>
        </p:blipFill>
        <p:spPr>
          <a:xfrm>
            <a:off x="7924800" y="6577012"/>
            <a:ext cx="374651" cy="280988"/>
          </a:xfrm>
          <a:prstGeom prst="rect">
            <a:avLst/>
          </a:prstGeom>
        </p:spPr>
      </p:pic>
    </p:spTree>
    <p:extLst>
      <p:ext uri="{BB962C8B-B14F-4D97-AF65-F5344CB8AC3E}">
        <p14:creationId xmlns="" xmlns:p14="http://schemas.microsoft.com/office/powerpoint/2010/main" val="4122117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457200"/>
          </a:xfrm>
        </p:spPr>
        <p:txBody>
          <a:bodyPr>
            <a:normAutofit fontScale="90000"/>
          </a:bodyPr>
          <a:lstStyle/>
          <a:p>
            <a:r>
              <a:rPr lang="en-US" b="1" dirty="0" err="1" smtClean="0">
                <a:solidFill>
                  <a:srgbClr val="FF0000"/>
                </a:solidFill>
                <a:latin typeface="Times New Roman" pitchFamily="18" charset="0"/>
                <a:cs typeface="Times New Roman" pitchFamily="18" charset="0"/>
              </a:rPr>
              <a:t>Củng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cố</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1143000"/>
          </a:xfrm>
        </p:spPr>
        <p:txBody>
          <a:bodyPr>
            <a:normAutofit lnSpcReduction="10000"/>
          </a:bodyPr>
          <a:lstStyle/>
          <a:p>
            <a:pPr marL="0" indent="0" algn="just">
              <a:buNone/>
            </a:pPr>
            <a:r>
              <a:rPr lang="en-US" sz="2400" b="1" i="1" dirty="0" smtClean="0">
                <a:solidFill>
                  <a:srgbClr val="002060"/>
                </a:solidFill>
                <a:latin typeface="Times New Roman" pitchFamily="18" charset="0"/>
                <a:cs typeface="Times New Roman" pitchFamily="18" charset="0"/>
              </a:rPr>
              <a:t>1. </a:t>
            </a:r>
            <a:r>
              <a:rPr lang="en-US" sz="2400" b="1" i="1" dirty="0" err="1" smtClean="0">
                <a:solidFill>
                  <a:srgbClr val="002060"/>
                </a:solidFill>
                <a:latin typeface="Times New Roman" pitchFamily="18" charset="0"/>
                <a:cs typeface="Times New Roman" pitchFamily="18" charset="0"/>
              </a:rPr>
              <a:t>Sóng</a:t>
            </a:r>
            <a:r>
              <a:rPr lang="en-US" sz="2400" b="1" i="1" dirty="0" smtClean="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dừng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là</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sự</a:t>
            </a:r>
            <a:r>
              <a:rPr lang="en-US" sz="2400" b="1" i="1" dirty="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giao</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thoa</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giữa</a:t>
            </a:r>
            <a:r>
              <a:rPr lang="en-US" sz="2400" b="1" i="1" dirty="0" smtClean="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sóng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tới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và</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sóng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phản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xạ</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kết</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quả</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là</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xuất</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hiện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nút</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sóng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và</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bụng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sóng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cố</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định</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trong</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không</a:t>
            </a:r>
            <a:r>
              <a:rPr lang="en-US" sz="2400" b="1" i="1" dirty="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gian</a:t>
            </a:r>
            <a:endParaRPr lang="en-US" sz="2400" b="1" i="1" dirty="0" smtClean="0">
              <a:solidFill>
                <a:srgbClr val="002060"/>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3686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60032" y="4648200"/>
            <a:ext cx="1345568" cy="846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5799892"/>
            <a:ext cx="7010400" cy="677108"/>
          </a:xfrm>
          <a:prstGeom prst="rect">
            <a:avLst/>
          </a:prstGeom>
        </p:spPr>
        <p:txBody>
          <a:bodyPr wrap="square">
            <a:spAutoFit/>
          </a:bodyPr>
          <a:lstStyle/>
          <a:p>
            <a:r>
              <a:rPr lang="en-US" b="1" dirty="0" smtClean="0">
                <a:solidFill>
                  <a:srgbClr val="FF3300"/>
                </a:solidFill>
                <a:latin typeface="Times New Roman" pitchFamily="18" charset="0"/>
                <a:ea typeface="+mj-ea"/>
                <a:cs typeface="Times New Roman" pitchFamily="18" charset="0"/>
              </a:rPr>
              <a:t> </a:t>
            </a:r>
            <a:r>
              <a:rPr lang="en-US" b="1" dirty="0" err="1" smtClean="0">
                <a:solidFill>
                  <a:srgbClr val="FF3300"/>
                </a:solidFill>
                <a:latin typeface="Times New Roman" pitchFamily="18" charset="0"/>
                <a:ea typeface="+mj-ea"/>
                <a:cs typeface="Times New Roman" pitchFamily="18" charset="0"/>
              </a:rPr>
              <a:t>Sóng</a:t>
            </a:r>
            <a:r>
              <a:rPr lang="en-US" b="1" dirty="0" smtClean="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dừng</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trên</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một</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sợi</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dây</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có</a:t>
            </a:r>
            <a:r>
              <a:rPr lang="en-US" b="1" dirty="0">
                <a:solidFill>
                  <a:srgbClr val="FF3300"/>
                </a:solidFill>
                <a:latin typeface="Times New Roman" pitchFamily="18" charset="0"/>
                <a:ea typeface="+mj-ea"/>
                <a:cs typeface="Times New Roman" pitchFamily="18" charset="0"/>
              </a:rPr>
              <a:t> </a:t>
            </a:r>
            <a:r>
              <a:rPr lang="en-US" b="1" dirty="0" err="1" smtClean="0">
                <a:solidFill>
                  <a:srgbClr val="FF3300"/>
                </a:solidFill>
                <a:latin typeface="Times New Roman" pitchFamily="18" charset="0"/>
                <a:ea typeface="+mj-ea"/>
                <a:cs typeface="Times New Roman" pitchFamily="18" charset="0"/>
              </a:rPr>
              <a:t>một</a:t>
            </a:r>
            <a:r>
              <a:rPr lang="en-US" b="1" dirty="0" smtClean="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đầu</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cố</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định</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một</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đầu</a:t>
            </a:r>
            <a:r>
              <a:rPr lang="en-US" b="1" dirty="0">
                <a:solidFill>
                  <a:srgbClr val="FF3300"/>
                </a:solidFill>
                <a:latin typeface="Times New Roman" pitchFamily="18" charset="0"/>
                <a:ea typeface="+mj-ea"/>
                <a:cs typeface="Times New Roman" pitchFamily="18" charset="0"/>
              </a:rPr>
              <a:t> </a:t>
            </a:r>
            <a:r>
              <a:rPr lang="en-US" b="1" dirty="0" err="1">
                <a:solidFill>
                  <a:srgbClr val="FF3300"/>
                </a:solidFill>
                <a:latin typeface="Times New Roman" pitchFamily="18" charset="0"/>
                <a:ea typeface="+mj-ea"/>
                <a:cs typeface="Times New Roman" pitchFamily="18" charset="0"/>
              </a:rPr>
              <a:t>tự</a:t>
            </a:r>
            <a:r>
              <a:rPr lang="en-US" b="1" dirty="0">
                <a:solidFill>
                  <a:srgbClr val="FF3300"/>
                </a:solidFill>
                <a:latin typeface="Times New Roman" pitchFamily="18" charset="0"/>
                <a:ea typeface="+mj-ea"/>
                <a:cs typeface="Times New Roman" pitchFamily="18" charset="0"/>
              </a:rPr>
              <a:t> do</a:t>
            </a:r>
            <a:r>
              <a:rPr lang="en-US" sz="2000" b="1" dirty="0">
                <a:solidFill>
                  <a:srgbClr val="FF3300"/>
                </a:solidFill>
                <a:latin typeface="Times New Roman" pitchFamily="18" charset="0"/>
                <a:ea typeface="+mj-ea"/>
                <a:cs typeface="Times New Roman" pitchFamily="18" charset="0"/>
              </a:rPr>
              <a:t/>
            </a:r>
            <a:br>
              <a:rPr lang="en-US" sz="2000" b="1" dirty="0">
                <a:solidFill>
                  <a:srgbClr val="FF3300"/>
                </a:solidFill>
                <a:latin typeface="Times New Roman" pitchFamily="18" charset="0"/>
                <a:ea typeface="+mj-ea"/>
                <a:cs typeface="Times New Roman" pitchFamily="18" charset="0"/>
              </a:rPr>
            </a:br>
            <a:endParaRPr lang="en-US" sz="2000" dirty="0">
              <a:latin typeface="Times New Roman" pitchFamily="18" charset="0"/>
              <a:cs typeface="Times New Roman" pitchFamily="18" charset="0"/>
            </a:endParaRPr>
          </a:p>
        </p:txBody>
      </p:sp>
      <p:pic>
        <p:nvPicPr>
          <p:cNvPr id="3686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5571292"/>
            <a:ext cx="1335652" cy="9017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33400" y="4908730"/>
            <a:ext cx="4800600" cy="533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Sóng</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dừng</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trên</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một</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sợi</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dây</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có</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hai</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đâu</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cố</a:t>
            </a:r>
            <a:r>
              <a:rPr kumimoji="0" lang="en-US" b="1" i="0" u="none" strike="noStrike" kern="1200" cap="none" spc="0" normalizeH="0" baseline="0" noProof="0" dirty="0" smtClean="0">
                <a:ln>
                  <a:noFill/>
                </a:ln>
                <a:solidFill>
                  <a:srgbClr val="FF3300"/>
                </a:solidFill>
                <a:effectLst/>
                <a:uLnTx/>
                <a:uFillTx/>
                <a:latin typeface="Times New Roman" pitchFamily="18" charset="0"/>
                <a:ea typeface="+mj-ea"/>
                <a:cs typeface="Times New Roman" pitchFamily="18" charset="0"/>
              </a:rPr>
              <a:t> </a:t>
            </a:r>
            <a:r>
              <a:rPr kumimoji="0" lang="en-US" b="1" i="0" u="none" strike="noStrike" kern="1200" cap="none" spc="0" normalizeH="0" baseline="0" noProof="0" dirty="0" err="1" smtClean="0">
                <a:ln>
                  <a:noFill/>
                </a:ln>
                <a:solidFill>
                  <a:srgbClr val="FF3300"/>
                </a:solidFill>
                <a:effectLst/>
                <a:uLnTx/>
                <a:uFillTx/>
                <a:latin typeface="Times New Roman" pitchFamily="18" charset="0"/>
                <a:ea typeface="+mj-ea"/>
                <a:cs typeface="Times New Roman" pitchFamily="18" charset="0"/>
              </a:rPr>
              <a:t>định</a:t>
            </a:r>
            <a:endParaRPr kumimoji="0" lang="en-US"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8" name="Picture 7"/>
          <p:cNvPicPr>
            <a:picLocks noChangeAspect="1" noChangeArrowheads="1"/>
          </p:cNvPicPr>
          <p:nvPr/>
        </p:nvPicPr>
        <p:blipFill>
          <a:blip r:embed="rId4"/>
          <a:srcRect/>
          <a:stretch>
            <a:fillRect/>
          </a:stretch>
        </p:blipFill>
        <p:spPr bwMode="auto">
          <a:xfrm>
            <a:off x="2769810" y="1981200"/>
            <a:ext cx="2583542" cy="914400"/>
          </a:xfrm>
          <a:prstGeom prst="rect">
            <a:avLst/>
          </a:prstGeom>
          <a:noFill/>
          <a:ln w="9525">
            <a:noFill/>
            <a:miter lim="800000"/>
            <a:headEnd/>
            <a:tailEnd/>
          </a:ln>
          <a:effectLst/>
        </p:spPr>
      </p:pic>
      <p:sp>
        <p:nvSpPr>
          <p:cNvPr id="9" name="Hộp_Văn_Bản 8"/>
          <p:cNvSpPr txBox="1"/>
          <p:nvPr/>
        </p:nvSpPr>
        <p:spPr>
          <a:xfrm>
            <a:off x="457200" y="2209800"/>
            <a:ext cx="1981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Biên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10" name="Hộp_Văn_Bản 9"/>
          <p:cNvSpPr txBox="1"/>
          <p:nvPr/>
        </p:nvSpPr>
        <p:spPr>
          <a:xfrm>
            <a:off x="457200" y="3124200"/>
            <a:ext cx="86868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Pha</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a:t>
            </a:r>
            <a:r>
              <a:rPr lang="en-US" sz="2400" dirty="0" err="1" smtClean="0">
                <a:solidFill>
                  <a:srgbClr val="0070C0"/>
                </a:solidFill>
                <a:latin typeface="Times New Roman" pitchFamily="18" charset="0"/>
                <a:cs typeface="Times New Roman" pitchFamily="18" charset="0"/>
              </a:rPr>
              <a:t>Các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điểm</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trong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cùng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một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bó</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sóng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luôn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dao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động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cùng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pha</a:t>
            </a:r>
            <a:endParaRPr lang="en-US" sz="2400" dirty="0" smtClean="0">
              <a:solidFill>
                <a:srgbClr val="0070C0"/>
              </a:solidFill>
              <a:latin typeface="Times New Roman" pitchFamily="18" charset="0"/>
              <a:cs typeface="Times New Roman" pitchFamily="18" charset="0"/>
            </a:endParaRPr>
          </a:p>
          <a:p>
            <a:r>
              <a:rPr lang="en-US" sz="2400" dirty="0" smtClean="0">
                <a:solidFill>
                  <a:srgbClr val="0070C0"/>
                </a:solidFill>
                <a:latin typeface="Times New Roman" pitchFamily="18" charset="0"/>
                <a:cs typeface="Times New Roman" pitchFamily="18" charset="0"/>
              </a:rPr>
              <a:t>             - </a:t>
            </a:r>
            <a:r>
              <a:rPr lang="en-US" sz="2400" dirty="0" err="1" smtClean="0">
                <a:solidFill>
                  <a:srgbClr val="0070C0"/>
                </a:solidFill>
                <a:latin typeface="Times New Roman" pitchFamily="18" charset="0"/>
                <a:cs typeface="Times New Roman" pitchFamily="18" charset="0"/>
              </a:rPr>
              <a:t>Các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điểm</a:t>
            </a:r>
            <a:r>
              <a:rPr lang="en-US" sz="2400" dirty="0" smtClean="0">
                <a:solidFill>
                  <a:srgbClr val="0070C0"/>
                </a:solidFill>
                <a:latin typeface="Times New Roman" pitchFamily="18" charset="0"/>
                <a:cs typeface="Times New Roman" pitchFamily="18" charset="0"/>
              </a:rPr>
              <a:t> ở </a:t>
            </a:r>
            <a:r>
              <a:rPr lang="en-US" sz="2400" dirty="0" err="1" smtClean="0">
                <a:solidFill>
                  <a:srgbClr val="0070C0"/>
                </a:solidFill>
                <a:latin typeface="Times New Roman" pitchFamily="18" charset="0"/>
                <a:cs typeface="Times New Roman" pitchFamily="18" charset="0"/>
              </a:rPr>
              <a:t>hai</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bên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nút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sóng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thì</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luôn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dao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động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ngược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pha</a:t>
            </a:r>
            <a:r>
              <a:rPr lang="en-US" sz="2400" dirty="0" smtClean="0">
                <a:solidFill>
                  <a:srgbClr val="0070C0"/>
                </a:solidFill>
                <a:latin typeface="Times New Roman" pitchFamily="18" charset="0"/>
                <a:cs typeface="Times New Roman" pitchFamily="18" charset="0"/>
              </a:rPr>
              <a:t>  </a:t>
            </a:r>
            <a:endParaRPr lang="en-US" sz="2400" dirty="0">
              <a:solidFill>
                <a:srgbClr val="0070C0"/>
              </a:solidFill>
              <a:latin typeface="Times New Roman" pitchFamily="18" charset="0"/>
              <a:cs typeface="Times New Roman" pitchFamily="18" charset="0"/>
            </a:endParaRPr>
          </a:p>
        </p:txBody>
      </p:sp>
      <p:sp>
        <p:nvSpPr>
          <p:cNvPr id="11" name="Hộp_Văn_Bản 10"/>
          <p:cNvSpPr txBox="1"/>
          <p:nvPr/>
        </p:nvSpPr>
        <p:spPr>
          <a:xfrm>
            <a:off x="519545" y="4267200"/>
            <a:ext cx="4114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dừng</a:t>
            </a:r>
            <a:endParaRPr lang="en-US" sz="2400" b="1" dirty="0">
              <a:latin typeface="Times New Roman" pitchFamily="18" charset="0"/>
              <a:cs typeface="Times New Roman" pitchFamily="18" charset="0"/>
            </a:endParaRPr>
          </a:p>
        </p:txBody>
      </p:sp>
      <p:sp>
        <p:nvSpPr>
          <p:cNvPr id="12" name="Hộp_Văn_Bản 11"/>
          <p:cNvSpPr txBox="1"/>
          <p:nvPr/>
        </p:nvSpPr>
        <p:spPr>
          <a:xfrm>
            <a:off x="5486400" y="2286000"/>
            <a:ext cx="3200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d: </a:t>
            </a:r>
            <a:r>
              <a:rPr lang="en-US" sz="1400" b="1" dirty="0" err="1" smtClean="0">
                <a:latin typeface="Times New Roman" pitchFamily="18" charset="0"/>
                <a:cs typeface="Times New Roman" pitchFamily="18" charset="0"/>
              </a:rPr>
              <a:t>là</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khoảng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cách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từ</a:t>
            </a:r>
            <a:r>
              <a:rPr lang="en-US" sz="1400" b="1" dirty="0" smtClean="0">
                <a:latin typeface="Times New Roman" pitchFamily="18" charset="0"/>
                <a:cs typeface="Times New Roman" pitchFamily="18" charset="0"/>
              </a:rPr>
              <a:t> M </a:t>
            </a:r>
            <a:r>
              <a:rPr lang="en-US" sz="1400" b="1" dirty="0" err="1" smtClean="0">
                <a:latin typeface="Times New Roman" pitchFamily="18" charset="0"/>
                <a:cs typeface="Times New Roman" pitchFamily="18" charset="0"/>
              </a:rPr>
              <a:t>đến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nút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sóng</a:t>
            </a:r>
            <a:endParaRPr lang="en-US" sz="1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672019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Củng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cố</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447800"/>
            <a:ext cx="8305800" cy="4602163"/>
          </a:xfrm>
        </p:spPr>
        <p:txBody>
          <a:bodyPr/>
          <a:lstStyle/>
          <a:p>
            <a:pPr marL="0" lvl="0" indent="0" fontAlgn="base">
              <a:spcBef>
                <a:spcPct val="50000"/>
              </a:spcBef>
              <a:spcAft>
                <a:spcPct val="0"/>
              </a:spcAft>
              <a:buNone/>
            </a:pPr>
            <a:r>
              <a:rPr lang="en-US" sz="2800" b="1" dirty="0" err="1" smtClean="0">
                <a:solidFill>
                  <a:srgbClr val="000000"/>
                </a:solidFill>
                <a:latin typeface="Times New Roman" pitchFamily="18" charset="0"/>
              </a:rPr>
              <a:t>Câu</a:t>
            </a:r>
            <a:r>
              <a:rPr lang="en-US" sz="2800" b="1" dirty="0" smtClean="0">
                <a:solidFill>
                  <a:srgbClr val="000000"/>
                </a:solidFill>
                <a:latin typeface="Times New Roman" pitchFamily="18" charset="0"/>
              </a:rPr>
              <a:t> 1. </a:t>
            </a:r>
            <a:r>
              <a:rPr lang="en-US" sz="2800" dirty="0" err="1">
                <a:solidFill>
                  <a:srgbClr val="000000"/>
                </a:solidFill>
                <a:latin typeface="Times New Roman" pitchFamily="18" charset="0"/>
              </a:rPr>
              <a:t>Chọn</a:t>
            </a:r>
            <a:r>
              <a:rPr lang="en-US" sz="2800" dirty="0">
                <a:solidFill>
                  <a:srgbClr val="000000"/>
                </a:solidFill>
                <a:latin typeface="Times New Roman" pitchFamily="18" charset="0"/>
              </a:rPr>
              <a:t> </a:t>
            </a:r>
            <a:r>
              <a:rPr lang="en-US" sz="2800" dirty="0" err="1" smtClean="0">
                <a:solidFill>
                  <a:srgbClr val="000000"/>
                </a:solidFill>
                <a:latin typeface="Times New Roman" pitchFamily="18" charset="0"/>
              </a:rPr>
              <a:t>đáp</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án</a:t>
            </a:r>
            <a:r>
              <a:rPr lang="en-US" sz="2800" dirty="0" smtClean="0">
                <a:solidFill>
                  <a:srgbClr val="000000"/>
                </a:solidFill>
                <a:latin typeface="Times New Roman" pitchFamily="18" charset="0"/>
              </a:rPr>
              <a:t> </a:t>
            </a:r>
            <a:r>
              <a:rPr lang="en-US" sz="2800" b="1" dirty="0" err="1" smtClean="0">
                <a:solidFill>
                  <a:srgbClr val="000000"/>
                </a:solidFill>
                <a:latin typeface="Times New Roman" pitchFamily="18" charset="0"/>
              </a:rPr>
              <a:t>đúng</a:t>
            </a:r>
            <a:r>
              <a:rPr lang="en-US" sz="2800" b="1" dirty="0" smtClean="0">
                <a:solidFill>
                  <a:srgbClr val="000000"/>
                </a:solidFill>
                <a:latin typeface="Times New Roman" pitchFamily="18" charset="0"/>
              </a:rPr>
              <a:t>:</a:t>
            </a:r>
            <a:endParaRPr lang="en-US" sz="2800" b="1" dirty="0">
              <a:solidFill>
                <a:srgbClr val="000000"/>
              </a:solidFill>
              <a:latin typeface="Times New Roman" pitchFamily="18" charset="0"/>
            </a:endParaRPr>
          </a:p>
          <a:p>
            <a:pPr marL="0" lvl="0" indent="0" fontAlgn="base">
              <a:spcBef>
                <a:spcPct val="50000"/>
              </a:spcBef>
              <a:spcAft>
                <a:spcPct val="0"/>
              </a:spcAft>
              <a:buNone/>
            </a:pPr>
            <a:r>
              <a:rPr lang="en-US" sz="2800" b="1" dirty="0">
                <a:solidFill>
                  <a:srgbClr val="000000"/>
                </a:solidFill>
                <a:latin typeface="Times New Roman" pitchFamily="18" charset="0"/>
              </a:rPr>
              <a:t>  </a:t>
            </a:r>
            <a:r>
              <a:rPr lang="en-US" sz="2800" dirty="0" err="1">
                <a:solidFill>
                  <a:srgbClr val="000000"/>
                </a:solidFill>
                <a:latin typeface="Times New Roman" pitchFamily="18" charset="0"/>
              </a:rPr>
              <a:t>Trong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hệ</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sóng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dừng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trên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một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sợi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dây</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khoảng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cách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giữa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hai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nút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hoặc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hai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bụng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liên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tiếp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bằng</a:t>
            </a:r>
            <a:r>
              <a:rPr lang="en-US" sz="2800" dirty="0">
                <a:solidFill>
                  <a:srgbClr val="000000"/>
                </a:solidFill>
                <a:latin typeface="Times New Roman" pitchFamily="18" charset="0"/>
              </a:rPr>
              <a:t> </a:t>
            </a:r>
          </a:p>
          <a:p>
            <a:pPr marL="0" lvl="0" indent="0" fontAlgn="base">
              <a:spcBef>
                <a:spcPct val="50000"/>
              </a:spcBef>
              <a:spcAft>
                <a:spcPct val="0"/>
              </a:spcAft>
              <a:buNone/>
            </a:pPr>
            <a:r>
              <a:rPr lang="en-US" sz="2800" dirty="0">
                <a:solidFill>
                  <a:srgbClr val="000000"/>
                </a:solidFill>
                <a:latin typeface="Times New Roman" pitchFamily="18" charset="0"/>
              </a:rPr>
              <a:t>  A. </a:t>
            </a:r>
            <a:r>
              <a:rPr lang="en-US" sz="2800" dirty="0" err="1" smtClean="0">
                <a:solidFill>
                  <a:srgbClr val="000000"/>
                </a:solidFill>
                <a:latin typeface="Times New Roman" pitchFamily="18" charset="0"/>
              </a:rPr>
              <a:t>một</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bước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sóng</a:t>
            </a:r>
            <a:endParaRPr lang="en-US" sz="2800" dirty="0">
              <a:solidFill>
                <a:srgbClr val="000000"/>
              </a:solidFill>
              <a:latin typeface="Times New Roman" pitchFamily="18" charset="0"/>
            </a:endParaRPr>
          </a:p>
          <a:p>
            <a:pPr marL="0" lvl="0" indent="0" fontAlgn="base">
              <a:spcBef>
                <a:spcPct val="50000"/>
              </a:spcBef>
              <a:spcAft>
                <a:spcPct val="0"/>
              </a:spcAft>
              <a:buNone/>
            </a:pPr>
            <a:r>
              <a:rPr lang="en-US" sz="2800" dirty="0" smtClean="0">
                <a:solidFill>
                  <a:srgbClr val="000000"/>
                </a:solidFill>
                <a:latin typeface="Times New Roman" pitchFamily="18" charset="0"/>
              </a:rPr>
              <a:t>  B. </a:t>
            </a:r>
            <a:r>
              <a:rPr lang="en-US" sz="2800" dirty="0" err="1" smtClean="0">
                <a:solidFill>
                  <a:srgbClr val="000000"/>
                </a:solidFill>
                <a:latin typeface="Times New Roman" pitchFamily="18" charset="0"/>
              </a:rPr>
              <a:t>hai</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bước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sóng</a:t>
            </a:r>
            <a:endParaRPr lang="en-US" sz="2800" dirty="0" smtClean="0">
              <a:solidFill>
                <a:srgbClr val="000000"/>
              </a:solidFill>
              <a:latin typeface="Times New Roman" pitchFamily="18" charset="0"/>
            </a:endParaRPr>
          </a:p>
          <a:p>
            <a:pPr marL="0" lvl="0" indent="0" fontAlgn="base">
              <a:spcBef>
                <a:spcPct val="50000"/>
              </a:spcBef>
              <a:spcAft>
                <a:spcPct val="0"/>
              </a:spcAft>
              <a:buNone/>
            </a:pPr>
            <a:r>
              <a:rPr lang="en-US" sz="2800" dirty="0" smtClean="0">
                <a:solidFill>
                  <a:srgbClr val="000000"/>
                </a:solidFill>
                <a:latin typeface="Times New Roman" pitchFamily="18" charset="0"/>
              </a:rPr>
              <a:t>  </a:t>
            </a:r>
            <a:r>
              <a:rPr lang="en-US" sz="2800" dirty="0">
                <a:solidFill>
                  <a:srgbClr val="000000"/>
                </a:solidFill>
                <a:latin typeface="Times New Roman" pitchFamily="18" charset="0"/>
              </a:rPr>
              <a:t>C. </a:t>
            </a:r>
            <a:r>
              <a:rPr lang="en-US" sz="2800" dirty="0" err="1" smtClean="0">
                <a:solidFill>
                  <a:srgbClr val="000000"/>
                </a:solidFill>
                <a:latin typeface="Times New Roman" pitchFamily="18" charset="0"/>
              </a:rPr>
              <a:t>một</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nửa</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bước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sóng</a:t>
            </a:r>
            <a:r>
              <a:rPr lang="en-US" sz="2800" dirty="0">
                <a:solidFill>
                  <a:srgbClr val="000000"/>
                </a:solidFill>
                <a:latin typeface="Times New Roman" pitchFamily="18" charset="0"/>
              </a:rPr>
              <a:t> </a:t>
            </a:r>
          </a:p>
          <a:p>
            <a:pPr marL="0" lvl="0" indent="0" fontAlgn="base">
              <a:spcBef>
                <a:spcPct val="50000"/>
              </a:spcBef>
              <a:spcAft>
                <a:spcPct val="0"/>
              </a:spcAft>
              <a:buNone/>
            </a:pPr>
            <a:r>
              <a:rPr lang="en-US" sz="2800" dirty="0">
                <a:solidFill>
                  <a:srgbClr val="000000"/>
                </a:solidFill>
                <a:latin typeface="Times New Roman" pitchFamily="18" charset="0"/>
              </a:rPr>
              <a:t>  D. </a:t>
            </a:r>
            <a:r>
              <a:rPr lang="en-US" sz="2800" dirty="0" err="1" smtClean="0">
                <a:solidFill>
                  <a:srgbClr val="000000"/>
                </a:solidFill>
                <a:latin typeface="Times New Roman" pitchFamily="18" charset="0"/>
              </a:rPr>
              <a:t>một</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phần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tư</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bước</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sóng</a:t>
            </a:r>
            <a:endParaRPr lang="en-US" sz="2800" dirty="0">
              <a:solidFill>
                <a:srgbClr val="000000"/>
              </a:solidFill>
              <a:latin typeface="Times New Roman" pitchFamily="18" charset="0"/>
            </a:endParaRPr>
          </a:p>
          <a:p>
            <a:endParaRPr lang="en-US" dirty="0"/>
          </a:p>
        </p:txBody>
      </p:sp>
      <p:sp>
        <p:nvSpPr>
          <p:cNvPr id="4" name="Oval 3"/>
          <p:cNvSpPr/>
          <p:nvPr/>
        </p:nvSpPr>
        <p:spPr>
          <a:xfrm>
            <a:off x="457200" y="4450080"/>
            <a:ext cx="609600" cy="762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C</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726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Củng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cố</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marL="0" indent="0" algn="just">
              <a:lnSpc>
                <a:spcPct val="150000"/>
              </a:lnSpc>
              <a:spcAft>
                <a:spcPts val="600"/>
              </a:spcAft>
              <a:buNone/>
            </a:pPr>
            <a:r>
              <a:rPr lang="fr-FR" b="1" dirty="0" err="1">
                <a:solidFill>
                  <a:srgbClr val="1F1F1F"/>
                </a:solidFill>
                <a:latin typeface="Times New Roman"/>
                <a:ea typeface="Times New Roman"/>
                <a:cs typeface="Times New Roman"/>
              </a:rPr>
              <a:t>Câu</a:t>
            </a:r>
            <a:r>
              <a:rPr lang="fr-FR" b="1" dirty="0">
                <a:solidFill>
                  <a:srgbClr val="1F1F1F"/>
                </a:solidFill>
                <a:latin typeface="Times New Roman"/>
                <a:ea typeface="Times New Roman"/>
                <a:cs typeface="Times New Roman"/>
              </a:rPr>
              <a:t> </a:t>
            </a:r>
            <a:r>
              <a:rPr lang="fr-FR" b="1" dirty="0" smtClean="0">
                <a:solidFill>
                  <a:srgbClr val="1F1F1F"/>
                </a:solidFill>
                <a:latin typeface="Times New Roman"/>
                <a:ea typeface="Times New Roman"/>
                <a:cs typeface="Times New Roman"/>
              </a:rPr>
              <a:t>2:</a:t>
            </a:r>
            <a:r>
              <a:rPr lang="fr-FR" dirty="0" smtClean="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Chọn</a:t>
            </a:r>
            <a:r>
              <a:rPr lang="fr-FR" dirty="0">
                <a:solidFill>
                  <a:srgbClr val="1F1F1F"/>
                </a:solidFill>
                <a:latin typeface="Times New Roman"/>
                <a:ea typeface="Times New Roman"/>
                <a:cs typeface="Times New Roman"/>
              </a:rPr>
              <a:t> </a:t>
            </a:r>
            <a:r>
              <a:rPr lang="fr-FR" dirty="0" err="1" smtClean="0">
                <a:solidFill>
                  <a:srgbClr val="1F1F1F"/>
                </a:solidFill>
                <a:latin typeface="Times New Roman"/>
                <a:ea typeface="Times New Roman"/>
                <a:cs typeface="Times New Roman"/>
              </a:rPr>
              <a:t>đáp</a:t>
            </a:r>
            <a:r>
              <a:rPr lang="fr-FR" dirty="0" smtClean="0">
                <a:solidFill>
                  <a:srgbClr val="1F1F1F"/>
                </a:solidFill>
                <a:latin typeface="Times New Roman"/>
                <a:ea typeface="Times New Roman"/>
                <a:cs typeface="Times New Roman"/>
              </a:rPr>
              <a:t> </a:t>
            </a:r>
            <a:r>
              <a:rPr lang="fr-FR" dirty="0" err="1" smtClean="0">
                <a:solidFill>
                  <a:srgbClr val="1F1F1F"/>
                </a:solidFill>
                <a:latin typeface="Times New Roman"/>
                <a:ea typeface="Times New Roman"/>
                <a:cs typeface="Times New Roman"/>
              </a:rPr>
              <a:t>án</a:t>
            </a:r>
            <a:r>
              <a:rPr lang="fr-FR" dirty="0" smtClean="0">
                <a:solidFill>
                  <a:srgbClr val="1F1F1F"/>
                </a:solidFill>
                <a:latin typeface="Times New Roman"/>
                <a:ea typeface="Times New Roman"/>
                <a:cs typeface="Times New Roman"/>
              </a:rPr>
              <a:t> </a:t>
            </a:r>
            <a:r>
              <a:rPr lang="fr-FR" b="1" i="1" dirty="0" err="1">
                <a:solidFill>
                  <a:srgbClr val="1F1F1F"/>
                </a:solidFill>
                <a:latin typeface="Times New Roman"/>
                <a:ea typeface="Times New Roman"/>
                <a:cs typeface="Times New Roman"/>
              </a:rPr>
              <a:t>đúng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Tại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điểm</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phản</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xạ</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thì</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sóng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phản</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xạ</a:t>
            </a:r>
            <a:endParaRPr lang="en-US" sz="2400" dirty="0">
              <a:ea typeface="Calibri"/>
              <a:cs typeface="Times New Roman"/>
            </a:endParaRPr>
          </a:p>
          <a:p>
            <a:pPr marL="0" indent="0" algn="just">
              <a:lnSpc>
                <a:spcPct val="150000"/>
              </a:lnSpc>
              <a:spcAft>
                <a:spcPts val="600"/>
              </a:spcAft>
              <a:buNone/>
            </a:pPr>
            <a:r>
              <a:rPr lang="fr-FR" dirty="0">
                <a:solidFill>
                  <a:srgbClr val="1F1F1F"/>
                </a:solidFill>
                <a:latin typeface="Times New Roman"/>
                <a:ea typeface="Times New Roman"/>
                <a:cs typeface="Times New Roman"/>
              </a:rPr>
              <a:t>	A. </a:t>
            </a:r>
            <a:r>
              <a:rPr lang="fr-FR" dirty="0" err="1">
                <a:solidFill>
                  <a:srgbClr val="1F1F1F"/>
                </a:solidFill>
                <a:latin typeface="Times New Roman"/>
                <a:ea typeface="Times New Roman"/>
                <a:cs typeface="Times New Roman"/>
              </a:rPr>
              <a:t>luôn</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ngược</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pha</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sóng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tới</a:t>
            </a:r>
            <a:r>
              <a:rPr lang="fr-FR" dirty="0">
                <a:solidFill>
                  <a:srgbClr val="1F1F1F"/>
                </a:solidFill>
                <a:latin typeface="Times New Roman"/>
                <a:ea typeface="Times New Roman"/>
                <a:cs typeface="Times New Roman"/>
              </a:rPr>
              <a:t>.		</a:t>
            </a:r>
            <a:endParaRPr lang="en-US" sz="2400" dirty="0">
              <a:ea typeface="Calibri"/>
              <a:cs typeface="Times New Roman"/>
            </a:endParaRPr>
          </a:p>
          <a:p>
            <a:pPr indent="0" algn="just">
              <a:lnSpc>
                <a:spcPct val="150000"/>
              </a:lnSpc>
              <a:spcAft>
                <a:spcPts val="600"/>
              </a:spcAft>
              <a:buNone/>
            </a:pPr>
            <a:r>
              <a:rPr lang="fr-FR" dirty="0" smtClean="0">
                <a:solidFill>
                  <a:srgbClr val="1F1F1F"/>
                </a:solidFill>
                <a:latin typeface="Times New Roman"/>
                <a:ea typeface="Times New Roman"/>
                <a:cs typeface="Times New Roman"/>
              </a:rPr>
              <a:t>	B</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ngược</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pha</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sóng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nếu</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vật</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cản</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cố</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định</a:t>
            </a:r>
            <a:r>
              <a:rPr lang="fr-FR" dirty="0">
                <a:solidFill>
                  <a:srgbClr val="1F1F1F"/>
                </a:solidFill>
                <a:latin typeface="Times New Roman"/>
                <a:ea typeface="Times New Roman"/>
                <a:cs typeface="Times New Roman"/>
              </a:rPr>
              <a:t>.</a:t>
            </a:r>
            <a:endParaRPr lang="en-US" sz="2400" dirty="0">
              <a:ea typeface="Calibri"/>
              <a:cs typeface="Times New Roman"/>
            </a:endParaRPr>
          </a:p>
          <a:p>
            <a:pPr marL="0" indent="0" algn="just">
              <a:lnSpc>
                <a:spcPct val="150000"/>
              </a:lnSpc>
              <a:spcAft>
                <a:spcPts val="600"/>
              </a:spcAft>
              <a:buNone/>
            </a:pPr>
            <a:r>
              <a:rPr lang="fr-FR" dirty="0">
                <a:solidFill>
                  <a:srgbClr val="1F1F1F"/>
                </a:solidFill>
                <a:latin typeface="Times New Roman"/>
                <a:ea typeface="Times New Roman"/>
                <a:cs typeface="Times New Roman"/>
              </a:rPr>
              <a:t>	C. </a:t>
            </a:r>
            <a:r>
              <a:rPr lang="fr-FR" dirty="0" err="1">
                <a:solidFill>
                  <a:srgbClr val="1F1F1F"/>
                </a:solidFill>
                <a:latin typeface="Times New Roman"/>
                <a:ea typeface="Times New Roman"/>
                <a:cs typeface="Times New Roman"/>
              </a:rPr>
              <a:t>ngược</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pha</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sóng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nếu</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vật</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cản</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tự</a:t>
            </a:r>
            <a:r>
              <a:rPr lang="fr-FR" dirty="0">
                <a:solidFill>
                  <a:srgbClr val="1F1F1F"/>
                </a:solidFill>
                <a:latin typeface="Times New Roman"/>
                <a:ea typeface="Times New Roman"/>
                <a:cs typeface="Times New Roman"/>
              </a:rPr>
              <a:t> do.</a:t>
            </a:r>
            <a:endParaRPr lang="en-US" sz="2400" dirty="0">
              <a:ea typeface="Calibri"/>
              <a:cs typeface="Times New Roman"/>
            </a:endParaRPr>
          </a:p>
          <a:p>
            <a:pPr marL="0" indent="0" algn="just">
              <a:lnSpc>
                <a:spcPct val="150000"/>
              </a:lnSpc>
              <a:spcAft>
                <a:spcPts val="600"/>
              </a:spcAft>
              <a:buNone/>
            </a:pPr>
            <a:r>
              <a:rPr lang="fr-FR" dirty="0">
                <a:solidFill>
                  <a:srgbClr val="1F1F1F"/>
                </a:solidFill>
                <a:latin typeface="Times New Roman"/>
                <a:ea typeface="Times New Roman"/>
                <a:cs typeface="Times New Roman"/>
              </a:rPr>
              <a:t>	D. </a:t>
            </a:r>
            <a:r>
              <a:rPr lang="fr-FR" dirty="0" err="1">
                <a:solidFill>
                  <a:srgbClr val="1F1F1F"/>
                </a:solidFill>
                <a:latin typeface="Times New Roman"/>
                <a:ea typeface="Times New Roman"/>
                <a:cs typeface="Times New Roman"/>
              </a:rPr>
              <a:t>cùng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pha</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sóng</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tới</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nếu</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vật</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cản</a:t>
            </a:r>
            <a:r>
              <a:rPr lang="fr-FR" dirty="0">
                <a:solidFill>
                  <a:srgbClr val="1F1F1F"/>
                </a:solidFill>
                <a:latin typeface="Times New Roman"/>
                <a:ea typeface="Times New Roman"/>
                <a:cs typeface="Times New Roman"/>
              </a:rPr>
              <a:t> là </a:t>
            </a:r>
            <a:r>
              <a:rPr lang="fr-FR" dirty="0" err="1">
                <a:solidFill>
                  <a:srgbClr val="1F1F1F"/>
                </a:solidFill>
                <a:latin typeface="Times New Roman"/>
                <a:ea typeface="Times New Roman"/>
                <a:cs typeface="Times New Roman"/>
              </a:rPr>
              <a:t>cố</a:t>
            </a:r>
            <a:r>
              <a:rPr lang="fr-FR" dirty="0">
                <a:solidFill>
                  <a:srgbClr val="1F1F1F"/>
                </a:solidFill>
                <a:latin typeface="Times New Roman"/>
                <a:ea typeface="Times New Roman"/>
                <a:cs typeface="Times New Roman"/>
              </a:rPr>
              <a:t> </a:t>
            </a:r>
            <a:r>
              <a:rPr lang="fr-FR" dirty="0" err="1">
                <a:solidFill>
                  <a:srgbClr val="1F1F1F"/>
                </a:solidFill>
                <a:latin typeface="Times New Roman"/>
                <a:ea typeface="Times New Roman"/>
                <a:cs typeface="Times New Roman"/>
              </a:rPr>
              <a:t>định</a:t>
            </a:r>
            <a:r>
              <a:rPr lang="fr-FR" dirty="0">
                <a:solidFill>
                  <a:srgbClr val="1F1F1F"/>
                </a:solidFill>
                <a:latin typeface="Times New Roman"/>
                <a:ea typeface="Times New Roman"/>
                <a:cs typeface="Times New Roman"/>
              </a:rPr>
              <a:t>.</a:t>
            </a:r>
            <a:endParaRPr lang="en-US" sz="2400" dirty="0">
              <a:ea typeface="Calibri"/>
              <a:cs typeface="Times New Roman"/>
            </a:endParaRPr>
          </a:p>
          <a:p>
            <a:endParaRPr lang="en-US" dirty="0"/>
          </a:p>
        </p:txBody>
      </p:sp>
      <p:sp>
        <p:nvSpPr>
          <p:cNvPr id="4" name="Oval 3"/>
          <p:cNvSpPr/>
          <p:nvPr/>
        </p:nvSpPr>
        <p:spPr>
          <a:xfrm>
            <a:off x="990600" y="3703320"/>
            <a:ext cx="685800"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itchFamily="18" charset="0"/>
                <a:cs typeface="Times New Roman" pitchFamily="18" charset="0"/>
              </a:rPr>
              <a:t>B</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162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Củng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cố</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524000"/>
            <a:ext cx="8229600" cy="4525963"/>
          </a:xfrm>
        </p:spPr>
        <p:txBody>
          <a:bodyPr>
            <a:normAutofit/>
          </a:bodyPr>
          <a:lstStyle/>
          <a:p>
            <a:pPr marL="0" indent="0" algn="just">
              <a:lnSpc>
                <a:spcPct val="150000"/>
              </a:lnSpc>
              <a:spcAft>
                <a:spcPts val="600"/>
              </a:spcAft>
              <a:buNone/>
            </a:pPr>
            <a:r>
              <a:rPr lang="pt-BR" b="1" dirty="0">
                <a:solidFill>
                  <a:srgbClr val="1F1F1F"/>
                </a:solidFill>
                <a:latin typeface="Times New Roman"/>
                <a:ea typeface="Times New Roman"/>
                <a:cs typeface="Times New Roman"/>
              </a:rPr>
              <a:t>Câu </a:t>
            </a:r>
            <a:r>
              <a:rPr lang="pt-BR" b="1" dirty="0" smtClean="0">
                <a:solidFill>
                  <a:srgbClr val="1F1F1F"/>
                </a:solidFill>
                <a:latin typeface="Times New Roman"/>
                <a:ea typeface="Times New Roman"/>
                <a:cs typeface="Times New Roman"/>
              </a:rPr>
              <a:t>3:</a:t>
            </a:r>
            <a:r>
              <a:rPr lang="pt-BR" dirty="0" smtClean="0">
                <a:solidFill>
                  <a:srgbClr val="1F1F1F"/>
                </a:solidFill>
                <a:latin typeface="Times New Roman"/>
                <a:ea typeface="Times New Roman"/>
                <a:cs typeface="Times New Roman"/>
              </a:rPr>
              <a:t> </a:t>
            </a:r>
            <a:r>
              <a:rPr lang="pt-BR" dirty="0">
                <a:solidFill>
                  <a:srgbClr val="1F1F1F"/>
                </a:solidFill>
                <a:latin typeface="Times New Roman"/>
                <a:ea typeface="Times New Roman"/>
                <a:cs typeface="Times New Roman"/>
              </a:rPr>
              <a:t>Một sợi dây dài 2 m, hai đầu cố định. Kích thích để có sóng dừng trên dây với 4 bó sóng. Khoảng cách ngắn nhất giữa hai điểm không dao động trên dây bằng</a:t>
            </a:r>
            <a:endParaRPr lang="en-US" sz="2400" dirty="0">
              <a:ea typeface="Calibri"/>
              <a:cs typeface="Times New Roman"/>
            </a:endParaRPr>
          </a:p>
          <a:p>
            <a:pPr marL="0" indent="0" algn="just">
              <a:lnSpc>
                <a:spcPct val="150000"/>
              </a:lnSpc>
              <a:spcAft>
                <a:spcPts val="600"/>
              </a:spcAft>
              <a:buNone/>
            </a:pPr>
            <a:r>
              <a:rPr lang="pt-BR" dirty="0" smtClean="0">
                <a:solidFill>
                  <a:srgbClr val="1F1F1F"/>
                </a:solidFill>
                <a:latin typeface="Times New Roman"/>
                <a:ea typeface="Times New Roman"/>
                <a:cs typeface="Times New Roman"/>
              </a:rPr>
              <a:t>A. 1m.</a:t>
            </a:r>
            <a:r>
              <a:rPr lang="pt-BR" dirty="0">
                <a:solidFill>
                  <a:srgbClr val="1F1F1F"/>
                </a:solidFill>
                <a:latin typeface="Times New Roman"/>
                <a:ea typeface="Times New Roman"/>
                <a:cs typeface="Times New Roman"/>
              </a:rPr>
              <a:t>	</a:t>
            </a:r>
            <a:r>
              <a:rPr lang="pt-BR" dirty="0" smtClean="0">
                <a:solidFill>
                  <a:srgbClr val="1F1F1F"/>
                </a:solidFill>
                <a:latin typeface="Times New Roman"/>
                <a:ea typeface="Times New Roman"/>
                <a:cs typeface="Times New Roman"/>
              </a:rPr>
              <a:t>B</a:t>
            </a:r>
            <a:r>
              <a:rPr lang="pt-BR" dirty="0">
                <a:solidFill>
                  <a:srgbClr val="1F1F1F"/>
                </a:solidFill>
                <a:latin typeface="Times New Roman"/>
                <a:ea typeface="Times New Roman"/>
                <a:cs typeface="Times New Roman"/>
              </a:rPr>
              <a:t>. 0,5m</a:t>
            </a:r>
            <a:r>
              <a:rPr lang="pt-BR" dirty="0" smtClean="0">
                <a:solidFill>
                  <a:srgbClr val="1F1F1F"/>
                </a:solidFill>
                <a:latin typeface="Times New Roman"/>
                <a:ea typeface="Times New Roman"/>
                <a:cs typeface="Times New Roman"/>
              </a:rPr>
              <a:t>.</a:t>
            </a:r>
            <a:r>
              <a:rPr lang="pt-BR" dirty="0">
                <a:solidFill>
                  <a:srgbClr val="1F1F1F"/>
                </a:solidFill>
                <a:latin typeface="Times New Roman"/>
                <a:ea typeface="Times New Roman"/>
                <a:cs typeface="Times New Roman"/>
              </a:rPr>
              <a:t> 	</a:t>
            </a:r>
            <a:r>
              <a:rPr lang="pt-BR" dirty="0" smtClean="0">
                <a:solidFill>
                  <a:srgbClr val="1F1F1F"/>
                </a:solidFill>
                <a:latin typeface="Times New Roman"/>
                <a:ea typeface="Times New Roman"/>
                <a:cs typeface="Times New Roman"/>
              </a:rPr>
              <a:t>C</a:t>
            </a:r>
            <a:r>
              <a:rPr lang="pt-BR" dirty="0">
                <a:solidFill>
                  <a:srgbClr val="1F1F1F"/>
                </a:solidFill>
                <a:latin typeface="Times New Roman"/>
                <a:ea typeface="Times New Roman"/>
                <a:cs typeface="Times New Roman"/>
              </a:rPr>
              <a:t>. 0,25m.		D. 2m.</a:t>
            </a:r>
            <a:endParaRPr lang="en-US" sz="2400" dirty="0">
              <a:ea typeface="Calibri"/>
              <a:cs typeface="Times New Roman"/>
            </a:endParaRPr>
          </a:p>
          <a:p>
            <a:endParaRPr lang="en-US" dirty="0"/>
          </a:p>
        </p:txBody>
      </p:sp>
      <p:sp>
        <p:nvSpPr>
          <p:cNvPr id="4" name="Oval 3"/>
          <p:cNvSpPr/>
          <p:nvPr/>
        </p:nvSpPr>
        <p:spPr>
          <a:xfrm>
            <a:off x="2209800" y="4724400"/>
            <a:ext cx="762000" cy="762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B</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7613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568937" y="358200"/>
            <a:ext cx="8117863" cy="5509200"/>
          </a:xfrm>
          <a:prstGeom prst="rect">
            <a:avLst/>
          </a:prstGeom>
          <a:noFill/>
        </p:spPr>
        <p:txBody>
          <a:bodyPr wrap="none" rtlCol="0">
            <a:spAutoFit/>
          </a:bodyPr>
          <a:lstStyle/>
          <a:p>
            <a:r>
              <a:rPr lang="en-US" sz="3200" b="1" dirty="0" smtClean="0">
                <a:latin typeface="Times New Roman" pitchFamily="18" charset="0"/>
                <a:cs typeface="Times New Roman" pitchFamily="18" charset="0"/>
              </a:rPr>
              <a:t>MỘT SỐ DẠNG BÀI TẬP VỀ SÓNG DỪNG</a:t>
            </a:r>
            <a:endParaRPr lang="en-US" sz="3200" dirty="0" smtClean="0">
              <a:latin typeface="Times New Roman" pitchFamily="18" charset="0"/>
              <a:cs typeface="Times New Roman" pitchFamily="18" charset="0"/>
            </a:endParaRPr>
          </a:p>
          <a:p>
            <a:endParaRPr lang="en-US" sz="3600" i="1" dirty="0" smtClean="0">
              <a:latin typeface="Times New Roman" pitchFamily="18" charset="0"/>
              <a:cs typeface="Times New Roman" pitchFamily="18" charset="0"/>
            </a:endParaRPr>
          </a:p>
          <a:p>
            <a:r>
              <a:rPr lang="en-US" sz="3200" dirty="0" err="1" smtClean="0">
                <a:solidFill>
                  <a:srgbClr val="0070C0"/>
                </a:solidFill>
                <a:latin typeface="Times New Roman" pitchFamily="18" charset="0"/>
                <a:cs typeface="Times New Roman" pitchFamily="18" charset="0"/>
              </a:rPr>
              <a:t>Dạng</a:t>
            </a:r>
            <a:r>
              <a:rPr lang="en-US" sz="3200" dirty="0" smtClean="0">
                <a:solidFill>
                  <a:srgbClr val="0070C0"/>
                </a:solidFill>
                <a:latin typeface="Times New Roman" pitchFamily="18" charset="0"/>
                <a:cs typeface="Times New Roman" pitchFamily="18" charset="0"/>
              </a:rPr>
              <a:t> 1: </a:t>
            </a:r>
            <a:r>
              <a:rPr lang="en-US" sz="3200" dirty="0" err="1" smtClean="0">
                <a:solidFill>
                  <a:srgbClr val="0070C0"/>
                </a:solidFill>
                <a:latin typeface="Times New Roman" pitchFamily="18" charset="0"/>
                <a:cs typeface="Times New Roman" pitchFamily="18" charset="0"/>
              </a:rPr>
              <a:t>Biên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độ</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sóng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dừng</a:t>
            </a:r>
            <a:r>
              <a:rPr lang="en-US" sz="3200" dirty="0" smtClean="0">
                <a:solidFill>
                  <a:srgbClr val="0070C0"/>
                </a:solidFill>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Vị</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trí</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bụng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nút</a:t>
            </a:r>
            <a:r>
              <a:rPr lang="en-US" sz="2800" i="1" dirty="0" smtClean="0">
                <a:latin typeface="Times New Roman" pitchFamily="18" charset="0"/>
                <a:cs typeface="Times New Roman" pitchFamily="18" charset="0"/>
              </a:rPr>
              <a:t>   </a:t>
            </a:r>
          </a:p>
          <a:p>
            <a:r>
              <a:rPr lang="en-US" sz="2800" i="1"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Các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điểm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dao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động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bụng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nút</a:t>
            </a:r>
            <a:endParaRPr lang="en-US" sz="2800" i="1" dirty="0" smtClean="0">
              <a:latin typeface="Times New Roman" pitchFamily="18" charset="0"/>
              <a:cs typeface="Times New Roman" pitchFamily="18" charset="0"/>
            </a:endParaRPr>
          </a:p>
          <a:p>
            <a:r>
              <a:rPr lang="en-US" sz="3200" dirty="0" err="1" smtClean="0">
                <a:solidFill>
                  <a:srgbClr val="0070C0"/>
                </a:solidFill>
                <a:latin typeface="Times New Roman" pitchFamily="18" charset="0"/>
                <a:cs typeface="Times New Roman" pitchFamily="18" charset="0"/>
              </a:rPr>
              <a:t>Dạng</a:t>
            </a:r>
            <a:r>
              <a:rPr lang="en-US" sz="3200" dirty="0" smtClean="0">
                <a:solidFill>
                  <a:srgbClr val="0070C0"/>
                </a:solidFill>
                <a:latin typeface="Times New Roman" pitchFamily="18" charset="0"/>
                <a:cs typeface="Times New Roman" pitchFamily="18" charset="0"/>
              </a:rPr>
              <a:t> 2: </a:t>
            </a:r>
            <a:r>
              <a:rPr lang="en-US" sz="3200" dirty="0" err="1" smtClean="0">
                <a:solidFill>
                  <a:srgbClr val="0070C0"/>
                </a:solidFill>
                <a:latin typeface="Times New Roman" pitchFamily="18" charset="0"/>
                <a:cs typeface="Times New Roman" pitchFamily="18" charset="0"/>
              </a:rPr>
              <a:t>Pha</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của</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sóng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dừng</a:t>
            </a:r>
            <a:endParaRPr lang="en-US" sz="3200" dirty="0" smtClean="0">
              <a:solidFill>
                <a:srgbClr val="0070C0"/>
              </a:solidFill>
              <a:latin typeface="Times New Roman" pitchFamily="18" charset="0"/>
              <a:cs typeface="Times New Roman" pitchFamily="18" charset="0"/>
            </a:endParaRPr>
          </a:p>
          <a:p>
            <a:endParaRPr lang="en-US" sz="3200" dirty="0" smtClean="0">
              <a:solidFill>
                <a:srgbClr val="0070C0"/>
              </a:solidFill>
              <a:latin typeface="Times New Roman" pitchFamily="18" charset="0"/>
              <a:cs typeface="Times New Roman" pitchFamily="18" charset="0"/>
            </a:endParaRPr>
          </a:p>
          <a:p>
            <a:r>
              <a:rPr lang="en-US" sz="3200" dirty="0" err="1" smtClean="0">
                <a:solidFill>
                  <a:srgbClr val="0070C0"/>
                </a:solidFill>
                <a:latin typeface="Times New Roman" pitchFamily="18" charset="0"/>
                <a:cs typeface="Times New Roman" pitchFamily="18" charset="0"/>
              </a:rPr>
              <a:t>Dạng</a:t>
            </a:r>
            <a:r>
              <a:rPr lang="en-US" sz="3200" dirty="0" smtClean="0">
                <a:solidFill>
                  <a:srgbClr val="0070C0"/>
                </a:solidFill>
                <a:latin typeface="Times New Roman" pitchFamily="18" charset="0"/>
                <a:cs typeface="Times New Roman" pitchFamily="18" charset="0"/>
              </a:rPr>
              <a:t> 3: </a:t>
            </a:r>
            <a:r>
              <a:rPr lang="en-US" sz="3200" dirty="0" err="1" smtClean="0">
                <a:solidFill>
                  <a:srgbClr val="0070C0"/>
                </a:solidFill>
                <a:latin typeface="Times New Roman" pitchFamily="18" charset="0"/>
                <a:cs typeface="Times New Roman" pitchFamily="18" charset="0"/>
              </a:rPr>
              <a:t>Điều</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kiện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sóng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dừng</a:t>
            </a:r>
            <a:endParaRPr lang="en-US" sz="3200" dirty="0" smtClean="0">
              <a:solidFill>
                <a:srgbClr val="0070C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bụng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nút</a:t>
            </a:r>
            <a:r>
              <a:rPr lang="en-US" sz="2800" i="1" dirty="0" smtClean="0">
                <a:latin typeface="Times New Roman" pitchFamily="18" charset="0"/>
                <a:cs typeface="Times New Roman" pitchFamily="18" charset="0"/>
              </a:rPr>
              <a:t>	</a:t>
            </a:r>
          </a:p>
          <a:p>
            <a:r>
              <a:rPr lang="en-US" sz="2800" i="1"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Tần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biến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thiên</a:t>
            </a:r>
            <a:r>
              <a:rPr lang="en-US" sz="2800" i="1" dirty="0" smtClean="0">
                <a:latin typeface="Times New Roman" pitchFamily="18" charset="0"/>
                <a:cs typeface="Times New Roman" pitchFamily="18" charset="0"/>
              </a:rPr>
              <a:t>	</a:t>
            </a:r>
          </a:p>
          <a:p>
            <a:r>
              <a:rPr lang="en-US" sz="2800" i="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46237"/>
          </a:xfrm>
        </p:spPr>
        <p:txBody>
          <a:bodyPr>
            <a:normAutofit fontScale="90000"/>
          </a:bodyPr>
          <a:lstStyle/>
          <a:p>
            <a:r>
              <a:rPr lang="en-US" b="1" dirty="0" err="1" smtClean="0">
                <a:solidFill>
                  <a:srgbClr val="FF0000"/>
                </a:solidFill>
                <a:latin typeface="Times New Roman" pitchFamily="18" charset="0"/>
                <a:cs typeface="Times New Roman" pitchFamily="18" charset="0"/>
              </a:rPr>
              <a:t>Hướng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dẫn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tòi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mở</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rộng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giao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nhiệm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vụ</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về</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nhà</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57200" y="2362200"/>
            <a:ext cx="8229600" cy="1447800"/>
          </a:xfrm>
        </p:spPr>
        <p:txBody>
          <a:bodyPr>
            <a:noAutofit/>
          </a:bodyPr>
          <a:lstStyle/>
          <a:p>
            <a:pPr>
              <a:lnSpc>
                <a:spcPct val="107000"/>
              </a:lnSpc>
              <a:spcAft>
                <a:spcPts val="800"/>
              </a:spcAft>
            </a:pPr>
            <a:r>
              <a:rPr lang="en-US" sz="2800" dirty="0" err="1" smtClean="0">
                <a:effectLst/>
                <a:latin typeface="Times New Roman"/>
                <a:ea typeface="Calibri"/>
                <a:cs typeface="Times New Roman"/>
              </a:rPr>
              <a:t>Hoàn</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thành</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bài</a:t>
            </a:r>
            <a:r>
              <a:rPr lang="en-US" sz="2800" dirty="0" smtClean="0">
                <a:effectLst/>
                <a:latin typeface="Times New Roman"/>
                <a:ea typeface="Calibri"/>
                <a:cs typeface="Times New Roman"/>
              </a:rPr>
              <a:t> </a:t>
            </a:r>
            <a:r>
              <a:rPr lang="en-US" sz="2800" dirty="0" err="1" smtClean="0">
                <a:effectLst/>
                <a:latin typeface="Times New Roman"/>
                <a:ea typeface="Calibri"/>
                <a:cs typeface="Times New Roman"/>
              </a:rPr>
              <a:t>tập</a:t>
            </a:r>
            <a:r>
              <a:rPr lang="en-US" sz="2800" dirty="0" smtClean="0">
                <a:latin typeface="Times New Roman"/>
                <a:ea typeface="Calibri"/>
                <a:cs typeface="Times New Roman"/>
              </a:rPr>
              <a:t>: </a:t>
            </a:r>
            <a:r>
              <a:rPr lang="en-US" sz="2800" dirty="0" err="1" smtClean="0">
                <a:latin typeface="Times New Roman"/>
                <a:ea typeface="Calibri"/>
                <a:cs typeface="Times New Roman"/>
              </a:rPr>
              <a:t>Sóng</a:t>
            </a:r>
            <a:r>
              <a:rPr lang="en-US" sz="2800" dirty="0" smtClean="0">
                <a:latin typeface="Times New Roman"/>
                <a:ea typeface="Calibri"/>
                <a:cs typeface="Times New Roman"/>
              </a:rPr>
              <a:t> </a:t>
            </a:r>
            <a:r>
              <a:rPr lang="en-US" sz="2800" dirty="0" err="1" smtClean="0">
                <a:latin typeface="Times New Roman"/>
                <a:ea typeface="Calibri"/>
                <a:cs typeface="Times New Roman"/>
              </a:rPr>
              <a:t>dừng</a:t>
            </a:r>
            <a:endParaRPr lang="en-US" sz="2800" dirty="0" smtClean="0">
              <a:latin typeface="Times New Roman"/>
              <a:ea typeface="Calibri"/>
              <a:cs typeface="Times New Roman"/>
            </a:endParaRPr>
          </a:p>
          <a:p>
            <a:pPr>
              <a:lnSpc>
                <a:spcPct val="107000"/>
              </a:lnSpc>
              <a:spcAft>
                <a:spcPts val="800"/>
              </a:spcAft>
            </a:pPr>
            <a:r>
              <a:rPr lang="en-US" sz="2800" dirty="0" err="1" smtClean="0">
                <a:latin typeface="Times New Roman"/>
                <a:ea typeface="Calibri"/>
                <a:cs typeface="Times New Roman"/>
              </a:rPr>
              <a:t>Ôn</a:t>
            </a:r>
            <a:r>
              <a:rPr lang="en-US" sz="2800" dirty="0" smtClean="0">
                <a:latin typeface="Times New Roman"/>
                <a:ea typeface="Calibri"/>
                <a:cs typeface="Times New Roman"/>
              </a:rPr>
              <a:t> </a:t>
            </a:r>
            <a:r>
              <a:rPr lang="en-US" sz="2800" dirty="0" err="1" smtClean="0">
                <a:latin typeface="Times New Roman"/>
                <a:ea typeface="Calibri"/>
                <a:cs typeface="Times New Roman"/>
              </a:rPr>
              <a:t>tập</a:t>
            </a:r>
            <a:r>
              <a:rPr lang="en-US" sz="2800" dirty="0" smtClean="0">
                <a:latin typeface="Times New Roman"/>
                <a:ea typeface="Calibri"/>
                <a:cs typeface="Times New Roman"/>
              </a:rPr>
              <a:t> </a:t>
            </a:r>
            <a:r>
              <a:rPr lang="en-US" sz="2800" dirty="0" err="1" smtClean="0">
                <a:latin typeface="Times New Roman"/>
                <a:ea typeface="Calibri"/>
                <a:cs typeface="Times New Roman"/>
              </a:rPr>
              <a:t>chuẩn</a:t>
            </a:r>
            <a:r>
              <a:rPr lang="en-US" sz="2800" dirty="0" smtClean="0">
                <a:latin typeface="Times New Roman"/>
                <a:ea typeface="Calibri"/>
                <a:cs typeface="Times New Roman"/>
              </a:rPr>
              <a:t> </a:t>
            </a:r>
            <a:r>
              <a:rPr lang="en-US" sz="2800" dirty="0" err="1" smtClean="0">
                <a:latin typeface="Times New Roman"/>
                <a:ea typeface="Calibri"/>
                <a:cs typeface="Times New Roman"/>
              </a:rPr>
              <a:t>bị</a:t>
            </a:r>
            <a:r>
              <a:rPr lang="en-US" sz="2800" dirty="0" smtClean="0">
                <a:latin typeface="Times New Roman"/>
                <a:ea typeface="Calibri"/>
                <a:cs typeface="Times New Roman"/>
              </a:rPr>
              <a:t> </a:t>
            </a:r>
            <a:r>
              <a:rPr lang="en-US" sz="2800" dirty="0" err="1" smtClean="0">
                <a:latin typeface="Times New Roman"/>
                <a:ea typeface="Calibri"/>
                <a:cs typeface="Times New Roman"/>
              </a:rPr>
              <a:t>thi</a:t>
            </a:r>
            <a:r>
              <a:rPr lang="en-US" sz="2800" dirty="0" smtClean="0">
                <a:latin typeface="Times New Roman"/>
                <a:ea typeface="Calibri"/>
                <a:cs typeface="Times New Roman"/>
              </a:rPr>
              <a:t> 8 </a:t>
            </a:r>
            <a:r>
              <a:rPr lang="en-US" sz="2800" dirty="0" err="1" smtClean="0">
                <a:latin typeface="Times New Roman"/>
                <a:ea typeface="Calibri"/>
                <a:cs typeface="Times New Roman"/>
              </a:rPr>
              <a:t>tuần</a:t>
            </a:r>
            <a:endParaRPr lang="en-US" sz="2800" dirty="0">
              <a:effectLst/>
              <a:latin typeface="Times New Roman"/>
              <a:ea typeface="Calibri"/>
              <a:cs typeface="Times New Roman"/>
            </a:endParaRPr>
          </a:p>
        </p:txBody>
      </p:sp>
    </p:spTree>
    <p:extLst>
      <p:ext uri="{BB962C8B-B14F-4D97-AF65-F5344CB8AC3E}">
        <p14:creationId xmlns="" xmlns:p14="http://schemas.microsoft.com/office/powerpoint/2010/main" val="1640588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9"/>
          <p:cNvGrpSpPr>
            <a:grpSpLocks/>
          </p:cNvGrpSpPr>
          <p:nvPr/>
        </p:nvGrpSpPr>
        <p:grpSpPr bwMode="auto">
          <a:xfrm>
            <a:off x="655862" y="479061"/>
            <a:ext cx="7050896" cy="457200"/>
            <a:chOff x="192" y="1584"/>
            <a:chExt cx="2236" cy="288"/>
          </a:xfrm>
        </p:grpSpPr>
        <p:sp>
          <p:nvSpPr>
            <p:cNvPr id="5" name="Rectangle 3"/>
            <p:cNvSpPr>
              <a:spLocks noChangeArrowheads="1"/>
            </p:cNvSpPr>
            <p:nvPr/>
          </p:nvSpPr>
          <p:spPr bwMode="auto">
            <a:xfrm>
              <a:off x="2256" y="1584"/>
              <a:ext cx="13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a:t>Q</a:t>
              </a:r>
              <a:endParaRPr lang="vi-VN" sz="2400" b="1"/>
            </a:p>
          </p:txBody>
        </p:sp>
        <p:grpSp>
          <p:nvGrpSpPr>
            <p:cNvPr id="6" name="Group 4"/>
            <p:cNvGrpSpPr>
              <a:grpSpLocks/>
            </p:cNvGrpSpPr>
            <p:nvPr/>
          </p:nvGrpSpPr>
          <p:grpSpPr bwMode="auto">
            <a:xfrm flipV="1">
              <a:off x="2400" y="1673"/>
              <a:ext cx="28" cy="199"/>
              <a:chOff x="3280" y="11840"/>
              <a:chExt cx="163" cy="580"/>
            </a:xfrm>
          </p:grpSpPr>
          <p:sp>
            <p:nvSpPr>
              <p:cNvPr id="11" name="Rectangle 5" descr="Light upward diagonal"/>
              <p:cNvSpPr>
                <a:spLocks noChangeArrowheads="1"/>
              </p:cNvSpPr>
              <p:nvPr/>
            </p:nvSpPr>
            <p:spPr bwMode="auto">
              <a:xfrm>
                <a:off x="3300" y="11840"/>
                <a:ext cx="143" cy="580"/>
              </a:xfrm>
              <a:prstGeom prst="rect">
                <a:avLst/>
              </a:prstGeom>
              <a:pattFill prst="ltUpDiag">
                <a:fgClr>
                  <a:srgbClr val="000000"/>
                </a:fgClr>
                <a:bgClr>
                  <a:srgbClr val="FFFFFF"/>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 name="Line 6" descr="Light upward diagonal"/>
              <p:cNvSpPr>
                <a:spLocks noChangeShapeType="1"/>
              </p:cNvSpPr>
              <p:nvPr/>
            </p:nvSpPr>
            <p:spPr bwMode="auto">
              <a:xfrm>
                <a:off x="3280" y="11840"/>
                <a:ext cx="0" cy="56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 name="Line 8"/>
            <p:cNvSpPr>
              <a:spLocks noChangeShapeType="1"/>
            </p:cNvSpPr>
            <p:nvPr/>
          </p:nvSpPr>
          <p:spPr bwMode="auto">
            <a:xfrm flipH="1">
              <a:off x="288" y="1776"/>
              <a:ext cx="480"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8" name="Picture 9" descr="SONGNGANG2"/>
            <p:cNvPicPr>
              <a:picLocks noChangeAspect="1" noChangeArrowheads="1"/>
            </p:cNvPicPr>
            <p:nvPr/>
          </p:nvPicPr>
          <p:blipFill>
            <a:blip r:embed="rId3">
              <a:grayscl/>
              <a:extLst>
                <a:ext uri="{28A0092B-C50C-407E-A947-70E740481C1C}">
                  <a14:useLocalDpi xmlns="" xmlns:a14="http://schemas.microsoft.com/office/drawing/2010/main" val="0"/>
                </a:ext>
              </a:extLst>
            </a:blip>
            <a:srcRect l="1401" t="21252" r="89850" b="15253"/>
            <a:stretch>
              <a:fillRect/>
            </a:stretch>
          </p:blipFill>
          <p:spPr bwMode="auto">
            <a:xfrm>
              <a:off x="192" y="1662"/>
              <a:ext cx="12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288" y="1584"/>
              <a:ext cx="13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r>
                <a:rPr lang="vi-VN" sz="1600" b="1"/>
                <a:t>P</a:t>
              </a:r>
              <a:endParaRPr lang="vi-VN" sz="2400" b="1"/>
            </a:p>
          </p:txBody>
        </p:sp>
        <p:sp>
          <p:nvSpPr>
            <p:cNvPr id="10" name="Line 12"/>
            <p:cNvSpPr>
              <a:spLocks noChangeShapeType="1"/>
            </p:cNvSpPr>
            <p:nvPr/>
          </p:nvSpPr>
          <p:spPr bwMode="auto">
            <a:xfrm flipH="1" flipV="1">
              <a:off x="768" y="1776"/>
              <a:ext cx="1632"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3" name="Group 101"/>
          <p:cNvGrpSpPr>
            <a:grpSpLocks/>
          </p:cNvGrpSpPr>
          <p:nvPr/>
        </p:nvGrpSpPr>
        <p:grpSpPr bwMode="auto">
          <a:xfrm>
            <a:off x="304800" y="1219200"/>
            <a:ext cx="8153400" cy="2490788"/>
            <a:chOff x="336" y="1056"/>
            <a:chExt cx="5136" cy="1569"/>
          </a:xfrm>
        </p:grpSpPr>
        <p:grpSp>
          <p:nvGrpSpPr>
            <p:cNvPr id="14" name="Group 99"/>
            <p:cNvGrpSpPr>
              <a:grpSpLocks/>
            </p:cNvGrpSpPr>
            <p:nvPr/>
          </p:nvGrpSpPr>
          <p:grpSpPr bwMode="auto">
            <a:xfrm>
              <a:off x="336" y="1056"/>
              <a:ext cx="5136" cy="1569"/>
              <a:chOff x="336" y="1008"/>
              <a:chExt cx="5136" cy="1569"/>
            </a:xfrm>
          </p:grpSpPr>
          <p:grpSp>
            <p:nvGrpSpPr>
              <p:cNvPr id="16" name="Group 88"/>
              <p:cNvGrpSpPr>
                <a:grpSpLocks/>
              </p:cNvGrpSpPr>
              <p:nvPr/>
            </p:nvGrpSpPr>
            <p:grpSpPr bwMode="auto">
              <a:xfrm>
                <a:off x="336" y="1392"/>
                <a:ext cx="5136" cy="1185"/>
                <a:chOff x="144" y="1056"/>
                <a:chExt cx="5088" cy="1525"/>
              </a:xfrm>
            </p:grpSpPr>
            <p:sp>
              <p:nvSpPr>
                <p:cNvPr id="18" name="Text Box 89"/>
                <p:cNvSpPr txBox="1">
                  <a:spLocks noChangeArrowheads="1"/>
                </p:cNvSpPr>
                <p:nvPr/>
              </p:nvSpPr>
              <p:spPr bwMode="auto">
                <a:xfrm>
                  <a:off x="144" y="1153"/>
                  <a:ext cx="320" cy="527"/>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3600" b="1">
                      <a:solidFill>
                        <a:srgbClr val="FF3300"/>
                      </a:solidFill>
                      <a:latin typeface="VNI-Helve" pitchFamily="2" charset="0"/>
                    </a:rPr>
                    <a:t>P</a:t>
                  </a:r>
                </a:p>
              </p:txBody>
            </p:sp>
            <p:sp>
              <p:nvSpPr>
                <p:cNvPr id="19" name="Text Box 90"/>
                <p:cNvSpPr txBox="1">
                  <a:spLocks noChangeArrowheads="1"/>
                </p:cNvSpPr>
                <p:nvPr/>
              </p:nvSpPr>
              <p:spPr bwMode="auto">
                <a:xfrm>
                  <a:off x="4272" y="1104"/>
                  <a:ext cx="352" cy="527"/>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3600" b="1">
                      <a:solidFill>
                        <a:srgbClr val="FF3300"/>
                      </a:solidFill>
                      <a:latin typeface="VNI-Helve" pitchFamily="2" charset="0"/>
                    </a:rPr>
                    <a:t>Q</a:t>
                  </a:r>
                </a:p>
              </p:txBody>
            </p:sp>
            <p:sp>
              <p:nvSpPr>
                <p:cNvPr id="20" name="Rectangle 91"/>
                <p:cNvSpPr>
                  <a:spLocks noChangeArrowheads="1"/>
                </p:cNvSpPr>
                <p:nvPr/>
              </p:nvSpPr>
              <p:spPr bwMode="auto">
                <a:xfrm>
                  <a:off x="961" y="2160"/>
                  <a:ext cx="923" cy="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76200">
                      <a:solidFill>
                        <a:srgbClr val="FFFF66"/>
                      </a:solidFill>
                      <a:miter lim="800000"/>
                      <a:headEnd type="none" w="sm" len="sm"/>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rPr>
                    <a:t>Sóng tới</a:t>
                  </a:r>
                  <a:r>
                    <a:rPr lang="en-US"/>
                    <a:t> </a:t>
                  </a:r>
                </a:p>
              </p:txBody>
            </p:sp>
            <p:sp>
              <p:nvSpPr>
                <p:cNvPr id="21" name="Line 92"/>
                <p:cNvSpPr>
                  <a:spLocks noChangeShapeType="1"/>
                </p:cNvSpPr>
                <p:nvPr/>
              </p:nvSpPr>
              <p:spPr bwMode="auto">
                <a:xfrm flipH="1" flipV="1">
                  <a:off x="816" y="2112"/>
                  <a:ext cx="1104" cy="0"/>
                </a:xfrm>
                <a:prstGeom prst="line">
                  <a:avLst/>
                </a:prstGeom>
                <a:noFill/>
                <a:ln w="38100">
                  <a:solidFill>
                    <a:schemeClr val="tx2"/>
                  </a:solidFill>
                  <a:round/>
                  <a:headEnd type="triangle" w="lg" len="lg"/>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93" descr="Medium wood"/>
                <p:cNvSpPr>
                  <a:spLocks noChangeArrowheads="1"/>
                </p:cNvSpPr>
                <p:nvPr/>
              </p:nvSpPr>
              <p:spPr bwMode="auto">
                <a:xfrm>
                  <a:off x="4704" y="1056"/>
                  <a:ext cx="528" cy="1200"/>
                </a:xfrm>
                <a:prstGeom prst="rect">
                  <a:avLst/>
                </a:prstGeom>
                <a:blipFill dpi="0" rotWithShape="0">
                  <a:blip r:embed="rId4"/>
                  <a:srcRect/>
                  <a:tile tx="0" ty="0" sx="100000" sy="100000" flip="none" algn="tl"/>
                </a:blipFill>
                <a:ln w="9525">
                  <a:solidFill>
                    <a:schemeClr val="accent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94"/>
                <p:cNvSpPr>
                  <a:spLocks noChangeShapeType="1"/>
                </p:cNvSpPr>
                <p:nvPr/>
              </p:nvSpPr>
              <p:spPr bwMode="auto">
                <a:xfrm>
                  <a:off x="3360" y="1624"/>
                  <a:ext cx="134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 name="Group 95"/>
                <p:cNvGrpSpPr>
                  <a:grpSpLocks/>
                </p:cNvGrpSpPr>
                <p:nvPr/>
              </p:nvGrpSpPr>
              <p:grpSpPr bwMode="auto">
                <a:xfrm>
                  <a:off x="648" y="1296"/>
                  <a:ext cx="2712" cy="679"/>
                  <a:chOff x="648" y="1296"/>
                  <a:chExt cx="2712" cy="679"/>
                </a:xfrm>
              </p:grpSpPr>
              <p:sp>
                <p:nvSpPr>
                  <p:cNvPr id="25" name="Freeform 96"/>
                  <p:cNvSpPr>
                    <a:spLocks/>
                  </p:cNvSpPr>
                  <p:nvPr/>
                </p:nvSpPr>
                <p:spPr bwMode="auto">
                  <a:xfrm>
                    <a:off x="648" y="1634"/>
                    <a:ext cx="1362" cy="341"/>
                  </a:xfrm>
                  <a:custGeom>
                    <a:avLst/>
                    <a:gdLst>
                      <a:gd name="T0" fmla="*/ 0 w 1144"/>
                      <a:gd name="T1" fmla="*/ 11 h 341"/>
                      <a:gd name="T2" fmla="*/ 656 w 1144"/>
                      <a:gd name="T3" fmla="*/ 339 h 341"/>
                      <a:gd name="T4" fmla="*/ 1362 w 1144"/>
                      <a:gd name="T5" fmla="*/ 0 h 341"/>
                      <a:gd name="T6" fmla="*/ 0 60000 65536"/>
                      <a:gd name="T7" fmla="*/ 0 60000 65536"/>
                      <a:gd name="T8" fmla="*/ 0 60000 65536"/>
                    </a:gdLst>
                    <a:ahLst/>
                    <a:cxnLst>
                      <a:cxn ang="T6">
                        <a:pos x="T0" y="T1"/>
                      </a:cxn>
                      <a:cxn ang="T7">
                        <a:pos x="T2" y="T3"/>
                      </a:cxn>
                      <a:cxn ang="T8">
                        <a:pos x="T4" y="T5"/>
                      </a:cxn>
                    </a:cxnLst>
                    <a:rect l="0" t="0" r="r" b="b"/>
                    <a:pathLst>
                      <a:path w="1144" h="341">
                        <a:moveTo>
                          <a:pt x="0" y="11"/>
                        </a:moveTo>
                        <a:cubicBezTo>
                          <a:pt x="92" y="66"/>
                          <a:pt x="360" y="341"/>
                          <a:pt x="551" y="339"/>
                        </a:cubicBezTo>
                        <a:cubicBezTo>
                          <a:pt x="742" y="337"/>
                          <a:pt x="1021" y="71"/>
                          <a:pt x="1144" y="0"/>
                        </a:cubicBezTo>
                      </a:path>
                    </a:pathLst>
                  </a:custGeom>
                  <a:noFill/>
                  <a:ln w="9525">
                    <a:solidFill>
                      <a:schemeClr val="tx1"/>
                    </a:solidFill>
                    <a:round/>
                    <a:headEnd type="oval" w="sm" len="sm"/>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auto">
                  <a:xfrm rot="10800000">
                    <a:off x="1998" y="1296"/>
                    <a:ext cx="1362" cy="341"/>
                  </a:xfrm>
                  <a:custGeom>
                    <a:avLst/>
                    <a:gdLst>
                      <a:gd name="T0" fmla="*/ 0 w 1144"/>
                      <a:gd name="T1" fmla="*/ 11 h 341"/>
                      <a:gd name="T2" fmla="*/ 656 w 1144"/>
                      <a:gd name="T3" fmla="*/ 339 h 341"/>
                      <a:gd name="T4" fmla="*/ 1362 w 1144"/>
                      <a:gd name="T5" fmla="*/ 0 h 341"/>
                      <a:gd name="T6" fmla="*/ 0 60000 65536"/>
                      <a:gd name="T7" fmla="*/ 0 60000 65536"/>
                      <a:gd name="T8" fmla="*/ 0 60000 65536"/>
                    </a:gdLst>
                    <a:ahLst/>
                    <a:cxnLst>
                      <a:cxn ang="T6">
                        <a:pos x="T0" y="T1"/>
                      </a:cxn>
                      <a:cxn ang="T7">
                        <a:pos x="T2" y="T3"/>
                      </a:cxn>
                      <a:cxn ang="T8">
                        <a:pos x="T4" y="T5"/>
                      </a:cxn>
                    </a:cxnLst>
                    <a:rect l="0" t="0" r="r" b="b"/>
                    <a:pathLst>
                      <a:path w="1144" h="341">
                        <a:moveTo>
                          <a:pt x="0" y="11"/>
                        </a:moveTo>
                        <a:cubicBezTo>
                          <a:pt x="92" y="66"/>
                          <a:pt x="360" y="341"/>
                          <a:pt x="551" y="339"/>
                        </a:cubicBezTo>
                        <a:cubicBezTo>
                          <a:pt x="742" y="337"/>
                          <a:pt x="1021" y="71"/>
                          <a:pt x="1144" y="0"/>
                        </a:cubicBezTo>
                      </a:path>
                    </a:pathLst>
                  </a:custGeom>
                  <a:noFill/>
                  <a:ln w="9525">
                    <a:solidFill>
                      <a:schemeClr val="tx1"/>
                    </a:solidFill>
                    <a:round/>
                    <a:headEnd type="none" w="sm" len="sm"/>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 name="Text Box 98"/>
              <p:cNvSpPr txBox="1">
                <a:spLocks noChangeArrowheads="1"/>
              </p:cNvSpPr>
              <p:nvPr/>
            </p:nvSpPr>
            <p:spPr bwMode="auto">
              <a:xfrm>
                <a:off x="3408" y="1008"/>
                <a:ext cx="1335"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solidFill>
                      <a:srgbClr val="0000FF"/>
                    </a:solidFill>
                  </a:rPr>
                  <a:t>Sóng phản xạ</a:t>
                </a:r>
              </a:p>
            </p:txBody>
          </p:sp>
        </p:grpSp>
        <p:sp>
          <p:nvSpPr>
            <p:cNvPr id="15" name="Line 100"/>
            <p:cNvSpPr>
              <a:spLocks noChangeShapeType="1"/>
            </p:cNvSpPr>
            <p:nvPr/>
          </p:nvSpPr>
          <p:spPr bwMode="auto">
            <a:xfrm flipH="1">
              <a:off x="3504" y="1392"/>
              <a:ext cx="1008" cy="0"/>
            </a:xfrm>
            <a:prstGeom prst="line">
              <a:avLst/>
            </a:prstGeom>
            <a:noFill/>
            <a:ln w="19050">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 name="Rectangle 93" descr="Medium wood"/>
          <p:cNvSpPr>
            <a:spLocks noChangeArrowheads="1"/>
          </p:cNvSpPr>
          <p:nvPr/>
        </p:nvSpPr>
        <p:spPr bwMode="auto">
          <a:xfrm>
            <a:off x="7612092" y="43721"/>
            <a:ext cx="846108" cy="1480279"/>
          </a:xfrm>
          <a:prstGeom prst="rect">
            <a:avLst/>
          </a:prstGeom>
          <a:blipFill dpi="0" rotWithShape="0">
            <a:blip r:embed="rId4"/>
            <a:srcRect/>
            <a:tile tx="0" ty="0" sx="100000" sy="100000" flip="none" algn="tl"/>
          </a:blipFill>
          <a:ln w="9525">
            <a:solidFill>
              <a:schemeClr val="accent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8" name="Song dung 11.mp4">
            <a:hlinkClick r:id="" action="ppaction://media"/>
          </p:cNvPr>
          <p:cNvPicPr>
            <a:picLocks noRot="1" noChangeAspect="1"/>
          </p:cNvPicPr>
          <p:nvPr>
            <a:videoFile r:link="rId1"/>
          </p:nvPr>
        </p:nvPicPr>
        <p:blipFill>
          <a:blip r:embed="rId5"/>
          <a:stretch>
            <a:fillRect/>
          </a:stretch>
        </p:blipFill>
        <p:spPr>
          <a:xfrm>
            <a:off x="2133600" y="3869704"/>
            <a:ext cx="4321951" cy="2759696"/>
          </a:xfrm>
          <a:prstGeom prst="rect">
            <a:avLst/>
          </a:prstGeom>
        </p:spPr>
      </p:pic>
    </p:spTree>
    <p:extLst>
      <p:ext uri="{BB962C8B-B14F-4D97-AF65-F5344CB8AC3E}">
        <p14:creationId xmlns="" xmlns:p14="http://schemas.microsoft.com/office/powerpoint/2010/main" val="297046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 mute="1">
                <p:cTn id="17" fill="hold" display="0">
                  <p:stCondLst>
                    <p:cond delay="indefinite"/>
                  </p:stCondLst>
                  <p:endCondLst>
                    <p:cond evt="onNext" delay="0">
                      <p:tgtEl>
                        <p:sldTgt/>
                      </p:tgtEl>
                    </p:cond>
                    <p:cond evt="onPrev" delay="0">
                      <p:tgtEl>
                        <p:sldTgt/>
                      </p:tgtEl>
                    </p:cond>
                  </p:endCondLst>
                </p:cTn>
                <p:tgtEl>
                  <p:spTgt spid="28"/>
                </p:tgtEl>
              </p:cMediaNode>
            </p:video>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8"/>
                                        </p:tgtEl>
                                      </p:cBhvr>
                                    </p:cmd>
                                  </p:childTnLst>
                                </p:cTn>
                              </p:par>
                            </p:childTnLst>
                          </p:cTn>
                        </p:par>
                      </p:childTnLst>
                    </p:cTn>
                  </p:par>
                </p:childTnLst>
              </p:cTn>
              <p:nextCondLst>
                <p:cond evt="onClick" delay="0">
                  <p:tgtEl>
                    <p:spTgt spid="2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382000" cy="5821363"/>
          </a:xfrm>
        </p:spPr>
        <p:txBody>
          <a:bodyPr/>
          <a:lstStyle/>
          <a:p>
            <a:endParaRPr lang="en-US" dirty="0"/>
          </a:p>
        </p:txBody>
      </p:sp>
      <p:pic>
        <p:nvPicPr>
          <p:cNvPr id="28674" name="Picture 2" descr="Hình ảnh có liên qua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52400" y="2438400"/>
            <a:ext cx="8839200" cy="2062103"/>
          </a:xfrm>
          <a:prstGeom prst="rect">
            <a:avLst/>
          </a:prstGeom>
          <a:noFill/>
        </p:spPr>
        <p:txBody>
          <a:bodyPr wrap="square" rtlCol="0">
            <a:spAutoFit/>
          </a:bodyPr>
          <a:lstStyle/>
          <a:p>
            <a:pPr algn="ct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Kính</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chúc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các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thầy</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cô</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mạnh</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khỏe</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hạnh</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phúc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và</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thành</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công</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a:t>
            </a:r>
          </a:p>
          <a:p>
            <a:pPr algn="ct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Chúc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các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em</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học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sinh</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chăm</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ngoan</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học</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giỏi</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a:t>
            </a:r>
          </a:p>
          <a:p>
            <a:pPr algn="ct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Xin</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chân</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thành</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cảm</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ơn</a:t>
            </a:r>
            <a:r>
              <a:rPr lang="en-US" sz="32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a:t>
            </a:r>
            <a:endParaRPr lang="en-US" sz="32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Tree>
    <p:extLst>
      <p:ext uri="{BB962C8B-B14F-4D97-AF65-F5344CB8AC3E}">
        <p14:creationId xmlns="" xmlns:p14="http://schemas.microsoft.com/office/powerpoint/2010/main" val="15596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io\Desktop\Song_dun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3962400"/>
            <a:ext cx="8037096" cy="2743201"/>
          </a:xfrm>
          <a:prstGeom prst="rect">
            <a:avLst/>
          </a:prstGeom>
          <a:noFill/>
          <a:extLst>
            <a:ext uri="{909E8E84-426E-40DD-AFC4-6F175D3DCCD1}">
              <a14:hiddenFill xmlns="" xmlns:a14="http://schemas.microsoft.com/office/drawing/2010/main">
                <a:solidFill>
                  <a:srgbClr val="FFFFFF"/>
                </a:solidFill>
              </a14:hiddenFill>
            </a:ext>
          </a:extLst>
        </p:spPr>
      </p:pic>
      <p:pic>
        <p:nvPicPr>
          <p:cNvPr id="22534" name="Picture 6" descr="https://upload.wikimedia.org/wikipedia/commons/7/7d/Standing_wave_2.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828800"/>
            <a:ext cx="8534400" cy="1949450"/>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 name="Picture 2"/>
          <p:cNvPicPr>
            <a:picLocks noChangeAspect="1" noChangeArrowheads="1"/>
          </p:cNvPicPr>
          <p:nvPr/>
        </p:nvPicPr>
        <p:blipFill>
          <a:blip r:embed="rId4"/>
          <a:srcRect/>
          <a:stretch>
            <a:fillRect/>
          </a:stretch>
        </p:blipFill>
        <p:spPr bwMode="auto">
          <a:xfrm>
            <a:off x="816651" y="76200"/>
            <a:ext cx="7946349" cy="1676400"/>
          </a:xfrm>
          <a:prstGeom prst="rect">
            <a:avLst/>
          </a:prstGeom>
          <a:noFill/>
          <a:ln w="9525">
            <a:noFill/>
            <a:miter lim="800000"/>
            <a:headEnd/>
            <a:tailEnd/>
          </a:ln>
          <a:effectLst/>
        </p:spPr>
      </p:pic>
      <p:cxnSp>
        <p:nvCxnSpPr>
          <p:cNvPr id="8" name="Đường kết nối thẳng 7"/>
          <p:cNvCxnSpPr/>
          <p:nvPr/>
        </p:nvCxnSpPr>
        <p:spPr>
          <a:xfrm rot="5400000">
            <a:off x="51341" y="2894806"/>
            <a:ext cx="5181600" cy="158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Đường kết nối thẳng 11"/>
          <p:cNvCxnSpPr/>
          <p:nvPr/>
        </p:nvCxnSpPr>
        <p:spPr>
          <a:xfrm rot="5400000">
            <a:off x="2046162" y="2894806"/>
            <a:ext cx="5181600" cy="158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kết nối thẳng 12"/>
          <p:cNvCxnSpPr/>
          <p:nvPr/>
        </p:nvCxnSpPr>
        <p:spPr>
          <a:xfrm rot="5400000">
            <a:off x="4039394" y="2971006"/>
            <a:ext cx="5181600" cy="158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4473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descr="Standing Wave Fixed End.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717866" y="2895600"/>
            <a:ext cx="3701734" cy="3429000"/>
          </a:xfrm>
          <a:prstGeom prst="rect">
            <a:avLst/>
          </a:prstGeom>
          <a:noFill/>
          <a:extLst>
            <a:ext uri="{909E8E84-426E-40DD-AFC4-6F175D3DCCD1}">
              <a14:hiddenFill xmlns="" xmlns:a14="http://schemas.microsoft.com/office/drawing/2010/main">
                <a:solidFill>
                  <a:srgbClr val="FFFFFF"/>
                </a:solidFill>
              </a14:hiddenFill>
            </a:ext>
          </a:extLst>
        </p:spPr>
      </p:pic>
      <p:pic>
        <p:nvPicPr>
          <p:cNvPr id="22539" name="Picture 11" descr="Standing Wave Free End Points.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765010" y="2892024"/>
            <a:ext cx="3540790" cy="343339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0" y="1390471"/>
            <a:ext cx="9144000" cy="1200329"/>
          </a:xfrm>
          <a:prstGeom prst="rect">
            <a:avLst/>
          </a:prstGeom>
          <a:noFill/>
        </p:spPr>
        <p:txBody>
          <a:bodyPr wrap="square" rtlCol="0">
            <a:spAutoFit/>
          </a:bodyPr>
          <a:lstStyle/>
          <a:p>
            <a:r>
              <a:rPr lang="en-US" sz="2400" b="1" i="1" dirty="0" err="1" smtClean="0">
                <a:solidFill>
                  <a:srgbClr val="002060"/>
                </a:solidFill>
                <a:latin typeface="Times New Roman" pitchFamily="18" charset="0"/>
                <a:cs typeface="Times New Roman" pitchFamily="18" charset="0"/>
              </a:rPr>
              <a:t>Sóng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dừng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là</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sự</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giao</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thoa</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giữa</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sóng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tới</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và</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sóng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phản</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xạ</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kết</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quả</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là</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xuất</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hiện</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các</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nút</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sóng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và</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bụng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sóng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cố</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định</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trong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không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gian</a:t>
            </a:r>
            <a:r>
              <a:rPr lang="en-US" sz="2400" b="1" i="1" dirty="0" smtClean="0">
                <a:solidFill>
                  <a:srgbClr val="002060"/>
                </a:solidFill>
                <a:latin typeface="Times New Roman" pitchFamily="18" charset="0"/>
                <a:cs typeface="Times New Roman" pitchFamily="18" charset="0"/>
              </a:rPr>
              <a:t>.</a:t>
            </a:r>
          </a:p>
          <a:p>
            <a:r>
              <a:rPr lang="en-US" sz="2400" b="1" i="1" dirty="0" err="1" smtClean="0">
                <a:solidFill>
                  <a:srgbClr val="FF0000"/>
                </a:solidFill>
                <a:latin typeface="Times New Roman" pitchFamily="18" charset="0"/>
                <a:cs typeface="Times New Roman" pitchFamily="18" charset="0"/>
              </a:rPr>
              <a:t>Chú</a:t>
            </a:r>
            <a:r>
              <a:rPr lang="en-US" sz="2400" b="1" i="1" dirty="0" smtClean="0">
                <a:solidFill>
                  <a:srgbClr val="FF0000"/>
                </a:solidFill>
                <a:latin typeface="Times New Roman" pitchFamily="18" charset="0"/>
                <a:cs typeface="Times New Roman" pitchFamily="18" charset="0"/>
              </a:rPr>
              <a:t> ý: </a:t>
            </a:r>
            <a:r>
              <a:rPr lang="en-US" sz="2400" b="1" i="1" dirty="0" err="1" smtClean="0">
                <a:solidFill>
                  <a:srgbClr val="FF0000"/>
                </a:solidFill>
                <a:latin typeface="Times New Roman" pitchFamily="18" charset="0"/>
                <a:cs typeface="Times New Roman" pitchFamily="18" charset="0"/>
              </a:rPr>
              <a:t>Sóng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dừng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là</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một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trường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hợp</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đặc</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biệt</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của</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giao</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thoa</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sóng</a:t>
            </a:r>
            <a:endParaRPr lang="en-US" sz="2400" b="1" i="1" dirty="0">
              <a:solidFill>
                <a:srgbClr val="FF0000"/>
              </a:solidFill>
              <a:latin typeface="Times New Roman" pitchFamily="18" charset="0"/>
              <a:cs typeface="Times New Roman" pitchFamily="18" charset="0"/>
            </a:endParaRPr>
          </a:p>
        </p:txBody>
      </p:sp>
      <p:sp>
        <p:nvSpPr>
          <p:cNvPr id="8" name="Hình Chữ nhật 7"/>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66"/>
                </a:solidFill>
                <a:latin typeface="Times New Roman" pitchFamily="18" charset="0"/>
                <a:cs typeface="Times New Roman" pitchFamily="18" charset="0"/>
              </a:rPr>
              <a:t>II.SÓNG DỪNG</a:t>
            </a:r>
            <a:endParaRPr lang="en-US" sz="3200" dirty="0" smtClean="0">
              <a:solidFill>
                <a:srgbClr val="FFFF66"/>
              </a:solidFill>
            </a:endParaRPr>
          </a:p>
        </p:txBody>
      </p:sp>
      <p:sp>
        <p:nvSpPr>
          <p:cNvPr id="10" name="Hình Chữ nhật 9"/>
          <p:cNvSpPr/>
          <p:nvPr/>
        </p:nvSpPr>
        <p:spPr>
          <a:xfrm>
            <a:off x="0" y="609600"/>
            <a:ext cx="48006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i="1" dirty="0" smtClean="0">
                <a:solidFill>
                  <a:srgbClr val="FF0000"/>
                </a:solidFill>
                <a:latin typeface="Times New Roman" pitchFamily="18" charset="0"/>
                <a:cs typeface="Times New Roman" pitchFamily="18" charset="0"/>
              </a:rPr>
              <a:t>1. </a:t>
            </a:r>
            <a:r>
              <a:rPr lang="en-US" sz="3200" b="1" i="1" dirty="0" err="1" smtClean="0">
                <a:solidFill>
                  <a:srgbClr val="FF0000"/>
                </a:solidFill>
                <a:latin typeface="Times New Roman" pitchFamily="18" charset="0"/>
                <a:cs typeface="Times New Roman" pitchFamily="18" charset="0"/>
              </a:rPr>
              <a:t>Định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nghĩa</a:t>
            </a:r>
            <a:endParaRPr lang="en-US" sz="3200" b="1" i="1"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399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66"/>
                </a:solidFill>
                <a:latin typeface="Times New Roman" pitchFamily="18" charset="0"/>
                <a:cs typeface="Times New Roman" pitchFamily="18" charset="0"/>
              </a:rPr>
              <a:t>II.SÓNG DỪNG</a:t>
            </a:r>
            <a:endParaRPr lang="en-US" sz="3200" dirty="0" smtClean="0">
              <a:solidFill>
                <a:srgbClr val="FFFF66"/>
              </a:solidFill>
            </a:endParaRPr>
          </a:p>
        </p:txBody>
      </p:sp>
      <p:sp>
        <p:nvSpPr>
          <p:cNvPr id="5" name="Hình Chữ nhật 4"/>
          <p:cNvSpPr/>
          <p:nvPr/>
        </p:nvSpPr>
        <p:spPr>
          <a:xfrm>
            <a:off x="0" y="457200"/>
            <a:ext cx="7315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i="1" dirty="0" smtClean="0">
                <a:solidFill>
                  <a:srgbClr val="FF0000"/>
                </a:solidFill>
                <a:latin typeface="Times New Roman" pitchFamily="18" charset="0"/>
                <a:cs typeface="Times New Roman" pitchFamily="18" charset="0"/>
              </a:rPr>
              <a:t>2. </a:t>
            </a:r>
            <a:r>
              <a:rPr lang="en-US" sz="2400" b="1" i="1" dirty="0" err="1" smtClean="0">
                <a:solidFill>
                  <a:srgbClr val="FF0000"/>
                </a:solidFill>
                <a:latin typeface="Times New Roman" pitchFamily="18" charset="0"/>
                <a:cs typeface="Times New Roman" pitchFamily="18" charset="0"/>
              </a:rPr>
              <a:t>Phương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trình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sóng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dừng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sợi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dây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có</a:t>
            </a:r>
            <a:r>
              <a:rPr lang="en-US" sz="2400" b="1" i="1" dirty="0" smtClean="0">
                <a:solidFill>
                  <a:srgbClr val="FF0000"/>
                </a:solidFill>
                <a:latin typeface="Times New Roman" pitchFamily="18" charset="0"/>
                <a:cs typeface="Times New Roman" pitchFamily="18" charset="0"/>
              </a:rPr>
              <a:t> 2 </a:t>
            </a:r>
            <a:r>
              <a:rPr lang="en-US" sz="2400" b="1" i="1" dirty="0" err="1" smtClean="0">
                <a:solidFill>
                  <a:srgbClr val="FF0000"/>
                </a:solidFill>
                <a:latin typeface="Times New Roman" pitchFamily="18" charset="0"/>
                <a:cs typeface="Times New Roman" pitchFamily="18" charset="0"/>
              </a:rPr>
              <a:t>đầu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cố</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định</a:t>
            </a:r>
            <a:r>
              <a:rPr lang="en-US" sz="2400" b="1" i="1" dirty="0" smtClean="0">
                <a:solidFill>
                  <a:srgbClr val="FF0000"/>
                </a:solidFill>
                <a:latin typeface="Times New Roman" pitchFamily="18" charset="0"/>
                <a:cs typeface="Times New Roman" pitchFamily="18" charset="0"/>
              </a:rPr>
              <a:t>)</a:t>
            </a:r>
          </a:p>
        </p:txBody>
      </p:sp>
      <p:sp>
        <p:nvSpPr>
          <p:cNvPr id="686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3"/>
          <p:cNvGrpSpPr>
            <a:grpSpLocks/>
          </p:cNvGrpSpPr>
          <p:nvPr/>
        </p:nvGrpSpPr>
        <p:grpSpPr bwMode="auto">
          <a:xfrm>
            <a:off x="2514600" y="914401"/>
            <a:ext cx="3962400" cy="914399"/>
            <a:chOff x="48" y="432"/>
            <a:chExt cx="3312" cy="867"/>
          </a:xfrm>
        </p:grpSpPr>
        <p:sp>
          <p:nvSpPr>
            <p:cNvPr id="16" name="Rectangle 4"/>
            <p:cNvSpPr>
              <a:spLocks noChangeArrowheads="1"/>
            </p:cNvSpPr>
            <p:nvPr/>
          </p:nvSpPr>
          <p:spPr bwMode="auto">
            <a:xfrm>
              <a:off x="48" y="819"/>
              <a:ext cx="336" cy="288"/>
            </a:xfrm>
            <a:prstGeom prst="rect">
              <a:avLst/>
            </a:prstGeom>
            <a:noFill/>
            <a:ln w="9525">
              <a:noFill/>
              <a:miter lim="800000"/>
              <a:headEnd/>
              <a:tailEnd/>
            </a:ln>
          </p:spPr>
          <p:txBody>
            <a:bodyPr wrap="none" anchor="ctr"/>
            <a:lstStyle/>
            <a:p>
              <a:pPr algn="ctr"/>
              <a:r>
                <a:rPr lang="en-US" sz="2400" dirty="0" smtClean="0"/>
                <a:t>O</a:t>
              </a:r>
              <a:endParaRPr lang="en-US" sz="2400" dirty="0"/>
            </a:p>
          </p:txBody>
        </p:sp>
        <p:sp>
          <p:nvSpPr>
            <p:cNvPr id="17" name="Rectangle 5"/>
            <p:cNvSpPr>
              <a:spLocks noChangeArrowheads="1"/>
            </p:cNvSpPr>
            <p:nvPr/>
          </p:nvSpPr>
          <p:spPr bwMode="auto">
            <a:xfrm>
              <a:off x="3024" y="816"/>
              <a:ext cx="336" cy="288"/>
            </a:xfrm>
            <a:prstGeom prst="rect">
              <a:avLst/>
            </a:prstGeom>
            <a:noFill/>
            <a:ln w="9525">
              <a:noFill/>
              <a:miter lim="800000"/>
              <a:headEnd/>
              <a:tailEnd/>
            </a:ln>
          </p:spPr>
          <p:txBody>
            <a:bodyPr wrap="none" anchor="ctr"/>
            <a:lstStyle/>
            <a:p>
              <a:pPr algn="ctr"/>
              <a:r>
                <a:rPr lang="en-US" sz="2400" dirty="0" smtClean="0"/>
                <a:t>P</a:t>
              </a:r>
              <a:endParaRPr lang="en-US" sz="2400" dirty="0"/>
            </a:p>
          </p:txBody>
        </p:sp>
        <p:pic>
          <p:nvPicPr>
            <p:cNvPr id="18" name="Picture 6" descr="hinh 18">
              <a:hlinkClick r:id="rId3" action="ppaction://hlinkfile"/>
            </p:cNvPr>
            <p:cNvPicPr>
              <a:picLocks noChangeAspect="1" noChangeArrowheads="1"/>
            </p:cNvPicPr>
            <p:nvPr/>
          </p:nvPicPr>
          <p:blipFill>
            <a:blip r:embed="rId4"/>
            <a:srcRect/>
            <a:stretch>
              <a:fillRect/>
            </a:stretch>
          </p:blipFill>
          <p:spPr bwMode="auto">
            <a:xfrm>
              <a:off x="306" y="432"/>
              <a:ext cx="2784" cy="867"/>
            </a:xfrm>
            <a:prstGeom prst="rect">
              <a:avLst/>
            </a:prstGeom>
            <a:noFill/>
            <a:ln w="9525">
              <a:noFill/>
              <a:miter lim="800000"/>
              <a:headEnd/>
              <a:tailEnd/>
            </a:ln>
          </p:spPr>
        </p:pic>
        <p:sp>
          <p:nvSpPr>
            <p:cNvPr id="19" name="Text Box 7"/>
            <p:cNvSpPr txBox="1">
              <a:spLocks noChangeArrowheads="1"/>
            </p:cNvSpPr>
            <p:nvPr/>
          </p:nvSpPr>
          <p:spPr bwMode="auto">
            <a:xfrm>
              <a:off x="2823" y="672"/>
              <a:ext cx="153" cy="259"/>
            </a:xfrm>
            <a:prstGeom prst="rect">
              <a:avLst/>
            </a:prstGeom>
            <a:solidFill>
              <a:schemeClr val="bg1"/>
            </a:solidFill>
            <a:ln w="9525">
              <a:noFill/>
              <a:miter lim="800000"/>
              <a:headEnd/>
              <a:tailEnd/>
            </a:ln>
          </p:spPr>
          <p:txBody>
            <a:bodyPr>
              <a:spAutoFit/>
            </a:bodyPr>
            <a:lstStyle/>
            <a:p>
              <a:endParaRPr lang="en-US"/>
            </a:p>
          </p:txBody>
        </p:sp>
      </p:grpSp>
      <p:sp>
        <p:nvSpPr>
          <p:cNvPr id="20" name="Nơi giữ chỗ cho Nội dung 2"/>
          <p:cNvSpPr txBox="1">
            <a:spLocks/>
          </p:cNvSpPr>
          <p:nvPr/>
        </p:nvSpPr>
        <p:spPr>
          <a:xfrm>
            <a:off x="228600" y="1958975"/>
            <a:ext cx="4724400" cy="381000"/>
          </a:xfrm>
          <a:prstGeom prst="rect">
            <a:avLst/>
          </a:prstGeom>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tab pos="180340" algn="l"/>
                <a:tab pos="360045" algn="l"/>
              </a:tabLst>
              <a:defRPr/>
            </a:pPr>
            <a:r>
              <a:rPr kumimoji="0" lang="fr-FR" sz="32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Giả</a:t>
            </a:r>
            <a:r>
              <a:rPr kumimoji="0" lang="fr-FR" sz="3200" b="0"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fr-FR" sz="3200" b="0"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sử</a:t>
            </a:r>
            <a:r>
              <a:rPr kumimoji="0" lang="fr-FR" sz="3200" b="0"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fr-FR" sz="3200" b="0"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sóng</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tại</a:t>
            </a:r>
            <a:r>
              <a:rPr lang="fr-FR" sz="3200" dirty="0" smtClean="0">
                <a:solidFill>
                  <a:srgbClr val="FF0000"/>
                </a:solidFill>
                <a:latin typeface="Times New Roman" pitchFamily="18" charset="0"/>
                <a:cs typeface="Times New Roman" pitchFamily="18" charset="0"/>
              </a:rPr>
              <a:t> O</a:t>
            </a:r>
            <a:r>
              <a:rPr kumimoji="0" lang="fr-FR" sz="32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fr-FR" sz="32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có</a:t>
            </a:r>
            <a:r>
              <a:rPr kumimoji="0" lang="fr-FR" sz="3200" b="0"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fr-FR" sz="3200" b="0"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phương</a:t>
            </a:r>
            <a:r>
              <a:rPr kumimoji="0" lang="fr-FR" sz="3200" b="0"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fr-FR" sz="3200" b="0"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trình</a:t>
            </a:r>
            <a:r>
              <a:rPr kumimoji="0" lang="fr-FR" sz="32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endParaRPr kumimoji="0" lang="en-US" sz="32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23" name="Object 7"/>
          <p:cNvGraphicFramePr>
            <a:graphicFrameLocks noChangeAspect="1"/>
          </p:cNvGraphicFramePr>
          <p:nvPr/>
        </p:nvGraphicFramePr>
        <p:xfrm>
          <a:off x="4343400" y="1955470"/>
          <a:ext cx="1600200" cy="406730"/>
        </p:xfrm>
        <a:graphic>
          <a:graphicData uri="http://schemas.openxmlformats.org/presentationml/2006/ole">
            <p:oleObj spid="_x0000_s68617" name="Equation" r:id="rId5" imgW="914400" imgH="228600" progId="Equation.DSMT4">
              <p:embed/>
            </p:oleObj>
          </a:graphicData>
        </a:graphic>
      </p:graphicFrame>
      <p:sp>
        <p:nvSpPr>
          <p:cNvPr id="24" name="Nơi giữ chỗ cho Nội dung 2"/>
          <p:cNvSpPr txBox="1">
            <a:spLocks/>
          </p:cNvSpPr>
          <p:nvPr/>
        </p:nvSpPr>
        <p:spPr>
          <a:xfrm>
            <a:off x="685800" y="2416175"/>
            <a:ext cx="5029200" cy="381000"/>
          </a:xfrm>
          <a:prstGeom prst="rect">
            <a:avLst/>
          </a:prstGeom>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tab pos="180340" algn="l"/>
                <a:tab pos="360045" algn="l"/>
              </a:tabLst>
              <a:defRPr/>
            </a:pPr>
            <a:r>
              <a:rPr kumimoji="0" lang="fr-FR" sz="3200" b="0" i="0" u="none" strike="noStrike" kern="1200" cap="none" spc="0" normalizeH="0" baseline="0" noProof="0" dirty="0" err="1" smtClean="0">
                <a:ln>
                  <a:noFill/>
                </a:ln>
                <a:solidFill>
                  <a:schemeClr val="tx1"/>
                </a:solidFill>
                <a:effectLst/>
                <a:uLnTx/>
                <a:uFillTx/>
                <a:latin typeface="Cambria"/>
                <a:ea typeface="+mn-ea"/>
                <a:cs typeface="Cambria"/>
              </a:rPr>
              <a:t>Viết</a:t>
            </a:r>
            <a:r>
              <a:rPr kumimoji="0" lang="fr-FR" sz="3200" b="0" i="0" u="none" strike="noStrike" kern="1200" cap="none" spc="0" normalizeH="0" noProof="0" dirty="0" smtClean="0">
                <a:ln>
                  <a:noFill/>
                </a:ln>
                <a:solidFill>
                  <a:schemeClr val="tx1"/>
                </a:solidFill>
                <a:effectLst/>
                <a:uLnTx/>
                <a:uFillTx/>
                <a:latin typeface="Cambria"/>
                <a:ea typeface="+mn-ea"/>
                <a:cs typeface="Cambria"/>
              </a:rPr>
              <a:t> </a:t>
            </a:r>
            <a:r>
              <a:rPr kumimoji="0" lang="fr-FR" sz="3200" b="0" i="0" u="none" strike="noStrike" kern="1200" cap="none" spc="0" normalizeH="0" noProof="0" dirty="0" err="1" smtClean="0">
                <a:ln>
                  <a:noFill/>
                </a:ln>
                <a:solidFill>
                  <a:schemeClr val="tx1"/>
                </a:solidFill>
                <a:effectLst/>
                <a:uLnTx/>
                <a:uFillTx/>
                <a:latin typeface="Cambria"/>
                <a:ea typeface="+mn-ea"/>
                <a:cs typeface="Cambria"/>
              </a:rPr>
              <a:t>phương</a:t>
            </a:r>
            <a:r>
              <a:rPr kumimoji="0" lang="fr-FR" sz="3200" b="0" i="0" u="none" strike="noStrike" kern="1200" cap="none" spc="0" normalizeH="0" noProof="0" dirty="0" smtClean="0">
                <a:ln>
                  <a:noFill/>
                </a:ln>
                <a:solidFill>
                  <a:schemeClr val="tx1"/>
                </a:solidFill>
                <a:effectLst/>
                <a:uLnTx/>
                <a:uFillTx/>
                <a:latin typeface="Cambria"/>
                <a:ea typeface="+mn-ea"/>
                <a:cs typeface="Cambria"/>
              </a:rPr>
              <a:t> </a:t>
            </a:r>
            <a:r>
              <a:rPr kumimoji="0" lang="fr-FR" sz="3200" b="0" i="0" u="none" strike="noStrike" kern="1200" cap="none" spc="0" normalizeH="0" noProof="0" dirty="0" err="1" smtClean="0">
                <a:ln>
                  <a:noFill/>
                </a:ln>
                <a:solidFill>
                  <a:schemeClr val="tx1"/>
                </a:solidFill>
                <a:effectLst/>
                <a:uLnTx/>
                <a:uFillTx/>
                <a:latin typeface="Cambria"/>
                <a:ea typeface="+mn-ea"/>
                <a:cs typeface="Cambria"/>
              </a:rPr>
              <a:t>trình</a:t>
            </a:r>
            <a:r>
              <a:rPr kumimoji="0" lang="fr-FR" sz="3200" b="0" i="0" u="none" strike="noStrike" kern="1200" cap="none" spc="0" normalizeH="0" noProof="0" dirty="0" smtClean="0">
                <a:ln>
                  <a:noFill/>
                </a:ln>
                <a:solidFill>
                  <a:schemeClr val="tx1"/>
                </a:solidFill>
                <a:effectLst/>
                <a:uLnTx/>
                <a:uFillTx/>
                <a:latin typeface="Cambria"/>
                <a:ea typeface="+mn-ea"/>
                <a:cs typeface="Cambria"/>
              </a:rPr>
              <a:t> </a:t>
            </a:r>
            <a:r>
              <a:rPr kumimoji="0" lang="fr-FR" sz="3200" b="0" i="0" u="none" strike="noStrike" kern="1200" cap="none" spc="0" normalizeH="0" noProof="0" dirty="0" err="1" smtClean="0">
                <a:ln>
                  <a:noFill/>
                </a:ln>
                <a:solidFill>
                  <a:schemeClr val="tx1"/>
                </a:solidFill>
                <a:effectLst/>
                <a:uLnTx/>
                <a:uFillTx/>
                <a:latin typeface="Cambria"/>
                <a:ea typeface="+mn-ea"/>
                <a:cs typeface="Cambria"/>
              </a:rPr>
              <a:t>sóng</a:t>
            </a:r>
            <a:r>
              <a:rPr kumimoji="0" lang="fr-FR" sz="3200" b="0" i="0" u="none" strike="noStrike" kern="1200" cap="none" spc="0" normalizeH="0" noProof="0" dirty="0" smtClean="0">
                <a:ln>
                  <a:noFill/>
                </a:ln>
                <a:solidFill>
                  <a:schemeClr val="tx1"/>
                </a:solidFill>
                <a:effectLst/>
                <a:uLnTx/>
                <a:uFillTx/>
                <a:latin typeface="Cambria"/>
                <a:ea typeface="+mn-ea"/>
                <a:cs typeface="Cambria"/>
              </a:rPr>
              <a:t> </a:t>
            </a:r>
            <a:r>
              <a:rPr kumimoji="0" lang="fr-FR" sz="3200" b="0" i="0" u="none" strike="noStrike" kern="1200" cap="none" spc="0" normalizeH="0" noProof="0" dirty="0" err="1" smtClean="0">
                <a:ln>
                  <a:noFill/>
                </a:ln>
                <a:solidFill>
                  <a:schemeClr val="tx1"/>
                </a:solidFill>
                <a:effectLst/>
                <a:uLnTx/>
                <a:uFillTx/>
                <a:latin typeface="Cambria"/>
                <a:ea typeface="+mn-ea"/>
                <a:cs typeface="Cambria"/>
              </a:rPr>
              <a:t>tổng</a:t>
            </a:r>
            <a:r>
              <a:rPr kumimoji="0" lang="fr-FR" sz="3200" b="0" i="0" u="none" strike="noStrike" kern="1200" cap="none" spc="0" normalizeH="0" noProof="0" dirty="0" smtClean="0">
                <a:ln>
                  <a:noFill/>
                </a:ln>
                <a:solidFill>
                  <a:schemeClr val="tx1"/>
                </a:solidFill>
                <a:effectLst/>
                <a:uLnTx/>
                <a:uFillTx/>
                <a:latin typeface="Cambria"/>
                <a:ea typeface="+mn-ea"/>
                <a:cs typeface="Cambria"/>
              </a:rPr>
              <a:t> </a:t>
            </a:r>
            <a:r>
              <a:rPr kumimoji="0" lang="fr-FR" sz="3200" b="0" i="0" u="none" strike="noStrike" kern="1200" cap="none" spc="0" normalizeH="0" noProof="0" dirty="0" err="1" smtClean="0">
                <a:ln>
                  <a:noFill/>
                </a:ln>
                <a:solidFill>
                  <a:schemeClr val="tx1"/>
                </a:solidFill>
                <a:effectLst/>
                <a:uLnTx/>
                <a:uFillTx/>
                <a:latin typeface="Cambria"/>
                <a:ea typeface="+mn-ea"/>
                <a:cs typeface="Cambria"/>
              </a:rPr>
              <a:t>hợp</a:t>
            </a:r>
            <a:r>
              <a:rPr kumimoji="0" lang="fr-FR" sz="3200" b="0" i="0" u="none" strike="noStrike" kern="1200" cap="none" spc="0" normalizeH="0" noProof="0" dirty="0" smtClean="0">
                <a:ln>
                  <a:noFill/>
                </a:ln>
                <a:solidFill>
                  <a:schemeClr val="tx1"/>
                </a:solidFill>
                <a:effectLst/>
                <a:uLnTx/>
                <a:uFillTx/>
                <a:latin typeface="Cambria"/>
                <a:ea typeface="+mn-ea"/>
                <a:cs typeface="Cambria"/>
              </a:rPr>
              <a:t> </a:t>
            </a:r>
            <a:r>
              <a:rPr kumimoji="0" lang="fr-FR" sz="3200" b="0" i="0" u="none" strike="noStrike" kern="1200" cap="none" spc="0" normalizeH="0" noProof="0" dirty="0" err="1" smtClean="0">
                <a:ln>
                  <a:noFill/>
                </a:ln>
                <a:solidFill>
                  <a:schemeClr val="tx1"/>
                </a:solidFill>
                <a:effectLst/>
                <a:uLnTx/>
                <a:uFillTx/>
                <a:latin typeface="Cambria"/>
                <a:ea typeface="+mn-ea"/>
                <a:cs typeface="Cambria"/>
              </a:rPr>
              <a:t>tại</a:t>
            </a:r>
            <a:r>
              <a:rPr kumimoji="0" lang="fr-FR" sz="3200" b="0" i="0" u="none" strike="noStrike" kern="1200" cap="none" spc="0" normalizeH="0" noProof="0" dirty="0" smtClean="0">
                <a:ln>
                  <a:noFill/>
                </a:ln>
                <a:solidFill>
                  <a:schemeClr val="tx1"/>
                </a:solidFill>
                <a:effectLst/>
                <a:uLnTx/>
                <a:uFillTx/>
                <a:latin typeface="Cambria"/>
                <a:ea typeface="+mn-ea"/>
                <a:cs typeface="Cambria"/>
              </a:rPr>
              <a:t> M</a:t>
            </a:r>
            <a:r>
              <a:rPr lang="fr-FR" sz="3200" dirty="0" smtClean="0">
                <a:latin typeface="Cambria"/>
                <a:cs typeface="Cambria"/>
              </a:rPr>
              <a:t>?</a:t>
            </a:r>
            <a:r>
              <a:rPr kumimoji="0" lang="fr-FR" sz="3200" b="0" i="0" u="none" strike="noStrike" kern="1200" cap="none" spc="0" normalizeH="0" baseline="0" noProof="0" dirty="0" smtClean="0">
                <a:ln>
                  <a:noFill/>
                </a:ln>
                <a:solidFill>
                  <a:schemeClr val="tx1"/>
                </a:solidFill>
                <a:effectLst/>
                <a:uLnTx/>
                <a:uFillTx/>
                <a:latin typeface="Cambria"/>
                <a:ea typeface="+mn-ea"/>
                <a:cs typeface="Cambria"/>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8618" name="Picture 10"/>
          <p:cNvPicPr>
            <a:picLocks noChangeAspect="1" noChangeArrowheads="1"/>
          </p:cNvPicPr>
          <p:nvPr/>
        </p:nvPicPr>
        <p:blipFill>
          <a:blip r:embed="rId6"/>
          <a:srcRect/>
          <a:stretch>
            <a:fillRect/>
          </a:stretch>
        </p:blipFill>
        <p:spPr bwMode="auto">
          <a:xfrm>
            <a:off x="657225" y="2314575"/>
            <a:ext cx="7648575" cy="4543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8618"/>
                                        </p:tgtEl>
                                        <p:attrNameLst>
                                          <p:attrName>style.visibility</p:attrName>
                                        </p:attrNameLst>
                                      </p:cBhvr>
                                      <p:to>
                                        <p:strVal val="visible"/>
                                      </p:to>
                                    </p:set>
                                    <p:animEffect transition="in" filter="fade">
                                      <p:cBhvr>
                                        <p:cTn id="24" dur="500"/>
                                        <p:tgtEl>
                                          <p:spTgt spid="6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57200" y="533400"/>
            <a:ext cx="8153399" cy="281940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itchFamily="18" charset="0"/>
                <a:ea typeface="+mj-ea"/>
                <a:cs typeface="Times New Roman" pitchFamily="18" charset="0"/>
              </a:rPr>
              <a:t>Sóng</a:t>
            </a:r>
            <a:r>
              <a:rPr lang="en-US" sz="4400" b="1" dirty="0">
                <a:solidFill>
                  <a:schemeClr val="tx1"/>
                </a:solidFill>
                <a:latin typeface="Times New Roman" pitchFamily="18" charset="0"/>
                <a:ea typeface="+mj-ea"/>
                <a:cs typeface="Times New Roman" pitchFamily="18" charset="0"/>
              </a:rPr>
              <a:t> </a:t>
            </a:r>
            <a:r>
              <a:rPr lang="en-US" sz="4400" b="1" dirty="0" err="1">
                <a:solidFill>
                  <a:schemeClr val="tx1"/>
                </a:solidFill>
                <a:latin typeface="Times New Roman" pitchFamily="18" charset="0"/>
                <a:ea typeface="+mj-ea"/>
                <a:cs typeface="Times New Roman" pitchFamily="18" charset="0"/>
              </a:rPr>
              <a:t>dừng</a:t>
            </a:r>
            <a:r>
              <a:rPr lang="en-US" sz="4400" b="1" dirty="0">
                <a:solidFill>
                  <a:schemeClr val="tx1"/>
                </a:solidFill>
                <a:latin typeface="Times New Roman" pitchFamily="18" charset="0"/>
                <a:ea typeface="+mj-ea"/>
                <a:cs typeface="Times New Roman" pitchFamily="18" charset="0"/>
              </a:rPr>
              <a:t> </a:t>
            </a:r>
            <a:r>
              <a:rPr lang="en-US" sz="4400" b="1" dirty="0" err="1">
                <a:solidFill>
                  <a:schemeClr val="tx1"/>
                </a:solidFill>
                <a:latin typeface="Times New Roman" pitchFamily="18" charset="0"/>
                <a:ea typeface="+mj-ea"/>
                <a:cs typeface="Times New Roman" pitchFamily="18" charset="0"/>
              </a:rPr>
              <a:t>có</a:t>
            </a:r>
            <a:r>
              <a:rPr lang="en-US" sz="4400" b="1" dirty="0">
                <a:solidFill>
                  <a:schemeClr val="tx1"/>
                </a:solidFill>
                <a:latin typeface="Times New Roman" pitchFamily="18" charset="0"/>
                <a:ea typeface="+mj-ea"/>
                <a:cs typeface="Times New Roman" pitchFamily="18" charset="0"/>
              </a:rPr>
              <a:t> </a:t>
            </a:r>
            <a:r>
              <a:rPr lang="en-US" sz="4400" b="1" dirty="0" err="1">
                <a:solidFill>
                  <a:schemeClr val="tx1"/>
                </a:solidFill>
                <a:latin typeface="Times New Roman" pitchFamily="18" charset="0"/>
                <a:ea typeface="+mj-ea"/>
                <a:cs typeface="Times New Roman" pitchFamily="18" charset="0"/>
              </a:rPr>
              <a:t>những</a:t>
            </a:r>
            <a:r>
              <a:rPr lang="en-US" sz="4400" b="1" dirty="0">
                <a:solidFill>
                  <a:schemeClr val="tx1"/>
                </a:solidFill>
                <a:latin typeface="Times New Roman" pitchFamily="18" charset="0"/>
                <a:ea typeface="+mj-ea"/>
                <a:cs typeface="Times New Roman" pitchFamily="18" charset="0"/>
              </a:rPr>
              <a:t> </a:t>
            </a:r>
            <a:r>
              <a:rPr lang="en-US" sz="4400" b="1" dirty="0" err="1">
                <a:solidFill>
                  <a:schemeClr val="tx1"/>
                </a:solidFill>
                <a:latin typeface="Times New Roman" pitchFamily="18" charset="0"/>
                <a:ea typeface="+mj-ea"/>
                <a:cs typeface="Times New Roman" pitchFamily="18" charset="0"/>
              </a:rPr>
              <a:t>đặc</a:t>
            </a:r>
            <a:r>
              <a:rPr lang="en-US" sz="4400" b="1" dirty="0">
                <a:solidFill>
                  <a:schemeClr val="tx1"/>
                </a:solidFill>
                <a:latin typeface="Times New Roman" pitchFamily="18" charset="0"/>
                <a:ea typeface="+mj-ea"/>
                <a:cs typeface="Times New Roman" pitchFamily="18" charset="0"/>
              </a:rPr>
              <a:t> </a:t>
            </a:r>
            <a:r>
              <a:rPr lang="en-US" sz="4400" b="1" dirty="0" err="1">
                <a:solidFill>
                  <a:schemeClr val="tx1"/>
                </a:solidFill>
                <a:latin typeface="Times New Roman" pitchFamily="18" charset="0"/>
                <a:ea typeface="+mj-ea"/>
                <a:cs typeface="Times New Roman" pitchFamily="18" charset="0"/>
              </a:rPr>
              <a:t>điểm</a:t>
            </a:r>
            <a:r>
              <a:rPr lang="en-US" sz="4400" b="1" dirty="0">
                <a:solidFill>
                  <a:schemeClr val="tx1"/>
                </a:solidFill>
                <a:latin typeface="Times New Roman" pitchFamily="18" charset="0"/>
                <a:ea typeface="+mj-ea"/>
                <a:cs typeface="Times New Roman" pitchFamily="18" charset="0"/>
              </a:rPr>
              <a:t> </a:t>
            </a:r>
            <a:r>
              <a:rPr lang="en-US" sz="4400" b="1" dirty="0" err="1">
                <a:solidFill>
                  <a:schemeClr val="tx1"/>
                </a:solidFill>
                <a:latin typeface="Times New Roman" pitchFamily="18" charset="0"/>
                <a:ea typeface="+mj-ea"/>
                <a:cs typeface="Times New Roman" pitchFamily="18" charset="0"/>
              </a:rPr>
              <a:t>gì</a:t>
            </a:r>
            <a:r>
              <a:rPr lang="en-US" sz="4400" b="1" dirty="0">
                <a:solidFill>
                  <a:schemeClr val="tx1"/>
                </a:solidFill>
                <a:latin typeface="Times New Roman" pitchFamily="18" charset="0"/>
                <a:ea typeface="+mj-ea"/>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4" name="Hộp_Văn_Bản 3"/>
          <p:cNvSpPr txBox="1"/>
          <p:nvPr/>
        </p:nvSpPr>
        <p:spPr>
          <a:xfrm>
            <a:off x="1447800" y="4267200"/>
            <a:ext cx="6172200" cy="2123658"/>
          </a:xfrm>
          <a:prstGeom prst="rect">
            <a:avLst/>
          </a:prstGeom>
          <a:noFill/>
        </p:spPr>
        <p:txBody>
          <a:bodyPr wrap="square" rtlCol="0">
            <a:spAutoFit/>
          </a:bodyPr>
          <a:lstStyle/>
          <a:p>
            <a:pPr algn="ctr"/>
            <a:r>
              <a:rPr lang="en-US" sz="4400" b="1" dirty="0" err="1" smtClean="0">
                <a:solidFill>
                  <a:srgbClr val="FF0000"/>
                </a:solidFill>
                <a:latin typeface="Times New Roman" pitchFamily="18" charset="0"/>
                <a:cs typeface="Times New Roman" pitchFamily="18" charset="0"/>
              </a:rPr>
              <a:t>Hoàn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thành</a:t>
            </a:r>
            <a:r>
              <a:rPr lang="en-US" sz="4400" b="1" dirty="0" smtClean="0">
                <a:solidFill>
                  <a:srgbClr val="FF0000"/>
                </a:solidFill>
                <a:latin typeface="Times New Roman" pitchFamily="18" charset="0"/>
                <a:cs typeface="Times New Roman" pitchFamily="18" charset="0"/>
              </a:rPr>
              <a:t> </a:t>
            </a:r>
          </a:p>
          <a:p>
            <a:pPr algn="ctr"/>
            <a:r>
              <a:rPr lang="en-US" sz="4400" b="1" dirty="0" smtClean="0">
                <a:solidFill>
                  <a:srgbClr val="FF0000"/>
                </a:solidFill>
                <a:latin typeface="Times New Roman" pitchFamily="18" charset="0"/>
                <a:cs typeface="Times New Roman" pitchFamily="18" charset="0"/>
              </a:rPr>
              <a:t>PHIẾU HỌC TẬP</a:t>
            </a:r>
          </a:p>
          <a:p>
            <a:pPr algn="ctr"/>
            <a:r>
              <a:rPr lang="en-US" sz="4400" b="1" dirty="0" smtClean="0">
                <a:solidFill>
                  <a:srgbClr val="FF0000"/>
                </a:solidFill>
                <a:latin typeface="Times New Roman" pitchFamily="18" charset="0"/>
                <a:cs typeface="Times New Roman" pitchFamily="18" charset="0"/>
              </a:rPr>
              <a:t> 1.1 </a:t>
            </a:r>
            <a:r>
              <a:rPr lang="en-US" sz="4400" b="1" dirty="0" err="1" smtClean="0">
                <a:solidFill>
                  <a:srgbClr val="FF0000"/>
                </a:solidFill>
                <a:latin typeface="Times New Roman" pitchFamily="18" charset="0"/>
                <a:cs typeface="Times New Roman" pitchFamily="18" charset="0"/>
              </a:rPr>
              <a:t>và</a:t>
            </a:r>
            <a:r>
              <a:rPr lang="en-US" sz="4400" b="1" dirty="0" smtClean="0">
                <a:solidFill>
                  <a:srgbClr val="FF0000"/>
                </a:solidFill>
                <a:latin typeface="Times New Roman" pitchFamily="18" charset="0"/>
                <a:cs typeface="Times New Roman" pitchFamily="18" charset="0"/>
              </a:rPr>
              <a:t> 1.2</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3985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381000" y="97512"/>
            <a:ext cx="3962400" cy="1200329"/>
          </a:xfrm>
          <a:prstGeom prst="rect">
            <a:avLst/>
          </a:prstGeom>
          <a:noFill/>
          <a:ln>
            <a:solidFill>
              <a:schemeClr val="accent1">
                <a:lumMod val="75000"/>
              </a:schemeClr>
            </a:solidFill>
          </a:ln>
        </p:spPr>
        <p:txBody>
          <a:bodyPr wrap="square" rtlCol="0">
            <a:spAutoFit/>
          </a:bodyPr>
          <a:lstStyle/>
          <a:p>
            <a:pPr algn="ctr"/>
            <a:r>
              <a:rPr lang="en-US" b="1" dirty="0" smtClean="0">
                <a:latin typeface="Times New Roman" pitchFamily="18" charset="0"/>
                <a:cs typeface="Times New Roman" pitchFamily="18" charset="0"/>
              </a:rPr>
              <a:t>PHIẾU HỌC TẬP 1.1</a:t>
            </a:r>
            <a:endParaRPr lang="en-US"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(QUAN SÁT ẢNH ĐỘNG </a:t>
            </a:r>
          </a:p>
          <a:p>
            <a:pPr algn="ctr"/>
            <a:r>
              <a:rPr lang="en-US" b="1" dirty="0" smtClean="0">
                <a:latin typeface="Times New Roman" pitchFamily="18" charset="0"/>
                <a:cs typeface="Times New Roman" pitchFamily="18" charset="0"/>
              </a:rPr>
              <a:t>TRẢ LỜI CÁC CÂU HỎI SAU)</a:t>
            </a:r>
            <a:endParaRPr lang="en-US"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Nhóm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1,2</a:t>
            </a:r>
          </a:p>
        </p:txBody>
      </p:sp>
      <p:sp>
        <p:nvSpPr>
          <p:cNvPr id="5" name="Hộp_Văn_Bản 4"/>
          <p:cNvSpPr txBox="1"/>
          <p:nvPr/>
        </p:nvSpPr>
        <p:spPr>
          <a:xfrm>
            <a:off x="4648200" y="76200"/>
            <a:ext cx="4038600" cy="1200329"/>
          </a:xfrm>
          <a:prstGeom prst="rect">
            <a:avLst/>
          </a:prstGeom>
          <a:noFill/>
          <a:ln>
            <a:solidFill>
              <a:schemeClr val="accent1">
                <a:lumMod val="75000"/>
              </a:schemeClr>
            </a:solidFill>
          </a:ln>
        </p:spPr>
        <p:txBody>
          <a:bodyPr wrap="square" rtlCol="0">
            <a:spAutoFit/>
          </a:bodyPr>
          <a:lstStyle/>
          <a:p>
            <a:pPr algn="ctr"/>
            <a:r>
              <a:rPr lang="en-US" b="1" dirty="0" smtClean="0">
                <a:latin typeface="Times New Roman" pitchFamily="18" charset="0"/>
                <a:cs typeface="Times New Roman" pitchFamily="18" charset="0"/>
              </a:rPr>
              <a:t>PHIẾU HỌC TẬP 1.2</a:t>
            </a:r>
            <a:endParaRPr lang="en-US"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(DỰA VÀO PHƯƠNG TRÌNH SÓNG TRẢ LỜI CÁC CÂU HỎI SAU)</a:t>
            </a:r>
            <a:endParaRPr lang="en-US"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Nhóm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3,4</a:t>
            </a:r>
          </a:p>
        </p:txBody>
      </p:sp>
      <p:sp>
        <p:nvSpPr>
          <p:cNvPr id="6" name="Hộp_Văn_Bản 5"/>
          <p:cNvSpPr txBox="1"/>
          <p:nvPr/>
        </p:nvSpPr>
        <p:spPr>
          <a:xfrm>
            <a:off x="457200" y="1295401"/>
            <a:ext cx="8382000" cy="5632311"/>
          </a:xfrm>
          <a:prstGeom prst="rect">
            <a:avLst/>
          </a:prstGeom>
          <a:noFill/>
        </p:spPr>
        <p:txBody>
          <a:bodyPr wrap="square" rtlCol="0">
            <a:spAutoFit/>
          </a:bodyPr>
          <a:lstStyle/>
          <a:p>
            <a:pPr algn="just">
              <a:lnSpc>
                <a:spcPct val="150000"/>
              </a:lnSpc>
            </a:pPr>
            <a:r>
              <a:rPr lang="en-US" sz="2400" b="1" dirty="0" err="1" smtClean="0">
                <a:latin typeface="Times New Roman" pitchFamily="18" charset="0"/>
                <a:cs typeface="Times New Roman" pitchFamily="18" charset="0"/>
              </a:rPr>
              <a:t>Sóng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dừng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bụng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Pha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bụng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nút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6.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kỳ</a:t>
            </a:r>
            <a:r>
              <a:rPr lang="en-US" sz="2400" dirty="0" smtClean="0">
                <a:latin typeface="Times New Roman" pitchFamily="18" charset="0"/>
                <a:cs typeface="Times New Roman" pitchFamily="18" charset="0"/>
              </a:rPr>
              <a:t> (T)</a:t>
            </a:r>
          </a:p>
          <a:p>
            <a:pPr algn="just">
              <a:lnSpc>
                <a:spcPct val="150000"/>
              </a:lnSpc>
            </a:pPr>
            <a:r>
              <a:rPr lang="en-US" sz="2400" i="1" dirty="0" smtClean="0">
                <a:hlinkClick r:id="rId2"/>
              </a:rPr>
              <a:t>http://science.sbcc.edu/physics/flash/oscillationswaves/standing</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io\Desktop\Song_dung.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2819400"/>
            <a:ext cx="8037096" cy="2743201"/>
          </a:xfrm>
          <a:prstGeom prst="rect">
            <a:avLst/>
          </a:prstGeom>
          <a:noFill/>
          <a:extLst>
            <a:ext uri="{909E8E84-426E-40DD-AFC4-6F175D3DCCD1}">
              <a14:hiddenFill xmlns="" xmlns:a14="http://schemas.microsoft.com/office/drawing/2010/main">
                <a:solidFill>
                  <a:srgbClr val="FFFFFF"/>
                </a:solidFill>
              </a14:hiddenFill>
            </a:ext>
          </a:extLst>
        </p:spPr>
      </p:pic>
      <p:sp>
        <p:nvSpPr>
          <p:cNvPr id="82946"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cxnSp>
        <p:nvCxnSpPr>
          <p:cNvPr id="16" name="Đường kết nối Mũi tên Thẳng 15"/>
          <p:cNvCxnSpPr>
            <a:stCxn id="82951" idx="2"/>
            <a:endCxn id="91137" idx="0"/>
          </p:cNvCxnSpPr>
          <p:nvPr/>
        </p:nvCxnSpPr>
        <p:spPr>
          <a:xfrm rot="5400000">
            <a:off x="3181426" y="47550"/>
            <a:ext cx="457200" cy="2038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951" name="Picture 7"/>
          <p:cNvPicPr>
            <a:picLocks noChangeAspect="1" noChangeArrowheads="1"/>
          </p:cNvPicPr>
          <p:nvPr/>
        </p:nvPicPr>
        <p:blipFill>
          <a:blip r:embed="rId3"/>
          <a:srcRect/>
          <a:stretch>
            <a:fillRect/>
          </a:stretch>
        </p:blipFill>
        <p:spPr bwMode="auto">
          <a:xfrm>
            <a:off x="3352800" y="76200"/>
            <a:ext cx="2152952" cy="762000"/>
          </a:xfrm>
          <a:prstGeom prst="rect">
            <a:avLst/>
          </a:prstGeom>
          <a:noFill/>
          <a:ln w="9525">
            <a:noFill/>
            <a:miter lim="800000"/>
            <a:headEnd/>
            <a:tailEnd/>
          </a:ln>
          <a:effectLst/>
        </p:spPr>
      </p:pic>
      <p:cxnSp>
        <p:nvCxnSpPr>
          <p:cNvPr id="21" name="Đường kết nối Mũi tên Thẳng 20"/>
          <p:cNvCxnSpPr>
            <a:stCxn id="82951" idx="2"/>
            <a:endCxn id="91138" idx="0"/>
          </p:cNvCxnSpPr>
          <p:nvPr/>
        </p:nvCxnSpPr>
        <p:spPr>
          <a:xfrm rot="16200000" flipH="1">
            <a:off x="5188978" y="78498"/>
            <a:ext cx="457200" cy="1976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Đường kết nối Mũi tên Thẳng 22"/>
          <p:cNvCxnSpPr>
            <a:stCxn id="91137" idx="2"/>
          </p:cNvCxnSpPr>
          <p:nvPr/>
        </p:nvCxnSpPr>
        <p:spPr>
          <a:xfrm rot="16200000" flipH="1">
            <a:off x="2338387" y="1957387"/>
            <a:ext cx="1219200" cy="1114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Đường kết nối Mũi tên Thẳng 25"/>
          <p:cNvCxnSpPr>
            <a:stCxn id="91138" idx="2"/>
          </p:cNvCxnSpPr>
          <p:nvPr/>
        </p:nvCxnSpPr>
        <p:spPr>
          <a:xfrm rot="16200000" flipH="1">
            <a:off x="5450840" y="2860040"/>
            <a:ext cx="1981200" cy="71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Hộp_Văn_Bản 28"/>
          <p:cNvSpPr txBox="1"/>
          <p:nvPr/>
        </p:nvSpPr>
        <p:spPr>
          <a:xfrm>
            <a:off x="6096000" y="141069"/>
            <a:ext cx="2971800" cy="646331"/>
          </a:xfrm>
          <a:prstGeom prst="rect">
            <a:avLst/>
          </a:prstGeom>
          <a:noFill/>
          <a:ln>
            <a:solidFill>
              <a:schemeClr val="tx2">
                <a:lumMod val="60000"/>
                <a:lumOff val="40000"/>
              </a:schemeClr>
            </a:solidFill>
          </a:ln>
        </p:spPr>
        <p:txBody>
          <a:bodyPr wrap="square" rtlCol="0">
            <a:spAutoFit/>
          </a:bodyPr>
          <a:lstStyle/>
          <a:p>
            <a:r>
              <a:rPr lang="en-US" dirty="0" err="1" smtClean="0">
                <a:ln>
                  <a:solidFill>
                    <a:srgbClr val="0070C0"/>
                  </a:solidFill>
                </a:ln>
                <a:latin typeface="Times New Roman" pitchFamily="18" charset="0"/>
                <a:cs typeface="Times New Roman" pitchFamily="18" charset="0"/>
              </a:rPr>
              <a:t>Biên</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độ</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của</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một</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điểm</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bất</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kỳ</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cách</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nút</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sóng</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một</a:t>
            </a:r>
            <a:r>
              <a:rPr lang="en-US" dirty="0" smtClean="0">
                <a:ln>
                  <a:solidFill>
                    <a:srgbClr val="0070C0"/>
                  </a:solidFill>
                </a:ln>
                <a:latin typeface="Times New Roman" pitchFamily="18" charset="0"/>
                <a:cs typeface="Times New Roman" pitchFamily="18" charset="0"/>
              </a:rPr>
              <a:t> </a:t>
            </a:r>
            <a:r>
              <a:rPr lang="en-US" dirty="0" err="1" smtClean="0">
                <a:ln>
                  <a:solidFill>
                    <a:srgbClr val="0070C0"/>
                  </a:solidFill>
                </a:ln>
                <a:latin typeface="Times New Roman" pitchFamily="18" charset="0"/>
                <a:cs typeface="Times New Roman" pitchFamily="18" charset="0"/>
              </a:rPr>
              <a:t>khoảng</a:t>
            </a:r>
            <a:r>
              <a:rPr lang="en-US" dirty="0" smtClean="0">
                <a:ln>
                  <a:solidFill>
                    <a:srgbClr val="0070C0"/>
                  </a:solidFill>
                </a:ln>
                <a:latin typeface="Times New Roman" pitchFamily="18" charset="0"/>
                <a:cs typeface="Times New Roman" pitchFamily="18" charset="0"/>
              </a:rPr>
              <a:t> d</a:t>
            </a:r>
            <a:endParaRPr lang="en-US" dirty="0">
              <a:ln>
                <a:solidFill>
                  <a:srgbClr val="0070C0"/>
                </a:solidFill>
              </a:ln>
              <a:latin typeface="Times New Roman" pitchFamily="18" charset="0"/>
              <a:cs typeface="Times New Roman" pitchFamily="18" charset="0"/>
            </a:endParaRPr>
          </a:p>
        </p:txBody>
      </p:sp>
      <p:cxnSp>
        <p:nvCxnSpPr>
          <p:cNvPr id="31" name="Đường kết nối Mũi tên Thẳng 30"/>
          <p:cNvCxnSpPr>
            <a:stCxn id="82951" idx="3"/>
            <a:endCxn id="29" idx="1"/>
          </p:cNvCxnSpPr>
          <p:nvPr/>
        </p:nvCxnSpPr>
        <p:spPr>
          <a:xfrm>
            <a:off x="5505752" y="457200"/>
            <a:ext cx="590248" cy="7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1137" name="Picture 1"/>
          <p:cNvPicPr>
            <a:picLocks noChangeAspect="1" noChangeArrowheads="1"/>
          </p:cNvPicPr>
          <p:nvPr/>
        </p:nvPicPr>
        <p:blipFill>
          <a:blip r:embed="rId4"/>
          <a:srcRect/>
          <a:stretch>
            <a:fillRect/>
          </a:stretch>
        </p:blipFill>
        <p:spPr bwMode="auto">
          <a:xfrm>
            <a:off x="990600" y="1295400"/>
            <a:ext cx="2800350" cy="609600"/>
          </a:xfrm>
          <a:prstGeom prst="rect">
            <a:avLst/>
          </a:prstGeom>
          <a:noFill/>
          <a:ln w="9525">
            <a:solidFill>
              <a:schemeClr val="accent5">
                <a:lumMod val="50000"/>
              </a:schemeClr>
            </a:solidFill>
            <a:miter lim="800000"/>
            <a:headEnd/>
            <a:tailEnd/>
          </a:ln>
          <a:effectLst/>
        </p:spPr>
      </p:pic>
      <p:pic>
        <p:nvPicPr>
          <p:cNvPr id="91138" name="Picture 2"/>
          <p:cNvPicPr>
            <a:picLocks noChangeAspect="1" noChangeArrowheads="1"/>
          </p:cNvPicPr>
          <p:nvPr/>
        </p:nvPicPr>
        <p:blipFill>
          <a:blip r:embed="rId5"/>
          <a:srcRect/>
          <a:stretch>
            <a:fillRect/>
          </a:stretch>
        </p:blipFill>
        <p:spPr bwMode="auto">
          <a:xfrm>
            <a:off x="5334000" y="1295400"/>
            <a:ext cx="2143760" cy="609600"/>
          </a:xfrm>
          <a:prstGeom prst="rect">
            <a:avLst/>
          </a:prstGeom>
          <a:noFill/>
          <a:ln w="9525">
            <a:solidFill>
              <a:schemeClr val="accent5">
                <a:lumMod val="50000"/>
              </a:schemeClr>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3173</TotalTime>
  <Words>1054</Words>
  <Application>Microsoft Office PowerPoint</Application>
  <PresentationFormat>Trình chiếu trên màn hình (4:3)</PresentationFormat>
  <Paragraphs>150</Paragraphs>
  <Slides>30</Slides>
  <Notes>2</Notes>
  <HiddenSlides>0</HiddenSlides>
  <MMClips>4</MMClips>
  <ScaleCrop>false</ScaleCrop>
  <HeadingPairs>
    <vt:vector size="6" baseType="variant">
      <vt:variant>
        <vt:lpstr>Chủ đề</vt:lpstr>
      </vt:variant>
      <vt:variant>
        <vt:i4>1</vt:i4>
      </vt:variant>
      <vt:variant>
        <vt:lpstr>Hệ phục vụ nhúng OLE</vt:lpstr>
      </vt:variant>
      <vt:variant>
        <vt:i4>1</vt:i4>
      </vt:variant>
      <vt:variant>
        <vt:lpstr>Tiêu đề Bản chiếu</vt:lpstr>
      </vt:variant>
      <vt:variant>
        <vt:i4>30</vt:i4>
      </vt:variant>
    </vt:vector>
  </HeadingPairs>
  <TitlesOfParts>
    <vt:vector size="32" baseType="lpstr">
      <vt:lpstr>Office Theme</vt:lpstr>
      <vt:lpstr>Equation</vt:lpstr>
      <vt:lpstr>Bản chiếu 1</vt:lpstr>
      <vt:lpstr>Bản chiếu 2</vt:lpstr>
      <vt:lpstr>Bản chiếu 3</vt:lpstr>
      <vt:lpstr>Bản chiếu 4</vt:lpstr>
      <vt:lpstr>Bản chiếu 5</vt:lpstr>
      <vt:lpstr>Bản chiếu 6</vt:lpstr>
      <vt:lpstr>Bản chiếu 7</vt:lpstr>
      <vt:lpstr>Bản chiếu 8</vt:lpstr>
      <vt:lpstr>Bản chiếu 9</vt:lpstr>
      <vt:lpstr>Bản chiếu 10</vt:lpstr>
      <vt:lpstr>Bản chiếu 11</vt:lpstr>
      <vt:lpstr>Bản chiếu 12</vt:lpstr>
      <vt:lpstr>Bản chiếu 13</vt:lpstr>
      <vt:lpstr>a. Sóng dừng trên một sợi dây có hai đâu cố định</vt:lpstr>
      <vt:lpstr>a. Sóng dừng trên một sợi dây mộtđầu cố định, một đầu tự do</vt:lpstr>
      <vt:lpstr>Bản chiếu 16</vt:lpstr>
      <vt:lpstr>Bản chiếu 17</vt:lpstr>
      <vt:lpstr>Bản chiếu 18</vt:lpstr>
      <vt:lpstr>Ví dụ 2: Trên một sợi dây dài 1,2 m có một hệ sóng dừng. Kể cả hai đầu dây, thì trên dây có tất cả bốn nút. Biết số sóng là 50Hz. Xác định tốc độ truyền sóng trên dây?</vt:lpstr>
      <vt:lpstr>Thí nghiệm Xác định tốc độ truyền sóng trên dây</vt:lpstr>
      <vt:lpstr>Bản chiếu 21</vt:lpstr>
      <vt:lpstr>Bản chiếu 22</vt:lpstr>
      <vt:lpstr>Bản chiếu 23</vt:lpstr>
      <vt:lpstr>Củng cố</vt:lpstr>
      <vt:lpstr>Củng cố</vt:lpstr>
      <vt:lpstr>Củng cố</vt:lpstr>
      <vt:lpstr>Củng cố</vt:lpstr>
      <vt:lpstr>Bản chiếu 28</vt:lpstr>
      <vt:lpstr>Hướng dẫn tìm tòi, mở rộng và giao nhiệm vụ về nhà </vt:lpstr>
      <vt:lpstr>Bản chiếu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dc:creator>
  <cp:lastModifiedBy>Asus</cp:lastModifiedBy>
  <cp:revision>183</cp:revision>
  <dcterms:created xsi:type="dcterms:W3CDTF">2017-10-16T16:47:09Z</dcterms:created>
  <dcterms:modified xsi:type="dcterms:W3CDTF">2019-10-17T13:48:53Z</dcterms:modified>
</cp:coreProperties>
</file>