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14" r:id="rId3"/>
    <p:sldId id="302" r:id="rId4"/>
    <p:sldId id="303" r:id="rId5"/>
    <p:sldId id="304" r:id="rId6"/>
    <p:sldId id="308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8" r:id="rId15"/>
    <p:sldId id="280" r:id="rId16"/>
  </p:sldIdLst>
  <p:sldSz cx="24387175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3" autoAdjust="0"/>
    <p:restoredTop sz="95400" autoAdjust="0"/>
  </p:normalViewPr>
  <p:slideViewPr>
    <p:cSldViewPr>
      <p:cViewPr varScale="1">
        <p:scale>
          <a:sx n="38" d="100"/>
          <a:sy n="38" d="100"/>
        </p:scale>
        <p:origin x="480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-7620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850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1952" y="3914360"/>
            <a:ext cx="13654575" cy="2868319"/>
            <a:chOff x="5731323" y="3914360"/>
            <a:chExt cx="13654575" cy="286831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1323" y="3914360"/>
              <a:ext cx="13654575" cy="286831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6636616"/>
            <a:ext cx="14506634" cy="907184"/>
            <a:chOff x="7459670" y="7086600"/>
            <a:chExt cx="145083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8755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9448800"/>
            <a:ext cx="16132079" cy="929775"/>
            <a:chOff x="7459670" y="8524495"/>
            <a:chExt cx="1613394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450116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6046" y="7688759"/>
                  <a:ext cx="773036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1" name="Group 67"/>
          <p:cNvGrpSpPr/>
          <p:nvPr/>
        </p:nvGrpSpPr>
        <p:grpSpPr>
          <a:xfrm>
            <a:off x="2374525" y="12481425"/>
            <a:ext cx="12735315" cy="929775"/>
            <a:chOff x="7459670" y="8524495"/>
            <a:chExt cx="12736797" cy="929882"/>
          </a:xfrm>
        </p:grpSpPr>
        <p:sp>
          <p:nvSpPr>
            <p:cNvPr id="32" name="Rectangle 31"/>
            <p:cNvSpPr/>
            <p:nvPr/>
          </p:nvSpPr>
          <p:spPr>
            <a:xfrm>
              <a:off x="9092456" y="8638675"/>
              <a:ext cx="1110401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49268" y="7688759"/>
                  <a:ext cx="52659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3990646" y="8534400"/>
            <a:ext cx="18261340" cy="832722"/>
            <a:chOff x="644526" y="2795826"/>
            <a:chExt cx="22581703" cy="832722"/>
          </a:xfrm>
        </p:grpSpPr>
        <p:sp>
          <p:nvSpPr>
            <p:cNvPr id="40" name="TextBox 39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ectơ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68728" y="7391400"/>
            <a:ext cx="10053659" cy="908922"/>
            <a:chOff x="3968728" y="8844678"/>
            <a:chExt cx="10053659" cy="908922"/>
          </a:xfrm>
        </p:grpSpPr>
        <p:grpSp>
          <p:nvGrpSpPr>
            <p:cNvPr id="44" name="Group 43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90646" y="11413745"/>
            <a:ext cx="18261340" cy="832722"/>
            <a:chOff x="644526" y="2795826"/>
            <a:chExt cx="22581703" cy="832722"/>
          </a:xfrm>
        </p:grpSpPr>
        <p:sp>
          <p:nvSpPr>
            <p:cNvPr id="49" name="TextBox 48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8728" y="10270745"/>
            <a:ext cx="10053659" cy="908922"/>
            <a:chOff x="3968728" y="8844678"/>
            <a:chExt cx="10053659" cy="908922"/>
          </a:xfrm>
        </p:grpSpPr>
        <p:grpSp>
          <p:nvGrpSpPr>
            <p:cNvPr id="53" name="Group 52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trực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400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Gọi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blipFill rotWithShape="0">
                <a:blip r:embed="rId4"/>
                <a:stretch>
                  <a:fillRect l="-1610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1"/>
            <a:ext cx="5327768" cy="1042191"/>
            <a:chOff x="1380347" y="3163074"/>
            <a:chExt cx="4180293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4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2"/>
            <a:ext cx="4914675" cy="1042191"/>
            <a:chOff x="1380347" y="3163075"/>
            <a:chExt cx="385617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40548" y="5462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blipFill rotWithShape="0">
                <a:blip r:embed="rId9"/>
                <a:stretch>
                  <a:fillRect l="-3179" b="-15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đường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trực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của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thì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VTPT.  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blipFill rotWithShape="0">
                <a:blip r:embed="rId10"/>
                <a:stretch>
                  <a:fillRect l="-886" b="-154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 6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−4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 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−1=0.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blipFill rotWithShape="0">
                <a:blip r:embed="rId11"/>
                <a:stretch>
                  <a:fillRect l="-886" t="-4403" b="-28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199"/>
            <a:ext cx="22664057" cy="2400667"/>
            <a:chOff x="534987" y="1793505"/>
            <a:chExt cx="2266405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(1;−2) </m:t>
                      </m:r>
                    </m:oMath>
                  </a14:m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m:rPr>
                        <m:sty m:val="p"/>
                      </m:rPr>
                      <a:rPr lang="en-US" sz="4800" b="0" i="0" baseline="-25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VTCP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blipFill rotWithShape="0">
                <a:blip r:embed="rId4"/>
                <a:stretch>
                  <a:fillRect t="-4430" b="-291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16892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vuông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góc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blipFill rotWithShape="0">
                <a:blip r:embed="rId9"/>
                <a:stretch>
                  <a:fillRect l="-1051" t="-4734" b="-20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lại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(1;−2)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blipFill rotWithShape="0">
                <a:blip r:embed="rId10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:2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+2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+4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blipFill rotWithShape="0">
                <a:blip r:embed="rId11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448093"/>
            <a:ext cx="22664057" cy="2244214"/>
            <a:chOff x="534987" y="1498399"/>
            <a:chExt cx="22664057" cy="224421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761606"/>
              <a:chOff x="534987" y="1647866"/>
              <a:chExt cx="22664057" cy="17616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68858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PTTS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=5+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=−9−2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.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2819402"/>
            <a:chOff x="1270510" y="5267367"/>
            <a:chExt cx="22617763" cy="28194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24479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−5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=−9−2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−5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⇔2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−1=0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blipFill rotWithShape="0">
                <a:blip r:embed="rId4"/>
                <a:stretch>
                  <a:fillRect l="-8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24158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0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(3;0)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(0;5)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103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4800602"/>
            <a:chOff x="1270510" y="5267367"/>
            <a:chExt cx="22617763" cy="48006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44291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y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 5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−15=0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blipFill rotWithShape="0">
                <a:blip r:embed="rId4"/>
                <a:stretch>
                  <a:fillRect l="-845" t="-1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4572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4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(−2;4)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(−6;1)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231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6705600"/>
            <a:chOff x="1270510" y="5267367"/>
            <a:chExt cx="22617763" cy="67056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63341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(−6;1)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+2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Cambria Math" panose="02040503050406030204" pitchFamily="18" charset="0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−4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+22=0.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blipFill rotWithShape="0">
                <a:blip r:embed="rId4"/>
                <a:stretch>
                  <a:fillRect l="-845" t="-7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518187" y="4572000"/>
            <a:ext cx="5638800" cy="1146410"/>
            <a:chOff x="1380347" y="3122188"/>
            <a:chExt cx="442433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403943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+8=0.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5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166854"/>
            <a:ext cx="21926763" cy="2571950"/>
            <a:chOff x="922775" y="3166854"/>
            <a:chExt cx="21926763" cy="257195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166854"/>
              <a:ext cx="21926763" cy="2571950"/>
              <a:chOff x="920677" y="3167223"/>
              <a:chExt cx="21929301" cy="257224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167223"/>
                <a:ext cx="16545669" cy="2572248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PHÁP TUYẾN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330476"/>
                  <a:ext cx="14996935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 </a:t>
                  </a:r>
                  <a:r>
                    <a:rPr lang="en-US" sz="4800" dirty="0" err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đường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vuông góc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của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330476"/>
                  <a:ext cx="14996935" cy="230832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5805" b="-13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606702"/>
                <a:ext cx="16545669" cy="3796495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TỔNG QUÁT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pháp tuyến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đó phương trình tổng quát của đường thẳng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en-US" sz="4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400" i="1" dirty="0"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=0⇔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4400" i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509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1708972" cy="2705214"/>
            <a:chOff x="1076414" y="4334859"/>
            <a:chExt cx="21708972" cy="270521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252117" cy="2368982"/>
              <a:chOff x="637542" y="1083939"/>
              <a:chExt cx="8368860" cy="93267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36886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218472" cy="6802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pháp </a:t>
                    </a:r>
                    <a:r>
                      <a:rPr lang="en-US" sz="4800" dirty="0" err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tuyến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vuông góc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của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218472" cy="68026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314" t="-2473" r="-1139" b="-144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808996"/>
            <a:ext cx="12675447" cy="5002004"/>
            <a:chOff x="1390107" y="4038600"/>
            <a:chExt cx="12675447" cy="50020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4964563"/>
              <a:chOff x="1232452" y="2495616"/>
              <a:chExt cx="12675447" cy="49645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46018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19718" y="8513890"/>
            <a:ext cx="8719213" cy="1720897"/>
            <a:chOff x="14619718" y="8513890"/>
            <a:chExt cx="8719213" cy="1720897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4619718" y="8513890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8115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811591"/>
                <a:ext cx="12420600" cy="2168222"/>
              </a:xfrm>
              <a:prstGeom prst="rect">
                <a:avLst/>
              </a:prstGeom>
              <a:blipFill rotWithShape="0">
                <a:blip r:embed="rId5"/>
                <a:stretch>
                  <a:fillRect l="-1816" t="-5337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101445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18383" y="8107163"/>
            <a:ext cx="1995204" cy="1125171"/>
            <a:chOff x="17818383" y="8107163"/>
            <a:chExt cx="1995204" cy="1125171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7818383" y="8802191"/>
              <a:ext cx="1995204" cy="4301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vi-VN" sz="48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6362618" y="7088607"/>
            <a:ext cx="1152555" cy="2194976"/>
            <a:chOff x="16362618" y="7088607"/>
            <a:chExt cx="1152555" cy="2194976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17070387" y="7088607"/>
              <a:ext cx="444786" cy="2194976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18650675" y="9732380"/>
            <a:ext cx="1381314" cy="1419624"/>
            <a:chOff x="15049611" y="7495429"/>
            <a:chExt cx="1381314" cy="1419624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5049611" y="7495429"/>
              <a:ext cx="339163" cy="1419624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96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0314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4526" y="2640179"/>
            <a:ext cx="22369461" cy="861774"/>
            <a:chOff x="644526" y="2766774"/>
            <a:chExt cx="22369461" cy="861774"/>
          </a:xfrm>
        </p:grpSpPr>
        <p:sp>
          <p:nvSpPr>
            <p:cNvPr id="76" name="TextBox 75"/>
            <p:cNvSpPr txBox="1"/>
            <p:nvPr/>
          </p:nvSpPr>
          <p:spPr>
            <a:xfrm>
              <a:off x="1906587" y="2766774"/>
              <a:ext cx="2110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(VTCP)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(VTPT)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372842" y="3593405"/>
            <a:ext cx="21868726" cy="307941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57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05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1390107" y="7162800"/>
            <a:ext cx="11260680" cy="6248400"/>
            <a:chOff x="1390107" y="4038600"/>
            <a:chExt cx="11260680" cy="6248400"/>
          </a:xfrm>
        </p:grpSpPr>
        <p:grpSp>
          <p:nvGrpSpPr>
            <p:cNvPr id="84" name="Group 83"/>
            <p:cNvGrpSpPr/>
            <p:nvPr/>
          </p:nvGrpSpPr>
          <p:grpSpPr>
            <a:xfrm>
              <a:off x="1390107" y="4076041"/>
              <a:ext cx="11260680" cy="6210959"/>
              <a:chOff x="1232452" y="2495616"/>
              <a:chExt cx="11260680" cy="621095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232452" y="2858285"/>
                <a:ext cx="11260680" cy="5848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661194" y="403860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14982" y="8236803"/>
            <a:ext cx="10731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14982" y="10645676"/>
            <a:ext cx="10578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VTCP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4522355" y="9641269"/>
            <a:ext cx="8719213" cy="2366628"/>
            <a:chOff x="14522355" y="9641269"/>
            <a:chExt cx="8719213" cy="2366628"/>
          </a:xfrm>
        </p:grpSpPr>
        <p:grpSp>
          <p:nvGrpSpPr>
            <p:cNvPr id="89" name="Group 88"/>
            <p:cNvGrpSpPr/>
            <p:nvPr/>
          </p:nvGrpSpPr>
          <p:grpSpPr>
            <a:xfrm>
              <a:off x="14522355" y="10287000"/>
              <a:ext cx="8719213" cy="1720897"/>
              <a:chOff x="14619718" y="8513890"/>
              <a:chExt cx="8719213" cy="172089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14619718" y="8513890"/>
                <a:ext cx="8719213" cy="17208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18670587" y="9641269"/>
              <a:ext cx="1995204" cy="1125171"/>
              <a:chOff x="17818383" y="8107163"/>
              <a:chExt cx="1995204" cy="1125171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17818383" y="8802191"/>
                <a:ext cx="1995204" cy="430143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/>
                  </a:p>
                </p:txBody>
              </p:sp>
            </mc:Choice>
            <mc:Fallback xmlns=""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/>
            <p:cNvGrpSpPr/>
            <p:nvPr/>
          </p:nvGrpSpPr>
          <p:grpSpPr>
            <a:xfrm>
              <a:off x="15908133" y="10152265"/>
              <a:ext cx="937318" cy="1226359"/>
              <a:chOff x="16673065" y="8038660"/>
              <a:chExt cx="937318" cy="1226359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17306107" y="8038660"/>
                <a:ext cx="304276" cy="1226359"/>
              </a:xfrm>
              <a:prstGeom prst="straightConnector1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2" name="Group 111"/>
          <p:cNvGrpSpPr/>
          <p:nvPr/>
        </p:nvGrpSpPr>
        <p:grpSpPr>
          <a:xfrm>
            <a:off x="16765587" y="7733553"/>
            <a:ext cx="1144182" cy="5220447"/>
            <a:chOff x="16765587" y="7733553"/>
            <a:chExt cx="1144182" cy="5220447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16765587" y="8236803"/>
              <a:ext cx="1144182" cy="47171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14033894" y="7189730"/>
            <a:ext cx="8719213" cy="2384148"/>
            <a:chOff x="14033894" y="7189730"/>
            <a:chExt cx="8719213" cy="2384148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4033894" y="7852981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8" grpId="0"/>
      <p:bldP spid="80" grpId="0"/>
      <p:bldP spid="83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126394"/>
            <a:chOff x="1076414" y="4334859"/>
            <a:chExt cx="22325581" cy="412639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790162"/>
              <a:chOff x="637542" y="1083939"/>
              <a:chExt cx="8611674" cy="149220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9220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1996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vectơ</a:t>
                    </a:r>
                    <a:r>
                      <a:rPr lang="nl-NL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pháp tuyến 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</a:t>
                    </a:r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đó phương trình tổng quát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4800" b="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=0⇔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4800" b="0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800" dirty="0" err="1" smtClean="0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4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9961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400" b="-98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133600"/>
            <a:chOff x="1390107" y="8382000"/>
            <a:chExt cx="21948824" cy="21336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133600"/>
              <a:chOff x="1390107" y="4038600"/>
              <a:chExt cx="21948824" cy="21336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096159"/>
                <a:chOff x="1232452" y="2495616"/>
                <a:chExt cx="21948824" cy="20961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17334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Nếu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phương trình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một VTPT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20" t="-16031" r="-1135" b="-38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94825" y="6781800"/>
            <a:ext cx="21819676" cy="5410200"/>
            <a:chOff x="1270511" y="5867400"/>
            <a:chExt cx="21819676" cy="59854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57138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909148"/>
            <a:chOff x="1272674" y="3461657"/>
            <a:chExt cx="21841827" cy="290914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909148"/>
              <a:chOff x="1268078" y="3405486"/>
              <a:chExt cx="21841827" cy="290914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52368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(1;2)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3;−2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VTPT.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(2;2)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99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; 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33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=(1;−2)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blipFill rotWithShape="0">
                <a:blip r:embed="rId5"/>
                <a:stretch>
                  <a:fillRect l="-1334" t="-2036" b="-1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64649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35187" y="8699632"/>
                <a:ext cx="18973800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8699632"/>
                <a:ext cx="18973800" cy="1080680"/>
              </a:xfrm>
              <a:prstGeom prst="rect">
                <a:avLst/>
              </a:prstGeom>
              <a:blipFill rotWithShape="0">
                <a:blip r:embed="rId6"/>
                <a:stretch>
                  <a:fillRect t="-5085" b="-1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25" name="Rounded Rectangle 2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3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43434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4343400"/>
            <a:ext cx="5051647" cy="1042191"/>
            <a:chOff x="1380347" y="3163074"/>
            <a:chExt cx="3963642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57874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43434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2664057" cy="1176337"/>
            <a:chOff x="534987" y="1869705"/>
            <a:chExt cx="22664057" cy="117633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176337"/>
              <a:chOff x="534987" y="1647866"/>
              <a:chExt cx="22664057" cy="1176337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05030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vec-tơ pháp tuyến </a:t>
                  </a:r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9272" b="-29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43434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08411" y="44196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629400"/>
            <a:ext cx="22617763" cy="3386098"/>
            <a:chOff x="1270510" y="5267367"/>
            <a:chExt cx="22617763" cy="3386098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01466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+5=0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127" name="Rounded Rectangle 12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52578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257800"/>
            <a:ext cx="4761101" cy="1042191"/>
            <a:chOff x="1380347" y="3163074"/>
            <a:chExt cx="3735673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35077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2578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3436871" cy="1981200"/>
            <a:chOff x="534987" y="1869705"/>
            <a:chExt cx="23436871" cy="198120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420452" cy="1869748"/>
              <a:chOff x="534987" y="1647866"/>
              <a:chExt cx="23420452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3199789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6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nào dưới đây là một 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pháp tuyến của </a:t>
                  </a:r>
                  <a:r>
                    <a:rPr lang="nl-NL" sz="4600" dirty="0">
                      <a:latin typeface="Times New Roman" pitchFamily="18" charset="0"/>
                      <a:cs typeface="Times New Roman" pitchFamily="18" charset="0"/>
                    </a:rPr>
                    <a:t>đường 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thẳng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vi-VN" sz="4600" dirty="0">
                      <a:latin typeface="Times New Roman"/>
                      <a:ea typeface="Arial"/>
                      <a:cs typeface="Times New Roman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6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=5−7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=−3+3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46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?</m:t>
                      </m:r>
                    </m:oMath>
                  </a14:m>
                  <a:endParaRPr lang="en-US" sz="4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2578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23651" y="53340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086600"/>
            <a:ext cx="22617763" cy="2456542"/>
            <a:chOff x="593981" y="5410200"/>
            <a:chExt cx="22617763" cy="2456542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2456542"/>
              <a:chOff x="1270510" y="5267367"/>
              <a:chExt cx="22617763" cy="2456542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08510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pháp tuyến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4" name="Rounded Rectangle 6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832977" y="5462311"/>
            <a:ext cx="5327768" cy="1042191"/>
            <a:chOff x="1380347" y="3163074"/>
            <a:chExt cx="4180293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978567" y="5462312"/>
            <a:ext cx="5142104" cy="1042191"/>
            <a:chOff x="1380347" y="3163075"/>
            <a:chExt cx="4034617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124158" y="5410200"/>
            <a:ext cx="4877119" cy="1146410"/>
            <a:chOff x="1380347" y="3122188"/>
            <a:chExt cx="3826703" cy="899501"/>
          </a:xfrm>
        </p:grpSpPr>
        <p:sp>
          <p:nvSpPr>
            <p:cNvPr id="85" name="Rectangle 84"/>
            <p:cNvSpPr/>
            <p:nvPr/>
          </p:nvSpPr>
          <p:spPr>
            <a:xfrm>
              <a:off x="1765249" y="3122188"/>
              <a:ext cx="3441801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19400"/>
            <a:ext cx="22683477" cy="2308334"/>
            <a:chOff x="534987" y="1793505"/>
            <a:chExt cx="22683477" cy="230833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167154"/>
              <a:chOff x="534987" y="1647866"/>
              <a:chExt cx="22664057" cy="216715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0941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(2;−5)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50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87387" y="5462312"/>
            <a:ext cx="4914675" cy="1042191"/>
            <a:chOff x="1380347" y="3163075"/>
            <a:chExt cx="3856171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86305" y="55385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781800"/>
            <a:ext cx="22617763" cy="3352800"/>
            <a:chOff x="1270510" y="5267367"/>
            <a:chExt cx="22617763" cy="33528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29813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đ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i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qua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a:rPr lang="vi-VN" sz="4600" i="1">
                          <a:latin typeface="Cambria Math"/>
                          <a:ea typeface="Arial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2;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−5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v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VTCP</m:t>
                      </m:r>
                      <m:r>
                        <a:rPr lang="en-US" sz="4600" b="0" i="1" dirty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 sz="4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ê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VTPT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600" i="1">
                              <a:latin typeface="Cambria Math"/>
                            </a:rPr>
                            <m:t>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6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2756" y="8915400"/>
                <a:ext cx="2196503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: 3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=0⇔ 3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56" y="8915400"/>
                <a:ext cx="21965031" cy="800219"/>
              </a:xfrm>
              <a:prstGeom prst="rect">
                <a:avLst/>
              </a:prstGeom>
              <a:blipFill rotWithShape="0">
                <a:blip r:embed="rId9"/>
                <a:stretch>
                  <a:fillRect l="-1193" t="-16031" b="-3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58" name="Rounded Rectangle 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1163</Words>
  <Application>Microsoft Office PowerPoint</Application>
  <PresentationFormat>Custom</PresentationFormat>
  <Paragraphs>253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101</cp:revision>
  <dcterms:created xsi:type="dcterms:W3CDTF">2013-08-31T11:42:51Z</dcterms:created>
  <dcterms:modified xsi:type="dcterms:W3CDTF">2020-03-21T05:55:53Z</dcterms:modified>
</cp:coreProperties>
</file>