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3"/>
  </p:notesMasterIdLst>
  <p:sldIdLst>
    <p:sldId id="275" r:id="rId3"/>
    <p:sldId id="268" r:id="rId4"/>
    <p:sldId id="276" r:id="rId5"/>
    <p:sldId id="277" r:id="rId6"/>
    <p:sldId id="295" r:id="rId7"/>
    <p:sldId id="292" r:id="rId8"/>
    <p:sldId id="296" r:id="rId9"/>
    <p:sldId id="293" r:id="rId10"/>
    <p:sldId id="291" r:id="rId11"/>
    <p:sldId id="294" r:id="rId12"/>
    <p:sldId id="297" r:id="rId13"/>
    <p:sldId id="298" r:id="rId14"/>
    <p:sldId id="278" r:id="rId15"/>
    <p:sldId id="299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397" r:id="rId28"/>
    <p:sldId id="398" r:id="rId29"/>
    <p:sldId id="399" r:id="rId30"/>
    <p:sldId id="400" r:id="rId31"/>
    <p:sldId id="402" r:id="rId32"/>
    <p:sldId id="403" r:id="rId33"/>
    <p:sldId id="404" r:id="rId34"/>
    <p:sldId id="405" r:id="rId35"/>
    <p:sldId id="406" r:id="rId36"/>
    <p:sldId id="285" r:id="rId37"/>
    <p:sldId id="401" r:id="rId38"/>
    <p:sldId id="286" r:id="rId39"/>
    <p:sldId id="287" r:id="rId40"/>
    <p:sldId id="288" r:id="rId41"/>
    <p:sldId id="284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4336"/>
    <a:srgbClr val="B131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87971" autoAdjust="0"/>
  </p:normalViewPr>
  <p:slideViewPr>
    <p:cSldViewPr snapToGrid="0">
      <p:cViewPr>
        <p:scale>
          <a:sx n="43" d="100"/>
          <a:sy n="43" d="100"/>
        </p:scale>
        <p:origin x="-618" y="5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770EF-F83C-41A9-B963-CD28D652117F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C767C-F4CB-437F-98CB-A6CB3F770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0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6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1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55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A291F16-60D2-BE4D-8D42-1D2F1D761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EC4D34-5C0D-A247-B0E6-0132545A15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F195E7D0-2A60-6C60-22CC-90E0AA65E918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2719E214-AA0C-1F4E-5248-8573F5051A5A}"/>
              </a:ext>
            </a:extLst>
          </p:cNvPr>
          <p:cNvSpPr txBox="1"/>
          <p:nvPr userDrawn="1"/>
        </p:nvSpPr>
        <p:spPr>
          <a:xfrm>
            <a:off x="11063630" y="-1"/>
            <a:ext cx="974947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Lesson 5f</a:t>
            </a:r>
          </a:p>
        </p:txBody>
      </p:sp>
    </p:spTree>
    <p:extLst>
      <p:ext uri="{BB962C8B-B14F-4D97-AF65-F5344CB8AC3E}">
        <p14:creationId xmlns:p14="http://schemas.microsoft.com/office/powerpoint/2010/main" val="1516015129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AB79FA-3F64-CB4B-B48D-9BD1D031C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05DC4D-802B-1E4E-92C3-EBCFD64330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7C1779EA-D06B-284E-9192-FBDDC8E474AA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AEC449CF-3124-673A-995C-7266C52728D0}"/>
              </a:ext>
            </a:extLst>
          </p:cNvPr>
          <p:cNvSpPr txBox="1"/>
          <p:nvPr userDrawn="1"/>
        </p:nvSpPr>
        <p:spPr>
          <a:xfrm>
            <a:off x="11063630" y="-1"/>
            <a:ext cx="974947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Lesson 5f</a:t>
            </a:r>
          </a:p>
        </p:txBody>
      </p:sp>
    </p:spTree>
    <p:extLst>
      <p:ext uri="{BB962C8B-B14F-4D97-AF65-F5344CB8AC3E}">
        <p14:creationId xmlns:p14="http://schemas.microsoft.com/office/powerpoint/2010/main" val="3176190522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5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8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0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6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0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7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shutterstock.com/image-photo/hamburger-cheeseburger-meal-fastfood-fast-food-2139716943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1096" y="-236538"/>
            <a:ext cx="13054191" cy="73310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A15701-A5A7-49BC-9449-C5C23784A3A1}"/>
              </a:ext>
            </a:extLst>
          </p:cNvPr>
          <p:cNvSpPr/>
          <p:nvPr/>
        </p:nvSpPr>
        <p:spPr>
          <a:xfrm>
            <a:off x="5536908" y="1905505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itchFamily="34" charset="0"/>
              </a:rPr>
              <a:t>Unit 5: London Was Great!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  <a:latin typeface="Calibri" pitchFamily="34" charset="0"/>
              </a:rPr>
              <a:t>Lesson 5f: Skills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latin typeface="Calibri" pitchFamily="34" charset="0"/>
              </a:rPr>
              <a:t>Page 96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6262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A454D-3581-46E7-B476-DAA7B47C3D81}"/>
              </a:ext>
            </a:extLst>
          </p:cNvPr>
          <p:cNvSpPr/>
          <p:nvPr/>
        </p:nvSpPr>
        <p:spPr>
          <a:xfrm>
            <a:off x="625643" y="972235"/>
            <a:ext cx="8026867" cy="1077218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33"/>
                </a:solidFill>
              </a:rPr>
              <a:t>Special set of clothes that you must wear when you go to school.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477C13-DD8E-48E9-AEDD-170E6AF545D7}"/>
              </a:ext>
            </a:extLst>
          </p:cNvPr>
          <p:cNvSpPr/>
          <p:nvPr/>
        </p:nvSpPr>
        <p:spPr>
          <a:xfrm>
            <a:off x="1010653" y="2855495"/>
            <a:ext cx="3882189" cy="7860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uniform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683" y="2240782"/>
            <a:ext cx="5928944" cy="395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6666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23DAF2-6EF9-4E71-A97A-811F6AC44374}"/>
              </a:ext>
            </a:extLst>
          </p:cNvPr>
          <p:cNvSpPr/>
          <p:nvPr/>
        </p:nvSpPr>
        <p:spPr>
          <a:xfrm>
            <a:off x="4848606" y="446058"/>
            <a:ext cx="85472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U</a:t>
            </a:r>
            <a:endParaRPr lang="en-US" sz="8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D65D4F-36DF-4867-9879-8A17D412FA47}"/>
              </a:ext>
            </a:extLst>
          </p:cNvPr>
          <p:cNvSpPr/>
          <p:nvPr/>
        </p:nvSpPr>
        <p:spPr>
          <a:xfrm>
            <a:off x="6535442" y="1866836"/>
            <a:ext cx="10807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E817D3-999D-40A0-8E47-552019A39AD8}"/>
              </a:ext>
            </a:extLst>
          </p:cNvPr>
          <p:cNvSpPr/>
          <p:nvPr/>
        </p:nvSpPr>
        <p:spPr>
          <a:xfrm>
            <a:off x="4215900" y="1866836"/>
            <a:ext cx="10807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A022E7-B88F-4BE5-BA9D-16F1997CC7E7}"/>
              </a:ext>
            </a:extLst>
          </p:cNvPr>
          <p:cNvSpPr/>
          <p:nvPr/>
        </p:nvSpPr>
        <p:spPr>
          <a:xfrm>
            <a:off x="3368022" y="943506"/>
            <a:ext cx="6848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</a:t>
            </a:r>
            <a:endParaRPr lang="en-U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B34A88-9148-45C2-B094-256AAA49AFB5}"/>
              </a:ext>
            </a:extLst>
          </p:cNvPr>
          <p:cNvSpPr/>
          <p:nvPr/>
        </p:nvSpPr>
        <p:spPr>
          <a:xfrm>
            <a:off x="6212917" y="907723"/>
            <a:ext cx="67037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4212A9-35C1-4046-B346-3D35C12A080E}"/>
              </a:ext>
            </a:extLst>
          </p:cNvPr>
          <p:cNvSpPr/>
          <p:nvPr/>
        </p:nvSpPr>
        <p:spPr>
          <a:xfrm>
            <a:off x="7753640" y="817693"/>
            <a:ext cx="85472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F7735E-E851-418E-99EE-4746EB33B050}"/>
              </a:ext>
            </a:extLst>
          </p:cNvPr>
          <p:cNvSpPr txBox="1"/>
          <p:nvPr/>
        </p:nvSpPr>
        <p:spPr>
          <a:xfrm>
            <a:off x="437027" y="3667726"/>
            <a:ext cx="7316613" cy="5847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Make a meaningful word with those letter.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372DFD-238C-4E22-BC55-67C9172963AA}"/>
              </a:ext>
            </a:extLst>
          </p:cNvPr>
          <p:cNvSpPr/>
          <p:nvPr/>
        </p:nvSpPr>
        <p:spPr>
          <a:xfrm>
            <a:off x="3895873" y="4716869"/>
            <a:ext cx="4812632" cy="96385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MUSEUM</a:t>
            </a:r>
          </a:p>
        </p:txBody>
      </p:sp>
    </p:spTree>
    <p:extLst>
      <p:ext uri="{BB962C8B-B14F-4D97-AF65-F5344CB8AC3E}">
        <p14:creationId xmlns:p14="http://schemas.microsoft.com/office/powerpoint/2010/main" val="225592195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49F500-4C56-4F64-8F37-9F96CB2C3D3F}"/>
              </a:ext>
            </a:extLst>
          </p:cNvPr>
          <p:cNvSpPr/>
          <p:nvPr/>
        </p:nvSpPr>
        <p:spPr>
          <a:xfrm>
            <a:off x="679415" y="872314"/>
            <a:ext cx="3989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08C2588B-E908-489D-9DDC-9320DFE28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369" y="549457"/>
            <a:ext cx="3106216" cy="19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CB04DE-02BF-495D-97FE-4D733EC467D9}"/>
              </a:ext>
            </a:extLst>
          </p:cNvPr>
          <p:cNvSpPr txBox="1"/>
          <p:nvPr/>
        </p:nvSpPr>
        <p:spPr>
          <a:xfrm>
            <a:off x="679415" y="2919663"/>
            <a:ext cx="81277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Do you like going to the museum?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List down some museums you know.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What do we need to bring when we visit the museum?</a:t>
            </a:r>
          </a:p>
        </p:txBody>
      </p:sp>
    </p:spTree>
    <p:extLst>
      <p:ext uri="{BB962C8B-B14F-4D97-AF65-F5344CB8AC3E}">
        <p14:creationId xmlns:p14="http://schemas.microsoft.com/office/powerpoint/2010/main" val="1664982739"/>
      </p:ext>
    </p:extLst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2537227547"/>
      </p:ext>
    </p:extLst>
  </p:cSld>
  <p:clrMapOvr>
    <a:masterClrMapping/>
  </p:clrMapOvr>
  <p:transition spd="med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F8DFCA-02EE-4A04-B463-E7D9A67326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544749"/>
            <a:ext cx="10506272" cy="586578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0E78100-D244-4490-B773-FF6B08F59602}"/>
              </a:ext>
            </a:extLst>
          </p:cNvPr>
          <p:cNvSpPr/>
          <p:nvPr/>
        </p:nvSpPr>
        <p:spPr>
          <a:xfrm>
            <a:off x="2183361" y="1089498"/>
            <a:ext cx="5654351" cy="46498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>
                <a:solidFill>
                  <a:schemeClr val="bg1"/>
                </a:solidFill>
              </a:rPr>
              <a:t>snore, set up camp,</a:t>
            </a:r>
          </a:p>
          <a:p>
            <a:pPr algn="ctr"/>
            <a:r>
              <a:rPr lang="en-US" sz="3600" i="1" dirty="0">
                <a:solidFill>
                  <a:schemeClr val="bg1"/>
                </a:solidFill>
              </a:rPr>
              <a:t>torch, scientist, informative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37735"/>
      </p:ext>
    </p:extLst>
  </p:cSld>
  <p:clrMapOvr>
    <a:masterClrMapping/>
  </p:clrMapOvr>
  <p:transition spd="med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nformative">
            <a:hlinkClick r:id="" action="ppaction://media"/>
            <a:extLst>
              <a:ext uri="{FF2B5EF4-FFF2-40B4-BE49-F238E27FC236}">
                <a16:creationId xmlns:a16="http://schemas.microsoft.com/office/drawing/2014/main" id="{AC980972-6DF1-48EB-B9C0-C92667B232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260638" y="461653"/>
            <a:ext cx="609600" cy="609600"/>
          </a:xfrm>
          <a:prstGeom prst="rect">
            <a:avLst/>
          </a:prstGeom>
        </p:spPr>
      </p:pic>
      <p:pic>
        <p:nvPicPr>
          <p:cNvPr id="16" name="torch">
            <a:hlinkClick r:id="" action="ppaction://media"/>
            <a:extLst>
              <a:ext uri="{FF2B5EF4-FFF2-40B4-BE49-F238E27FC236}">
                <a16:creationId xmlns:a16="http://schemas.microsoft.com/office/drawing/2014/main" id="{FDFB23E6-E55D-475C-9837-3738EF4AD7A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995532" y="384912"/>
            <a:ext cx="609600" cy="609600"/>
          </a:xfrm>
          <a:prstGeom prst="rect">
            <a:avLst/>
          </a:prstGeom>
        </p:spPr>
      </p:pic>
      <p:pic>
        <p:nvPicPr>
          <p:cNvPr id="15" name="setupcamp">
            <a:hlinkClick r:id="" action="ppaction://media"/>
            <a:extLst>
              <a:ext uri="{FF2B5EF4-FFF2-40B4-BE49-F238E27FC236}">
                <a16:creationId xmlns:a16="http://schemas.microsoft.com/office/drawing/2014/main" id="{87AC1C72-6205-4FE5-AD87-55FE3F5F8A4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196469" y="461653"/>
            <a:ext cx="609600" cy="609600"/>
          </a:xfrm>
          <a:prstGeom prst="rect">
            <a:avLst/>
          </a:prstGeom>
        </p:spPr>
      </p:pic>
      <p:pic>
        <p:nvPicPr>
          <p:cNvPr id="8" name="snore">
            <a:hlinkClick r:id="" action="ppaction://media"/>
            <a:extLst>
              <a:ext uri="{FF2B5EF4-FFF2-40B4-BE49-F238E27FC236}">
                <a16:creationId xmlns:a16="http://schemas.microsoft.com/office/drawing/2014/main" id="{DF099AD4-0537-4A06-8B35-5F069727053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689558" y="482519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190A45-E1F5-47F2-B0E3-66ED5189713A}"/>
              </a:ext>
            </a:extLst>
          </p:cNvPr>
          <p:cNvSpPr txBox="1"/>
          <p:nvPr/>
        </p:nvSpPr>
        <p:spPr>
          <a:xfrm>
            <a:off x="402907" y="1366685"/>
            <a:ext cx="11362534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1"/>
                </a:solidFill>
              </a:rPr>
              <a:t>snore </a:t>
            </a:r>
            <a:r>
              <a:rPr lang="en-US" sz="3200" i="1" dirty="0"/>
              <a:t>(v) </a:t>
            </a:r>
            <a:r>
              <a:rPr lang="en-US" sz="3200" i="1" dirty="0">
                <a:solidFill>
                  <a:srgbClr val="FF0000"/>
                </a:solidFill>
              </a:rPr>
              <a:t>/</a:t>
            </a:r>
            <a:r>
              <a:rPr lang="en-US" sz="3200" i="1" dirty="0" err="1">
                <a:solidFill>
                  <a:srgbClr val="FF0000"/>
                </a:solidFill>
              </a:rPr>
              <a:t>snɔ</a:t>
            </a:r>
            <a:r>
              <a:rPr lang="en-US" sz="3200" i="1" dirty="0">
                <a:solidFill>
                  <a:srgbClr val="FF0000"/>
                </a:solidFill>
              </a:rPr>
              <a:t>ː/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D2A57"/>
                </a:solidFill>
              </a:rPr>
              <a:t>ngáy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F2E356-DA4A-48E3-BBE9-FB35276B179A}"/>
              </a:ext>
            </a:extLst>
          </p:cNvPr>
          <p:cNvSpPr txBox="1"/>
          <p:nvPr/>
        </p:nvSpPr>
        <p:spPr>
          <a:xfrm>
            <a:off x="402907" y="2990741"/>
            <a:ext cx="11362534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1"/>
                </a:solidFill>
              </a:rPr>
              <a:t>torch </a:t>
            </a:r>
            <a:r>
              <a:rPr lang="en-US" sz="3200" i="1" dirty="0"/>
              <a:t>(n) </a:t>
            </a:r>
            <a:r>
              <a:rPr lang="en-US" sz="3200" i="1" dirty="0">
                <a:solidFill>
                  <a:srgbClr val="FF0000"/>
                </a:solidFill>
              </a:rPr>
              <a:t>/</a:t>
            </a:r>
            <a:r>
              <a:rPr lang="en-US" sz="3200" i="1" dirty="0" err="1">
                <a:solidFill>
                  <a:srgbClr val="FF0000"/>
                </a:solidFill>
              </a:rPr>
              <a:t>tɔːtʃ</a:t>
            </a:r>
            <a:r>
              <a:rPr lang="en-US" sz="3200" i="1" dirty="0">
                <a:solidFill>
                  <a:srgbClr val="FF0000"/>
                </a:solidFill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D2A57"/>
                </a:solidFill>
              </a:rPr>
              <a:t>đèn</a:t>
            </a:r>
            <a:r>
              <a:rPr lang="en-US" sz="3200" i="1" dirty="0">
                <a:solidFill>
                  <a:srgbClr val="1D2A57"/>
                </a:solidFill>
              </a:rPr>
              <a:t> pin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42F38-5401-42AF-9038-BFEDC8D18175}"/>
              </a:ext>
            </a:extLst>
          </p:cNvPr>
          <p:cNvSpPr txBox="1"/>
          <p:nvPr/>
        </p:nvSpPr>
        <p:spPr>
          <a:xfrm>
            <a:off x="402907" y="3845114"/>
            <a:ext cx="11362534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1"/>
                </a:solidFill>
              </a:rPr>
              <a:t>scientist </a:t>
            </a:r>
            <a:r>
              <a:rPr lang="en-US" sz="3200" i="1" dirty="0"/>
              <a:t>(n) </a:t>
            </a:r>
            <a:r>
              <a:rPr lang="en-US" sz="3200" i="1" dirty="0">
                <a:solidFill>
                  <a:srgbClr val="FF0000"/>
                </a:solidFill>
              </a:rPr>
              <a:t>/ˈ</a:t>
            </a:r>
            <a:r>
              <a:rPr lang="en-US" sz="3200" i="1" dirty="0" err="1">
                <a:solidFill>
                  <a:srgbClr val="FF0000"/>
                </a:solidFill>
              </a:rPr>
              <a:t>saɪəntɪst</a:t>
            </a:r>
            <a:r>
              <a:rPr lang="en-US" sz="3200" i="1" dirty="0">
                <a:solidFill>
                  <a:srgbClr val="FF0000"/>
                </a:solidFill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D2A57"/>
                </a:solidFill>
              </a:rPr>
              <a:t>nhà</a:t>
            </a:r>
            <a:r>
              <a:rPr lang="en-US" sz="3200" i="1" dirty="0">
                <a:solidFill>
                  <a:srgbClr val="1D2A57"/>
                </a:solidFill>
              </a:rPr>
              <a:t> khoa </a:t>
            </a:r>
            <a:r>
              <a:rPr lang="en-US" sz="3200" i="1" dirty="0" err="1">
                <a:solidFill>
                  <a:srgbClr val="1D2A57"/>
                </a:solidFill>
              </a:rPr>
              <a:t>học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85DE60-6EA2-4C8D-9FFB-84FB5DBED562}"/>
              </a:ext>
            </a:extLst>
          </p:cNvPr>
          <p:cNvSpPr txBox="1"/>
          <p:nvPr/>
        </p:nvSpPr>
        <p:spPr>
          <a:xfrm>
            <a:off x="402907" y="2178713"/>
            <a:ext cx="11362534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1"/>
                </a:solidFill>
              </a:rPr>
              <a:t>set up camp </a:t>
            </a:r>
            <a:r>
              <a:rPr lang="en-US" sz="3200" i="1" dirty="0"/>
              <a:t>(v </a:t>
            </a:r>
            <a:r>
              <a:rPr lang="en-US" sz="3200" i="1" dirty="0" err="1"/>
              <a:t>phr</a:t>
            </a:r>
            <a:r>
              <a:rPr lang="en-US" sz="3200" i="1" dirty="0"/>
              <a:t>) </a:t>
            </a:r>
            <a:r>
              <a:rPr lang="en-US" sz="3200" i="1" dirty="0">
                <a:solidFill>
                  <a:srgbClr val="FF0000"/>
                </a:solidFill>
              </a:rPr>
              <a:t>/set </a:t>
            </a:r>
            <a:r>
              <a:rPr lang="en-US" sz="3200" i="1" dirty="0" err="1">
                <a:solidFill>
                  <a:srgbClr val="FF0000"/>
                </a:solidFill>
              </a:rPr>
              <a:t>ʌp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kæmp</a:t>
            </a:r>
            <a:r>
              <a:rPr lang="en-US" sz="3200" i="1" dirty="0">
                <a:solidFill>
                  <a:srgbClr val="FF0000"/>
                </a:solidFill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D2A57"/>
                </a:solidFill>
              </a:rPr>
              <a:t>dựng</a:t>
            </a:r>
            <a:r>
              <a:rPr lang="en-US" sz="3200" i="1" dirty="0">
                <a:solidFill>
                  <a:srgbClr val="1D2A57"/>
                </a:solidFill>
              </a:rPr>
              <a:t> </a:t>
            </a:r>
            <a:r>
              <a:rPr lang="en-US" sz="3200" i="1" dirty="0" err="1">
                <a:solidFill>
                  <a:srgbClr val="1D2A57"/>
                </a:solidFill>
              </a:rPr>
              <a:t>trại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343AB2-7423-4CF4-86DB-FB2859AA0494}"/>
              </a:ext>
            </a:extLst>
          </p:cNvPr>
          <p:cNvSpPr txBox="1"/>
          <p:nvPr/>
        </p:nvSpPr>
        <p:spPr>
          <a:xfrm>
            <a:off x="402907" y="4678315"/>
            <a:ext cx="11362534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1"/>
                </a:solidFill>
              </a:rPr>
              <a:t>informative </a:t>
            </a:r>
            <a:r>
              <a:rPr lang="en-US" sz="3200" i="1" dirty="0"/>
              <a:t>(adj) </a:t>
            </a:r>
            <a:r>
              <a:rPr lang="en-US" sz="3200" i="1" dirty="0">
                <a:solidFill>
                  <a:srgbClr val="FF0000"/>
                </a:solidFill>
              </a:rPr>
              <a:t>/</a:t>
            </a:r>
            <a:r>
              <a:rPr lang="en-US" sz="3200" i="1" dirty="0" err="1">
                <a:solidFill>
                  <a:srgbClr val="FF0000"/>
                </a:solidFill>
              </a:rPr>
              <a:t>ɪnˈfɔːmətɪv</a:t>
            </a:r>
            <a:r>
              <a:rPr lang="en-US" sz="3200" i="1" dirty="0">
                <a:solidFill>
                  <a:srgbClr val="FF0000"/>
                </a:solidFill>
              </a:rPr>
              <a:t>/ </a:t>
            </a:r>
            <a:r>
              <a:rPr lang="en-US" sz="3200" i="1" dirty="0" err="1">
                <a:solidFill>
                  <a:srgbClr val="1D2A57"/>
                </a:solidFill>
              </a:rPr>
              <a:t>cung</a:t>
            </a:r>
            <a:r>
              <a:rPr lang="en-US" sz="3200" i="1" dirty="0">
                <a:solidFill>
                  <a:srgbClr val="1D2A57"/>
                </a:solidFill>
              </a:rPr>
              <a:t> </a:t>
            </a:r>
            <a:r>
              <a:rPr lang="en-US" sz="3200" i="1" dirty="0" err="1">
                <a:solidFill>
                  <a:srgbClr val="1D2A57"/>
                </a:solidFill>
              </a:rPr>
              <a:t>cấp</a:t>
            </a:r>
            <a:r>
              <a:rPr lang="en-US" sz="3200" i="1" dirty="0">
                <a:solidFill>
                  <a:srgbClr val="1D2A57"/>
                </a:solidFill>
              </a:rPr>
              <a:t> </a:t>
            </a:r>
            <a:r>
              <a:rPr lang="en-US" sz="3200" i="1" dirty="0" err="1">
                <a:solidFill>
                  <a:srgbClr val="1D2A57"/>
                </a:solidFill>
              </a:rPr>
              <a:t>nhiều</a:t>
            </a:r>
            <a:r>
              <a:rPr lang="en-US" sz="3200" i="1" dirty="0">
                <a:solidFill>
                  <a:srgbClr val="1D2A57"/>
                </a:solidFill>
              </a:rPr>
              <a:t> </a:t>
            </a:r>
            <a:r>
              <a:rPr lang="en-US" sz="3200" i="1" dirty="0" err="1">
                <a:solidFill>
                  <a:srgbClr val="1D2A57"/>
                </a:solidFill>
              </a:rPr>
              <a:t>thông</a:t>
            </a:r>
            <a:r>
              <a:rPr lang="en-US" sz="3200" i="1" dirty="0">
                <a:solidFill>
                  <a:srgbClr val="1D2A57"/>
                </a:solidFill>
              </a:rPr>
              <a:t> tin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pic>
        <p:nvPicPr>
          <p:cNvPr id="17" name="scientist">
            <a:hlinkClick r:id="" action="ppaction://media"/>
            <a:extLst>
              <a:ext uri="{FF2B5EF4-FFF2-40B4-BE49-F238E27FC236}">
                <a16:creationId xmlns:a16="http://schemas.microsoft.com/office/drawing/2014/main" id="{C176C911-7F81-4DFE-90A7-351C5BC4DB9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142430" y="396409"/>
            <a:ext cx="609600" cy="609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5FFF616-F925-4CAF-A893-B96EA78E95B8}"/>
              </a:ext>
            </a:extLst>
          </p:cNvPr>
          <p:cNvSpPr/>
          <p:nvPr/>
        </p:nvSpPr>
        <p:spPr>
          <a:xfrm>
            <a:off x="659581" y="396409"/>
            <a:ext cx="871744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</a:rPr>
              <a:t>Listen and repeat. </a:t>
            </a:r>
            <a:r>
              <a:rPr lang="en-US" sz="2400" b="1" i="1" dirty="0">
                <a:solidFill>
                  <a:srgbClr val="0070C0"/>
                </a:solidFill>
              </a:rPr>
              <a:t>Click each phrase to hear the sound.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84632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0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40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04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27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22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B18B1F-21E2-42E0-B20F-72D994857313}"/>
              </a:ext>
            </a:extLst>
          </p:cNvPr>
          <p:cNvSpPr/>
          <p:nvPr/>
        </p:nvSpPr>
        <p:spPr>
          <a:xfrm>
            <a:off x="649705" y="715561"/>
            <a:ext cx="108925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Put the letters in the correct order to write the correct word.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BF2C8E-199A-4B10-8FED-F2F99BE91316}"/>
              </a:ext>
            </a:extLst>
          </p:cNvPr>
          <p:cNvSpPr/>
          <p:nvPr/>
        </p:nvSpPr>
        <p:spPr>
          <a:xfrm>
            <a:off x="1019833" y="1412631"/>
            <a:ext cx="1759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nrse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09055C-F838-4074-85CE-9CC86FA03241}"/>
              </a:ext>
            </a:extLst>
          </p:cNvPr>
          <p:cNvSpPr/>
          <p:nvPr/>
        </p:nvSpPr>
        <p:spPr>
          <a:xfrm>
            <a:off x="899867" y="2448256"/>
            <a:ext cx="3759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chemeClr val="accent4"/>
                </a:solidFill>
                <a:effectLst/>
              </a:rPr>
              <a:t>netifmiratov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9330A1-560E-4D61-A88B-428DFA9C062C}"/>
              </a:ext>
            </a:extLst>
          </p:cNvPr>
          <p:cNvSpPr/>
          <p:nvPr/>
        </p:nvSpPr>
        <p:spPr>
          <a:xfrm>
            <a:off x="5894759" y="2528956"/>
            <a:ext cx="25864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informative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AAC917-2076-4C41-9406-726C38578EF9}"/>
              </a:ext>
            </a:extLst>
          </p:cNvPr>
          <p:cNvSpPr/>
          <p:nvPr/>
        </p:nvSpPr>
        <p:spPr>
          <a:xfrm>
            <a:off x="899867" y="3457074"/>
            <a:ext cx="2558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tesictins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ECAAE9-2561-4316-A323-B43212B4B97E}"/>
              </a:ext>
            </a:extLst>
          </p:cNvPr>
          <p:cNvSpPr/>
          <p:nvPr/>
        </p:nvSpPr>
        <p:spPr>
          <a:xfrm>
            <a:off x="5894759" y="3564796"/>
            <a:ext cx="18925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scientist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7D13B3-B29E-495A-A50F-F9FA31AEA7AA}"/>
              </a:ext>
            </a:extLst>
          </p:cNvPr>
          <p:cNvSpPr/>
          <p:nvPr/>
        </p:nvSpPr>
        <p:spPr>
          <a:xfrm>
            <a:off x="1082158" y="4522039"/>
            <a:ext cx="1697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hroct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133C54-F561-4325-BF40-213021F4A6EA}"/>
              </a:ext>
            </a:extLst>
          </p:cNvPr>
          <p:cNvSpPr/>
          <p:nvPr/>
        </p:nvSpPr>
        <p:spPr>
          <a:xfrm>
            <a:off x="5894759" y="4629761"/>
            <a:ext cx="12798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torch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DE7ED7-4C4F-43AC-B10D-1150026D2FBB}"/>
              </a:ext>
            </a:extLst>
          </p:cNvPr>
          <p:cNvSpPr/>
          <p:nvPr/>
        </p:nvSpPr>
        <p:spPr>
          <a:xfrm>
            <a:off x="5894759" y="1429618"/>
            <a:ext cx="13529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snore</a:t>
            </a:r>
          </a:p>
        </p:txBody>
      </p:sp>
    </p:spTree>
    <p:extLst>
      <p:ext uri="{BB962C8B-B14F-4D97-AF65-F5344CB8AC3E}">
        <p14:creationId xmlns:p14="http://schemas.microsoft.com/office/powerpoint/2010/main" val="4944332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4DF63A-58A3-4050-B67E-524B10AF6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8349"/>
            <a:ext cx="6156409" cy="61564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54D999-2FF6-4FF5-9C05-D241353E14BF}"/>
              </a:ext>
            </a:extLst>
          </p:cNvPr>
          <p:cNvSpPr/>
          <p:nvPr/>
        </p:nvSpPr>
        <p:spPr>
          <a:xfrm>
            <a:off x="128337" y="449179"/>
            <a:ext cx="2021305" cy="465221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Pre-reading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C82D1-F2E0-4B18-8A60-CC60D4B2701F}"/>
              </a:ext>
            </a:extLst>
          </p:cNvPr>
          <p:cNvSpPr txBox="1"/>
          <p:nvPr/>
        </p:nvSpPr>
        <p:spPr>
          <a:xfrm>
            <a:off x="401052" y="1796717"/>
            <a:ext cx="51976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Can you guess where she is?</a:t>
            </a:r>
          </a:p>
          <a:p>
            <a:r>
              <a:rPr lang="en-US" sz="3200" dirty="0"/>
              <a:t>How does she feel?</a:t>
            </a:r>
          </a:p>
        </p:txBody>
      </p:sp>
    </p:spTree>
    <p:extLst>
      <p:ext uri="{BB962C8B-B14F-4D97-AF65-F5344CB8AC3E}">
        <p14:creationId xmlns:p14="http://schemas.microsoft.com/office/powerpoint/2010/main" val="15125409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7132B8-A103-4EE2-992E-98988A1A5138}"/>
              </a:ext>
            </a:extLst>
          </p:cNvPr>
          <p:cNvSpPr/>
          <p:nvPr/>
        </p:nvSpPr>
        <p:spPr>
          <a:xfrm>
            <a:off x="128337" y="449179"/>
            <a:ext cx="2021305" cy="465221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Pre-reading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5695C8-5DE0-4E0C-8FBF-EDCB96EBF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21" y="2030599"/>
            <a:ext cx="10010274" cy="14552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BDBF4E-11F1-410B-95CC-868C21EF6631}"/>
              </a:ext>
            </a:extLst>
          </p:cNvPr>
          <p:cNvSpPr txBox="1"/>
          <p:nvPr/>
        </p:nvSpPr>
        <p:spPr>
          <a:xfrm>
            <a:off x="1808337" y="914400"/>
            <a:ext cx="9672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Underline key words. What are you going to do?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C5F9308-CCC2-491B-BD16-8E4FA7499C3E}"/>
              </a:ext>
            </a:extLst>
          </p:cNvPr>
          <p:cNvCxnSpPr>
            <a:cxnSpLocks/>
          </p:cNvCxnSpPr>
          <p:nvPr/>
        </p:nvCxnSpPr>
        <p:spPr>
          <a:xfrm>
            <a:off x="2149642" y="3096126"/>
            <a:ext cx="10393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CA8A6D-F104-4030-B7DC-732F5D5489B8}"/>
              </a:ext>
            </a:extLst>
          </p:cNvPr>
          <p:cNvCxnSpPr>
            <a:cxnSpLocks/>
          </p:cNvCxnSpPr>
          <p:nvPr/>
        </p:nvCxnSpPr>
        <p:spPr>
          <a:xfrm>
            <a:off x="6275070" y="3096126"/>
            <a:ext cx="14287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6430B18-50FB-438F-8EC5-E6706F0488F7}"/>
              </a:ext>
            </a:extLst>
          </p:cNvPr>
          <p:cNvCxnSpPr>
            <a:cxnSpLocks/>
          </p:cNvCxnSpPr>
          <p:nvPr/>
        </p:nvCxnSpPr>
        <p:spPr>
          <a:xfrm>
            <a:off x="7937434" y="3096126"/>
            <a:ext cx="5374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EDC13BF-79B2-474B-A147-C924DAF61F2F}"/>
              </a:ext>
            </a:extLst>
          </p:cNvPr>
          <p:cNvCxnSpPr>
            <a:cxnSpLocks/>
          </p:cNvCxnSpPr>
          <p:nvPr/>
        </p:nvCxnSpPr>
        <p:spPr>
          <a:xfrm>
            <a:off x="8874382" y="3096126"/>
            <a:ext cx="16813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1557A4-9501-41F9-AF02-4D20E0A20DC6}"/>
              </a:ext>
            </a:extLst>
          </p:cNvPr>
          <p:cNvCxnSpPr>
            <a:cxnSpLocks/>
          </p:cNvCxnSpPr>
          <p:nvPr/>
        </p:nvCxnSpPr>
        <p:spPr>
          <a:xfrm>
            <a:off x="2035342" y="3451607"/>
            <a:ext cx="10736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95242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0F477B-75EA-47B6-9151-D27F4F388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439" y="449179"/>
            <a:ext cx="10418912" cy="15147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CA0313-4A02-421A-8DC6-B532442408F1}"/>
              </a:ext>
            </a:extLst>
          </p:cNvPr>
          <p:cNvSpPr/>
          <p:nvPr/>
        </p:nvSpPr>
        <p:spPr>
          <a:xfrm>
            <a:off x="128337" y="449179"/>
            <a:ext cx="2021305" cy="465221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While-reading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875ADC-55A9-4D3B-BA7A-0ACA6F88C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84257"/>
            <a:ext cx="8998417" cy="38882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5068E5-F8C4-4C92-9C13-7D3BFC4A416A}"/>
              </a:ext>
            </a:extLst>
          </p:cNvPr>
          <p:cNvSpPr txBox="1"/>
          <p:nvPr/>
        </p:nvSpPr>
        <p:spPr>
          <a:xfrm>
            <a:off x="7252037" y="1702275"/>
            <a:ext cx="34927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 YOUR ANSWER?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860F23-DC94-4F3B-9A9D-22AC86AD7D67}"/>
              </a:ext>
            </a:extLst>
          </p:cNvPr>
          <p:cNvSpPr txBox="1"/>
          <p:nvPr/>
        </p:nvSpPr>
        <p:spPr>
          <a:xfrm>
            <a:off x="9082838" y="2484827"/>
            <a:ext cx="28234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Jenny went to this museum to spend the night there. It was her birthday present.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750407-1717-4471-AF40-7451F70BF88B}"/>
              </a:ext>
            </a:extLst>
          </p:cNvPr>
          <p:cNvSpPr/>
          <p:nvPr/>
        </p:nvSpPr>
        <p:spPr>
          <a:xfrm>
            <a:off x="6657474" y="2384257"/>
            <a:ext cx="1828800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6B9FF-7B47-49BD-8739-D521ABA3A6C8}"/>
              </a:ext>
            </a:extLst>
          </p:cNvPr>
          <p:cNvSpPr/>
          <p:nvPr/>
        </p:nvSpPr>
        <p:spPr>
          <a:xfrm>
            <a:off x="433137" y="3529062"/>
            <a:ext cx="2944328" cy="4792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695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83029" y="177496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86137" y="2785783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89246" y="4692350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01689" y="5759151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79913" y="3749953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04799" y="658404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537" y="464001"/>
            <a:ext cx="417459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514702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EC4CFA-5FB4-469B-8B6F-497DBF07DC5C}"/>
              </a:ext>
            </a:extLst>
          </p:cNvPr>
          <p:cNvSpPr/>
          <p:nvPr/>
        </p:nvSpPr>
        <p:spPr>
          <a:xfrm>
            <a:off x="128337" y="449179"/>
            <a:ext cx="2021305" cy="465221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While-reading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3A6B67-3909-4507-9075-C7BE6BB53F0D}"/>
              </a:ext>
            </a:extLst>
          </p:cNvPr>
          <p:cNvSpPr txBox="1"/>
          <p:nvPr/>
        </p:nvSpPr>
        <p:spPr>
          <a:xfrm>
            <a:off x="2149642" y="591234"/>
            <a:ext cx="9672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Underline key words. What are you going to do?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AE0B80-1462-413A-88A9-47F6E9CC2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9620"/>
            <a:ext cx="11264228" cy="343301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A7248C-AB8D-4E5C-B977-1956C49700F6}"/>
              </a:ext>
            </a:extLst>
          </p:cNvPr>
          <p:cNvCxnSpPr>
            <a:cxnSpLocks/>
          </p:cNvCxnSpPr>
          <p:nvPr/>
        </p:nvCxnSpPr>
        <p:spPr>
          <a:xfrm>
            <a:off x="1187116" y="2438400"/>
            <a:ext cx="5935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B55A8C-9FC6-43D6-804F-5588EDA1C444}"/>
              </a:ext>
            </a:extLst>
          </p:cNvPr>
          <p:cNvCxnSpPr>
            <a:cxnSpLocks/>
          </p:cNvCxnSpPr>
          <p:nvPr/>
        </p:nvCxnSpPr>
        <p:spPr>
          <a:xfrm>
            <a:off x="2441609" y="2438400"/>
            <a:ext cx="36543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879B5A-16E5-46ED-B248-F7FC19B47261}"/>
              </a:ext>
            </a:extLst>
          </p:cNvPr>
          <p:cNvCxnSpPr>
            <a:cxnSpLocks/>
          </p:cNvCxnSpPr>
          <p:nvPr/>
        </p:nvCxnSpPr>
        <p:spPr>
          <a:xfrm>
            <a:off x="1187116" y="3346382"/>
            <a:ext cx="7058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E25EE2-D536-4CF5-9203-53213DC4386E}"/>
              </a:ext>
            </a:extLst>
          </p:cNvPr>
          <p:cNvCxnSpPr>
            <a:cxnSpLocks/>
          </p:cNvCxnSpPr>
          <p:nvPr/>
        </p:nvCxnSpPr>
        <p:spPr>
          <a:xfrm>
            <a:off x="2518611" y="3346382"/>
            <a:ext cx="27656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E4049A-3249-4135-AA03-8DC232886F55}"/>
              </a:ext>
            </a:extLst>
          </p:cNvPr>
          <p:cNvCxnSpPr>
            <a:cxnSpLocks/>
          </p:cNvCxnSpPr>
          <p:nvPr/>
        </p:nvCxnSpPr>
        <p:spPr>
          <a:xfrm>
            <a:off x="1187116" y="4267200"/>
            <a:ext cx="7058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A3DB84-3981-421D-AA10-5326D7FB062E}"/>
              </a:ext>
            </a:extLst>
          </p:cNvPr>
          <p:cNvCxnSpPr>
            <a:cxnSpLocks/>
          </p:cNvCxnSpPr>
          <p:nvPr/>
        </p:nvCxnSpPr>
        <p:spPr>
          <a:xfrm>
            <a:off x="2518611" y="4235115"/>
            <a:ext cx="33431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0324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283021-7100-4F83-8C82-5FD5D08AE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91" y="595312"/>
            <a:ext cx="10383121" cy="9928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2D3E3B-DBCC-4FF0-B928-C734E3984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84257"/>
            <a:ext cx="8998417" cy="388820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0C5D89C-EC86-44B1-9826-2A978F99B6CD}"/>
              </a:ext>
            </a:extLst>
          </p:cNvPr>
          <p:cNvSpPr/>
          <p:nvPr/>
        </p:nvSpPr>
        <p:spPr>
          <a:xfrm>
            <a:off x="8998417" y="753979"/>
            <a:ext cx="2448495" cy="9928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3A47CD-0E37-40BF-9735-7351D96AD3B4}"/>
              </a:ext>
            </a:extLst>
          </p:cNvPr>
          <p:cNvSpPr/>
          <p:nvPr/>
        </p:nvSpPr>
        <p:spPr>
          <a:xfrm>
            <a:off x="5598694" y="3507205"/>
            <a:ext cx="2662989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0528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1FD661-D9A8-4FBF-B057-BE3FE4EA2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26" y="2111541"/>
            <a:ext cx="8998417" cy="38882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8C0A32-B25D-41BB-8616-6B49D0B40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37" y="729917"/>
            <a:ext cx="10864353" cy="89033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9467E33-BBAB-4D4E-843C-76072E9D4853}"/>
              </a:ext>
            </a:extLst>
          </p:cNvPr>
          <p:cNvSpPr/>
          <p:nvPr/>
        </p:nvSpPr>
        <p:spPr>
          <a:xfrm>
            <a:off x="510337" y="1106905"/>
            <a:ext cx="3917284" cy="5871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C86BA7-8951-4A67-A0DF-1B0F4D02607F}"/>
              </a:ext>
            </a:extLst>
          </p:cNvPr>
          <p:cNvSpPr/>
          <p:nvPr/>
        </p:nvSpPr>
        <p:spPr>
          <a:xfrm>
            <a:off x="5685321" y="3673641"/>
            <a:ext cx="4055445" cy="3567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0F108B-9BB1-4DA0-9732-B63158F35371}"/>
              </a:ext>
            </a:extLst>
          </p:cNvPr>
          <p:cNvSpPr/>
          <p:nvPr/>
        </p:nvSpPr>
        <p:spPr>
          <a:xfrm>
            <a:off x="1366787" y="4055643"/>
            <a:ext cx="1058779" cy="3623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9867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4FBCFC-0079-49A7-9A70-B12691BA8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43" y="1999247"/>
            <a:ext cx="8998417" cy="38882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A4C794-4EA5-4FFE-B4D9-40812E2C4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95" y="617759"/>
            <a:ext cx="8709359" cy="76787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59E8802-3008-4167-A30F-15A173EEB3EA}"/>
              </a:ext>
            </a:extLst>
          </p:cNvPr>
          <p:cNvSpPr/>
          <p:nvPr/>
        </p:nvSpPr>
        <p:spPr>
          <a:xfrm>
            <a:off x="7911461" y="820956"/>
            <a:ext cx="1824894" cy="7058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96693-BAB9-48B9-9852-8C43B02872D4}"/>
              </a:ext>
            </a:extLst>
          </p:cNvPr>
          <p:cNvSpPr/>
          <p:nvPr/>
        </p:nvSpPr>
        <p:spPr>
          <a:xfrm>
            <a:off x="1459832" y="5069304"/>
            <a:ext cx="3962400" cy="401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4032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47CC68-C599-48C5-9A85-B369FF6DE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16" y="1611729"/>
            <a:ext cx="10590253" cy="25110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7356FF-D028-4AA0-964B-9EE71838CC52}"/>
              </a:ext>
            </a:extLst>
          </p:cNvPr>
          <p:cNvSpPr/>
          <p:nvPr/>
        </p:nvSpPr>
        <p:spPr>
          <a:xfrm>
            <a:off x="0" y="701742"/>
            <a:ext cx="2021305" cy="465221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While-reading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2A6DF9-F17E-4CA4-A4A7-5B7302CDE515}"/>
              </a:ext>
            </a:extLst>
          </p:cNvPr>
          <p:cNvSpPr txBox="1"/>
          <p:nvPr/>
        </p:nvSpPr>
        <p:spPr>
          <a:xfrm>
            <a:off x="2149642" y="591234"/>
            <a:ext cx="9672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Underline key words. What are you going to do?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AD05B0-D781-40D2-B93E-4801B7250D17}"/>
              </a:ext>
            </a:extLst>
          </p:cNvPr>
          <p:cNvCxnSpPr/>
          <p:nvPr/>
        </p:nvCxnSpPr>
        <p:spPr>
          <a:xfrm>
            <a:off x="1491916" y="2759242"/>
            <a:ext cx="5133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7E8456-B25F-456B-B064-615353B96C11}"/>
              </a:ext>
            </a:extLst>
          </p:cNvPr>
          <p:cNvCxnSpPr>
            <a:cxnSpLocks/>
          </p:cNvCxnSpPr>
          <p:nvPr/>
        </p:nvCxnSpPr>
        <p:spPr>
          <a:xfrm>
            <a:off x="2724150" y="2759242"/>
            <a:ext cx="48882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B02F9C-AE75-4FAE-B1B2-D7CA39F2BDE5}"/>
              </a:ext>
            </a:extLst>
          </p:cNvPr>
          <p:cNvCxnSpPr/>
          <p:nvPr/>
        </p:nvCxnSpPr>
        <p:spPr>
          <a:xfrm>
            <a:off x="1491916" y="3669230"/>
            <a:ext cx="5133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41C9D6-31AF-4286-888C-70EBE4B11492}"/>
              </a:ext>
            </a:extLst>
          </p:cNvPr>
          <p:cNvCxnSpPr>
            <a:cxnSpLocks/>
          </p:cNvCxnSpPr>
          <p:nvPr/>
        </p:nvCxnSpPr>
        <p:spPr>
          <a:xfrm>
            <a:off x="2724150" y="3669230"/>
            <a:ext cx="56708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4570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4D9CBE-2E33-4A66-B2A6-3D341FC73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791" y="2336131"/>
            <a:ext cx="8998417" cy="38882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FB4DB3-EFCE-43F1-ACF4-DA8C7A964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633664"/>
            <a:ext cx="11035181" cy="9865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C1565C-2242-4BF7-8CF6-4CD805B3166F}"/>
              </a:ext>
            </a:extLst>
          </p:cNvPr>
          <p:cNvSpPr/>
          <p:nvPr/>
        </p:nvSpPr>
        <p:spPr>
          <a:xfrm>
            <a:off x="991001" y="980986"/>
            <a:ext cx="106061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tour was ‘quite scary’ because there were no lights except torches.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18191A-8E2A-441B-B8E0-92D6993A7D4B}"/>
              </a:ext>
            </a:extLst>
          </p:cNvPr>
          <p:cNvSpPr/>
          <p:nvPr/>
        </p:nvSpPr>
        <p:spPr>
          <a:xfrm>
            <a:off x="6782601" y="4244335"/>
            <a:ext cx="2509989" cy="401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A31542-0A36-4F52-A394-AF8AD6E8069E}"/>
              </a:ext>
            </a:extLst>
          </p:cNvPr>
          <p:cNvSpPr/>
          <p:nvPr/>
        </p:nvSpPr>
        <p:spPr>
          <a:xfrm>
            <a:off x="4171950" y="4645389"/>
            <a:ext cx="4018748" cy="401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973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88B1EC-6D13-4EC6-9CBD-C76856DD4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791" y="2336131"/>
            <a:ext cx="8998417" cy="38882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075017-946F-4932-8A3E-0659064FE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66" y="633664"/>
            <a:ext cx="11742334" cy="10474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03B5B0-03FE-40E5-9327-E18FDE902592}"/>
              </a:ext>
            </a:extLst>
          </p:cNvPr>
          <p:cNvSpPr/>
          <p:nvPr/>
        </p:nvSpPr>
        <p:spPr>
          <a:xfrm>
            <a:off x="988559" y="1037724"/>
            <a:ext cx="78727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Jenny really enjoyed her night in the museum.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179CE6-6F6A-4920-9091-52F130EFF148}"/>
              </a:ext>
            </a:extLst>
          </p:cNvPr>
          <p:cNvSpPr/>
          <p:nvPr/>
        </p:nvSpPr>
        <p:spPr>
          <a:xfrm>
            <a:off x="6954251" y="5419222"/>
            <a:ext cx="2318085" cy="401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19C4FD-C19B-4A30-BA90-A35708EFBFF0}"/>
              </a:ext>
            </a:extLst>
          </p:cNvPr>
          <p:cNvSpPr/>
          <p:nvPr/>
        </p:nvSpPr>
        <p:spPr>
          <a:xfrm>
            <a:off x="1988820" y="5785559"/>
            <a:ext cx="2936106" cy="401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2979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A98E1-0B78-45D4-BBED-93F0A647DEB7}"/>
              </a:ext>
            </a:extLst>
          </p:cNvPr>
          <p:cNvSpPr txBox="1"/>
          <p:nvPr/>
        </p:nvSpPr>
        <p:spPr>
          <a:xfrm>
            <a:off x="1235242" y="1005641"/>
            <a:ext cx="9801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Read the text again and decide if these statements are </a:t>
            </a:r>
            <a:r>
              <a:rPr lang="en-US" sz="3000" i="1" dirty="0">
                <a:solidFill>
                  <a:srgbClr val="0070C0"/>
                </a:solidFill>
              </a:rPr>
              <a:t>TRUE</a:t>
            </a:r>
            <a:r>
              <a:rPr lang="en-US" sz="3000" dirty="0">
                <a:solidFill>
                  <a:srgbClr val="0070C0"/>
                </a:solidFill>
              </a:rPr>
              <a:t>, </a:t>
            </a:r>
            <a:r>
              <a:rPr lang="en-US" sz="3000" i="1" dirty="0">
                <a:solidFill>
                  <a:srgbClr val="0070C0"/>
                </a:solidFill>
              </a:rPr>
              <a:t>FALSE</a:t>
            </a:r>
            <a:r>
              <a:rPr lang="en-US" sz="3000" dirty="0">
                <a:solidFill>
                  <a:srgbClr val="0070C0"/>
                </a:solidFill>
              </a:rPr>
              <a:t> or </a:t>
            </a:r>
            <a:r>
              <a:rPr lang="en-US" sz="3000" i="1" dirty="0">
                <a:solidFill>
                  <a:srgbClr val="0070C0"/>
                </a:solidFill>
              </a:rPr>
              <a:t>DOESN’T SAY</a:t>
            </a:r>
            <a:r>
              <a:rPr lang="en-US" sz="300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EB082A-B29F-42FC-953D-847DC99900D0}"/>
              </a:ext>
            </a:extLst>
          </p:cNvPr>
          <p:cNvSpPr txBox="1"/>
          <p:nvPr/>
        </p:nvSpPr>
        <p:spPr>
          <a:xfrm>
            <a:off x="962526" y="2342147"/>
            <a:ext cx="100744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/>
              <a:t> Jenny was at the Museum last month.</a:t>
            </a:r>
          </a:p>
          <a:p>
            <a:pPr marL="342900" indent="-342900">
              <a:buAutoNum type="arabicPeriod"/>
            </a:pPr>
            <a:r>
              <a:rPr lang="en-US" sz="3600" dirty="0"/>
              <a:t> When they came to the museum, there were many people there.</a:t>
            </a:r>
          </a:p>
          <a:p>
            <a:pPr marL="342900" indent="-342900">
              <a:buAutoNum type="arabicPeriod"/>
            </a:pPr>
            <a:r>
              <a:rPr lang="en-US" sz="3600" dirty="0"/>
              <a:t> They set up camp under a big tree.</a:t>
            </a:r>
          </a:p>
          <a:p>
            <a:pPr marL="342900" indent="-342900">
              <a:buAutoNum type="arabicPeriod"/>
            </a:pPr>
            <a:r>
              <a:rPr lang="en-US" sz="3600" dirty="0"/>
              <a:t> They listened to a talk from a scientist.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316886-57BA-4954-BDE3-0DF1683705F1}"/>
              </a:ext>
            </a:extLst>
          </p:cNvPr>
          <p:cNvSpPr/>
          <p:nvPr/>
        </p:nvSpPr>
        <p:spPr>
          <a:xfrm>
            <a:off x="174385" y="590233"/>
            <a:ext cx="1834086" cy="58854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Extra-practice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EF457A-AB3C-4432-B60A-4A42AAC3600F}"/>
              </a:ext>
            </a:extLst>
          </p:cNvPr>
          <p:cNvCxnSpPr>
            <a:cxnSpLocks/>
          </p:cNvCxnSpPr>
          <p:nvPr/>
        </p:nvCxnSpPr>
        <p:spPr>
          <a:xfrm>
            <a:off x="1524000" y="2887579"/>
            <a:ext cx="9689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75FB97-AEFE-4BAE-866E-AF5EAF548143}"/>
              </a:ext>
            </a:extLst>
          </p:cNvPr>
          <p:cNvCxnSpPr>
            <a:cxnSpLocks/>
          </p:cNvCxnSpPr>
          <p:nvPr/>
        </p:nvCxnSpPr>
        <p:spPr>
          <a:xfrm>
            <a:off x="3906253" y="2887579"/>
            <a:ext cx="45062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D721AE-2847-4414-8DBE-7681A1EB2950}"/>
              </a:ext>
            </a:extLst>
          </p:cNvPr>
          <p:cNvCxnSpPr>
            <a:cxnSpLocks/>
          </p:cNvCxnSpPr>
          <p:nvPr/>
        </p:nvCxnSpPr>
        <p:spPr>
          <a:xfrm>
            <a:off x="3653589" y="3426184"/>
            <a:ext cx="38348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2D020A-77AF-4F38-8081-9D2957C0A887}"/>
              </a:ext>
            </a:extLst>
          </p:cNvPr>
          <p:cNvCxnSpPr>
            <a:cxnSpLocks/>
          </p:cNvCxnSpPr>
          <p:nvPr/>
        </p:nvCxnSpPr>
        <p:spPr>
          <a:xfrm>
            <a:off x="1451811" y="3983254"/>
            <a:ext cx="23212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80952F-DEF4-4F0E-A639-122341D72260}"/>
              </a:ext>
            </a:extLst>
          </p:cNvPr>
          <p:cNvCxnSpPr>
            <a:cxnSpLocks/>
          </p:cNvCxnSpPr>
          <p:nvPr/>
        </p:nvCxnSpPr>
        <p:spPr>
          <a:xfrm>
            <a:off x="2492943" y="4522270"/>
            <a:ext cx="52714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D3B53F4-ED32-45ED-B918-6868242569F4}"/>
              </a:ext>
            </a:extLst>
          </p:cNvPr>
          <p:cNvCxnSpPr>
            <a:cxnSpLocks/>
          </p:cNvCxnSpPr>
          <p:nvPr/>
        </p:nvCxnSpPr>
        <p:spPr>
          <a:xfrm>
            <a:off x="2492943" y="5090570"/>
            <a:ext cx="30780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7945412-EC10-41E5-B113-B785A634EC9A}"/>
              </a:ext>
            </a:extLst>
          </p:cNvPr>
          <p:cNvCxnSpPr>
            <a:cxnSpLocks/>
          </p:cNvCxnSpPr>
          <p:nvPr/>
        </p:nvCxnSpPr>
        <p:spPr>
          <a:xfrm>
            <a:off x="7020026" y="5090570"/>
            <a:ext cx="14598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2985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29C95C-1C18-4C04-871C-014567D7D03A}"/>
              </a:ext>
            </a:extLst>
          </p:cNvPr>
          <p:cNvSpPr txBox="1"/>
          <p:nvPr/>
        </p:nvSpPr>
        <p:spPr>
          <a:xfrm>
            <a:off x="1235242" y="1005641"/>
            <a:ext cx="9801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Read the text again and decide if these statements are </a:t>
            </a:r>
            <a:r>
              <a:rPr lang="en-US" sz="3000" i="1" dirty="0">
                <a:solidFill>
                  <a:srgbClr val="0070C0"/>
                </a:solidFill>
              </a:rPr>
              <a:t>TRUE</a:t>
            </a:r>
            <a:r>
              <a:rPr lang="en-US" sz="3000" dirty="0">
                <a:solidFill>
                  <a:srgbClr val="0070C0"/>
                </a:solidFill>
              </a:rPr>
              <a:t>, </a:t>
            </a:r>
            <a:r>
              <a:rPr lang="en-US" sz="3000" i="1" dirty="0">
                <a:solidFill>
                  <a:srgbClr val="0070C0"/>
                </a:solidFill>
              </a:rPr>
              <a:t>FALSE</a:t>
            </a:r>
            <a:r>
              <a:rPr lang="en-US" sz="3000" dirty="0">
                <a:solidFill>
                  <a:srgbClr val="0070C0"/>
                </a:solidFill>
              </a:rPr>
              <a:t> or </a:t>
            </a:r>
            <a:r>
              <a:rPr lang="en-US" sz="3000" i="1" dirty="0">
                <a:solidFill>
                  <a:srgbClr val="0070C0"/>
                </a:solidFill>
              </a:rPr>
              <a:t>DOESN’T SAY</a:t>
            </a:r>
            <a:r>
              <a:rPr lang="en-US" sz="300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6F31BE-0325-43A7-BE3E-282ECC33BBD3}"/>
              </a:ext>
            </a:extLst>
          </p:cNvPr>
          <p:cNvSpPr txBox="1"/>
          <p:nvPr/>
        </p:nvSpPr>
        <p:spPr>
          <a:xfrm>
            <a:off x="962526" y="2342147"/>
            <a:ext cx="100744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/>
              <a:t> Jenny was at the Museum last month.</a:t>
            </a:r>
          </a:p>
          <a:p>
            <a:pPr marL="342900" indent="-342900">
              <a:buAutoNum type="arabicPeriod"/>
            </a:pPr>
            <a:r>
              <a:rPr lang="en-US" sz="3600" dirty="0"/>
              <a:t> When they come to the museum, there are many people there.</a:t>
            </a:r>
          </a:p>
          <a:p>
            <a:pPr marL="342900" indent="-342900">
              <a:buAutoNum type="arabicPeriod"/>
            </a:pPr>
            <a:r>
              <a:rPr lang="en-US" sz="3600" dirty="0"/>
              <a:t> They set up camp under a big tree.</a:t>
            </a:r>
          </a:p>
          <a:p>
            <a:pPr marL="342900" indent="-342900">
              <a:buAutoNum type="arabicPeriod"/>
            </a:pPr>
            <a:r>
              <a:rPr lang="en-US" sz="3600" dirty="0"/>
              <a:t> They listened to a talk from a scientist.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0C99C4-5284-4595-BFFD-E331C57A216A}"/>
              </a:ext>
            </a:extLst>
          </p:cNvPr>
          <p:cNvSpPr/>
          <p:nvPr/>
        </p:nvSpPr>
        <p:spPr>
          <a:xfrm>
            <a:off x="0" y="550947"/>
            <a:ext cx="2062686" cy="58854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Extra-practice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405D84-5D9E-4C3B-BFA2-28C1111C12F1}"/>
              </a:ext>
            </a:extLst>
          </p:cNvPr>
          <p:cNvSpPr/>
          <p:nvPr/>
        </p:nvSpPr>
        <p:spPr>
          <a:xfrm>
            <a:off x="8680784" y="2235366"/>
            <a:ext cx="1155032" cy="48126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FALSE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FDB4EB-A569-4456-BE52-2FF579EC2EDF}"/>
              </a:ext>
            </a:extLst>
          </p:cNvPr>
          <p:cNvSpPr/>
          <p:nvPr/>
        </p:nvSpPr>
        <p:spPr>
          <a:xfrm>
            <a:off x="4114799" y="3532676"/>
            <a:ext cx="2478505" cy="48126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DOESN’T SAY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7628C2-E4CD-47AF-B490-D4347C3CA2BB}"/>
              </a:ext>
            </a:extLst>
          </p:cNvPr>
          <p:cNvSpPr/>
          <p:nvPr/>
        </p:nvSpPr>
        <p:spPr>
          <a:xfrm>
            <a:off x="8237620" y="4016947"/>
            <a:ext cx="1155032" cy="48126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FALSE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578D65-344E-4300-A3EE-EE3A4DF30C8A}"/>
              </a:ext>
            </a:extLst>
          </p:cNvPr>
          <p:cNvSpPr/>
          <p:nvPr/>
        </p:nvSpPr>
        <p:spPr>
          <a:xfrm>
            <a:off x="8815136" y="4685905"/>
            <a:ext cx="1155032" cy="48126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35369307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07ECDD-1989-4FF8-A8DC-C06154048734}"/>
              </a:ext>
            </a:extLst>
          </p:cNvPr>
          <p:cNvSpPr/>
          <p:nvPr/>
        </p:nvSpPr>
        <p:spPr>
          <a:xfrm>
            <a:off x="0" y="547690"/>
            <a:ext cx="1379621" cy="58854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post-speaking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9857E2-BF31-4058-A5DB-D9FB15E28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53" y="317858"/>
            <a:ext cx="10219216" cy="907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8A1F6B-F0FB-4CCC-ABAD-1B896B02CFE0}"/>
              </a:ext>
            </a:extLst>
          </p:cNvPr>
          <p:cNvSpPr txBox="1"/>
          <p:nvPr/>
        </p:nvSpPr>
        <p:spPr>
          <a:xfrm>
            <a:off x="489281" y="3615134"/>
            <a:ext cx="112214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In my opinion, we should spend a night in this museum because of the following reasons.</a:t>
            </a:r>
          </a:p>
          <a:p>
            <a:r>
              <a:rPr lang="en-US" sz="3200" dirty="0">
                <a:solidFill>
                  <a:srgbClr val="FF0000"/>
                </a:solidFill>
              </a:rPr>
              <a:t>Firstly, it is a great experience.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Secondly, it is educational. You can listen to talks by scientists and learn a lot of information.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209E5D-6BFE-4EC5-9A3A-CC5D1EDE002F}"/>
              </a:ext>
            </a:extLst>
          </p:cNvPr>
          <p:cNvSpPr txBox="1"/>
          <p:nvPr/>
        </p:nvSpPr>
        <p:spPr>
          <a:xfrm>
            <a:off x="489282" y="1490008"/>
            <a:ext cx="104113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In my opinion, we should spend a night in this museum because of the following reasons.</a:t>
            </a:r>
          </a:p>
          <a:p>
            <a:r>
              <a:rPr lang="en-US" sz="3000" dirty="0"/>
              <a:t>Firstly, …………………………….. </a:t>
            </a:r>
          </a:p>
          <a:p>
            <a:r>
              <a:rPr lang="en-US" sz="3000" dirty="0"/>
              <a:t>Secondly, 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15021169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3383" y="611513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- learn new words related to the topic: </a:t>
            </a:r>
            <a:r>
              <a:rPr lang="en-US" sz="3600" b="1" i="1" dirty="0">
                <a:solidFill>
                  <a:srgbClr val="0070C0"/>
                </a:solidFill>
              </a:rPr>
              <a:t>snore, set up, camp, torch, scientist, informative</a:t>
            </a:r>
            <a:r>
              <a:rPr lang="en-US" sz="3600" i="1" dirty="0">
                <a:solidFill>
                  <a:srgbClr val="0070C0"/>
                </a:solidFill>
              </a:rPr>
              <a:t>.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listen and read for key information.</a:t>
            </a:r>
          </a:p>
        </p:txBody>
      </p:sp>
    </p:spTree>
    <p:extLst>
      <p:ext uri="{BB962C8B-B14F-4D97-AF65-F5344CB8AC3E}">
        <p14:creationId xmlns:p14="http://schemas.microsoft.com/office/powerpoint/2010/main" val="383855474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BBF38A-097B-4335-B683-56AABF8B825D}"/>
              </a:ext>
            </a:extLst>
          </p:cNvPr>
          <p:cNvSpPr/>
          <p:nvPr/>
        </p:nvSpPr>
        <p:spPr>
          <a:xfrm>
            <a:off x="9665101" y="423017"/>
            <a:ext cx="2326105" cy="58854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Extra-practice</a:t>
            </a:r>
          </a:p>
          <a:p>
            <a:pPr algn="ctr"/>
            <a:r>
              <a:rPr lang="en-US" dirty="0"/>
              <a:t>WB-p. 49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986754-A330-45A8-8CCA-E8CBE41B2334}"/>
              </a:ext>
            </a:extLst>
          </p:cNvPr>
          <p:cNvSpPr/>
          <p:nvPr/>
        </p:nvSpPr>
        <p:spPr>
          <a:xfrm>
            <a:off x="801431" y="436967"/>
            <a:ext cx="67374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Read the email and correct the sentences.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153B8A-C164-4B32-AEE4-AC418D86C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58" y="1133976"/>
            <a:ext cx="10723211" cy="40957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45A63A-086C-4A8F-BE47-93BB1CBB5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373" y="4477832"/>
            <a:ext cx="9565096" cy="1894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4A12B9E-6B34-4663-8B2B-FE687B91BF3B}"/>
              </a:ext>
            </a:extLst>
          </p:cNvPr>
          <p:cNvSpPr/>
          <p:nvPr/>
        </p:nvSpPr>
        <p:spPr>
          <a:xfrm>
            <a:off x="6434921" y="4438281"/>
            <a:ext cx="295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Nina stayed in a hotel.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495A97-AC71-42F2-9E61-7BC3C20C6A3B}"/>
              </a:ext>
            </a:extLst>
          </p:cNvPr>
          <p:cNvSpPr/>
          <p:nvPr/>
        </p:nvSpPr>
        <p:spPr>
          <a:xfrm>
            <a:off x="4688812" y="4902268"/>
            <a:ext cx="2334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It was very clean.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813AD1-C0E4-4B71-A548-1BB2D117DB58}"/>
              </a:ext>
            </a:extLst>
          </p:cNvPr>
          <p:cNvSpPr/>
          <p:nvPr/>
        </p:nvSpPr>
        <p:spPr>
          <a:xfrm>
            <a:off x="6955543" y="5394614"/>
            <a:ext cx="4863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rooms were big and comfortable.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BE158E-A76D-4271-A860-D04885FC858B}"/>
              </a:ext>
            </a:extLst>
          </p:cNvPr>
          <p:cNvSpPr/>
          <p:nvPr/>
        </p:nvSpPr>
        <p:spPr>
          <a:xfrm>
            <a:off x="5702504" y="5819050"/>
            <a:ext cx="3273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She took lots of pictures.</a:t>
            </a:r>
          </a:p>
        </p:txBody>
      </p:sp>
    </p:spTree>
    <p:extLst>
      <p:ext uri="{BB962C8B-B14F-4D97-AF65-F5344CB8AC3E}">
        <p14:creationId xmlns:p14="http://schemas.microsoft.com/office/powerpoint/2010/main" val="262370343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E4B439-27F7-4D8E-87DF-4C975A02D5C9}"/>
              </a:ext>
            </a:extLst>
          </p:cNvPr>
          <p:cNvSpPr/>
          <p:nvPr/>
        </p:nvSpPr>
        <p:spPr>
          <a:xfrm>
            <a:off x="801431" y="436967"/>
            <a:ext cx="67374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Read the email and correct the sentences.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8F20F4-E3F5-4DE8-B5C6-6D7BCA3E8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94" y="2160671"/>
            <a:ext cx="10723211" cy="40957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BEABC4-A4CF-4AFA-AD32-11C274BF2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94" y="1242443"/>
            <a:ext cx="10210800" cy="6667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7BE66DF-DD31-4882-8856-E0164BCE187A}"/>
              </a:ext>
            </a:extLst>
          </p:cNvPr>
          <p:cNvSpPr/>
          <p:nvPr/>
        </p:nvSpPr>
        <p:spPr>
          <a:xfrm>
            <a:off x="7238849" y="1250446"/>
            <a:ext cx="4953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Nina stayed in a lovely hotel.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778FFE-E0AD-4812-82EE-4BCFA2D38440}"/>
              </a:ext>
            </a:extLst>
          </p:cNvPr>
          <p:cNvSpPr/>
          <p:nvPr/>
        </p:nvSpPr>
        <p:spPr>
          <a:xfrm>
            <a:off x="5630779" y="3096126"/>
            <a:ext cx="2793131" cy="332874"/>
          </a:xfrm>
          <a:prstGeom prst="roundRect">
            <a:avLst/>
          </a:prstGeom>
          <a:noFill/>
          <a:ln w="28575">
            <a:solidFill>
              <a:srgbClr val="BE4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798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4210D8-1BCC-4281-89C6-B578A41729B6}"/>
              </a:ext>
            </a:extLst>
          </p:cNvPr>
          <p:cNvSpPr/>
          <p:nvPr/>
        </p:nvSpPr>
        <p:spPr>
          <a:xfrm>
            <a:off x="801431" y="436967"/>
            <a:ext cx="67374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Read the email and correct the sentences.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8A964E-0528-4B85-AA7C-B74277FCB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94" y="2160671"/>
            <a:ext cx="10723211" cy="40957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F0C6C1-9AF9-45FD-ACF0-9B6274773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94" y="1051123"/>
            <a:ext cx="9829800" cy="6191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CA0475-BFCC-4928-A300-389912682517}"/>
              </a:ext>
            </a:extLst>
          </p:cNvPr>
          <p:cNvSpPr/>
          <p:nvPr/>
        </p:nvSpPr>
        <p:spPr>
          <a:xfrm>
            <a:off x="5649294" y="990965"/>
            <a:ext cx="3056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It was very clean.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7603F9F-3FC3-4E55-8479-2C58058E251E}"/>
              </a:ext>
            </a:extLst>
          </p:cNvPr>
          <p:cNvSpPr/>
          <p:nvPr/>
        </p:nvSpPr>
        <p:spPr>
          <a:xfrm>
            <a:off x="914399" y="3817820"/>
            <a:ext cx="1941095" cy="285550"/>
          </a:xfrm>
          <a:prstGeom prst="roundRect">
            <a:avLst/>
          </a:prstGeom>
          <a:noFill/>
          <a:ln w="28575">
            <a:solidFill>
              <a:srgbClr val="BE4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809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CCC16A-AA62-47D0-9B37-977F3F69E675}"/>
              </a:ext>
            </a:extLst>
          </p:cNvPr>
          <p:cNvSpPr/>
          <p:nvPr/>
        </p:nvSpPr>
        <p:spPr>
          <a:xfrm>
            <a:off x="801431" y="436967"/>
            <a:ext cx="67374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Read the email and correct the sentences.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37D218-F975-40B8-B07A-24947EB0A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94" y="2160671"/>
            <a:ext cx="10723211" cy="40957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388AC8-78D1-4041-8F55-A49012047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76" y="1099249"/>
            <a:ext cx="10182225" cy="4953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62671F-5B5D-4B30-B958-D32B004849E1}"/>
              </a:ext>
            </a:extLst>
          </p:cNvPr>
          <p:cNvSpPr/>
          <p:nvPr/>
        </p:nvSpPr>
        <p:spPr>
          <a:xfrm>
            <a:off x="3242978" y="1575896"/>
            <a:ext cx="6433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rooms were big and comfortable.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4F5722-C24C-444A-BACA-7CBE52E7049D}"/>
              </a:ext>
            </a:extLst>
          </p:cNvPr>
          <p:cNvSpPr/>
          <p:nvPr/>
        </p:nvSpPr>
        <p:spPr>
          <a:xfrm>
            <a:off x="3242978" y="3758309"/>
            <a:ext cx="3889342" cy="322202"/>
          </a:xfrm>
          <a:prstGeom prst="roundRect">
            <a:avLst/>
          </a:prstGeom>
          <a:noFill/>
          <a:ln w="28575">
            <a:solidFill>
              <a:srgbClr val="BE4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4446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F154A8-545D-4DE5-B1B1-41EE647D1037}"/>
              </a:ext>
            </a:extLst>
          </p:cNvPr>
          <p:cNvSpPr/>
          <p:nvPr/>
        </p:nvSpPr>
        <p:spPr>
          <a:xfrm>
            <a:off x="801431" y="436967"/>
            <a:ext cx="67374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Read the email and correct the sentences.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DFEAD6-42BB-4D58-B10F-63FE9D28F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94" y="2160671"/>
            <a:ext cx="10723211" cy="40957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22C3EA-B435-4B50-BDB2-422D42CF7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63" y="1019039"/>
            <a:ext cx="10144125" cy="6381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BED3826-96CE-4BB3-92A1-9EF6A0AC9A01}"/>
              </a:ext>
            </a:extLst>
          </p:cNvPr>
          <p:cNvSpPr/>
          <p:nvPr/>
        </p:nvSpPr>
        <p:spPr>
          <a:xfrm>
            <a:off x="6293997" y="909647"/>
            <a:ext cx="4312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She took lots of pictures.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01FCCBC-7224-4D0A-84F2-A3D41B3B879B}"/>
              </a:ext>
            </a:extLst>
          </p:cNvPr>
          <p:cNvSpPr/>
          <p:nvPr/>
        </p:nvSpPr>
        <p:spPr>
          <a:xfrm>
            <a:off x="3788341" y="4076398"/>
            <a:ext cx="2189549" cy="381302"/>
          </a:xfrm>
          <a:prstGeom prst="roundRect">
            <a:avLst/>
          </a:prstGeom>
          <a:noFill/>
          <a:ln w="28575">
            <a:solidFill>
              <a:srgbClr val="BE4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604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524968534"/>
      </p:ext>
    </p:extLst>
  </p:cSld>
  <p:clrMapOvr>
    <a:masterClrMapping/>
  </p:clrMapOvr>
  <p:transition spd="med">
    <p:split orient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75562E-CD1E-4F23-BE06-9AEB4B69313F}"/>
              </a:ext>
            </a:extLst>
          </p:cNvPr>
          <p:cNvSpPr txBox="1"/>
          <p:nvPr/>
        </p:nvSpPr>
        <p:spPr>
          <a:xfrm>
            <a:off x="834189" y="834189"/>
            <a:ext cx="108605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Imagine that you spent a night in a place. Talk about that place. Here are some suggested questions:</a:t>
            </a:r>
          </a:p>
          <a:p>
            <a:pPr marL="514350" indent="-514350">
              <a:buAutoNum type="arabicPeriod"/>
            </a:pPr>
            <a:endParaRPr lang="en-US" sz="3600" dirty="0"/>
          </a:p>
          <a:p>
            <a:pPr marL="514350" indent="-514350">
              <a:buAutoNum type="arabicPeriod"/>
            </a:pPr>
            <a:r>
              <a:rPr lang="en-US" sz="3600" dirty="0"/>
              <a:t>Where was that place?</a:t>
            </a:r>
          </a:p>
          <a:p>
            <a:pPr marL="514350" indent="-514350">
              <a:buAutoNum type="arabicPeriod"/>
            </a:pPr>
            <a:r>
              <a:rPr lang="en-US" sz="3600" dirty="0"/>
              <a:t>When did you go there?</a:t>
            </a:r>
          </a:p>
          <a:p>
            <a:pPr marL="514350" indent="-514350">
              <a:buAutoNum type="arabicPeriod"/>
            </a:pPr>
            <a:r>
              <a:rPr lang="en-US" sz="3600" dirty="0"/>
              <a:t>What did you bring?</a:t>
            </a:r>
          </a:p>
          <a:p>
            <a:pPr marL="514350" indent="-514350">
              <a:buAutoNum type="arabicPeriod"/>
            </a:pPr>
            <a:r>
              <a:rPr lang="en-US" sz="3600" dirty="0"/>
              <a:t>Why did you choose that place?</a:t>
            </a:r>
          </a:p>
        </p:txBody>
      </p:sp>
    </p:spTree>
    <p:extLst>
      <p:ext uri="{BB962C8B-B14F-4D97-AF65-F5344CB8AC3E}">
        <p14:creationId xmlns:p14="http://schemas.microsoft.com/office/powerpoint/2010/main" val="1913916184"/>
      </p:ext>
    </p:extLst>
  </p:cSld>
  <p:clrMapOvr>
    <a:masterClrMapping/>
  </p:clrMapOvr>
  <p:transition spd="med">
    <p:split orient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204"/>
            <a:ext cx="10058400" cy="58171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537788195"/>
      </p:ext>
    </p:extLst>
  </p:cSld>
  <p:clrMapOvr>
    <a:masterClrMapping/>
  </p:clrMapOvr>
  <p:transition spd="med">
    <p:split orient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69618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66668" y="1818408"/>
            <a:ext cx="4345781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snore, set up, camp, torch, scientist, informative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0318" y="1818408"/>
            <a:ext cx="5892278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Listening &amp; Reading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Listen and read for key information.</a:t>
            </a:r>
          </a:p>
        </p:txBody>
      </p:sp>
    </p:spTree>
    <p:extLst>
      <p:ext uri="{BB962C8B-B14F-4D97-AF65-F5344CB8AC3E}">
        <p14:creationId xmlns:p14="http://schemas.microsoft.com/office/powerpoint/2010/main" val="1512116417"/>
      </p:ext>
    </p:extLst>
  </p:cSld>
  <p:clrMapOvr>
    <a:masterClrMapping/>
  </p:clrMapOvr>
  <p:transition spd="med">
    <p:split orient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242595" y="1394107"/>
            <a:ext cx="11872029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 err="1">
                <a:solidFill>
                  <a:srgbClr val="0070C0"/>
                </a:solidFill>
              </a:rPr>
              <a:t>Practise</a:t>
            </a:r>
            <a:r>
              <a:rPr lang="en-US" sz="3600" i="1" dirty="0">
                <a:solidFill>
                  <a:srgbClr val="0070C0"/>
                </a:solidFill>
              </a:rPr>
              <a:t> the vocabularies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>
                <a:solidFill>
                  <a:srgbClr val="0070C0"/>
                </a:solidFill>
              </a:rPr>
              <a:t>TA 6 Right on WB </a:t>
            </a:r>
            <a:r>
              <a:rPr lang="en-US" sz="3600" i="1" dirty="0">
                <a:solidFill>
                  <a:srgbClr val="0070C0"/>
                </a:solidFill>
              </a:rPr>
              <a:t>(p. 49).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(p. 97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</a:t>
            </a:r>
            <a:r>
              <a:rPr lang="en-US" sz="3600" i="1" dirty="0">
                <a:solidFill>
                  <a:srgbClr val="FF0000"/>
                </a:solidFill>
              </a:rPr>
              <a:t>Unit 5 Test 1</a:t>
            </a:r>
            <a:r>
              <a:rPr lang="en-US" sz="3600" i="1" dirty="0">
                <a:solidFill>
                  <a:srgbClr val="0070C0"/>
                </a:solidFill>
              </a:rPr>
              <a:t> in </a:t>
            </a:r>
            <a:r>
              <a:rPr lang="en-US" sz="3600" i="1" dirty="0" err="1">
                <a:solidFill>
                  <a:srgbClr val="FF0000"/>
                </a:solidFill>
              </a:rPr>
              <a:t>Bài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Tập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Bổ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Trợ</a:t>
            </a:r>
            <a:r>
              <a:rPr lang="en-US" sz="3600" i="1" dirty="0">
                <a:solidFill>
                  <a:srgbClr val="FF0000"/>
                </a:solidFill>
              </a:rPr>
              <a:t> TA 6 Right on</a:t>
            </a:r>
            <a:r>
              <a:rPr lang="en-US" sz="3600" i="1" dirty="0">
                <a:solidFill>
                  <a:srgbClr val="0070C0"/>
                </a:solidFill>
              </a:rPr>
              <a:t> (pp. 42-43).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528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140"/>
            <a:ext cx="10058400" cy="582920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1734573"/>
      </p:ext>
    </p:extLst>
  </p:cSld>
  <p:clrMapOvr>
    <a:masterClrMapping/>
  </p:clrMapOvr>
  <p:transition spd="med"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8"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08152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EE4920-5C37-45D5-AB44-B7D9FF7E9947}"/>
              </a:ext>
            </a:extLst>
          </p:cNvPr>
          <p:cNvSpPr/>
          <p:nvPr/>
        </p:nvSpPr>
        <p:spPr>
          <a:xfrm>
            <a:off x="705853" y="1154578"/>
            <a:ext cx="9801726" cy="584775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It’s an animal with big ears, a big head, and a long trunk.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098FA0-C0D0-48FD-94AB-709FEE536422}"/>
              </a:ext>
            </a:extLst>
          </p:cNvPr>
          <p:cNvSpPr/>
          <p:nvPr/>
        </p:nvSpPr>
        <p:spPr>
          <a:xfrm>
            <a:off x="1299411" y="2635610"/>
            <a:ext cx="4796589" cy="93044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elephant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8EB3F2-127B-4DDA-88E0-12966C1F5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592" y="2375639"/>
            <a:ext cx="5086850" cy="349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344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0AB2EA-0B06-4849-855E-6FE576D14DC2}"/>
              </a:ext>
            </a:extLst>
          </p:cNvPr>
          <p:cNvSpPr txBox="1"/>
          <p:nvPr/>
        </p:nvSpPr>
        <p:spPr>
          <a:xfrm>
            <a:off x="6994358" y="1219200"/>
            <a:ext cx="3673642" cy="313932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https://www.shutterstock.com/image-photo/hamburger-cheeseburger-meal-fastfood-fast-food-2139716943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C1470C-16D5-487A-BCF0-B29A3BF9E676}"/>
              </a:ext>
            </a:extLst>
          </p:cNvPr>
          <p:cNvSpPr txBox="1"/>
          <p:nvPr/>
        </p:nvSpPr>
        <p:spPr>
          <a:xfrm>
            <a:off x="806248" y="1429953"/>
            <a:ext cx="5161415" cy="1077218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Fast food is not good for your health. It is __________.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1E4385-F35D-428F-8BF7-136DAFA4BA8B}"/>
              </a:ext>
            </a:extLst>
          </p:cNvPr>
          <p:cNvSpPr txBox="1"/>
          <p:nvPr/>
        </p:nvSpPr>
        <p:spPr>
          <a:xfrm>
            <a:off x="2775284" y="3236494"/>
            <a:ext cx="3192379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unhealthy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491" y="1272540"/>
            <a:ext cx="5293806" cy="264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321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DE4F88-EE33-462D-9D76-BF314622C0FB}"/>
              </a:ext>
            </a:extLst>
          </p:cNvPr>
          <p:cNvSpPr/>
          <p:nvPr/>
        </p:nvSpPr>
        <p:spPr>
          <a:xfrm>
            <a:off x="744281" y="1106120"/>
            <a:ext cx="7307452" cy="1077218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33"/>
                </a:solidFill>
              </a:rPr>
              <a:t>It’s an animal with a long tail, that climbs trees and eat banana.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2FB29B-0D25-4151-B313-188F3C227936}"/>
              </a:ext>
            </a:extLst>
          </p:cNvPr>
          <p:cNvSpPr/>
          <p:nvPr/>
        </p:nvSpPr>
        <p:spPr>
          <a:xfrm>
            <a:off x="2646672" y="2803176"/>
            <a:ext cx="2839727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Source Sans Pro" panose="020B0503030403020204" pitchFamily="34" charset="0"/>
              </a:rPr>
              <a:t>monkey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853" y="1771461"/>
            <a:ext cx="4328258" cy="454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2819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F9A2D4-8AA2-43A1-8BC7-A1D977DA3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46" y="960425"/>
            <a:ext cx="3040480" cy="43618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FD27D3-D77E-4705-A5ED-C6696F39D772}"/>
              </a:ext>
            </a:extLst>
          </p:cNvPr>
          <p:cNvSpPr txBox="1"/>
          <p:nvPr/>
        </p:nvSpPr>
        <p:spPr>
          <a:xfrm>
            <a:off x="4251157" y="1203158"/>
            <a:ext cx="5121443" cy="5847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A parrot’s got a _____ beak.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D4EF7F-3326-4338-93E3-68C1DEE7D92D}"/>
              </a:ext>
            </a:extLst>
          </p:cNvPr>
          <p:cNvSpPr/>
          <p:nvPr/>
        </p:nvSpPr>
        <p:spPr>
          <a:xfrm>
            <a:off x="5181600" y="2951747"/>
            <a:ext cx="3497179" cy="70788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sharp</a:t>
            </a:r>
          </a:p>
        </p:txBody>
      </p:sp>
    </p:spTree>
    <p:extLst>
      <p:ext uri="{BB962C8B-B14F-4D97-AF65-F5344CB8AC3E}">
        <p14:creationId xmlns:p14="http://schemas.microsoft.com/office/powerpoint/2010/main" val="27009827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60515C-5D7F-4F87-A81E-29DB44839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868" y="643118"/>
            <a:ext cx="5501941" cy="55717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1D90B3C-97A3-4FFC-9100-4785FBDDB51B}"/>
              </a:ext>
            </a:extLst>
          </p:cNvPr>
          <p:cNvSpPr/>
          <p:nvPr/>
        </p:nvSpPr>
        <p:spPr>
          <a:xfrm>
            <a:off x="1741772" y="3429000"/>
            <a:ext cx="3230278" cy="99862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What do we call this part of a lion?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F9F90D8-7183-49E2-ABF0-93B2B8C17FF6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3356911" y="3048000"/>
            <a:ext cx="117408" cy="38100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0D92D61-1880-4385-ACD7-122E08AEEACC}"/>
              </a:ext>
            </a:extLst>
          </p:cNvPr>
          <p:cNvSpPr/>
          <p:nvPr/>
        </p:nvSpPr>
        <p:spPr>
          <a:xfrm>
            <a:off x="7988969" y="4251158"/>
            <a:ext cx="3497179" cy="70788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mane</a:t>
            </a:r>
          </a:p>
        </p:txBody>
      </p:sp>
    </p:spTree>
    <p:extLst>
      <p:ext uri="{BB962C8B-B14F-4D97-AF65-F5344CB8AC3E}">
        <p14:creationId xmlns:p14="http://schemas.microsoft.com/office/powerpoint/2010/main" val="257598346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823</Words>
  <Application>Microsoft Office PowerPoint</Application>
  <PresentationFormat>Widescreen</PresentationFormat>
  <Paragraphs>139</Paragraphs>
  <Slides>40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Source Sans Pro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 Le</dc:creator>
  <cp:lastModifiedBy>Hien Kim</cp:lastModifiedBy>
  <cp:revision>98</cp:revision>
  <dcterms:created xsi:type="dcterms:W3CDTF">2021-09-24T06:18:33Z</dcterms:created>
  <dcterms:modified xsi:type="dcterms:W3CDTF">2023-08-03T04:17:47Z</dcterms:modified>
</cp:coreProperties>
</file>