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4" r:id="rId4"/>
    <p:sldId id="268" r:id="rId5"/>
    <p:sldId id="276" r:id="rId6"/>
    <p:sldId id="275" r:id="rId7"/>
    <p:sldId id="277" r:id="rId8"/>
    <p:sldId id="279" r:id="rId9"/>
    <p:sldId id="280" r:id="rId10"/>
    <p:sldId id="281" r:id="rId11"/>
    <p:sldId id="282" r:id="rId12"/>
    <p:sldId id="278" r:id="rId13"/>
    <p:sldId id="270"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FCFFEB"/>
    <a:srgbClr val="3333FF"/>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varScale="1">
        <p:scale>
          <a:sx n="56" d="100"/>
          <a:sy n="56" d="100"/>
        </p:scale>
        <p:origin x="132"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8/2/2023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8/2/2023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31631"/>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ea typeface="Calibri" panose="020F0502020204030204" pitchFamily="34" charset="0"/>
                  </a:rPr>
                  <a:t> </a:t>
                </a:r>
              </a:p>
              <a:p>
                <a:pPr marL="0" marR="0">
                  <a:lnSpc>
                    <a:spcPct val="107000"/>
                  </a:lnSpc>
                  <a:spcBef>
                    <a:spcPts val="0"/>
                  </a:spcBef>
                  <a:spcAft>
                    <a:spcPts val="800"/>
                  </a:spcAft>
                </a:pPr>
                <a:r>
                  <a:rPr lang="en-US" sz="2800">
                    <a:ea typeface="Calibri" panose="020F0502020204030204" pitchFamily="34" charset="0"/>
                  </a:rPr>
                  <a:t>a) Khi mở của </a:t>
                </a:r>
                <a14:m>
                  <m:oMath xmlns:m="http://schemas.openxmlformats.org/officeDocument/2006/math">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𝐺𝐻</m:t>
                    </m:r>
                  </m:oMath>
                </a14:m>
                <a:r>
                  <a:rPr lang="en-US" sz="2800">
                    <a:ea typeface="Calibri" panose="020F0502020204030204" pitchFamily="34" charset="0"/>
                  </a:rPr>
                  <a:t>là hai đường thẳng phân biệt</a:t>
                </a:r>
              </a:p>
              <a:p>
                <a:pPr marL="0" marR="0">
                  <a:lnSpc>
                    <a:spcPct val="107000"/>
                  </a:lnSpc>
                  <a:spcBef>
                    <a:spcPts val="0"/>
                  </a:spcBef>
                  <a:spcAft>
                    <a:spcPts val="800"/>
                  </a:spcAft>
                </a:pPr>
                <a:r>
                  <a:rPr lang="en-US" sz="2800">
                    <a:ea typeface="Calibri" panose="020F0502020204030204" pitchFamily="34" charset="0"/>
                  </a:rPr>
                  <a:t>Vì</a:t>
                </a:r>
                <a14:m>
                  <m:oMath xmlns:m="http://schemas.openxmlformats.org/officeDocument/2006/math">
                    <m:r>
                      <a:rPr lang="en-US" sz="2800" i="1">
                        <a:latin typeface="Cambria Math" panose="02040503050406030204" pitchFamily="18" charset="0"/>
                        <a:ea typeface="Calibri" panose="020F0502020204030204" pitchFamily="34" charset="0"/>
                      </a:rPr>
                      <m:t>𝐴𝐵𝐶𝐷</m:t>
                    </m:r>
                  </m:oMath>
                </a14:m>
                <a:r>
                  <a:rPr lang="en-US" sz="2800">
                    <a:ea typeface="Calibri" panose="020F0502020204030204" pitchFamily="34" charset="0"/>
                  </a:rPr>
                  <a:t> là hình chữ nhật </a:t>
                </a: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𝐴𝐷</m:t>
                    </m:r>
                  </m:oMath>
                </a14:m>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Vì</a:t>
                </a:r>
                <a14:m>
                  <m:oMath xmlns:m="http://schemas.openxmlformats.org/officeDocument/2006/math">
                    <m:r>
                      <a:rPr lang="en-US" sz="2800" i="1">
                        <a:latin typeface="Cambria Math" panose="02040503050406030204" pitchFamily="18" charset="0"/>
                        <a:ea typeface="Calibri" panose="020F0502020204030204" pitchFamily="34" charset="0"/>
                      </a:rPr>
                      <m:t>𝐴𝐸𝐹𝐷</m:t>
                    </m:r>
                  </m:oMath>
                </a14:m>
                <a:r>
                  <a:rPr lang="en-US" sz="2800">
                    <a:ea typeface="Calibri" panose="020F0502020204030204" pitchFamily="34" charset="0"/>
                  </a:rPr>
                  <a:t> là hình chữ nhật </a:t>
                </a: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𝐸𝐹</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𝐴𝐷</m:t>
                    </m:r>
                  </m:oMath>
                </a14:m>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2800">
                  <a:latin typeface="Calibri" panose="020F0502020204030204" pitchFamily="34" charset="0"/>
                  <a:ea typeface="Calibri" panose="020F0502020204030204" pitchFamily="34" charset="0"/>
                </a:endParaRPr>
              </a:p>
            </p:txBody>
          </p:sp>
        </mc:Choice>
        <mc:Fallback xmlns="">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31631"/>
                <a:ext cx="11989406" cy="2553286"/>
              </a:xfrm>
              <a:prstGeom prst="rect">
                <a:avLst/>
              </a:prstGeom>
              <a:blipFill>
                <a:blip r:embed="rId2"/>
                <a:stretch>
                  <a:fillRect l="-1118" t="-3095"/>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986269" y="2889457"/>
            <a:ext cx="6320758" cy="1318917"/>
          </a:xfrm>
          <a:prstGeom prst="rect">
            <a:avLst/>
          </a:prstGeom>
        </p:spPr>
      </p:pic>
      <p:pic>
        <p:nvPicPr>
          <p:cNvPr id="3" name="Picture 2">
            <a:extLst>
              <a:ext uri="{FF2B5EF4-FFF2-40B4-BE49-F238E27FC236}">
                <a16:creationId xmlns:a16="http://schemas.microsoft.com/office/drawing/2014/main" id="{86B0F4EE-0CB7-49F6-9987-799CA36B345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66883" y="4401054"/>
            <a:ext cx="2548349" cy="2395936"/>
          </a:xfrm>
          <a:prstGeom prst="rect">
            <a:avLst/>
          </a:prstGeom>
        </p:spPr>
      </p:pic>
    </p:spTree>
    <p:extLst>
      <p:ext uri="{BB962C8B-B14F-4D97-AF65-F5344CB8AC3E}">
        <p14:creationId xmlns:p14="http://schemas.microsoft.com/office/powerpoint/2010/main" val="2419458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up)">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04714"/>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cs typeface="Cambria Math" panose="02040503050406030204" pitchFamily="18" charset="0"/>
                  </a:rPr>
                  <a:t> </a:t>
                </a:r>
              </a:p>
              <a:p>
                <a:r>
                  <a:rPr lang="en-US" sz="2800"/>
                  <a:t>Do </a:t>
                </a:r>
                <a14:m>
                  <m:oMath xmlns:m="http://schemas.openxmlformats.org/officeDocument/2006/math">
                    <m:r>
                      <a:rPr lang="en-US" sz="2800" i="1"/>
                      <m:t>𝑎</m:t>
                    </m:r>
                    <m:r>
                      <a:rPr lang="en-US" sz="2800" i="1"/>
                      <m:t>≠</m:t>
                    </m:r>
                    <m:r>
                      <a:rPr lang="en-US" sz="2800" i="1"/>
                      <m:t>𝑏</m:t>
                    </m:r>
                    <m:r>
                      <a:rPr lang="en-US" sz="2800" i="1"/>
                      <m:t>⇒</m:t>
                    </m:r>
                    <m:r>
                      <a:rPr lang="en-US" sz="2800" i="1"/>
                      <m:t>𝐵</m:t>
                    </m:r>
                    <m:sSup>
                      <m:sSupPr>
                        <m:ctrlPr>
                          <a:rPr lang="en-US" sz="2800" i="1"/>
                        </m:ctrlPr>
                      </m:sSupPr>
                      <m:e>
                        <m:r>
                          <a:rPr lang="en-US" sz="2800" i="1"/>
                          <m:t>𝐵</m:t>
                        </m:r>
                      </m:e>
                      <m:sup>
                        <m:r>
                          <a:rPr lang="en-US" sz="2800" i="1"/>
                          <m:t>′</m:t>
                        </m:r>
                      </m:sup>
                    </m:sSup>
                    <m:r>
                      <a:rPr lang="en-US" sz="2800" i="1"/>
                      <m:t>≠</m:t>
                    </m:r>
                    <m:r>
                      <a:rPr lang="en-US" sz="2800" i="1"/>
                      <m:t>𝐶</m:t>
                    </m:r>
                    <m:sSup>
                      <m:sSupPr>
                        <m:ctrlPr>
                          <a:rPr lang="en-US" sz="2800" i="1"/>
                        </m:ctrlPr>
                      </m:sSupPr>
                      <m:e>
                        <m:r>
                          <a:rPr lang="en-US" sz="2800" i="1"/>
                          <m:t>𝐶</m:t>
                        </m:r>
                      </m:e>
                      <m:sup>
                        <m:r>
                          <a:rPr lang="en-US" sz="2800" i="1"/>
                          <m:t>′</m:t>
                        </m:r>
                      </m:sup>
                    </m:sSup>
                  </m:oMath>
                </a14:m>
                <a:r>
                  <a:rPr lang="en-US" sz="2800"/>
                  <a:t> </a:t>
                </a:r>
              </a:p>
              <a:p>
                <a:r>
                  <a:rPr lang="en-US" sz="2800"/>
                  <a:t>do đó </a:t>
                </a:r>
                <a14:m>
                  <m:oMath xmlns:m="http://schemas.openxmlformats.org/officeDocument/2006/math">
                    <m:d>
                      <m:dPr>
                        <m:ctrlPr>
                          <a:rPr lang="en-US" sz="2800" i="1"/>
                        </m:ctrlPr>
                      </m:dPr>
                      <m:e>
                        <m:r>
                          <a:rPr lang="en-US" sz="2800" i="1"/>
                          <m:t>𝐶𝐵𝐺</m:t>
                        </m:r>
                      </m:e>
                    </m:d>
                    <m:r>
                      <a:rPr lang="en-US" sz="2800" i="1"/>
                      <m:t>∩</m:t>
                    </m:r>
                    <m:d>
                      <m:dPr>
                        <m:ctrlPr>
                          <a:rPr lang="en-US" sz="2800" i="1"/>
                        </m:ctrlPr>
                      </m:dPr>
                      <m:e>
                        <m:r>
                          <a:rPr lang="en-US" sz="2800" i="1"/>
                          <m:t>𝐴𝐸𝐹𝐷</m:t>
                        </m:r>
                      </m:e>
                    </m:d>
                    <m:r>
                      <a:rPr lang="en-US" sz="2800" i="1"/>
                      <m:t>=</m:t>
                    </m:r>
                    <m:sSub>
                      <m:sSubPr>
                        <m:ctrlPr>
                          <a:rPr lang="en-US" sz="2800" i="1"/>
                        </m:ctrlPr>
                      </m:sSubPr>
                      <m:e>
                        <m:r>
                          <a:rPr lang="en-US" sz="2800" i="1"/>
                          <m:t>𝑑</m:t>
                        </m:r>
                      </m:e>
                      <m:sub>
                        <m:r>
                          <a:rPr lang="en-US" sz="2800" i="1"/>
                          <m:t>1</m:t>
                        </m:r>
                      </m:sub>
                    </m:sSub>
                    <m:r>
                      <a:rPr lang="en-US" sz="2800" i="1"/>
                      <m:t>,</m:t>
                    </m:r>
                    <m:sSub>
                      <m:sSubPr>
                        <m:ctrlPr>
                          <a:rPr lang="en-US" sz="2800" i="1"/>
                        </m:ctrlPr>
                      </m:sSubPr>
                      <m:e>
                        <m:r>
                          <a:rPr lang="en-US" sz="2800" i="1"/>
                          <m:t>𝑑</m:t>
                        </m:r>
                      </m:e>
                      <m:sub>
                        <m:r>
                          <a:rPr lang="en-US" sz="2800" i="1"/>
                          <m:t>1</m:t>
                        </m:r>
                      </m:sub>
                    </m:sSub>
                    <m:r>
                      <a:rPr lang="en-US" sz="2800" i="1"/>
                      <m:t>//</m:t>
                    </m:r>
                    <m:r>
                      <a:rPr lang="en-US" sz="2800" i="1"/>
                      <m:t>𝐵𝐺</m:t>
                    </m:r>
                    <m:d>
                      <m:dPr>
                        <m:ctrlPr>
                          <a:rPr lang="en-US" sz="2800" i="1"/>
                        </m:ctrlPr>
                      </m:dPr>
                      <m:e>
                        <m:r>
                          <a:rPr lang="en-US" sz="2800" i="1"/>
                          <m:t>1</m:t>
                        </m:r>
                      </m:e>
                    </m:d>
                  </m:oMath>
                </a14:m>
                <a:endParaRPr lang="en-US" sz="2800"/>
              </a:p>
              <a:p>
                <a:r>
                  <a:rPr lang="en-US" sz="2800"/>
                  <a:t>Ta cũng có </a:t>
                </a:r>
                <a14:m>
                  <m:oMath xmlns:m="http://schemas.openxmlformats.org/officeDocument/2006/math">
                    <m:r>
                      <a:rPr lang="en-US" sz="2800" i="1"/>
                      <m:t>𝛥</m:t>
                    </m:r>
                    <m:r>
                      <a:rPr lang="en-US" sz="2800" i="1"/>
                      <m:t>𝐻𝐸</m:t>
                    </m:r>
                    <m:sSup>
                      <m:sSupPr>
                        <m:ctrlPr>
                          <a:rPr lang="en-US" sz="2800" i="1"/>
                        </m:ctrlPr>
                      </m:sSupPr>
                      <m:e>
                        <m:r>
                          <a:rPr lang="en-US" sz="2800" i="1"/>
                          <m:t>𝐻</m:t>
                        </m:r>
                      </m:e>
                      <m:sup>
                        <m:r>
                          <a:rPr lang="en-US" sz="2800" i="1"/>
                          <m:t>′</m:t>
                        </m:r>
                      </m:sup>
                    </m:sSup>
                    <m:r>
                      <a:rPr lang="en-US" sz="2800" i="1"/>
                      <m:t>=</m:t>
                    </m:r>
                    <m:r>
                      <a:rPr lang="en-US" sz="2800" i="1"/>
                      <m:t>𝛥</m:t>
                    </m:r>
                    <m:r>
                      <a:rPr lang="en-US" sz="2800" i="1"/>
                      <m:t>𝐷𝐶</m:t>
                    </m:r>
                    <m:sSup>
                      <m:sSupPr>
                        <m:ctrlPr>
                          <a:rPr lang="en-US" sz="2800" i="1"/>
                        </m:ctrlPr>
                      </m:sSupPr>
                      <m:e>
                        <m:r>
                          <a:rPr lang="en-US" sz="2800" i="1"/>
                          <m:t>𝐶</m:t>
                        </m:r>
                      </m:e>
                      <m:sup>
                        <m:r>
                          <a:rPr lang="en-US" sz="2800" i="1"/>
                          <m:t>′</m:t>
                        </m:r>
                      </m:sup>
                    </m:sSup>
                    <m:r>
                      <a:rPr lang="en-US" sz="2800" i="1"/>
                      <m:t>⇒</m:t>
                    </m:r>
                    <m:r>
                      <a:rPr lang="en-US" sz="2800" i="1"/>
                      <m:t>𝐻</m:t>
                    </m:r>
                    <m:sSup>
                      <m:sSupPr>
                        <m:ctrlPr>
                          <a:rPr lang="en-US" sz="2800" i="1"/>
                        </m:ctrlPr>
                      </m:sSupPr>
                      <m:e>
                        <m:r>
                          <a:rPr lang="en-US" sz="2800" i="1"/>
                          <m:t>𝐻</m:t>
                        </m:r>
                      </m:e>
                      <m:sup>
                        <m:r>
                          <a:rPr lang="en-US" sz="2800" i="1"/>
                          <m:t>′</m:t>
                        </m:r>
                      </m:sup>
                    </m:sSup>
                    <m:r>
                      <a:rPr lang="en-US" sz="2800" i="1"/>
                      <m:t>=</m:t>
                    </m:r>
                    <m:r>
                      <a:rPr lang="en-US" sz="2800" i="1"/>
                      <m:t>𝐶</m:t>
                    </m:r>
                    <m:sSup>
                      <m:sSupPr>
                        <m:ctrlPr>
                          <a:rPr lang="en-US" sz="2800" i="1"/>
                        </m:ctrlPr>
                      </m:sSupPr>
                      <m:e>
                        <m:r>
                          <a:rPr lang="en-US" sz="2800" i="1"/>
                          <m:t>𝐶</m:t>
                        </m:r>
                      </m:e>
                      <m:sup>
                        <m:r>
                          <a:rPr lang="en-US" sz="2800" i="1"/>
                          <m:t>′</m:t>
                        </m:r>
                      </m:sup>
                    </m:sSup>
                  </m:oMath>
                </a14:m>
                <a:r>
                  <a:rPr lang="en-US" sz="2800"/>
                  <a:t> </a:t>
                </a:r>
              </a:p>
              <a:p>
                <a:r>
                  <a:rPr lang="en-US" sz="2800"/>
                  <a:t>nên </a:t>
                </a:r>
                <a14:m>
                  <m:oMath xmlns:m="http://schemas.openxmlformats.org/officeDocument/2006/math">
                    <m:r>
                      <a:rPr lang="en-US" sz="2800" i="1"/>
                      <m:t>𝐻</m:t>
                    </m:r>
                    <m:sSup>
                      <m:sSupPr>
                        <m:ctrlPr>
                          <a:rPr lang="en-US" sz="2800" i="1"/>
                        </m:ctrlPr>
                      </m:sSupPr>
                      <m:e>
                        <m:r>
                          <a:rPr lang="en-US" sz="2800" i="1"/>
                          <m:t>𝐻</m:t>
                        </m:r>
                      </m:e>
                      <m:sup>
                        <m:r>
                          <a:rPr lang="en-US" sz="2800" i="1"/>
                          <m:t>′</m:t>
                        </m:r>
                      </m:sup>
                    </m:sSup>
                    <m:sSup>
                      <m:sSupPr>
                        <m:ctrlPr>
                          <a:rPr lang="en-US" sz="2800" i="1"/>
                        </m:ctrlPr>
                      </m:sSupPr>
                      <m:e>
                        <m:r>
                          <a:rPr lang="en-US" sz="2800" i="1"/>
                          <m:t>𝐶</m:t>
                        </m:r>
                      </m:e>
                      <m:sup>
                        <m:r>
                          <a:rPr lang="en-US" sz="2800" i="1"/>
                          <m:t>′</m:t>
                        </m:r>
                      </m:sup>
                    </m:sSup>
                    <m:r>
                      <a:rPr lang="en-US" sz="2800" i="1"/>
                      <m:t>𝐶</m:t>
                    </m:r>
                  </m:oMath>
                </a14:m>
                <a:r>
                  <a:rPr lang="en-US" sz="2800"/>
                  <a:t> là hình chữ nhật</a:t>
                </a:r>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mc:Choice>
        <mc:Fallback>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04714"/>
                <a:ext cx="11989406" cy="2553286"/>
              </a:xfrm>
              <a:prstGeom prst="rect">
                <a:avLst/>
              </a:prstGeom>
              <a:blipFill>
                <a:blip r:embed="rId2"/>
                <a:stretch>
                  <a:fillRect l="-1118" t="-4988" b="-10926"/>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789916" y="2902505"/>
            <a:ext cx="6320758" cy="1318917"/>
          </a:xfrm>
          <a:prstGeom prst="rect">
            <a:avLst/>
          </a:prstGeom>
        </p:spPr>
      </p:pic>
    </p:spTree>
    <p:extLst>
      <p:ext uri="{BB962C8B-B14F-4D97-AF65-F5344CB8AC3E}">
        <p14:creationId xmlns:p14="http://schemas.microsoft.com/office/powerpoint/2010/main" val="1512095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up)">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up)">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04714"/>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cs typeface="Cambria Math" panose="02040503050406030204" pitchFamily="18" charset="0"/>
                  </a:rPr>
                  <a:t> </a:t>
                </a:r>
              </a:p>
              <a:p>
                <a14:m>
                  <m:oMath xmlns:m="http://schemas.openxmlformats.org/officeDocument/2006/math">
                    <m:r>
                      <a:rPr lang="en-US" i="1"/>
                      <m:t>⇒</m:t>
                    </m:r>
                    <m:r>
                      <a:rPr lang="en-US" i="1"/>
                      <m:t>𝐻𝐶</m:t>
                    </m:r>
                    <m:r>
                      <a:rPr lang="en-US" i="1"/>
                      <m:t>//</m:t>
                    </m:r>
                    <m:sSup>
                      <m:sSupPr>
                        <m:ctrlPr>
                          <a:rPr lang="en-US" i="1"/>
                        </m:ctrlPr>
                      </m:sSupPr>
                      <m:e>
                        <m:r>
                          <a:rPr lang="en-US" i="1"/>
                          <m:t>𝐻</m:t>
                        </m:r>
                      </m:e>
                      <m:sup>
                        <m:r>
                          <a:rPr lang="en-US" i="1"/>
                          <m:t>′</m:t>
                        </m:r>
                      </m:sup>
                    </m:sSup>
                    <m:sSup>
                      <m:sSupPr>
                        <m:ctrlPr>
                          <a:rPr lang="en-US" i="1"/>
                        </m:ctrlPr>
                      </m:sSupPr>
                      <m:e>
                        <m:r>
                          <a:rPr lang="en-US" i="1"/>
                          <m:t>𝐶</m:t>
                        </m:r>
                      </m:e>
                      <m:sup>
                        <m:r>
                          <a:rPr lang="en-US" i="1"/>
                          <m:t>′</m:t>
                        </m:r>
                      </m:sup>
                    </m:sSup>
                    <m:r>
                      <a:rPr lang="en-US" i="1"/>
                      <m:t>⇒</m:t>
                    </m:r>
                    <m:r>
                      <a:rPr lang="en-US" i="1"/>
                      <m:t>𝐻𝐶</m:t>
                    </m:r>
                    <m:r>
                      <a:rPr lang="en-US" i="1"/>
                      <m:t>//</m:t>
                    </m:r>
                    <m:d>
                      <m:dPr>
                        <m:ctrlPr>
                          <a:rPr lang="en-US" i="1"/>
                        </m:ctrlPr>
                      </m:dPr>
                      <m:e>
                        <m:r>
                          <a:rPr lang="en-US" i="1"/>
                          <m:t>𝐴𝐸𝐹𝐷</m:t>
                        </m:r>
                      </m:e>
                    </m:d>
                  </m:oMath>
                </a14:m>
                <a:endParaRPr lang="en-US"/>
              </a:p>
              <a:p>
                <a:r>
                  <a:rPr lang="en-US"/>
                  <a:t>Mà </a:t>
                </a:r>
                <a14:m>
                  <m:oMath xmlns:m="http://schemas.openxmlformats.org/officeDocument/2006/math">
                    <m:r>
                      <a:rPr lang="en-US" i="1"/>
                      <m:t>𝐵</m:t>
                    </m:r>
                    <m:sSup>
                      <m:sSupPr>
                        <m:ctrlPr>
                          <a:rPr lang="en-US" i="1"/>
                        </m:ctrlPr>
                      </m:sSupPr>
                      <m:e>
                        <m:r>
                          <a:rPr lang="en-US" i="1"/>
                          <m:t>𝐵</m:t>
                        </m:r>
                      </m:e>
                      <m:sup>
                        <m:r>
                          <a:rPr lang="en-US" i="1"/>
                          <m:t>′</m:t>
                        </m:r>
                      </m:sup>
                    </m:sSup>
                    <m:r>
                      <a:rPr lang="en-US" i="1"/>
                      <m:t>≠</m:t>
                    </m:r>
                    <m:r>
                      <a:rPr lang="en-US" i="1"/>
                      <m:t>𝐶</m:t>
                    </m:r>
                    <m:sSup>
                      <m:sSupPr>
                        <m:ctrlPr>
                          <a:rPr lang="en-US" i="1"/>
                        </m:ctrlPr>
                      </m:sSupPr>
                      <m:e>
                        <m:r>
                          <a:rPr lang="en-US" i="1"/>
                          <m:t>𝐶</m:t>
                        </m:r>
                      </m:e>
                      <m:sup>
                        <m:r>
                          <a:rPr lang="en-US" i="1"/>
                          <m:t>′</m:t>
                        </m:r>
                      </m:sup>
                    </m:sSup>
                  </m:oMath>
                </a14:m>
                <a:r>
                  <a:rPr lang="en-US"/>
                  <a:t> nên </a:t>
                </a:r>
                <a14:m>
                  <m:oMath xmlns:m="http://schemas.openxmlformats.org/officeDocument/2006/math">
                    <m:d>
                      <m:dPr>
                        <m:ctrlPr>
                          <a:rPr lang="en-US" i="1"/>
                        </m:ctrlPr>
                      </m:dPr>
                      <m:e>
                        <m:r>
                          <a:rPr lang="en-US" i="1"/>
                          <m:t>𝐵𝐶𝐻</m:t>
                        </m:r>
                      </m:e>
                    </m:d>
                    <m:r>
                      <a:rPr lang="en-US" i="1"/>
                      <m:t>∩</m:t>
                    </m:r>
                    <m:d>
                      <m:dPr>
                        <m:ctrlPr>
                          <a:rPr lang="en-US" i="1"/>
                        </m:ctrlPr>
                      </m:dPr>
                      <m:e>
                        <m:r>
                          <a:rPr lang="en-US" i="1"/>
                          <m:t>𝐴𝐸𝐹𝐷</m:t>
                        </m:r>
                      </m:e>
                    </m:d>
                    <m:r>
                      <a:rPr lang="en-US" i="1"/>
                      <m:t>=</m:t>
                    </m:r>
                    <m:sSub>
                      <m:sSubPr>
                        <m:ctrlPr>
                          <a:rPr lang="en-US" i="1"/>
                        </m:ctrlPr>
                      </m:sSubPr>
                      <m:e>
                        <m:r>
                          <a:rPr lang="en-US" i="1"/>
                          <m:t>𝑑</m:t>
                        </m:r>
                      </m:e>
                      <m:sub>
                        <m:r>
                          <a:rPr lang="en-US" i="1"/>
                          <m:t>2</m:t>
                        </m:r>
                      </m:sub>
                    </m:sSub>
                    <m:r>
                      <a:rPr lang="en-US" i="1"/>
                      <m:t>,</m:t>
                    </m:r>
                    <m:sSub>
                      <m:sSubPr>
                        <m:ctrlPr>
                          <a:rPr lang="en-US" i="1"/>
                        </m:ctrlPr>
                      </m:sSubPr>
                      <m:e>
                        <m:r>
                          <a:rPr lang="en-US" i="1"/>
                          <m:t>𝑑</m:t>
                        </m:r>
                      </m:e>
                      <m:sub>
                        <m:r>
                          <a:rPr lang="en-US" i="1"/>
                          <m:t>2</m:t>
                        </m:r>
                      </m:sub>
                    </m:sSub>
                    <m:r>
                      <a:rPr lang="en-US" i="1"/>
                      <m:t>//</m:t>
                    </m:r>
                    <m:r>
                      <a:rPr lang="en-US" i="1"/>
                      <m:t>𝐻𝐶</m:t>
                    </m:r>
                    <m:d>
                      <m:dPr>
                        <m:ctrlPr>
                          <a:rPr lang="en-US" i="1"/>
                        </m:ctrlPr>
                      </m:dPr>
                      <m:e>
                        <m:r>
                          <a:rPr lang="en-US" i="1"/>
                          <m:t>2</m:t>
                        </m:r>
                      </m:e>
                    </m:d>
                  </m:oMath>
                </a14:m>
                <a:endParaRPr lang="en-US"/>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mc:Choice>
        <mc:Fallback>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04714"/>
                <a:ext cx="11989406" cy="2553286"/>
              </a:xfrm>
              <a:prstGeom prst="rect">
                <a:avLst/>
              </a:prstGeom>
              <a:blipFill>
                <a:blip r:embed="rId2"/>
                <a:stretch>
                  <a:fillRect l="-1118" t="-4988"/>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789916" y="2902505"/>
            <a:ext cx="6320758" cy="1318917"/>
          </a:xfrm>
          <a:prstGeom prst="rect">
            <a:avLst/>
          </a:prstGeom>
        </p:spPr>
      </p:pic>
    </p:spTree>
    <p:extLst>
      <p:ext uri="{BB962C8B-B14F-4D97-AF65-F5344CB8AC3E}">
        <p14:creationId xmlns:p14="http://schemas.microsoft.com/office/powerpoint/2010/main" val="99690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04714"/>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cs typeface="Cambria Math" panose="02040503050406030204" pitchFamily="18" charset="0"/>
                  </a:rPr>
                  <a:t> </a:t>
                </a:r>
              </a:p>
              <a:p>
                <a:r>
                  <a:rPr lang="en-US"/>
                  <a:t>Từ </a:t>
                </a:r>
                <a14:m>
                  <m:oMath xmlns:m="http://schemas.openxmlformats.org/officeDocument/2006/math">
                    <m:d>
                      <m:dPr>
                        <m:ctrlPr>
                          <a:rPr lang="en-US" i="1"/>
                        </m:ctrlPr>
                      </m:dPr>
                      <m:e>
                        <m:r>
                          <a:rPr lang="en-US" i="1"/>
                          <m:t>1</m:t>
                        </m:r>
                      </m:e>
                    </m:d>
                  </m:oMath>
                </a14:m>
                <a:r>
                  <a:rPr lang="en-US"/>
                  <a:t> và </a:t>
                </a:r>
                <a14:m>
                  <m:oMath xmlns:m="http://schemas.openxmlformats.org/officeDocument/2006/math">
                    <m:d>
                      <m:dPr>
                        <m:ctrlPr>
                          <a:rPr lang="en-US" i="1"/>
                        </m:ctrlPr>
                      </m:dPr>
                      <m:e>
                        <m:r>
                          <a:rPr lang="en-US" i="1"/>
                          <m:t>2</m:t>
                        </m:r>
                      </m:e>
                    </m:d>
                  </m:oMath>
                </a14:m>
                <a:r>
                  <a:rPr lang="en-US"/>
                  <a:t>ta có </a:t>
                </a:r>
                <a14:m>
                  <m:oMath xmlns:m="http://schemas.openxmlformats.org/officeDocument/2006/math">
                    <m:r>
                      <a:rPr lang="en-US" i="1"/>
                      <m:t>𝐵</m:t>
                    </m:r>
                    <m:r>
                      <a:rPr lang="en-US" i="1"/>
                      <m:t>,</m:t>
                    </m:r>
                    <m:r>
                      <a:rPr lang="en-US" i="1"/>
                      <m:t>𝐶</m:t>
                    </m:r>
                    <m:r>
                      <a:rPr lang="en-US" i="1"/>
                      <m:t>,</m:t>
                    </m:r>
                    <m:r>
                      <a:rPr lang="en-US" i="1"/>
                      <m:t>𝐺</m:t>
                    </m:r>
                    <m:r>
                      <a:rPr lang="en-US" i="1"/>
                      <m:t>,</m:t>
                    </m:r>
                    <m:r>
                      <a:rPr lang="en-US" i="1"/>
                      <m:t>𝐻</m:t>
                    </m:r>
                  </m:oMath>
                </a14:m>
                <a:r>
                  <a:rPr lang="en-US"/>
                  <a:t>không đồng phẳng </a:t>
                </a:r>
                <a:endParaRPr lang="en-US" i="1"/>
              </a:p>
              <a:p>
                <a14:m>
                  <m:oMath xmlns:m="http://schemas.openxmlformats.org/officeDocument/2006/math">
                    <m:r>
                      <a:rPr lang="en-US" i="1"/>
                      <m:t>⇒</m:t>
                    </m:r>
                    <m:r>
                      <a:rPr lang="en-US" i="1"/>
                      <m:t>𝐵𝐶</m:t>
                    </m:r>
                  </m:oMath>
                </a14:m>
                <a:r>
                  <a:rPr lang="en-US"/>
                  <a:t> không song song </a:t>
                </a:r>
                <a14:m>
                  <m:oMath xmlns:m="http://schemas.openxmlformats.org/officeDocument/2006/math">
                    <m:r>
                      <a:rPr lang="en-US" i="1"/>
                      <m:t>𝐺𝐻</m:t>
                    </m:r>
                    <m:r>
                      <a:rPr lang="en-US" i="1"/>
                      <m:t>.</m:t>
                    </m:r>
                  </m:oMath>
                </a14:m>
                <a:endParaRPr lang="en-US"/>
              </a:p>
              <a:p>
                <a:r>
                  <a:rPr lang="en-US"/>
                  <a:t>Vậy </a:t>
                </a:r>
                <a14:m>
                  <m:oMath xmlns:m="http://schemas.openxmlformats.org/officeDocument/2006/math">
                    <m:r>
                      <a:rPr lang="en-US" i="1"/>
                      <m:t>𝐵𝐶</m:t>
                    </m:r>
                    <m:r>
                      <a:rPr lang="en-US" i="1"/>
                      <m:t>//</m:t>
                    </m:r>
                    <m:r>
                      <a:rPr lang="en-US" i="1"/>
                      <m:t>𝐺𝐻</m:t>
                    </m:r>
                  </m:oMath>
                </a14:m>
                <a:r>
                  <a:rPr lang="en-US"/>
                  <a:t> khi </a:t>
                </a:r>
                <a14:m>
                  <m:oMath xmlns:m="http://schemas.openxmlformats.org/officeDocument/2006/math">
                    <m:r>
                      <a:rPr lang="en-US" i="1"/>
                      <m:t>𝑎</m:t>
                    </m:r>
                    <m:r>
                      <a:rPr lang="en-US" i="1"/>
                      <m:t>=</m:t>
                    </m:r>
                    <m:r>
                      <a:rPr lang="en-US" i="1"/>
                      <m:t>𝑏</m:t>
                    </m:r>
                    <m:r>
                      <a:rPr lang="en-US" i="1"/>
                      <m:t>=</m:t>
                    </m:r>
                    <m:f>
                      <m:fPr>
                        <m:ctrlPr>
                          <a:rPr lang="en-US" i="1"/>
                        </m:ctrlPr>
                      </m:fPr>
                      <m:num>
                        <m:r>
                          <a:rPr lang="en-US" i="1"/>
                          <m:t>1</m:t>
                        </m:r>
                      </m:num>
                      <m:den>
                        <m:r>
                          <a:rPr lang="en-US" i="1"/>
                          <m:t>2</m:t>
                        </m:r>
                      </m:den>
                    </m:f>
                    <m:r>
                      <a:rPr lang="en-US" i="1"/>
                      <m:t>𝐴𝐸</m:t>
                    </m:r>
                    <m:r>
                      <a:rPr lang="en-US" i="1"/>
                      <m:t>.</m:t>
                    </m:r>
                  </m:oMath>
                </a14:m>
                <a:endParaRPr lang="en-US"/>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mc:Choice>
        <mc:Fallback>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04714"/>
                <a:ext cx="11989406" cy="2553286"/>
              </a:xfrm>
              <a:prstGeom prst="rect">
                <a:avLst/>
              </a:prstGeom>
              <a:blipFill>
                <a:blip r:embed="rId2"/>
                <a:stretch>
                  <a:fillRect l="-1118" t="-4988"/>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789916" y="2902505"/>
            <a:ext cx="6320758" cy="1318917"/>
          </a:xfrm>
          <a:prstGeom prst="rect">
            <a:avLst/>
          </a:prstGeom>
        </p:spPr>
      </p:pic>
    </p:spTree>
    <p:extLst>
      <p:ext uri="{BB962C8B-B14F-4D97-AF65-F5344CB8AC3E}">
        <p14:creationId xmlns:p14="http://schemas.microsoft.com/office/powerpoint/2010/main" val="3460705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up)">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2267292"/>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marL="457200" lvl="0" indent="-457200">
                  <a:lnSpc>
                    <a:spcPct val="112000"/>
                  </a:lnSpc>
                  <a:spcBef>
                    <a:spcPts val="300"/>
                  </a:spcBef>
                  <a:spcAft>
                    <a:spcPts val="300"/>
                  </a:spcAft>
                  <a:buFont typeface="Wingdings" panose="05000000000000000000" pitchFamily="2" charset="2"/>
                  <a:buChar char="Ø"/>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6</a:t>
                </a:r>
                <a:r>
                  <a:rPr lang="vi-VN" sz="3200" b="1" dirty="0">
                    <a:solidFill>
                      <a:srgbClr val="000099"/>
                    </a:solidFill>
                    <a:ea typeface="Calibri" panose="020F0502020204030204" pitchFamily="34" charset="0"/>
                    <a:cs typeface="Times New Roman" panose="02020603050405020304" pitchFamily="18" charset="0"/>
                  </a:rPr>
                  <a:t> :</a:t>
                </a:r>
                <a:r>
                  <a:rPr lang="en-US" sz="3200" dirty="0">
                    <a:solidFill>
                      <a:srgbClr val="000099"/>
                    </a:solidFill>
                    <a:effectLst/>
                    <a:ea typeface="Calibri" panose="020F0502020204030204" pitchFamily="34" charset="0"/>
                    <a:cs typeface="Times New Roman" panose="02020603050405020304" pitchFamily="18" charset="0"/>
                  </a:rPr>
                  <a:t>Bánh </a:t>
                </a:r>
                <a:r>
                  <a:rPr lang="en-US" sz="3200" dirty="0" err="1">
                    <a:solidFill>
                      <a:srgbClr val="000099"/>
                    </a:solidFill>
                    <a:effectLst/>
                    <a:ea typeface="Calibri" panose="020F0502020204030204" pitchFamily="34" charset="0"/>
                    <a:cs typeface="Times New Roman" panose="02020603050405020304" pitchFamily="18" charset="0"/>
                  </a:rPr>
                  <a:t>xe</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của</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người</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đi</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xe</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đạp</a:t>
                </a:r>
                <a:r>
                  <a:rPr lang="en-US" sz="3200" dirty="0">
                    <a:solidFill>
                      <a:srgbClr val="000099"/>
                    </a:solidFill>
                    <a:effectLst/>
                    <a:ea typeface="Calibri" panose="020F0502020204030204" pitchFamily="34" charset="0"/>
                    <a:cs typeface="Times New Roman" panose="02020603050405020304" pitchFamily="18" charset="0"/>
                  </a:rPr>
                  <a:t> quay </a:t>
                </a:r>
                <a:r>
                  <a:rPr lang="en-US" sz="3200" dirty="0" err="1">
                    <a:solidFill>
                      <a:srgbClr val="000099"/>
                    </a:solidFill>
                    <a:effectLst/>
                    <a:ea typeface="Calibri" panose="020F0502020204030204" pitchFamily="34" charset="0"/>
                    <a:cs typeface="Times New Roman" panose="02020603050405020304" pitchFamily="18" charset="0"/>
                  </a:rPr>
                  <a:t>được</a:t>
                </a:r>
                <a:r>
                  <a:rPr lang="en-US" sz="3200" dirty="0">
                    <a:solidFill>
                      <a:srgbClr val="000099"/>
                    </a:solidFill>
                    <a:effectLst/>
                    <a:ea typeface="Calibri" panose="020F0502020204030204" pitchFamily="34" charset="0"/>
                    <a:cs typeface="Times New Roman" panose="02020603050405020304" pitchFamily="18" charset="0"/>
                  </a:rPr>
                  <a:t> 11 </a:t>
                </a:r>
                <a:r>
                  <a:rPr lang="en-US" sz="3200" dirty="0" err="1">
                    <a:solidFill>
                      <a:srgbClr val="000099"/>
                    </a:solidFill>
                    <a:effectLst/>
                    <a:ea typeface="Calibri" panose="020F0502020204030204" pitchFamily="34" charset="0"/>
                    <a:cs typeface="Times New Roman" panose="02020603050405020304" pitchFamily="18" charset="0"/>
                  </a:rPr>
                  <a:t>vòng</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trong</a:t>
                </a:r>
                <a:r>
                  <a:rPr lang="en-US" sz="3200" dirty="0">
                    <a:solidFill>
                      <a:srgbClr val="000099"/>
                    </a:solidFill>
                    <a:effectLst/>
                    <a:ea typeface="Calibri" panose="020F0502020204030204" pitchFamily="34" charset="0"/>
                    <a:cs typeface="Times New Roman" panose="02020603050405020304" pitchFamily="18" charset="0"/>
                  </a:rPr>
                  <a:t> 5 </a:t>
                </a:r>
                <a:r>
                  <a:rPr lang="en-US" sz="3200" dirty="0" err="1">
                    <a:solidFill>
                      <a:srgbClr val="000099"/>
                    </a:solidFill>
                    <a:effectLst/>
                    <a:ea typeface="Calibri" panose="020F0502020204030204" pitchFamily="34" charset="0"/>
                    <a:cs typeface="Times New Roman" panose="02020603050405020304" pitchFamily="18" charset="0"/>
                  </a:rPr>
                  <a:t>giây</a:t>
                </a:r>
                <a:r>
                  <a:rPr lang="en-US" sz="3200" dirty="0">
                    <a:solidFill>
                      <a:srgbClr val="000099"/>
                    </a:solidFill>
                    <a:effectLst/>
                    <a:ea typeface="Calibri" panose="020F0502020204030204" pitchFamily="34" charset="0"/>
                    <a:cs typeface="Times New Roman" panose="02020603050405020304" pitchFamily="18" charset="0"/>
                  </a:rPr>
                  <a:t>.</a:t>
                </a:r>
                <a:br>
                  <a:rPr lang="en-US" sz="3200" dirty="0">
                    <a:solidFill>
                      <a:srgbClr val="000099"/>
                    </a:solidFill>
                    <a:effectLst/>
                    <a:ea typeface="Calibri" panose="020F0502020204030204" pitchFamily="34" charset="0"/>
                    <a:cs typeface="Times New Roman" panose="02020603050405020304" pitchFamily="18" charset="0"/>
                  </a:rPr>
                </a:br>
                <a:r>
                  <a:rPr lang="en-US" sz="3200" dirty="0">
                    <a:solidFill>
                      <a:srgbClr val="000099"/>
                    </a:solidFill>
                    <a:effectLst/>
                    <a:ea typeface="Calibri" panose="020F0502020204030204" pitchFamily="34" charset="0"/>
                    <a:cs typeface="Times New Roman" panose="02020603050405020304" pitchFamily="18" charset="0"/>
                  </a:rPr>
                  <a:t>a) </a:t>
                </a:r>
                <a:r>
                  <a:rPr lang="en-US" sz="3200" dirty="0" err="1">
                    <a:solidFill>
                      <a:srgbClr val="000099"/>
                    </a:solidFill>
                    <a:effectLst/>
                    <a:ea typeface="Calibri" panose="020F0502020204030204" pitchFamily="34" charset="0"/>
                    <a:cs typeface="Times New Roman" panose="02020603050405020304" pitchFamily="18" charset="0"/>
                  </a:rPr>
                  <a:t>Tính</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góc</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theo</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độ</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và</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rađian</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mà</a:t>
                </a:r>
                <a:r>
                  <a:rPr lang="en-US" sz="3200" dirty="0">
                    <a:solidFill>
                      <a:srgbClr val="000099"/>
                    </a:solidFill>
                    <a:effectLst/>
                    <a:ea typeface="Calibri" panose="020F0502020204030204" pitchFamily="34" charset="0"/>
                    <a:cs typeface="Times New Roman" panose="02020603050405020304" pitchFamily="18" charset="0"/>
                  </a:rPr>
                  <a:t> bánh </a:t>
                </a:r>
                <a:r>
                  <a:rPr lang="en-US" sz="3200" dirty="0" err="1">
                    <a:solidFill>
                      <a:srgbClr val="000099"/>
                    </a:solidFill>
                    <a:effectLst/>
                    <a:ea typeface="Calibri" panose="020F0502020204030204" pitchFamily="34" charset="0"/>
                    <a:cs typeface="Times New Roman" panose="02020603050405020304" pitchFamily="18" charset="0"/>
                  </a:rPr>
                  <a:t>xe</a:t>
                </a:r>
                <a:r>
                  <a:rPr lang="en-US" sz="3200" dirty="0">
                    <a:solidFill>
                      <a:srgbClr val="000099"/>
                    </a:solidFill>
                    <a:effectLst/>
                    <a:ea typeface="Calibri" panose="020F0502020204030204" pitchFamily="34" charset="0"/>
                    <a:cs typeface="Times New Roman" panose="02020603050405020304" pitchFamily="18" charset="0"/>
                  </a:rPr>
                  <a:t> quay </a:t>
                </a:r>
                <a:r>
                  <a:rPr lang="en-US" sz="3200" dirty="0" err="1">
                    <a:solidFill>
                      <a:srgbClr val="000099"/>
                    </a:solidFill>
                    <a:effectLst/>
                    <a:ea typeface="Calibri" panose="020F0502020204030204" pitchFamily="34" charset="0"/>
                    <a:cs typeface="Times New Roman" panose="02020603050405020304" pitchFamily="18" charset="0"/>
                  </a:rPr>
                  <a:t>được</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trong</a:t>
                </a:r>
                <a:r>
                  <a:rPr lang="en-US" sz="3200" dirty="0">
                    <a:solidFill>
                      <a:srgbClr val="000099"/>
                    </a:solidFill>
                    <a:effectLst/>
                    <a:ea typeface="Calibri" panose="020F0502020204030204" pitchFamily="34" charset="0"/>
                    <a:cs typeface="Times New Roman" panose="02020603050405020304" pitchFamily="18" charset="0"/>
                  </a:rPr>
                  <a:t> 1 </a:t>
                </a:r>
                <a:r>
                  <a:rPr lang="en-US" sz="3200" dirty="0" err="1">
                    <a:solidFill>
                      <a:srgbClr val="000099"/>
                    </a:solidFill>
                    <a:effectLst/>
                    <a:ea typeface="Calibri" panose="020F0502020204030204" pitchFamily="34" charset="0"/>
                    <a:cs typeface="Times New Roman" panose="02020603050405020304" pitchFamily="18" charset="0"/>
                  </a:rPr>
                  <a:t>giây</a:t>
                </a:r>
                <a:r>
                  <a:rPr lang="en-US" sz="3200" dirty="0">
                    <a:solidFill>
                      <a:srgbClr val="000099"/>
                    </a:solidFill>
                    <a:effectLst/>
                    <a:ea typeface="Calibri" panose="020F0502020204030204" pitchFamily="34" charset="0"/>
                    <a:cs typeface="Times New Roman" panose="02020603050405020304" pitchFamily="18" charset="0"/>
                  </a:rPr>
                  <a:t>.</a:t>
                </a:r>
                <a:br>
                  <a:rPr lang="en-US" sz="3200" dirty="0">
                    <a:solidFill>
                      <a:srgbClr val="000099"/>
                    </a:solidFill>
                    <a:effectLst/>
                    <a:ea typeface="Calibri" panose="020F0502020204030204" pitchFamily="34" charset="0"/>
                    <a:cs typeface="Times New Roman" panose="02020603050405020304" pitchFamily="18" charset="0"/>
                  </a:rPr>
                </a:br>
                <a:r>
                  <a:rPr lang="en-US" sz="3200" dirty="0">
                    <a:solidFill>
                      <a:srgbClr val="000099"/>
                    </a:solidFill>
                    <a:effectLst/>
                    <a:ea typeface="Calibri" panose="020F0502020204030204" pitchFamily="34" charset="0"/>
                    <a:cs typeface="Times New Roman" panose="02020603050405020304" pitchFamily="18" charset="0"/>
                  </a:rPr>
                  <a:t>b) </a:t>
                </a:r>
                <a:r>
                  <a:rPr lang="en-US" sz="3200" dirty="0" err="1">
                    <a:solidFill>
                      <a:srgbClr val="000099"/>
                    </a:solidFill>
                    <a:effectLst/>
                    <a:ea typeface="Calibri" panose="020F0502020204030204" pitchFamily="34" charset="0"/>
                    <a:cs typeface="Times New Roman" panose="02020603050405020304" pitchFamily="18" charset="0"/>
                  </a:rPr>
                  <a:t>Tính</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độ</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dài</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quãng</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đường</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mà</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người</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đi</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xe</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đã</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đi</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được</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trong</a:t>
                </a:r>
                <a:r>
                  <a:rPr lang="en-US" sz="3200" dirty="0">
                    <a:solidFill>
                      <a:srgbClr val="000099"/>
                    </a:solidFill>
                    <a:effectLst/>
                    <a:ea typeface="Calibri" panose="020F0502020204030204" pitchFamily="34" charset="0"/>
                    <a:cs typeface="Times New Roman" panose="02020603050405020304" pitchFamily="18" charset="0"/>
                  </a:rPr>
                  <a:t> 1 </a:t>
                </a:r>
                <a:r>
                  <a:rPr lang="en-US" sz="3200" dirty="0" err="1">
                    <a:solidFill>
                      <a:srgbClr val="000099"/>
                    </a:solidFill>
                    <a:effectLst/>
                    <a:ea typeface="Calibri" panose="020F0502020204030204" pitchFamily="34" charset="0"/>
                    <a:cs typeface="Times New Roman" panose="02020603050405020304" pitchFamily="18" charset="0"/>
                  </a:rPr>
                  <a:t>phút</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biết</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rằng</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đường</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kính</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của</a:t>
                </a:r>
                <a:r>
                  <a:rPr lang="en-US" sz="3200" dirty="0">
                    <a:solidFill>
                      <a:srgbClr val="000099"/>
                    </a:solidFill>
                    <a:effectLst/>
                    <a:ea typeface="Calibri" panose="020F0502020204030204" pitchFamily="34" charset="0"/>
                    <a:cs typeface="Times New Roman" panose="02020603050405020304" pitchFamily="18" charset="0"/>
                  </a:rPr>
                  <a:t> bánh </a:t>
                </a:r>
                <a:r>
                  <a:rPr lang="en-US" sz="3200" dirty="0" err="1">
                    <a:solidFill>
                      <a:srgbClr val="000099"/>
                    </a:solidFill>
                    <a:effectLst/>
                    <a:ea typeface="Calibri" panose="020F0502020204030204" pitchFamily="34" charset="0"/>
                    <a:cs typeface="Times New Roman" panose="02020603050405020304" pitchFamily="18" charset="0"/>
                  </a:rPr>
                  <a:t>xe</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đạp</a:t>
                </a:r>
                <a:r>
                  <a:rPr lang="en-US" sz="3200" dirty="0">
                    <a:solidFill>
                      <a:srgbClr val="000099"/>
                    </a:solidFill>
                    <a:effectLst/>
                    <a:ea typeface="Calibri" panose="020F0502020204030204" pitchFamily="34" charset="0"/>
                    <a:cs typeface="Times New Roman" panose="02020603050405020304" pitchFamily="18" charset="0"/>
                  </a:rPr>
                  <a:t> </a:t>
                </a:r>
                <a:r>
                  <a:rPr lang="en-US" sz="3200" dirty="0" err="1">
                    <a:solidFill>
                      <a:srgbClr val="000099"/>
                    </a:solidFill>
                    <a:effectLst/>
                    <a:ea typeface="Calibri" panose="020F0502020204030204" pitchFamily="34" charset="0"/>
                    <a:cs typeface="Times New Roman" panose="02020603050405020304" pitchFamily="18" charset="0"/>
                  </a:rPr>
                  <a:t>là</a:t>
                </a:r>
                <a:r>
                  <a:rPr lang="en-US" sz="3200" dirty="0">
                    <a:solidFill>
                      <a:srgbClr val="000099"/>
                    </a:solidFill>
                    <a:effectLst/>
                    <a:ea typeface="Calibri" panose="020F0502020204030204" pitchFamily="34" charset="0"/>
                    <a:cs typeface="Times New Roman" panose="02020603050405020304" pitchFamily="18" charset="0"/>
                  </a:rPr>
                  <a:t> </a:t>
                </a:r>
                <a14:m>
                  <m:oMath xmlns:m="http://schemas.openxmlformats.org/officeDocument/2006/math">
                    <m:r>
                      <a:rPr lang="en-US" sz="32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680</m:t>
                    </m:r>
                    <m:r>
                      <a:rPr lang="en-US" sz="32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2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mm</m:t>
                    </m:r>
                  </m:oMath>
                </a14:m>
                <a:r>
                  <a:rPr lang="en-US" sz="3200" dirty="0">
                    <a:solidFill>
                      <a:srgbClr val="000099"/>
                    </a:solidFill>
                    <a:effectLst/>
                    <a:ea typeface="Calibri" panose="020F0502020204030204" pitchFamily="34" charset="0"/>
                    <a:cs typeface="Times New Roman" panose="02020603050405020304" pitchFamily="18" charset="0"/>
                  </a:rPr>
                  <a:t>.</a:t>
                </a: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a typeface="Calibri" panose="020F0502020204030204" pitchFamily="34" charset="0"/>
                    <a:cs typeface="Times New Roman" panose="02020603050405020304" pitchFamily="18" charset="0"/>
                  </a:rPr>
                  <a:t> </a:t>
                </a:r>
                <a:endParaRPr lang="en-US" sz="3200" dirty="0">
                  <a:solidFill>
                    <a:srgbClr val="000099"/>
                  </a:solidFill>
                  <a:ea typeface="Calibri" panose="020F0502020204030204" pitchFamily="34" charset="0"/>
                  <a:cs typeface="Times New Roman" panose="02020603050405020304" pitchFamily="18" charset="0"/>
                </a:endParaRPr>
              </a:p>
            </p:txBody>
          </p:sp>
        </mc:Choice>
        <mc:Fallback xmlns="">
          <p:sp>
            <p:nvSpPr>
              <p:cNvPr id="6" name="Title 1">
                <a:extLst>
                  <a:ext uri="{FF2B5EF4-FFF2-40B4-BE49-F238E27FC236}">
                    <a16:creationId xmlns:a16="http://schemas.microsoft.com/office/drawing/2014/main" id="{79227649-0BC6-4384-A17E-B9EFABC8B211}"/>
                  </a:ext>
                </a:extLst>
              </p:cNvPr>
              <p:cNvSpPr txBox="1">
                <a:spLocks noRot="1" noChangeAspect="1" noMove="1" noResize="1" noEditPoints="1" noAdjustHandles="1" noChangeArrowheads="1" noChangeShapeType="1" noTextEdit="1"/>
              </p:cNvSpPr>
              <p:nvPr/>
            </p:nvSpPr>
            <p:spPr>
              <a:xfrm>
                <a:off x="101297" y="804788"/>
                <a:ext cx="11989406" cy="2267292"/>
              </a:xfrm>
              <a:prstGeom prst="rect">
                <a:avLst/>
              </a:prstGeom>
              <a:blipFill>
                <a:blip r:embed="rId2"/>
                <a:stretch>
                  <a:fillRect l="-1118" t="-1872" r="-1575" b="-7754"/>
                </a:stretch>
              </a:blipFill>
              <a:ln>
                <a:solidFill>
                  <a:srgbClr val="FF0000"/>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202594" y="3141503"/>
                <a:ext cx="11989406" cy="371649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indent="0">
                  <a:buNone/>
                </a:pPr>
                <a:r>
                  <a:rPr lang="en-US" dirty="0"/>
                  <a:t>b) Ta </a:t>
                </a:r>
                <a:r>
                  <a:rPr lang="en-US" dirty="0" err="1"/>
                  <a:t>có</a:t>
                </a:r>
                <a:r>
                  <a:rPr lang="en-US" dirty="0"/>
                  <a:t>: 1 </a:t>
                </a:r>
                <a:r>
                  <a:rPr lang="en-US" dirty="0" err="1"/>
                  <a:t>phút</a:t>
                </a:r>
                <a:r>
                  <a:rPr lang="en-US" dirty="0"/>
                  <a:t> = 60 </a:t>
                </a:r>
                <a:r>
                  <a:rPr lang="en-US" dirty="0" err="1"/>
                  <a:t>giây</a:t>
                </a:r>
                <a:r>
                  <a:rPr lang="en-US" dirty="0"/>
                  <a:t>.</a:t>
                </a:r>
                <a:br>
                  <a:rPr lang="en-US" dirty="0"/>
                </a:br>
                <a:r>
                  <a:rPr lang="en-US" dirty="0" err="1"/>
                  <a:t>Trong</a:t>
                </a:r>
                <a:r>
                  <a:rPr lang="en-US" dirty="0"/>
                  <a:t> 1 </a:t>
                </a:r>
                <a:r>
                  <a:rPr lang="en-US" dirty="0" err="1"/>
                  <a:t>phút</a:t>
                </a:r>
                <a:r>
                  <a:rPr lang="en-US" dirty="0"/>
                  <a:t> bánh </a:t>
                </a:r>
                <a:r>
                  <a:rPr lang="en-US" dirty="0" err="1"/>
                  <a:t>xe</a:t>
                </a:r>
                <a:r>
                  <a:rPr lang="en-US" dirty="0"/>
                  <a:t> quay </a:t>
                </a:r>
                <a:r>
                  <a:rPr lang="en-US" dirty="0" err="1"/>
                  <a:t>được</a:t>
                </a:r>
                <a:r>
                  <a:rPr lang="en-US" dirty="0"/>
                  <a:t> </a:t>
                </a:r>
                <a14:m>
                  <m:oMath xmlns:m="http://schemas.openxmlformats.org/officeDocument/2006/math">
                    <m:r>
                      <a:rPr lang="en-US">
                        <a:latin typeface="Cambria Math" panose="02040503050406030204" pitchFamily="18" charset="0"/>
                      </a:rPr>
                      <m:t>60</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11</m:t>
                        </m:r>
                      </m:num>
                      <m:den>
                        <m:r>
                          <a:rPr lang="en-US">
                            <a:latin typeface="Cambria Math" panose="02040503050406030204" pitchFamily="18" charset="0"/>
                          </a:rPr>
                          <m:t>5</m:t>
                        </m:r>
                      </m:den>
                    </m:f>
                    <m:r>
                      <a:rPr lang="en-US" i="1">
                        <a:latin typeface="Cambria Math" panose="02040503050406030204" pitchFamily="18" charset="0"/>
                      </a:rPr>
                      <m:t>=</m:t>
                    </m:r>
                    <m:r>
                      <a:rPr lang="en-US">
                        <a:latin typeface="Cambria Math" panose="02040503050406030204" pitchFamily="18" charset="0"/>
                      </a:rPr>
                      <m:t>132</m:t>
                    </m:r>
                  </m:oMath>
                </a14:m>
                <a:r>
                  <a:rPr lang="en-US" dirty="0"/>
                  <a:t> </a:t>
                </a:r>
                <a:r>
                  <a:rPr lang="en-US" dirty="0" err="1"/>
                  <a:t>vòng</a:t>
                </a:r>
                <a:r>
                  <a:rPr lang="en-US" dirty="0"/>
                  <a:t>.</a:t>
                </a:r>
                <a:br>
                  <a:rPr lang="en-US" dirty="0"/>
                </a:br>
                <a:r>
                  <a:rPr lang="en-US" dirty="0"/>
                  <a:t>Chu vi </a:t>
                </a:r>
                <a:r>
                  <a:rPr lang="en-US" dirty="0" err="1"/>
                  <a:t>của</a:t>
                </a:r>
                <a:r>
                  <a:rPr lang="en-US" dirty="0"/>
                  <a:t> bánh </a:t>
                </a:r>
                <a:r>
                  <a:rPr lang="en-US" dirty="0" err="1"/>
                  <a:t>xe</a:t>
                </a:r>
                <a:r>
                  <a:rPr lang="en-US" dirty="0"/>
                  <a:t> </a:t>
                </a:r>
                <a:r>
                  <a:rPr lang="en-US" dirty="0" err="1"/>
                  <a:t>đạp</a:t>
                </a:r>
                <a:r>
                  <a:rPr lang="en-US" dirty="0"/>
                  <a:t> </a:t>
                </a:r>
                <a:r>
                  <a:rPr lang="en-US" dirty="0" err="1"/>
                  <a:t>là</a:t>
                </a:r>
                <a:r>
                  <a:rPr lang="en-US" dirty="0"/>
                  <a:t>: </a:t>
                </a:r>
                <a14:m>
                  <m:oMath xmlns:m="http://schemas.openxmlformats.org/officeDocument/2006/math">
                    <m:r>
                      <m:rPr>
                        <m:sty m:val="p"/>
                      </m:rPr>
                      <a:rPr lang="en-US">
                        <a:latin typeface="Cambria Math" panose="02040503050406030204" pitchFamily="18" charset="0"/>
                      </a:rPr>
                      <m:t>C</m:t>
                    </m:r>
                    <m:r>
                      <a:rPr lang="en-US" i="1">
                        <a:latin typeface="Cambria Math" panose="02040503050406030204" pitchFamily="18" charset="0"/>
                      </a:rPr>
                      <m:t>=</m:t>
                    </m:r>
                    <m:r>
                      <a:rPr lang="en-US">
                        <a:latin typeface="Cambria Math" panose="02040503050406030204" pitchFamily="18" charset="0"/>
                      </a:rPr>
                      <m:t>680</m:t>
                    </m:r>
                    <m:r>
                      <a:rPr lang="en-US" i="1">
                        <a:latin typeface="Cambria Math" panose="02040503050406030204" pitchFamily="18" charset="0"/>
                      </a:rPr>
                      <m:t>𝜋</m:t>
                    </m:r>
                    <m:d>
                      <m:dPr>
                        <m:ctrlPr>
                          <a:rPr lang="en-US" i="1">
                            <a:latin typeface="Cambria Math" panose="02040503050406030204" pitchFamily="18" charset="0"/>
                          </a:rPr>
                        </m:ctrlPr>
                      </m:dPr>
                      <m:e>
                        <m:r>
                          <m:rPr>
                            <m:sty m:val="p"/>
                          </m:rPr>
                          <a:rPr lang="en-US">
                            <a:latin typeface="Cambria Math" panose="02040503050406030204" pitchFamily="18" charset="0"/>
                          </a:rPr>
                          <m:t>mm</m:t>
                        </m:r>
                      </m:e>
                    </m:d>
                  </m:oMath>
                </a14:m>
                <a:r>
                  <a:rPr lang="en-US" dirty="0"/>
                  <a:t>.</a:t>
                </a:r>
                <a:br>
                  <a:rPr lang="en-US" dirty="0"/>
                </a:br>
                <a:r>
                  <a:rPr lang="en-US" dirty="0" err="1"/>
                  <a:t>Quãng</a:t>
                </a:r>
                <a:r>
                  <a:rPr lang="en-US" dirty="0"/>
                  <a:t> </a:t>
                </a:r>
                <a:r>
                  <a:rPr lang="en-US" dirty="0" err="1"/>
                  <a:t>đường</a:t>
                </a:r>
                <a:r>
                  <a:rPr lang="en-US" dirty="0"/>
                  <a:t> </a:t>
                </a:r>
                <a:r>
                  <a:rPr lang="en-US" dirty="0" err="1"/>
                  <a:t>mà</a:t>
                </a:r>
                <a:r>
                  <a:rPr lang="en-US" dirty="0"/>
                  <a:t> </a:t>
                </a:r>
                <a:r>
                  <a:rPr lang="en-US" dirty="0" err="1"/>
                  <a:t>người</a:t>
                </a:r>
                <a:r>
                  <a:rPr lang="en-US" dirty="0"/>
                  <a:t> </a:t>
                </a:r>
                <a:r>
                  <a:rPr lang="en-US" dirty="0" err="1"/>
                  <a:t>đi</a:t>
                </a:r>
                <a:r>
                  <a:rPr lang="en-US" dirty="0"/>
                  <a:t> </a:t>
                </a:r>
                <a:r>
                  <a:rPr lang="en-US" dirty="0" err="1"/>
                  <a:t>xe</a:t>
                </a:r>
                <a:r>
                  <a:rPr lang="en-US" dirty="0"/>
                  <a:t> </a:t>
                </a:r>
                <a:r>
                  <a:rPr lang="en-US" dirty="0" err="1"/>
                  <a:t>đạp</a:t>
                </a:r>
                <a:r>
                  <a:rPr lang="en-US" dirty="0"/>
                  <a:t> </a:t>
                </a:r>
                <a:r>
                  <a:rPr lang="en-US" dirty="0" err="1"/>
                  <a:t>đã</a:t>
                </a:r>
                <a:r>
                  <a:rPr lang="en-US" dirty="0"/>
                  <a:t> </a:t>
                </a:r>
                <a:r>
                  <a:rPr lang="en-US" dirty="0" err="1"/>
                  <a:t>đi</a:t>
                </a:r>
                <a:r>
                  <a:rPr lang="en-US" dirty="0"/>
                  <a:t> </a:t>
                </a:r>
                <a:r>
                  <a:rPr lang="en-US" dirty="0" err="1"/>
                  <a:t>được</a:t>
                </a:r>
                <a:r>
                  <a:rPr lang="en-US" dirty="0"/>
                  <a:t> </a:t>
                </a:r>
                <a:r>
                  <a:rPr lang="en-US" dirty="0" err="1"/>
                  <a:t>trong</a:t>
                </a:r>
                <a:r>
                  <a:rPr lang="en-US" dirty="0"/>
                  <a:t> </a:t>
                </a:r>
                <a:r>
                  <a:rPr lang="en-US" dirty="0" err="1"/>
                  <a:t>một</a:t>
                </a:r>
                <a:r>
                  <a:rPr lang="en-US" dirty="0"/>
                  <a:t> </a:t>
                </a:r>
                <a:r>
                  <a:rPr lang="en-US" dirty="0" err="1"/>
                  <a:t>phút</a:t>
                </a:r>
                <a:r>
                  <a:rPr lang="en-US" dirty="0"/>
                  <a:t> </a:t>
                </a:r>
                <a:r>
                  <a:rPr lang="en-US" dirty="0" err="1"/>
                  <a:t>là</a:t>
                </a:r>
                <a:endParaRPr lang="en-US" dirty="0"/>
              </a:p>
            </p:txBody>
          </p:sp>
        </mc:Choice>
        <mc:Fallback xmlns="">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202594" y="3141503"/>
                <a:ext cx="11989406" cy="3716497"/>
              </a:xfrm>
              <a:prstGeom prst="rect">
                <a:avLst/>
              </a:prstGeom>
              <a:blipFill>
                <a:blip r:embed="rId4"/>
                <a:stretch>
                  <a:fillRect l="-1219" t="-212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992320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up)">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59858" y="930103"/>
            <a:ext cx="11891115" cy="1719253"/>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marL="457200" lvl="0" indent="-457200" algn="just">
              <a:lnSpc>
                <a:spcPct val="112000"/>
              </a:lnSpc>
              <a:spcBef>
                <a:spcPts val="300"/>
              </a:spcBef>
              <a:spcAft>
                <a:spcPts val="300"/>
              </a:spcAft>
              <a:buFont typeface="Wingdings" panose="05000000000000000000" pitchFamily="2" charset="2"/>
              <a:buChar char="Ø"/>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7:</a:t>
            </a:r>
            <a:r>
              <a:rPr lang="vi-VN" sz="3200" b="1" dirty="0">
                <a:solidFill>
                  <a:srgbClr val="000099"/>
                </a:solidFill>
                <a:ea typeface="Calibri" panose="020F0502020204030204" pitchFamily="34" charset="0"/>
                <a:cs typeface="Times New Roman" panose="02020603050405020304" pitchFamily="18" charset="0"/>
              </a:rPr>
              <a:t> Trong Hình 15, mâm bánh xe ô tô được chia thành 5 phần bằng nhau. Viết công thức số đo tổng quát của góc lượng giác (Ox,ON).</a:t>
            </a: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a typeface="Calibri" panose="020F0502020204030204" pitchFamily="34" charset="0"/>
                <a:cs typeface="Times New Roman" panose="02020603050405020304" pitchFamily="18" charset="0"/>
              </a:rPr>
              <a:t> </a:t>
            </a: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BD77E26-C0ED-441B-81E9-6C2742090C33}"/>
                  </a:ext>
                </a:extLst>
              </p:cNvPr>
              <p:cNvSpPr txBox="1">
                <a:spLocks/>
              </p:cNvSpPr>
              <p:nvPr/>
            </p:nvSpPr>
            <p:spPr>
              <a:xfrm>
                <a:off x="159858" y="2759716"/>
                <a:ext cx="12032142" cy="4098284"/>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sz="2800" b="1" dirty="0">
                    <a:solidFill>
                      <a:srgbClr val="0000FF"/>
                    </a:solidFill>
                    <a:ea typeface="Times New Roman" panose="02020603050405020304" pitchFamily="18" charset="0"/>
                  </a:rPr>
                  <a:t> </a:t>
                </a:r>
                <a:r>
                  <a:rPr lang="en-US" sz="2800" b="1" dirty="0" err="1">
                    <a:solidFill>
                      <a:srgbClr val="0000FF"/>
                    </a:solidFill>
                    <a:ea typeface="Times New Roman" panose="02020603050405020304" pitchFamily="18" charset="0"/>
                  </a:rPr>
                  <a:t>Lời</a:t>
                </a:r>
                <a:r>
                  <a:rPr lang="en-US" sz="2800" b="1" dirty="0">
                    <a:solidFill>
                      <a:srgbClr val="0000FF"/>
                    </a:solidFill>
                    <a:ea typeface="Times New Roman" panose="02020603050405020304" pitchFamily="18" charset="0"/>
                  </a:rPr>
                  <a:t> </a:t>
                </a:r>
                <a:r>
                  <a:rPr lang="en-US" sz="2800" b="1" dirty="0" err="1">
                    <a:solidFill>
                      <a:srgbClr val="0000FF"/>
                    </a:solidFill>
                    <a:ea typeface="Times New Roman" panose="02020603050405020304" pitchFamily="18" charset="0"/>
                  </a:rPr>
                  <a:t>giải</a:t>
                </a:r>
                <a:r>
                  <a:rPr lang="en-US" sz="2800" b="1" dirty="0">
                    <a:solidFill>
                      <a:srgbClr val="1F3763"/>
                    </a:solidFill>
                    <a:ea typeface="Calibri" panose="020F0502020204030204" pitchFamily="34" charset="0"/>
                  </a:rPr>
                  <a:t>	</a:t>
                </a:r>
                <a:endParaRPr lang="en-US" sz="2800" b="1" dirty="0">
                  <a:solidFill>
                    <a:srgbClr val="1F3763"/>
                  </a:solidFill>
                  <a:latin typeface="Calibri Light" panose="020F0302020204030204" pitchFamily="34" charset="0"/>
                  <a:ea typeface="Times New Roman" panose="02020603050405020304" pitchFamily="18" charset="0"/>
                </a:endParaRPr>
              </a:p>
              <a:p>
                <a:r>
                  <a:rPr lang="en-US" sz="2800" dirty="0">
                    <a:latin typeface="Aarial"/>
                  </a:rPr>
                  <a:t>Do </a:t>
                </a:r>
                <a:r>
                  <a:rPr lang="en-US" sz="2800" dirty="0" err="1">
                    <a:latin typeface="Aarial"/>
                  </a:rPr>
                  <a:t>mâm</a:t>
                </a:r>
                <a:r>
                  <a:rPr lang="en-US" sz="2800" dirty="0">
                    <a:latin typeface="Aarial"/>
                  </a:rPr>
                  <a:t> bánh </a:t>
                </a:r>
                <a:r>
                  <a:rPr lang="en-US" sz="2800" dirty="0" err="1">
                    <a:latin typeface="Aarial"/>
                  </a:rPr>
                  <a:t>xe</a:t>
                </a:r>
                <a:r>
                  <a:rPr lang="en-US" sz="2800" dirty="0">
                    <a:latin typeface="Aarial"/>
                  </a:rPr>
                  <a:t> ô </a:t>
                </a:r>
                <a:r>
                  <a:rPr lang="en-US" sz="2800" dirty="0" err="1">
                    <a:latin typeface="Aarial"/>
                  </a:rPr>
                  <a:t>tô</a:t>
                </a:r>
                <a:r>
                  <a:rPr lang="en-US" sz="2800" dirty="0">
                    <a:latin typeface="Aarial"/>
                  </a:rPr>
                  <a:t> </a:t>
                </a:r>
                <a:r>
                  <a:rPr lang="en-US" sz="2800" dirty="0" err="1">
                    <a:latin typeface="Aarial"/>
                  </a:rPr>
                  <a:t>được</a:t>
                </a:r>
                <a:r>
                  <a:rPr lang="en-US" sz="2800" dirty="0">
                    <a:latin typeface="Aarial"/>
                  </a:rPr>
                  <a:t> chia </a:t>
                </a:r>
                <a:r>
                  <a:rPr lang="en-US" sz="2800" dirty="0" err="1">
                    <a:latin typeface="Aarial"/>
                  </a:rPr>
                  <a:t>thành</a:t>
                </a:r>
                <a:r>
                  <a:rPr lang="en-US" sz="2800" dirty="0">
                    <a:latin typeface="Aarial"/>
                  </a:rPr>
                  <a:t> </a:t>
                </a:r>
                <a14:m>
                  <m:oMath xmlns:m="http://schemas.openxmlformats.org/officeDocument/2006/math">
                    <m:r>
                      <a:rPr lang="en-US" sz="2800" i="1">
                        <a:latin typeface="Cambria Math" panose="02040503050406030204" pitchFamily="18" charset="0"/>
                      </a:rPr>
                      <m:t>5</m:t>
                    </m:r>
                  </m:oMath>
                </a14:m>
                <a:r>
                  <a:rPr lang="en-US" sz="2800" dirty="0">
                    <a:latin typeface="Aarial"/>
                  </a:rPr>
                  <a:t> </a:t>
                </a:r>
                <a:r>
                  <a:rPr lang="en-US" sz="2800" dirty="0" err="1">
                    <a:latin typeface="Aarial"/>
                  </a:rPr>
                  <a:t>phần</a:t>
                </a:r>
                <a:r>
                  <a:rPr lang="en-US" sz="2800" dirty="0">
                    <a:latin typeface="Aarial"/>
                  </a:rPr>
                  <a:t> </a:t>
                </a:r>
                <a:r>
                  <a:rPr lang="en-US" sz="2800" dirty="0" err="1">
                    <a:latin typeface="Aarial"/>
                  </a:rPr>
                  <a:t>bằng</a:t>
                </a:r>
                <a:r>
                  <a:rPr lang="en-US" sz="2800" dirty="0">
                    <a:latin typeface="Aarial"/>
                  </a:rPr>
                  <a:t> </a:t>
                </a:r>
                <a:r>
                  <a:rPr lang="en-US" sz="2800" dirty="0" err="1">
                    <a:latin typeface="Aarial"/>
                  </a:rPr>
                  <a:t>nhau</a:t>
                </a:r>
                <a:r>
                  <a:rPr lang="en-US" sz="2800" dirty="0">
                    <a:latin typeface="Aarial"/>
                  </a:rPr>
                  <a:t> </a:t>
                </a:r>
              </a:p>
              <a:p>
                <a:pPr marL="0" indent="0">
                  <a:buNone/>
                </a:pPr>
                <a:r>
                  <a:rPr lang="en-US" sz="2800" dirty="0" err="1">
                    <a:latin typeface="Aarial"/>
                  </a:rPr>
                  <a:t>nên</a:t>
                </a:r>
                <a:r>
                  <a:rPr lang="en-US" sz="2800" dirty="0">
                    <a:latin typeface="Aarial"/>
                  </a:rPr>
                  <a:t> </a:t>
                </a:r>
                <a:r>
                  <a:rPr lang="en-US" sz="2800" dirty="0" err="1">
                    <a:latin typeface="Aarial"/>
                  </a:rPr>
                  <a:t>số</a:t>
                </a:r>
                <a:r>
                  <a:rPr lang="en-US" sz="2800" dirty="0">
                    <a:latin typeface="Aarial"/>
                  </a:rPr>
                  <a:t> </a:t>
                </a:r>
                <a:r>
                  <a:rPr lang="en-US" sz="2800" dirty="0" err="1">
                    <a:latin typeface="Aarial"/>
                  </a:rPr>
                  <a:t>đo</a:t>
                </a:r>
                <a:r>
                  <a:rPr lang="en-US" sz="2800" dirty="0">
                    <a:latin typeface="Aarial"/>
                  </a:rPr>
                  <a:t> </a:t>
                </a:r>
                <a:r>
                  <a:rPr lang="en-US" sz="2800" dirty="0" err="1">
                    <a:latin typeface="Aarial"/>
                  </a:rPr>
                  <a:t>góc</a:t>
                </a:r>
                <a:r>
                  <a:rPr lang="en-US" sz="2800" dirty="0">
                    <a:latin typeface="Aarial"/>
                  </a:rPr>
                  <a:t> </a:t>
                </a:r>
                <a:r>
                  <a:rPr lang="en-US" sz="2800" dirty="0" err="1">
                    <a:latin typeface="Aarial"/>
                  </a:rPr>
                  <a:t>của</a:t>
                </a:r>
                <a:r>
                  <a:rPr lang="en-US" sz="2800" dirty="0">
                    <a:latin typeface="Aarial"/>
                  </a:rPr>
                  <a:t> </a:t>
                </a:r>
                <a:r>
                  <a:rPr lang="en-US" sz="2800" dirty="0" err="1">
                    <a:latin typeface="Aarial"/>
                  </a:rPr>
                  <a:t>mỗi</a:t>
                </a:r>
                <a:r>
                  <a:rPr lang="en-US" sz="2800" dirty="0">
                    <a:latin typeface="Aarial"/>
                  </a:rPr>
                  <a:t> </a:t>
                </a:r>
                <a:r>
                  <a:rPr lang="en-US" sz="2800" dirty="0" err="1">
                    <a:latin typeface="Aarial"/>
                  </a:rPr>
                  <a:t>phần</a:t>
                </a:r>
                <a:r>
                  <a:rPr lang="en-US" sz="2800" dirty="0">
                    <a:latin typeface="Aarial"/>
                  </a:rPr>
                  <a:t> </a:t>
                </a:r>
                <a:r>
                  <a:rPr lang="en-US" sz="2800" dirty="0" err="1">
                    <a:latin typeface="Aarial"/>
                  </a:rPr>
                  <a:t>sẽ</a:t>
                </a:r>
                <a:r>
                  <a:rPr lang="en-US" sz="2800" dirty="0">
                    <a:latin typeface="Aarial"/>
                  </a:rPr>
                  <a:t> </a:t>
                </a:r>
                <a:r>
                  <a:rPr lang="en-US" sz="2800" dirty="0" err="1">
                    <a:latin typeface="Aarial"/>
                  </a:rPr>
                  <a:t>là</a:t>
                </a:r>
                <a:r>
                  <a:rPr lang="en-US" sz="2800" dirty="0">
                    <a:latin typeface="Aarial"/>
                  </a:rPr>
                  <a:t>: </a:t>
                </a:r>
                <a14:m>
                  <m:oMath xmlns:m="http://schemas.openxmlformats.org/officeDocument/2006/math">
                    <m:r>
                      <a:rPr lang="en-US" sz="2800" i="1">
                        <a:latin typeface="Cambria Math" panose="02040503050406030204" pitchFamily="18" charset="0"/>
                      </a:rPr>
                      <m:t>360°:5=7</m:t>
                    </m:r>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m:t>
                        </m:r>
                      </m:sup>
                    </m:sSup>
                  </m:oMath>
                </a14:m>
                <a:endParaRPr lang="en-US" sz="2800" dirty="0">
                  <a:latin typeface="Aarial"/>
                </a:endParaRPr>
              </a:p>
              <a:p>
                <a:r>
                  <a:rPr lang="en-US" sz="2800" dirty="0">
                    <a:latin typeface="Aarial"/>
                  </a:rPr>
                  <a:t>Theo </a:t>
                </a:r>
                <a:r>
                  <a:rPr lang="en-US" sz="2800" dirty="0" err="1">
                    <a:latin typeface="Aarial"/>
                  </a:rPr>
                  <a:t>Hình</a:t>
                </a:r>
                <a:r>
                  <a:rPr lang="en-US" sz="2800" dirty="0">
                    <a:latin typeface="Aarial"/>
                  </a:rPr>
                  <a:t> </a:t>
                </a:r>
                <a14:m>
                  <m:oMath xmlns:m="http://schemas.openxmlformats.org/officeDocument/2006/math">
                    <m:r>
                      <a:rPr lang="en-US" sz="2800" i="1">
                        <a:latin typeface="Cambria Math" panose="02040503050406030204" pitchFamily="18" charset="0"/>
                      </a:rPr>
                      <m:t>15</m:t>
                    </m:r>
                  </m:oMath>
                </a14:m>
                <a:r>
                  <a:rPr lang="en-US" sz="2800" dirty="0">
                    <a:latin typeface="Aarial"/>
                  </a:rPr>
                  <a:t>,</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𝑀𝑂𝑁</m:t>
                        </m:r>
                      </m:e>
                    </m:acc>
                  </m:oMath>
                </a14:m>
                <a:r>
                  <a:rPr lang="en-US" sz="2800" dirty="0" err="1">
                    <a:latin typeface="Aarial"/>
                  </a:rPr>
                  <a:t>tương</a:t>
                </a:r>
                <a:r>
                  <a:rPr lang="en-US" sz="2800" dirty="0">
                    <a:latin typeface="Aarial"/>
                  </a:rPr>
                  <a:t> </a:t>
                </a:r>
                <a:r>
                  <a:rPr lang="en-US" sz="2800" dirty="0" err="1">
                    <a:latin typeface="Aarial"/>
                  </a:rPr>
                  <a:t>ứng</a:t>
                </a:r>
                <a:r>
                  <a:rPr lang="en-US" sz="2800" dirty="0">
                    <a:latin typeface="Aarial"/>
                  </a:rPr>
                  <a:t> </a:t>
                </a:r>
                <a:r>
                  <a:rPr lang="en-US" sz="2800" dirty="0" err="1">
                    <a:latin typeface="Aarial"/>
                  </a:rPr>
                  <a:t>với</a:t>
                </a:r>
                <a:r>
                  <a:rPr lang="en-US" sz="2800" dirty="0">
                    <a:latin typeface="Aarial"/>
                  </a:rPr>
                  <a:t> </a:t>
                </a:r>
                <a14:m>
                  <m:oMath xmlns:m="http://schemas.openxmlformats.org/officeDocument/2006/math">
                    <m:r>
                      <a:rPr lang="en-US" sz="2800" i="1">
                        <a:latin typeface="Cambria Math" panose="02040503050406030204" pitchFamily="18" charset="0"/>
                      </a:rPr>
                      <m:t>2</m:t>
                    </m:r>
                  </m:oMath>
                </a14:m>
                <a:r>
                  <a:rPr lang="en-US" sz="2800" dirty="0">
                    <a:latin typeface="Aarial"/>
                  </a:rPr>
                  <a:t> </a:t>
                </a:r>
                <a:r>
                  <a:rPr lang="en-US" sz="2800" dirty="0" err="1">
                    <a:latin typeface="Aarial"/>
                  </a:rPr>
                  <a:t>trong</a:t>
                </a:r>
                <a:r>
                  <a:rPr lang="en-US" sz="2800" dirty="0">
                    <a:latin typeface="Aarial"/>
                  </a:rPr>
                  <a:t> </a:t>
                </a:r>
                <a14:m>
                  <m:oMath xmlns:m="http://schemas.openxmlformats.org/officeDocument/2006/math">
                    <m:r>
                      <a:rPr lang="en-US" sz="2800" i="1">
                        <a:latin typeface="Cambria Math" panose="02040503050406030204" pitchFamily="18" charset="0"/>
                      </a:rPr>
                      <m:t>5</m:t>
                    </m:r>
                  </m:oMath>
                </a14:m>
                <a:r>
                  <a:rPr lang="en-US" sz="2800" dirty="0">
                    <a:latin typeface="Aarial"/>
                  </a:rPr>
                  <a:t> </a:t>
                </a:r>
                <a:r>
                  <a:rPr lang="en-US" sz="2800" dirty="0" err="1">
                    <a:latin typeface="Aarial"/>
                  </a:rPr>
                  <a:t>phần</a:t>
                </a:r>
                <a:r>
                  <a:rPr lang="en-US" sz="2800" dirty="0">
                    <a:latin typeface="Aarial"/>
                  </a:rPr>
                  <a:t> </a:t>
                </a:r>
                <a:r>
                  <a:rPr lang="en-US" sz="2800" err="1">
                    <a:latin typeface="Aarial"/>
                  </a:rPr>
                  <a:t>đã</a:t>
                </a:r>
                <a:r>
                  <a:rPr lang="en-US" sz="2800">
                    <a:latin typeface="Aarial"/>
                  </a:rPr>
                  <a:t> chia</a:t>
                </a:r>
              </a:p>
              <a:p>
                <a:pPr marL="0" indent="0">
                  <a:buNone/>
                </a:pPr>
                <a:r>
                  <a:rPr lang="en-US" sz="2800">
                    <a:latin typeface="Aarial"/>
                  </a:rPr>
                  <a:t> </a:t>
                </a:r>
                <a:r>
                  <a:rPr lang="en-US" sz="2800" dirty="0">
                    <a:latin typeface="Aarial"/>
                  </a:rPr>
                  <a:t>hay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𝑀𝑂𝑁</m:t>
                        </m:r>
                      </m:e>
                    </m:acc>
                    <m:r>
                      <a:rPr lang="en-US" sz="2800" i="1">
                        <a:latin typeface="Cambria Math" panose="02040503050406030204" pitchFamily="18" charset="0"/>
                      </a:rPr>
                      <m:t>=2.7</m:t>
                    </m:r>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m:t>
                        </m:r>
                      </m:sup>
                    </m:sSup>
                    <m:r>
                      <a:rPr lang="en-US" sz="2800" i="1">
                        <a:latin typeface="Cambria Math" panose="02040503050406030204" pitchFamily="18" charset="0"/>
                      </a:rPr>
                      <m:t>=144°</m:t>
                    </m:r>
                  </m:oMath>
                </a14:m>
                <a:endParaRPr lang="en-US" sz="2800" dirty="0">
                  <a:latin typeface="Aarial"/>
                </a:endParaRPr>
              </a:p>
              <a:p>
                <a:r>
                  <a:rPr lang="en-US" sz="2800" dirty="0" err="1">
                    <a:latin typeface="Aarial"/>
                  </a:rPr>
                  <a:t>Mà</a:t>
                </a:r>
                <a:r>
                  <a:rPr lang="en-US" sz="2800" dirty="0">
                    <a:latin typeface="Aarial"/>
                  </a:rPr>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𝑥𝑂𝑀</m:t>
                        </m:r>
                      </m:e>
                    </m:acc>
                    <m:r>
                      <a:rPr lang="en-US" sz="2800" i="1">
                        <a:latin typeface="Cambria Math" panose="02040503050406030204" pitchFamily="18" charset="0"/>
                      </a:rPr>
                      <m:t>=4</m:t>
                    </m:r>
                    <m:sSup>
                      <m:sSupPr>
                        <m:ctrlPr>
                          <a:rPr lang="en-US" sz="2800" i="1">
                            <a:latin typeface="Cambria Math" panose="02040503050406030204" pitchFamily="18" charset="0"/>
                          </a:rPr>
                        </m:ctrlPr>
                      </m:sSupPr>
                      <m:e>
                        <m:r>
                          <a:rPr lang="en-US" sz="2800" i="1">
                            <a:latin typeface="Cambria Math" panose="02040503050406030204" pitchFamily="18" charset="0"/>
                          </a:rPr>
                          <m:t>5</m:t>
                        </m:r>
                      </m:e>
                      <m:sup>
                        <m:r>
                          <a:rPr lang="en-US" sz="2800" i="1">
                            <a:latin typeface="Cambria Math" panose="02040503050406030204" pitchFamily="18" charset="0"/>
                          </a:rPr>
                          <m:t>°</m:t>
                        </m:r>
                      </m:sup>
                    </m:sSup>
                  </m:oMath>
                </a14:m>
                <a:r>
                  <a:rPr lang="en-US" sz="2800" dirty="0">
                    <a:latin typeface="Aarial"/>
                  </a:rPr>
                  <a:t>   Suy </a:t>
                </a:r>
                <a:r>
                  <a:rPr lang="en-US" sz="2800" dirty="0" err="1">
                    <a:latin typeface="Aarial"/>
                  </a:rPr>
                  <a:t>ra</a:t>
                </a:r>
                <a:r>
                  <a:rPr lang="en-US" sz="2800" dirty="0">
                    <a:latin typeface="Aarial"/>
                  </a:rPr>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𝑥𝑂𝑁</m:t>
                        </m:r>
                      </m:e>
                    </m:acc>
                    <m:r>
                      <a:rPr lang="en-US" sz="2800" i="1">
                        <a:latin typeface="Cambria Math" panose="02040503050406030204" pitchFamily="18" charset="0"/>
                      </a:rPr>
                      <m:t>=144 – 4</m:t>
                    </m:r>
                    <m:sSup>
                      <m:sSupPr>
                        <m:ctrlPr>
                          <a:rPr lang="en-US" sz="2800" i="1">
                            <a:latin typeface="Cambria Math" panose="02040503050406030204" pitchFamily="18" charset="0"/>
                          </a:rPr>
                        </m:ctrlPr>
                      </m:sSupPr>
                      <m:e>
                        <m:r>
                          <a:rPr lang="en-US" sz="2800" i="1">
                            <a:latin typeface="Cambria Math" panose="02040503050406030204" pitchFamily="18" charset="0"/>
                          </a:rPr>
                          <m:t>5</m:t>
                        </m:r>
                      </m:e>
                      <m:sup>
                        <m:r>
                          <a:rPr lang="en-US" sz="2800" i="1">
                            <a:latin typeface="Cambria Math" panose="02040503050406030204" pitchFamily="18" charset="0"/>
                          </a:rPr>
                          <m:t>°</m:t>
                        </m:r>
                      </m:sup>
                    </m:sSup>
                    <m:r>
                      <a:rPr lang="en-US" sz="2800" i="1">
                        <a:latin typeface="Cambria Math" panose="02040503050406030204" pitchFamily="18" charset="0"/>
                      </a:rPr>
                      <m:t>=9</m:t>
                    </m:r>
                    <m:sSup>
                      <m:sSupPr>
                        <m:ctrlPr>
                          <a:rPr lang="en-US" sz="2800" i="1">
                            <a:latin typeface="Cambria Math" panose="02040503050406030204" pitchFamily="18" charset="0"/>
                          </a:rPr>
                        </m:ctrlPr>
                      </m:sSupPr>
                      <m:e>
                        <m:r>
                          <a:rPr lang="en-US" sz="2800" i="1">
                            <a:latin typeface="Cambria Math" panose="02040503050406030204" pitchFamily="18" charset="0"/>
                          </a:rPr>
                          <m:t>9</m:t>
                        </m:r>
                      </m:e>
                      <m:sup>
                        <m:r>
                          <a:rPr lang="en-US" sz="2800" i="1">
                            <a:latin typeface="Cambria Math" panose="02040503050406030204" pitchFamily="18" charset="0"/>
                          </a:rPr>
                          <m:t>°</m:t>
                        </m:r>
                      </m:sup>
                    </m:sSup>
                  </m:oMath>
                </a14:m>
                <a:endParaRPr lang="en-US" sz="2800" dirty="0">
                  <a:latin typeface="Aarial"/>
                </a:endParaRPr>
              </a:p>
              <a:p>
                <a:r>
                  <a:rPr lang="en-US" sz="2800" dirty="0" err="1">
                    <a:latin typeface="Aarial"/>
                  </a:rPr>
                  <a:t>Vậy</a:t>
                </a:r>
                <a:r>
                  <a:rPr lang="en-US" sz="2800" dirty="0">
                    <a:latin typeface="Aarial"/>
                  </a:rPr>
                  <a:t> </a:t>
                </a:r>
                <a:r>
                  <a:rPr lang="en-US" sz="2800" dirty="0" err="1">
                    <a:latin typeface="Aarial"/>
                  </a:rPr>
                  <a:t>công</a:t>
                </a:r>
                <a:r>
                  <a:rPr lang="en-US" sz="2800" dirty="0">
                    <a:latin typeface="Aarial"/>
                  </a:rPr>
                  <a:t> </a:t>
                </a:r>
                <a:r>
                  <a:rPr lang="en-US" sz="2800" dirty="0" err="1">
                    <a:latin typeface="Aarial"/>
                  </a:rPr>
                  <a:t>thức</a:t>
                </a:r>
                <a:r>
                  <a:rPr lang="en-US" sz="2800" dirty="0">
                    <a:latin typeface="Aarial"/>
                  </a:rPr>
                  <a:t> </a:t>
                </a:r>
                <a:r>
                  <a:rPr lang="en-US" sz="2800" dirty="0" err="1">
                    <a:latin typeface="Aarial"/>
                  </a:rPr>
                  <a:t>số</a:t>
                </a:r>
                <a:r>
                  <a:rPr lang="en-US" sz="2800" dirty="0">
                    <a:latin typeface="Aarial"/>
                  </a:rPr>
                  <a:t> </a:t>
                </a:r>
                <a:r>
                  <a:rPr lang="en-US" sz="2800" dirty="0" err="1">
                    <a:latin typeface="Aarial"/>
                  </a:rPr>
                  <a:t>đo</a:t>
                </a:r>
                <a:r>
                  <a:rPr lang="en-US" sz="2800" dirty="0">
                    <a:latin typeface="Aarial"/>
                  </a:rPr>
                  <a:t> </a:t>
                </a:r>
                <a:r>
                  <a:rPr lang="en-US" sz="2800" dirty="0" err="1">
                    <a:latin typeface="Aarial"/>
                  </a:rPr>
                  <a:t>tổng</a:t>
                </a:r>
                <a:r>
                  <a:rPr lang="en-US" sz="2800" dirty="0">
                    <a:latin typeface="Aarial"/>
                  </a:rPr>
                  <a:t> </a:t>
                </a:r>
                <a:r>
                  <a:rPr lang="en-US" sz="2800" dirty="0" err="1">
                    <a:latin typeface="Aarial"/>
                  </a:rPr>
                  <a:t>quát</a:t>
                </a:r>
                <a:r>
                  <a:rPr lang="en-US" sz="2800" dirty="0">
                    <a:latin typeface="Aarial"/>
                  </a:rPr>
                  <a:t> </a:t>
                </a:r>
                <a:r>
                  <a:rPr lang="en-US" sz="2800" dirty="0" err="1">
                    <a:latin typeface="Aarial"/>
                  </a:rPr>
                  <a:t>của</a:t>
                </a:r>
                <a:r>
                  <a:rPr lang="en-US" sz="2800" dirty="0">
                    <a:latin typeface="Aarial"/>
                  </a:rPr>
                  <a:t> </a:t>
                </a:r>
                <a:r>
                  <a:rPr lang="en-US" sz="2800" dirty="0" err="1">
                    <a:latin typeface="Aarial"/>
                  </a:rPr>
                  <a:t>góc</a:t>
                </a:r>
                <a:r>
                  <a:rPr lang="en-US" sz="2800" dirty="0">
                    <a:latin typeface="Aarial"/>
                  </a:rPr>
                  <a:t> </a:t>
                </a:r>
                <a:r>
                  <a:rPr lang="en-US" sz="2800" dirty="0" err="1">
                    <a:latin typeface="Aarial"/>
                  </a:rPr>
                  <a:t>lượng</a:t>
                </a:r>
                <a:r>
                  <a:rPr lang="en-US" sz="2800" dirty="0">
                    <a:latin typeface="Aarial"/>
                  </a:rPr>
                  <a:t> </a:t>
                </a:r>
                <a:r>
                  <a:rPr lang="en-US" sz="2800" dirty="0" err="1">
                    <a:latin typeface="Aarial"/>
                  </a:rPr>
                  <a:t>giác</a:t>
                </a:r>
                <a:r>
                  <a:rPr lang="en-US" sz="2800" dirty="0">
                    <a:latin typeface="Aarial"/>
                  </a:rPr>
                  <a:t>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𝑂𝑥</m:t>
                        </m:r>
                        <m:r>
                          <a:rPr lang="en-US" sz="2800" i="1">
                            <a:latin typeface="Cambria Math" panose="02040503050406030204" pitchFamily="18" charset="0"/>
                          </a:rPr>
                          <m:t>,</m:t>
                        </m:r>
                        <m:r>
                          <a:rPr lang="en-US" sz="2800" i="1">
                            <a:latin typeface="Cambria Math" panose="02040503050406030204" pitchFamily="18" charset="0"/>
                          </a:rPr>
                          <m:t>𝑂𝑁</m:t>
                        </m:r>
                      </m:e>
                    </m:d>
                    <m:r>
                      <a:rPr lang="en-US" sz="2800" i="1">
                        <a:latin typeface="Cambria Math" panose="02040503050406030204" pitchFamily="18" charset="0"/>
                      </a:rPr>
                      <m:t>=−99°</m:t>
                    </m:r>
                    <m:r>
                      <a:rPr lang="en-US" sz="2800" b="0" i="1" smtClean="0">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.36</m:t>
                    </m:r>
                    <m:sSup>
                      <m:sSupPr>
                        <m:ctrlPr>
                          <a:rPr lang="en-US" sz="2800" i="1">
                            <a:latin typeface="Cambria Math" panose="02040503050406030204" pitchFamily="18" charset="0"/>
                          </a:rPr>
                        </m:ctrlPr>
                      </m:sSupPr>
                      <m:e>
                        <m:r>
                          <a:rPr lang="en-US" sz="2800" i="1">
                            <a:latin typeface="Cambria Math" panose="02040503050406030204" pitchFamily="18" charset="0"/>
                          </a:rPr>
                          <m:t>0</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ℤ</m:t>
                    </m:r>
                    <m:r>
                      <a:rPr lang="en-US" sz="2800" i="1">
                        <a:latin typeface="Cambria Math" panose="02040503050406030204" pitchFamily="18" charset="0"/>
                      </a:rPr>
                      <m:t>)</m:t>
                    </m:r>
                  </m:oMath>
                </a14:m>
                <a:endParaRPr lang="en-US" sz="2800" dirty="0">
                  <a:latin typeface="Aarial"/>
                </a:endParaRPr>
              </a:p>
            </p:txBody>
          </p:sp>
        </mc:Choice>
        <mc:Fallback xmlns="">
          <p:sp>
            <p:nvSpPr>
              <p:cNvPr id="8" name="Content Placeholder 2">
                <a:extLst>
                  <a:ext uri="{FF2B5EF4-FFF2-40B4-BE49-F238E27FC236}">
                    <a16:creationId xmlns:a16="http://schemas.microsoft.com/office/drawing/2014/main" id="{ABD77E26-C0ED-441B-81E9-6C2742090C33}"/>
                  </a:ext>
                </a:extLst>
              </p:cNvPr>
              <p:cNvSpPr txBox="1">
                <a:spLocks noRot="1" noChangeAspect="1" noMove="1" noResize="1" noEditPoints="1" noAdjustHandles="1" noChangeArrowheads="1" noChangeShapeType="1" noTextEdit="1"/>
              </p:cNvSpPr>
              <p:nvPr/>
            </p:nvSpPr>
            <p:spPr>
              <a:xfrm>
                <a:off x="159858" y="2759716"/>
                <a:ext cx="12032142" cy="4098284"/>
              </a:xfrm>
              <a:prstGeom prst="rect">
                <a:avLst/>
              </a:prstGeom>
              <a:blipFill>
                <a:blip r:embed="rId3"/>
                <a:stretch>
                  <a:fillRect l="-962" t="-1484"/>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3CFB9CDF-B3FC-C19A-C117-9FFC29B8342F}"/>
              </a:ext>
            </a:extLst>
          </p:cNvPr>
          <p:cNvPicPr>
            <a:picLocks noChangeAspect="1"/>
          </p:cNvPicPr>
          <p:nvPr/>
        </p:nvPicPr>
        <p:blipFill>
          <a:blip r:embed="rId4"/>
          <a:stretch>
            <a:fillRect/>
          </a:stretch>
        </p:blipFill>
        <p:spPr>
          <a:xfrm>
            <a:off x="9389659" y="3218761"/>
            <a:ext cx="2004231" cy="1982578"/>
          </a:xfrm>
          <a:prstGeom prst="rect">
            <a:avLst/>
          </a:prstGeom>
        </p:spPr>
      </p:pic>
    </p:spTree>
    <p:extLst>
      <p:ext uri="{BB962C8B-B14F-4D97-AF65-F5344CB8AC3E}">
        <p14:creationId xmlns:p14="http://schemas.microsoft.com/office/powerpoint/2010/main" val="1584521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up)">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up)">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up)">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wipe(up)">
                                      <p:cBhvr>
                                        <p:cTn id="4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79227649-0BC6-4384-A17E-B9EFABC8B211}"/>
                  </a:ext>
                </a:extLst>
              </p:cNvPr>
              <p:cNvSpPr txBox="1">
                <a:spLocks/>
              </p:cNvSpPr>
              <p:nvPr/>
            </p:nvSpPr>
            <p:spPr>
              <a:xfrm>
                <a:off x="159858" y="930103"/>
                <a:ext cx="11891115" cy="2289584"/>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marL="457200" lvl="0" indent="-457200">
                  <a:lnSpc>
                    <a:spcPct val="112000"/>
                  </a:lnSpc>
                  <a:spcBef>
                    <a:spcPts val="300"/>
                  </a:spcBef>
                  <a:spcAft>
                    <a:spcPts val="300"/>
                  </a:spcAft>
                  <a:buFont typeface="Wingdings" panose="05000000000000000000" pitchFamily="2" charset="2"/>
                  <a:buChar char="Ø"/>
                </a:pPr>
                <a:r>
                  <a:rPr lang="en-US" sz="3200" b="1" dirty="0">
                    <a:solidFill>
                      <a:srgbClr val="000099"/>
                    </a:solidFill>
                    <a:ea typeface="Calibri" panose="020F0502020204030204" pitchFamily="34" charset="0"/>
                    <a:cs typeface="Times New Roman" panose="02020603050405020304" pitchFamily="18" charset="0"/>
                  </a:rPr>
                  <a:t> </a:t>
                </a:r>
                <a:r>
                  <a:rPr lang="en-US" sz="2800" b="1" dirty="0">
                    <a:solidFill>
                      <a:srgbClr val="002060"/>
                    </a:solidFill>
                    <a:ea typeface="Calibri" panose="020F0502020204030204" pitchFamily="34" charset="0"/>
                    <a:cs typeface="Times New Roman" panose="02020603050405020304" pitchFamily="18" charset="0"/>
                  </a:rPr>
                  <a:t>Bài 8:</a:t>
                </a:r>
                <a:r>
                  <a:rPr lang="vi-VN" sz="2800" b="1" dirty="0">
                    <a:solidFill>
                      <a:srgbClr val="002060"/>
                    </a:solidFill>
                    <a:ea typeface="Calibri" panose="020F0502020204030204" pitchFamily="34" charset="0"/>
                    <a:cs typeface="Times New Roman" panose="02020603050405020304" pitchFamily="18" charset="0"/>
                  </a:rPr>
                  <a:t> </a:t>
                </a:r>
                <a:r>
                  <a:rPr lang="en-US" sz="2800" b="1" dirty="0" err="1">
                    <a:solidFill>
                      <a:srgbClr val="002060"/>
                    </a:solidFill>
                  </a:rPr>
                  <a:t>Hải</a:t>
                </a:r>
                <a:r>
                  <a:rPr lang="en-US" sz="2800" b="1" dirty="0">
                    <a:solidFill>
                      <a:srgbClr val="002060"/>
                    </a:solidFill>
                  </a:rPr>
                  <a:t> </a:t>
                </a:r>
                <a:r>
                  <a:rPr lang="en-US" sz="2800" b="1" dirty="0" err="1">
                    <a:solidFill>
                      <a:srgbClr val="002060"/>
                    </a:solidFill>
                  </a:rPr>
                  <a:t>lí</a:t>
                </a:r>
                <a:r>
                  <a:rPr lang="en-US" sz="2800" b="1" dirty="0">
                    <a:solidFill>
                      <a:srgbClr val="002060"/>
                    </a:solidFill>
                  </a:rPr>
                  <a:t> </a:t>
                </a:r>
                <a:r>
                  <a:rPr lang="en-US" sz="2800" b="1" dirty="0" err="1">
                    <a:solidFill>
                      <a:srgbClr val="002060"/>
                    </a:solidFill>
                  </a:rPr>
                  <a:t>là</a:t>
                </a:r>
                <a:r>
                  <a:rPr lang="en-US" sz="2800" b="1" dirty="0">
                    <a:solidFill>
                      <a:srgbClr val="002060"/>
                    </a:solidFill>
                  </a:rPr>
                  <a:t> </a:t>
                </a:r>
                <a:r>
                  <a:rPr lang="en-US" sz="2800" b="1" dirty="0" err="1">
                    <a:solidFill>
                      <a:srgbClr val="002060"/>
                    </a:solidFill>
                  </a:rPr>
                  <a:t>một</a:t>
                </a:r>
                <a:r>
                  <a:rPr lang="en-US" sz="2800" b="1" dirty="0">
                    <a:solidFill>
                      <a:srgbClr val="002060"/>
                    </a:solidFill>
                  </a:rPr>
                  <a:t> </a:t>
                </a:r>
                <a:r>
                  <a:rPr lang="en-US" sz="2800" b="1" dirty="0" err="1">
                    <a:solidFill>
                      <a:srgbClr val="002060"/>
                    </a:solidFill>
                  </a:rPr>
                  <a:t>đơn</a:t>
                </a:r>
                <a:r>
                  <a:rPr lang="en-US" sz="2800" b="1" dirty="0">
                    <a:solidFill>
                      <a:srgbClr val="002060"/>
                    </a:solidFill>
                  </a:rPr>
                  <a:t> </a:t>
                </a:r>
                <a:r>
                  <a:rPr lang="en-US" sz="2800" b="1" dirty="0" err="1">
                    <a:solidFill>
                      <a:srgbClr val="002060"/>
                    </a:solidFill>
                  </a:rPr>
                  <a:t>vị</a:t>
                </a:r>
                <a:r>
                  <a:rPr lang="en-US" sz="2800" b="1" dirty="0">
                    <a:solidFill>
                      <a:srgbClr val="002060"/>
                    </a:solidFill>
                  </a:rPr>
                  <a:t> </a:t>
                </a:r>
                <a:r>
                  <a:rPr lang="en-US" sz="2800" b="1" dirty="0" err="1">
                    <a:solidFill>
                      <a:srgbClr val="002060"/>
                    </a:solidFill>
                  </a:rPr>
                  <a:t>chiều</a:t>
                </a:r>
                <a:r>
                  <a:rPr lang="en-US" sz="2800" b="1" dirty="0">
                    <a:solidFill>
                      <a:srgbClr val="002060"/>
                    </a:solidFill>
                  </a:rPr>
                  <a:t> </a:t>
                </a:r>
                <a:r>
                  <a:rPr lang="en-US" sz="2800" b="1" dirty="0" err="1">
                    <a:solidFill>
                      <a:srgbClr val="002060"/>
                    </a:solidFill>
                  </a:rPr>
                  <a:t>dài</a:t>
                </a:r>
                <a:r>
                  <a:rPr lang="en-US" sz="2800" b="1" dirty="0">
                    <a:solidFill>
                      <a:srgbClr val="002060"/>
                    </a:solidFill>
                  </a:rPr>
                  <a:t> </a:t>
                </a:r>
                <a:r>
                  <a:rPr lang="en-US" sz="2800" b="1" dirty="0" err="1">
                    <a:solidFill>
                      <a:srgbClr val="002060"/>
                    </a:solidFill>
                  </a:rPr>
                  <a:t>hàng</a:t>
                </a:r>
                <a:r>
                  <a:rPr lang="en-US" sz="2800" b="1" dirty="0">
                    <a:solidFill>
                      <a:srgbClr val="002060"/>
                    </a:solidFill>
                  </a:rPr>
                  <a:t> </a:t>
                </a:r>
                <a:r>
                  <a:rPr lang="en-US" sz="2800" b="1" dirty="0" err="1">
                    <a:solidFill>
                      <a:srgbClr val="002060"/>
                    </a:solidFill>
                  </a:rPr>
                  <a:t>hải</a:t>
                </a:r>
                <a:r>
                  <a:rPr lang="en-US" sz="2800" b="1" dirty="0">
                    <a:solidFill>
                      <a:srgbClr val="002060"/>
                    </a:solidFill>
                  </a:rPr>
                  <a:t>, </a:t>
                </a:r>
                <a:r>
                  <a:rPr lang="en-US" sz="2800" b="1" dirty="0" err="1">
                    <a:solidFill>
                      <a:srgbClr val="002060"/>
                    </a:solidFill>
                  </a:rPr>
                  <a:t>được</a:t>
                </a:r>
                <a:r>
                  <a:rPr lang="en-US" sz="2800" b="1" dirty="0">
                    <a:solidFill>
                      <a:srgbClr val="002060"/>
                    </a:solidFill>
                  </a:rPr>
                  <a:t> </a:t>
                </a:r>
                <a:r>
                  <a:rPr lang="en-US" sz="2800" b="1" dirty="0" err="1">
                    <a:solidFill>
                      <a:srgbClr val="002060"/>
                    </a:solidFill>
                  </a:rPr>
                  <a:t>tính</a:t>
                </a:r>
                <a:r>
                  <a:rPr lang="en-US" sz="2800" b="1" dirty="0">
                    <a:solidFill>
                      <a:srgbClr val="002060"/>
                    </a:solidFill>
                  </a:rPr>
                  <a:t> </a:t>
                </a:r>
                <a:r>
                  <a:rPr lang="en-US" sz="2800" b="1" dirty="0" err="1">
                    <a:solidFill>
                      <a:srgbClr val="002060"/>
                    </a:solidFill>
                  </a:rPr>
                  <a:t>bằng</a:t>
                </a:r>
                <a:r>
                  <a:rPr lang="en-US" sz="2800" b="1" dirty="0">
                    <a:solidFill>
                      <a:srgbClr val="002060"/>
                    </a:solidFill>
                  </a:rPr>
                  <a:t> </a:t>
                </a:r>
                <a:r>
                  <a:rPr lang="en-US" sz="2800" b="1" dirty="0" err="1">
                    <a:solidFill>
                      <a:srgbClr val="002060"/>
                    </a:solidFill>
                  </a:rPr>
                  <a:t>độ</a:t>
                </a:r>
                <a:r>
                  <a:rPr lang="en-US" sz="2800" b="1" dirty="0">
                    <a:solidFill>
                      <a:srgbClr val="002060"/>
                    </a:solidFill>
                  </a:rPr>
                  <a:t> </a:t>
                </a:r>
                <a:r>
                  <a:rPr lang="en-US" sz="2800" b="1" dirty="0" err="1">
                    <a:solidFill>
                      <a:srgbClr val="002060"/>
                    </a:solidFill>
                  </a:rPr>
                  <a:t>dài</a:t>
                </a:r>
                <a:r>
                  <a:rPr lang="en-US" sz="2800" b="1" dirty="0">
                    <a:solidFill>
                      <a:srgbClr val="002060"/>
                    </a:solidFill>
                  </a:rPr>
                  <a:t> </a:t>
                </a:r>
                <a:r>
                  <a:rPr lang="en-US" sz="2800" b="1" dirty="0" err="1">
                    <a:solidFill>
                      <a:srgbClr val="002060"/>
                    </a:solidFill>
                  </a:rPr>
                  <a:t>một</a:t>
                </a:r>
                <a:r>
                  <a:rPr lang="en-US" sz="2800" b="1" dirty="0">
                    <a:solidFill>
                      <a:srgbClr val="002060"/>
                    </a:solidFill>
                  </a:rPr>
                  <a:t> </a:t>
                </a:r>
                <a:r>
                  <a:rPr lang="en-US" sz="2800" b="1" dirty="0" err="1">
                    <a:solidFill>
                      <a:srgbClr val="002060"/>
                    </a:solidFill>
                  </a:rPr>
                  <a:t>cung</a:t>
                </a:r>
                <a:r>
                  <a:rPr lang="en-US" sz="2800" b="1" dirty="0">
                    <a:solidFill>
                      <a:srgbClr val="002060"/>
                    </a:solidFill>
                  </a:rPr>
                  <a:t> </a:t>
                </a:r>
                <a:r>
                  <a:rPr lang="en-US" sz="2800" b="1" dirty="0" err="1">
                    <a:solidFill>
                      <a:srgbClr val="002060"/>
                    </a:solidFill>
                  </a:rPr>
                  <a:t>chắn</a:t>
                </a:r>
                <a:r>
                  <a:rPr lang="en-US" sz="2800" b="1" dirty="0">
                    <a:solidFill>
                      <a:srgbClr val="002060"/>
                    </a:solidFill>
                  </a:rPr>
                  <a:t> </a:t>
                </a:r>
                <a:r>
                  <a:rPr lang="en-US" sz="2800" b="1" dirty="0" err="1">
                    <a:solidFill>
                      <a:srgbClr val="002060"/>
                    </a:solidFill>
                  </a:rPr>
                  <a:t>một</a:t>
                </a:r>
                <a:r>
                  <a:rPr lang="en-US" sz="2800" b="1" dirty="0">
                    <a:solidFill>
                      <a:srgbClr val="002060"/>
                    </a:solidFill>
                  </a:rPr>
                  <a:t> </a:t>
                </a:r>
                <a:r>
                  <a:rPr lang="en-US" sz="2800" b="1" dirty="0" err="1">
                    <a:solidFill>
                      <a:srgbClr val="002060"/>
                    </a:solidFill>
                  </a:rPr>
                  <a:t>góc</a:t>
                </a:r>
                <a:r>
                  <a:rPr lang="en-US" sz="2800" b="1" dirty="0">
                    <a:solidFill>
                      <a:srgbClr val="002060"/>
                    </a:solidFill>
                  </a:rPr>
                  <a:t> </a:t>
                </a:r>
                <a14:m>
                  <m:oMath xmlns:m="http://schemas.openxmlformats.org/officeDocument/2006/math">
                    <m:r>
                      <a:rPr lang="en-US" sz="2800" b="1" i="1">
                        <a:solidFill>
                          <a:srgbClr val="002060"/>
                        </a:solidFill>
                        <a:latin typeface="Cambria Math" panose="02040503050406030204" pitchFamily="18" charset="0"/>
                      </a:rPr>
                      <m:t>𝜶</m:t>
                    </m:r>
                    <m:r>
                      <a:rPr lang="en-US" sz="2800" b="1" i="1">
                        <a:solidFill>
                          <a:srgbClr val="002060"/>
                        </a:solidFill>
                        <a:latin typeface="Cambria Math" panose="02040503050406030204" pitchFamily="18" charset="0"/>
                      </a:rPr>
                      <m:t>=</m:t>
                    </m:r>
                    <m:sSup>
                      <m:sSupPr>
                        <m:ctrlPr>
                          <a:rPr lang="en-US" sz="2800" b="1" i="1">
                            <a:solidFill>
                              <a:srgbClr val="002060"/>
                            </a:solidFill>
                            <a:latin typeface="Cambria Math" panose="02040503050406030204" pitchFamily="18" charset="0"/>
                          </a:rPr>
                        </m:ctrlPr>
                      </m:sSupPr>
                      <m:e>
                        <m:d>
                          <m:dPr>
                            <m:ctrlPr>
                              <a:rPr lang="en-US" sz="2800" b="1" i="1">
                                <a:solidFill>
                                  <a:srgbClr val="002060"/>
                                </a:solidFill>
                                <a:latin typeface="Cambria Math" panose="02040503050406030204" pitchFamily="18" charset="0"/>
                              </a:rPr>
                            </m:ctrlPr>
                          </m:dPr>
                          <m:e>
                            <m:f>
                              <m:fPr>
                                <m:ctrlPr>
                                  <a:rPr lang="en-US"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𝟏</m:t>
                                </m:r>
                              </m:num>
                              <m:den>
                                <m:r>
                                  <a:rPr lang="en-US" sz="2800" b="1" i="1">
                                    <a:solidFill>
                                      <a:srgbClr val="002060"/>
                                    </a:solidFill>
                                    <a:latin typeface="Cambria Math" panose="02040503050406030204" pitchFamily="18" charset="0"/>
                                  </a:rPr>
                                  <m:t>𝟔𝟎</m:t>
                                </m:r>
                              </m:den>
                            </m:f>
                          </m:e>
                        </m:d>
                      </m:e>
                      <m:sup>
                        <m:r>
                          <a:rPr lang="en-US" sz="2800" b="1" i="1">
                            <a:solidFill>
                              <a:srgbClr val="002060"/>
                            </a:solidFill>
                            <a:latin typeface="Cambria Math" panose="02040503050406030204" pitchFamily="18" charset="0"/>
                          </a:rPr>
                          <m:t>°</m:t>
                        </m:r>
                      </m:sup>
                    </m:sSup>
                  </m:oMath>
                </a14:m>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đường</a:t>
                </a:r>
                <a:r>
                  <a:rPr lang="en-US" sz="2800" b="1" dirty="0">
                    <a:solidFill>
                      <a:srgbClr val="002060"/>
                    </a:solidFill>
                  </a:rPr>
                  <a:t> </a:t>
                </a:r>
                <a:r>
                  <a:rPr lang="en-US" sz="2800" b="1" dirty="0" err="1">
                    <a:solidFill>
                      <a:srgbClr val="002060"/>
                    </a:solidFill>
                  </a:rPr>
                  <a:t>kinh</a:t>
                </a:r>
                <a:r>
                  <a:rPr lang="en-US" sz="2800" b="1" dirty="0">
                    <a:solidFill>
                      <a:srgbClr val="002060"/>
                    </a:solidFill>
                  </a:rPr>
                  <a:t> </a:t>
                </a:r>
                <a:r>
                  <a:rPr lang="en-US" sz="2800" b="1" dirty="0" err="1">
                    <a:solidFill>
                      <a:srgbClr val="002060"/>
                    </a:solidFill>
                  </a:rPr>
                  <a:t>tuyến</a:t>
                </a:r>
                <a:r>
                  <a:rPr lang="en-US" sz="2800" b="1" dirty="0">
                    <a:solidFill>
                      <a:srgbClr val="002060"/>
                    </a:solidFill>
                  </a:rPr>
                  <a:t> (</a:t>
                </a:r>
                <a:r>
                  <a:rPr lang="en-US" sz="2800" b="1" dirty="0" err="1">
                    <a:solidFill>
                      <a:srgbClr val="002060"/>
                    </a:solidFill>
                  </a:rPr>
                  <a:t>Hình</a:t>
                </a:r>
                <a:r>
                  <a:rPr lang="en-US" sz="2800" b="1" dirty="0">
                    <a:solidFill>
                      <a:srgbClr val="002060"/>
                    </a:solidFill>
                  </a:rPr>
                  <a:t> </a:t>
                </a:r>
                <a:r>
                  <a:rPr lang="en-US" sz="2800" b="1">
                    <a:solidFill>
                      <a:srgbClr val="002060"/>
                    </a:solidFill>
                  </a:rPr>
                  <a:t>17). Đổi </a:t>
                </a:r>
                <a:r>
                  <a:rPr lang="en-US" sz="2800" b="1" dirty="0" err="1">
                    <a:solidFill>
                      <a:srgbClr val="002060"/>
                    </a:solidFill>
                  </a:rPr>
                  <a:t>số</a:t>
                </a:r>
                <a:r>
                  <a:rPr lang="en-US" sz="2800" b="1" dirty="0">
                    <a:solidFill>
                      <a:srgbClr val="002060"/>
                    </a:solidFill>
                  </a:rPr>
                  <a:t> </a:t>
                </a:r>
                <a:r>
                  <a:rPr lang="en-US" sz="2800" b="1" dirty="0" err="1">
                    <a:solidFill>
                      <a:srgbClr val="002060"/>
                    </a:solidFill>
                  </a:rPr>
                  <a:t>đo</a:t>
                </a:r>
                <a:r>
                  <a:rPr lang="en-US" sz="2800" b="1" dirty="0">
                    <a:solidFill>
                      <a:srgbClr val="002060"/>
                    </a:solidFill>
                  </a:rPr>
                  <a:t> </a:t>
                </a:r>
                <a14:m>
                  <m:oMath xmlns:m="http://schemas.openxmlformats.org/officeDocument/2006/math">
                    <m:r>
                      <a:rPr lang="en-US" sz="2800" b="1" i="1">
                        <a:solidFill>
                          <a:srgbClr val="002060"/>
                        </a:solidFill>
                        <a:latin typeface="Cambria Math" panose="02040503050406030204" pitchFamily="18" charset="0"/>
                      </a:rPr>
                      <m:t>𝜶</m:t>
                    </m:r>
                  </m:oMath>
                </a14:m>
                <a:r>
                  <a:rPr lang="en-US" sz="2800" b="1" dirty="0">
                    <a:solidFill>
                      <a:srgbClr val="002060"/>
                    </a:solidFill>
                  </a:rPr>
                  <a:t> sang radian </a:t>
                </a:r>
                <a:r>
                  <a:rPr lang="en-US" sz="2800" b="1" dirty="0" err="1">
                    <a:solidFill>
                      <a:srgbClr val="002060"/>
                    </a:solidFill>
                  </a:rPr>
                  <a:t>và</a:t>
                </a:r>
                <a:r>
                  <a:rPr lang="en-US" sz="2800" b="1" dirty="0">
                    <a:solidFill>
                      <a:srgbClr val="002060"/>
                    </a:solidFill>
                  </a:rPr>
                  <a:t> </a:t>
                </a:r>
                <a:r>
                  <a:rPr lang="en-US" sz="2800" b="1" dirty="0" err="1">
                    <a:solidFill>
                      <a:srgbClr val="002060"/>
                    </a:solidFill>
                  </a:rPr>
                  <a:t>cho</a:t>
                </a:r>
                <a:r>
                  <a:rPr lang="en-US" sz="2800" b="1" dirty="0">
                    <a:solidFill>
                      <a:srgbClr val="002060"/>
                    </a:solidFill>
                  </a:rPr>
                  <a:t> </a:t>
                </a:r>
                <a:r>
                  <a:rPr lang="en-US" sz="2800" b="1" dirty="0" err="1">
                    <a:solidFill>
                      <a:srgbClr val="002060"/>
                    </a:solidFill>
                  </a:rPr>
                  <a:t>biết</a:t>
                </a:r>
                <a:r>
                  <a:rPr lang="en-US" sz="2800" b="1" dirty="0">
                    <a:solidFill>
                      <a:srgbClr val="002060"/>
                    </a:solidFill>
                  </a:rPr>
                  <a:t> 1 </a:t>
                </a:r>
                <a:r>
                  <a:rPr lang="en-US" sz="2800" b="1" dirty="0" err="1">
                    <a:solidFill>
                      <a:srgbClr val="002060"/>
                    </a:solidFill>
                  </a:rPr>
                  <a:t>hải</a:t>
                </a:r>
                <a:r>
                  <a:rPr lang="en-US" sz="2800" b="1" dirty="0">
                    <a:solidFill>
                      <a:srgbClr val="002060"/>
                    </a:solidFill>
                  </a:rPr>
                  <a:t> </a:t>
                </a:r>
                <a:r>
                  <a:rPr lang="en-US" sz="2800" b="1" dirty="0" err="1">
                    <a:solidFill>
                      <a:srgbClr val="002060"/>
                    </a:solidFill>
                  </a:rPr>
                  <a:t>lí</a:t>
                </a:r>
                <a:r>
                  <a:rPr lang="en-US" sz="2800" b="1" dirty="0">
                    <a:solidFill>
                      <a:srgbClr val="002060"/>
                    </a:solidFill>
                  </a:rPr>
                  <a:t> </a:t>
                </a:r>
                <a:r>
                  <a:rPr lang="en-US" sz="2800" b="1" dirty="0" err="1">
                    <a:solidFill>
                      <a:srgbClr val="002060"/>
                    </a:solidFill>
                  </a:rPr>
                  <a:t>bằng</a:t>
                </a:r>
                <a:r>
                  <a:rPr lang="en-US" sz="2800" b="1" dirty="0">
                    <a:solidFill>
                      <a:srgbClr val="002060"/>
                    </a:solidFill>
                  </a:rPr>
                  <a:t> bao </a:t>
                </a:r>
                <a:r>
                  <a:rPr lang="en-US" sz="2800" b="1" dirty="0" err="1">
                    <a:solidFill>
                      <a:srgbClr val="002060"/>
                    </a:solidFill>
                  </a:rPr>
                  <a:t>nhiêu</a:t>
                </a:r>
                <a:r>
                  <a:rPr lang="en-US" sz="2800" b="1" dirty="0">
                    <a:solidFill>
                      <a:srgbClr val="002060"/>
                    </a:solidFill>
                  </a:rPr>
                  <a:t> </a:t>
                </a:r>
                <a:r>
                  <a:rPr lang="en-US" sz="2800" b="1" dirty="0" err="1">
                    <a:solidFill>
                      <a:srgbClr val="002060"/>
                    </a:solidFill>
                  </a:rPr>
                  <a:t>kilômét</a:t>
                </a:r>
                <a:r>
                  <a:rPr lang="en-US" sz="2800" b="1" dirty="0">
                    <a:solidFill>
                      <a:srgbClr val="002060"/>
                    </a:solidFill>
                  </a:rPr>
                  <a:t>, </a:t>
                </a:r>
                <a:r>
                  <a:rPr lang="en-US" sz="2800" b="1" dirty="0" err="1">
                    <a:solidFill>
                      <a:srgbClr val="002060"/>
                    </a:solidFill>
                  </a:rPr>
                  <a:t>biết</a:t>
                </a:r>
                <a:r>
                  <a:rPr lang="en-US" sz="2800" b="1" dirty="0">
                    <a:solidFill>
                      <a:srgbClr val="002060"/>
                    </a:solidFill>
                  </a:rPr>
                  <a:t> </a:t>
                </a:r>
                <a:r>
                  <a:rPr lang="en-US" sz="2800" b="1" dirty="0" err="1">
                    <a:solidFill>
                      <a:srgbClr val="002060"/>
                    </a:solidFill>
                  </a:rPr>
                  <a:t>bán</a:t>
                </a:r>
                <a:r>
                  <a:rPr lang="en-US" sz="2800" b="1" dirty="0">
                    <a:solidFill>
                      <a:srgbClr val="002060"/>
                    </a:solidFill>
                  </a:rPr>
                  <a:t> </a:t>
                </a:r>
                <a:r>
                  <a:rPr lang="en-US" sz="2800" b="1" dirty="0" err="1">
                    <a:solidFill>
                      <a:srgbClr val="002060"/>
                    </a:solidFill>
                  </a:rPr>
                  <a:t>kính</a:t>
                </a:r>
                <a:r>
                  <a:rPr lang="en-US" sz="2800" b="1" dirty="0">
                    <a:solidFill>
                      <a:srgbClr val="002060"/>
                    </a:solidFill>
                  </a:rPr>
                  <a:t> </a:t>
                </a:r>
                <a:r>
                  <a:rPr lang="en-US" sz="2800" b="1" dirty="0" err="1">
                    <a:solidFill>
                      <a:srgbClr val="002060"/>
                    </a:solidFill>
                  </a:rPr>
                  <a:t>trung</a:t>
                </a:r>
                <a:r>
                  <a:rPr lang="en-US" sz="2800" b="1" dirty="0">
                    <a:solidFill>
                      <a:srgbClr val="002060"/>
                    </a:solidFill>
                  </a:rPr>
                  <a:t> </a:t>
                </a:r>
                <a:r>
                  <a:rPr lang="en-US" sz="2800" b="1" dirty="0" err="1">
                    <a:solidFill>
                      <a:srgbClr val="002060"/>
                    </a:solidFill>
                  </a:rPr>
                  <a:t>bình</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Trái</a:t>
                </a:r>
                <a:r>
                  <a:rPr lang="en-US" sz="2800" b="1" dirty="0">
                    <a:solidFill>
                      <a:srgbClr val="002060"/>
                    </a:solidFill>
                  </a:rPr>
                  <a:t> </a:t>
                </a:r>
                <a:r>
                  <a:rPr lang="en-US" sz="2800" b="1" dirty="0" err="1">
                    <a:solidFill>
                      <a:srgbClr val="002060"/>
                    </a:solidFill>
                  </a:rPr>
                  <a:t>Đất</a:t>
                </a:r>
                <a:r>
                  <a:rPr lang="en-US" sz="2800" b="1" dirty="0">
                    <a:solidFill>
                      <a:srgbClr val="002060"/>
                    </a:solidFill>
                  </a:rPr>
                  <a:t> </a:t>
                </a:r>
                <a:r>
                  <a:rPr lang="en-US" sz="2800" b="1" dirty="0" err="1">
                    <a:solidFill>
                      <a:srgbClr val="002060"/>
                    </a:solidFill>
                  </a:rPr>
                  <a:t>là</a:t>
                </a:r>
                <a:r>
                  <a:rPr lang="en-US" sz="2800" b="1" dirty="0">
                    <a:solidFill>
                      <a:srgbClr val="002060"/>
                    </a:solidFill>
                  </a:rPr>
                  <a:t> </a:t>
                </a:r>
                <a14:m>
                  <m:oMath xmlns:m="http://schemas.openxmlformats.org/officeDocument/2006/math">
                    <m:r>
                      <a:rPr lang="en-US" sz="2800" b="1" i="1">
                        <a:solidFill>
                          <a:srgbClr val="002060"/>
                        </a:solidFill>
                        <a:latin typeface="Cambria Math" panose="02040503050406030204" pitchFamily="18" charset="0"/>
                      </a:rPr>
                      <m:t>𝟔𝟑𝟕𝟏</m:t>
                    </m:r>
                  </m:oMath>
                </a14:m>
                <a:r>
                  <a:rPr lang="en-US" sz="2800" b="1" dirty="0">
                    <a:solidFill>
                      <a:srgbClr val="002060"/>
                    </a:solidFill>
                  </a:rPr>
                  <a:t> km. </a:t>
                </a:r>
                <a:r>
                  <a:rPr lang="en-US" sz="2800" b="1" dirty="0" err="1">
                    <a:solidFill>
                      <a:srgbClr val="002060"/>
                    </a:solidFill>
                  </a:rPr>
                  <a:t>làm</a:t>
                </a:r>
                <a:r>
                  <a:rPr lang="en-US" sz="2800" b="1" dirty="0">
                    <a:solidFill>
                      <a:srgbClr val="002060"/>
                    </a:solidFill>
                  </a:rPr>
                  <a:t> </a:t>
                </a:r>
                <a:r>
                  <a:rPr lang="en-US" sz="2800" b="1" dirty="0" err="1">
                    <a:solidFill>
                      <a:srgbClr val="002060"/>
                    </a:solidFill>
                  </a:rPr>
                  <a:t>tròn</a:t>
                </a:r>
                <a:r>
                  <a:rPr lang="en-US" sz="2800" b="1" dirty="0">
                    <a:solidFill>
                      <a:srgbClr val="002060"/>
                    </a:solidFill>
                  </a:rPr>
                  <a:t> </a:t>
                </a:r>
                <a:r>
                  <a:rPr lang="en-US" sz="2800" b="1" dirty="0" err="1">
                    <a:solidFill>
                      <a:srgbClr val="002060"/>
                    </a:solidFill>
                  </a:rPr>
                  <a:t>kết</a:t>
                </a:r>
                <a:r>
                  <a:rPr lang="en-US" sz="2800" b="1" dirty="0">
                    <a:solidFill>
                      <a:srgbClr val="002060"/>
                    </a:solidFill>
                  </a:rPr>
                  <a:t> </a:t>
                </a:r>
                <a:r>
                  <a:rPr lang="en-US" sz="2800" b="1" dirty="0" err="1">
                    <a:solidFill>
                      <a:srgbClr val="002060"/>
                    </a:solidFill>
                  </a:rPr>
                  <a:t>quả</a:t>
                </a:r>
                <a:r>
                  <a:rPr lang="en-US" sz="2800" b="1" dirty="0">
                    <a:solidFill>
                      <a:srgbClr val="002060"/>
                    </a:solidFill>
                  </a:rPr>
                  <a:t> </a:t>
                </a:r>
                <a:r>
                  <a:rPr lang="en-US" sz="2800" b="1" dirty="0" err="1">
                    <a:solidFill>
                      <a:srgbClr val="002060"/>
                    </a:solidFill>
                  </a:rPr>
                  <a:t>đến</a:t>
                </a:r>
                <a:r>
                  <a:rPr lang="en-US" sz="2800" b="1" dirty="0">
                    <a:solidFill>
                      <a:srgbClr val="002060"/>
                    </a:solidFill>
                  </a:rPr>
                  <a:t> </a:t>
                </a:r>
                <a:r>
                  <a:rPr lang="en-US" sz="2800" b="1" dirty="0" err="1">
                    <a:solidFill>
                      <a:srgbClr val="002060"/>
                    </a:solidFill>
                  </a:rPr>
                  <a:t>hàng</a:t>
                </a:r>
                <a:r>
                  <a:rPr lang="en-US" sz="2800" b="1" dirty="0">
                    <a:solidFill>
                      <a:srgbClr val="002060"/>
                    </a:solidFill>
                  </a:rPr>
                  <a:t> </a:t>
                </a:r>
                <a:r>
                  <a:rPr lang="en-US" sz="2800" b="1" dirty="0" err="1">
                    <a:solidFill>
                      <a:srgbClr val="002060"/>
                    </a:solidFill>
                  </a:rPr>
                  <a:t>phần</a:t>
                </a:r>
                <a:r>
                  <a:rPr lang="en-US" sz="2800" b="1" dirty="0">
                    <a:solidFill>
                      <a:srgbClr val="002060"/>
                    </a:solidFill>
                  </a:rPr>
                  <a:t> </a:t>
                </a:r>
                <a:r>
                  <a:rPr lang="en-US" sz="2800" b="1" dirty="0" err="1">
                    <a:solidFill>
                      <a:srgbClr val="002060"/>
                    </a:solidFill>
                  </a:rPr>
                  <a:t>trăm</a:t>
                </a:r>
                <a:r>
                  <a:rPr lang="en-US" sz="2800" b="1" dirty="0">
                    <a:solidFill>
                      <a:srgbClr val="002060"/>
                    </a:solidFill>
                  </a:rPr>
                  <a:t>.</a:t>
                </a:r>
              </a:p>
            </p:txBody>
          </p:sp>
        </mc:Choice>
        <mc:Fallback xmlns="">
          <p:sp>
            <p:nvSpPr>
              <p:cNvPr id="6" name="Title 1">
                <a:extLst>
                  <a:ext uri="{FF2B5EF4-FFF2-40B4-BE49-F238E27FC236}">
                    <a16:creationId xmlns:a16="http://schemas.microsoft.com/office/drawing/2014/main" id="{79227649-0BC6-4384-A17E-B9EFABC8B211}"/>
                  </a:ext>
                </a:extLst>
              </p:cNvPr>
              <p:cNvSpPr txBox="1">
                <a:spLocks noRot="1" noChangeAspect="1" noMove="1" noResize="1" noEditPoints="1" noAdjustHandles="1" noChangeArrowheads="1" noChangeShapeType="1" noTextEdit="1"/>
              </p:cNvSpPr>
              <p:nvPr/>
            </p:nvSpPr>
            <p:spPr>
              <a:xfrm>
                <a:off x="159858" y="930103"/>
                <a:ext cx="11891115" cy="2289584"/>
              </a:xfrm>
              <a:prstGeom prst="rect">
                <a:avLst/>
              </a:prstGeom>
              <a:blipFill>
                <a:blip r:embed="rId2"/>
                <a:stretch>
                  <a:fillRect l="-1075" t="-1061" b="-11936"/>
                </a:stretch>
              </a:blipFill>
              <a:ln>
                <a:solidFill>
                  <a:srgbClr val="FF0000"/>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BD77E26-C0ED-441B-81E9-6C2742090C33}"/>
                  </a:ext>
                </a:extLst>
              </p:cNvPr>
              <p:cNvSpPr txBox="1">
                <a:spLocks/>
              </p:cNvSpPr>
              <p:nvPr/>
            </p:nvSpPr>
            <p:spPr>
              <a:xfrm>
                <a:off x="159858" y="3289110"/>
                <a:ext cx="12032142" cy="3314239"/>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sz="2800" b="1" dirty="0">
                    <a:solidFill>
                      <a:srgbClr val="0000FF"/>
                    </a:solidFill>
                    <a:ea typeface="Times New Roman" panose="02020603050405020304" pitchFamily="18" charset="0"/>
                  </a:rPr>
                  <a:t> </a:t>
                </a:r>
                <a:r>
                  <a:rPr lang="en-US" sz="2800" b="1" dirty="0" err="1">
                    <a:solidFill>
                      <a:srgbClr val="0000FF"/>
                    </a:solidFill>
                    <a:ea typeface="Times New Roman" panose="02020603050405020304" pitchFamily="18" charset="0"/>
                  </a:rPr>
                  <a:t>Lời</a:t>
                </a:r>
                <a:r>
                  <a:rPr lang="en-US" sz="2800" b="1" dirty="0">
                    <a:solidFill>
                      <a:srgbClr val="0000FF"/>
                    </a:solidFill>
                    <a:ea typeface="Times New Roman" panose="02020603050405020304" pitchFamily="18" charset="0"/>
                  </a:rPr>
                  <a:t> </a:t>
                </a:r>
                <a:r>
                  <a:rPr lang="en-US" sz="2800" b="1" dirty="0" err="1">
                    <a:solidFill>
                      <a:srgbClr val="0000FF"/>
                    </a:solidFill>
                    <a:ea typeface="Times New Roman" panose="02020603050405020304" pitchFamily="18" charset="0"/>
                  </a:rPr>
                  <a:t>giải</a:t>
                </a:r>
                <a:r>
                  <a:rPr lang="en-US" sz="2800" b="1" dirty="0">
                    <a:solidFill>
                      <a:srgbClr val="1F3763"/>
                    </a:solidFill>
                    <a:ea typeface="Calibri" panose="020F0502020204030204" pitchFamily="34" charset="0"/>
                  </a:rPr>
                  <a:t>	</a:t>
                </a:r>
                <a:endParaRPr lang="en-US" sz="2800" b="1" dirty="0">
                  <a:solidFill>
                    <a:srgbClr val="1F3763"/>
                  </a:solidFill>
                  <a:latin typeface="Calibri Light" panose="020F0302020204030204" pitchFamily="34" charset="0"/>
                  <a:ea typeface="Times New Roman" panose="02020603050405020304" pitchFamily="18" charset="0"/>
                </a:endParaRPr>
              </a:p>
              <a:p>
                <a:r>
                  <a:rPr lang="en-US" dirty="0">
                    <a:latin typeface="Aarial"/>
                  </a:rPr>
                  <a:t>Ta </a:t>
                </a:r>
                <a:r>
                  <a:rPr lang="en-US" dirty="0" err="1">
                    <a:latin typeface="Aarial"/>
                  </a:rPr>
                  <a:t>có</a:t>
                </a:r>
                <a:r>
                  <a:rPr lang="en-US" dirty="0">
                    <a:latin typeface="Aarial"/>
                  </a:rPr>
                  <a: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60</m:t>
                                </m:r>
                              </m:den>
                            </m:f>
                          </m:e>
                        </m:d>
                      </m:e>
                      <m:sup>
                        <m:r>
                          <a:rPr lang="en-US" i="1">
                            <a:latin typeface="Cambria Math" panose="02040503050406030204" pitchFamily="18" charset="0"/>
                          </a:rPr>
                          <m:t>∘</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60</m:t>
                            </m:r>
                          </m:den>
                        </m:f>
                      </m:num>
                      <m:den>
                        <m:r>
                          <a:rPr lang="en-US" i="1">
                            <a:latin typeface="Cambria Math" panose="02040503050406030204" pitchFamily="18" charset="0"/>
                          </a:rPr>
                          <m:t>180</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10800</m:t>
                        </m:r>
                      </m:den>
                    </m:f>
                    <m:r>
                      <m:rPr>
                        <m:nor/>
                      </m:rPr>
                      <a:rPr lang="en-US">
                        <a:latin typeface="Aarial"/>
                      </a:rPr>
                      <m:t>rad</m:t>
                    </m:r>
                  </m:oMath>
                </a14:m>
                <a:r>
                  <a:rPr lang="en-US" dirty="0">
                    <a:latin typeface="Aarial"/>
                  </a:rPr>
                  <a:t>.</a:t>
                </a:r>
              </a:p>
              <a:p>
                <a:r>
                  <a:rPr lang="en-US" dirty="0" err="1">
                    <a:latin typeface="Aarial"/>
                  </a:rPr>
                  <a:t>Độ</a:t>
                </a:r>
                <a:r>
                  <a:rPr lang="en-US" dirty="0">
                    <a:latin typeface="Aarial"/>
                  </a:rPr>
                  <a:t> </a:t>
                </a:r>
                <a:r>
                  <a:rPr lang="en-US" dirty="0" err="1">
                    <a:latin typeface="Aarial"/>
                  </a:rPr>
                  <a:t>dài</a:t>
                </a:r>
                <a:r>
                  <a:rPr lang="en-US" dirty="0">
                    <a:latin typeface="Aarial"/>
                  </a:rPr>
                  <a:t> </a:t>
                </a:r>
                <a:r>
                  <a:rPr lang="en-US" dirty="0" err="1">
                    <a:latin typeface="Aarial"/>
                  </a:rPr>
                  <a:t>cung</a:t>
                </a:r>
                <a:r>
                  <a:rPr lang="en-US" dirty="0">
                    <a:latin typeface="Aarial"/>
                  </a:rPr>
                  <a:t> </a:t>
                </a:r>
                <a:r>
                  <a:rPr lang="en-US" dirty="0" err="1">
                    <a:latin typeface="Aarial"/>
                  </a:rPr>
                  <a:t>chắn</a:t>
                </a:r>
                <a:r>
                  <a:rPr lang="en-US" dirty="0">
                    <a:latin typeface="Aarial"/>
                  </a:rPr>
                  <a:t>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𝑎</m:t>
                    </m:r>
                  </m:oMath>
                </a14:m>
                <a:r>
                  <a:rPr lang="en-US" dirty="0">
                    <a:latin typeface="Aarial"/>
                  </a:rPr>
                  <a:t> </a:t>
                </a:r>
                <a:r>
                  <a:rPr lang="en-US" dirty="0" err="1">
                    <a:latin typeface="Aarial"/>
                  </a:rPr>
                  <a:t>là</a:t>
                </a:r>
                <a:r>
                  <a:rPr lang="en-US" dirty="0">
                    <a:latin typeface="Aarial"/>
                  </a:rPr>
                  <a:t>: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10800</m:t>
                        </m:r>
                      </m:den>
                    </m:f>
                    <m:r>
                      <a:rPr lang="en-US" i="1">
                        <a:latin typeface="Cambria Math" panose="02040503050406030204" pitchFamily="18" charset="0"/>
                      </a:rPr>
                      <m:t>⋅6371</m:t>
                    </m:r>
                  </m:oMath>
                </a14:m>
                <a:endParaRPr lang="en-US" i="1" dirty="0">
                  <a:latin typeface="Aarial"/>
                </a:endParaRPr>
              </a:p>
              <a:p>
                <a:pPr marL="0" indent="0">
                  <a:buNone/>
                </a:pPr>
                <a14:m>
                  <m:oMath xmlns:m="http://schemas.openxmlformats.org/officeDocument/2006/math">
                    <m:r>
                      <a:rPr lang="en-US" i="1">
                        <a:latin typeface="Cambria Math" panose="02040503050406030204" pitchFamily="18" charset="0"/>
                      </a:rPr>
                      <m:t>≈1,85</m:t>
                    </m:r>
                    <m:r>
                      <m:rPr>
                        <m:nor/>
                      </m:rPr>
                      <a:rPr lang="en-US" i="1">
                        <a:latin typeface="Aarial"/>
                      </a:rPr>
                      <m:t> </m:t>
                    </m:r>
                    <m:r>
                      <m:rPr>
                        <m:nor/>
                      </m:rPr>
                      <a:rPr lang="en-US">
                        <a:latin typeface="Aarial"/>
                      </a:rPr>
                      <m:t>km</m:t>
                    </m:r>
                  </m:oMath>
                </a14:m>
                <a:r>
                  <a:rPr lang="en-US" dirty="0">
                    <a:latin typeface="Aarial"/>
                  </a:rPr>
                  <a:t>.</a:t>
                </a:r>
                <a:br>
                  <a:rPr lang="en-US" dirty="0">
                    <a:latin typeface="Aarial"/>
                  </a:rPr>
                </a:br>
                <a:r>
                  <a:rPr lang="en-US" dirty="0" err="1">
                    <a:latin typeface="Aarial"/>
                  </a:rPr>
                  <a:t>Vậy</a:t>
                </a:r>
                <a:r>
                  <a:rPr lang="en-US" dirty="0">
                    <a:latin typeface="Aarial"/>
                  </a:rPr>
                  <a:t> 1 </a:t>
                </a:r>
                <a:r>
                  <a:rPr lang="en-US" dirty="0" err="1">
                    <a:latin typeface="Aarial"/>
                  </a:rPr>
                  <a:t>hải</a:t>
                </a:r>
                <a:r>
                  <a:rPr lang="en-US" dirty="0">
                    <a:latin typeface="Aarial"/>
                  </a:rPr>
                  <a:t> </a:t>
                </a:r>
                <a:r>
                  <a:rPr lang="en-US" dirty="0" err="1">
                    <a:latin typeface="Aarial"/>
                  </a:rPr>
                  <a:t>lí</a:t>
                </a:r>
                <a:r>
                  <a:rPr lang="en-US" dirty="0">
                    <a:latin typeface="Aarial"/>
                  </a:rPr>
                  <a:t> </a:t>
                </a:r>
                <a:r>
                  <a:rPr lang="en-US" dirty="0" err="1">
                    <a:latin typeface="Aarial"/>
                  </a:rPr>
                  <a:t>bằng</a:t>
                </a:r>
                <a:r>
                  <a:rPr lang="en-US" dirty="0">
                    <a:latin typeface="Aarial"/>
                  </a:rPr>
                  <a:t> 1,85km.</a:t>
                </a:r>
              </a:p>
            </p:txBody>
          </p:sp>
        </mc:Choice>
        <mc:Fallback xmlns="">
          <p:sp>
            <p:nvSpPr>
              <p:cNvPr id="8" name="Content Placeholder 2">
                <a:extLst>
                  <a:ext uri="{FF2B5EF4-FFF2-40B4-BE49-F238E27FC236}">
                    <a16:creationId xmlns:a16="http://schemas.microsoft.com/office/drawing/2014/main" id="{ABD77E26-C0ED-441B-81E9-6C2742090C33}"/>
                  </a:ext>
                </a:extLst>
              </p:cNvPr>
              <p:cNvSpPr txBox="1">
                <a:spLocks noRot="1" noChangeAspect="1" noMove="1" noResize="1" noEditPoints="1" noAdjustHandles="1" noChangeArrowheads="1" noChangeShapeType="1" noTextEdit="1"/>
              </p:cNvSpPr>
              <p:nvPr/>
            </p:nvSpPr>
            <p:spPr>
              <a:xfrm>
                <a:off x="159858" y="3289110"/>
                <a:ext cx="12032142" cy="3314239"/>
              </a:xfrm>
              <a:prstGeom prst="rect">
                <a:avLst/>
              </a:prstGeom>
              <a:blipFill>
                <a:blip r:embed="rId4"/>
                <a:stretch>
                  <a:fillRect l="-1215" t="-1835" b="-3119"/>
                </a:stretch>
              </a:blipFill>
              <a:ln>
                <a:solidFill>
                  <a:srgbClr val="0000FF"/>
                </a:solid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58F0898E-20AA-0876-2DD2-3CC13F15BE0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72575" y="3429000"/>
            <a:ext cx="2590776" cy="2878967"/>
          </a:xfrm>
          <a:prstGeom prst="rect">
            <a:avLst/>
          </a:prstGeom>
        </p:spPr>
      </p:pic>
    </p:spTree>
    <p:extLst>
      <p:ext uri="{BB962C8B-B14F-4D97-AF65-F5344CB8AC3E}">
        <p14:creationId xmlns:p14="http://schemas.microsoft.com/office/powerpoint/2010/main" val="49318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up)">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31631"/>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ea typeface="Calibri" panose="020F0502020204030204" pitchFamily="34" charset="0"/>
                  </a:rPr>
                  <a:t> </a:t>
                </a:r>
              </a:p>
              <a:p>
                <a:pPr marL="0" marR="0">
                  <a:lnSpc>
                    <a:spcPct val="107000"/>
                  </a:lnSpc>
                  <a:spcBef>
                    <a:spcPts val="0"/>
                  </a:spcBef>
                  <a:spcAft>
                    <a:spcPts val="800"/>
                  </a:spcAft>
                </a:pPr>
                <a:r>
                  <a:rPr lang="en-US" sz="2800">
                    <a:ea typeface="Calibri" panose="020F0502020204030204" pitchFamily="34" charset="0"/>
                  </a:rPr>
                  <a:t>Suy ra </a:t>
                </a:r>
                <a14:m>
                  <m:oMath xmlns:m="http://schemas.openxmlformats.org/officeDocument/2006/math">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𝐸𝐹</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oMath>
                </a14:m>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Vì</a:t>
                </a:r>
                <a14:m>
                  <m:oMath xmlns:m="http://schemas.openxmlformats.org/officeDocument/2006/math">
                    <m:r>
                      <a:rPr lang="en-US" sz="2800" i="1">
                        <a:latin typeface="Cambria Math" panose="02040503050406030204" pitchFamily="18" charset="0"/>
                        <a:ea typeface="Calibri" panose="020F0502020204030204" pitchFamily="34" charset="0"/>
                      </a:rPr>
                      <m:t>𝐻𝐸𝐹𝐺</m:t>
                    </m:r>
                  </m:oMath>
                </a14:m>
                <a:r>
                  <a:rPr lang="en-US" sz="2800">
                    <a:ea typeface="Calibri" panose="020F0502020204030204" pitchFamily="34" charset="0"/>
                  </a:rPr>
                  <a:t> là hình chữ nhật </a:t>
                </a: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𝐻𝐺</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𝐸𝐹</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2</m:t>
                        </m:r>
                      </m:e>
                    </m:d>
                  </m:oMath>
                </a14:m>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Vì </a:t>
                </a:r>
                <a14:m>
                  <m:oMath xmlns:m="http://schemas.openxmlformats.org/officeDocument/2006/math">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𝐺𝐻</m:t>
                    </m:r>
                  </m:oMath>
                </a14:m>
                <a:r>
                  <a:rPr lang="en-US" sz="2800">
                    <a:ea typeface="Calibri" panose="020F0502020204030204" pitchFamily="34" charset="0"/>
                  </a:rPr>
                  <a:t>là hai đường thẳng phân biệt nên từ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oMath>
                </a14:m>
                <a:r>
                  <a:rPr lang="en-US" sz="2800">
                    <a:ea typeface="Calibri" panose="020F0502020204030204" pitchFamily="34"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2</m:t>
                        </m:r>
                      </m:e>
                    </m:d>
                  </m:oMath>
                </a14:m>
                <a:r>
                  <a:rPr lang="en-US" sz="2800">
                    <a:ea typeface="Calibri" panose="020F0502020204030204" pitchFamily="34" charset="0"/>
                  </a:rPr>
                  <a:t>ta có </a:t>
                </a:r>
                <a14:m>
                  <m:oMath xmlns:m="http://schemas.openxmlformats.org/officeDocument/2006/math">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𝐻𝐺</m:t>
                    </m:r>
                    <m:r>
                      <a:rPr lang="en-US" sz="2800" i="1">
                        <a:latin typeface="Cambria Math" panose="02040503050406030204" pitchFamily="18" charset="0"/>
                        <a:ea typeface="Calibri" panose="020F0502020204030204" pitchFamily="34" charset="0"/>
                      </a:rPr>
                      <m:t>.</m:t>
                    </m:r>
                  </m:oMath>
                </a14:m>
                <a:endParaRPr lang="en-US" sz="280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mc:Choice>
        <mc:Fallback xmlns="">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31631"/>
                <a:ext cx="11989406" cy="2553286"/>
              </a:xfrm>
              <a:prstGeom prst="rect">
                <a:avLst/>
              </a:prstGeom>
              <a:blipFill>
                <a:blip r:embed="rId2"/>
                <a:stretch>
                  <a:fillRect l="-1118" t="-3095"/>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986269" y="2889457"/>
            <a:ext cx="6320758" cy="1318917"/>
          </a:xfrm>
          <a:prstGeom prst="rect">
            <a:avLst/>
          </a:prstGeom>
        </p:spPr>
      </p:pic>
    </p:spTree>
    <p:extLst>
      <p:ext uri="{BB962C8B-B14F-4D97-AF65-F5344CB8AC3E}">
        <p14:creationId xmlns:p14="http://schemas.microsoft.com/office/powerpoint/2010/main" val="3558930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up)">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31631"/>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ea typeface="Calibri" panose="020F0502020204030204" pitchFamily="34" charset="0"/>
              </a:rPr>
              <a:t> </a:t>
            </a:r>
          </a:p>
          <a:p>
            <a:pPr marL="0" marR="0">
              <a:lnSpc>
                <a:spcPct val="107000"/>
              </a:lnSpc>
              <a:spcBef>
                <a:spcPts val="0"/>
              </a:spcBef>
              <a:spcAft>
                <a:spcPts val="800"/>
              </a:spcAft>
            </a:pPr>
            <a:r>
              <a:rPr lang="en-US">
                <a:ea typeface="Calibri" panose="020F0502020204030204" pitchFamily="34" charset="0"/>
              </a:rPr>
              <a:t>Vậy khi mở cửa thì hai mép ngoài của hai lá cửa song song với  nhau</a:t>
            </a:r>
            <a:endParaRPr lang="en-US" sz="280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2">
            <a:clrChange>
              <a:clrFrom>
                <a:srgbClr val="C2EDF6"/>
              </a:clrFrom>
              <a:clrTo>
                <a:srgbClr val="C2EDF6">
                  <a:alpha val="0"/>
                </a:srgbClr>
              </a:clrTo>
            </a:clrChange>
          </a:blip>
          <a:stretch>
            <a:fillRect/>
          </a:stretch>
        </p:blipFill>
        <p:spPr>
          <a:xfrm>
            <a:off x="2986269" y="2889457"/>
            <a:ext cx="6320758" cy="1318917"/>
          </a:xfrm>
          <a:prstGeom prst="rect">
            <a:avLst/>
          </a:prstGeom>
        </p:spPr>
      </p:pic>
    </p:spTree>
    <p:extLst>
      <p:ext uri="{BB962C8B-B14F-4D97-AF65-F5344CB8AC3E}">
        <p14:creationId xmlns:p14="http://schemas.microsoft.com/office/powerpoint/2010/main" val="4270050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31631"/>
                <a:ext cx="7607798"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p>
              <a:p>
                <a:pPr marL="0" marR="0">
                  <a:lnSpc>
                    <a:spcPct val="107000"/>
                  </a:lnSpc>
                  <a:spcBef>
                    <a:spcPts val="0"/>
                  </a:spcBef>
                  <a:spcAft>
                    <a:spcPts val="800"/>
                  </a:spcAft>
                </a:pPr>
                <a:r>
                  <a:rPr lang="en-US" sz="3600">
                    <a:ea typeface="Calibri" panose="020F0502020204030204" pitchFamily="34" charset="0"/>
                  </a:rPr>
                  <a:t> b) Hình thang </a:t>
                </a:r>
                <a14:m>
                  <m:oMath xmlns:m="http://schemas.openxmlformats.org/officeDocument/2006/math">
                    <m:r>
                      <a:rPr lang="en-US" i="1">
                        <a:latin typeface="Cambria Math" panose="02040503050406030204" pitchFamily="18" charset="0"/>
                        <a:ea typeface="Calibri" panose="020F0502020204030204" pitchFamily="34" charset="0"/>
                      </a:rPr>
                      <m:t>𝐴𝐵𝐶𝐷</m:t>
                    </m:r>
                  </m:oMath>
                </a14:m>
                <a:r>
                  <a:rPr lang="en-US" sz="3600">
                    <a:ea typeface="Calibri" panose="020F0502020204030204" pitchFamily="34" charset="0"/>
                  </a:rPr>
                  <a:t> có </a:t>
                </a:r>
                <a14:m>
                  <m:oMath xmlns:m="http://schemas.openxmlformats.org/officeDocument/2006/math">
                    <m:r>
                      <a:rPr lang="en-US" i="1">
                        <a:latin typeface="Cambria Math" panose="02040503050406030204" pitchFamily="18" charset="0"/>
                        <a:ea typeface="Calibri" panose="020F0502020204030204" pitchFamily="34" charset="0"/>
                      </a:rPr>
                      <m:t>𝐴𝐵</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𝑎</m:t>
                    </m:r>
                    <m:r>
                      <a:rPr lang="en-US" i="1">
                        <a:latin typeface="Cambria Math" panose="02040503050406030204" pitchFamily="18" charset="0"/>
                        <a:ea typeface="Calibri" panose="020F0502020204030204" pitchFamily="34" charset="0"/>
                      </a:rPr>
                      <m:t>,</m:t>
                    </m:r>
                  </m:oMath>
                </a14:m>
                <a:endParaRPr lang="en-US" i="1">
                  <a:latin typeface="Cambria Math" panose="02040503050406030204" pitchFamily="18" charset="0"/>
                  <a:ea typeface="Calibri" panose="020F0502020204030204" pitchFamily="34" charset="0"/>
                </a:endParaRPr>
              </a:p>
              <a:p>
                <a:pPr marL="0" marR="0">
                  <a:lnSpc>
                    <a:spcPct val="107000"/>
                  </a:lnSpc>
                  <a:spcBef>
                    <a:spcPts val="0"/>
                  </a:spcBef>
                  <a:spcAft>
                    <a:spcPts val="800"/>
                  </a:spcAft>
                </a:pPr>
                <a14:m>
                  <m:oMath xmlns:m="http://schemas.openxmlformats.org/officeDocument/2006/math">
                    <m:r>
                      <a:rPr lang="en-US" i="1">
                        <a:latin typeface="Cambria Math" panose="02040503050406030204" pitchFamily="18" charset="0"/>
                        <a:ea typeface="Calibri" panose="020F0502020204030204" pitchFamily="34" charset="0"/>
                      </a:rPr>
                      <m:t>𝐷𝐶</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𝑏</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𝑎</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𝑏</m:t>
                        </m:r>
                      </m:e>
                    </m:d>
                  </m:oMath>
                </a14:m>
                <a:r>
                  <a:rPr lang="en-US" sz="3600">
                    <a:ea typeface="Calibri" panose="020F0502020204030204" pitchFamily="34" charset="0"/>
                  </a:rPr>
                  <a:t> thì hình thang </a:t>
                </a:r>
                <a14:m>
                  <m:oMath xmlns:m="http://schemas.openxmlformats.org/officeDocument/2006/math">
                    <m:r>
                      <a:rPr lang="en-US" i="1">
                        <a:latin typeface="Cambria Math" panose="02040503050406030204" pitchFamily="18" charset="0"/>
                        <a:ea typeface="Calibri" panose="020F0502020204030204" pitchFamily="34" charset="0"/>
                      </a:rPr>
                      <m:t>𝐸𝐹𝐺𝐻</m:t>
                    </m:r>
                  </m:oMath>
                </a14:m>
                <a:r>
                  <a:rPr lang="en-US" sz="3600">
                    <a:ea typeface="Calibri" panose="020F0502020204030204" pitchFamily="34" charset="0"/>
                  </a:rPr>
                  <a:t> có </a:t>
                </a:r>
                <a14:m>
                  <m:oMath xmlns:m="http://schemas.openxmlformats.org/officeDocument/2006/math">
                    <m:r>
                      <a:rPr lang="en-US" i="1">
                        <a:latin typeface="Cambria Math" panose="02040503050406030204" pitchFamily="18" charset="0"/>
                        <a:ea typeface="Calibri" panose="020F0502020204030204" pitchFamily="34" charset="0"/>
                      </a:rPr>
                      <m:t>𝐸𝐻</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𝑏</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𝐹𝐺</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𝑎</m:t>
                    </m:r>
                  </m:oMath>
                </a14:m>
                <a:endParaRPr lang="en-US">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mc:Choice>
        <mc:Fallback xmlns="">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31631"/>
                <a:ext cx="7607798" cy="2553286"/>
              </a:xfrm>
              <a:prstGeom prst="rect">
                <a:avLst/>
              </a:prstGeom>
              <a:blipFill>
                <a:blip r:embed="rId2"/>
                <a:stretch>
                  <a:fillRect l="-2160" t="-3095" r="-1360"/>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986269" y="2889457"/>
            <a:ext cx="6320758" cy="1318917"/>
          </a:xfrm>
          <a:prstGeom prst="rect">
            <a:avLst/>
          </a:prstGeom>
        </p:spPr>
      </p:pic>
      <p:pic>
        <p:nvPicPr>
          <p:cNvPr id="4" name="Picture 3">
            <a:extLst>
              <a:ext uri="{FF2B5EF4-FFF2-40B4-BE49-F238E27FC236}">
                <a16:creationId xmlns:a16="http://schemas.microsoft.com/office/drawing/2014/main" id="{0D576D3D-4CE2-48AE-A5A7-CEBD4D629B5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867453" y="4440990"/>
            <a:ext cx="2700762" cy="2417009"/>
          </a:xfrm>
          <a:prstGeom prst="rect">
            <a:avLst/>
          </a:prstGeom>
        </p:spPr>
      </p:pic>
    </p:spTree>
    <p:extLst>
      <p:ext uri="{BB962C8B-B14F-4D97-AF65-F5344CB8AC3E}">
        <p14:creationId xmlns:p14="http://schemas.microsoft.com/office/powerpoint/2010/main" val="1274841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31631"/>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r>
                  <a:rPr lang="en-US">
                    <a:ea typeface="Calibri" panose="020F0502020204030204" pitchFamily="34" charset="0"/>
                  </a:rPr>
                  <a:t> </a:t>
                </a:r>
              </a:p>
              <a:p>
                <a:pPr marL="0" marR="0">
                  <a:lnSpc>
                    <a:spcPct val="107000"/>
                  </a:lnSpc>
                  <a:spcBef>
                    <a:spcPts val="0"/>
                  </a:spcBef>
                  <a:spcAft>
                    <a:spcPts val="800"/>
                  </a:spcAft>
                </a:pPr>
                <a:r>
                  <a:rPr lang="en-US" sz="2800">
                    <a:ea typeface="Calibri" panose="020F0502020204030204" pitchFamily="34" charset="0"/>
                  </a:rPr>
                  <a:t>Giả sử lá cửa </a:t>
                </a:r>
                <a14:m>
                  <m:oMath xmlns:m="http://schemas.openxmlformats.org/officeDocument/2006/math">
                    <m:r>
                      <a:rPr lang="en-US" sz="2800" i="1">
                        <a:latin typeface="Cambria Math" panose="02040503050406030204" pitchFamily="18" charset="0"/>
                        <a:ea typeface="Calibri" panose="020F0502020204030204" pitchFamily="34" charset="0"/>
                      </a:rPr>
                      <m:t>𝐴𝐵𝐶𝐷</m:t>
                    </m:r>
                  </m:oMath>
                </a14:m>
                <a:r>
                  <a:rPr lang="en-US" sz="280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rPr>
                      <m:t>𝐸𝐹𝐺𝐻</m:t>
                    </m:r>
                  </m:oMath>
                </a14:m>
                <a:r>
                  <a:rPr lang="en-US" sz="2800">
                    <a:ea typeface="Calibri" panose="020F0502020204030204" pitchFamily="34" charset="0"/>
                  </a:rPr>
                  <a:t>được mở ra và góc tạo bởi hai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𝐴𝐵𝐶𝐷</m:t>
                        </m:r>
                      </m:e>
                    </m:d>
                  </m:oMath>
                </a14:m>
                <a:r>
                  <a:rPr lang="en-US" sz="2800">
                    <a:ea typeface="Calibri" panose="020F0502020204030204" pitchFamily="34" charset="0"/>
                  </a:rPr>
                  <a:t>,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𝐸𝐹𝐺𝐻</m:t>
                        </m:r>
                      </m:e>
                    </m:d>
                  </m:oMath>
                </a14:m>
                <a:r>
                  <a:rPr lang="en-US" sz="2800">
                    <a:ea typeface="Calibri" panose="020F0502020204030204" pitchFamily="34" charset="0"/>
                  </a:rPr>
                  <a:t>là  </a:t>
                </a:r>
                <a14:m>
                  <m:oMath xmlns:m="http://schemas.openxmlformats.org/officeDocument/2006/math">
                    <m:r>
                      <a:rPr lang="en-US" sz="2800" i="1">
                        <a:latin typeface="Cambria Math" panose="02040503050406030204" pitchFamily="18" charset="0"/>
                        <a:ea typeface="Calibri" panose="020F0502020204030204" pitchFamily="34" charset="0"/>
                      </a:rPr>
                      <m:t>𝛼</m:t>
                    </m:r>
                  </m:oMath>
                </a14:m>
                <a:r>
                  <a:rPr lang="en-US" sz="2800">
                    <a:ea typeface="Calibri" panose="020F0502020204030204" pitchFamily="34" charset="0"/>
                  </a:rPr>
                  <a:t>; góc tạo bởi hai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𝐴𝐵𝐸𝐹</m:t>
                        </m:r>
                      </m:e>
                    </m:d>
                  </m:oMath>
                </a14:m>
                <a:r>
                  <a:rPr lang="en-US" sz="2800">
                    <a:ea typeface="Calibri" panose="020F0502020204030204" pitchFamily="34" charset="0"/>
                  </a:rPr>
                  <a:t>,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𝐸𝐹𝐺𝐻</m:t>
                        </m:r>
                      </m:e>
                    </m:d>
                  </m:oMath>
                </a14:m>
                <a:r>
                  <a:rPr lang="en-US" sz="2800">
                    <a:ea typeface="Calibri" panose="020F0502020204030204" pitchFamily="34" charset="0"/>
                  </a:rPr>
                  <a:t>là  </a:t>
                </a:r>
                <a14:m>
                  <m:oMath xmlns:m="http://schemas.openxmlformats.org/officeDocument/2006/math">
                    <m:r>
                      <a:rPr lang="en-US" sz="2800" i="1">
                        <a:latin typeface="Cambria Math" panose="02040503050406030204" pitchFamily="18" charset="0"/>
                        <a:ea typeface="Calibri" panose="020F0502020204030204" pitchFamily="34" charset="0"/>
                      </a:rPr>
                      <m:t>𝛽</m:t>
                    </m:r>
                  </m:oMath>
                </a14:m>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Khi đó </a:t>
                </a:r>
                <a14:m>
                  <m:oMath xmlns:m="http://schemas.openxmlformats.org/officeDocument/2006/math">
                    <m:acc>
                      <m:accPr>
                        <m:chr m:val="̂"/>
                        <m:ctrlPr>
                          <a:rPr lang="en-US" sz="2800" i="1">
                            <a:latin typeface="Cambria Math" panose="02040503050406030204" pitchFamily="18" charset="0"/>
                            <a:ea typeface="Calibri" panose="020F0502020204030204" pitchFamily="34" charset="0"/>
                          </a:rPr>
                        </m:ctrlPr>
                      </m:accPr>
                      <m:e>
                        <m:r>
                          <a:rPr lang="en-US" sz="2800" i="1">
                            <a:latin typeface="Cambria Math" panose="02040503050406030204" pitchFamily="18" charset="0"/>
                            <a:ea typeface="Calibri" panose="020F0502020204030204" pitchFamily="34" charset="0"/>
                          </a:rPr>
                          <m:t>𝐸𝐴𝐵</m:t>
                        </m:r>
                      </m:e>
                    </m:acc>
                    <m:r>
                      <a:rPr lang="en-US" sz="2800" i="1">
                        <a:latin typeface="Cambria Math" panose="02040503050406030204" pitchFamily="18" charset="0"/>
                        <a:ea typeface="Calibri" panose="020F0502020204030204" pitchFamily="34" charset="0"/>
                      </a:rPr>
                      <m:t>=</m:t>
                    </m:r>
                    <m:acc>
                      <m:accPr>
                        <m:chr m:val="̂"/>
                        <m:ctrlPr>
                          <a:rPr lang="en-US" sz="2800" i="1">
                            <a:latin typeface="Cambria Math" panose="02040503050406030204" pitchFamily="18" charset="0"/>
                            <a:ea typeface="Calibri" panose="020F0502020204030204" pitchFamily="34" charset="0"/>
                          </a:rPr>
                        </m:ctrlPr>
                      </m:accPr>
                      <m:e>
                        <m:r>
                          <a:rPr lang="en-US" sz="2800" i="1">
                            <a:latin typeface="Cambria Math" panose="02040503050406030204" pitchFamily="18" charset="0"/>
                            <a:ea typeface="Calibri" panose="020F0502020204030204" pitchFamily="34" charset="0"/>
                          </a:rPr>
                          <m:t>𝐹𝐷𝐶</m:t>
                        </m:r>
                      </m:e>
                    </m:acc>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𝛼</m:t>
                    </m:r>
                    <m:r>
                      <a:rPr lang="en-US" sz="2800" i="1">
                        <a:latin typeface="Cambria Math" panose="02040503050406030204" pitchFamily="18" charset="0"/>
                        <a:ea typeface="Calibri" panose="020F0502020204030204" pitchFamily="34" charset="0"/>
                      </a:rPr>
                      <m:t>≤9</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0</m:t>
                        </m:r>
                      </m:e>
                      <m:sup>
                        <m:r>
                          <a:rPr lang="en-US" sz="2800" i="1">
                            <a:latin typeface="Cambria Math" panose="02040503050406030204" pitchFamily="18" charset="0"/>
                            <a:ea typeface="Calibri" panose="020F0502020204030204" pitchFamily="34" charset="0"/>
                          </a:rPr>
                          <m:t>0</m:t>
                        </m:r>
                      </m:sup>
                    </m:sSup>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m:t>
                        </m:r>
                      </m:fName>
                      <m:e>
                        <m:acc>
                          <m:accPr>
                            <m:chr m:val="̂"/>
                            <m:ctrlPr>
                              <a:rPr lang="en-US" sz="2800" i="1">
                                <a:latin typeface="Cambria Math" panose="02040503050406030204" pitchFamily="18" charset="0"/>
                                <a:ea typeface="Calibri" panose="020F0502020204030204" pitchFamily="34" charset="0"/>
                              </a:rPr>
                            </m:ctrlPr>
                          </m:accPr>
                          <m:e>
                            <m:r>
                              <a:rPr lang="en-US" sz="2800" i="1">
                                <a:latin typeface="Cambria Math" panose="02040503050406030204" pitchFamily="18" charset="0"/>
                                <a:ea typeface="Calibri" panose="020F0502020204030204" pitchFamily="34" charset="0"/>
                              </a:rPr>
                              <m:t>𝐴𝐸𝐻</m:t>
                            </m:r>
                          </m:e>
                        </m:acc>
                      </m:e>
                    </m:func>
                    <m:r>
                      <a:rPr lang="en-US" sz="2800" i="1">
                        <a:latin typeface="Cambria Math" panose="02040503050406030204" pitchFamily="18" charset="0"/>
                        <a:ea typeface="Calibri" panose="020F0502020204030204" pitchFamily="34" charset="0"/>
                      </a:rPr>
                      <m:t>=</m:t>
                    </m:r>
                    <m:acc>
                      <m:accPr>
                        <m:chr m:val="̂"/>
                        <m:ctrlPr>
                          <a:rPr lang="en-US" sz="2800" i="1">
                            <a:latin typeface="Cambria Math" panose="02040503050406030204" pitchFamily="18" charset="0"/>
                            <a:ea typeface="Calibri" panose="020F0502020204030204" pitchFamily="34" charset="0"/>
                          </a:rPr>
                        </m:ctrlPr>
                      </m:accPr>
                      <m:e>
                        <m:r>
                          <a:rPr lang="en-US" sz="2800" i="1">
                            <a:latin typeface="Cambria Math" panose="02040503050406030204" pitchFamily="18" charset="0"/>
                            <a:ea typeface="Calibri" panose="020F0502020204030204" pitchFamily="34" charset="0"/>
                          </a:rPr>
                          <m:t>𝐷𝐹𝐺</m:t>
                        </m:r>
                      </m:e>
                    </m:acc>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𝛽</m:t>
                    </m:r>
                    <m:r>
                      <a:rPr lang="en-US" sz="2800" i="1">
                        <a:latin typeface="Cambria Math" panose="02040503050406030204" pitchFamily="18" charset="0"/>
                        <a:ea typeface="Calibri" panose="020F0502020204030204" pitchFamily="34" charset="0"/>
                      </a:rPr>
                      <m:t>≤9</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0</m:t>
                        </m:r>
                      </m:e>
                      <m:sup>
                        <m:r>
                          <a:rPr lang="en-US" sz="2800" i="1">
                            <a:latin typeface="Cambria Math" panose="02040503050406030204" pitchFamily="18" charset="0"/>
                            <a:ea typeface="Calibri" panose="020F0502020204030204" pitchFamily="34" charset="0"/>
                          </a:rPr>
                          <m:t>0</m:t>
                        </m:r>
                      </m:sup>
                    </m:sSup>
                  </m:oMath>
                </a14:m>
                <a:endParaRPr lang="en-US" sz="280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mc:Choice>
        <mc:Fallback xmlns="">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31631"/>
                <a:ext cx="11989406" cy="2553286"/>
              </a:xfrm>
              <a:prstGeom prst="rect">
                <a:avLst/>
              </a:prstGeom>
              <a:blipFill>
                <a:blip r:embed="rId2"/>
                <a:stretch>
                  <a:fillRect l="-1118" t="-3095"/>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986269" y="2889457"/>
            <a:ext cx="6320758" cy="1318917"/>
          </a:xfrm>
          <a:prstGeom prst="rect">
            <a:avLst/>
          </a:prstGeom>
        </p:spPr>
      </p:pic>
    </p:spTree>
    <p:extLst>
      <p:ext uri="{BB962C8B-B14F-4D97-AF65-F5344CB8AC3E}">
        <p14:creationId xmlns:p14="http://schemas.microsoft.com/office/powerpoint/2010/main" val="2251527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up)">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up)">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31631"/>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p>
              <a:p>
                <a:pPr marL="0" marR="0">
                  <a:lnSpc>
                    <a:spcPct val="107000"/>
                  </a:lnSpc>
                  <a:spcBef>
                    <a:spcPts val="0"/>
                  </a:spcBef>
                  <a:spcAft>
                    <a:spcPts val="800"/>
                  </a:spcAft>
                </a:pPr>
                <a:r>
                  <a:rPr lang="en-US">
                    <a:ea typeface="Calibri" panose="020F0502020204030204" pitchFamily="34" charset="0"/>
                  </a:rPr>
                  <a:t> </a:t>
                </a:r>
                <a:r>
                  <a:rPr lang="en-US" sz="2800">
                    <a:ea typeface="Calibri" panose="020F0502020204030204" pitchFamily="34" charset="0"/>
                  </a:rPr>
                  <a:t>Gọi </a:t>
                </a:r>
                <a14:m>
                  <m:oMath xmlns:m="http://schemas.openxmlformats.org/officeDocument/2006/math">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𝐵</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𝐶</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𝐺</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𝐻</m:t>
                        </m:r>
                      </m:e>
                      <m:sup>
                        <m:r>
                          <a:rPr lang="en-US" sz="2800" i="1">
                            <a:latin typeface="Cambria Math" panose="02040503050406030204" pitchFamily="18" charset="0"/>
                            <a:ea typeface="Calibri" panose="020F0502020204030204" pitchFamily="34" charset="0"/>
                          </a:rPr>
                          <m:t>′</m:t>
                        </m:r>
                      </m:sup>
                    </m:sSup>
                  </m:oMath>
                </a14:m>
                <a:r>
                  <a:rPr lang="en-US" sz="2800">
                    <a:ea typeface="Calibri" panose="020F0502020204030204" pitchFamily="34" charset="0"/>
                  </a:rPr>
                  <a:t> lần lượt là hình chiếu vuông góc của </a:t>
                </a:r>
                <a14:m>
                  <m:oMath xmlns:m="http://schemas.openxmlformats.org/officeDocument/2006/math">
                    <m:r>
                      <a:rPr lang="en-US" sz="2800" i="1">
                        <a:latin typeface="Cambria Math" panose="02040503050406030204" pitchFamily="18" charset="0"/>
                        <a:ea typeface="Calibri" panose="020F0502020204030204" pitchFamily="34" charset="0"/>
                      </a:rPr>
                      <m:t>𝐵</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𝐺</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𝐻</m:t>
                    </m:r>
                  </m:oMath>
                </a14:m>
                <a:r>
                  <a:rPr lang="en-US" sz="2800">
                    <a:ea typeface="Calibri" panose="020F0502020204030204" pitchFamily="34" charset="0"/>
                  </a:rPr>
                  <a:t> lên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𝐴𝐸𝐹𝐷</m:t>
                        </m:r>
                      </m:e>
                    </m:d>
                  </m:oMath>
                </a14:m>
                <a:endParaRPr lang="en-US" sz="280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thì </a:t>
                </a:r>
                <a14:m>
                  <m:oMath xmlns:m="http://schemas.openxmlformats.org/officeDocument/2006/math">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𝐵</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𝐻</m:t>
                        </m:r>
                      </m:e>
                      <m:sup>
                        <m:r>
                          <a:rPr lang="en-US" sz="2800" i="1">
                            <a:latin typeface="Cambria Math" panose="02040503050406030204" pitchFamily="18" charset="0"/>
                            <a:ea typeface="Calibri" panose="020F0502020204030204" pitchFamily="34" charset="0"/>
                          </a:rPr>
                          <m:t>′</m:t>
                        </m:r>
                      </m:sup>
                    </m:sSup>
                  </m:oMath>
                </a14:m>
                <a:r>
                  <a:rPr lang="en-US" sz="2800">
                    <a:ea typeface="Calibri" panose="020F0502020204030204" pitchFamily="34" charset="0"/>
                  </a:rPr>
                  <a:t> thuộc </a:t>
                </a:r>
                <a14:m>
                  <m:oMath xmlns:m="http://schemas.openxmlformats.org/officeDocument/2006/math">
                    <m:r>
                      <a:rPr lang="en-US" sz="2800" i="1">
                        <a:latin typeface="Cambria Math" panose="02040503050406030204" pitchFamily="18" charset="0"/>
                        <a:ea typeface="Calibri" panose="020F0502020204030204" pitchFamily="34" charset="0"/>
                      </a:rPr>
                      <m:t>𝐴𝐸</m:t>
                    </m:r>
                  </m:oMath>
                </a14:m>
                <a:r>
                  <a:rPr lang="en-US" sz="2800">
                    <a:ea typeface="Calibri" panose="020F0502020204030204" pitchFamily="34" charset="0"/>
                  </a:rPr>
                  <a:t>; </a:t>
                </a:r>
                <a14:m>
                  <m:oMath xmlns:m="http://schemas.openxmlformats.org/officeDocument/2006/math">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𝐶</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𝐺</m:t>
                        </m:r>
                      </m:e>
                      <m:sup>
                        <m:r>
                          <a:rPr lang="en-US" sz="2800" i="1">
                            <a:latin typeface="Cambria Math" panose="02040503050406030204" pitchFamily="18" charset="0"/>
                            <a:ea typeface="Calibri" panose="020F0502020204030204" pitchFamily="34" charset="0"/>
                          </a:rPr>
                          <m:t>′</m:t>
                        </m:r>
                      </m:sup>
                    </m:sSup>
                  </m:oMath>
                </a14:m>
                <a:r>
                  <a:rPr lang="en-US" sz="2800">
                    <a:ea typeface="Calibri" panose="020F0502020204030204" pitchFamily="34" charset="0"/>
                  </a:rPr>
                  <a:t>thuộc </a:t>
                </a:r>
                <a14:m>
                  <m:oMath xmlns:m="http://schemas.openxmlformats.org/officeDocument/2006/math">
                    <m:r>
                      <a:rPr lang="en-US" sz="2800" i="1">
                        <a:latin typeface="Cambria Math" panose="02040503050406030204" pitchFamily="18" charset="0"/>
                        <a:ea typeface="Calibri" panose="020F0502020204030204" pitchFamily="34" charset="0"/>
                      </a:rPr>
                      <m:t>𝐷𝐹</m:t>
                    </m:r>
                  </m:oMath>
                </a14:m>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Ta có </a:t>
                </a:r>
                <a14:m>
                  <m:oMath xmlns:m="http://schemas.openxmlformats.org/officeDocument/2006/math">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𝐻𝐺</m:t>
                    </m:r>
                  </m:oMath>
                </a14:m>
                <a:r>
                  <a:rPr lang="en-US" sz="2800">
                    <a:ea typeface="Calibri" panose="020F0502020204030204" pitchFamily="34" charset="0"/>
                  </a:rPr>
                  <a:t> do đó nếu </a:t>
                </a:r>
                <a14:m>
                  <m:oMath xmlns:m="http://schemas.openxmlformats.org/officeDocument/2006/math">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𝐻𝐺</m:t>
                    </m:r>
                  </m:oMath>
                </a14:m>
                <a:r>
                  <a:rPr lang="en-US" sz="2800">
                    <a:ea typeface="Calibri" panose="020F0502020204030204" pitchFamily="34" charset="0"/>
                  </a:rPr>
                  <a:t>thì </a:t>
                </a:r>
                <a14:m>
                  <m:oMath xmlns:m="http://schemas.openxmlformats.org/officeDocument/2006/math">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𝐵</m:t>
                        </m:r>
                      </m:e>
                      <m:sup>
                        <m:r>
                          <a:rPr lang="en-US" sz="2800" i="1">
                            <a:latin typeface="Cambria Math" panose="02040503050406030204" pitchFamily="18" charset="0"/>
                            <a:ea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𝐻</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𝐶</m:t>
                        </m:r>
                      </m:e>
                      <m:sup>
                        <m:r>
                          <a:rPr lang="en-US" sz="2800" i="1">
                            <a:latin typeface="Cambria Math" panose="02040503050406030204" pitchFamily="18" charset="0"/>
                            <a:ea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𝐺</m:t>
                        </m:r>
                      </m:e>
                      <m:sup>
                        <m:r>
                          <a:rPr lang="en-US" sz="2800" i="1">
                            <a:latin typeface="Cambria Math" panose="02040503050406030204" pitchFamily="18" charset="0"/>
                            <a:ea typeface="Calibri" panose="020F0502020204030204" pitchFamily="34" charset="0"/>
                          </a:rPr>
                          <m:t>′</m:t>
                        </m:r>
                      </m:sup>
                    </m:sSup>
                  </m:oMath>
                </a14:m>
                <a:endParaRPr lang="en-US" sz="280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mc:Choice>
        <mc:Fallback xmlns="">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31631"/>
                <a:ext cx="11989406" cy="2553286"/>
              </a:xfrm>
              <a:prstGeom prst="rect">
                <a:avLst/>
              </a:prstGeom>
              <a:blipFill>
                <a:blip r:embed="rId2"/>
                <a:stretch>
                  <a:fillRect l="-1118" t="-3095"/>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986269" y="2889457"/>
            <a:ext cx="6320758" cy="1318917"/>
          </a:xfrm>
          <a:prstGeom prst="rect">
            <a:avLst/>
          </a:prstGeom>
        </p:spPr>
      </p:pic>
    </p:spTree>
    <p:extLst>
      <p:ext uri="{BB962C8B-B14F-4D97-AF65-F5344CB8AC3E}">
        <p14:creationId xmlns:p14="http://schemas.microsoft.com/office/powerpoint/2010/main" val="3228313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up)">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04714"/>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r>
                  <a:rPr lang="en-US">
                    <a:ea typeface="Calibri" panose="020F0502020204030204" pitchFamily="34" charset="0"/>
                    <a:cs typeface="Cambria Math" panose="02040503050406030204" pitchFamily="18" charset="0"/>
                  </a:rPr>
                  <a:t> </a:t>
                </a:r>
                <a:endParaRPr lang="en-US" i="1">
                  <a:latin typeface="Cambria Math" panose="02040503050406030204" pitchFamily="18" charset="0"/>
                  <a:ea typeface="Calibri" panose="020F0502020204030204" pitchFamily="34" charset="0"/>
                  <a:cs typeface="Cambria Math" panose="02040503050406030204" pitchFamily="18" charset="0"/>
                </a:endParaRPr>
              </a:p>
              <a:p>
                <a:pPr marL="0" marR="0">
                  <a:lnSpc>
                    <a:spcPct val="107000"/>
                  </a:lnSpc>
                  <a:spcBef>
                    <a:spcPts val="0"/>
                  </a:spcBef>
                  <a:spcAft>
                    <a:spcPts val="800"/>
                  </a:spcAf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𝐴</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𝐵</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𝐻𝐸</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𝐷</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𝐶</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𝐺</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𝐹</m:t>
                    </m:r>
                  </m:oMath>
                </a14:m>
                <a:endParaRPr lang="en-US" sz="2800" i="1">
                  <a:latin typeface="Cambria Math" panose="02040503050406030204" pitchFamily="18" charset="0"/>
                  <a:ea typeface="Calibri" panose="020F0502020204030204" pitchFamily="34" charset="0"/>
                </a:endParaRPr>
              </a:p>
              <a:p>
                <a:pPr marL="0" marR="0">
                  <a:lnSpc>
                    <a:spcPct val="107000"/>
                  </a:lnSpc>
                  <a:spcBef>
                    <a:spcPts val="0"/>
                  </a:spcBef>
                  <a:spcAft>
                    <a:spcPts val="800"/>
                  </a:spcAf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𝑎</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𝑐𝑜𝑠</m:t>
                        </m:r>
                      </m:fName>
                      <m:e>
                        <m:r>
                          <a:rPr lang="en-US" sz="2800" i="1">
                            <a:latin typeface="Cambria Math" panose="02040503050406030204" pitchFamily="18" charset="0"/>
                            <a:ea typeface="Calibri" panose="020F0502020204030204" pitchFamily="34" charset="0"/>
                          </a:rPr>
                          <m:t>𝛼</m:t>
                        </m:r>
                      </m:e>
                    </m:func>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𝑐𝑜𝑠</m:t>
                        </m:r>
                      </m:fName>
                      <m:e>
                        <m:r>
                          <a:rPr lang="en-US" sz="2800" i="1">
                            <a:latin typeface="Cambria Math" panose="02040503050406030204" pitchFamily="18" charset="0"/>
                            <a:ea typeface="Calibri" panose="020F0502020204030204" pitchFamily="34" charset="0"/>
                          </a:rPr>
                          <m:t>𝛽</m:t>
                        </m:r>
                      </m:e>
                    </m:func>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𝑐𝑜𝑠</m:t>
                        </m:r>
                      </m:fName>
                      <m:e>
                        <m:r>
                          <a:rPr lang="en-US" sz="2800" i="1">
                            <a:latin typeface="Cambria Math" panose="02040503050406030204" pitchFamily="18" charset="0"/>
                            <a:ea typeface="Calibri" panose="020F0502020204030204" pitchFamily="34" charset="0"/>
                          </a:rPr>
                          <m:t>𝛼</m:t>
                        </m:r>
                      </m:e>
                    </m:func>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𝑎</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𝑐𝑜𝑠</m:t>
                        </m:r>
                      </m:fName>
                      <m:e>
                        <m:r>
                          <a:rPr lang="en-US" sz="2800" i="1">
                            <a:latin typeface="Cambria Math" panose="02040503050406030204" pitchFamily="18" charset="0"/>
                            <a:ea typeface="Calibri" panose="020F0502020204030204" pitchFamily="34" charset="0"/>
                          </a:rPr>
                          <m:t>𝛽</m:t>
                        </m:r>
                      </m:e>
                    </m:func>
                  </m:oMath>
                </a14:m>
                <a:endParaRPr lang="en-US" sz="2800" i="1">
                  <a:latin typeface="Cambria Math" panose="02040503050406030204" pitchFamily="18" charset="0"/>
                  <a:ea typeface="Calibri" panose="020F0502020204030204" pitchFamily="34" charset="0"/>
                </a:endParaRPr>
              </a:p>
              <a:p>
                <a:pPr marL="0" marR="0">
                  <a:lnSpc>
                    <a:spcPct val="107000"/>
                  </a:lnSpc>
                  <a:spcBef>
                    <a:spcPts val="0"/>
                  </a:spcBef>
                  <a:spcAft>
                    <a:spcPts val="800"/>
                  </a:spcAf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𝑎</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e>
                    </m:d>
                    <m:r>
                      <m:rPr>
                        <m:nor/>
                      </m:rPr>
                      <a:rPr lang="en-US" sz="2800">
                        <a:latin typeface="Cambria Math" panose="02040503050406030204" pitchFamily="18" charset="0"/>
                        <a:ea typeface="Calibri" panose="020F0502020204030204" pitchFamily="34" charset="0"/>
                      </a:rPr>
                      <m:t>co</m:t>
                    </m:r>
                    <m:r>
                      <a:rPr lang="en-US" sz="2800" i="1">
                        <a:latin typeface="Cambria Math" panose="02040503050406030204" pitchFamily="18" charset="0"/>
                        <a:ea typeface="Calibri" panose="020F0502020204030204" pitchFamily="34" charset="0"/>
                      </a:rPr>
                      <m:t>𝑠</m:t>
                    </m:r>
                    <m:r>
                      <a:rPr lang="en-US" sz="2800" i="1">
                        <a:latin typeface="Cambria Math" panose="02040503050406030204" pitchFamily="18" charset="0"/>
                        <a:ea typeface="Calibri" panose="020F0502020204030204" pitchFamily="34" charset="0"/>
                      </a:rPr>
                      <m:t>𝛼</m:t>
                    </m:r>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𝑎</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e>
                    </m:d>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𝑐𝑜𝑠</m:t>
                        </m:r>
                      </m:fName>
                      <m:e>
                        <m:r>
                          <a:rPr lang="en-US" sz="2800" i="1">
                            <a:latin typeface="Cambria Math" panose="02040503050406030204" pitchFamily="18" charset="0"/>
                            <a:ea typeface="Calibri" panose="020F0502020204030204" pitchFamily="34" charset="0"/>
                          </a:rPr>
                          <m:t>𝛽</m:t>
                        </m:r>
                      </m:e>
                    </m:func>
                    <m:r>
                      <a:rPr lang="en-US" sz="2800" i="1">
                        <a:latin typeface="Cambria Math" panose="02040503050406030204" pitchFamily="18" charset="0"/>
                        <a:ea typeface="Calibri" panose="020F0502020204030204" pitchFamily="34" charset="0"/>
                      </a:rPr>
                      <m:t>=0</m:t>
                    </m:r>
                  </m:oMath>
                </a14:m>
                <a:endParaRPr lang="en-US" sz="2800" i="1">
                  <a:latin typeface="Cambria Math" panose="02040503050406030204" pitchFamily="18" charset="0"/>
                  <a:ea typeface="Calibri" panose="020F0502020204030204" pitchFamily="34" charset="0"/>
                </a:endParaRPr>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mc:Choice>
        <mc:Fallback xmlns="">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04714"/>
                <a:ext cx="11989406" cy="2553286"/>
              </a:xfrm>
              <a:prstGeom prst="rect">
                <a:avLst/>
              </a:prstGeom>
              <a:blipFill>
                <a:blip r:embed="rId2"/>
                <a:stretch>
                  <a:fillRect l="-1118" t="-3088"/>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789916" y="2902505"/>
            <a:ext cx="6320758" cy="1318917"/>
          </a:xfrm>
          <a:prstGeom prst="rect">
            <a:avLst/>
          </a:prstGeom>
        </p:spPr>
      </p:pic>
    </p:spTree>
    <p:extLst>
      <p:ext uri="{BB962C8B-B14F-4D97-AF65-F5344CB8AC3E}">
        <p14:creationId xmlns:p14="http://schemas.microsoft.com/office/powerpoint/2010/main" val="3447263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up)">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04714"/>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a:ea typeface="Calibri" panose="020F0502020204030204" pitchFamily="34" charset="0"/>
                    <a:cs typeface="Cambria Math" panose="02040503050406030204" pitchFamily="18" charset="0"/>
                  </a:rPr>
                  <a:t> </a:t>
                </a:r>
                <a:endParaRPr lang="en-US" i="1">
                  <a:latin typeface="Cambria Math" panose="02040503050406030204" pitchFamily="18" charset="0"/>
                  <a:ea typeface="Calibri" panose="020F0502020204030204" pitchFamily="34" charset="0"/>
                  <a:cs typeface="Cambria Math" panose="02040503050406030204" pitchFamily="18" charset="0"/>
                </a:endParaRPr>
              </a:p>
              <a:p>
                <a:pPr marL="0" marR="0">
                  <a:lnSpc>
                    <a:spcPct val="107000"/>
                  </a:lnSpc>
                  <a:spcBef>
                    <a:spcPts val="0"/>
                  </a:spcBef>
                  <a:spcAft>
                    <a:spcPts val="800"/>
                  </a:spcAf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𝑎</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𝑏</m:t>
                        </m:r>
                      </m:e>
                    </m:d>
                    <m:d>
                      <m:dPr>
                        <m:ctrlPr>
                          <a:rPr lang="en-US" i="1">
                            <a:latin typeface="Cambria Math" panose="02040503050406030204" pitchFamily="18" charset="0"/>
                            <a:ea typeface="Calibri" panose="020F0502020204030204" pitchFamily="34" charset="0"/>
                          </a:rPr>
                        </m:ctrlPr>
                      </m:dPr>
                      <m:e>
                        <m:r>
                          <m:rPr>
                            <m:nor/>
                          </m:rPr>
                          <a:rPr lang="en-US">
                            <a:latin typeface="Cambria Math" panose="02040503050406030204" pitchFamily="18" charset="0"/>
                            <a:ea typeface="Calibri" panose="020F0502020204030204" pitchFamily="34" charset="0"/>
                          </a:rPr>
                          <m:t>co</m:t>
                        </m:r>
                        <m:r>
                          <a:rPr lang="en-US" i="1">
                            <a:latin typeface="Cambria Math" panose="02040503050406030204" pitchFamily="18" charset="0"/>
                            <a:ea typeface="Calibri" panose="020F0502020204030204" pitchFamily="34" charset="0"/>
                          </a:rPr>
                          <m:t>𝑠</m:t>
                        </m:r>
                        <m:r>
                          <a:rPr lang="en-US" i="1">
                            <a:latin typeface="Cambria Math" panose="02040503050406030204" pitchFamily="18" charset="0"/>
                            <a:ea typeface="Calibri" panose="020F0502020204030204" pitchFamily="34" charset="0"/>
                          </a:rPr>
                          <m:t>𝛼</m:t>
                        </m:r>
                        <m:r>
                          <a:rPr lang="en-US" i="1">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𝑐𝑜𝑠</m:t>
                            </m:r>
                          </m:fName>
                          <m:e>
                            <m:r>
                              <a:rPr lang="en-US" i="1">
                                <a:latin typeface="Cambria Math" panose="02040503050406030204" pitchFamily="18" charset="0"/>
                                <a:ea typeface="Calibri" panose="020F0502020204030204" pitchFamily="34" charset="0"/>
                              </a:rPr>
                              <m:t>𝛽</m:t>
                            </m:r>
                          </m:e>
                        </m:func>
                      </m:e>
                    </m:d>
                    <m:r>
                      <a:rPr lang="en-US" i="1">
                        <a:latin typeface="Cambria Math" panose="02040503050406030204" pitchFamily="18" charset="0"/>
                        <a:ea typeface="Calibri" panose="020F0502020204030204" pitchFamily="34" charset="0"/>
                      </a:rPr>
                      <m:t>=0</m:t>
                    </m:r>
                  </m:oMath>
                </a14:m>
                <a:endParaRPr lang="en-US" i="1">
                  <a:latin typeface="Cambria Math" panose="02040503050406030204" pitchFamily="18" charset="0"/>
                  <a:ea typeface="Calibri" panose="020F0502020204030204" pitchFamily="34" charset="0"/>
                </a:endParaRPr>
              </a:p>
              <a:p>
                <a:pPr marL="0" marR="0">
                  <a:lnSpc>
                    <a:spcPct val="107000"/>
                  </a:lnSpc>
                  <a:spcBef>
                    <a:spcPts val="0"/>
                  </a:spcBef>
                  <a:spcAft>
                    <a:spcPts val="800"/>
                  </a:spcAf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𝑎</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𝑏</m:t>
                    </m:r>
                    <m:r>
                      <a:rPr lang="en-US" i="1">
                        <a:latin typeface="Cambria Math" panose="02040503050406030204" pitchFamily="18" charset="0"/>
                        <a:ea typeface="Calibri" panose="020F0502020204030204" pitchFamily="34" charset="0"/>
                        <a:cs typeface="Cambria Math" panose="02040503050406030204" pitchFamily="18" charset="0"/>
                      </a:rPr>
                      <m:t>⇒</m:t>
                    </m:r>
                    <m:r>
                      <m:rPr>
                        <m:nor/>
                      </m:rPr>
                      <a:rPr lang="en-US">
                        <a:latin typeface="Cambria Math" panose="02040503050406030204" pitchFamily="18" charset="0"/>
                        <a:ea typeface="Calibri" panose="020F0502020204030204" pitchFamily="34" charset="0"/>
                      </a:rPr>
                      <m:t>co</m:t>
                    </m:r>
                    <m:r>
                      <a:rPr lang="en-US" i="1">
                        <a:latin typeface="Cambria Math" panose="02040503050406030204" pitchFamily="18" charset="0"/>
                        <a:ea typeface="Calibri" panose="020F0502020204030204" pitchFamily="34" charset="0"/>
                      </a:rPr>
                      <m:t>𝑠</m:t>
                    </m:r>
                    <m:r>
                      <a:rPr lang="en-US" i="1">
                        <a:latin typeface="Cambria Math" panose="02040503050406030204" pitchFamily="18" charset="0"/>
                        <a:ea typeface="Calibri" panose="020F0502020204030204" pitchFamily="34" charset="0"/>
                      </a:rPr>
                      <m:t>𝛼</m:t>
                    </m:r>
                    <m:r>
                      <a:rPr lang="en-US">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𝑐𝑜𝑠</m:t>
                        </m:r>
                      </m:fName>
                      <m:e>
                        <m:r>
                          <a:rPr lang="en-US" i="1">
                            <a:latin typeface="Cambria Math" panose="02040503050406030204" pitchFamily="18" charset="0"/>
                            <a:ea typeface="Calibri" panose="020F0502020204030204" pitchFamily="34" charset="0"/>
                          </a:rPr>
                          <m:t>𝛽</m:t>
                        </m:r>
                      </m:e>
                    </m:func>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𝛼</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𝛽</m:t>
                    </m:r>
                  </m:oMath>
                </a14:m>
                <a:endParaRPr lang="en-US" sz="280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mc:Choice>
        <mc:Fallback xmlns="">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04714"/>
                <a:ext cx="11989406" cy="2553286"/>
              </a:xfrm>
              <a:prstGeom prst="rect">
                <a:avLst/>
              </a:prstGeom>
              <a:blipFill>
                <a:blip r:embed="rId2"/>
                <a:stretch>
                  <a:fillRect l="-1118" t="-3088"/>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789916" y="2902505"/>
            <a:ext cx="6320758" cy="1318917"/>
          </a:xfrm>
          <a:prstGeom prst="rect">
            <a:avLst/>
          </a:prstGeom>
        </p:spPr>
      </p:pic>
    </p:spTree>
    <p:extLst>
      <p:ext uri="{BB962C8B-B14F-4D97-AF65-F5344CB8AC3E}">
        <p14:creationId xmlns:p14="http://schemas.microsoft.com/office/powerpoint/2010/main" val="3311629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11989406" cy="3499926"/>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Bài</a:t>
            </a:r>
            <a:r>
              <a:rPr lang="en-US" sz="3200" b="1" dirty="0">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(Đố vui) Khi hai cánh cửa sổ hình chữ nhật được mở, dù ở vị trí nào, thì hai mép ngoài của chúng luôn song song với nhau (H4.29).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Nếu hai cánh cửa sổ có dạng hình thang như Hình 4.30 thì có vị trí nào của hai cánh cửa để hai mép ngoài của chúng song song với nhau hay không?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7" y="4304714"/>
                <a:ext cx="11989406" cy="255328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cs typeface="Cambria Math" panose="02040503050406030204" pitchFamily="18" charset="0"/>
                  </a:rPr>
                  <a:t> </a:t>
                </a:r>
              </a:p>
              <a:p>
                <a:r>
                  <a:rPr lang="en-US"/>
                  <a:t>Khi </a:t>
                </a:r>
                <a14:m>
                  <m:oMath xmlns:m="http://schemas.openxmlformats.org/officeDocument/2006/math">
                    <m:r>
                      <a:rPr lang="en-US" i="1"/>
                      <m:t>𝛼</m:t>
                    </m:r>
                    <m:r>
                      <a:rPr lang="en-US" i="1"/>
                      <m:t>=</m:t>
                    </m:r>
                    <m:r>
                      <a:rPr lang="en-US" i="1"/>
                      <m:t>𝛽</m:t>
                    </m:r>
                  </m:oMath>
                </a14:m>
                <a:r>
                  <a:rPr lang="en-US"/>
                  <a:t> thì </a:t>
                </a:r>
                <a14:m>
                  <m:oMath xmlns:m="http://schemas.openxmlformats.org/officeDocument/2006/math">
                    <m:r>
                      <a:rPr lang="en-US" i="1"/>
                      <m:t>𝛥</m:t>
                    </m:r>
                    <m:r>
                      <a:rPr lang="en-US" i="1"/>
                      <m:t>𝐴𝐵</m:t>
                    </m:r>
                    <m:sSup>
                      <m:sSupPr>
                        <m:ctrlPr>
                          <a:rPr lang="en-US" i="1"/>
                        </m:ctrlPr>
                      </m:sSupPr>
                      <m:e>
                        <m:r>
                          <a:rPr lang="en-US" i="1"/>
                          <m:t>𝐵</m:t>
                        </m:r>
                      </m:e>
                      <m:sup>
                        <m:r>
                          <a:rPr lang="en-US" i="1"/>
                          <m:t>′</m:t>
                        </m:r>
                      </m:sup>
                    </m:sSup>
                    <m:r>
                      <a:rPr lang="en-US" i="1"/>
                      <m:t>=</m:t>
                    </m:r>
                    <m:r>
                      <a:rPr lang="en-US" i="1"/>
                      <m:t>𝛥</m:t>
                    </m:r>
                    <m:r>
                      <a:rPr lang="en-US" i="1"/>
                      <m:t>𝐹𝐺</m:t>
                    </m:r>
                    <m:sSup>
                      <m:sSupPr>
                        <m:ctrlPr>
                          <a:rPr lang="en-US" i="1"/>
                        </m:ctrlPr>
                      </m:sSupPr>
                      <m:e>
                        <m:r>
                          <a:rPr lang="en-US" i="1"/>
                          <m:t>𝐺</m:t>
                        </m:r>
                      </m:e>
                      <m:sup>
                        <m:r>
                          <a:rPr lang="en-US" i="1"/>
                          <m:t>′</m:t>
                        </m:r>
                      </m:sup>
                    </m:sSup>
                  </m:oMath>
                </a14:m>
                <a:endParaRPr lang="en-US" i="1"/>
              </a:p>
              <a:p>
                <a14:m>
                  <m:oMath xmlns:m="http://schemas.openxmlformats.org/officeDocument/2006/math">
                    <m:r>
                      <a:rPr lang="en-US" i="1"/>
                      <m:t>⇒</m:t>
                    </m:r>
                    <m:r>
                      <a:rPr lang="en-US" i="1"/>
                      <m:t>𝐵</m:t>
                    </m:r>
                    <m:sSup>
                      <m:sSupPr>
                        <m:ctrlPr>
                          <a:rPr lang="en-US" i="1"/>
                        </m:ctrlPr>
                      </m:sSupPr>
                      <m:e>
                        <m:r>
                          <a:rPr lang="en-US" i="1"/>
                          <m:t>𝐵</m:t>
                        </m:r>
                      </m:e>
                      <m:sup>
                        <m:r>
                          <a:rPr lang="en-US" i="1"/>
                          <m:t>′</m:t>
                        </m:r>
                      </m:sup>
                    </m:sSup>
                    <m:r>
                      <a:rPr lang="en-US" i="1"/>
                      <m:t>=</m:t>
                    </m:r>
                    <m:r>
                      <a:rPr lang="en-US" i="1"/>
                      <m:t>𝐺</m:t>
                    </m:r>
                    <m:sSup>
                      <m:sSupPr>
                        <m:ctrlPr>
                          <a:rPr lang="en-US" i="1"/>
                        </m:ctrlPr>
                      </m:sSupPr>
                      <m:e>
                        <m:r>
                          <a:rPr lang="en-US" i="1"/>
                          <m:t>𝐺</m:t>
                        </m:r>
                      </m:e>
                      <m:sup>
                        <m:r>
                          <a:rPr lang="en-US" i="1"/>
                          <m:t>′</m:t>
                        </m:r>
                      </m:sup>
                    </m:sSup>
                  </m:oMath>
                </a14:m>
                <a:r>
                  <a:rPr lang="en-US"/>
                  <a:t> do đó </a:t>
                </a:r>
                <a14:m>
                  <m:oMath xmlns:m="http://schemas.openxmlformats.org/officeDocument/2006/math">
                    <m:r>
                      <a:rPr lang="en-US" i="1"/>
                      <m:t>𝐵</m:t>
                    </m:r>
                    <m:sSup>
                      <m:sSupPr>
                        <m:ctrlPr>
                          <a:rPr lang="en-US" i="1"/>
                        </m:ctrlPr>
                      </m:sSupPr>
                      <m:e>
                        <m:r>
                          <a:rPr lang="en-US" i="1"/>
                          <m:t>𝐵</m:t>
                        </m:r>
                      </m:e>
                      <m:sup>
                        <m:r>
                          <a:rPr lang="en-US" i="1"/>
                          <m:t>′</m:t>
                        </m:r>
                      </m:sup>
                    </m:sSup>
                    <m:sSup>
                      <m:sSupPr>
                        <m:ctrlPr>
                          <a:rPr lang="en-US" i="1"/>
                        </m:ctrlPr>
                      </m:sSupPr>
                      <m:e>
                        <m:r>
                          <a:rPr lang="en-US" i="1"/>
                          <m:t>𝐺</m:t>
                        </m:r>
                      </m:e>
                      <m:sup>
                        <m:r>
                          <a:rPr lang="en-US" i="1"/>
                          <m:t>′</m:t>
                        </m:r>
                      </m:sup>
                    </m:sSup>
                    <m:r>
                      <a:rPr lang="en-US" i="1"/>
                      <m:t>𝐺</m:t>
                    </m:r>
                  </m:oMath>
                </a14:m>
                <a:r>
                  <a:rPr lang="en-US"/>
                  <a:t> là hình chữ nhật </a:t>
                </a:r>
              </a:p>
              <a:p>
                <a14:m>
                  <m:oMath xmlns:m="http://schemas.openxmlformats.org/officeDocument/2006/math">
                    <m:r>
                      <a:rPr lang="en-US" i="1"/>
                      <m:t>⇒</m:t>
                    </m:r>
                    <m:r>
                      <a:rPr lang="en-US" i="1"/>
                      <m:t>𝐵𝐺</m:t>
                    </m:r>
                    <m:r>
                      <a:rPr lang="en-US" i="1"/>
                      <m:t>//</m:t>
                    </m:r>
                    <m:sSup>
                      <m:sSupPr>
                        <m:ctrlPr>
                          <a:rPr lang="en-US" i="1"/>
                        </m:ctrlPr>
                      </m:sSupPr>
                      <m:e>
                        <m:r>
                          <a:rPr lang="en-US" i="1"/>
                          <m:t>𝐵</m:t>
                        </m:r>
                      </m:e>
                      <m:sup>
                        <m:r>
                          <a:rPr lang="en-US" i="1"/>
                          <m:t>′</m:t>
                        </m:r>
                      </m:sup>
                    </m:sSup>
                    <m:sSup>
                      <m:sSupPr>
                        <m:ctrlPr>
                          <a:rPr lang="en-US" i="1"/>
                        </m:ctrlPr>
                      </m:sSupPr>
                      <m:e>
                        <m:r>
                          <a:rPr lang="en-US" i="1"/>
                          <m:t>𝐺</m:t>
                        </m:r>
                      </m:e>
                      <m:sup>
                        <m:r>
                          <a:rPr lang="en-US" i="1"/>
                          <m:t>′</m:t>
                        </m:r>
                      </m:sup>
                    </m:sSup>
                    <m:r>
                      <a:rPr lang="en-US" i="1"/>
                      <m:t>⇒</m:t>
                    </m:r>
                    <m:r>
                      <a:rPr lang="en-US" i="1"/>
                      <m:t>𝐵𝐺</m:t>
                    </m:r>
                    <m:r>
                      <a:rPr lang="en-US" i="1"/>
                      <m:t>//</m:t>
                    </m:r>
                    <m:d>
                      <m:dPr>
                        <m:ctrlPr>
                          <a:rPr lang="en-US" i="1"/>
                        </m:ctrlPr>
                      </m:dPr>
                      <m:e>
                        <m:r>
                          <a:rPr lang="en-US" i="1"/>
                          <m:t>𝐴𝐸𝐹𝐷</m:t>
                        </m:r>
                      </m:e>
                    </m:d>
                  </m:oMath>
                </a14:m>
                <a:endParaRPr lang="en-US"/>
              </a:p>
              <a:p>
                <a:pPr marL="0" marR="0" indent="0">
                  <a:lnSpc>
                    <a:spcPct val="107000"/>
                  </a:lnSpc>
                  <a:spcBef>
                    <a:spcPts val="0"/>
                  </a:spcBef>
                  <a:spcAft>
                    <a:spcPts val="800"/>
                  </a:spcAft>
                  <a:buNone/>
                </a:pPr>
                <a:endParaRPr lang="en-US" sz="2800">
                  <a:latin typeface="Calibri" panose="020F0502020204030204" pitchFamily="34" charset="0"/>
                  <a:ea typeface="Calibri" panose="020F0502020204030204" pitchFamily="34" charset="0"/>
                </a:endParaRPr>
              </a:p>
            </p:txBody>
          </p:sp>
        </mc:Choice>
        <mc:Fallback>
          <p:sp>
            <p:nvSpPr>
              <p:cNvPr id="8" name="Content Placeholder 2">
                <a:extLst>
                  <a:ext uri="{FF2B5EF4-FFF2-40B4-BE49-F238E27FC236}">
                    <a16:creationId xmlns:a16="http://schemas.microsoft.com/office/drawing/2014/main" id="{EBC21E14-7595-4A43-A473-ADEAC832307B}"/>
                  </a:ext>
                </a:extLst>
              </p:cNvPr>
              <p:cNvSpPr txBox="1">
                <a:spLocks noRot="1" noChangeAspect="1" noMove="1" noResize="1" noEditPoints="1" noAdjustHandles="1" noChangeArrowheads="1" noChangeShapeType="1" noTextEdit="1"/>
              </p:cNvSpPr>
              <p:nvPr/>
            </p:nvSpPr>
            <p:spPr>
              <a:xfrm>
                <a:off x="101297" y="4304714"/>
                <a:ext cx="11989406" cy="2553286"/>
              </a:xfrm>
              <a:prstGeom prst="rect">
                <a:avLst/>
              </a:prstGeom>
              <a:blipFill>
                <a:blip r:embed="rId2"/>
                <a:stretch>
                  <a:fillRect l="-1118" t="-4988"/>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E447CE4-331C-493E-9130-A0675DF0CCFA}"/>
              </a:ext>
            </a:extLst>
          </p:cNvPr>
          <p:cNvPicPr>
            <a:picLocks noChangeAspect="1"/>
          </p:cNvPicPr>
          <p:nvPr/>
        </p:nvPicPr>
        <p:blipFill>
          <a:blip r:embed="rId3">
            <a:clrChange>
              <a:clrFrom>
                <a:srgbClr val="C2EDF6"/>
              </a:clrFrom>
              <a:clrTo>
                <a:srgbClr val="C2EDF6">
                  <a:alpha val="0"/>
                </a:srgbClr>
              </a:clrTo>
            </a:clrChange>
          </a:blip>
          <a:stretch>
            <a:fillRect/>
          </a:stretch>
        </p:blipFill>
        <p:spPr>
          <a:xfrm>
            <a:off x="2789916" y="2902505"/>
            <a:ext cx="6320758" cy="1318917"/>
          </a:xfrm>
          <a:prstGeom prst="rect">
            <a:avLst/>
          </a:prstGeom>
        </p:spPr>
      </p:pic>
    </p:spTree>
    <p:extLst>
      <p:ext uri="{BB962C8B-B14F-4D97-AF65-F5344CB8AC3E}">
        <p14:creationId xmlns:p14="http://schemas.microsoft.com/office/powerpoint/2010/main" val="2110345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up)">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1933</Words>
  <PresentationFormat>Widescreen</PresentationFormat>
  <Paragraphs>98</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HGPSoeiKakugothicUB</vt:lpstr>
      <vt:lpstr>Yu Gothic</vt:lpstr>
      <vt:lpstr>Aarial</vt:lpstr>
      <vt:lpstr>Arial</vt:lpstr>
      <vt:lpstr>Baumans</vt:lpstr>
      <vt:lpstr>Calibri</vt:lpstr>
      <vt:lpstr>Calibri Light</vt:lpstr>
      <vt:lpstr>Cambria Math</vt:lpstr>
      <vt:lpstr>Georgia Pro Cond Black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2023-08-02T01:09:58Z</dcterms:modified>
</cp:coreProperties>
</file>