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7" r:id="rId3"/>
    <p:sldId id="268" r:id="rId4"/>
    <p:sldId id="258" r:id="rId5"/>
    <p:sldId id="275" r:id="rId6"/>
    <p:sldId id="276" r:id="rId7"/>
    <p:sldId id="277" r:id="rId8"/>
    <p:sldId id="278" r:id="rId9"/>
    <p:sldId id="260" r:id="rId10"/>
    <p:sldId id="270" r:id="rId11"/>
    <p:sldId id="271" r:id="rId12"/>
    <p:sldId id="261" r:id="rId13"/>
    <p:sldId id="272" r:id="rId14"/>
    <p:sldId id="262" r:id="rId15"/>
    <p:sldId id="274" r:id="rId16"/>
    <p:sldId id="273" r:id="rId17"/>
    <p:sldId id="263"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C8CE"/>
    <a:srgbClr val="A3E7FF"/>
    <a:srgbClr val="1D9EFF"/>
    <a:srgbClr val="F16649"/>
    <a:srgbClr val="0D9FA3"/>
    <a:srgbClr val="0FB7BD"/>
    <a:srgbClr val="53C3C9"/>
    <a:srgbClr val="79D1D5"/>
    <a:srgbClr val="FFFF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115" d="100"/>
          <a:sy n="115" d="100"/>
        </p:scale>
        <p:origin x="1416" y="114"/>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15.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slide" Target="slide1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2722293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763978"/>
            <a:ext cx="9022673" cy="5711057"/>
            <a:chOff x="193701" y="1590291"/>
            <a:chExt cx="8653859" cy="5137079"/>
          </a:xfrm>
        </p:grpSpPr>
        <p:sp>
          <p:nvSpPr>
            <p:cNvPr id="3" name="Rounded Rectangle 2"/>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364874" y="1309156"/>
            <a:ext cx="5728817" cy="470318"/>
            <a:chOff x="363373" y="1262747"/>
            <a:chExt cx="5728817" cy="470318"/>
          </a:xfrm>
        </p:grpSpPr>
        <p:sp>
          <p:nvSpPr>
            <p:cNvPr id="7" name="TextBox 6"/>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827314" y="1271400"/>
              <a:ext cx="5264876" cy="461665"/>
            </a:xfrm>
            <a:prstGeom prst="rect">
              <a:avLst/>
            </a:prstGeom>
            <a:noFill/>
          </p:spPr>
          <p:txBody>
            <a:bodyPr wrap="square" rtlCol="0">
              <a:spAutoFit/>
            </a:bodyPr>
            <a:lstStyle/>
            <a:p>
              <a:r>
                <a:rPr lang="en-US" sz="2400"/>
                <a:t>Where is the writer’s new school?</a:t>
              </a:r>
              <a:endParaRPr lang="en-US" sz="2400" i="1"/>
            </a:p>
          </p:txBody>
        </p:sp>
      </p:grpSp>
      <p:grpSp>
        <p:nvGrpSpPr>
          <p:cNvPr id="9" name="Group 8"/>
          <p:cNvGrpSpPr/>
          <p:nvPr/>
        </p:nvGrpSpPr>
        <p:grpSpPr>
          <a:xfrm>
            <a:off x="1364874" y="2306175"/>
            <a:ext cx="6471767" cy="461665"/>
            <a:chOff x="369902" y="2142097"/>
            <a:chExt cx="6471767" cy="461665"/>
          </a:xfrm>
        </p:grpSpPr>
        <p:sp>
          <p:nvSpPr>
            <p:cNvPr id="10" name="TextBox 9"/>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1" name="TextBox 10"/>
            <p:cNvSpPr txBox="1"/>
            <p:nvPr/>
          </p:nvSpPr>
          <p:spPr>
            <a:xfrm>
              <a:off x="844733" y="2142097"/>
              <a:ext cx="5996936" cy="461665"/>
            </a:xfrm>
            <a:prstGeom prst="rect">
              <a:avLst/>
            </a:prstGeom>
            <a:noFill/>
          </p:spPr>
          <p:txBody>
            <a:bodyPr wrap="square" rtlCol="0">
              <a:spAutoFit/>
            </a:bodyPr>
            <a:lstStyle/>
            <a:p>
              <a:r>
                <a:rPr lang="en-US" sz="2400"/>
                <a:t>What are the students like?</a:t>
              </a:r>
              <a:endParaRPr lang="en-US" sz="2400" dirty="0"/>
            </a:p>
          </p:txBody>
        </p:sp>
      </p:grpSp>
      <p:grpSp>
        <p:nvGrpSpPr>
          <p:cNvPr id="12" name="Group 11"/>
          <p:cNvGrpSpPr/>
          <p:nvPr/>
        </p:nvGrpSpPr>
        <p:grpSpPr>
          <a:xfrm>
            <a:off x="1364874" y="3294541"/>
            <a:ext cx="4368647" cy="470318"/>
            <a:chOff x="363373" y="4026312"/>
            <a:chExt cx="4368647" cy="470318"/>
          </a:xfrm>
        </p:grpSpPr>
        <p:sp>
          <p:nvSpPr>
            <p:cNvPr id="13" name="TextBox 12"/>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4" name="TextBox 13"/>
            <p:cNvSpPr txBox="1"/>
            <p:nvPr/>
          </p:nvSpPr>
          <p:spPr>
            <a:xfrm>
              <a:off x="838204" y="4026312"/>
              <a:ext cx="3893816" cy="461665"/>
            </a:xfrm>
            <a:prstGeom prst="rect">
              <a:avLst/>
            </a:prstGeom>
            <a:noFill/>
          </p:spPr>
          <p:txBody>
            <a:bodyPr wrap="square" rtlCol="0">
              <a:spAutoFit/>
            </a:bodyPr>
            <a:lstStyle/>
            <a:p>
              <a:r>
                <a:rPr lang="en-US" sz="2400"/>
                <a:t>What are the teachers like?</a:t>
              </a:r>
            </a:p>
          </p:txBody>
        </p:sp>
      </p:grpSp>
      <p:grpSp>
        <p:nvGrpSpPr>
          <p:cNvPr id="15" name="Group 14"/>
          <p:cNvGrpSpPr/>
          <p:nvPr/>
        </p:nvGrpSpPr>
        <p:grpSpPr>
          <a:xfrm>
            <a:off x="1364874" y="4282907"/>
            <a:ext cx="6471767" cy="470318"/>
            <a:chOff x="363373" y="3312302"/>
            <a:chExt cx="6471767" cy="470318"/>
          </a:xfrm>
        </p:grpSpPr>
        <p:sp>
          <p:nvSpPr>
            <p:cNvPr id="16" name="TextBox 15"/>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838204" y="3312302"/>
              <a:ext cx="5996936" cy="461665"/>
            </a:xfrm>
            <a:prstGeom prst="rect">
              <a:avLst/>
            </a:prstGeom>
            <a:noFill/>
          </p:spPr>
          <p:txBody>
            <a:bodyPr wrap="square" rtlCol="0">
              <a:spAutoFit/>
            </a:bodyPr>
            <a:lstStyle/>
            <a:p>
              <a:r>
                <a:rPr lang="en-US" sz="2400"/>
                <a:t>How many clubs are there in the school?</a:t>
              </a:r>
            </a:p>
          </p:txBody>
        </p:sp>
      </p:grpSp>
      <p:grpSp>
        <p:nvGrpSpPr>
          <p:cNvPr id="18" name="Group 17"/>
          <p:cNvGrpSpPr/>
          <p:nvPr/>
        </p:nvGrpSpPr>
        <p:grpSpPr>
          <a:xfrm>
            <a:off x="1364874" y="5288579"/>
            <a:ext cx="6471767" cy="470318"/>
            <a:chOff x="363373" y="5669935"/>
            <a:chExt cx="6471767" cy="470318"/>
          </a:xfrm>
        </p:grpSpPr>
        <p:sp>
          <p:nvSpPr>
            <p:cNvPr id="19" name="TextBox 18"/>
            <p:cNvSpPr txBox="1"/>
            <p:nvPr/>
          </p:nvSpPr>
          <p:spPr>
            <a:xfrm>
              <a:off x="363373" y="5678588"/>
              <a:ext cx="474830" cy="461665"/>
            </a:xfrm>
            <a:prstGeom prst="rect">
              <a:avLst/>
            </a:prstGeom>
            <a:noFill/>
          </p:spPr>
          <p:txBody>
            <a:bodyPr wrap="square" rtlCol="0">
              <a:spAutoFit/>
            </a:bodyPr>
            <a:lstStyle/>
            <a:p>
              <a:r>
                <a:rPr lang="en-US" sz="2400" b="1">
                  <a:solidFill>
                    <a:srgbClr val="0070C0"/>
                  </a:solidFill>
                </a:rPr>
                <a:t>5.</a:t>
              </a:r>
            </a:p>
          </p:txBody>
        </p:sp>
        <p:sp>
          <p:nvSpPr>
            <p:cNvPr id="20" name="TextBox 19"/>
            <p:cNvSpPr txBox="1"/>
            <p:nvPr/>
          </p:nvSpPr>
          <p:spPr>
            <a:xfrm>
              <a:off x="838204" y="5669935"/>
              <a:ext cx="5996936" cy="461665"/>
            </a:xfrm>
            <a:prstGeom prst="rect">
              <a:avLst/>
            </a:prstGeom>
            <a:noFill/>
          </p:spPr>
          <p:txBody>
            <a:bodyPr wrap="square" rtlCol="0">
              <a:spAutoFit/>
            </a:bodyPr>
            <a:lstStyle/>
            <a:p>
              <a:r>
                <a:rPr lang="en-US" sz="2400"/>
                <a:t>Why does the writer love the school?</a:t>
              </a:r>
            </a:p>
          </p:txBody>
        </p:sp>
      </p:grpSp>
      <p:cxnSp>
        <p:nvCxnSpPr>
          <p:cNvPr id="21" name="Straight Connector 20"/>
          <p:cNvCxnSpPr/>
          <p:nvPr/>
        </p:nvCxnSpPr>
        <p:spPr>
          <a:xfrm flipV="1">
            <a:off x="1636262" y="2100225"/>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636262" y="3186020"/>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640387" y="420306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640387" y="520387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640387" y="6195359"/>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376304" y="196563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24527" y="302901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376304" y="401541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376304" y="505051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376304" y="607041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693451E-415E-4FB6-98C7-17F3E19C3CFC}"/>
              </a:ext>
            </a:extLst>
          </p:cNvPr>
          <p:cNvSpPr txBox="1"/>
          <p:nvPr/>
        </p:nvSpPr>
        <p:spPr>
          <a:xfrm>
            <a:off x="1839704" y="1745618"/>
            <a:ext cx="6047938" cy="461665"/>
          </a:xfrm>
          <a:prstGeom prst="rect">
            <a:avLst/>
          </a:prstGeom>
          <a:noFill/>
        </p:spPr>
        <p:txBody>
          <a:bodyPr wrap="none" rtlCol="0">
            <a:spAutoFit/>
          </a:bodyPr>
          <a:lstStyle/>
          <a:p>
            <a:r>
              <a:rPr lang="en-US" sz="2400" dirty="0">
                <a:solidFill>
                  <a:srgbClr val="00B050"/>
                </a:solidFill>
              </a:rPr>
              <a:t>It’s in a quite place not far from the city </a:t>
            </a:r>
            <a:r>
              <a:rPr lang="en-US" sz="2400" dirty="0" err="1">
                <a:solidFill>
                  <a:srgbClr val="00B050"/>
                </a:solidFill>
              </a:rPr>
              <a:t>centre</a:t>
            </a:r>
            <a:r>
              <a:rPr lang="en-US" sz="2400" dirty="0">
                <a:solidFill>
                  <a:srgbClr val="00B050"/>
                </a:solidFill>
              </a:rPr>
              <a:t>.</a:t>
            </a:r>
          </a:p>
        </p:txBody>
      </p:sp>
      <p:sp>
        <p:nvSpPr>
          <p:cNvPr id="34" name="TextBox 33">
            <a:extLst>
              <a:ext uri="{FF2B5EF4-FFF2-40B4-BE49-F238E27FC236}">
                <a16:creationId xmlns:a16="http://schemas.microsoft.com/office/drawing/2014/main" id="{954F83F9-E203-49FA-8E86-2888058B48D8}"/>
              </a:ext>
            </a:extLst>
          </p:cNvPr>
          <p:cNvSpPr txBox="1"/>
          <p:nvPr/>
        </p:nvSpPr>
        <p:spPr>
          <a:xfrm>
            <a:off x="1851728" y="2792956"/>
            <a:ext cx="4222374" cy="461665"/>
          </a:xfrm>
          <a:prstGeom prst="rect">
            <a:avLst/>
          </a:prstGeom>
          <a:noFill/>
        </p:spPr>
        <p:txBody>
          <a:bodyPr wrap="none" rtlCol="0">
            <a:spAutoFit/>
          </a:bodyPr>
          <a:lstStyle/>
          <a:p>
            <a:r>
              <a:rPr lang="en-US" sz="2400" dirty="0">
                <a:solidFill>
                  <a:srgbClr val="00B050"/>
                </a:solidFill>
              </a:rPr>
              <a:t>They are hard-working and kind.</a:t>
            </a:r>
          </a:p>
        </p:txBody>
      </p:sp>
      <p:sp>
        <p:nvSpPr>
          <p:cNvPr id="35" name="TextBox 34">
            <a:extLst>
              <a:ext uri="{FF2B5EF4-FFF2-40B4-BE49-F238E27FC236}">
                <a16:creationId xmlns:a16="http://schemas.microsoft.com/office/drawing/2014/main" id="{21963BF5-D1EE-4085-B685-DEBC0B045E5D}"/>
              </a:ext>
            </a:extLst>
          </p:cNvPr>
          <p:cNvSpPr txBox="1"/>
          <p:nvPr/>
        </p:nvSpPr>
        <p:spPr>
          <a:xfrm>
            <a:off x="1829341" y="3798934"/>
            <a:ext cx="3829959" cy="461665"/>
          </a:xfrm>
          <a:prstGeom prst="rect">
            <a:avLst/>
          </a:prstGeom>
          <a:noFill/>
        </p:spPr>
        <p:txBody>
          <a:bodyPr wrap="none" rtlCol="0">
            <a:spAutoFit/>
          </a:bodyPr>
          <a:lstStyle/>
          <a:p>
            <a:r>
              <a:rPr lang="en-US" sz="2400" dirty="0">
                <a:solidFill>
                  <a:srgbClr val="00B050"/>
                </a:solidFill>
              </a:rPr>
              <a:t>They are helpful and friendly.</a:t>
            </a:r>
          </a:p>
        </p:txBody>
      </p:sp>
      <p:sp>
        <p:nvSpPr>
          <p:cNvPr id="36" name="TextBox 35">
            <a:extLst>
              <a:ext uri="{FF2B5EF4-FFF2-40B4-BE49-F238E27FC236}">
                <a16:creationId xmlns:a16="http://schemas.microsoft.com/office/drawing/2014/main" id="{BA8BC97D-F231-4F0A-96E5-7F68449A27B7}"/>
              </a:ext>
            </a:extLst>
          </p:cNvPr>
          <p:cNvSpPr txBox="1"/>
          <p:nvPr/>
        </p:nvSpPr>
        <p:spPr>
          <a:xfrm>
            <a:off x="1839704" y="4766880"/>
            <a:ext cx="2695225" cy="461665"/>
          </a:xfrm>
          <a:prstGeom prst="rect">
            <a:avLst/>
          </a:prstGeom>
          <a:noFill/>
        </p:spPr>
        <p:txBody>
          <a:bodyPr wrap="none" rtlCol="0">
            <a:spAutoFit/>
          </a:bodyPr>
          <a:lstStyle/>
          <a:p>
            <a:r>
              <a:rPr lang="en-US" sz="2400" dirty="0">
                <a:solidFill>
                  <a:srgbClr val="00B050"/>
                </a:solidFill>
              </a:rPr>
              <a:t>There are five clubs.</a:t>
            </a:r>
          </a:p>
        </p:txBody>
      </p:sp>
      <p:sp>
        <p:nvSpPr>
          <p:cNvPr id="37" name="TextBox 36">
            <a:extLst>
              <a:ext uri="{FF2B5EF4-FFF2-40B4-BE49-F238E27FC236}">
                <a16:creationId xmlns:a16="http://schemas.microsoft.com/office/drawing/2014/main" id="{9360D90C-5E46-49CE-A6A5-4DE9CC05D9B3}"/>
              </a:ext>
            </a:extLst>
          </p:cNvPr>
          <p:cNvSpPr txBox="1"/>
          <p:nvPr/>
        </p:nvSpPr>
        <p:spPr>
          <a:xfrm>
            <a:off x="1838629" y="5758897"/>
            <a:ext cx="3445174" cy="461665"/>
          </a:xfrm>
          <a:prstGeom prst="rect">
            <a:avLst/>
          </a:prstGeom>
          <a:noFill/>
        </p:spPr>
        <p:txBody>
          <a:bodyPr wrap="none" rtlCol="0">
            <a:spAutoFit/>
          </a:bodyPr>
          <a:lstStyle/>
          <a:p>
            <a:r>
              <a:rPr lang="en-US" sz="2400" dirty="0">
                <a:solidFill>
                  <a:srgbClr val="00B050"/>
                </a:solidFill>
              </a:rPr>
              <a:t>Because it’s a goof school.</a:t>
            </a:r>
          </a:p>
        </p:txBody>
      </p:sp>
    </p:spTree>
    <p:extLst>
      <p:ext uri="{BB962C8B-B14F-4D97-AF65-F5344CB8AC3E}">
        <p14:creationId xmlns:p14="http://schemas.microsoft.com/office/powerpoint/2010/main" val="175941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6239570" cy="2918007"/>
            <a:chOff x="760064" y="827862"/>
            <a:chExt cx="6239570" cy="2918007"/>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Speaking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797088"/>
              <a:ext cx="420785" cy="445296"/>
            </a:xfrm>
            <a:prstGeom prst="rect">
              <a:avLst/>
            </a:prstGeom>
          </p:spPr>
        </p:pic>
        <p:sp>
          <p:nvSpPr>
            <p:cNvPr id="20" name="TextBox 19"/>
            <p:cNvSpPr txBox="1"/>
            <p:nvPr/>
          </p:nvSpPr>
          <p:spPr>
            <a:xfrm>
              <a:off x="1223293" y="2730206"/>
              <a:ext cx="5776341" cy="1015663"/>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Interview two of your classmates about what they like and dislike about your school. Report their answers.</a:t>
              </a:r>
            </a:p>
          </p:txBody>
        </p:sp>
      </p:grpSp>
    </p:spTree>
    <p:extLst>
      <p:ext uri="{BB962C8B-B14F-4D97-AF65-F5344CB8AC3E}">
        <p14:creationId xmlns:p14="http://schemas.microsoft.com/office/powerpoint/2010/main" val="419019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3950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07403" y="84663"/>
            <a:ext cx="7954216" cy="830997"/>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Interview two of your classmates about what they like and dislike about your school. Report their answers.</a:t>
            </a:r>
          </a:p>
        </p:txBody>
      </p:sp>
      <p:graphicFrame>
        <p:nvGraphicFramePr>
          <p:cNvPr id="4" name="Table 3"/>
          <p:cNvGraphicFramePr>
            <a:graphicFrameLocks noGrp="1"/>
          </p:cNvGraphicFramePr>
          <p:nvPr>
            <p:extLst>
              <p:ext uri="{D42A27DB-BD31-4B8C-83A1-F6EECF244321}">
                <p14:modId xmlns:p14="http://schemas.microsoft.com/office/powerpoint/2010/main" val="431456334"/>
              </p:ext>
            </p:extLst>
          </p:nvPr>
        </p:nvGraphicFramePr>
        <p:xfrm>
          <a:off x="722357" y="2073400"/>
          <a:ext cx="7699286" cy="2711200"/>
        </p:xfrm>
        <a:graphic>
          <a:graphicData uri="http://schemas.openxmlformats.org/drawingml/2006/table">
            <a:tbl>
              <a:tblPr firstRow="1" bandRow="1">
                <a:tableStyleId>{5A111915-BE36-4E01-A7E5-04B1672EAD32}</a:tableStyleId>
              </a:tblPr>
              <a:tblGrid>
                <a:gridCol w="2080552">
                  <a:extLst>
                    <a:ext uri="{9D8B030D-6E8A-4147-A177-3AD203B41FA5}">
                      <a16:colId xmlns:a16="http://schemas.microsoft.com/office/drawing/2014/main" val="20000"/>
                    </a:ext>
                  </a:extLst>
                </a:gridCol>
                <a:gridCol w="2990014">
                  <a:extLst>
                    <a:ext uri="{9D8B030D-6E8A-4147-A177-3AD203B41FA5}">
                      <a16:colId xmlns:a16="http://schemas.microsoft.com/office/drawing/2014/main" val="20001"/>
                    </a:ext>
                  </a:extLst>
                </a:gridCol>
                <a:gridCol w="2628720">
                  <a:extLst>
                    <a:ext uri="{9D8B030D-6E8A-4147-A177-3AD203B41FA5}">
                      <a16:colId xmlns:a16="http://schemas.microsoft.com/office/drawing/2014/main" val="20002"/>
                    </a:ext>
                  </a:extLst>
                </a:gridCol>
              </a:tblGrid>
              <a:tr h="1260986">
                <a:tc>
                  <a:txBody>
                    <a:bodyPr/>
                    <a:lstStyle/>
                    <a:p>
                      <a:pPr algn="ct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C8CE"/>
                    </a:solidFill>
                  </a:tcPr>
                </a:tc>
                <a:tc>
                  <a:txBody>
                    <a:bodyPr/>
                    <a:lstStyle/>
                    <a:p>
                      <a:pPr algn="ctr"/>
                      <a:r>
                        <a:rPr lang="en-US" sz="2800" dirty="0">
                          <a:solidFill>
                            <a:schemeClr val="bg1"/>
                          </a:solidFill>
                        </a:rPr>
                        <a:t>What</a:t>
                      </a:r>
                      <a:r>
                        <a:rPr lang="en-US" sz="2800" baseline="0" dirty="0">
                          <a:solidFill>
                            <a:schemeClr val="bg1"/>
                          </a:solidFill>
                        </a:rPr>
                        <a:t> he / she </a:t>
                      </a:r>
                    </a:p>
                    <a:p>
                      <a:pPr algn="ctr"/>
                      <a:r>
                        <a:rPr lang="en-US" sz="2800" baseline="0" dirty="0">
                          <a:solidFill>
                            <a:schemeClr val="bg1"/>
                          </a:solidFill>
                        </a:rPr>
                        <a:t>likes + reason</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C8CE"/>
                    </a:solidFill>
                  </a:tcPr>
                </a:tc>
                <a:tc>
                  <a:txBody>
                    <a:bodyPr/>
                    <a:lstStyle/>
                    <a:p>
                      <a:pPr algn="ctr"/>
                      <a:r>
                        <a:rPr lang="en-US" sz="2800" dirty="0">
                          <a:solidFill>
                            <a:schemeClr val="bg1"/>
                          </a:solidFill>
                        </a:rPr>
                        <a:t>What</a:t>
                      </a:r>
                      <a:r>
                        <a:rPr lang="en-US" sz="2800" baseline="0" dirty="0">
                          <a:solidFill>
                            <a:schemeClr val="bg1"/>
                          </a:solidFill>
                        </a:rPr>
                        <a:t> he / she </a:t>
                      </a:r>
                    </a:p>
                    <a:p>
                      <a:pPr algn="ctr"/>
                      <a:r>
                        <a:rPr lang="en-US" sz="2800" baseline="0" dirty="0">
                          <a:solidFill>
                            <a:schemeClr val="bg1"/>
                          </a:solidFill>
                        </a:rPr>
                        <a:t>dislikes + reason</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C8CE"/>
                    </a:solidFill>
                  </a:tcPr>
                </a:tc>
                <a:extLst>
                  <a:ext uri="{0D108BD9-81ED-4DB2-BD59-A6C34878D82A}">
                    <a16:rowId xmlns:a16="http://schemas.microsoft.com/office/drawing/2014/main" val="10000"/>
                  </a:ext>
                </a:extLst>
              </a:tr>
              <a:tr h="725107">
                <a:tc>
                  <a:txBody>
                    <a:bodyPr/>
                    <a:lstStyle/>
                    <a:p>
                      <a:r>
                        <a:rPr lang="en-US" sz="2800"/>
                        <a:t>Classmate</a:t>
                      </a:r>
                      <a:r>
                        <a:rPr lang="en-US" sz="2800" baseline="0"/>
                        <a:t> A</a:t>
                      </a:r>
                      <a:endParaRPr lang="en-US" sz="2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5107">
                <a:tc>
                  <a:txBody>
                    <a:bodyPr/>
                    <a:lstStyle/>
                    <a:p>
                      <a:r>
                        <a:rPr lang="en-US" sz="2800"/>
                        <a:t>Classmate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6835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6239570" cy="2610230"/>
            <a:chOff x="760064" y="827862"/>
            <a:chExt cx="6239570" cy="2610230"/>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Listening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803274"/>
              <a:ext cx="420785" cy="432923"/>
            </a:xfrm>
            <a:prstGeom prst="rect">
              <a:avLst/>
            </a:prstGeom>
          </p:spPr>
        </p:pic>
        <p:sp>
          <p:nvSpPr>
            <p:cNvPr id="20" name="TextBox 19"/>
            <p:cNvSpPr txBox="1"/>
            <p:nvPr/>
          </p:nvSpPr>
          <p:spPr>
            <a:xfrm>
              <a:off x="1223293" y="2730206"/>
              <a:ext cx="5776341"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An and Mi are talking on the phone. Listen and fill each blank with ONE word.</a:t>
              </a:r>
            </a:p>
          </p:txBody>
        </p:sp>
      </p:grpSp>
    </p:spTree>
    <p:extLst>
      <p:ext uri="{BB962C8B-B14F-4D97-AF65-F5344CB8AC3E}">
        <p14:creationId xmlns:p14="http://schemas.microsoft.com/office/powerpoint/2010/main" val="327604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92219" y="62542"/>
            <a:ext cx="7598637"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An and Mi are talking on the phone. </a:t>
            </a:r>
          </a:p>
          <a:p>
            <a:r>
              <a:rPr lang="en-US" sz="2600" b="1">
                <a:effectLst>
                  <a:glow rad="88900">
                    <a:schemeClr val="bg1"/>
                  </a:glow>
                </a:effectLst>
                <a:latin typeface="Arial" panose="020B0604020202020204" pitchFamily="34" charset="0"/>
                <a:cs typeface="Arial" panose="020B0604020202020204" pitchFamily="34" charset="0"/>
              </a:rPr>
              <a:t>Listen and fill each blank with ONE word.</a:t>
            </a:r>
          </a:p>
        </p:txBody>
      </p:sp>
      <p:sp>
        <p:nvSpPr>
          <p:cNvPr id="9" name="TextBox 8"/>
          <p:cNvSpPr txBox="1"/>
          <p:nvPr/>
        </p:nvSpPr>
        <p:spPr>
          <a:xfrm>
            <a:off x="946303" y="1892281"/>
            <a:ext cx="474830" cy="461665"/>
          </a:xfrm>
          <a:prstGeom prst="rect">
            <a:avLst/>
          </a:prstGeom>
          <a:noFill/>
        </p:spPr>
        <p:txBody>
          <a:bodyPr wrap="square" rtlCol="0">
            <a:spAutoFit/>
          </a:bodyPr>
          <a:lstStyle/>
          <a:p>
            <a:r>
              <a:rPr lang="en-US" sz="2400" b="1">
                <a:solidFill>
                  <a:srgbClr val="0070C0"/>
                </a:solidFill>
              </a:rPr>
              <a:t>1.</a:t>
            </a:r>
          </a:p>
        </p:txBody>
      </p:sp>
      <p:sp>
        <p:nvSpPr>
          <p:cNvPr id="11" name="TextBox 10"/>
          <p:cNvSpPr txBox="1"/>
          <p:nvPr/>
        </p:nvSpPr>
        <p:spPr>
          <a:xfrm>
            <a:off x="1421134" y="1885804"/>
            <a:ext cx="2051740" cy="461665"/>
          </a:xfrm>
          <a:prstGeom prst="rect">
            <a:avLst/>
          </a:prstGeom>
          <a:noFill/>
        </p:spPr>
        <p:txBody>
          <a:bodyPr wrap="square" rtlCol="0">
            <a:spAutoFit/>
          </a:bodyPr>
          <a:lstStyle/>
          <a:p>
            <a:r>
              <a:rPr lang="en-US" sz="2400" dirty="0"/>
              <a:t>Everybody is at</a:t>
            </a:r>
            <a:endParaRPr lang="en-US" sz="2400" b="1" dirty="0">
              <a:solidFill>
                <a:srgbClr val="0070C0"/>
              </a:solidFill>
            </a:endParaRPr>
          </a:p>
        </p:txBody>
      </p:sp>
      <p:sp>
        <p:nvSpPr>
          <p:cNvPr id="13" name="TextBox 12"/>
          <p:cNvSpPr txBox="1"/>
          <p:nvPr/>
        </p:nvSpPr>
        <p:spPr>
          <a:xfrm>
            <a:off x="946303" y="2610955"/>
            <a:ext cx="474830" cy="461665"/>
          </a:xfrm>
          <a:prstGeom prst="rect">
            <a:avLst/>
          </a:prstGeom>
          <a:noFill/>
        </p:spPr>
        <p:txBody>
          <a:bodyPr wrap="square" rtlCol="0">
            <a:spAutoFit/>
          </a:bodyPr>
          <a:lstStyle/>
          <a:p>
            <a:r>
              <a:rPr lang="en-US" sz="2400" b="1">
                <a:solidFill>
                  <a:srgbClr val="0070C0"/>
                </a:solidFill>
              </a:rPr>
              <a:t>2.</a:t>
            </a:r>
          </a:p>
        </p:txBody>
      </p:sp>
      <p:sp>
        <p:nvSpPr>
          <p:cNvPr id="14" name="TextBox 13"/>
          <p:cNvSpPr txBox="1"/>
          <p:nvPr/>
        </p:nvSpPr>
        <p:spPr>
          <a:xfrm>
            <a:off x="946303" y="3378600"/>
            <a:ext cx="474830" cy="461665"/>
          </a:xfrm>
          <a:prstGeom prst="rect">
            <a:avLst/>
          </a:prstGeom>
          <a:noFill/>
        </p:spPr>
        <p:txBody>
          <a:bodyPr wrap="square" rtlCol="0">
            <a:spAutoFit/>
          </a:bodyPr>
          <a:lstStyle/>
          <a:p>
            <a:r>
              <a:rPr lang="en-US" sz="2400" b="1">
                <a:solidFill>
                  <a:srgbClr val="0070C0"/>
                </a:solidFill>
              </a:rPr>
              <a:t>3.</a:t>
            </a:r>
          </a:p>
        </p:txBody>
      </p:sp>
      <p:sp>
        <p:nvSpPr>
          <p:cNvPr id="16" name="TextBox 15"/>
          <p:cNvSpPr txBox="1"/>
          <p:nvPr/>
        </p:nvSpPr>
        <p:spPr>
          <a:xfrm>
            <a:off x="1421134" y="3369947"/>
            <a:ext cx="2716758" cy="461665"/>
          </a:xfrm>
          <a:prstGeom prst="rect">
            <a:avLst/>
          </a:prstGeom>
          <a:noFill/>
        </p:spPr>
        <p:txBody>
          <a:bodyPr wrap="square" rtlCol="0">
            <a:spAutoFit/>
          </a:bodyPr>
          <a:lstStyle/>
          <a:p>
            <a:r>
              <a:rPr lang="en-US" sz="2400" dirty="0"/>
              <a:t>Mi’s father is in the</a:t>
            </a:r>
          </a:p>
        </p:txBody>
      </p:sp>
      <p:sp>
        <p:nvSpPr>
          <p:cNvPr id="18" name="TextBox 17"/>
          <p:cNvSpPr txBox="1"/>
          <p:nvPr/>
        </p:nvSpPr>
        <p:spPr>
          <a:xfrm>
            <a:off x="946303" y="4237084"/>
            <a:ext cx="474830" cy="461665"/>
          </a:xfrm>
          <a:prstGeom prst="rect">
            <a:avLst/>
          </a:prstGeom>
          <a:noFill/>
        </p:spPr>
        <p:txBody>
          <a:bodyPr wrap="square" rtlCol="0">
            <a:spAutoFit/>
          </a:bodyPr>
          <a:lstStyle/>
          <a:p>
            <a:r>
              <a:rPr lang="en-US" sz="2400" b="1">
                <a:solidFill>
                  <a:srgbClr val="0070C0"/>
                </a:solidFill>
              </a:rPr>
              <a:t>4.</a:t>
            </a:r>
          </a:p>
        </p:txBody>
      </p:sp>
      <p:sp>
        <p:nvSpPr>
          <p:cNvPr id="19" name="TextBox 18"/>
          <p:cNvSpPr txBox="1"/>
          <p:nvPr/>
        </p:nvSpPr>
        <p:spPr>
          <a:xfrm>
            <a:off x="1421133" y="4228431"/>
            <a:ext cx="3215522" cy="461665"/>
          </a:xfrm>
          <a:prstGeom prst="rect">
            <a:avLst/>
          </a:prstGeom>
          <a:noFill/>
        </p:spPr>
        <p:txBody>
          <a:bodyPr wrap="square" rtlCol="0">
            <a:spAutoFit/>
          </a:bodyPr>
          <a:lstStyle/>
          <a:p>
            <a:r>
              <a:rPr lang="en-US" sz="2400" dirty="0"/>
              <a:t>Her younger brother is</a:t>
            </a:r>
            <a:endParaRPr lang="en-US" sz="2400" b="1" dirty="0">
              <a:solidFill>
                <a:srgbClr val="0070C0"/>
              </a:solidFill>
            </a:endParaRPr>
          </a:p>
        </p:txBody>
      </p:sp>
      <p:sp>
        <p:nvSpPr>
          <p:cNvPr id="20" name="TextBox 19"/>
          <p:cNvSpPr txBox="1"/>
          <p:nvPr/>
        </p:nvSpPr>
        <p:spPr>
          <a:xfrm>
            <a:off x="946303" y="5039052"/>
            <a:ext cx="474830" cy="461665"/>
          </a:xfrm>
          <a:prstGeom prst="rect">
            <a:avLst/>
          </a:prstGeom>
          <a:noFill/>
        </p:spPr>
        <p:txBody>
          <a:bodyPr wrap="square" rtlCol="0">
            <a:spAutoFit/>
          </a:bodyPr>
          <a:lstStyle/>
          <a:p>
            <a:r>
              <a:rPr lang="en-US" sz="2400" b="1">
                <a:solidFill>
                  <a:srgbClr val="0070C0"/>
                </a:solidFill>
              </a:rPr>
              <a:t>5.</a:t>
            </a:r>
          </a:p>
        </p:txBody>
      </p:sp>
      <p:sp>
        <p:nvSpPr>
          <p:cNvPr id="22" name="TextBox 21"/>
          <p:cNvSpPr txBox="1"/>
          <p:nvPr/>
        </p:nvSpPr>
        <p:spPr>
          <a:xfrm>
            <a:off x="1421134" y="5039052"/>
            <a:ext cx="1984550" cy="461665"/>
          </a:xfrm>
          <a:prstGeom prst="rect">
            <a:avLst/>
          </a:prstGeom>
          <a:noFill/>
        </p:spPr>
        <p:txBody>
          <a:bodyPr wrap="square" rtlCol="0">
            <a:spAutoFit/>
          </a:bodyPr>
          <a:lstStyle/>
          <a:p>
            <a:r>
              <a:rPr lang="en-US" sz="2400" dirty="0"/>
              <a:t>Vi is watching</a:t>
            </a:r>
            <a:endParaRPr lang="en-US" sz="2400" b="1" dirty="0">
              <a:solidFill>
                <a:srgbClr val="0070C0"/>
              </a:solidFill>
            </a:endParaRPr>
          </a:p>
        </p:txBody>
      </p:sp>
      <p:sp>
        <p:nvSpPr>
          <p:cNvPr id="27" name="TextBox 26"/>
          <p:cNvSpPr txBox="1"/>
          <p:nvPr/>
        </p:nvSpPr>
        <p:spPr>
          <a:xfrm>
            <a:off x="1421133" y="2558758"/>
            <a:ext cx="3599421" cy="461665"/>
          </a:xfrm>
          <a:prstGeom prst="rect">
            <a:avLst/>
          </a:prstGeom>
          <a:noFill/>
        </p:spPr>
        <p:txBody>
          <a:bodyPr wrap="square" rtlCol="0">
            <a:spAutoFit/>
          </a:bodyPr>
          <a:lstStyle/>
          <a:p>
            <a:r>
              <a:rPr lang="en-US" sz="2400" dirty="0"/>
              <a:t>Mi’s mother is watering the</a:t>
            </a:r>
            <a:endParaRPr lang="en-US" sz="2400" b="1" dirty="0">
              <a:solidFill>
                <a:srgbClr val="0070C0"/>
              </a:solidFill>
            </a:endParaRPr>
          </a:p>
        </p:txBody>
      </p:sp>
      <p:pic>
        <p:nvPicPr>
          <p:cNvPr id="2" name="Bản sao của B1_22">
            <a:hlinkClick r:id="" action="ppaction://media"/>
            <a:extLst>
              <a:ext uri="{FF2B5EF4-FFF2-40B4-BE49-F238E27FC236}">
                <a16:creationId xmlns:a16="http://schemas.microsoft.com/office/drawing/2014/main" id="{024114D1-FAB2-40D6-A848-6AA88699DFE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43379" y="475268"/>
            <a:ext cx="487363" cy="487363"/>
          </a:xfrm>
          <a:prstGeom prst="rect">
            <a:avLst/>
          </a:prstGeom>
        </p:spPr>
      </p:pic>
      <p:sp>
        <p:nvSpPr>
          <p:cNvPr id="5" name="TextBox 4">
            <a:extLst>
              <a:ext uri="{FF2B5EF4-FFF2-40B4-BE49-F238E27FC236}">
                <a16:creationId xmlns:a16="http://schemas.microsoft.com/office/drawing/2014/main" id="{BF9208D9-FDA6-497E-B67D-6048AD16FF5B}"/>
              </a:ext>
            </a:extLst>
          </p:cNvPr>
          <p:cNvSpPr txBox="1"/>
          <p:nvPr/>
        </p:nvSpPr>
        <p:spPr>
          <a:xfrm>
            <a:off x="3405683" y="1881643"/>
            <a:ext cx="1015021" cy="461665"/>
          </a:xfrm>
          <a:prstGeom prst="rect">
            <a:avLst/>
          </a:prstGeom>
          <a:noFill/>
        </p:spPr>
        <p:txBody>
          <a:bodyPr wrap="none" rtlCol="0">
            <a:spAutoFit/>
          </a:bodyPr>
          <a:lstStyle/>
          <a:p>
            <a:r>
              <a:rPr lang="en-US" sz="2400" dirty="0">
                <a:solidFill>
                  <a:srgbClr val="00B050"/>
                </a:solidFill>
              </a:rPr>
              <a:t>home</a:t>
            </a:r>
            <a:r>
              <a:rPr lang="en-US" sz="2400" dirty="0"/>
              <a:t>.</a:t>
            </a:r>
          </a:p>
        </p:txBody>
      </p:sp>
      <p:grpSp>
        <p:nvGrpSpPr>
          <p:cNvPr id="17" name="Group 16">
            <a:extLst>
              <a:ext uri="{FF2B5EF4-FFF2-40B4-BE49-F238E27FC236}">
                <a16:creationId xmlns:a16="http://schemas.microsoft.com/office/drawing/2014/main" id="{45FCB893-E77B-4B95-A23F-F304A277FFBC}"/>
              </a:ext>
            </a:extLst>
          </p:cNvPr>
          <p:cNvGrpSpPr/>
          <p:nvPr/>
        </p:nvGrpSpPr>
        <p:grpSpPr>
          <a:xfrm>
            <a:off x="3405683" y="1898683"/>
            <a:ext cx="1093938" cy="461665"/>
            <a:chOff x="3405683" y="1898683"/>
            <a:chExt cx="1093938" cy="461665"/>
          </a:xfrm>
        </p:grpSpPr>
        <p:cxnSp>
          <p:nvCxnSpPr>
            <p:cNvPr id="12" name="Straight Connector 11"/>
            <p:cNvCxnSpPr/>
            <p:nvPr/>
          </p:nvCxnSpPr>
          <p:spPr>
            <a:xfrm>
              <a:off x="3405683" y="2216994"/>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44F1F5F-C5EB-4540-AFA7-E3B37E5DEDCE}"/>
                </a:ext>
              </a:extLst>
            </p:cNvPr>
            <p:cNvSpPr txBox="1"/>
            <p:nvPr/>
          </p:nvSpPr>
          <p:spPr>
            <a:xfrm>
              <a:off x="4254857" y="1898683"/>
              <a:ext cx="244764" cy="461665"/>
            </a:xfrm>
            <a:prstGeom prst="rect">
              <a:avLst/>
            </a:prstGeom>
            <a:noFill/>
          </p:spPr>
          <p:txBody>
            <a:bodyPr wrap="square">
              <a:spAutoFit/>
            </a:bodyPr>
            <a:lstStyle/>
            <a:p>
              <a:r>
                <a:rPr lang="en-US" sz="2400" dirty="0"/>
                <a:t>.</a:t>
              </a:r>
            </a:p>
          </p:txBody>
        </p:sp>
      </p:grpSp>
      <p:grpSp>
        <p:nvGrpSpPr>
          <p:cNvPr id="33" name="Group 32">
            <a:extLst>
              <a:ext uri="{FF2B5EF4-FFF2-40B4-BE49-F238E27FC236}">
                <a16:creationId xmlns:a16="http://schemas.microsoft.com/office/drawing/2014/main" id="{DD8D6015-D755-4C38-895E-E4FAA1C3509C}"/>
              </a:ext>
            </a:extLst>
          </p:cNvPr>
          <p:cNvGrpSpPr/>
          <p:nvPr/>
        </p:nvGrpSpPr>
        <p:grpSpPr>
          <a:xfrm>
            <a:off x="4929610" y="2563437"/>
            <a:ext cx="2975860" cy="461665"/>
            <a:chOff x="4929610" y="2563437"/>
            <a:chExt cx="2975860" cy="461665"/>
          </a:xfrm>
        </p:grpSpPr>
        <p:cxnSp>
          <p:nvCxnSpPr>
            <p:cNvPr id="29" name="Straight Connector 28"/>
            <p:cNvCxnSpPr>
              <a:cxnSpLocks/>
            </p:cNvCxnSpPr>
            <p:nvPr/>
          </p:nvCxnSpPr>
          <p:spPr>
            <a:xfrm>
              <a:off x="4929610" y="2903329"/>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FCC653B-637A-4E4F-ABD1-D53743CD191E}"/>
                </a:ext>
              </a:extLst>
            </p:cNvPr>
            <p:cNvSpPr txBox="1"/>
            <p:nvPr/>
          </p:nvSpPr>
          <p:spPr>
            <a:xfrm>
              <a:off x="5844010" y="2563437"/>
              <a:ext cx="2061460" cy="461665"/>
            </a:xfrm>
            <a:prstGeom prst="rect">
              <a:avLst/>
            </a:prstGeom>
            <a:noFill/>
          </p:spPr>
          <p:txBody>
            <a:bodyPr wrap="square">
              <a:spAutoFit/>
            </a:bodyPr>
            <a:lstStyle/>
            <a:p>
              <a:r>
                <a:rPr lang="en-US" sz="2400" dirty="0"/>
                <a:t>in the garden.</a:t>
              </a:r>
            </a:p>
          </p:txBody>
        </p:sp>
      </p:grpSp>
      <p:sp>
        <p:nvSpPr>
          <p:cNvPr id="34" name="TextBox 33">
            <a:extLst>
              <a:ext uri="{FF2B5EF4-FFF2-40B4-BE49-F238E27FC236}">
                <a16:creationId xmlns:a16="http://schemas.microsoft.com/office/drawing/2014/main" id="{C970BB40-C4F7-48EC-BE5B-76D6236BAAA7}"/>
              </a:ext>
            </a:extLst>
          </p:cNvPr>
          <p:cNvSpPr txBox="1"/>
          <p:nvPr/>
        </p:nvSpPr>
        <p:spPr>
          <a:xfrm>
            <a:off x="4898717" y="2554784"/>
            <a:ext cx="2744662" cy="461665"/>
          </a:xfrm>
          <a:prstGeom prst="rect">
            <a:avLst/>
          </a:prstGeom>
          <a:noFill/>
        </p:spPr>
        <p:txBody>
          <a:bodyPr wrap="none" rtlCol="0">
            <a:spAutoFit/>
          </a:bodyPr>
          <a:lstStyle/>
          <a:p>
            <a:r>
              <a:rPr lang="en-US" sz="2400" dirty="0">
                <a:solidFill>
                  <a:srgbClr val="00B050"/>
                </a:solidFill>
              </a:rPr>
              <a:t>plants</a:t>
            </a:r>
            <a:r>
              <a:rPr lang="en-US" sz="2400" dirty="0"/>
              <a:t> in the garden.</a:t>
            </a:r>
          </a:p>
        </p:txBody>
      </p:sp>
      <p:grpSp>
        <p:nvGrpSpPr>
          <p:cNvPr id="37" name="Group 36">
            <a:extLst>
              <a:ext uri="{FF2B5EF4-FFF2-40B4-BE49-F238E27FC236}">
                <a16:creationId xmlns:a16="http://schemas.microsoft.com/office/drawing/2014/main" id="{A0667A7B-82F9-4EFF-878A-C8BF056427D9}"/>
              </a:ext>
            </a:extLst>
          </p:cNvPr>
          <p:cNvGrpSpPr/>
          <p:nvPr/>
        </p:nvGrpSpPr>
        <p:grpSpPr>
          <a:xfrm>
            <a:off x="3923274" y="3375913"/>
            <a:ext cx="2014836" cy="461665"/>
            <a:chOff x="3923274" y="3375913"/>
            <a:chExt cx="2014836" cy="461665"/>
          </a:xfrm>
        </p:grpSpPr>
        <p:cxnSp>
          <p:nvCxnSpPr>
            <p:cNvPr id="30" name="Straight Connector 29"/>
            <p:cNvCxnSpPr/>
            <p:nvPr/>
          </p:nvCxnSpPr>
          <p:spPr>
            <a:xfrm>
              <a:off x="3923274" y="3700972"/>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B481650-497A-4628-901A-AD5B1102CEB4}"/>
                </a:ext>
              </a:extLst>
            </p:cNvPr>
            <p:cNvSpPr txBox="1"/>
            <p:nvPr/>
          </p:nvSpPr>
          <p:spPr>
            <a:xfrm>
              <a:off x="5006110" y="3375913"/>
              <a:ext cx="932000" cy="461665"/>
            </a:xfrm>
            <a:prstGeom prst="rect">
              <a:avLst/>
            </a:prstGeom>
            <a:noFill/>
          </p:spPr>
          <p:txBody>
            <a:bodyPr wrap="square">
              <a:spAutoFit/>
            </a:bodyPr>
            <a:lstStyle/>
            <a:p>
              <a:r>
                <a:rPr lang="en-US" sz="2400" dirty="0"/>
                <a:t>room.</a:t>
              </a:r>
            </a:p>
          </p:txBody>
        </p:sp>
      </p:grpSp>
      <p:sp>
        <p:nvSpPr>
          <p:cNvPr id="38" name="TextBox 37">
            <a:extLst>
              <a:ext uri="{FF2B5EF4-FFF2-40B4-BE49-F238E27FC236}">
                <a16:creationId xmlns:a16="http://schemas.microsoft.com/office/drawing/2014/main" id="{F721A42F-7B4C-4499-B561-EF214F102E50}"/>
              </a:ext>
            </a:extLst>
          </p:cNvPr>
          <p:cNvSpPr txBox="1"/>
          <p:nvPr/>
        </p:nvSpPr>
        <p:spPr>
          <a:xfrm>
            <a:off x="3913193" y="3380076"/>
            <a:ext cx="1659300" cy="461665"/>
          </a:xfrm>
          <a:prstGeom prst="rect">
            <a:avLst/>
          </a:prstGeom>
          <a:noFill/>
        </p:spPr>
        <p:txBody>
          <a:bodyPr wrap="none" rtlCol="0">
            <a:spAutoFit/>
          </a:bodyPr>
          <a:lstStyle/>
          <a:p>
            <a:r>
              <a:rPr lang="en-US" sz="2400" dirty="0">
                <a:solidFill>
                  <a:srgbClr val="00B050"/>
                </a:solidFill>
              </a:rPr>
              <a:t>living</a:t>
            </a:r>
            <a:r>
              <a:rPr lang="en-US" sz="2400" dirty="0"/>
              <a:t> room.</a:t>
            </a:r>
          </a:p>
        </p:txBody>
      </p:sp>
      <p:grpSp>
        <p:nvGrpSpPr>
          <p:cNvPr id="41" name="Group 40">
            <a:extLst>
              <a:ext uri="{FF2B5EF4-FFF2-40B4-BE49-F238E27FC236}">
                <a16:creationId xmlns:a16="http://schemas.microsoft.com/office/drawing/2014/main" id="{79ADF0DE-5E72-4E30-8C28-968E4F04ECFF}"/>
              </a:ext>
            </a:extLst>
          </p:cNvPr>
          <p:cNvGrpSpPr/>
          <p:nvPr/>
        </p:nvGrpSpPr>
        <p:grpSpPr>
          <a:xfrm>
            <a:off x="4347460" y="4240318"/>
            <a:ext cx="3325350" cy="461665"/>
            <a:chOff x="4347460" y="4240318"/>
            <a:chExt cx="3325350" cy="461665"/>
          </a:xfrm>
        </p:grpSpPr>
        <p:cxnSp>
          <p:nvCxnSpPr>
            <p:cNvPr id="25" name="Straight Connector 24"/>
            <p:cNvCxnSpPr/>
            <p:nvPr/>
          </p:nvCxnSpPr>
          <p:spPr>
            <a:xfrm>
              <a:off x="4347460" y="4559448"/>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9B09B5-080B-4785-9F93-5BE5DFA2BF71}"/>
                </a:ext>
              </a:extLst>
            </p:cNvPr>
            <p:cNvSpPr txBox="1"/>
            <p:nvPr/>
          </p:nvSpPr>
          <p:spPr>
            <a:xfrm>
              <a:off x="5386810" y="4240318"/>
              <a:ext cx="2286000" cy="461665"/>
            </a:xfrm>
            <a:prstGeom prst="rect">
              <a:avLst/>
            </a:prstGeom>
            <a:noFill/>
          </p:spPr>
          <p:txBody>
            <a:bodyPr wrap="square">
              <a:spAutoFit/>
            </a:bodyPr>
            <a:lstStyle/>
            <a:p>
              <a:r>
                <a:rPr lang="en-US" sz="2400" dirty="0"/>
                <a:t>in her bedroom.</a:t>
              </a:r>
            </a:p>
          </p:txBody>
        </p:sp>
      </p:grpSp>
      <p:sp>
        <p:nvSpPr>
          <p:cNvPr id="42" name="TextBox 41">
            <a:extLst>
              <a:ext uri="{FF2B5EF4-FFF2-40B4-BE49-F238E27FC236}">
                <a16:creationId xmlns:a16="http://schemas.microsoft.com/office/drawing/2014/main" id="{36A26EBD-BDF5-4CA0-B6DD-33F5AE483E1C}"/>
              </a:ext>
            </a:extLst>
          </p:cNvPr>
          <p:cNvSpPr txBox="1"/>
          <p:nvPr/>
        </p:nvSpPr>
        <p:spPr>
          <a:xfrm>
            <a:off x="4282913" y="4225627"/>
            <a:ext cx="3310393" cy="461665"/>
          </a:xfrm>
          <a:prstGeom prst="rect">
            <a:avLst/>
          </a:prstGeom>
          <a:noFill/>
        </p:spPr>
        <p:txBody>
          <a:bodyPr wrap="none" rtlCol="0">
            <a:spAutoFit/>
          </a:bodyPr>
          <a:lstStyle/>
          <a:p>
            <a:r>
              <a:rPr lang="en-US" sz="2400" dirty="0">
                <a:solidFill>
                  <a:srgbClr val="00B050"/>
                </a:solidFill>
              </a:rPr>
              <a:t>sleeping</a:t>
            </a:r>
            <a:r>
              <a:rPr lang="en-US" sz="2400" dirty="0"/>
              <a:t> in her bedroom.</a:t>
            </a:r>
          </a:p>
        </p:txBody>
      </p:sp>
      <p:grpSp>
        <p:nvGrpSpPr>
          <p:cNvPr id="43" name="Group 42">
            <a:extLst>
              <a:ext uri="{FF2B5EF4-FFF2-40B4-BE49-F238E27FC236}">
                <a16:creationId xmlns:a16="http://schemas.microsoft.com/office/drawing/2014/main" id="{6D456399-ECD5-4D78-AC7E-F1EA2D60D237}"/>
              </a:ext>
            </a:extLst>
          </p:cNvPr>
          <p:cNvGrpSpPr/>
          <p:nvPr/>
        </p:nvGrpSpPr>
        <p:grpSpPr>
          <a:xfrm>
            <a:off x="3249321" y="5037957"/>
            <a:ext cx="1093938" cy="461665"/>
            <a:chOff x="3405683" y="1898683"/>
            <a:chExt cx="1093938" cy="461665"/>
          </a:xfrm>
        </p:grpSpPr>
        <p:cxnSp>
          <p:nvCxnSpPr>
            <p:cNvPr id="44" name="Straight Connector 43">
              <a:extLst>
                <a:ext uri="{FF2B5EF4-FFF2-40B4-BE49-F238E27FC236}">
                  <a16:creationId xmlns:a16="http://schemas.microsoft.com/office/drawing/2014/main" id="{CB0AC747-EA0F-4A69-83AD-F60B40AE5E17}"/>
                </a:ext>
              </a:extLst>
            </p:cNvPr>
            <p:cNvCxnSpPr/>
            <p:nvPr/>
          </p:nvCxnSpPr>
          <p:spPr>
            <a:xfrm>
              <a:off x="3405683" y="2216994"/>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B5B83BE-56CF-4C8C-98B8-576F377F8722}"/>
                </a:ext>
              </a:extLst>
            </p:cNvPr>
            <p:cNvSpPr txBox="1"/>
            <p:nvPr/>
          </p:nvSpPr>
          <p:spPr>
            <a:xfrm>
              <a:off x="4254857" y="1898683"/>
              <a:ext cx="244764" cy="461665"/>
            </a:xfrm>
            <a:prstGeom prst="rect">
              <a:avLst/>
            </a:prstGeom>
            <a:noFill/>
          </p:spPr>
          <p:txBody>
            <a:bodyPr wrap="square">
              <a:spAutoFit/>
            </a:bodyPr>
            <a:lstStyle/>
            <a:p>
              <a:r>
                <a:rPr lang="en-US" sz="2400" dirty="0"/>
                <a:t>.</a:t>
              </a:r>
            </a:p>
          </p:txBody>
        </p:sp>
      </p:grpSp>
      <p:sp>
        <p:nvSpPr>
          <p:cNvPr id="46" name="TextBox 45">
            <a:extLst>
              <a:ext uri="{FF2B5EF4-FFF2-40B4-BE49-F238E27FC236}">
                <a16:creationId xmlns:a16="http://schemas.microsoft.com/office/drawing/2014/main" id="{9A8E081F-65AB-422C-B439-93E8BC6073E5}"/>
              </a:ext>
            </a:extLst>
          </p:cNvPr>
          <p:cNvSpPr txBox="1"/>
          <p:nvPr/>
        </p:nvSpPr>
        <p:spPr>
          <a:xfrm>
            <a:off x="3194752" y="5037957"/>
            <a:ext cx="556243" cy="461665"/>
          </a:xfrm>
          <a:prstGeom prst="rect">
            <a:avLst/>
          </a:prstGeom>
          <a:noFill/>
        </p:spPr>
        <p:txBody>
          <a:bodyPr wrap="none" rtlCol="0">
            <a:spAutoFit/>
          </a:bodyPr>
          <a:lstStyle/>
          <a:p>
            <a:r>
              <a:rPr lang="en-US" sz="2400" dirty="0">
                <a:solidFill>
                  <a:srgbClr val="00B050"/>
                </a:solidFill>
              </a:rPr>
              <a:t>TV</a:t>
            </a:r>
            <a:r>
              <a:rPr lang="en-US" sz="2400" dirty="0"/>
              <a:t>.</a:t>
            </a:r>
          </a:p>
        </p:txBody>
      </p:sp>
      <p:sp>
        <p:nvSpPr>
          <p:cNvPr id="39" name="Rounded Rectangle 3">
            <a:hlinkClick r:id="rId7" action="ppaction://hlinksldjump"/>
            <a:extLst>
              <a:ext uri="{FF2B5EF4-FFF2-40B4-BE49-F238E27FC236}">
                <a16:creationId xmlns:a16="http://schemas.microsoft.com/office/drawing/2014/main" id="{C0774C76-8D14-42B3-92FD-F2867CC4E91F}"/>
              </a:ext>
            </a:extLst>
          </p:cNvPr>
          <p:cNvSpPr/>
          <p:nvPr/>
        </p:nvSpPr>
        <p:spPr>
          <a:xfrm>
            <a:off x="3714105" y="6306439"/>
            <a:ext cx="1715791" cy="461665"/>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Audio script</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65643"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5" grpId="0"/>
      <p:bldP spid="34" grpId="0"/>
      <p:bldP spid="38"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C11514E-B568-4EDC-AA1A-6B7D24C74198}"/>
              </a:ext>
            </a:extLst>
          </p:cNvPr>
          <p:cNvGrpSpPr/>
          <p:nvPr/>
        </p:nvGrpSpPr>
        <p:grpSpPr>
          <a:xfrm>
            <a:off x="0" y="0"/>
            <a:ext cx="9144000" cy="6137455"/>
            <a:chOff x="0" y="0"/>
            <a:chExt cx="9144000" cy="6137455"/>
          </a:xfrm>
        </p:grpSpPr>
        <p:sp>
          <p:nvSpPr>
            <p:cNvPr id="2" name="Rectangle 1">
              <a:extLst>
                <a:ext uri="{FF2B5EF4-FFF2-40B4-BE49-F238E27FC236}">
                  <a16:creationId xmlns:a16="http://schemas.microsoft.com/office/drawing/2014/main" id="{93B4FA3A-7C98-4049-9207-F7722E240A55}"/>
                </a:ext>
              </a:extLst>
            </p:cNvPr>
            <p:cNvSpPr/>
            <p:nvPr/>
          </p:nvSpPr>
          <p:spPr>
            <a:xfrm>
              <a:off x="0" y="0"/>
              <a:ext cx="9144000" cy="6137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99A6BE0-9C8A-4C38-B997-ADB4E8B327B7}"/>
                </a:ext>
              </a:extLst>
            </p:cNvPr>
            <p:cNvSpPr txBox="1"/>
            <p:nvPr/>
          </p:nvSpPr>
          <p:spPr>
            <a:xfrm>
              <a:off x="338595" y="720545"/>
              <a:ext cx="8486470" cy="5351080"/>
            </a:xfrm>
            <a:prstGeom prst="rect">
              <a:avLst/>
            </a:prstGeom>
            <a:noFill/>
            <a:ln w="19050">
              <a:solidFill>
                <a:srgbClr val="0FB7BD"/>
              </a:solidFill>
            </a:ln>
          </p:spPr>
          <p:txBody>
            <a:bodyPr wrap="square">
              <a:spAutoFit/>
            </a:bodyPr>
            <a:lstStyle/>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Why is it so quiet, Mi? Are you home alone?</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No. Everybody is here, but they are in different rooms.</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Where's your mum? Is she cooking in the kitchen?</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No. She's watering the plants in the garden.</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And where's your dad?</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He's in the living room.</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What's he doing?</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He's listening to the radio.</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What about your younger brother? Is he with your mum?</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No. He's sleeping in my bedroom. My cousin, Vi, is here too.</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What's she doing?</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She's watching TV.</a:t>
              </a:r>
              <a:endParaRPr lang="en-US" sz="2400" i="0" dirty="0">
                <a:effectLst/>
              </a:endParaRPr>
            </a:p>
          </p:txBody>
        </p:sp>
        <p:pic>
          <p:nvPicPr>
            <p:cNvPr id="6" name="Picture 5">
              <a:extLst>
                <a:ext uri="{FF2B5EF4-FFF2-40B4-BE49-F238E27FC236}">
                  <a16:creationId xmlns:a16="http://schemas.microsoft.com/office/drawing/2014/main" id="{CD7D81FC-37DB-4FB5-9734-64BA5B583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id="{0655EF60-59B4-4757-B066-A4ACC7BA287F}"/>
                </a:ext>
              </a:extLst>
            </p:cNvPr>
            <p:cNvSpPr txBox="1"/>
            <p:nvPr/>
          </p:nvSpPr>
          <p:spPr>
            <a:xfrm>
              <a:off x="3573041" y="135812"/>
              <a:ext cx="1997919" cy="461665"/>
            </a:xfrm>
            <a:prstGeom prst="rect">
              <a:avLst/>
            </a:prstGeom>
            <a:noFill/>
          </p:spPr>
          <p:txBody>
            <a:bodyPr wrap="none" rtlCol="0">
              <a:spAutoFit/>
            </a:bodyPr>
            <a:lstStyle/>
            <a:p>
              <a:r>
                <a:rPr lang="en-US" sz="2400" b="1" dirty="0">
                  <a:solidFill>
                    <a:schemeClr val="bg1"/>
                  </a:solidFill>
                </a:rPr>
                <a:t>AUDIO SCRIPT</a:t>
              </a:r>
            </a:p>
          </p:txBody>
        </p:sp>
      </p:grpSp>
      <p:sp>
        <p:nvSpPr>
          <p:cNvPr id="8" name="Multiplication Sign 7">
            <a:hlinkClick r:id="rId5" action="ppaction://hlinksldjump"/>
            <a:extLst>
              <a:ext uri="{FF2B5EF4-FFF2-40B4-BE49-F238E27FC236}">
                <a16:creationId xmlns:a16="http://schemas.microsoft.com/office/drawing/2014/main"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ản sao của B1_22">
            <a:hlinkClick r:id="" action="ppaction://media"/>
            <a:extLst>
              <a:ext uri="{FF2B5EF4-FFF2-40B4-BE49-F238E27FC236}">
                <a16:creationId xmlns:a16="http://schemas.microsoft.com/office/drawing/2014/main" id="{BA0DE749-5C4A-4F3B-B689-461B18535A90}"/>
              </a:ext>
            </a:extLst>
          </p:cNvPr>
          <p:cNvPicPr>
            <a:picLocks noChangeAspect="1"/>
          </p:cNvPicPr>
          <p:nvPr>
            <a:audioFile r:link="rId1"/>
            <p:extLst>
              <p:ext uri="{DAA4B4D4-6D71-4841-9C94-3DE7FCFB9230}">
                <p14:media xmlns:p14="http://schemas.microsoft.com/office/powerpoint/2010/main" r:embed="rId2">
                  <p14:trim st="21000" end="1366.9682"/>
                </p14:media>
              </p:ext>
            </p:extLst>
          </p:nvPr>
        </p:nvPicPr>
        <p:blipFill>
          <a:blip r:embed="rId6"/>
          <a:stretch>
            <a:fillRect/>
          </a:stretch>
        </p:blipFill>
        <p:spPr>
          <a:xfrm>
            <a:off x="5570960" y="156401"/>
            <a:ext cx="487363" cy="487363"/>
          </a:xfrm>
          <a:prstGeom prst="rect">
            <a:avLst/>
          </a:prstGeom>
        </p:spPr>
      </p:pic>
    </p:spTree>
    <p:extLst>
      <p:ext uri="{BB962C8B-B14F-4D97-AF65-F5344CB8AC3E}">
        <p14:creationId xmlns:p14="http://schemas.microsoft.com/office/powerpoint/2010/main" val="804884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7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6239570" cy="2918007"/>
            <a:chOff x="760064" y="827862"/>
            <a:chExt cx="6239570" cy="2918007"/>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Writing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821365"/>
              <a:ext cx="420785" cy="396740"/>
            </a:xfrm>
            <a:prstGeom prst="rect">
              <a:avLst/>
            </a:prstGeom>
          </p:spPr>
        </p:pic>
        <p:sp>
          <p:nvSpPr>
            <p:cNvPr id="20" name="TextBox 19"/>
            <p:cNvSpPr txBox="1"/>
            <p:nvPr/>
          </p:nvSpPr>
          <p:spPr>
            <a:xfrm>
              <a:off x="1223293" y="2730206"/>
              <a:ext cx="5776341" cy="1015663"/>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Write an email of about 50 words to your friend.  Tell him / her about a family member. Use these questions as cues.</a:t>
              </a:r>
            </a:p>
          </p:txBody>
        </p:sp>
      </p:grpSp>
    </p:spTree>
    <p:extLst>
      <p:ext uri="{BB962C8B-B14F-4D97-AF65-F5344CB8AC3E}">
        <p14:creationId xmlns:p14="http://schemas.microsoft.com/office/powerpoint/2010/main" val="2993435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
            <a:ext cx="9144000" cy="15675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10" name="TextBox 9"/>
          <p:cNvSpPr txBox="1"/>
          <p:nvPr/>
        </p:nvSpPr>
        <p:spPr>
          <a:xfrm>
            <a:off x="946649" y="77215"/>
            <a:ext cx="8012294"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Write an email of about 50 words to your friend.  Tell him / her about a family member. Use these questions as cues.</a:t>
            </a:r>
          </a:p>
        </p:txBody>
      </p:sp>
      <p:grpSp>
        <p:nvGrpSpPr>
          <p:cNvPr id="2" name="Group 1"/>
          <p:cNvGrpSpPr/>
          <p:nvPr/>
        </p:nvGrpSpPr>
        <p:grpSpPr>
          <a:xfrm>
            <a:off x="219994" y="1698275"/>
            <a:ext cx="5153825" cy="492443"/>
            <a:chOff x="1497347" y="1832398"/>
            <a:chExt cx="5153825" cy="492443"/>
          </a:xfrm>
        </p:grpSpPr>
        <p:sp>
          <p:nvSpPr>
            <p:cNvPr id="16" name="TextBox 15"/>
            <p:cNvSpPr txBox="1"/>
            <p:nvPr/>
          </p:nvSpPr>
          <p:spPr>
            <a:xfrm>
              <a:off x="1497347" y="1841051"/>
              <a:ext cx="474830" cy="461665"/>
            </a:xfrm>
            <a:prstGeom prst="rect">
              <a:avLst/>
            </a:prstGeom>
            <a:noFill/>
          </p:spPr>
          <p:txBody>
            <a:bodyPr wrap="square" rtlCol="0">
              <a:spAutoFit/>
            </a:bodyPr>
            <a:lstStyle/>
            <a:p>
              <a:r>
                <a:rPr lang="en-US" sz="2400" b="1">
                  <a:solidFill>
                    <a:srgbClr val="0070C0"/>
                  </a:solidFill>
                </a:rPr>
                <a:t>1.</a:t>
              </a:r>
            </a:p>
          </p:txBody>
        </p:sp>
        <p:sp>
          <p:nvSpPr>
            <p:cNvPr id="17" name="TextBox 16"/>
            <p:cNvSpPr txBox="1"/>
            <p:nvPr/>
          </p:nvSpPr>
          <p:spPr>
            <a:xfrm>
              <a:off x="1972178" y="1832398"/>
              <a:ext cx="4678994" cy="492443"/>
            </a:xfrm>
            <a:prstGeom prst="rect">
              <a:avLst/>
            </a:prstGeom>
            <a:noFill/>
          </p:spPr>
          <p:txBody>
            <a:bodyPr wrap="square" rtlCol="0">
              <a:spAutoFit/>
            </a:bodyPr>
            <a:lstStyle/>
            <a:p>
              <a:r>
                <a:rPr lang="en-US" sz="2600"/>
                <a:t>Who is the person?</a:t>
              </a:r>
              <a:endParaRPr lang="en-US" sz="2600" dirty="0"/>
            </a:p>
          </p:txBody>
        </p:sp>
      </p:grpSp>
      <p:grpSp>
        <p:nvGrpSpPr>
          <p:cNvPr id="3" name="Group 2"/>
          <p:cNvGrpSpPr/>
          <p:nvPr/>
        </p:nvGrpSpPr>
        <p:grpSpPr>
          <a:xfrm>
            <a:off x="224662" y="2246802"/>
            <a:ext cx="5149157" cy="492443"/>
            <a:chOff x="1502015" y="2726870"/>
            <a:chExt cx="5149157" cy="492443"/>
          </a:xfrm>
        </p:grpSpPr>
        <p:sp>
          <p:nvSpPr>
            <p:cNvPr id="18" name="TextBox 17"/>
            <p:cNvSpPr txBox="1"/>
            <p:nvPr/>
          </p:nvSpPr>
          <p:spPr>
            <a:xfrm>
              <a:off x="1502015" y="2735523"/>
              <a:ext cx="474830" cy="461665"/>
            </a:xfrm>
            <a:prstGeom prst="rect">
              <a:avLst/>
            </a:prstGeom>
            <a:noFill/>
          </p:spPr>
          <p:txBody>
            <a:bodyPr wrap="square" rtlCol="0">
              <a:spAutoFit/>
            </a:bodyPr>
            <a:lstStyle/>
            <a:p>
              <a:r>
                <a:rPr lang="en-US" sz="2400" b="1">
                  <a:solidFill>
                    <a:srgbClr val="0070C0"/>
                  </a:solidFill>
                </a:rPr>
                <a:t>2.</a:t>
              </a:r>
            </a:p>
          </p:txBody>
        </p:sp>
        <p:sp>
          <p:nvSpPr>
            <p:cNvPr id="19" name="TextBox 18"/>
            <p:cNvSpPr txBox="1"/>
            <p:nvPr/>
          </p:nvSpPr>
          <p:spPr>
            <a:xfrm>
              <a:off x="1976845" y="2726870"/>
              <a:ext cx="4674327" cy="492443"/>
            </a:xfrm>
            <a:prstGeom prst="rect">
              <a:avLst/>
            </a:prstGeom>
            <a:noFill/>
          </p:spPr>
          <p:txBody>
            <a:bodyPr wrap="square" rtlCol="0">
              <a:spAutoFit/>
            </a:bodyPr>
            <a:lstStyle/>
            <a:p>
              <a:r>
                <a:rPr lang="en-US" sz="2600"/>
                <a:t>How old is he / she?</a:t>
              </a:r>
            </a:p>
          </p:txBody>
        </p:sp>
      </p:grpSp>
      <p:grpSp>
        <p:nvGrpSpPr>
          <p:cNvPr id="24" name="Group 23"/>
          <p:cNvGrpSpPr/>
          <p:nvPr/>
        </p:nvGrpSpPr>
        <p:grpSpPr>
          <a:xfrm>
            <a:off x="219994" y="2803629"/>
            <a:ext cx="5153825" cy="492443"/>
            <a:chOff x="1497347" y="1832398"/>
            <a:chExt cx="5153825" cy="492443"/>
          </a:xfrm>
        </p:grpSpPr>
        <p:sp>
          <p:nvSpPr>
            <p:cNvPr id="25" name="TextBox 24"/>
            <p:cNvSpPr txBox="1"/>
            <p:nvPr/>
          </p:nvSpPr>
          <p:spPr>
            <a:xfrm>
              <a:off x="1497347" y="1841051"/>
              <a:ext cx="474830" cy="461665"/>
            </a:xfrm>
            <a:prstGeom prst="rect">
              <a:avLst/>
            </a:prstGeom>
            <a:noFill/>
          </p:spPr>
          <p:txBody>
            <a:bodyPr wrap="square" rtlCol="0">
              <a:spAutoFit/>
            </a:bodyPr>
            <a:lstStyle/>
            <a:p>
              <a:r>
                <a:rPr lang="en-US" sz="2400" b="1">
                  <a:solidFill>
                    <a:srgbClr val="0070C0"/>
                  </a:solidFill>
                </a:rPr>
                <a:t>3.</a:t>
              </a:r>
            </a:p>
          </p:txBody>
        </p:sp>
        <p:sp>
          <p:nvSpPr>
            <p:cNvPr id="26" name="TextBox 25"/>
            <p:cNvSpPr txBox="1"/>
            <p:nvPr/>
          </p:nvSpPr>
          <p:spPr>
            <a:xfrm>
              <a:off x="1972178" y="1832398"/>
              <a:ext cx="4678994" cy="492443"/>
            </a:xfrm>
            <a:prstGeom prst="rect">
              <a:avLst/>
            </a:prstGeom>
            <a:noFill/>
          </p:spPr>
          <p:txBody>
            <a:bodyPr wrap="square" rtlCol="0">
              <a:spAutoFit/>
            </a:bodyPr>
            <a:lstStyle/>
            <a:p>
              <a:r>
                <a:rPr lang="en-US" sz="2600"/>
                <a:t>What does he / she look like?</a:t>
              </a:r>
              <a:endParaRPr lang="en-US" sz="2600" dirty="0"/>
            </a:p>
          </p:txBody>
        </p:sp>
      </p:grpSp>
      <p:grpSp>
        <p:nvGrpSpPr>
          <p:cNvPr id="27" name="Group 26"/>
          <p:cNvGrpSpPr/>
          <p:nvPr/>
        </p:nvGrpSpPr>
        <p:grpSpPr>
          <a:xfrm>
            <a:off x="224662" y="3373928"/>
            <a:ext cx="5149157" cy="492443"/>
            <a:chOff x="1502015" y="2726870"/>
            <a:chExt cx="5149157" cy="492443"/>
          </a:xfrm>
        </p:grpSpPr>
        <p:sp>
          <p:nvSpPr>
            <p:cNvPr id="28" name="TextBox 27"/>
            <p:cNvSpPr txBox="1"/>
            <p:nvPr/>
          </p:nvSpPr>
          <p:spPr>
            <a:xfrm>
              <a:off x="1502015" y="2735523"/>
              <a:ext cx="474830" cy="461665"/>
            </a:xfrm>
            <a:prstGeom prst="rect">
              <a:avLst/>
            </a:prstGeom>
            <a:noFill/>
          </p:spPr>
          <p:txBody>
            <a:bodyPr wrap="square" rtlCol="0">
              <a:spAutoFit/>
            </a:bodyPr>
            <a:lstStyle/>
            <a:p>
              <a:r>
                <a:rPr lang="en-US" sz="2400" b="1">
                  <a:solidFill>
                    <a:srgbClr val="0070C0"/>
                  </a:solidFill>
                </a:rPr>
                <a:t>4.</a:t>
              </a:r>
            </a:p>
          </p:txBody>
        </p:sp>
        <p:sp>
          <p:nvSpPr>
            <p:cNvPr id="29" name="TextBox 28"/>
            <p:cNvSpPr txBox="1"/>
            <p:nvPr/>
          </p:nvSpPr>
          <p:spPr>
            <a:xfrm>
              <a:off x="1976845" y="2726870"/>
              <a:ext cx="4674327" cy="492443"/>
            </a:xfrm>
            <a:prstGeom prst="rect">
              <a:avLst/>
            </a:prstGeom>
            <a:noFill/>
          </p:spPr>
          <p:txBody>
            <a:bodyPr wrap="square" rtlCol="0">
              <a:spAutoFit/>
            </a:bodyPr>
            <a:lstStyle/>
            <a:p>
              <a:r>
                <a:rPr lang="en-US" sz="2600"/>
                <a:t>What is he / she like?</a:t>
              </a:r>
            </a:p>
          </p:txBody>
        </p:sp>
      </p:grpSp>
      <p:sp>
        <p:nvSpPr>
          <p:cNvPr id="8" name="Rectangle 7"/>
          <p:cNvSpPr/>
          <p:nvPr/>
        </p:nvSpPr>
        <p:spPr>
          <a:xfrm>
            <a:off x="937102" y="4158343"/>
            <a:ext cx="7291568" cy="2547257"/>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20586" y="4277809"/>
            <a:ext cx="6324600" cy="2308324"/>
          </a:xfrm>
          <a:prstGeom prst="rect">
            <a:avLst/>
          </a:prstGeom>
          <a:noFill/>
        </p:spPr>
        <p:txBody>
          <a:bodyPr wrap="square" rtlCol="0">
            <a:spAutoFit/>
          </a:bodyPr>
          <a:lstStyle/>
          <a:p>
            <a:r>
              <a:rPr lang="en-US" sz="2400"/>
              <a:t>Hi _______,</a:t>
            </a:r>
          </a:p>
          <a:p>
            <a:r>
              <a:rPr lang="en-US" sz="2400"/>
              <a:t>Thanks for your email. Now I’ll tell you about my  _______. ___________________________</a:t>
            </a:r>
          </a:p>
          <a:p>
            <a:r>
              <a:rPr lang="en-US" sz="2400"/>
              <a:t>Write me soon and tell me about a  member in your family. </a:t>
            </a:r>
          </a:p>
          <a:p>
            <a:r>
              <a:rPr lang="en-US" sz="2400"/>
              <a:t>Best, </a:t>
            </a:r>
          </a:p>
        </p:txBody>
      </p:sp>
    </p:spTree>
    <p:extLst>
      <p:ext uri="{BB962C8B-B14F-4D97-AF65-F5344CB8AC3E}">
        <p14:creationId xmlns:p14="http://schemas.microsoft.com/office/powerpoint/2010/main" val="94022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
        <p:nvSpPr>
          <p:cNvPr id="9" name="Rectangle 8"/>
          <p:cNvSpPr/>
          <p:nvPr/>
        </p:nvSpPr>
        <p:spPr>
          <a:xfrm>
            <a:off x="1735746" y="5693477"/>
            <a:ext cx="6096000" cy="646331"/>
          </a:xfrm>
          <a:prstGeom prst="rect">
            <a:avLst/>
          </a:prstGeom>
        </p:spPr>
        <p:txBody>
          <a:bodyPr>
            <a:spAutoFit/>
          </a:bodyPr>
          <a:lstStyle/>
          <a:p>
            <a:pPr algn="ctr"/>
            <a:r>
              <a:rPr lang="en-GB" b="1" dirty="0">
                <a:latin typeface="Calibri" panose="020F0502020204030204" pitchFamily="34" charset="0"/>
              </a:rPr>
              <a:t>Website: </a:t>
            </a:r>
            <a:r>
              <a:rPr lang="en-GB" b="1" i="1" dirty="0" err="1">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www.tienganhglobalsuccess.vn</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5024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12" y="2544158"/>
            <a:ext cx="4377873" cy="7734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64" y="2542074"/>
            <a:ext cx="946337" cy="777611"/>
          </a:xfrm>
          <a:prstGeom prst="rect">
            <a:avLst/>
          </a:prstGeom>
        </p:spPr>
      </p:pic>
      <p:sp>
        <p:nvSpPr>
          <p:cNvPr id="2" name="TextBox 1"/>
          <p:cNvSpPr txBox="1"/>
          <p:nvPr/>
        </p:nvSpPr>
        <p:spPr>
          <a:xfrm>
            <a:off x="1405388" y="3883655"/>
            <a:ext cx="3474720" cy="181588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2800" b="1">
                <a:solidFill>
                  <a:srgbClr val="048DA4"/>
                </a:solidFill>
              </a:rPr>
              <a:t>Reading</a:t>
            </a:r>
          </a:p>
          <a:p>
            <a:pPr marL="457200" indent="-457200">
              <a:lnSpc>
                <a:spcPct val="200000"/>
              </a:lnSpc>
              <a:buFont typeface="Wingdings" panose="05000000000000000000" pitchFamily="2" charset="2"/>
              <a:buChar char="Ø"/>
            </a:pPr>
            <a:r>
              <a:rPr lang="en-US" sz="2800" b="1">
                <a:solidFill>
                  <a:srgbClr val="048DA4"/>
                </a:solidFill>
              </a:rPr>
              <a:t>Speaking</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728697" cy="2280956"/>
          </a:xfrm>
          <a:prstGeom prst="rect">
            <a:avLst/>
          </a:prstGeom>
        </p:spPr>
      </p:pic>
      <p:sp>
        <p:nvSpPr>
          <p:cNvPr id="3" name="TextBox 2"/>
          <p:cNvSpPr txBox="1"/>
          <p:nvPr/>
        </p:nvSpPr>
        <p:spPr>
          <a:xfrm>
            <a:off x="251460" y="262890"/>
            <a:ext cx="4080510" cy="1200329"/>
          </a:xfrm>
          <a:prstGeom prst="rect">
            <a:avLst/>
          </a:prstGeom>
          <a:noFill/>
        </p:spPr>
        <p:txBody>
          <a:bodyPr wrap="square" rtlCol="0">
            <a:spAutoFit/>
          </a:bodyPr>
          <a:lstStyle/>
          <a:p>
            <a:r>
              <a:rPr lang="en-US" sz="7200" b="1">
                <a:solidFill>
                  <a:schemeClr val="bg1"/>
                </a:solidFill>
                <a:effectLst>
                  <a:outerShdw blurRad="38100" dist="38100" dir="2700000" algn="tl">
                    <a:srgbClr val="000000">
                      <a:alpha val="43137"/>
                    </a:srgbClr>
                  </a:outerShdw>
                </a:effectLst>
              </a:rPr>
              <a:t>REVIEW 1</a:t>
            </a:r>
          </a:p>
        </p:txBody>
      </p:sp>
      <p:sp>
        <p:nvSpPr>
          <p:cNvPr id="4" name="TextBox 3"/>
          <p:cNvSpPr txBox="1"/>
          <p:nvPr/>
        </p:nvSpPr>
        <p:spPr>
          <a:xfrm>
            <a:off x="4206240" y="727484"/>
            <a:ext cx="2914650"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rPr>
              <a:t>( UNITS 1 – 2 – 3) </a:t>
            </a:r>
          </a:p>
        </p:txBody>
      </p:sp>
      <p:sp>
        <p:nvSpPr>
          <p:cNvPr id="8" name="TextBox 7"/>
          <p:cNvSpPr txBox="1"/>
          <p:nvPr/>
        </p:nvSpPr>
        <p:spPr>
          <a:xfrm>
            <a:off x="4206240" y="3883655"/>
            <a:ext cx="3474720" cy="181588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2800" b="1">
                <a:solidFill>
                  <a:srgbClr val="048DA4"/>
                </a:solidFill>
              </a:rPr>
              <a:t>Listening</a:t>
            </a:r>
          </a:p>
          <a:p>
            <a:pPr marL="457200" indent="-457200">
              <a:lnSpc>
                <a:spcPct val="200000"/>
              </a:lnSpc>
              <a:buFont typeface="Wingdings" panose="05000000000000000000" pitchFamily="2" charset="2"/>
              <a:buChar char="Ø"/>
            </a:pPr>
            <a:r>
              <a:rPr lang="en-US" sz="2800" b="1">
                <a:solidFill>
                  <a:srgbClr val="048DA4"/>
                </a:solidFill>
              </a:rPr>
              <a:t>Writing</a:t>
            </a:r>
          </a:p>
        </p:txBody>
      </p:sp>
    </p:spTree>
    <p:extLst>
      <p:ext uri="{BB962C8B-B14F-4D97-AF65-F5344CB8AC3E}">
        <p14:creationId xmlns:p14="http://schemas.microsoft.com/office/powerpoint/2010/main" val="3124099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5923884" cy="3330095"/>
            <a:chOff x="760064" y="827862"/>
            <a:chExt cx="5923884" cy="3330095"/>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Reading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791136"/>
              <a:ext cx="420785" cy="4572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76" y="3700757"/>
              <a:ext cx="461319" cy="457200"/>
            </a:xfrm>
            <a:prstGeom prst="rect">
              <a:avLst/>
            </a:prstGeom>
          </p:spPr>
        </p:pic>
        <p:sp>
          <p:nvSpPr>
            <p:cNvPr id="20" name="TextBox 19"/>
            <p:cNvSpPr txBox="1"/>
            <p:nvPr/>
          </p:nvSpPr>
          <p:spPr>
            <a:xfrm>
              <a:off x="1223294" y="2730206"/>
              <a:ext cx="5460654"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Choose A, B, or C for each blank in the email below.</a:t>
              </a:r>
            </a:p>
          </p:txBody>
        </p:sp>
        <p:sp>
          <p:nvSpPr>
            <p:cNvPr id="21" name="TextBox 20"/>
            <p:cNvSpPr txBox="1"/>
            <p:nvPr/>
          </p:nvSpPr>
          <p:spPr>
            <a:xfrm>
              <a:off x="1224090" y="3685220"/>
              <a:ext cx="5176829" cy="400110"/>
            </a:xfrm>
            <a:prstGeom prst="rect">
              <a:avLst/>
            </a:prstGeom>
            <a:noFill/>
          </p:spPr>
          <p:txBody>
            <a:bodyPr wrap="square" rtlCol="0">
              <a:spAutoFit/>
            </a:bodyPr>
            <a:lstStyle/>
            <a:p>
              <a:pPr algn="just"/>
              <a:r>
                <a:rPr lang="en-US" sz="2000" b="1">
                  <a:latin typeface="Arial" panose="020B0604020202020204" pitchFamily="34" charset="0"/>
                  <a:cs typeface="Arial" panose="020B0604020202020204" pitchFamily="34" charset="0"/>
                </a:rPr>
                <a:t>Read the text and answer the questions.</a:t>
              </a:r>
            </a:p>
          </p:txBody>
        </p:sp>
      </p:grpSp>
    </p:spTree>
    <p:extLst>
      <p:ext uri="{BB962C8B-B14F-4D97-AF65-F5344CB8AC3E}">
        <p14:creationId xmlns:p14="http://schemas.microsoft.com/office/powerpoint/2010/main" val="270888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_____ a secondary school. She likes (3) _______ up early and watering the flowers in our garden. She usually helps (4) _______ with my homework. In the evening, she tells me  interesting stories. She also listens (5) _______ 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grpSp>
        <p:nvGrpSpPr>
          <p:cNvPr id="6" name="Group 5">
            <a:extLst>
              <a:ext uri="{FF2B5EF4-FFF2-40B4-BE49-F238E27FC236}">
                <a16:creationId xmlns:a16="http://schemas.microsoft.com/office/drawing/2014/main" id="{3CE30D75-CD18-49CF-A422-387A40E51B6F}"/>
              </a:ext>
            </a:extLst>
          </p:cNvPr>
          <p:cNvGrpSpPr/>
          <p:nvPr/>
        </p:nvGrpSpPr>
        <p:grpSpPr>
          <a:xfrm>
            <a:off x="1596752" y="6035130"/>
            <a:ext cx="5950496" cy="480189"/>
            <a:chOff x="1612588" y="6093005"/>
            <a:chExt cx="5950496" cy="480189"/>
          </a:xfrm>
        </p:grpSpPr>
        <p:sp>
          <p:nvSpPr>
            <p:cNvPr id="9" name="TextBox 8">
              <a:extLst>
                <a:ext uri="{FF2B5EF4-FFF2-40B4-BE49-F238E27FC236}">
                  <a16:creationId xmlns:a16="http://schemas.microsoft.com/office/drawing/2014/main" id="{1070B8D5-D489-41EC-9E38-E27057DBD970}"/>
                </a:ext>
              </a:extLst>
            </p:cNvPr>
            <p:cNvSpPr txBox="1"/>
            <p:nvPr/>
          </p:nvSpPr>
          <p:spPr>
            <a:xfrm>
              <a:off x="1612588" y="6102267"/>
              <a:ext cx="474830" cy="461665"/>
            </a:xfrm>
            <a:prstGeom prst="rect">
              <a:avLst/>
            </a:prstGeom>
            <a:noFill/>
          </p:spPr>
          <p:txBody>
            <a:bodyPr wrap="square" rtlCol="0">
              <a:spAutoFit/>
            </a:bodyPr>
            <a:lstStyle/>
            <a:p>
              <a:r>
                <a:rPr lang="en-US" sz="2400" b="1">
                  <a:solidFill>
                    <a:srgbClr val="0070C0"/>
                  </a:solidFill>
                </a:rPr>
                <a:t>1.</a:t>
              </a:r>
            </a:p>
          </p:txBody>
        </p:sp>
        <p:grpSp>
          <p:nvGrpSpPr>
            <p:cNvPr id="13" name="Group 12">
              <a:extLst>
                <a:ext uri="{FF2B5EF4-FFF2-40B4-BE49-F238E27FC236}">
                  <a16:creationId xmlns:a16="http://schemas.microsoft.com/office/drawing/2014/main" id="{672451E7-1C91-4A2C-ADA5-CC62CBF670CB}"/>
                </a:ext>
              </a:extLst>
            </p:cNvPr>
            <p:cNvGrpSpPr/>
            <p:nvPr/>
          </p:nvGrpSpPr>
          <p:grpSpPr>
            <a:xfrm>
              <a:off x="2279338" y="6093005"/>
              <a:ext cx="1161326" cy="470927"/>
              <a:chOff x="1490433" y="2168225"/>
              <a:chExt cx="1161326" cy="470927"/>
            </a:xfrm>
          </p:grpSpPr>
          <p:sp>
            <p:nvSpPr>
              <p:cNvPr id="14" name="TextBox 13">
                <a:extLst>
                  <a:ext uri="{FF2B5EF4-FFF2-40B4-BE49-F238E27FC236}">
                    <a16:creationId xmlns:a16="http://schemas.microsoft.com/office/drawing/2014/main" id="{233B1927-52C1-4BD3-8399-B802E050B698}"/>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15" name="TextBox 14">
                <a:extLst>
                  <a:ext uri="{FF2B5EF4-FFF2-40B4-BE49-F238E27FC236}">
                    <a16:creationId xmlns:a16="http://schemas.microsoft.com/office/drawing/2014/main" id="{60927A54-8FB4-49B3-AD19-CBF9B97CB959}"/>
                  </a:ext>
                </a:extLst>
              </p:cNvPr>
              <p:cNvSpPr txBox="1"/>
              <p:nvPr/>
            </p:nvSpPr>
            <p:spPr>
              <a:xfrm>
                <a:off x="1825712" y="2168225"/>
                <a:ext cx="826047" cy="461665"/>
              </a:xfrm>
              <a:prstGeom prst="rect">
                <a:avLst/>
              </a:prstGeom>
              <a:noFill/>
            </p:spPr>
            <p:txBody>
              <a:bodyPr wrap="square" rtlCol="0">
                <a:spAutoFit/>
              </a:bodyPr>
              <a:lstStyle/>
              <a:p>
                <a:r>
                  <a:rPr lang="en-US" sz="2400"/>
                  <a:t>lives</a:t>
                </a:r>
                <a:endParaRPr lang="en-US" sz="2400" u="sng"/>
              </a:p>
            </p:txBody>
          </p:sp>
        </p:grpSp>
        <p:grpSp>
          <p:nvGrpSpPr>
            <p:cNvPr id="16" name="Group 15">
              <a:extLst>
                <a:ext uri="{FF2B5EF4-FFF2-40B4-BE49-F238E27FC236}">
                  <a16:creationId xmlns:a16="http://schemas.microsoft.com/office/drawing/2014/main" id="{F1CBD22A-0492-4EA3-990C-019AFE550C4C}"/>
                </a:ext>
              </a:extLst>
            </p:cNvPr>
            <p:cNvGrpSpPr/>
            <p:nvPr/>
          </p:nvGrpSpPr>
          <p:grpSpPr>
            <a:xfrm>
              <a:off x="4340548" y="6097635"/>
              <a:ext cx="1275929" cy="470927"/>
              <a:chOff x="1490433" y="2168225"/>
              <a:chExt cx="1275929" cy="470927"/>
            </a:xfrm>
          </p:grpSpPr>
          <p:sp>
            <p:nvSpPr>
              <p:cNvPr id="17" name="TextBox 16">
                <a:extLst>
                  <a:ext uri="{FF2B5EF4-FFF2-40B4-BE49-F238E27FC236}">
                    <a16:creationId xmlns:a16="http://schemas.microsoft.com/office/drawing/2014/main" id="{9172E839-4739-4D7B-9856-B552A7DD8829}"/>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18" name="TextBox 17">
                <a:extLst>
                  <a:ext uri="{FF2B5EF4-FFF2-40B4-BE49-F238E27FC236}">
                    <a16:creationId xmlns:a16="http://schemas.microsoft.com/office/drawing/2014/main" id="{13808DD2-63CE-4EC5-BA4D-7D2AE6D56FC3}"/>
                  </a:ext>
                </a:extLst>
              </p:cNvPr>
              <p:cNvSpPr txBox="1"/>
              <p:nvPr/>
            </p:nvSpPr>
            <p:spPr>
              <a:xfrm>
                <a:off x="1825712" y="2168225"/>
                <a:ext cx="940650" cy="461665"/>
              </a:xfrm>
              <a:prstGeom prst="rect">
                <a:avLst/>
              </a:prstGeom>
              <a:noFill/>
            </p:spPr>
            <p:txBody>
              <a:bodyPr wrap="square" rtlCol="0">
                <a:spAutoFit/>
              </a:bodyPr>
              <a:lstStyle/>
              <a:p>
                <a:r>
                  <a:rPr lang="en-US" sz="2400"/>
                  <a:t>works</a:t>
                </a:r>
                <a:endParaRPr lang="en-US" sz="2400" u="sng"/>
              </a:p>
            </p:txBody>
          </p:sp>
        </p:grpSp>
        <p:grpSp>
          <p:nvGrpSpPr>
            <p:cNvPr id="19" name="Group 18">
              <a:extLst>
                <a:ext uri="{FF2B5EF4-FFF2-40B4-BE49-F238E27FC236}">
                  <a16:creationId xmlns:a16="http://schemas.microsoft.com/office/drawing/2014/main" id="{C42C9F53-2307-462A-831C-849928F524FF}"/>
                </a:ext>
              </a:extLst>
            </p:cNvPr>
            <p:cNvGrpSpPr/>
            <p:nvPr/>
          </p:nvGrpSpPr>
          <p:grpSpPr>
            <a:xfrm>
              <a:off x="6401758" y="6102267"/>
              <a:ext cx="1161326" cy="470927"/>
              <a:chOff x="1490433" y="2168225"/>
              <a:chExt cx="1161326" cy="470927"/>
            </a:xfrm>
          </p:grpSpPr>
          <p:sp>
            <p:nvSpPr>
              <p:cNvPr id="20" name="TextBox 19">
                <a:extLst>
                  <a:ext uri="{FF2B5EF4-FFF2-40B4-BE49-F238E27FC236}">
                    <a16:creationId xmlns:a16="http://schemas.microsoft.com/office/drawing/2014/main" id="{60285CA5-8438-47C6-B83F-F0705545D399}"/>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21" name="TextBox 20">
                <a:extLst>
                  <a:ext uri="{FF2B5EF4-FFF2-40B4-BE49-F238E27FC236}">
                    <a16:creationId xmlns:a16="http://schemas.microsoft.com/office/drawing/2014/main" id="{2243ED3F-D320-4329-A912-A99169230D4A}"/>
                  </a:ext>
                </a:extLst>
              </p:cNvPr>
              <p:cNvSpPr txBox="1"/>
              <p:nvPr/>
            </p:nvSpPr>
            <p:spPr>
              <a:xfrm>
                <a:off x="1825712" y="2168225"/>
                <a:ext cx="826047" cy="461665"/>
              </a:xfrm>
              <a:prstGeom prst="rect">
                <a:avLst/>
              </a:prstGeom>
              <a:noFill/>
            </p:spPr>
            <p:txBody>
              <a:bodyPr wrap="square" rtlCol="0">
                <a:spAutoFit/>
              </a:bodyPr>
              <a:lstStyle/>
              <a:p>
                <a:r>
                  <a:rPr lang="en-US" sz="2400"/>
                  <a:t>goes</a:t>
                </a:r>
                <a:endParaRPr lang="en-US" sz="2400" u="sng"/>
              </a:p>
            </p:txBody>
          </p:sp>
        </p:grpSp>
      </p:grpSp>
      <p:pic>
        <p:nvPicPr>
          <p:cNvPr id="8" name="Picture 7">
            <a:extLst>
              <a:ext uri="{FF2B5EF4-FFF2-40B4-BE49-F238E27FC236}">
                <a16:creationId xmlns:a16="http://schemas.microsoft.com/office/drawing/2014/main" id="{733879EE-24E3-4583-B202-E6471089E909}"/>
              </a:ext>
            </a:extLst>
          </p:cNvPr>
          <p:cNvPicPr>
            <a:picLocks noChangeAspect="1"/>
          </p:cNvPicPr>
          <p:nvPr/>
        </p:nvPicPr>
        <p:blipFill>
          <a:blip r:embed="rId4"/>
          <a:stretch>
            <a:fillRect/>
          </a:stretch>
        </p:blipFill>
        <p:spPr>
          <a:xfrm>
            <a:off x="2052824" y="-768666"/>
            <a:ext cx="4838700" cy="800100"/>
          </a:xfrm>
          <a:prstGeom prst="rect">
            <a:avLst/>
          </a:prstGeom>
        </p:spPr>
      </p:pic>
      <p:sp>
        <p:nvSpPr>
          <p:cNvPr id="22" name="Oval 21">
            <a:extLst>
              <a:ext uri="{FF2B5EF4-FFF2-40B4-BE49-F238E27FC236}">
                <a16:creationId xmlns:a16="http://schemas.microsoft.com/office/drawing/2014/main" id="{FEF9A357-EEDB-40EE-9480-6AFCCE34FFA5}"/>
              </a:ext>
            </a:extLst>
          </p:cNvPr>
          <p:cNvSpPr/>
          <p:nvPr/>
        </p:nvSpPr>
        <p:spPr>
          <a:xfrm>
            <a:off x="2202542" y="6058119"/>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cxnSp>
        <p:nvCxnSpPr>
          <p:cNvPr id="25" name="Straight Connector 24">
            <a:extLst>
              <a:ext uri="{FF2B5EF4-FFF2-40B4-BE49-F238E27FC236}">
                <a16:creationId xmlns:a16="http://schemas.microsoft.com/office/drawing/2014/main" id="{BA6453A1-F07F-4A6B-B9E3-FC6DD0FD58C2}"/>
              </a:ext>
            </a:extLst>
          </p:cNvPr>
          <p:cNvCxnSpPr/>
          <p:nvPr/>
        </p:nvCxnSpPr>
        <p:spPr>
          <a:xfrm>
            <a:off x="6447097" y="3136739"/>
            <a:ext cx="731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a secondary school. She likes (3) _______ up early and watering the flowers in our garden. She usually helps (4) _______ with my homework. In the evening, she tells me  interesting stories. She also listens (5) _______ 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pic>
        <p:nvPicPr>
          <p:cNvPr id="8" name="Picture 7">
            <a:extLst>
              <a:ext uri="{FF2B5EF4-FFF2-40B4-BE49-F238E27FC236}">
                <a16:creationId xmlns:a16="http://schemas.microsoft.com/office/drawing/2014/main" id="{733879EE-24E3-4583-B202-E6471089E909}"/>
              </a:ext>
            </a:extLst>
          </p:cNvPr>
          <p:cNvPicPr>
            <a:picLocks noChangeAspect="1"/>
          </p:cNvPicPr>
          <p:nvPr/>
        </p:nvPicPr>
        <p:blipFill>
          <a:blip r:embed="rId4"/>
          <a:stretch>
            <a:fillRect/>
          </a:stretch>
        </p:blipFill>
        <p:spPr>
          <a:xfrm>
            <a:off x="2052824" y="-768666"/>
            <a:ext cx="4838700" cy="800100"/>
          </a:xfrm>
          <a:prstGeom prst="rect">
            <a:avLst/>
          </a:prstGeom>
        </p:spPr>
      </p:pic>
      <p:sp>
        <p:nvSpPr>
          <p:cNvPr id="22" name="Oval 21">
            <a:extLst>
              <a:ext uri="{FF2B5EF4-FFF2-40B4-BE49-F238E27FC236}">
                <a16:creationId xmlns:a16="http://schemas.microsoft.com/office/drawing/2014/main" id="{FEF9A357-EEDB-40EE-9480-6AFCCE34FFA5}"/>
              </a:ext>
            </a:extLst>
          </p:cNvPr>
          <p:cNvSpPr/>
          <p:nvPr/>
        </p:nvSpPr>
        <p:spPr>
          <a:xfrm>
            <a:off x="6304777" y="6070779"/>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grpSp>
        <p:nvGrpSpPr>
          <p:cNvPr id="24" name="Group 23">
            <a:extLst>
              <a:ext uri="{FF2B5EF4-FFF2-40B4-BE49-F238E27FC236}">
                <a16:creationId xmlns:a16="http://schemas.microsoft.com/office/drawing/2014/main" id="{83ECF19C-1380-43E4-9C19-43358C04EEDA}"/>
              </a:ext>
            </a:extLst>
          </p:cNvPr>
          <p:cNvGrpSpPr/>
          <p:nvPr/>
        </p:nvGrpSpPr>
        <p:grpSpPr>
          <a:xfrm>
            <a:off x="1596752" y="6035130"/>
            <a:ext cx="5950496" cy="480189"/>
            <a:chOff x="1438968" y="2179291"/>
            <a:chExt cx="5950496" cy="480189"/>
          </a:xfrm>
        </p:grpSpPr>
        <p:sp>
          <p:nvSpPr>
            <p:cNvPr id="26" name="TextBox 25">
              <a:extLst>
                <a:ext uri="{FF2B5EF4-FFF2-40B4-BE49-F238E27FC236}">
                  <a16:creationId xmlns:a16="http://schemas.microsoft.com/office/drawing/2014/main" id="{2B71DB79-A147-4790-B88F-AA881B5CB3EB}"/>
                </a:ext>
              </a:extLst>
            </p:cNvPr>
            <p:cNvSpPr txBox="1"/>
            <p:nvPr/>
          </p:nvSpPr>
          <p:spPr>
            <a:xfrm>
              <a:off x="1438968" y="2195872"/>
              <a:ext cx="474830" cy="461665"/>
            </a:xfrm>
            <a:prstGeom prst="rect">
              <a:avLst/>
            </a:prstGeom>
            <a:noFill/>
          </p:spPr>
          <p:txBody>
            <a:bodyPr wrap="square" rtlCol="0">
              <a:spAutoFit/>
            </a:bodyPr>
            <a:lstStyle/>
            <a:p>
              <a:r>
                <a:rPr lang="en-US" sz="2400" b="1">
                  <a:solidFill>
                    <a:srgbClr val="0070C0"/>
                  </a:solidFill>
                </a:rPr>
                <a:t>2.</a:t>
              </a:r>
            </a:p>
          </p:txBody>
        </p:sp>
        <p:grpSp>
          <p:nvGrpSpPr>
            <p:cNvPr id="27" name="Group 26">
              <a:extLst>
                <a:ext uri="{FF2B5EF4-FFF2-40B4-BE49-F238E27FC236}">
                  <a16:creationId xmlns:a16="http://schemas.microsoft.com/office/drawing/2014/main" id="{B2A8C976-1CA3-42B6-8E72-0F3B10EE964D}"/>
                </a:ext>
              </a:extLst>
            </p:cNvPr>
            <p:cNvGrpSpPr/>
            <p:nvPr/>
          </p:nvGrpSpPr>
          <p:grpSpPr>
            <a:xfrm>
              <a:off x="2105718" y="2179291"/>
              <a:ext cx="1161326" cy="470927"/>
              <a:chOff x="1490433" y="2168225"/>
              <a:chExt cx="1161326" cy="470927"/>
            </a:xfrm>
          </p:grpSpPr>
          <p:sp>
            <p:nvSpPr>
              <p:cNvPr id="34" name="TextBox 33">
                <a:extLst>
                  <a:ext uri="{FF2B5EF4-FFF2-40B4-BE49-F238E27FC236}">
                    <a16:creationId xmlns:a16="http://schemas.microsoft.com/office/drawing/2014/main" id="{F06B1EFF-108F-4F3D-90A0-71EA0CAAE5A9}"/>
                  </a:ext>
                </a:extLst>
              </p:cNvPr>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A.</a:t>
                </a:r>
              </a:p>
            </p:txBody>
          </p:sp>
          <p:sp>
            <p:nvSpPr>
              <p:cNvPr id="35" name="TextBox 34">
                <a:extLst>
                  <a:ext uri="{FF2B5EF4-FFF2-40B4-BE49-F238E27FC236}">
                    <a16:creationId xmlns:a16="http://schemas.microsoft.com/office/drawing/2014/main" id="{218BE6CA-59E6-477F-908C-3C3E51527454}"/>
                  </a:ext>
                </a:extLst>
              </p:cNvPr>
              <p:cNvSpPr txBox="1"/>
              <p:nvPr/>
            </p:nvSpPr>
            <p:spPr>
              <a:xfrm>
                <a:off x="1825712" y="2168225"/>
                <a:ext cx="826047" cy="461665"/>
              </a:xfrm>
              <a:prstGeom prst="rect">
                <a:avLst/>
              </a:prstGeom>
              <a:noFill/>
            </p:spPr>
            <p:txBody>
              <a:bodyPr wrap="square" rtlCol="0">
                <a:spAutoFit/>
              </a:bodyPr>
              <a:lstStyle/>
              <a:p>
                <a:r>
                  <a:rPr lang="en-US" sz="2400"/>
                  <a:t>for</a:t>
                </a:r>
                <a:endParaRPr lang="en-US" sz="2400" u="sng"/>
              </a:p>
            </p:txBody>
          </p:sp>
        </p:grpSp>
        <p:grpSp>
          <p:nvGrpSpPr>
            <p:cNvPr id="28" name="Group 27">
              <a:extLst>
                <a:ext uri="{FF2B5EF4-FFF2-40B4-BE49-F238E27FC236}">
                  <a16:creationId xmlns:a16="http://schemas.microsoft.com/office/drawing/2014/main" id="{DDF76D4D-FF59-42F2-904F-D245FBB2F98C}"/>
                </a:ext>
              </a:extLst>
            </p:cNvPr>
            <p:cNvGrpSpPr/>
            <p:nvPr/>
          </p:nvGrpSpPr>
          <p:grpSpPr>
            <a:xfrm>
              <a:off x="4166928" y="2183921"/>
              <a:ext cx="1353246" cy="470927"/>
              <a:chOff x="1490433" y="2168225"/>
              <a:chExt cx="1353246" cy="470927"/>
            </a:xfrm>
          </p:grpSpPr>
          <p:sp>
            <p:nvSpPr>
              <p:cNvPr id="32" name="TextBox 31">
                <a:extLst>
                  <a:ext uri="{FF2B5EF4-FFF2-40B4-BE49-F238E27FC236}">
                    <a16:creationId xmlns:a16="http://schemas.microsoft.com/office/drawing/2014/main" id="{3864AA22-3575-477C-9B46-ABAA3F5401D3}"/>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3" name="TextBox 32">
                <a:extLst>
                  <a:ext uri="{FF2B5EF4-FFF2-40B4-BE49-F238E27FC236}">
                    <a16:creationId xmlns:a16="http://schemas.microsoft.com/office/drawing/2014/main" id="{41FE0121-4249-48CC-A3BE-25664A020DAC}"/>
                  </a:ext>
                </a:extLst>
              </p:cNvPr>
              <p:cNvSpPr txBox="1"/>
              <p:nvPr/>
            </p:nvSpPr>
            <p:spPr>
              <a:xfrm>
                <a:off x="1825712" y="2168225"/>
                <a:ext cx="1017967" cy="461665"/>
              </a:xfrm>
              <a:prstGeom prst="rect">
                <a:avLst/>
              </a:prstGeom>
              <a:noFill/>
            </p:spPr>
            <p:txBody>
              <a:bodyPr wrap="square" rtlCol="0">
                <a:spAutoFit/>
              </a:bodyPr>
              <a:lstStyle/>
              <a:p>
                <a:r>
                  <a:rPr lang="en-US" sz="2400"/>
                  <a:t>on</a:t>
                </a:r>
                <a:endParaRPr lang="en-US" sz="2400" u="sng"/>
              </a:p>
            </p:txBody>
          </p:sp>
        </p:grpSp>
        <p:grpSp>
          <p:nvGrpSpPr>
            <p:cNvPr id="29" name="Group 28">
              <a:extLst>
                <a:ext uri="{FF2B5EF4-FFF2-40B4-BE49-F238E27FC236}">
                  <a16:creationId xmlns:a16="http://schemas.microsoft.com/office/drawing/2014/main" id="{665D6575-F3BF-417A-A847-B1C0FD5FD0BD}"/>
                </a:ext>
              </a:extLst>
            </p:cNvPr>
            <p:cNvGrpSpPr/>
            <p:nvPr/>
          </p:nvGrpSpPr>
          <p:grpSpPr>
            <a:xfrm>
              <a:off x="6228138" y="2188553"/>
              <a:ext cx="1161326" cy="470927"/>
              <a:chOff x="1490433" y="2168225"/>
              <a:chExt cx="1161326" cy="470927"/>
            </a:xfrm>
          </p:grpSpPr>
          <p:sp>
            <p:nvSpPr>
              <p:cNvPr id="30" name="TextBox 29">
                <a:extLst>
                  <a:ext uri="{FF2B5EF4-FFF2-40B4-BE49-F238E27FC236}">
                    <a16:creationId xmlns:a16="http://schemas.microsoft.com/office/drawing/2014/main" id="{2B11EE7C-27D7-4F9C-9760-715CA371AAE4}"/>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31" name="TextBox 30">
                <a:extLst>
                  <a:ext uri="{FF2B5EF4-FFF2-40B4-BE49-F238E27FC236}">
                    <a16:creationId xmlns:a16="http://schemas.microsoft.com/office/drawing/2014/main" id="{ED050FBA-60D9-486B-A7CA-CA7D2DB504BC}"/>
                  </a:ext>
                </a:extLst>
              </p:cNvPr>
              <p:cNvSpPr txBox="1"/>
              <p:nvPr/>
            </p:nvSpPr>
            <p:spPr>
              <a:xfrm>
                <a:off x="1825712" y="2168225"/>
                <a:ext cx="826047" cy="461665"/>
              </a:xfrm>
              <a:prstGeom prst="rect">
                <a:avLst/>
              </a:prstGeom>
              <a:noFill/>
            </p:spPr>
            <p:txBody>
              <a:bodyPr wrap="square" rtlCol="0">
                <a:spAutoFit/>
              </a:bodyPr>
              <a:lstStyle/>
              <a:p>
                <a:r>
                  <a:rPr lang="en-US" sz="2400"/>
                  <a:t>at</a:t>
                </a:r>
                <a:endParaRPr lang="en-US" sz="2400" u="sng"/>
              </a:p>
            </p:txBody>
          </p:sp>
        </p:grpSp>
      </p:grpSp>
      <p:cxnSp>
        <p:nvCxnSpPr>
          <p:cNvPr id="36" name="Straight Connector 35">
            <a:extLst>
              <a:ext uri="{FF2B5EF4-FFF2-40B4-BE49-F238E27FC236}">
                <a16:creationId xmlns:a16="http://schemas.microsoft.com/office/drawing/2014/main" id="{D8FEDA10-5EFA-4705-A384-B27BA810FD8B}"/>
              </a:ext>
            </a:extLst>
          </p:cNvPr>
          <p:cNvCxnSpPr/>
          <p:nvPr/>
        </p:nvCxnSpPr>
        <p:spPr>
          <a:xfrm>
            <a:off x="3460827" y="3475300"/>
            <a:ext cx="731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44B4B49-C640-4B02-BD88-09487434340A}"/>
              </a:ext>
            </a:extLst>
          </p:cNvPr>
          <p:cNvSpPr txBox="1"/>
          <p:nvPr/>
        </p:nvSpPr>
        <p:spPr>
          <a:xfrm>
            <a:off x="3625439" y="3144601"/>
            <a:ext cx="392287" cy="400110"/>
          </a:xfrm>
          <a:prstGeom prst="rect">
            <a:avLst/>
          </a:prstGeom>
          <a:noFill/>
        </p:spPr>
        <p:txBody>
          <a:bodyPr wrap="none" rtlCol="0">
            <a:spAutoFit/>
          </a:bodyPr>
          <a:lstStyle/>
          <a:p>
            <a:r>
              <a:rPr lang="en-US" sz="2000" dirty="0">
                <a:solidFill>
                  <a:srgbClr val="00B050"/>
                </a:solidFill>
              </a:rPr>
              <a:t>at</a:t>
            </a:r>
          </a:p>
        </p:txBody>
      </p:sp>
    </p:spTree>
    <p:extLst>
      <p:ext uri="{BB962C8B-B14F-4D97-AF65-F5344CB8AC3E}">
        <p14:creationId xmlns:p14="http://schemas.microsoft.com/office/powerpoint/2010/main" val="176906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6"/>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FADFAC5-173B-4AB2-B61F-47D9B6A7AF16}"/>
              </a:ext>
            </a:extLst>
          </p:cNvPr>
          <p:cNvGrpSpPr/>
          <p:nvPr/>
        </p:nvGrpSpPr>
        <p:grpSpPr>
          <a:xfrm>
            <a:off x="1438969" y="6047790"/>
            <a:ext cx="6266063" cy="480189"/>
            <a:chOff x="1438968" y="3098554"/>
            <a:chExt cx="6266063" cy="480189"/>
          </a:xfrm>
        </p:grpSpPr>
        <p:sp>
          <p:nvSpPr>
            <p:cNvPr id="39" name="TextBox 38">
              <a:extLst>
                <a:ext uri="{FF2B5EF4-FFF2-40B4-BE49-F238E27FC236}">
                  <a16:creationId xmlns:a16="http://schemas.microsoft.com/office/drawing/2014/main" id="{B7B7E1C1-52A2-4A64-BD92-15A5DC055395}"/>
                </a:ext>
              </a:extLst>
            </p:cNvPr>
            <p:cNvSpPr txBox="1"/>
            <p:nvPr/>
          </p:nvSpPr>
          <p:spPr>
            <a:xfrm>
              <a:off x="1438968" y="3100677"/>
              <a:ext cx="474830" cy="461665"/>
            </a:xfrm>
            <a:prstGeom prst="rect">
              <a:avLst/>
            </a:prstGeom>
            <a:noFill/>
          </p:spPr>
          <p:txBody>
            <a:bodyPr wrap="square" rtlCol="0">
              <a:spAutoFit/>
            </a:bodyPr>
            <a:lstStyle/>
            <a:p>
              <a:r>
                <a:rPr lang="en-US" sz="2400" b="1">
                  <a:solidFill>
                    <a:srgbClr val="0070C0"/>
                  </a:solidFill>
                </a:rPr>
                <a:t>3.</a:t>
              </a:r>
            </a:p>
          </p:txBody>
        </p:sp>
        <p:grpSp>
          <p:nvGrpSpPr>
            <p:cNvPr id="40" name="Group 39">
              <a:extLst>
                <a:ext uri="{FF2B5EF4-FFF2-40B4-BE49-F238E27FC236}">
                  <a16:creationId xmlns:a16="http://schemas.microsoft.com/office/drawing/2014/main" id="{CF0ACBE4-BD82-46F0-A6C8-803B8C9A187B}"/>
                </a:ext>
              </a:extLst>
            </p:cNvPr>
            <p:cNvGrpSpPr/>
            <p:nvPr/>
          </p:nvGrpSpPr>
          <p:grpSpPr>
            <a:xfrm>
              <a:off x="2105718" y="3098554"/>
              <a:ext cx="1287057" cy="470927"/>
              <a:chOff x="1490433" y="2168225"/>
              <a:chExt cx="1287057" cy="470927"/>
            </a:xfrm>
          </p:grpSpPr>
          <p:sp>
            <p:nvSpPr>
              <p:cNvPr id="47" name="TextBox 46">
                <a:extLst>
                  <a:ext uri="{FF2B5EF4-FFF2-40B4-BE49-F238E27FC236}">
                    <a16:creationId xmlns:a16="http://schemas.microsoft.com/office/drawing/2014/main" id="{6CAF3B06-869F-4FDA-99AF-C583D3DD0EA6}"/>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8" name="TextBox 47">
                <a:extLst>
                  <a:ext uri="{FF2B5EF4-FFF2-40B4-BE49-F238E27FC236}">
                    <a16:creationId xmlns:a16="http://schemas.microsoft.com/office/drawing/2014/main" id="{91C64B6D-E903-4ED4-8468-A69FE5682463}"/>
                  </a:ext>
                </a:extLst>
              </p:cNvPr>
              <p:cNvSpPr txBox="1"/>
              <p:nvPr/>
            </p:nvSpPr>
            <p:spPr>
              <a:xfrm>
                <a:off x="1825712" y="2168225"/>
                <a:ext cx="951778" cy="461665"/>
              </a:xfrm>
              <a:prstGeom prst="rect">
                <a:avLst/>
              </a:prstGeom>
              <a:noFill/>
            </p:spPr>
            <p:txBody>
              <a:bodyPr wrap="square" rtlCol="0">
                <a:spAutoFit/>
              </a:bodyPr>
              <a:lstStyle/>
              <a:p>
                <a:r>
                  <a:rPr lang="en-US" sz="2400"/>
                  <a:t>going</a:t>
                </a:r>
                <a:endParaRPr lang="en-US" sz="2400" u="sng"/>
              </a:p>
            </p:txBody>
          </p:sp>
        </p:grpSp>
        <p:grpSp>
          <p:nvGrpSpPr>
            <p:cNvPr id="41" name="Group 40">
              <a:extLst>
                <a:ext uri="{FF2B5EF4-FFF2-40B4-BE49-F238E27FC236}">
                  <a16:creationId xmlns:a16="http://schemas.microsoft.com/office/drawing/2014/main" id="{1676A621-6EB2-4C9A-A42E-BD6A51A33D43}"/>
                </a:ext>
              </a:extLst>
            </p:cNvPr>
            <p:cNvGrpSpPr/>
            <p:nvPr/>
          </p:nvGrpSpPr>
          <p:grpSpPr>
            <a:xfrm>
              <a:off x="4166928" y="3103184"/>
              <a:ext cx="1477557" cy="470927"/>
              <a:chOff x="1490433" y="2168225"/>
              <a:chExt cx="1477557" cy="470927"/>
            </a:xfrm>
          </p:grpSpPr>
          <p:sp>
            <p:nvSpPr>
              <p:cNvPr id="45" name="TextBox 44">
                <a:extLst>
                  <a:ext uri="{FF2B5EF4-FFF2-40B4-BE49-F238E27FC236}">
                    <a16:creationId xmlns:a16="http://schemas.microsoft.com/office/drawing/2014/main" id="{9688B834-2030-4A73-8D89-AF37590D6F1B}"/>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6" name="TextBox 45">
                <a:extLst>
                  <a:ext uri="{FF2B5EF4-FFF2-40B4-BE49-F238E27FC236}">
                    <a16:creationId xmlns:a16="http://schemas.microsoft.com/office/drawing/2014/main" id="{C50AC363-8BD3-4B29-9722-1DAC87E52435}"/>
                  </a:ext>
                </a:extLst>
              </p:cNvPr>
              <p:cNvSpPr txBox="1"/>
              <p:nvPr/>
            </p:nvSpPr>
            <p:spPr>
              <a:xfrm>
                <a:off x="1825712" y="2168225"/>
                <a:ext cx="1142278" cy="461665"/>
              </a:xfrm>
              <a:prstGeom prst="rect">
                <a:avLst/>
              </a:prstGeom>
              <a:noFill/>
            </p:spPr>
            <p:txBody>
              <a:bodyPr wrap="square" rtlCol="0">
                <a:spAutoFit/>
              </a:bodyPr>
              <a:lstStyle/>
              <a:p>
                <a:r>
                  <a:rPr lang="en-US" sz="2400"/>
                  <a:t>staying</a:t>
                </a:r>
                <a:endParaRPr lang="en-US" sz="2400" u="sng"/>
              </a:p>
            </p:txBody>
          </p:sp>
        </p:grpSp>
        <p:grpSp>
          <p:nvGrpSpPr>
            <p:cNvPr id="42" name="Group 41">
              <a:extLst>
                <a:ext uri="{FF2B5EF4-FFF2-40B4-BE49-F238E27FC236}">
                  <a16:creationId xmlns:a16="http://schemas.microsoft.com/office/drawing/2014/main" id="{72D2A91A-100B-4324-943D-1B6AFCD00D45}"/>
                </a:ext>
              </a:extLst>
            </p:cNvPr>
            <p:cNvGrpSpPr/>
            <p:nvPr/>
          </p:nvGrpSpPr>
          <p:grpSpPr>
            <a:xfrm>
              <a:off x="6228138" y="3107816"/>
              <a:ext cx="1476893" cy="470927"/>
              <a:chOff x="1490433" y="2168225"/>
              <a:chExt cx="1476893" cy="470927"/>
            </a:xfrm>
          </p:grpSpPr>
          <p:sp>
            <p:nvSpPr>
              <p:cNvPr id="43" name="TextBox 42">
                <a:extLst>
                  <a:ext uri="{FF2B5EF4-FFF2-40B4-BE49-F238E27FC236}">
                    <a16:creationId xmlns:a16="http://schemas.microsoft.com/office/drawing/2014/main" id="{EADE383E-ECEC-4DC7-8127-0D8A08849788}"/>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4" name="TextBox 43">
                <a:extLst>
                  <a:ext uri="{FF2B5EF4-FFF2-40B4-BE49-F238E27FC236}">
                    <a16:creationId xmlns:a16="http://schemas.microsoft.com/office/drawing/2014/main" id="{4538625C-AE11-42CC-B756-1FE967A35C48}"/>
                  </a:ext>
                </a:extLst>
              </p:cNvPr>
              <p:cNvSpPr txBox="1"/>
              <p:nvPr/>
            </p:nvSpPr>
            <p:spPr>
              <a:xfrm>
                <a:off x="1825711" y="2168225"/>
                <a:ext cx="1141615" cy="461665"/>
              </a:xfrm>
              <a:prstGeom prst="rect">
                <a:avLst/>
              </a:prstGeom>
              <a:noFill/>
            </p:spPr>
            <p:txBody>
              <a:bodyPr wrap="square" rtlCol="0">
                <a:spAutoFit/>
              </a:bodyPr>
              <a:lstStyle/>
              <a:p>
                <a:r>
                  <a:rPr lang="en-US" sz="2400"/>
                  <a:t>getting</a:t>
                </a:r>
                <a:endParaRPr lang="en-US" sz="2400" u="sng"/>
              </a:p>
            </p:txBody>
          </p:sp>
        </p:gr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a secondary school. She likes (3)                  up early and watering the flowers in our garden. She usually helps (4) _______ with my homework. In the evening, she tells me  interesting stories. She also listens (5) _______ 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pic>
        <p:nvPicPr>
          <p:cNvPr id="8" name="Picture 7">
            <a:extLst>
              <a:ext uri="{FF2B5EF4-FFF2-40B4-BE49-F238E27FC236}">
                <a16:creationId xmlns:a16="http://schemas.microsoft.com/office/drawing/2014/main" id="{733879EE-24E3-4583-B202-E6471089E909}"/>
              </a:ext>
            </a:extLst>
          </p:cNvPr>
          <p:cNvPicPr>
            <a:picLocks noChangeAspect="1"/>
          </p:cNvPicPr>
          <p:nvPr/>
        </p:nvPicPr>
        <p:blipFill>
          <a:blip r:embed="rId4"/>
          <a:stretch>
            <a:fillRect/>
          </a:stretch>
        </p:blipFill>
        <p:spPr>
          <a:xfrm>
            <a:off x="2052824" y="-768666"/>
            <a:ext cx="4838700" cy="800100"/>
          </a:xfrm>
          <a:prstGeom prst="rect">
            <a:avLst/>
          </a:prstGeom>
        </p:spPr>
      </p:pic>
      <p:sp>
        <p:nvSpPr>
          <p:cNvPr id="22" name="Oval 21">
            <a:extLst>
              <a:ext uri="{FF2B5EF4-FFF2-40B4-BE49-F238E27FC236}">
                <a16:creationId xmlns:a16="http://schemas.microsoft.com/office/drawing/2014/main" id="{FEF9A357-EEDB-40EE-9480-6AFCCE34FFA5}"/>
              </a:ext>
            </a:extLst>
          </p:cNvPr>
          <p:cNvSpPr/>
          <p:nvPr/>
        </p:nvSpPr>
        <p:spPr>
          <a:xfrm>
            <a:off x="6177453" y="6070779"/>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sp>
        <p:nvSpPr>
          <p:cNvPr id="37" name="TextBox 36">
            <a:extLst>
              <a:ext uri="{FF2B5EF4-FFF2-40B4-BE49-F238E27FC236}">
                <a16:creationId xmlns:a16="http://schemas.microsoft.com/office/drawing/2014/main" id="{244B4B49-C640-4B02-BD88-09487434340A}"/>
              </a:ext>
            </a:extLst>
          </p:cNvPr>
          <p:cNvSpPr txBox="1"/>
          <p:nvPr/>
        </p:nvSpPr>
        <p:spPr>
          <a:xfrm>
            <a:off x="3625439" y="3144601"/>
            <a:ext cx="392287" cy="400110"/>
          </a:xfrm>
          <a:prstGeom prst="rect">
            <a:avLst/>
          </a:prstGeom>
          <a:noFill/>
        </p:spPr>
        <p:txBody>
          <a:bodyPr wrap="none" rtlCol="0">
            <a:spAutoFit/>
          </a:bodyPr>
          <a:lstStyle/>
          <a:p>
            <a:r>
              <a:rPr lang="en-US" sz="2000" dirty="0">
                <a:solidFill>
                  <a:srgbClr val="00B050"/>
                </a:solidFill>
              </a:rPr>
              <a:t>at</a:t>
            </a:r>
          </a:p>
        </p:txBody>
      </p:sp>
      <p:sp>
        <p:nvSpPr>
          <p:cNvPr id="49" name="TextBox 48">
            <a:extLst>
              <a:ext uri="{FF2B5EF4-FFF2-40B4-BE49-F238E27FC236}">
                <a16:creationId xmlns:a16="http://schemas.microsoft.com/office/drawing/2014/main" id="{72BFDDFF-A3AF-4CF4-A6ED-C39F0B9F9665}"/>
              </a:ext>
            </a:extLst>
          </p:cNvPr>
          <p:cNvSpPr txBox="1"/>
          <p:nvPr/>
        </p:nvSpPr>
        <p:spPr>
          <a:xfrm>
            <a:off x="7565345" y="3144601"/>
            <a:ext cx="913327" cy="400110"/>
          </a:xfrm>
          <a:prstGeom prst="rect">
            <a:avLst/>
          </a:prstGeom>
          <a:noFill/>
        </p:spPr>
        <p:txBody>
          <a:bodyPr wrap="none" rtlCol="0">
            <a:spAutoFit/>
          </a:bodyPr>
          <a:lstStyle/>
          <a:p>
            <a:r>
              <a:rPr lang="en-US" sz="2000" dirty="0">
                <a:solidFill>
                  <a:srgbClr val="00B050"/>
                </a:solidFill>
              </a:rPr>
              <a:t>getting</a:t>
            </a:r>
          </a:p>
        </p:txBody>
      </p:sp>
      <p:cxnSp>
        <p:nvCxnSpPr>
          <p:cNvPr id="50" name="Straight Connector 49">
            <a:extLst>
              <a:ext uri="{FF2B5EF4-FFF2-40B4-BE49-F238E27FC236}">
                <a16:creationId xmlns:a16="http://schemas.microsoft.com/office/drawing/2014/main" id="{094C82DC-FFFD-4417-B1A5-C375970A72D6}"/>
              </a:ext>
            </a:extLst>
          </p:cNvPr>
          <p:cNvCxnSpPr/>
          <p:nvPr/>
        </p:nvCxnSpPr>
        <p:spPr>
          <a:xfrm>
            <a:off x="7564229" y="347530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0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98186CF4-A3F2-4185-8F11-8D6933119918}"/>
              </a:ext>
            </a:extLst>
          </p:cNvPr>
          <p:cNvGrpSpPr/>
          <p:nvPr/>
        </p:nvGrpSpPr>
        <p:grpSpPr>
          <a:xfrm>
            <a:off x="1520552" y="6036134"/>
            <a:ext cx="6102897" cy="480189"/>
            <a:chOff x="1438968" y="4015649"/>
            <a:chExt cx="6102897" cy="480189"/>
          </a:xfrm>
        </p:grpSpPr>
        <p:sp>
          <p:nvSpPr>
            <p:cNvPr id="27" name="TextBox 26">
              <a:extLst>
                <a:ext uri="{FF2B5EF4-FFF2-40B4-BE49-F238E27FC236}">
                  <a16:creationId xmlns:a16="http://schemas.microsoft.com/office/drawing/2014/main" id="{15F1EF3F-91A9-472B-B2DF-F2AB13497AB9}"/>
                </a:ext>
              </a:extLst>
            </p:cNvPr>
            <p:cNvSpPr txBox="1"/>
            <p:nvPr/>
          </p:nvSpPr>
          <p:spPr>
            <a:xfrm>
              <a:off x="1438968" y="4030013"/>
              <a:ext cx="474830" cy="461665"/>
            </a:xfrm>
            <a:prstGeom prst="rect">
              <a:avLst/>
            </a:prstGeom>
            <a:noFill/>
          </p:spPr>
          <p:txBody>
            <a:bodyPr wrap="square" rtlCol="0">
              <a:spAutoFit/>
            </a:bodyPr>
            <a:lstStyle/>
            <a:p>
              <a:r>
                <a:rPr lang="en-US" sz="2400" b="1">
                  <a:solidFill>
                    <a:srgbClr val="0070C0"/>
                  </a:solidFill>
                </a:rPr>
                <a:t>4.</a:t>
              </a:r>
            </a:p>
          </p:txBody>
        </p:sp>
        <p:grpSp>
          <p:nvGrpSpPr>
            <p:cNvPr id="28" name="Group 27">
              <a:extLst>
                <a:ext uri="{FF2B5EF4-FFF2-40B4-BE49-F238E27FC236}">
                  <a16:creationId xmlns:a16="http://schemas.microsoft.com/office/drawing/2014/main" id="{77EB1E10-7E05-4874-AA5F-D4FBE26D8314}"/>
                </a:ext>
              </a:extLst>
            </p:cNvPr>
            <p:cNvGrpSpPr/>
            <p:nvPr/>
          </p:nvGrpSpPr>
          <p:grpSpPr>
            <a:xfrm>
              <a:off x="2105718" y="4015649"/>
              <a:ext cx="1869987" cy="470927"/>
              <a:chOff x="1490433" y="2168225"/>
              <a:chExt cx="1869987" cy="470927"/>
            </a:xfrm>
          </p:grpSpPr>
          <p:sp>
            <p:nvSpPr>
              <p:cNvPr id="35" name="TextBox 34">
                <a:extLst>
                  <a:ext uri="{FF2B5EF4-FFF2-40B4-BE49-F238E27FC236}">
                    <a16:creationId xmlns:a16="http://schemas.microsoft.com/office/drawing/2014/main" id="{3CF17F82-C4E3-4E07-BCE6-1AB7D5EDBB72}"/>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36" name="TextBox 35">
                <a:extLst>
                  <a:ext uri="{FF2B5EF4-FFF2-40B4-BE49-F238E27FC236}">
                    <a16:creationId xmlns:a16="http://schemas.microsoft.com/office/drawing/2014/main" id="{5DF51AA9-6EA2-47D1-8E16-645B6922F519}"/>
                  </a:ext>
                </a:extLst>
              </p:cNvPr>
              <p:cNvSpPr txBox="1"/>
              <p:nvPr/>
            </p:nvSpPr>
            <p:spPr>
              <a:xfrm>
                <a:off x="1825712" y="2168225"/>
                <a:ext cx="1534708" cy="461665"/>
              </a:xfrm>
              <a:prstGeom prst="rect">
                <a:avLst/>
              </a:prstGeom>
              <a:noFill/>
            </p:spPr>
            <p:txBody>
              <a:bodyPr wrap="square" rtlCol="0">
                <a:spAutoFit/>
              </a:bodyPr>
              <a:lstStyle/>
              <a:p>
                <a:r>
                  <a:rPr lang="en-US" sz="2400"/>
                  <a:t>I</a:t>
                </a:r>
                <a:endParaRPr lang="en-US" sz="2400" u="sng"/>
              </a:p>
            </p:txBody>
          </p:sp>
        </p:grpSp>
        <p:grpSp>
          <p:nvGrpSpPr>
            <p:cNvPr id="29" name="Group 28">
              <a:extLst>
                <a:ext uri="{FF2B5EF4-FFF2-40B4-BE49-F238E27FC236}">
                  <a16:creationId xmlns:a16="http://schemas.microsoft.com/office/drawing/2014/main" id="{131B1383-84BE-4B26-ABA1-0A62A794D56C}"/>
                </a:ext>
              </a:extLst>
            </p:cNvPr>
            <p:cNvGrpSpPr/>
            <p:nvPr/>
          </p:nvGrpSpPr>
          <p:grpSpPr>
            <a:xfrm>
              <a:off x="4166928" y="4020279"/>
              <a:ext cx="1161326" cy="470927"/>
              <a:chOff x="1490433" y="2168225"/>
              <a:chExt cx="1161326" cy="470927"/>
            </a:xfrm>
          </p:grpSpPr>
          <p:sp>
            <p:nvSpPr>
              <p:cNvPr id="33" name="TextBox 32">
                <a:extLst>
                  <a:ext uri="{FF2B5EF4-FFF2-40B4-BE49-F238E27FC236}">
                    <a16:creationId xmlns:a16="http://schemas.microsoft.com/office/drawing/2014/main" id="{9B7AFD22-DFB3-4C6C-9F48-845F019F7D0B}"/>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4" name="TextBox 33">
                <a:extLst>
                  <a:ext uri="{FF2B5EF4-FFF2-40B4-BE49-F238E27FC236}">
                    <a16:creationId xmlns:a16="http://schemas.microsoft.com/office/drawing/2014/main" id="{81BEB6FE-2B3E-43F3-8CFB-54C60CB2E55C}"/>
                  </a:ext>
                </a:extLst>
              </p:cNvPr>
              <p:cNvSpPr txBox="1"/>
              <p:nvPr/>
            </p:nvSpPr>
            <p:spPr>
              <a:xfrm>
                <a:off x="1825712" y="2168225"/>
                <a:ext cx="826047" cy="461665"/>
              </a:xfrm>
              <a:prstGeom prst="rect">
                <a:avLst/>
              </a:prstGeom>
              <a:noFill/>
            </p:spPr>
            <p:txBody>
              <a:bodyPr wrap="square" rtlCol="0">
                <a:spAutoFit/>
              </a:bodyPr>
              <a:lstStyle/>
              <a:p>
                <a:r>
                  <a:rPr lang="en-US" sz="2400"/>
                  <a:t>me</a:t>
                </a:r>
                <a:endParaRPr lang="en-US" sz="2400" u="sng"/>
              </a:p>
            </p:txBody>
          </p:sp>
        </p:grpSp>
        <p:grpSp>
          <p:nvGrpSpPr>
            <p:cNvPr id="30" name="Group 29">
              <a:extLst>
                <a:ext uri="{FF2B5EF4-FFF2-40B4-BE49-F238E27FC236}">
                  <a16:creationId xmlns:a16="http://schemas.microsoft.com/office/drawing/2014/main" id="{598B108B-C7BB-4B9E-9D1E-0CE1B9A5556C}"/>
                </a:ext>
              </a:extLst>
            </p:cNvPr>
            <p:cNvGrpSpPr/>
            <p:nvPr/>
          </p:nvGrpSpPr>
          <p:grpSpPr>
            <a:xfrm>
              <a:off x="6228138" y="4024911"/>
              <a:ext cx="1313727" cy="470927"/>
              <a:chOff x="1490433" y="2168225"/>
              <a:chExt cx="1313727" cy="470927"/>
            </a:xfrm>
          </p:grpSpPr>
          <p:sp>
            <p:nvSpPr>
              <p:cNvPr id="31" name="TextBox 30">
                <a:extLst>
                  <a:ext uri="{FF2B5EF4-FFF2-40B4-BE49-F238E27FC236}">
                    <a16:creationId xmlns:a16="http://schemas.microsoft.com/office/drawing/2014/main" id="{F2EDEE90-5A6C-43E5-AEF8-1F6AC14E75F2}"/>
                  </a:ext>
                </a:extLst>
              </p:cNvPr>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32" name="TextBox 31">
                <a:extLst>
                  <a:ext uri="{FF2B5EF4-FFF2-40B4-BE49-F238E27FC236}">
                    <a16:creationId xmlns:a16="http://schemas.microsoft.com/office/drawing/2014/main" id="{F2978C42-3FB5-49F1-90B2-A44A52F0AFF0}"/>
                  </a:ext>
                </a:extLst>
              </p:cNvPr>
              <p:cNvSpPr txBox="1"/>
              <p:nvPr/>
            </p:nvSpPr>
            <p:spPr>
              <a:xfrm>
                <a:off x="1825712" y="2168225"/>
                <a:ext cx="978448" cy="461665"/>
              </a:xfrm>
              <a:prstGeom prst="rect">
                <a:avLst/>
              </a:prstGeom>
              <a:noFill/>
            </p:spPr>
            <p:txBody>
              <a:bodyPr wrap="square" rtlCol="0">
                <a:spAutoFit/>
              </a:bodyPr>
              <a:lstStyle/>
              <a:p>
                <a:r>
                  <a:rPr lang="en-US" sz="2400"/>
                  <a:t>my</a:t>
                </a:r>
                <a:endParaRPr lang="en-US" sz="2400" u="sng"/>
              </a:p>
            </p:txBody>
          </p:sp>
        </p:gr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a secondary school. She likes (3)                  up early and watering the flowers in our garden. She usually helps (4)                 with my homework. In the evening, she tells me  interesting stories. She also listens (5)________me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pic>
        <p:nvPicPr>
          <p:cNvPr id="8" name="Picture 7">
            <a:extLst>
              <a:ext uri="{FF2B5EF4-FFF2-40B4-BE49-F238E27FC236}">
                <a16:creationId xmlns:a16="http://schemas.microsoft.com/office/drawing/2014/main" id="{733879EE-24E3-4583-B202-E6471089E909}"/>
              </a:ext>
            </a:extLst>
          </p:cNvPr>
          <p:cNvPicPr>
            <a:picLocks noChangeAspect="1"/>
          </p:cNvPicPr>
          <p:nvPr/>
        </p:nvPicPr>
        <p:blipFill>
          <a:blip r:embed="rId4"/>
          <a:stretch>
            <a:fillRect/>
          </a:stretch>
        </p:blipFill>
        <p:spPr>
          <a:xfrm>
            <a:off x="2052824" y="-768666"/>
            <a:ext cx="4838700" cy="800100"/>
          </a:xfrm>
          <a:prstGeom prst="rect">
            <a:avLst/>
          </a:prstGeom>
        </p:spPr>
      </p:pic>
      <p:sp>
        <p:nvSpPr>
          <p:cNvPr id="22" name="Oval 21">
            <a:extLst>
              <a:ext uri="{FF2B5EF4-FFF2-40B4-BE49-F238E27FC236}">
                <a16:creationId xmlns:a16="http://schemas.microsoft.com/office/drawing/2014/main" id="{FEF9A357-EEDB-40EE-9480-6AFCCE34FFA5}"/>
              </a:ext>
            </a:extLst>
          </p:cNvPr>
          <p:cNvSpPr/>
          <p:nvPr/>
        </p:nvSpPr>
        <p:spPr>
          <a:xfrm>
            <a:off x="4163968" y="6075099"/>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sp>
        <p:nvSpPr>
          <p:cNvPr id="37" name="TextBox 36">
            <a:extLst>
              <a:ext uri="{FF2B5EF4-FFF2-40B4-BE49-F238E27FC236}">
                <a16:creationId xmlns:a16="http://schemas.microsoft.com/office/drawing/2014/main" id="{244B4B49-C640-4B02-BD88-09487434340A}"/>
              </a:ext>
            </a:extLst>
          </p:cNvPr>
          <p:cNvSpPr txBox="1"/>
          <p:nvPr/>
        </p:nvSpPr>
        <p:spPr>
          <a:xfrm>
            <a:off x="3625439" y="3144601"/>
            <a:ext cx="392287" cy="400110"/>
          </a:xfrm>
          <a:prstGeom prst="rect">
            <a:avLst/>
          </a:prstGeom>
          <a:noFill/>
        </p:spPr>
        <p:txBody>
          <a:bodyPr wrap="none" rtlCol="0">
            <a:spAutoFit/>
          </a:bodyPr>
          <a:lstStyle/>
          <a:p>
            <a:r>
              <a:rPr lang="en-US" sz="2000" dirty="0">
                <a:solidFill>
                  <a:srgbClr val="00B050"/>
                </a:solidFill>
              </a:rPr>
              <a:t>at</a:t>
            </a:r>
          </a:p>
        </p:txBody>
      </p:sp>
      <p:sp>
        <p:nvSpPr>
          <p:cNvPr id="49" name="TextBox 48">
            <a:extLst>
              <a:ext uri="{FF2B5EF4-FFF2-40B4-BE49-F238E27FC236}">
                <a16:creationId xmlns:a16="http://schemas.microsoft.com/office/drawing/2014/main" id="{72BFDDFF-A3AF-4CF4-A6ED-C39F0B9F9665}"/>
              </a:ext>
            </a:extLst>
          </p:cNvPr>
          <p:cNvSpPr txBox="1"/>
          <p:nvPr/>
        </p:nvSpPr>
        <p:spPr>
          <a:xfrm>
            <a:off x="7565345" y="3144601"/>
            <a:ext cx="913327" cy="400110"/>
          </a:xfrm>
          <a:prstGeom prst="rect">
            <a:avLst/>
          </a:prstGeom>
          <a:noFill/>
        </p:spPr>
        <p:txBody>
          <a:bodyPr wrap="none" rtlCol="0">
            <a:spAutoFit/>
          </a:bodyPr>
          <a:lstStyle/>
          <a:p>
            <a:r>
              <a:rPr lang="en-US" sz="2000" dirty="0">
                <a:solidFill>
                  <a:srgbClr val="00B050"/>
                </a:solidFill>
              </a:rPr>
              <a:t>getting</a:t>
            </a:r>
          </a:p>
        </p:txBody>
      </p:sp>
      <p:cxnSp>
        <p:nvCxnSpPr>
          <p:cNvPr id="50" name="Straight Connector 49">
            <a:extLst>
              <a:ext uri="{FF2B5EF4-FFF2-40B4-BE49-F238E27FC236}">
                <a16:creationId xmlns:a16="http://schemas.microsoft.com/office/drawing/2014/main" id="{094C82DC-FFFD-4417-B1A5-C375970A72D6}"/>
              </a:ext>
            </a:extLst>
          </p:cNvPr>
          <p:cNvCxnSpPr/>
          <p:nvPr/>
        </p:nvCxnSpPr>
        <p:spPr>
          <a:xfrm>
            <a:off x="7324786" y="3834116"/>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32BD1B2-62EF-48E5-9EAC-CE1D2DFE1501}"/>
              </a:ext>
            </a:extLst>
          </p:cNvPr>
          <p:cNvSpPr txBox="1"/>
          <p:nvPr/>
        </p:nvSpPr>
        <p:spPr>
          <a:xfrm>
            <a:off x="7502934" y="3524084"/>
            <a:ext cx="518091" cy="400110"/>
          </a:xfrm>
          <a:prstGeom prst="rect">
            <a:avLst/>
          </a:prstGeom>
          <a:noFill/>
        </p:spPr>
        <p:txBody>
          <a:bodyPr wrap="none" rtlCol="0">
            <a:spAutoFit/>
          </a:bodyPr>
          <a:lstStyle/>
          <a:p>
            <a:r>
              <a:rPr lang="en-US" sz="2000" dirty="0">
                <a:solidFill>
                  <a:srgbClr val="00B050"/>
                </a:solidFill>
              </a:rPr>
              <a:t>me</a:t>
            </a:r>
          </a:p>
        </p:txBody>
      </p:sp>
    </p:spTree>
    <p:extLst>
      <p:ext uri="{BB962C8B-B14F-4D97-AF65-F5344CB8AC3E}">
        <p14:creationId xmlns:p14="http://schemas.microsoft.com/office/powerpoint/2010/main" val="150375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FAA2B3B-1B14-4C51-B4F6-ACE51CC0AA07}"/>
              </a:ext>
            </a:extLst>
          </p:cNvPr>
          <p:cNvGrpSpPr/>
          <p:nvPr/>
        </p:nvGrpSpPr>
        <p:grpSpPr>
          <a:xfrm>
            <a:off x="1688382" y="5993515"/>
            <a:ext cx="6266064" cy="480283"/>
            <a:chOff x="1438968" y="4934818"/>
            <a:chExt cx="6266064" cy="480283"/>
          </a:xfrm>
        </p:grpSpPr>
        <p:sp>
          <p:nvSpPr>
            <p:cNvPr id="25" name="TextBox 24">
              <a:extLst>
                <a:ext uri="{FF2B5EF4-FFF2-40B4-BE49-F238E27FC236}">
                  <a16:creationId xmlns:a16="http://schemas.microsoft.com/office/drawing/2014/main" id="{79E1E637-04DE-4AF6-8086-3DBC83BA5589}"/>
                </a:ext>
              </a:extLst>
            </p:cNvPr>
            <p:cNvSpPr txBox="1"/>
            <p:nvPr/>
          </p:nvSpPr>
          <p:spPr>
            <a:xfrm>
              <a:off x="1438968" y="4934818"/>
              <a:ext cx="474830" cy="461665"/>
            </a:xfrm>
            <a:prstGeom prst="rect">
              <a:avLst/>
            </a:prstGeom>
            <a:noFill/>
          </p:spPr>
          <p:txBody>
            <a:bodyPr wrap="square" rtlCol="0">
              <a:spAutoFit/>
            </a:bodyPr>
            <a:lstStyle/>
            <a:p>
              <a:r>
                <a:rPr lang="en-US" sz="2400" b="1">
                  <a:solidFill>
                    <a:srgbClr val="0070C0"/>
                  </a:solidFill>
                </a:rPr>
                <a:t>5.</a:t>
              </a:r>
            </a:p>
          </p:txBody>
        </p:sp>
        <p:grpSp>
          <p:nvGrpSpPr>
            <p:cNvPr id="38" name="Group 37">
              <a:extLst>
                <a:ext uri="{FF2B5EF4-FFF2-40B4-BE49-F238E27FC236}">
                  <a16:creationId xmlns:a16="http://schemas.microsoft.com/office/drawing/2014/main" id="{92F25BEA-80C7-4AC7-B935-8264495DE980}"/>
                </a:ext>
              </a:extLst>
            </p:cNvPr>
            <p:cNvGrpSpPr/>
            <p:nvPr/>
          </p:nvGrpSpPr>
          <p:grpSpPr>
            <a:xfrm>
              <a:off x="2105718" y="4934912"/>
              <a:ext cx="1567259" cy="470927"/>
              <a:chOff x="1490433" y="2168225"/>
              <a:chExt cx="1567259" cy="470927"/>
            </a:xfrm>
          </p:grpSpPr>
          <p:sp>
            <p:nvSpPr>
              <p:cNvPr id="45" name="TextBox 44">
                <a:extLst>
                  <a:ext uri="{FF2B5EF4-FFF2-40B4-BE49-F238E27FC236}">
                    <a16:creationId xmlns:a16="http://schemas.microsoft.com/office/drawing/2014/main" id="{EB524982-D45B-43E8-BBD4-0D06C45DE532}"/>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6" name="TextBox 45">
                <a:extLst>
                  <a:ext uri="{FF2B5EF4-FFF2-40B4-BE49-F238E27FC236}">
                    <a16:creationId xmlns:a16="http://schemas.microsoft.com/office/drawing/2014/main" id="{EB8987E6-8FDD-46FB-86F6-120DCC4E0971}"/>
                  </a:ext>
                </a:extLst>
              </p:cNvPr>
              <p:cNvSpPr txBox="1"/>
              <p:nvPr/>
            </p:nvSpPr>
            <p:spPr>
              <a:xfrm>
                <a:off x="1825712" y="2168225"/>
                <a:ext cx="1231980" cy="461665"/>
              </a:xfrm>
              <a:prstGeom prst="rect">
                <a:avLst/>
              </a:prstGeom>
              <a:noFill/>
            </p:spPr>
            <p:txBody>
              <a:bodyPr wrap="square" rtlCol="0">
                <a:spAutoFit/>
              </a:bodyPr>
              <a:lstStyle/>
              <a:p>
                <a:r>
                  <a:rPr lang="en-US" sz="2400"/>
                  <a:t>with</a:t>
                </a:r>
                <a:endParaRPr lang="en-US" sz="2400" u="sng"/>
              </a:p>
            </p:txBody>
          </p:sp>
        </p:grpSp>
        <p:grpSp>
          <p:nvGrpSpPr>
            <p:cNvPr id="39" name="Group 38">
              <a:extLst>
                <a:ext uri="{FF2B5EF4-FFF2-40B4-BE49-F238E27FC236}">
                  <a16:creationId xmlns:a16="http://schemas.microsoft.com/office/drawing/2014/main" id="{1098D95E-6CFD-4990-9B3E-C105F610CFCC}"/>
                </a:ext>
              </a:extLst>
            </p:cNvPr>
            <p:cNvGrpSpPr/>
            <p:nvPr/>
          </p:nvGrpSpPr>
          <p:grpSpPr>
            <a:xfrm>
              <a:off x="4166928" y="4939542"/>
              <a:ext cx="1951724" cy="470927"/>
              <a:chOff x="1490433" y="2168225"/>
              <a:chExt cx="1951724" cy="470927"/>
            </a:xfrm>
          </p:grpSpPr>
          <p:sp>
            <p:nvSpPr>
              <p:cNvPr id="43" name="TextBox 42">
                <a:extLst>
                  <a:ext uri="{FF2B5EF4-FFF2-40B4-BE49-F238E27FC236}">
                    <a16:creationId xmlns:a16="http://schemas.microsoft.com/office/drawing/2014/main" id="{F5D23C65-8188-4E34-BE83-4812EB7DBB4E}"/>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4" name="TextBox 43">
                <a:extLst>
                  <a:ext uri="{FF2B5EF4-FFF2-40B4-BE49-F238E27FC236}">
                    <a16:creationId xmlns:a16="http://schemas.microsoft.com/office/drawing/2014/main" id="{7ED5F462-DB37-49E8-A976-664A5D670900}"/>
                  </a:ext>
                </a:extLst>
              </p:cNvPr>
              <p:cNvSpPr txBox="1"/>
              <p:nvPr/>
            </p:nvSpPr>
            <p:spPr>
              <a:xfrm>
                <a:off x="1825712" y="2168225"/>
                <a:ext cx="1616445" cy="461665"/>
              </a:xfrm>
              <a:prstGeom prst="rect">
                <a:avLst/>
              </a:prstGeom>
              <a:noFill/>
            </p:spPr>
            <p:txBody>
              <a:bodyPr wrap="square" rtlCol="0">
                <a:spAutoFit/>
              </a:bodyPr>
              <a:lstStyle/>
              <a:p>
                <a:r>
                  <a:rPr lang="en-US" sz="2400"/>
                  <a:t>to</a:t>
                </a:r>
                <a:endParaRPr lang="en-US" sz="2400" u="sng"/>
              </a:p>
            </p:txBody>
          </p:sp>
        </p:grpSp>
        <p:grpSp>
          <p:nvGrpSpPr>
            <p:cNvPr id="40" name="Group 39">
              <a:extLst>
                <a:ext uri="{FF2B5EF4-FFF2-40B4-BE49-F238E27FC236}">
                  <a16:creationId xmlns:a16="http://schemas.microsoft.com/office/drawing/2014/main" id="{4E7B9486-3575-4E4A-A742-EB218C449E2A}"/>
                </a:ext>
              </a:extLst>
            </p:cNvPr>
            <p:cNvGrpSpPr/>
            <p:nvPr/>
          </p:nvGrpSpPr>
          <p:grpSpPr>
            <a:xfrm>
              <a:off x="6228138" y="4944174"/>
              <a:ext cx="1476894" cy="470927"/>
              <a:chOff x="1490433" y="2168225"/>
              <a:chExt cx="1476894" cy="470927"/>
            </a:xfrm>
          </p:grpSpPr>
          <p:sp>
            <p:nvSpPr>
              <p:cNvPr id="41" name="TextBox 40">
                <a:extLst>
                  <a:ext uri="{FF2B5EF4-FFF2-40B4-BE49-F238E27FC236}">
                    <a16:creationId xmlns:a16="http://schemas.microsoft.com/office/drawing/2014/main" id="{472535B5-ACF7-4DCC-8B03-E28C9403DA66}"/>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2" name="TextBox 41">
                <a:extLst>
                  <a:ext uri="{FF2B5EF4-FFF2-40B4-BE49-F238E27FC236}">
                    <a16:creationId xmlns:a16="http://schemas.microsoft.com/office/drawing/2014/main" id="{17AEA1C1-AD0A-44D7-821D-621D07EAA722}"/>
                  </a:ext>
                </a:extLst>
              </p:cNvPr>
              <p:cNvSpPr txBox="1"/>
              <p:nvPr/>
            </p:nvSpPr>
            <p:spPr>
              <a:xfrm>
                <a:off x="1825712" y="2168225"/>
                <a:ext cx="1141615" cy="461665"/>
              </a:xfrm>
              <a:prstGeom prst="rect">
                <a:avLst/>
              </a:prstGeom>
              <a:noFill/>
            </p:spPr>
            <p:txBody>
              <a:bodyPr wrap="square" rtlCol="0">
                <a:spAutoFit/>
              </a:bodyPr>
              <a:lstStyle/>
              <a:p>
                <a:r>
                  <a:rPr lang="en-US" sz="2400"/>
                  <a:t>for</a:t>
                </a:r>
                <a:endParaRPr lang="en-US" sz="2400" u="sng"/>
              </a:p>
            </p:txBody>
          </p:sp>
        </p:gr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a secondary school. She likes (3)                  up early and watering the flowers in our garden. She usually helps (4)                 with my homework. In the evening, she tells me  interesting stories. She also listens (5)                  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sp>
        <p:nvSpPr>
          <p:cNvPr id="22" name="Oval 21">
            <a:extLst>
              <a:ext uri="{FF2B5EF4-FFF2-40B4-BE49-F238E27FC236}">
                <a16:creationId xmlns:a16="http://schemas.microsoft.com/office/drawing/2014/main" id="{FEF9A357-EEDB-40EE-9480-6AFCCE34FFA5}"/>
              </a:ext>
            </a:extLst>
          </p:cNvPr>
          <p:cNvSpPr/>
          <p:nvPr/>
        </p:nvSpPr>
        <p:spPr>
          <a:xfrm>
            <a:off x="4367156" y="6016598"/>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sp>
        <p:nvSpPr>
          <p:cNvPr id="37" name="TextBox 36">
            <a:extLst>
              <a:ext uri="{FF2B5EF4-FFF2-40B4-BE49-F238E27FC236}">
                <a16:creationId xmlns:a16="http://schemas.microsoft.com/office/drawing/2014/main" id="{244B4B49-C640-4B02-BD88-09487434340A}"/>
              </a:ext>
            </a:extLst>
          </p:cNvPr>
          <p:cNvSpPr txBox="1"/>
          <p:nvPr/>
        </p:nvSpPr>
        <p:spPr>
          <a:xfrm>
            <a:off x="3625439" y="3144601"/>
            <a:ext cx="392287" cy="400110"/>
          </a:xfrm>
          <a:prstGeom prst="rect">
            <a:avLst/>
          </a:prstGeom>
          <a:noFill/>
        </p:spPr>
        <p:txBody>
          <a:bodyPr wrap="none" rtlCol="0">
            <a:spAutoFit/>
          </a:bodyPr>
          <a:lstStyle/>
          <a:p>
            <a:r>
              <a:rPr lang="en-US" sz="2000" dirty="0">
                <a:solidFill>
                  <a:srgbClr val="00B050"/>
                </a:solidFill>
              </a:rPr>
              <a:t>at</a:t>
            </a:r>
          </a:p>
        </p:txBody>
      </p:sp>
      <p:sp>
        <p:nvSpPr>
          <p:cNvPr id="49" name="TextBox 48">
            <a:extLst>
              <a:ext uri="{FF2B5EF4-FFF2-40B4-BE49-F238E27FC236}">
                <a16:creationId xmlns:a16="http://schemas.microsoft.com/office/drawing/2014/main" id="{72BFDDFF-A3AF-4CF4-A6ED-C39F0B9F9665}"/>
              </a:ext>
            </a:extLst>
          </p:cNvPr>
          <p:cNvSpPr txBox="1"/>
          <p:nvPr/>
        </p:nvSpPr>
        <p:spPr>
          <a:xfrm>
            <a:off x="7565345" y="3144601"/>
            <a:ext cx="913327" cy="400110"/>
          </a:xfrm>
          <a:prstGeom prst="rect">
            <a:avLst/>
          </a:prstGeom>
          <a:noFill/>
        </p:spPr>
        <p:txBody>
          <a:bodyPr wrap="none" rtlCol="0">
            <a:spAutoFit/>
          </a:bodyPr>
          <a:lstStyle/>
          <a:p>
            <a:r>
              <a:rPr lang="en-US" sz="2000" dirty="0">
                <a:solidFill>
                  <a:srgbClr val="00B050"/>
                </a:solidFill>
              </a:rPr>
              <a:t>getting</a:t>
            </a:r>
          </a:p>
        </p:txBody>
      </p:sp>
      <p:cxnSp>
        <p:nvCxnSpPr>
          <p:cNvPr id="50" name="Straight Connector 49">
            <a:extLst>
              <a:ext uri="{FF2B5EF4-FFF2-40B4-BE49-F238E27FC236}">
                <a16:creationId xmlns:a16="http://schemas.microsoft.com/office/drawing/2014/main" id="{094C82DC-FFFD-4417-B1A5-C375970A72D6}"/>
              </a:ext>
            </a:extLst>
          </p:cNvPr>
          <p:cNvCxnSpPr/>
          <p:nvPr/>
        </p:nvCxnSpPr>
        <p:spPr>
          <a:xfrm>
            <a:off x="801951" y="4517022"/>
            <a:ext cx="1005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32BD1B2-62EF-48E5-9EAC-CE1D2DFE1501}"/>
              </a:ext>
            </a:extLst>
          </p:cNvPr>
          <p:cNvSpPr txBox="1"/>
          <p:nvPr/>
        </p:nvSpPr>
        <p:spPr>
          <a:xfrm>
            <a:off x="7502934" y="3524084"/>
            <a:ext cx="518091" cy="400110"/>
          </a:xfrm>
          <a:prstGeom prst="rect">
            <a:avLst/>
          </a:prstGeom>
          <a:noFill/>
        </p:spPr>
        <p:txBody>
          <a:bodyPr wrap="none" rtlCol="0">
            <a:spAutoFit/>
          </a:bodyPr>
          <a:lstStyle/>
          <a:p>
            <a:r>
              <a:rPr lang="en-US" sz="2000" dirty="0">
                <a:solidFill>
                  <a:srgbClr val="00B050"/>
                </a:solidFill>
              </a:rPr>
              <a:t>me</a:t>
            </a:r>
          </a:p>
        </p:txBody>
      </p:sp>
      <p:sp>
        <p:nvSpPr>
          <p:cNvPr id="47" name="TextBox 46">
            <a:extLst>
              <a:ext uri="{FF2B5EF4-FFF2-40B4-BE49-F238E27FC236}">
                <a16:creationId xmlns:a16="http://schemas.microsoft.com/office/drawing/2014/main" id="{6A891753-6EC3-4B63-8847-4BD1B3A69777}"/>
              </a:ext>
            </a:extLst>
          </p:cNvPr>
          <p:cNvSpPr txBox="1"/>
          <p:nvPr/>
        </p:nvSpPr>
        <p:spPr>
          <a:xfrm>
            <a:off x="1045825" y="4187921"/>
            <a:ext cx="403380" cy="400110"/>
          </a:xfrm>
          <a:prstGeom prst="rect">
            <a:avLst/>
          </a:prstGeom>
          <a:noFill/>
        </p:spPr>
        <p:txBody>
          <a:bodyPr wrap="none" rtlCol="0">
            <a:spAutoFit/>
          </a:bodyPr>
          <a:lstStyle/>
          <a:p>
            <a:r>
              <a:rPr lang="en-US" sz="2000" dirty="0">
                <a:solidFill>
                  <a:srgbClr val="00B050"/>
                </a:solidFill>
              </a:rPr>
              <a:t>to</a:t>
            </a:r>
          </a:p>
        </p:txBody>
      </p:sp>
    </p:spTree>
    <p:extLst>
      <p:ext uri="{BB962C8B-B14F-4D97-AF65-F5344CB8AC3E}">
        <p14:creationId xmlns:p14="http://schemas.microsoft.com/office/powerpoint/2010/main" val="255395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341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913485" y="170286"/>
            <a:ext cx="8731257" cy="492443"/>
          </a:xfrm>
          <a:prstGeom prst="rect">
            <a:avLst/>
          </a:prstGeom>
          <a:noFill/>
        </p:spPr>
        <p:txBody>
          <a:bodyPr wrap="square" rtlCol="0">
            <a:spAutoFit/>
          </a:bodyPr>
          <a:lstStyle/>
          <a:p>
            <a:r>
              <a:rPr lang="en-US" sz="2500" b="1" spc="-100">
                <a:effectLst>
                  <a:glow rad="88900">
                    <a:schemeClr val="bg1"/>
                  </a:glow>
                </a:effectLst>
                <a:latin typeface="Arial" panose="020B0604020202020204" pitchFamily="34" charset="0"/>
                <a:cs typeface="Arial" panose="020B0604020202020204" pitchFamily="34" charset="0"/>
              </a:rPr>
              <a:t>Read the text and answer the questions.</a:t>
            </a:r>
          </a:p>
        </p:txBody>
      </p:sp>
      <p:sp>
        <p:nvSpPr>
          <p:cNvPr id="2" name="Rectangle 1"/>
          <p:cNvSpPr/>
          <p:nvPr/>
        </p:nvSpPr>
        <p:spPr>
          <a:xfrm>
            <a:off x="219785" y="2128272"/>
            <a:ext cx="8780629" cy="3293209"/>
          </a:xfrm>
          <a:prstGeom prst="rect">
            <a:avLst/>
          </a:prstGeom>
        </p:spPr>
        <p:txBody>
          <a:bodyPr wrap="square">
            <a:spAutoFit/>
          </a:bodyPr>
          <a:lstStyle/>
          <a:p>
            <a:pPr algn="just"/>
            <a:r>
              <a:rPr lang="en-US" sz="2600"/>
              <a:t>My new school is in a quiet place not far from the city centre. It has three buildings and a large yard. This year there are 26 classes with more than 1,000 students at my school. Most  students are hard-working and kind. The school has about 40 teachers. They are all helpful and friendly. My school has different clubs: Dance, English, Arts, Football and Basketball. I like English, so I am in the English club. I love my school because it is a good school.</a:t>
            </a:r>
          </a:p>
        </p:txBody>
      </p:sp>
      <p:sp>
        <p:nvSpPr>
          <p:cNvPr id="5" name="TextBox 4"/>
          <p:cNvSpPr txBox="1"/>
          <p:nvPr/>
        </p:nvSpPr>
        <p:spPr>
          <a:xfrm>
            <a:off x="2862943" y="1196487"/>
            <a:ext cx="3102428" cy="769441"/>
          </a:xfrm>
          <a:prstGeom prst="rect">
            <a:avLst/>
          </a:prstGeom>
          <a:noFill/>
        </p:spPr>
        <p:txBody>
          <a:bodyPr wrap="square" rtlCol="0">
            <a:spAutoFit/>
          </a:bodyPr>
          <a:lstStyle/>
          <a:p>
            <a:pPr algn="ctr"/>
            <a:r>
              <a:rPr lang="en-US" sz="4400" b="1"/>
              <a:t>MY SCHOOL</a:t>
            </a:r>
          </a:p>
        </p:txBody>
      </p:sp>
    </p:spTree>
    <p:extLst>
      <p:ext uri="{BB962C8B-B14F-4D97-AF65-F5344CB8AC3E}">
        <p14:creationId xmlns:p14="http://schemas.microsoft.com/office/powerpoint/2010/main" val="13602887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TotalTime>
  <Words>1316</Words>
  <Application>Microsoft Office PowerPoint</Application>
  <PresentationFormat>On-screen Show (4:3)</PresentationFormat>
  <Paragraphs>196</Paragraphs>
  <Slides>18</Slides>
  <Notes>0</Notes>
  <HiddenSlides>1</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51</cp:revision>
  <dcterms:created xsi:type="dcterms:W3CDTF">2020-12-09T02:04:09Z</dcterms:created>
  <dcterms:modified xsi:type="dcterms:W3CDTF">2023-07-07T09:57:41Z</dcterms:modified>
</cp:coreProperties>
</file>