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7" r:id="rId4"/>
    <p:sldId id="258" r:id="rId5"/>
    <p:sldId id="260" r:id="rId6"/>
    <p:sldId id="261" r:id="rId7"/>
    <p:sldId id="262" r:id="rId8"/>
    <p:sldId id="259"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5" r:id="rId30"/>
    <p:sldId id="283" r:id="rId31"/>
    <p:sldId id="284" r:id="rId32"/>
    <p:sldId id="286" r:id="rId3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9999"/>
    <a:srgbClr val="00CCFF"/>
    <a:srgbClr val="FF505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27930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1081820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3589159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71303FD-1E4C-4F95-AA9B-2354AFC8AE4C}"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394032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303FD-1E4C-4F95-AA9B-2354AFC8AE4C}" type="datetimeFigureOut">
              <a:rPr lang="vi-VN" smtClean="0"/>
              <a:t>19/08/2023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97750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71303FD-1E4C-4F95-AA9B-2354AFC8AE4C}" type="datetimeFigureOut">
              <a:rPr lang="vi-VN" smtClean="0"/>
              <a:t>19/08/2023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219423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71303FD-1E4C-4F95-AA9B-2354AFC8AE4C}" type="datetimeFigureOut">
              <a:rPr lang="vi-VN" smtClean="0"/>
              <a:t>19/08/2023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244864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71303FD-1E4C-4F95-AA9B-2354AFC8AE4C}" type="datetimeFigureOut">
              <a:rPr lang="vi-VN" smtClean="0"/>
              <a:t>19/08/2023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48994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303FD-1E4C-4F95-AA9B-2354AFC8AE4C}" type="datetimeFigureOut">
              <a:rPr lang="vi-VN" smtClean="0"/>
              <a:t>19/08/2023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4186510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1303FD-1E4C-4F95-AA9B-2354AFC8AE4C}" type="datetimeFigureOut">
              <a:rPr lang="vi-VN" smtClean="0"/>
              <a:t>19/08/2023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147464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1303FD-1E4C-4F95-AA9B-2354AFC8AE4C}" type="datetimeFigureOut">
              <a:rPr lang="vi-VN" smtClean="0"/>
              <a:t>19/08/2023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36835-D9FB-47E5-9CEF-3109B2A89BE0}" type="slidenum">
              <a:rPr lang="vi-VN" smtClean="0"/>
              <a:t>‹#›</a:t>
            </a:fld>
            <a:endParaRPr lang="vi-VN"/>
          </a:p>
        </p:txBody>
      </p:sp>
    </p:spTree>
    <p:extLst>
      <p:ext uri="{BB962C8B-B14F-4D97-AF65-F5344CB8AC3E}">
        <p14:creationId xmlns:p14="http://schemas.microsoft.com/office/powerpoint/2010/main" val="5779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303FD-1E4C-4F95-AA9B-2354AFC8AE4C}" type="datetimeFigureOut">
              <a:rPr lang="vi-VN" smtClean="0"/>
              <a:t>19/08/2023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36835-D9FB-47E5-9CEF-3109B2A89BE0}" type="slidenum">
              <a:rPr lang="vi-VN" smtClean="0"/>
              <a:t>‹#›</a:t>
            </a:fld>
            <a:endParaRPr lang="vi-VN"/>
          </a:p>
        </p:txBody>
      </p:sp>
    </p:spTree>
    <p:extLst>
      <p:ext uri="{BB962C8B-B14F-4D97-AF65-F5344CB8AC3E}">
        <p14:creationId xmlns:p14="http://schemas.microsoft.com/office/powerpoint/2010/main" val="44349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Qua dia cau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90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6"/>
          <p:cNvSpPr>
            <a:spLocks noChangeArrowheads="1" noChangeShapeType="1" noTextEdit="1"/>
          </p:cNvSpPr>
          <p:nvPr/>
        </p:nvSpPr>
        <p:spPr bwMode="auto">
          <a:xfrm>
            <a:off x="1932709" y="2132856"/>
            <a:ext cx="5410200" cy="1295400"/>
          </a:xfrm>
          <a:prstGeom prst="rect">
            <a:avLst/>
          </a:prstGeom>
        </p:spPr>
        <p:txBody>
          <a:bodyPr wrap="none" fromWordArt="1">
            <a:prstTxWarp prst="textPlain">
              <a:avLst>
                <a:gd name="adj" fmla="val 50000"/>
              </a:avLst>
            </a:prstTxWarp>
          </a:bodyPr>
          <a:lstStyle/>
          <a:p>
            <a:pPr algn="ctr">
              <a:defRPr/>
            </a:pPr>
            <a:r>
              <a:rPr lang="en-US" sz="3600" i="1" kern="10" dirty="0">
                <a:ln w="22225">
                  <a:solidFill>
                    <a:schemeClr val="accent2"/>
                  </a:solidFill>
                  <a:prstDash val="solid"/>
                </a:ln>
                <a:solidFill>
                  <a:srgbClr val="FF5050"/>
                </a:solidFill>
                <a:latin typeface="Times New Roman"/>
                <a:cs typeface="Times New Roman"/>
              </a:rPr>
              <a:t> </a:t>
            </a:r>
            <a:r>
              <a:rPr lang="en-US" sz="3600" b="1" i="1" kern="10" dirty="0" err="1">
                <a:ln w="22225">
                  <a:solidFill>
                    <a:schemeClr val="accent2"/>
                  </a:solidFill>
                  <a:prstDash val="solid"/>
                </a:ln>
                <a:solidFill>
                  <a:srgbClr val="FF5050"/>
                </a:solidFill>
                <a:latin typeface="Times New Roman"/>
                <a:cs typeface="Times New Roman"/>
              </a:rPr>
              <a:t>Địa</a:t>
            </a:r>
            <a:r>
              <a:rPr lang="en-US" sz="3600" b="1" i="1" kern="10" dirty="0">
                <a:ln w="22225">
                  <a:solidFill>
                    <a:schemeClr val="accent2"/>
                  </a:solidFill>
                  <a:prstDash val="solid"/>
                </a:ln>
                <a:solidFill>
                  <a:srgbClr val="FF5050"/>
                </a:solidFill>
                <a:latin typeface="Times New Roman"/>
                <a:cs typeface="Times New Roman"/>
              </a:rPr>
              <a:t> </a:t>
            </a:r>
            <a:r>
              <a:rPr lang="en-US" sz="3600" b="1" i="1" kern="10" dirty="0" err="1">
                <a:ln w="22225">
                  <a:solidFill>
                    <a:schemeClr val="accent2"/>
                  </a:solidFill>
                  <a:prstDash val="solid"/>
                </a:ln>
                <a:solidFill>
                  <a:srgbClr val="FF5050"/>
                </a:solidFill>
                <a:latin typeface="Times New Roman"/>
                <a:cs typeface="Times New Roman"/>
              </a:rPr>
              <a:t>lí</a:t>
            </a:r>
            <a:r>
              <a:rPr lang="en-US" sz="3600" b="1" i="1" kern="10" dirty="0">
                <a:ln w="22225">
                  <a:solidFill>
                    <a:schemeClr val="accent2"/>
                  </a:solidFill>
                  <a:prstDash val="solid"/>
                </a:ln>
                <a:solidFill>
                  <a:srgbClr val="FF5050"/>
                </a:solidFill>
                <a:latin typeface="Times New Roman"/>
                <a:cs typeface="Times New Roman"/>
              </a:rPr>
              <a:t> 9</a:t>
            </a:r>
          </a:p>
        </p:txBody>
      </p:sp>
    </p:spTree>
    <p:extLst>
      <p:ext uri="{BB962C8B-B14F-4D97-AF65-F5344CB8AC3E}">
        <p14:creationId xmlns:p14="http://schemas.microsoft.com/office/powerpoint/2010/main" val="26712566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gtEl>
                                        <p:attrNameLst>
                                          <p:attrName>ppt_x</p:attrName>
                                          <p:attrName>ppt_y</p:attrName>
                                        </p:attrNameLst>
                                      </p:cBhvr>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7848" y="1484784"/>
            <a:ext cx="7614592" cy="3785652"/>
          </a:xfrm>
          <a:prstGeom prst="rect">
            <a:avLst/>
          </a:prstGeom>
        </p:spPr>
        <p:txBody>
          <a:bodyPr wrap="square">
            <a:spAutoFit/>
          </a:bodyPr>
          <a:lstStyle/>
          <a:p>
            <a:pPr algn="just"/>
            <a:r>
              <a:rPr lang="vi-VN" sz="4000" dirty="0">
                <a:latin typeface="Times New Roman" pitchFamily="18" charset="0"/>
                <a:cs typeface="Times New Roman" pitchFamily="18" charset="0"/>
              </a:rPr>
              <a:t>- Khai thác oxit titan, cát trắng và có giá trị xuất khẩu, cung cấp nguyên liệu cho công nghiệp thủy tinh, pha lê. </a:t>
            </a:r>
          </a:p>
          <a:p>
            <a:pPr algn="just"/>
            <a:r>
              <a:rPr lang="vi-VN" sz="4000" dirty="0">
                <a:latin typeface="Times New Roman" pitchFamily="18" charset="0"/>
                <a:cs typeface="Times New Roman" pitchFamily="18" charset="0"/>
              </a:rPr>
              <a:t>- Tập trung nhiều ở đảo Vân Hải và Cam Ranh.</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8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amond(i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238" y="3483194"/>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239" y="404664"/>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66" y="404664"/>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6" y="3462412"/>
            <a:ext cx="4129241" cy="2871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03648" y="2780928"/>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CN hóa chất</a:t>
            </a:r>
          </a:p>
        </p:txBody>
      </p:sp>
      <p:sp>
        <p:nvSpPr>
          <p:cNvPr id="7" name="Rectangle 6"/>
          <p:cNvSpPr/>
          <p:nvPr/>
        </p:nvSpPr>
        <p:spPr>
          <a:xfrm>
            <a:off x="5796136" y="2795681"/>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Nhà máy lọc khí</a:t>
            </a:r>
          </a:p>
        </p:txBody>
      </p:sp>
      <p:sp>
        <p:nvSpPr>
          <p:cNvPr id="8" name="Rectangle 7"/>
          <p:cNvSpPr/>
          <p:nvPr/>
        </p:nvSpPr>
        <p:spPr>
          <a:xfrm>
            <a:off x="5652120" y="5874211"/>
            <a:ext cx="2448272"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Giàn khoan trên biển</a:t>
            </a:r>
          </a:p>
        </p:txBody>
      </p:sp>
      <p:sp>
        <p:nvSpPr>
          <p:cNvPr id="9" name="Rectangle 8"/>
          <p:cNvSpPr/>
          <p:nvPr/>
        </p:nvSpPr>
        <p:spPr>
          <a:xfrm>
            <a:off x="1402044" y="5874211"/>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CN cơ khí</a:t>
            </a:r>
          </a:p>
        </p:txBody>
      </p:sp>
    </p:spTree>
    <p:extLst>
      <p:ext uri="{BB962C8B-B14F-4D97-AF65-F5344CB8AC3E}">
        <p14:creationId xmlns:p14="http://schemas.microsoft.com/office/powerpoint/2010/main" val="10412822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heel(1)">
                                      <p:cBhvr>
                                        <p:cTn id="7" dur="2000"/>
                                        <p:tgtEl>
                                          <p:spTgt spid="819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8195"/>
                                        </p:tgtEl>
                                        <p:attrNameLst>
                                          <p:attrName>style.visibility</p:attrName>
                                        </p:attrNameLst>
                                      </p:cBhvr>
                                      <p:to>
                                        <p:strVal val="visible"/>
                                      </p:to>
                                    </p:set>
                                    <p:animEffect transition="in" filter="wheel(1)">
                                      <p:cBhvr>
                                        <p:cTn id="14" dur="2000"/>
                                        <p:tgtEl>
                                          <p:spTgt spid="819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par>
                          <p:cTn id="18" fill="hold">
                            <p:stCondLst>
                              <p:cond delay="4000"/>
                            </p:stCondLst>
                            <p:childTnLst>
                              <p:par>
                                <p:cTn id="19" presetID="21" presetClass="entr" presetSubtype="1"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Effect transition="in" filter="wheel(1)">
                                      <p:cBhvr>
                                        <p:cTn id="21" dur="2000"/>
                                        <p:tgtEl>
                                          <p:spTgt spid="819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wheel(1)">
                                      <p:cBhvr>
                                        <p:cTn id="28" dur="2000"/>
                                        <p:tgtEl>
                                          <p:spTgt spid="8197"/>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052736"/>
            <a:ext cx="8280920" cy="5078313"/>
          </a:xfrm>
          <a:prstGeom prst="rect">
            <a:avLst/>
          </a:prstGeom>
        </p:spPr>
        <p:txBody>
          <a:bodyPr wrap="square">
            <a:spAutoFit/>
          </a:bodyPr>
          <a:lstStyle/>
          <a:p>
            <a:pPr algn="just"/>
            <a:r>
              <a:rPr lang="vi-VN" sz="3600" dirty="0">
                <a:latin typeface="+mj-lt"/>
              </a:rPr>
              <a:t>- Khai thác dầu khí: Là ngành kinh tế biển hàng đầu hiện nay ở nước ta, có vị trí quan trọng trong sự nghiệp công nghiệp hóa, hiện đại hóa.</a:t>
            </a:r>
          </a:p>
          <a:p>
            <a:pPr algn="just"/>
            <a:r>
              <a:rPr lang="vi-VN" sz="3600" dirty="0">
                <a:latin typeface="+mj-lt"/>
              </a:rPr>
              <a:t>+ Dầu khí được khai thác ở thềm lục địa Đông Nam Bộ.</a:t>
            </a:r>
          </a:p>
          <a:p>
            <a:pPr algn="just"/>
            <a:r>
              <a:rPr lang="vi-VN" sz="3600" dirty="0">
                <a:latin typeface="+mj-lt"/>
              </a:rPr>
              <a:t>+ Công nghiệp hóa dầu đang dần được hình thành. Nhà máy lọc dầu đầu tiên của nước ta được xây dựng ở tỉnh Quảng Ngãi.</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404664"/>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4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521385"/>
            <a:ext cx="7704856" cy="1323439"/>
          </a:xfrm>
          <a:prstGeom prst="rect">
            <a:avLst/>
          </a:prstGeom>
          <a:noFill/>
        </p:spPr>
        <p:txBody>
          <a:bodyPr wrap="square" rtlCol="0">
            <a:spAutoFit/>
          </a:bodyPr>
          <a:lstStyle/>
          <a:p>
            <a:pPr algn="just"/>
            <a:r>
              <a:rPr lang="en-US" sz="4000" b="1" dirty="0">
                <a:solidFill>
                  <a:srgbClr val="0000FF"/>
                </a:solidFill>
                <a:latin typeface="Times New Roman" pitchFamily="18" charset="0"/>
                <a:cs typeface="Times New Roman" pitchFamily="18" charset="0"/>
              </a:rPr>
              <a:t>4. </a:t>
            </a:r>
            <a:r>
              <a:rPr lang="en-US" sz="4000" b="1" dirty="0" err="1">
                <a:solidFill>
                  <a:srgbClr val="0000FF"/>
                </a:solidFill>
                <a:latin typeface="Times New Roman" pitchFamily="18" charset="0"/>
                <a:cs typeface="Times New Roman" pitchFamily="18" charset="0"/>
              </a:rPr>
              <a:t>Phát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triển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tổng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hợp</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giao</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thông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vận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tải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biển</a:t>
            </a:r>
            <a:endParaRPr lang="vi-VN" sz="4000" b="1" dirty="0">
              <a:solidFill>
                <a:srgbClr val="0000FF"/>
              </a:solidFill>
              <a:latin typeface="Times New Roman" pitchFamily="18" charset="0"/>
              <a:cs typeface="Times New Roman" pitchFamily="18" charset="0"/>
            </a:endParaRP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4827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21" y="404664"/>
            <a:ext cx="4254563" cy="28502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24377"/>
            <a:ext cx="4233394" cy="283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21" y="3542953"/>
            <a:ext cx="4239461" cy="283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9709"/>
          <a:stretch/>
        </p:blipFill>
        <p:spPr bwMode="auto">
          <a:xfrm>
            <a:off x="4644009" y="3542953"/>
            <a:ext cx="4233394" cy="2830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275856" y="2780928"/>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Ven biển</a:t>
            </a:r>
          </a:p>
        </p:txBody>
      </p:sp>
      <p:sp>
        <p:nvSpPr>
          <p:cNvPr id="7" name="Rectangle 6"/>
          <p:cNvSpPr/>
          <p:nvPr/>
        </p:nvSpPr>
        <p:spPr>
          <a:xfrm>
            <a:off x="3311860" y="5893402"/>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Cửa sông</a:t>
            </a:r>
          </a:p>
        </p:txBody>
      </p:sp>
    </p:spTree>
    <p:extLst>
      <p:ext uri="{BB962C8B-B14F-4D97-AF65-F5344CB8AC3E}">
        <p14:creationId xmlns:p14="http://schemas.microsoft.com/office/powerpoint/2010/main" val="41537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par>
                                <p:cTn id="8" presetID="22" presetClass="entr" presetSubtype="4"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wipe(down)">
                                      <p:cBhvr>
                                        <p:cTn id="10" dur="500"/>
                                        <p:tgtEl>
                                          <p:spTgt spid="92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randombar(horizontal)">
                                      <p:cBhvr>
                                        <p:cTn id="18" dur="500"/>
                                        <p:tgtEl>
                                          <p:spTgt spid="9220"/>
                                        </p:tgtEl>
                                      </p:cBhvr>
                                    </p:animEffect>
                                  </p:childTnLst>
                                </p:cTn>
                              </p:par>
                              <p:par>
                                <p:cTn id="19" presetID="14" presetClass="entr" presetSubtype="10"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randombar(horizontal)">
                                      <p:cBhvr>
                                        <p:cTn id="21" dur="500"/>
                                        <p:tgtEl>
                                          <p:spTgt spid="92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628800"/>
            <a:ext cx="7776864" cy="2554545"/>
          </a:xfrm>
          <a:prstGeom prst="rect">
            <a:avLst/>
          </a:prstGeom>
        </p:spPr>
        <p:txBody>
          <a:bodyPr wrap="square">
            <a:spAutoFit/>
          </a:bodyPr>
          <a:lstStyle/>
          <a:p>
            <a:pPr algn="just"/>
            <a:r>
              <a:rPr lang="vi-VN" sz="4000" dirty="0">
                <a:latin typeface="Times New Roman" pitchFamily="18" charset="0"/>
                <a:cs typeface="Times New Roman" pitchFamily="18" charset="0"/>
              </a:rPr>
              <a:t>- Điều kiện phát triển:</a:t>
            </a:r>
          </a:p>
          <a:p>
            <a:pPr algn="just"/>
            <a:r>
              <a:rPr lang="vi-VN" sz="4000" dirty="0">
                <a:latin typeface="Times New Roman" pitchFamily="18" charset="0"/>
                <a:cs typeface="Times New Roman" pitchFamily="18" charset="0"/>
              </a:rPr>
              <a:t>+ Gần các tuyến đường biển quốc tế.</a:t>
            </a:r>
          </a:p>
          <a:p>
            <a:pPr algn="just"/>
            <a:r>
              <a:rPr lang="vi-VN" sz="4000" dirty="0">
                <a:latin typeface="Times New Roman" pitchFamily="18" charset="0"/>
                <a:cs typeface="Times New Roman" pitchFamily="18" charset="0"/>
              </a:rPr>
              <a:t>+ Ven biển có nhiều vùng vịnh, cửa sông có thể xây dựng cảng nước sâu.</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55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682" y="3424177"/>
            <a:ext cx="4219703" cy="2813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00" y="483892"/>
            <a:ext cx="4355831" cy="2800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Vận tải biển xoay xở thoát “vòng xoáy” Covid-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683" y="443883"/>
            <a:ext cx="4219702" cy="284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424177"/>
            <a:ext cx="4406601" cy="2813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47664" y="3073447"/>
            <a:ext cx="6120680" cy="49956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itchFamily="18" charset="0"/>
                <a:cs typeface="Times New Roman" pitchFamily="18" charset="0"/>
              </a:rPr>
              <a:t>Cảng biển và giao thông vận tải biển</a:t>
            </a:r>
          </a:p>
        </p:txBody>
      </p:sp>
    </p:spTree>
    <p:extLst>
      <p:ext uri="{BB962C8B-B14F-4D97-AF65-F5344CB8AC3E}">
        <p14:creationId xmlns:p14="http://schemas.microsoft.com/office/powerpoint/2010/main" val="130411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left)">
                                      <p:cBhvr>
                                        <p:cTn id="7" dur="500"/>
                                        <p:tgtEl>
                                          <p:spTgt spid="1024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wipe(right)">
                                      <p:cBhvr>
                                        <p:cTn id="11" dur="500"/>
                                        <p:tgtEl>
                                          <p:spTgt spid="10245"/>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wipe(right)">
                                      <p:cBhvr>
                                        <p:cTn id="15" dur="500"/>
                                        <p:tgtEl>
                                          <p:spTgt spid="1024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247"/>
                                        </p:tgtEl>
                                        <p:attrNameLst>
                                          <p:attrName>style.visibility</p:attrName>
                                        </p:attrNameLst>
                                      </p:cBhvr>
                                      <p:to>
                                        <p:strVal val="visible"/>
                                      </p:to>
                                    </p:set>
                                    <p:animEffect transition="in" filter="wipe(left)">
                                      <p:cBhvr>
                                        <p:cTn id="19" dur="500"/>
                                        <p:tgtEl>
                                          <p:spTgt spid="1024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443548"/>
            <a:ext cx="8676456" cy="3785652"/>
          </a:xfrm>
          <a:prstGeom prst="rect">
            <a:avLst/>
          </a:prstGeom>
        </p:spPr>
        <p:txBody>
          <a:bodyPr wrap="square">
            <a:spAutoFit/>
          </a:bodyPr>
          <a:lstStyle/>
          <a:p>
            <a:pPr algn="just"/>
            <a:r>
              <a:rPr lang="vi-VN" sz="4000" dirty="0">
                <a:latin typeface="+mj-lt"/>
              </a:rPr>
              <a:t>- Tình hình phát triển:</a:t>
            </a:r>
          </a:p>
          <a:p>
            <a:pPr algn="just"/>
            <a:r>
              <a:rPr lang="vi-VN" sz="4000" dirty="0">
                <a:latin typeface="+mj-lt"/>
              </a:rPr>
              <a:t>+ Cả nước có 120 cảng biển lớn nhỏ </a:t>
            </a:r>
          </a:p>
          <a:p>
            <a:pPr algn="just"/>
            <a:r>
              <a:rPr lang="vi-VN" sz="4000" dirty="0">
                <a:latin typeface="+mj-lt"/>
              </a:rPr>
              <a:t>+ Giao thông vận tải biển phát triển ngày càng mạnh mẽ cùng với sự mở rộng quan hệ quốc tế và sự hoà nhập kinh tế nước ta vào nền kinh tế thế giới.</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070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ular Callout 1"/>
          <p:cNvSpPr/>
          <p:nvPr/>
        </p:nvSpPr>
        <p:spPr>
          <a:xfrm>
            <a:off x="2123728" y="1268760"/>
            <a:ext cx="4968552" cy="3384376"/>
          </a:xfrm>
          <a:prstGeom prst="wedgeRectCallout">
            <a:avLst>
              <a:gd name="adj1" fmla="val 37724"/>
              <a:gd name="adj2" fmla="val 62090"/>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vi-VN" sz="3200" b="1" i="1" dirty="0">
                <a:solidFill>
                  <a:srgbClr val="FF0000"/>
                </a:solidFill>
                <a:latin typeface="Times New Roman" pitchFamily="18" charset="0"/>
                <a:cs typeface="Times New Roman" pitchFamily="18" charset="0"/>
              </a:rPr>
              <a:t>Bên cạnh những thuận lợi về phát triển kinh tế em hãy nêu các phương hướng phát triển của ngành kinh tế biển?</a:t>
            </a:r>
          </a:p>
        </p:txBody>
      </p:sp>
    </p:spTree>
    <p:extLst>
      <p:ext uri="{BB962C8B-B14F-4D97-AF65-F5344CB8AC3E}">
        <p14:creationId xmlns:p14="http://schemas.microsoft.com/office/powerpoint/2010/main" val="163505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66192" y="1124744"/>
            <a:ext cx="8454280" cy="5078313"/>
          </a:xfrm>
          <a:prstGeom prst="rect">
            <a:avLst/>
          </a:prstGeom>
        </p:spPr>
        <p:txBody>
          <a:bodyPr wrap="square">
            <a:spAutoFit/>
          </a:bodyPr>
          <a:lstStyle/>
          <a:p>
            <a:pPr algn="just"/>
            <a:r>
              <a:rPr lang="vi-VN" sz="3600" dirty="0">
                <a:latin typeface="+mj-lt"/>
              </a:rPr>
              <a:t>- Phương hướng phát triển:</a:t>
            </a:r>
          </a:p>
          <a:p>
            <a:pPr algn="just"/>
            <a:r>
              <a:rPr lang="vi-VN" sz="3600" dirty="0">
                <a:latin typeface="+mj-lt"/>
              </a:rPr>
              <a:t>+ Phát triển đồng bộ, hiện đại hóa hệ thống cảng biển.</a:t>
            </a:r>
          </a:p>
          <a:p>
            <a:pPr algn="just"/>
            <a:r>
              <a:rPr lang="vi-VN" sz="3600" dirty="0">
                <a:latin typeface="+mj-lt"/>
              </a:rPr>
              <a:t>+ Đội tàu biển quốc gia được tăng cường mạnh mẽ.</a:t>
            </a:r>
          </a:p>
          <a:p>
            <a:pPr algn="just"/>
            <a:r>
              <a:rPr lang="vi-VN" sz="3600" dirty="0">
                <a:latin typeface="+mj-lt"/>
              </a:rPr>
              <a:t>+ Cả nước sẽ hình thành ba cụm cơ khí đóng tàu lớn ở Bắc Bộ, Nam Bộ và Trung Bộ.</a:t>
            </a:r>
          </a:p>
          <a:p>
            <a:pPr algn="just"/>
            <a:r>
              <a:rPr lang="vi-VN" sz="3600" dirty="0">
                <a:latin typeface="+mj-lt"/>
              </a:rPr>
              <a:t>+ Dịch vụ hàng hải cũng sẽ được phát triển toàn diện.</a:t>
            </a:r>
          </a:p>
        </p:txBody>
      </p:sp>
    </p:spTree>
    <p:extLst>
      <p:ext uri="{BB962C8B-B14F-4D97-AF65-F5344CB8AC3E}">
        <p14:creationId xmlns:p14="http://schemas.microsoft.com/office/powerpoint/2010/main" val="26473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J145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160987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192" y="755412"/>
            <a:ext cx="7836296" cy="1323439"/>
          </a:xfrm>
          <a:prstGeom prst="rect">
            <a:avLst/>
          </a:prstGeom>
          <a:noFill/>
        </p:spPr>
        <p:txBody>
          <a:bodyPr wrap="square" rtlCol="0">
            <a:spAutoFit/>
          </a:bodyPr>
          <a:lstStyle/>
          <a:p>
            <a:pPr algn="just"/>
            <a:r>
              <a:rPr lang="en-US" sz="4000" b="1" dirty="0">
                <a:solidFill>
                  <a:srgbClr val="FF0000"/>
                </a:solidFill>
                <a:latin typeface="Times New Roman" pitchFamily="18" charset="0"/>
                <a:cs typeface="Times New Roman" pitchFamily="18" charset="0"/>
              </a:rPr>
              <a:t>III. </a:t>
            </a:r>
            <a:r>
              <a:rPr lang="en-US" sz="4000" b="1" dirty="0" err="1">
                <a:solidFill>
                  <a:srgbClr val="FF0000"/>
                </a:solidFill>
                <a:latin typeface="Times New Roman" pitchFamily="18" charset="0"/>
                <a:cs typeface="Times New Roman" pitchFamily="18" charset="0"/>
              </a:rPr>
              <a:t>Bảo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vệ</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nguyên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môi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trường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biển</a:t>
            </a:r>
            <a:r>
              <a:rPr lang="en-US" sz="4000" b="1" dirty="0">
                <a:solidFill>
                  <a:srgbClr val="FF0000"/>
                </a:solidFill>
                <a:latin typeface="Times New Roman" pitchFamily="18" charset="0"/>
                <a:cs typeface="Times New Roman" pitchFamily="18" charset="0"/>
              </a:rPr>
              <a:t> - </a:t>
            </a:r>
            <a:r>
              <a:rPr lang="en-US" sz="4000" b="1" dirty="0" err="1">
                <a:solidFill>
                  <a:srgbClr val="FF0000"/>
                </a:solidFill>
                <a:latin typeface="Times New Roman" pitchFamily="18" charset="0"/>
                <a:cs typeface="Times New Roman" pitchFamily="18" charset="0"/>
              </a:rPr>
              <a:t>đảo</a:t>
            </a:r>
            <a:endParaRPr lang="vi-VN" sz="4000" b="1" dirty="0">
              <a:solidFill>
                <a:srgbClr val="FF0000"/>
              </a:solidFill>
              <a:latin typeface="Times New Roman" pitchFamily="18" charset="0"/>
              <a:cs typeface="Times New Roman" pitchFamily="18" charset="0"/>
            </a:endParaRPr>
          </a:p>
        </p:txBody>
      </p:sp>
      <p:sp>
        <p:nvSpPr>
          <p:cNvPr id="3" name="TextBox 2"/>
          <p:cNvSpPr txBox="1"/>
          <p:nvPr/>
        </p:nvSpPr>
        <p:spPr>
          <a:xfrm>
            <a:off x="1115616" y="1961545"/>
            <a:ext cx="7704856" cy="1323439"/>
          </a:xfrm>
          <a:prstGeom prst="rect">
            <a:avLst/>
          </a:prstGeom>
          <a:noFill/>
        </p:spPr>
        <p:txBody>
          <a:bodyPr wrap="square" rtlCol="0">
            <a:spAutoFit/>
          </a:bodyPr>
          <a:lstStyle/>
          <a:p>
            <a:pPr algn="just"/>
            <a:r>
              <a:rPr lang="en-US" sz="4000" b="1" dirty="0">
                <a:solidFill>
                  <a:srgbClr val="0000FF"/>
                </a:solidFill>
                <a:latin typeface="Times New Roman" pitchFamily="18" charset="0"/>
                <a:cs typeface="Times New Roman" pitchFamily="18" charset="0"/>
              </a:rPr>
              <a:t>1. </a:t>
            </a:r>
            <a:r>
              <a:rPr lang="en-US" sz="4000" b="1" dirty="0" err="1">
                <a:solidFill>
                  <a:srgbClr val="0000FF"/>
                </a:solidFill>
                <a:latin typeface="Times New Roman" pitchFamily="18" charset="0"/>
                <a:cs typeface="Times New Roman" pitchFamily="18" charset="0"/>
              </a:rPr>
              <a:t>Sự</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giảm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sút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tài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nguyên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và</a:t>
            </a:r>
            <a:r>
              <a:rPr lang="en-US" sz="4000" b="1" dirty="0">
                <a:solidFill>
                  <a:srgbClr val="0000FF"/>
                </a:solidFill>
                <a:latin typeface="Times New Roman" pitchFamily="18" charset="0"/>
                <a:cs typeface="Times New Roman" pitchFamily="18" charset="0"/>
              </a:rPr>
              <a:t> ô </a:t>
            </a:r>
            <a:r>
              <a:rPr lang="en-US" sz="4000" b="1" dirty="0" err="1">
                <a:solidFill>
                  <a:srgbClr val="0000FF"/>
                </a:solidFill>
                <a:latin typeface="Times New Roman" pitchFamily="18" charset="0"/>
                <a:cs typeface="Times New Roman" pitchFamily="18" charset="0"/>
              </a:rPr>
              <a:t>nhiễm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môi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trường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biển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đảo</a:t>
            </a:r>
            <a:endParaRPr lang="vi-VN" sz="4000" b="1" dirty="0">
              <a:solidFill>
                <a:srgbClr val="0000FF"/>
              </a:solidFill>
              <a:latin typeface="Times New Roman" pitchFamily="18" charset="0"/>
              <a:cs typeface="Times New Roman" pitchFamily="18" charset="0"/>
            </a:endParaRPr>
          </a:p>
        </p:txBody>
      </p:sp>
      <p:pic>
        <p:nvPicPr>
          <p:cNvPr id="4"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03B5817-5DBE-FD5B-E1FC-22C9F658D1AB}"/>
              </a:ext>
            </a:extLst>
          </p:cNvPr>
          <p:cNvSpPr txBox="1"/>
          <p:nvPr/>
        </p:nvSpPr>
        <p:spPr>
          <a:xfrm>
            <a:off x="463344" y="4071263"/>
            <a:ext cx="8069096"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37558517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38" y="-142875"/>
            <a:ext cx="6688137" cy="714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4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chiêu &amp;#39;tủ&amp;#39; chọn mua hải sản tươi ngon hấp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4248472" cy="5616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20688"/>
            <a:ext cx="4139952" cy="5616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4442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additive="base">
                                        <p:cTn id="12" dur="500" fill="hold"/>
                                        <p:tgtEl>
                                          <p:spTgt spid="11267"/>
                                        </p:tgtEl>
                                        <p:attrNameLst>
                                          <p:attrName>ppt_x</p:attrName>
                                        </p:attrNameLst>
                                      </p:cBhvr>
                                      <p:tavLst>
                                        <p:tav tm="0">
                                          <p:val>
                                            <p:strVal val="#ppt_x"/>
                                          </p:val>
                                        </p:tav>
                                        <p:tav tm="100000">
                                          <p:val>
                                            <p:strVal val="#ppt_x"/>
                                          </p:val>
                                        </p:tav>
                                      </p:tavLst>
                                    </p:anim>
                                    <p:anim calcmode="lin" valueType="num">
                                      <p:cBhvr additive="base">
                                        <p:cTn id="13"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81441"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4561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out)">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628800"/>
            <a:ext cx="8136904" cy="3416320"/>
          </a:xfrm>
          <a:prstGeom prst="rect">
            <a:avLst/>
          </a:prstGeom>
        </p:spPr>
        <p:txBody>
          <a:bodyPr wrap="square">
            <a:spAutoFit/>
          </a:bodyPr>
          <a:lstStyle/>
          <a:p>
            <a:pPr algn="just"/>
            <a:r>
              <a:rPr lang="vi-VN" sz="3600" dirty="0">
                <a:latin typeface="+mj-lt"/>
              </a:rPr>
              <a:t>- Diện tích rừng ngập mặn giảm nhanh.</a:t>
            </a:r>
          </a:p>
          <a:p>
            <a:pPr algn="just"/>
            <a:r>
              <a:rPr lang="vi-VN" sz="3600" dirty="0">
                <a:latin typeface="+mj-lt"/>
              </a:rPr>
              <a:t>- Nguồn lợi hải sản cũng giảm đáng kể, nhiều loài hải sản giảm về mức độ tập trung, một số loài có nguy cơ tuyệt chủng.</a:t>
            </a:r>
          </a:p>
          <a:p>
            <a:pPr algn="just"/>
            <a:r>
              <a:rPr lang="vi-VN" sz="3600" dirty="0">
                <a:latin typeface="+mj-lt"/>
              </a:rPr>
              <a:t>- Ô nhiễm môi trường nước biển với nồng độ cao ở các cảng và nơi khai thác dầu.</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25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521385"/>
            <a:ext cx="7704856" cy="1938992"/>
          </a:xfrm>
          <a:prstGeom prst="rect">
            <a:avLst/>
          </a:prstGeom>
          <a:noFill/>
        </p:spPr>
        <p:txBody>
          <a:bodyPr wrap="square" rtlCol="0">
            <a:spAutoFit/>
          </a:bodyPr>
          <a:lstStyle/>
          <a:p>
            <a:pPr algn="just"/>
            <a:r>
              <a:rPr lang="en-US" sz="4000" b="1" dirty="0">
                <a:solidFill>
                  <a:srgbClr val="0000FF"/>
                </a:solidFill>
                <a:latin typeface="Times New Roman" pitchFamily="18" charset="0"/>
                <a:cs typeface="Times New Roman" pitchFamily="18" charset="0"/>
              </a:rPr>
              <a:t>2. </a:t>
            </a:r>
            <a:r>
              <a:rPr lang="en-US" sz="4000" b="1" dirty="0" err="1">
                <a:solidFill>
                  <a:srgbClr val="0000FF"/>
                </a:solidFill>
                <a:latin typeface="Times New Roman" pitchFamily="18" charset="0"/>
                <a:cs typeface="Times New Roman" pitchFamily="18" charset="0"/>
              </a:rPr>
              <a:t>Các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phương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hướng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chính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để</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bảo</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vệ</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tài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nguyên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môi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trường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biển</a:t>
            </a:r>
            <a:endParaRPr lang="vi-VN" sz="4000" b="1" dirty="0">
              <a:solidFill>
                <a:srgbClr val="0000FF"/>
              </a:solidFill>
              <a:latin typeface="Times New Roman" pitchFamily="18" charset="0"/>
              <a:cs typeface="Times New Roman" pitchFamily="18" charset="0"/>
            </a:endParaRP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0290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006" y="294132"/>
            <a:ext cx="7525989" cy="6269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0848"/>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71" y="543525"/>
            <a:ext cx="7981459" cy="577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726018"/>
      </p:ext>
    </p:extLst>
  </p:cSld>
  <p:clrMapOvr>
    <a:masterClrMapping/>
  </p:clrMapOvr>
  <p:transition spd="slow">
    <p:strips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89" y="632916"/>
            <a:ext cx="8395223" cy="55921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567249"/>
      </p:ext>
    </p:extLst>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9" y="931478"/>
            <a:ext cx="8874443" cy="4995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980390"/>
      </p:ext>
    </p:extLst>
  </p:cSld>
  <p:clrMapOvr>
    <a:masterClrMapping/>
  </p:clrMapOvr>
  <p:transition spd="slow">
    <p:strip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 y="1752600"/>
            <a:ext cx="9143998" cy="2800767"/>
          </a:xfrm>
          <a:prstGeom prst="rect">
            <a:avLst/>
          </a:prstGeom>
          <a:noFill/>
        </p:spPr>
        <p:txBody>
          <a:bodyPr wrap="square" rtlCol="0">
            <a:spAutoFit/>
          </a:bodyPr>
          <a:lstStyle/>
          <a:p>
            <a:pPr algn="ct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39. </a:t>
            </a:r>
          </a:p>
          <a:p>
            <a:pPr algn="ct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triển</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tổng</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hợp</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kinh</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tế</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bảo</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vệ</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tài</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nguyên</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môi</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biển</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đảo</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tiếp</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rPr>
              <a:t>)</a:t>
            </a:r>
            <a:endParaRPr lang="vi-VN" sz="4400" b="1" dirty="0">
              <a:solidFill>
                <a:srgbClr val="009999"/>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10" descr="ban t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0600" y="914400"/>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0240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285750"/>
            <a:ext cx="6286500" cy="6286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841291"/>
      </p:ext>
    </p:extLst>
  </p:cSld>
  <p:clrMapOvr>
    <a:masterClrMapping/>
  </p:clrMapOvr>
  <p:transition spd="slow">
    <p:strips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872128"/>
            <a:ext cx="8496944" cy="5509200"/>
          </a:xfrm>
          <a:prstGeom prst="rect">
            <a:avLst/>
          </a:prstGeom>
        </p:spPr>
        <p:txBody>
          <a:bodyPr wrap="square">
            <a:spAutoFit/>
          </a:bodyPr>
          <a:lstStyle/>
          <a:p>
            <a:pPr algn="just"/>
            <a:r>
              <a:rPr lang="vi-VN" sz="3200" dirty="0">
                <a:latin typeface="+mj-lt"/>
              </a:rPr>
              <a:t>- Điều tra, đánh giá tiềm năng sinh vật tại các vùng biển sâu. Đầu tư để chuyển hướng khai thác hải sản từ vùng biển ven bờ sang vùng nước sâu xa bờ.</a:t>
            </a:r>
          </a:p>
          <a:p>
            <a:pPr algn="just"/>
            <a:r>
              <a:rPr lang="vi-VN" sz="3200" dirty="0">
                <a:latin typeface="+mj-lt"/>
              </a:rPr>
              <a:t>- Bảo vệ rừng ngập mặn, đồng thời đẩy mạnh các chương trình trồng rừng ngập mặn.</a:t>
            </a:r>
          </a:p>
          <a:p>
            <a:pPr algn="just"/>
            <a:r>
              <a:rPr lang="vi-VN" sz="3200" dirty="0">
                <a:latin typeface="+mj-lt"/>
              </a:rPr>
              <a:t>- Bảo vệ rạn san hô ven biển và cấm khai thác san hô dưới mọi hình thức.</a:t>
            </a:r>
          </a:p>
          <a:p>
            <a:pPr algn="just"/>
            <a:r>
              <a:rPr lang="vi-VN" sz="3200" dirty="0">
                <a:latin typeface="+mj-lt"/>
              </a:rPr>
              <a:t>- Bảo vệ và phát triển nguồn lợi thủy sản.</a:t>
            </a:r>
          </a:p>
          <a:p>
            <a:pPr algn="just"/>
            <a:r>
              <a:rPr lang="vi-VN" sz="3200" dirty="0">
                <a:latin typeface="+mj-lt"/>
              </a:rPr>
              <a:t>- Phòng chống ô nhiễm nước biển bởi các yếu tố hóa học, đặc biệt là dầu mỏ.</a:t>
            </a:r>
          </a:p>
        </p:txBody>
      </p:sp>
      <p:pic>
        <p:nvPicPr>
          <p:cNvPr id="3"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332656"/>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20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213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192" y="755412"/>
            <a:ext cx="7836296" cy="707886"/>
          </a:xfrm>
          <a:prstGeom prst="rect">
            <a:avLst/>
          </a:prstGeom>
          <a:noFill/>
        </p:spPr>
        <p:txBody>
          <a:bodyPr wrap="square" rtlCol="0">
            <a:spAutoFit/>
          </a:bodyPr>
          <a:lstStyle/>
          <a:p>
            <a:pPr algn="just"/>
            <a:r>
              <a:rPr lang="en-US" sz="4000" b="1" dirty="0">
                <a:solidFill>
                  <a:srgbClr val="FF0000"/>
                </a:solidFill>
                <a:latin typeface="Times New Roman" pitchFamily="18" charset="0"/>
                <a:cs typeface="Times New Roman" pitchFamily="18" charset="0"/>
              </a:rPr>
              <a:t>II. </a:t>
            </a:r>
            <a:r>
              <a:rPr lang="en-US" sz="4000" b="1" dirty="0" err="1">
                <a:solidFill>
                  <a:srgbClr val="FF0000"/>
                </a:solidFill>
                <a:latin typeface="Times New Roman" pitchFamily="18" charset="0"/>
                <a:cs typeface="Times New Roman" pitchFamily="18" charset="0"/>
              </a:rPr>
              <a:t>Phát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triển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tổng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hợp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kinh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tế</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biển</a:t>
            </a:r>
            <a:endParaRPr lang="vi-VN" sz="4000" b="1" dirty="0">
              <a:solidFill>
                <a:srgbClr val="FF0000"/>
              </a:solidFill>
              <a:latin typeface="Times New Roman" pitchFamily="18" charset="0"/>
              <a:cs typeface="Times New Roman" pitchFamily="18" charset="0"/>
            </a:endParaRPr>
          </a:p>
        </p:txBody>
      </p:sp>
      <p:sp>
        <p:nvSpPr>
          <p:cNvPr id="3" name="TextBox 2"/>
          <p:cNvSpPr txBox="1"/>
          <p:nvPr/>
        </p:nvSpPr>
        <p:spPr>
          <a:xfrm>
            <a:off x="1115616" y="1412776"/>
            <a:ext cx="7704856" cy="1323439"/>
          </a:xfrm>
          <a:prstGeom prst="rect">
            <a:avLst/>
          </a:prstGeom>
          <a:noFill/>
        </p:spPr>
        <p:txBody>
          <a:bodyPr wrap="square" rtlCol="0">
            <a:spAutoFit/>
          </a:bodyPr>
          <a:lstStyle/>
          <a:p>
            <a:pPr algn="just"/>
            <a:r>
              <a:rPr lang="en-US" sz="4000" b="1" dirty="0">
                <a:solidFill>
                  <a:srgbClr val="0000FF"/>
                </a:solidFill>
                <a:latin typeface="Times New Roman" pitchFamily="18" charset="0"/>
                <a:cs typeface="Times New Roman" pitchFamily="18" charset="0"/>
              </a:rPr>
              <a:t>3. </a:t>
            </a:r>
            <a:r>
              <a:rPr lang="en-US" sz="4000" b="1" dirty="0" err="1">
                <a:solidFill>
                  <a:srgbClr val="0000FF"/>
                </a:solidFill>
                <a:latin typeface="Times New Roman" pitchFamily="18" charset="0"/>
                <a:cs typeface="Times New Roman" pitchFamily="18" charset="0"/>
              </a:rPr>
              <a:t>Khai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thác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chế</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biến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khoáng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sản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biển</a:t>
            </a:r>
            <a:endParaRPr lang="vi-VN" sz="4000" b="1" dirty="0">
              <a:solidFill>
                <a:srgbClr val="0000FF"/>
              </a:solidFill>
              <a:latin typeface="Times New Roman" pitchFamily="18" charset="0"/>
              <a:cs typeface="Times New Roman" pitchFamily="18" charset="0"/>
            </a:endParaRPr>
          </a:p>
        </p:txBody>
      </p:sp>
      <p:pic>
        <p:nvPicPr>
          <p:cNvPr id="4"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8075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79378"/>
            <a:ext cx="4309272" cy="2835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8585"/>
            <a:ext cx="4324106" cy="2889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8374" y="3573016"/>
            <a:ext cx="4324106" cy="2838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09" y="476671"/>
            <a:ext cx="4324106" cy="2876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uble Wave 1"/>
          <p:cNvSpPr/>
          <p:nvPr/>
        </p:nvSpPr>
        <p:spPr>
          <a:xfrm>
            <a:off x="1187624" y="2060848"/>
            <a:ext cx="7128792" cy="2304256"/>
          </a:xfrm>
          <a:prstGeom prst="doubleWav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a:solidFill>
                  <a:schemeClr val="tx1"/>
                </a:solidFill>
                <a:latin typeface="Times New Roman" pitchFamily="18" charset="0"/>
                <a:cs typeface="Times New Roman" pitchFamily="18" charset="0"/>
              </a:rPr>
              <a:t>Tại</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sao</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nghề</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làm</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muối</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lại</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phát</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triển</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mạnh</a:t>
            </a:r>
            <a:r>
              <a:rPr lang="en-US" sz="4000" b="1" i="1" dirty="0">
                <a:solidFill>
                  <a:schemeClr val="tx1"/>
                </a:solidFill>
                <a:latin typeface="Times New Roman" pitchFamily="18" charset="0"/>
                <a:cs typeface="Times New Roman" pitchFamily="18" charset="0"/>
              </a:rPr>
              <a:t> ở </a:t>
            </a:r>
            <a:r>
              <a:rPr lang="en-US" sz="4000" b="1" i="1" dirty="0" err="1">
                <a:solidFill>
                  <a:schemeClr val="tx1"/>
                </a:solidFill>
                <a:latin typeface="Times New Roman" pitchFamily="18" charset="0"/>
                <a:cs typeface="Times New Roman" pitchFamily="18" charset="0"/>
              </a:rPr>
              <a:t>ven</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biển</a:t>
            </a:r>
            <a:r>
              <a:rPr lang="en-US" sz="4000" b="1" i="1" dirty="0">
                <a:solidFill>
                  <a:schemeClr val="tx1"/>
                </a:solidFill>
                <a:latin typeface="Times New Roman" pitchFamily="18" charset="0"/>
                <a:cs typeface="Times New Roman" pitchFamily="18" charset="0"/>
              </a:rPr>
              <a:t> </a:t>
            </a:r>
            <a:r>
              <a:rPr lang="en-US" sz="4000" b="1" i="1" dirty="0" err="1">
                <a:solidFill>
                  <a:schemeClr val="tx1"/>
                </a:solidFill>
                <a:latin typeface="Times New Roman" pitchFamily="18" charset="0"/>
                <a:cs typeface="Times New Roman" pitchFamily="18" charset="0"/>
              </a:rPr>
              <a:t>Đông</a:t>
            </a:r>
            <a:r>
              <a:rPr lang="en-US" sz="4000" b="1" i="1" dirty="0">
                <a:solidFill>
                  <a:schemeClr val="tx1"/>
                </a:solidFill>
                <a:latin typeface="Times New Roman" pitchFamily="18" charset="0"/>
                <a:cs typeface="Times New Roman" pitchFamily="18" charset="0"/>
              </a:rPr>
              <a:t> Nam </a:t>
            </a:r>
            <a:r>
              <a:rPr lang="en-US" sz="4000" b="1" i="1" dirty="0" err="1">
                <a:solidFill>
                  <a:schemeClr val="tx1"/>
                </a:solidFill>
                <a:latin typeface="Times New Roman" pitchFamily="18" charset="0"/>
                <a:cs typeface="Times New Roman" pitchFamily="18" charset="0"/>
              </a:rPr>
              <a:t>Bộ</a:t>
            </a:r>
            <a:r>
              <a:rPr lang="en-US" sz="4000" b="1" i="1" dirty="0">
                <a:solidFill>
                  <a:schemeClr val="tx1"/>
                </a:solidFill>
                <a:latin typeface="Times New Roman" pitchFamily="18" charset="0"/>
                <a:cs typeface="Times New Roman" pitchFamily="18" charset="0"/>
              </a:rPr>
              <a:t>?</a:t>
            </a:r>
            <a:endParaRPr lang="vi-VN" sz="40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50747178"/>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circle(in)">
                                      <p:cBhvr>
                                        <p:cTn id="7" dur="500"/>
                                        <p:tgtEl>
                                          <p:spTgt spid="4101"/>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box(in)">
                                      <p:cBhvr>
                                        <p:cTn id="11" dur="500"/>
                                        <p:tgtEl>
                                          <p:spTgt spid="4099"/>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diamond(in)">
                                      <p:cBhvr>
                                        <p:cTn id="15" dur="500"/>
                                        <p:tgtEl>
                                          <p:spTgt spid="4100"/>
                                        </p:tgtEl>
                                      </p:cBhvr>
                                    </p:animEffect>
                                  </p:childTnLst>
                                </p:cTn>
                              </p:par>
                            </p:childTnLst>
                          </p:cTn>
                        </p:par>
                        <p:par>
                          <p:cTn id="16" fill="hold">
                            <p:stCondLst>
                              <p:cond delay="1500"/>
                            </p:stCondLst>
                            <p:childTnLst>
                              <p:par>
                                <p:cTn id="17" presetID="13" presetClass="entr" presetSubtype="16"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plus(in)">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6" presetClass="exit" presetSubtype="32" fill="hold" nodeType="withEffect">
                                  <p:stCondLst>
                                    <p:cond delay="0"/>
                                  </p:stCondLst>
                                  <p:childTnLst>
                                    <p:animEffect transition="out" filter="circle(out)">
                                      <p:cBhvr>
                                        <p:cTn id="27" dur="2000"/>
                                        <p:tgtEl>
                                          <p:spTgt spid="4101"/>
                                        </p:tgtEl>
                                      </p:cBhvr>
                                    </p:animEffect>
                                    <p:set>
                                      <p:cBhvr>
                                        <p:cTn id="28" dur="1" fill="hold">
                                          <p:stCondLst>
                                            <p:cond delay="1999"/>
                                          </p:stCondLst>
                                        </p:cTn>
                                        <p:tgtEl>
                                          <p:spTgt spid="4101"/>
                                        </p:tgtEl>
                                        <p:attrNameLst>
                                          <p:attrName>style.visibility</p:attrName>
                                        </p:attrNameLst>
                                      </p:cBhvr>
                                      <p:to>
                                        <p:strVal val="hidden"/>
                                      </p:to>
                                    </p:set>
                                  </p:childTnLst>
                                </p:cTn>
                              </p:par>
                              <p:par>
                                <p:cTn id="29" presetID="4" presetClass="exit" presetSubtype="32" fill="hold" nodeType="withEffect">
                                  <p:stCondLst>
                                    <p:cond delay="0"/>
                                  </p:stCondLst>
                                  <p:childTnLst>
                                    <p:animEffect transition="out" filter="box(out)">
                                      <p:cBhvr>
                                        <p:cTn id="30" dur="2000"/>
                                        <p:tgtEl>
                                          <p:spTgt spid="4099"/>
                                        </p:tgtEl>
                                      </p:cBhvr>
                                    </p:animEffect>
                                    <p:set>
                                      <p:cBhvr>
                                        <p:cTn id="31" dur="1" fill="hold">
                                          <p:stCondLst>
                                            <p:cond delay="1999"/>
                                          </p:stCondLst>
                                        </p:cTn>
                                        <p:tgtEl>
                                          <p:spTgt spid="4099"/>
                                        </p:tgtEl>
                                        <p:attrNameLst>
                                          <p:attrName>style.visibility</p:attrName>
                                        </p:attrNameLst>
                                      </p:cBhvr>
                                      <p:to>
                                        <p:strVal val="hidden"/>
                                      </p:to>
                                    </p:set>
                                  </p:childTnLst>
                                </p:cTn>
                              </p:par>
                              <p:par>
                                <p:cTn id="32" presetID="8" presetClass="exit" presetSubtype="32" fill="hold" nodeType="withEffect">
                                  <p:stCondLst>
                                    <p:cond delay="0"/>
                                  </p:stCondLst>
                                  <p:childTnLst>
                                    <p:animEffect transition="out" filter="diamond(out)">
                                      <p:cBhvr>
                                        <p:cTn id="33" dur="2000"/>
                                        <p:tgtEl>
                                          <p:spTgt spid="4100"/>
                                        </p:tgtEl>
                                      </p:cBhvr>
                                    </p:animEffect>
                                    <p:set>
                                      <p:cBhvr>
                                        <p:cTn id="34" dur="1" fill="hold">
                                          <p:stCondLst>
                                            <p:cond delay="1999"/>
                                          </p:stCondLst>
                                        </p:cTn>
                                        <p:tgtEl>
                                          <p:spTgt spid="4100"/>
                                        </p:tgtEl>
                                        <p:attrNameLst>
                                          <p:attrName>style.visibility</p:attrName>
                                        </p:attrNameLst>
                                      </p:cBhvr>
                                      <p:to>
                                        <p:strVal val="hidden"/>
                                      </p:to>
                                    </p:set>
                                  </p:childTnLst>
                                </p:cTn>
                              </p:par>
                              <p:par>
                                <p:cTn id="35" presetID="13" presetClass="exit" presetSubtype="32" fill="hold" nodeType="withEffect">
                                  <p:stCondLst>
                                    <p:cond delay="0"/>
                                  </p:stCondLst>
                                  <p:childTnLst>
                                    <p:animEffect transition="out" filter="plus(out)">
                                      <p:cBhvr>
                                        <p:cTn id="36" dur="2000"/>
                                        <p:tgtEl>
                                          <p:spTgt spid="4098"/>
                                        </p:tgtEl>
                                      </p:cBhvr>
                                    </p:animEffect>
                                    <p:set>
                                      <p:cBhvr>
                                        <p:cTn id="37"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1149"/>
            <a:ext cx="7920880" cy="187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1844824"/>
            <a:ext cx="8640960" cy="6740307"/>
          </a:xfrm>
          <a:prstGeom prst="rect">
            <a:avLst/>
          </a:prstGeom>
        </p:spPr>
        <p:txBody>
          <a:bodyPr wrap="square">
            <a:spAutoFit/>
          </a:bodyPr>
          <a:lstStyle/>
          <a:p>
            <a:pPr algn="just"/>
            <a:r>
              <a:rPr lang="vi-VN" sz="3600" dirty="0">
                <a:latin typeface="Times New Roman" pitchFamily="18" charset="0"/>
                <a:cs typeface="Times New Roman" pitchFamily="18" charset="0"/>
              </a:rPr>
              <a:t>- Vùng có khí hậu nhiệt đới nắng nóng, nhiệt độ cao quanh năm nên thuận lợi cho quá trình làm muối.</a:t>
            </a:r>
          </a:p>
          <a:p>
            <a:pPr algn="just"/>
            <a:r>
              <a:rPr lang="vi-VN" sz="3600" dirty="0">
                <a:latin typeface="Times New Roman" pitchFamily="18" charset="0"/>
                <a:cs typeface="Times New Roman" pitchFamily="18" charset="0"/>
              </a:rPr>
              <a:t>- Ít cửa sông, chủ yếu các con sông ngắn nhỏ nên vùng nước ven biển có độ mặn cao hơn.</a:t>
            </a:r>
          </a:p>
          <a:p>
            <a:pPr algn="just"/>
            <a:r>
              <a:rPr lang="vi-VN" sz="3600" dirty="0">
                <a:latin typeface="Times New Roman" pitchFamily="18" charset="0"/>
                <a:cs typeface="Times New Roman" pitchFamily="18" charset="0"/>
              </a:rPr>
              <a:t>- Địa hình ven biển thuận lợi để hình thành các cánh đồng muối.</a:t>
            </a:r>
          </a:p>
          <a:p>
            <a:pPr algn="just"/>
            <a:r>
              <a:rPr lang="vi-VN" sz="3600" dirty="0">
                <a:latin typeface="Times New Roman" pitchFamily="18" charset="0"/>
                <a:cs typeface="Times New Roman" pitchFamily="18" charset="0"/>
              </a:rPr>
              <a:t>- Người dân có nhiều kinh nghiệm sản xuất muối.</a:t>
            </a:r>
          </a:p>
          <a:p>
            <a:pPr algn="just"/>
            <a:br>
              <a:rPr lang="vi-VN" sz="3600" dirty="0">
                <a:latin typeface="Times New Roman" pitchFamily="18" charset="0"/>
                <a:cs typeface="Times New Roman" pitchFamily="18" charset="0"/>
              </a:rPr>
            </a:br>
            <a:br>
              <a:rPr lang="vi-VN" sz="3600" dirty="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1253813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ban tay"/>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6192" y="575955"/>
            <a:ext cx="762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3568" y="1196752"/>
            <a:ext cx="8136904" cy="4401205"/>
          </a:xfrm>
          <a:prstGeom prst="rect">
            <a:avLst/>
          </a:prstGeom>
        </p:spPr>
        <p:txBody>
          <a:bodyPr wrap="square">
            <a:spAutoFit/>
          </a:bodyPr>
          <a:lstStyle/>
          <a:p>
            <a:pPr algn="just"/>
            <a:r>
              <a:rPr lang="vi-VN" sz="4000" dirty="0">
                <a:latin typeface="Times New Roman" pitchFamily="18" charset="0"/>
                <a:cs typeface="Times New Roman" pitchFamily="18" charset="0"/>
              </a:rPr>
              <a:t>- Ngành khai thác muối:</a:t>
            </a:r>
          </a:p>
          <a:p>
            <a:pPr algn="just"/>
            <a:r>
              <a:rPr lang="vi-VN" sz="4000" dirty="0">
                <a:latin typeface="Times New Roman" pitchFamily="18" charset="0"/>
                <a:cs typeface="Times New Roman" pitchFamily="18" charset="0"/>
              </a:rPr>
              <a:t>+ Biển nước ta là nguồn muối vô tận.</a:t>
            </a:r>
          </a:p>
          <a:p>
            <a:pPr algn="just"/>
            <a:r>
              <a:rPr lang="vi-VN" sz="4000" dirty="0">
                <a:latin typeface="Times New Roman" pitchFamily="18" charset="0"/>
                <a:cs typeface="Times New Roman" pitchFamily="18" charset="0"/>
              </a:rPr>
              <a:t>+ Nghề làm muối phát triển nhất ở các tỉnh Duyên Hải Nam Trung Bộ.</a:t>
            </a:r>
          </a:p>
          <a:p>
            <a:pPr algn="just"/>
            <a:r>
              <a:rPr lang="vi-VN" sz="4000" dirty="0">
                <a:latin typeface="Times New Roman" pitchFamily="18" charset="0"/>
                <a:cs typeface="Times New Roman" pitchFamily="18" charset="0"/>
              </a:rPr>
              <a:t>+ Các cánh đồng muối nổi tiếng là Sa Huỳnh (Quảng Ngãi), Cá Ná (Ninh Thuận)…</a:t>
            </a:r>
          </a:p>
        </p:txBody>
      </p:sp>
    </p:spTree>
    <p:extLst>
      <p:ext uri="{BB962C8B-B14F-4D97-AF65-F5344CB8AC3E}">
        <p14:creationId xmlns:p14="http://schemas.microsoft.com/office/powerpoint/2010/main" val="6933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ox(i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ox(i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ox(i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144"/>
          <a:stretch/>
        </p:blipFill>
        <p:spPr bwMode="auto">
          <a:xfrm>
            <a:off x="4572000" y="404664"/>
            <a:ext cx="4137273" cy="6283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ular Callout 1"/>
          <p:cNvSpPr/>
          <p:nvPr/>
        </p:nvSpPr>
        <p:spPr>
          <a:xfrm>
            <a:off x="395536" y="715500"/>
            <a:ext cx="3563888" cy="4320480"/>
          </a:xfrm>
          <a:prstGeom prst="wedgeRectCallout">
            <a:avLst>
              <a:gd name="adj1" fmla="val 72624"/>
              <a:gd name="adj2" fmla="val 4614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n-US" sz="4800" dirty="0" err="1">
                <a:latin typeface="Times New Roman" pitchFamily="18" charset="0"/>
                <a:cs typeface="Times New Roman" pitchFamily="18" charset="0"/>
              </a:rPr>
              <a:t>Kể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một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khoáng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sản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em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a:t>
            </a:r>
            <a:endParaRPr lang="vi-VN" sz="4800" dirty="0">
              <a:latin typeface="Times New Roman" pitchFamily="18" charset="0"/>
              <a:cs typeface="Times New Roman" pitchFamily="18" charset="0"/>
            </a:endParaRPr>
          </a:p>
        </p:txBody>
      </p:sp>
    </p:spTree>
    <p:extLst>
      <p:ext uri="{BB962C8B-B14F-4D97-AF65-F5344CB8AC3E}">
        <p14:creationId xmlns:p14="http://schemas.microsoft.com/office/powerpoint/2010/main" val="306717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27" y="260648"/>
            <a:ext cx="4051773"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265853"/>
            <a:ext cx="3948434" cy="299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27" y="3501008"/>
            <a:ext cx="4051773"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2038" y="3501008"/>
            <a:ext cx="3948434" cy="295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03648" y="2780928"/>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Sản xuất titan oxit</a:t>
            </a:r>
          </a:p>
        </p:txBody>
      </p:sp>
      <p:sp>
        <p:nvSpPr>
          <p:cNvPr id="7" name="Rectangle 6"/>
          <p:cNvSpPr/>
          <p:nvPr/>
        </p:nvSpPr>
        <p:spPr>
          <a:xfrm>
            <a:off x="5868144" y="2780927"/>
            <a:ext cx="2232248"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Cát trắng</a:t>
            </a:r>
          </a:p>
        </p:txBody>
      </p:sp>
      <p:sp>
        <p:nvSpPr>
          <p:cNvPr id="8" name="Rectangle 7"/>
          <p:cNvSpPr/>
          <p:nvPr/>
        </p:nvSpPr>
        <p:spPr>
          <a:xfrm>
            <a:off x="2915816" y="5973241"/>
            <a:ext cx="3168352" cy="4800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0000"/>
                </a:solidFill>
                <a:latin typeface="Times New Roman" pitchFamily="18" charset="0"/>
                <a:cs typeface="Times New Roman" pitchFamily="18" charset="0"/>
              </a:rPr>
              <a:t>Thủy tinh, pha lê</a:t>
            </a:r>
          </a:p>
        </p:txBody>
      </p:sp>
    </p:spTree>
    <p:extLst>
      <p:ext uri="{BB962C8B-B14F-4D97-AF65-F5344CB8AC3E}">
        <p14:creationId xmlns:p14="http://schemas.microsoft.com/office/powerpoint/2010/main" val="365165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7171"/>
                                        </p:tgtEl>
                                        <p:attrNameLst>
                                          <p:attrName>style.visibility</p:attrName>
                                        </p:attrNameLst>
                                      </p:cBhvr>
                                      <p:to>
                                        <p:strVal val="visible"/>
                                      </p:to>
                                    </p:set>
                                    <p:anim calcmode="lin" valueType="num">
                                      <p:cBhvr additive="base">
                                        <p:cTn id="16" dur="500" fill="hold"/>
                                        <p:tgtEl>
                                          <p:spTgt spid="7171"/>
                                        </p:tgtEl>
                                        <p:attrNameLst>
                                          <p:attrName>ppt_x</p:attrName>
                                        </p:attrNameLst>
                                      </p:cBhvr>
                                      <p:tavLst>
                                        <p:tav tm="0">
                                          <p:val>
                                            <p:strVal val="#ppt_x"/>
                                          </p:val>
                                        </p:tav>
                                        <p:tav tm="100000">
                                          <p:val>
                                            <p:strVal val="#ppt_x"/>
                                          </p:val>
                                        </p:tav>
                                      </p:tavLst>
                                    </p:anim>
                                    <p:anim calcmode="lin" valueType="num">
                                      <p:cBhvr additive="base">
                                        <p:cTn id="17" dur="500" fill="hold"/>
                                        <p:tgtEl>
                                          <p:spTgt spid="717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7172"/>
                                        </p:tgtEl>
                                        <p:attrNameLst>
                                          <p:attrName>style.visibility</p:attrName>
                                        </p:attrNameLst>
                                      </p:cBhvr>
                                      <p:to>
                                        <p:strVal val="visible"/>
                                      </p:to>
                                    </p:set>
                                    <p:anim calcmode="lin" valueType="num">
                                      <p:cBhvr additive="base">
                                        <p:cTn id="25" dur="500" fill="hold"/>
                                        <p:tgtEl>
                                          <p:spTgt spid="7172"/>
                                        </p:tgtEl>
                                        <p:attrNameLst>
                                          <p:attrName>ppt_x</p:attrName>
                                        </p:attrNameLst>
                                      </p:cBhvr>
                                      <p:tavLst>
                                        <p:tav tm="0">
                                          <p:val>
                                            <p:strVal val="#ppt_x"/>
                                          </p:val>
                                        </p:tav>
                                        <p:tav tm="100000">
                                          <p:val>
                                            <p:strVal val="#ppt_x"/>
                                          </p:val>
                                        </p:tav>
                                      </p:tavLst>
                                    </p:anim>
                                    <p:anim calcmode="lin" valueType="num">
                                      <p:cBhvr additive="base">
                                        <p:cTn id="26" dur="500" fill="hold"/>
                                        <p:tgtEl>
                                          <p:spTgt spid="717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7173"/>
                                        </p:tgtEl>
                                        <p:attrNameLst>
                                          <p:attrName>style.visibility</p:attrName>
                                        </p:attrNameLst>
                                      </p:cBhvr>
                                      <p:to>
                                        <p:strVal val="visible"/>
                                      </p:to>
                                    </p:set>
                                    <p:anim calcmode="lin" valueType="num">
                                      <p:cBhvr additive="base">
                                        <p:cTn id="30" dur="500" fill="hold"/>
                                        <p:tgtEl>
                                          <p:spTgt spid="7173"/>
                                        </p:tgtEl>
                                        <p:attrNameLst>
                                          <p:attrName>ppt_x</p:attrName>
                                        </p:attrNameLst>
                                      </p:cBhvr>
                                      <p:tavLst>
                                        <p:tav tm="0">
                                          <p:val>
                                            <p:strVal val="#ppt_x"/>
                                          </p:val>
                                        </p:tav>
                                        <p:tav tm="100000">
                                          <p:val>
                                            <p:strVal val="#ppt_x"/>
                                          </p:val>
                                        </p:tav>
                                      </p:tavLst>
                                    </p:anim>
                                    <p:anim calcmode="lin" valueType="num">
                                      <p:cBhvr additive="base">
                                        <p:cTn id="31" dur="500" fill="hold"/>
                                        <p:tgtEl>
                                          <p:spTgt spid="7173"/>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801</Words>
  <Application>Microsoft Office PowerPoint</Application>
  <PresentationFormat>On-screen Show (4:3)</PresentationFormat>
  <Paragraphs>60</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2022-02-10T07:02:01Z</dcterms:created>
  <dcterms:modified xsi:type="dcterms:W3CDTF">2023-08-19T02:36:36Z</dcterms:modified>
</cp:coreProperties>
</file>