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1"/>
  </p:notesMasterIdLst>
  <p:sldIdLst>
    <p:sldId id="300" r:id="rId2"/>
    <p:sldId id="365" r:id="rId3"/>
    <p:sldId id="302" r:id="rId4"/>
    <p:sldId id="292" r:id="rId5"/>
    <p:sldId id="360" r:id="rId6"/>
    <p:sldId id="384" r:id="rId7"/>
    <p:sldId id="306" r:id="rId8"/>
    <p:sldId id="385" r:id="rId9"/>
    <p:sldId id="386" r:id="rId10"/>
    <p:sldId id="355" r:id="rId11"/>
    <p:sldId id="389" r:id="rId12"/>
    <p:sldId id="357" r:id="rId13"/>
    <p:sldId id="387" r:id="rId14"/>
    <p:sldId id="388" r:id="rId15"/>
    <p:sldId id="346" r:id="rId16"/>
    <p:sldId id="373" r:id="rId17"/>
    <p:sldId id="390" r:id="rId18"/>
    <p:sldId id="374" r:id="rId19"/>
    <p:sldId id="392" r:id="rId20"/>
    <p:sldId id="395" r:id="rId21"/>
    <p:sldId id="393" r:id="rId22"/>
    <p:sldId id="394" r:id="rId23"/>
    <p:sldId id="375" r:id="rId24"/>
    <p:sldId id="315" r:id="rId25"/>
    <p:sldId id="367" r:id="rId26"/>
    <p:sldId id="331" r:id="rId27"/>
    <p:sldId id="295" r:id="rId28"/>
    <p:sldId id="329" r:id="rId29"/>
    <p:sldId id="34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1897" autoAdjust="0"/>
  </p:normalViewPr>
  <p:slideViewPr>
    <p:cSldViewPr snapToGrid="0">
      <p:cViewPr>
        <p:scale>
          <a:sx n="50" d="100"/>
          <a:sy n="50" d="100"/>
        </p:scale>
        <p:origin x="1253" y="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DHA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Eduhome</a:t>
            </a:r>
            <a:r>
              <a:rPr lang="en-US" dirty="0"/>
              <a:t>.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6, Unit 10, </a:t>
            </a:r>
            <a:r>
              <a:rPr lang="en-US" dirty="0">
                <a:solidFill>
                  <a:srgbClr val="FF0000"/>
                </a:solidFill>
              </a:rPr>
              <a:t>Lesson 2</a:t>
            </a:r>
            <a:r>
              <a:rPr lang="en-US" dirty="0"/>
              <a:t>, Activity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9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326980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10: Cities around the World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394637344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FDDE6-33DD-B426-B7AA-6EAC741C7C44}"/>
              </a:ext>
            </a:extLst>
          </p:cNvPr>
          <p:cNvSpPr txBox="1"/>
          <p:nvPr userDrawn="1"/>
        </p:nvSpPr>
        <p:spPr>
          <a:xfrm>
            <a:off x="-27308" y="-23350"/>
            <a:ext cx="363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Unit 10: Cities around the World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42FF4-8999-9DBC-743F-EE7CBDCE5672}"/>
              </a:ext>
            </a:extLst>
          </p:cNvPr>
          <p:cNvSpPr txBox="1"/>
          <p:nvPr userDrawn="1"/>
        </p:nvSpPr>
        <p:spPr>
          <a:xfrm>
            <a:off x="10972800" y="0"/>
            <a:ext cx="125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2.1</a:t>
            </a:r>
          </a:p>
        </p:txBody>
      </p:sp>
    </p:spTree>
    <p:extLst>
      <p:ext uri="{BB962C8B-B14F-4D97-AF65-F5344CB8AC3E}">
        <p14:creationId xmlns:p14="http://schemas.microsoft.com/office/powerpoint/2010/main" val="2546162896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68465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41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3" Type="http://schemas.microsoft.com/office/2007/relationships/media" Target="../media/media4.mp3"/><Relationship Id="rId7" Type="http://schemas.microsoft.com/office/2007/relationships/media" Target="../media/media8.mp3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media" Target="../media/media7.mp3"/><Relationship Id="rId11" Type="http://schemas.openxmlformats.org/officeDocument/2006/relationships/image" Target="../media/image14.png"/><Relationship Id="rId5" Type="http://schemas.microsoft.com/office/2007/relationships/media" Target="../media/media6.mp3"/><Relationship Id="rId10" Type="http://schemas.openxmlformats.org/officeDocument/2006/relationships/image" Target="../media/image10.png"/><Relationship Id="rId4" Type="http://schemas.microsoft.com/office/2007/relationships/media" Target="../media/media5.mp3"/><Relationship Id="rId9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duhome.com.vn/DHALesson?idGrade=9&amp;idSubject=1&amp;idSeries=32&amp;idTheme=399&amp;IdLevel=1&amp;idThemeServer=57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0D24AB-0EDC-7EFC-250E-026415EC0B69}"/>
              </a:ext>
            </a:extLst>
          </p:cNvPr>
          <p:cNvSpPr txBox="1"/>
          <p:nvPr/>
        </p:nvSpPr>
        <p:spPr>
          <a:xfrm>
            <a:off x="5402424" y="3015776"/>
            <a:ext cx="62888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Unit 10: Cities around the World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Lesson 2.1: Vocabulary &amp; Reading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Page 81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23F400-A415-BCDF-C06E-4BB45FCFCD30}"/>
              </a:ext>
            </a:extLst>
          </p:cNvPr>
          <p:cNvSpPr txBox="1"/>
          <p:nvPr/>
        </p:nvSpPr>
        <p:spPr>
          <a:xfrm>
            <a:off x="338639" y="987032"/>
            <a:ext cx="11514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amusement park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(n)   /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əˈmjuːzmənt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ˌ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pɑːrk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/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công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viên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giải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trí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12C280-6190-9CEC-EAFF-8C5EE910CFB2}"/>
              </a:ext>
            </a:extLst>
          </p:cNvPr>
          <p:cNvSpPr txBox="1"/>
          <p:nvPr/>
        </p:nvSpPr>
        <p:spPr>
          <a:xfrm>
            <a:off x="393891" y="1571807"/>
            <a:ext cx="11514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shopping mall (n)       </a:t>
            </a:r>
            <a:r>
              <a:rPr lang="en-US" b="0" dirty="0"/>
              <a:t>/ˈ</a:t>
            </a:r>
            <a:r>
              <a:rPr lang="en-US" b="0" dirty="0" err="1"/>
              <a:t>ʃɑːpɪŋ</a:t>
            </a:r>
            <a:r>
              <a:rPr lang="en-US" b="0" dirty="0"/>
              <a:t> </a:t>
            </a:r>
            <a:r>
              <a:rPr lang="en-US" b="0" dirty="0" err="1"/>
              <a:t>mɑːl</a:t>
            </a:r>
            <a:r>
              <a:rPr lang="en-US" b="0" dirty="0"/>
              <a:t>/                  </a:t>
            </a:r>
            <a:r>
              <a:rPr lang="en-US" b="0" dirty="0" err="1"/>
              <a:t>trung</a:t>
            </a:r>
            <a:r>
              <a:rPr lang="en-US" b="0" dirty="0"/>
              <a:t> </a:t>
            </a:r>
            <a:r>
              <a:rPr lang="en-US" b="0" dirty="0" err="1"/>
              <a:t>tâm</a:t>
            </a:r>
            <a:r>
              <a:rPr lang="en-US" b="0" dirty="0"/>
              <a:t> </a:t>
            </a:r>
            <a:r>
              <a:rPr lang="en-US" b="0" dirty="0" err="1"/>
              <a:t>thương</a:t>
            </a:r>
            <a:r>
              <a:rPr lang="en-US" b="0" dirty="0"/>
              <a:t> </a:t>
            </a:r>
            <a:r>
              <a:rPr lang="en-US" b="0" dirty="0" err="1"/>
              <a:t>mại</a:t>
            </a:r>
            <a:endParaRPr lang="en-US" b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A3E401-9716-2E81-64DA-67A01D6A24B7}"/>
              </a:ext>
            </a:extLst>
          </p:cNvPr>
          <p:cNvSpPr txBox="1"/>
          <p:nvPr/>
        </p:nvSpPr>
        <p:spPr>
          <a:xfrm>
            <a:off x="492367" y="2208703"/>
            <a:ext cx="11514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b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uilding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(n)        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MT"/>
              </a:rPr>
              <a:t>/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ˈ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bɪldɪŋ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ArialMT"/>
              </a:rPr>
              <a:t>/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               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tòa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nhà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80B8D7-1360-00BF-4361-01B598E7A1A0}"/>
              </a:ext>
            </a:extLst>
          </p:cNvPr>
          <p:cNvSpPr txBox="1"/>
          <p:nvPr/>
        </p:nvSpPr>
        <p:spPr>
          <a:xfrm>
            <a:off x="492367" y="2864655"/>
            <a:ext cx="11514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modern </a:t>
            </a:r>
            <a:r>
              <a:rPr lang="en-US" b="0" dirty="0"/>
              <a:t>(adj)               /ˈ</a:t>
            </a:r>
            <a:r>
              <a:rPr lang="en-US" b="0" dirty="0" err="1"/>
              <a:t>mɑːdərn</a:t>
            </a:r>
            <a:r>
              <a:rPr lang="en-US" b="0" dirty="0"/>
              <a:t>/                       </a:t>
            </a:r>
            <a:r>
              <a:rPr lang="en-US" b="0" dirty="0" err="1"/>
              <a:t>hiện</a:t>
            </a:r>
            <a:r>
              <a:rPr lang="en-US" b="0" dirty="0"/>
              <a:t> </a:t>
            </a:r>
            <a:r>
              <a:rPr lang="en-US" b="0" dirty="0" err="1"/>
              <a:t>đại</a:t>
            </a:r>
            <a:endParaRPr lang="en-US" b="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EB8C6D-4044-D255-E219-F8AEC15BFFE8}"/>
              </a:ext>
            </a:extLst>
          </p:cNvPr>
          <p:cNvSpPr txBox="1"/>
          <p:nvPr/>
        </p:nvSpPr>
        <p:spPr>
          <a:xfrm>
            <a:off x="492368" y="3520607"/>
            <a:ext cx="114791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crowded </a:t>
            </a:r>
            <a:r>
              <a:rPr lang="en-US" b="0" dirty="0"/>
              <a:t>(adj)               /</a:t>
            </a:r>
            <a:r>
              <a:rPr lang="en-US" b="0" dirty="0" err="1"/>
              <a:t>kraʊdɪd</a:t>
            </a:r>
            <a:r>
              <a:rPr lang="en-US" b="0" dirty="0"/>
              <a:t>/                       </a:t>
            </a:r>
            <a:r>
              <a:rPr lang="en-US" b="0" dirty="0" err="1"/>
              <a:t>đông</a:t>
            </a:r>
            <a:r>
              <a:rPr lang="en-US" b="0" dirty="0"/>
              <a:t> </a:t>
            </a:r>
            <a:r>
              <a:rPr lang="en-US" b="0" dirty="0" err="1"/>
              <a:t>đúc</a:t>
            </a:r>
            <a:endParaRPr lang="en-US" b="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90E0CC-9319-3CCA-7962-8BD03F590E96}"/>
              </a:ext>
            </a:extLst>
          </p:cNvPr>
          <p:cNvSpPr txBox="1"/>
          <p:nvPr/>
        </p:nvSpPr>
        <p:spPr>
          <a:xfrm>
            <a:off x="492366" y="4176559"/>
            <a:ext cx="10832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peaceful </a:t>
            </a:r>
            <a:r>
              <a:rPr lang="en-US" b="0" dirty="0"/>
              <a:t>(adj)               /</a:t>
            </a:r>
            <a:r>
              <a:rPr lang="en-US" sz="3200" b="0" i="0" dirty="0">
                <a:effectLst/>
              </a:rPr>
              <a:t>ˈ</a:t>
            </a:r>
            <a:r>
              <a:rPr lang="en-US" sz="3200" b="0" i="0" dirty="0" err="1">
                <a:effectLst/>
              </a:rPr>
              <a:t>piːsfl</a:t>
            </a:r>
            <a:r>
              <a:rPr lang="en-US" sz="3200" b="0" i="0" dirty="0">
                <a:effectLst/>
                <a:latin typeface="ArialMT"/>
              </a:rPr>
              <a:t>/</a:t>
            </a:r>
            <a:r>
              <a:rPr lang="en-US" b="0" dirty="0"/>
              <a:t>                            </a:t>
            </a:r>
            <a:r>
              <a:rPr lang="en-US" b="0" dirty="0" err="1"/>
              <a:t>yên</a:t>
            </a:r>
            <a:r>
              <a:rPr lang="en-US" b="0" dirty="0"/>
              <a:t> </a:t>
            </a:r>
            <a:r>
              <a:rPr lang="en-US" b="0" dirty="0" err="1"/>
              <a:t>bình</a:t>
            </a:r>
            <a:endParaRPr lang="en-US" b="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7696D8-77FA-78E4-8695-D4E73AED58CB}"/>
              </a:ext>
            </a:extLst>
          </p:cNvPr>
          <p:cNvSpPr txBox="1"/>
          <p:nvPr/>
        </p:nvSpPr>
        <p:spPr>
          <a:xfrm>
            <a:off x="492366" y="4884632"/>
            <a:ext cx="10445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z="3200" b="1" i="0" dirty="0">
                <a:effectLst/>
              </a:rPr>
              <a:t>noisy </a:t>
            </a:r>
            <a:r>
              <a:rPr lang="en-US" sz="3200" b="0" i="0" dirty="0">
                <a:effectLst/>
              </a:rPr>
              <a:t>(adj)                      /ˈ</a:t>
            </a:r>
            <a:r>
              <a:rPr lang="en-US" sz="3200" b="0" i="0" dirty="0" err="1">
                <a:effectLst/>
              </a:rPr>
              <a:t>nɔɪzi</a:t>
            </a:r>
            <a:r>
              <a:rPr lang="en-US" sz="3200" b="0" i="0" dirty="0">
                <a:effectLst/>
              </a:rPr>
              <a:t>/</a:t>
            </a:r>
            <a:r>
              <a:rPr lang="en-US" sz="3200" i="0" dirty="0"/>
              <a:t>                            </a:t>
            </a:r>
            <a:r>
              <a:rPr lang="en-US" sz="3200" b="0" i="0" dirty="0" err="1"/>
              <a:t>ồn</a:t>
            </a:r>
            <a:r>
              <a:rPr lang="en-US" sz="3200" b="0" i="0" dirty="0"/>
              <a:t> </a:t>
            </a:r>
            <a:r>
              <a:rPr lang="en-US" b="0" dirty="0" err="1"/>
              <a:t>ào</a:t>
            </a:r>
            <a:endParaRPr lang="en-US" b="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4F07E92-BB7A-3983-FE2C-FF7206018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662" y="331297"/>
            <a:ext cx="2940147" cy="611551"/>
          </a:xfrm>
          <a:prstGeom prst="rect">
            <a:avLst/>
          </a:prstGeom>
        </p:spPr>
      </p:pic>
      <p:pic>
        <p:nvPicPr>
          <p:cNvPr id="37" name="amusement park">
            <a:hlinkClick r:id="" action="ppaction://media"/>
            <a:extLst>
              <a:ext uri="{FF2B5EF4-FFF2-40B4-BE49-F238E27FC236}">
                <a16:creationId xmlns:a16="http://schemas.microsoft.com/office/drawing/2014/main" id="{F0B8906E-4E72-299B-D86C-A243263894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7028" y="972758"/>
            <a:ext cx="609600" cy="609600"/>
          </a:xfrm>
          <a:prstGeom prst="rect">
            <a:avLst/>
          </a:prstGeom>
        </p:spPr>
      </p:pic>
      <p:pic>
        <p:nvPicPr>
          <p:cNvPr id="38" name="shopping mall">
            <a:hlinkClick r:id="" action="ppaction://media"/>
            <a:extLst>
              <a:ext uri="{FF2B5EF4-FFF2-40B4-BE49-F238E27FC236}">
                <a16:creationId xmlns:a16="http://schemas.microsoft.com/office/drawing/2014/main" id="{82652D86-1B66-3E6F-B09A-7C1DB4194E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97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1716" y="1606098"/>
            <a:ext cx="609600" cy="609600"/>
          </a:xfrm>
          <a:prstGeom prst="rect">
            <a:avLst/>
          </a:prstGeom>
        </p:spPr>
      </p:pic>
      <p:pic>
        <p:nvPicPr>
          <p:cNvPr id="39" name="building">
            <a:hlinkClick r:id="" action="ppaction://media"/>
            <a:extLst>
              <a:ext uri="{FF2B5EF4-FFF2-40B4-BE49-F238E27FC236}">
                <a16:creationId xmlns:a16="http://schemas.microsoft.com/office/drawing/2014/main" id="{E89A721E-26A7-CC5D-45C6-D554EB6A01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32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7028" y="2228216"/>
            <a:ext cx="609600" cy="609600"/>
          </a:xfrm>
          <a:prstGeom prst="rect">
            <a:avLst/>
          </a:prstGeom>
        </p:spPr>
      </p:pic>
      <p:pic>
        <p:nvPicPr>
          <p:cNvPr id="40" name="modern">
            <a:hlinkClick r:id="" action="ppaction://media"/>
            <a:extLst>
              <a:ext uri="{FF2B5EF4-FFF2-40B4-BE49-F238E27FC236}">
                <a16:creationId xmlns:a16="http://schemas.microsoft.com/office/drawing/2014/main" id="{AA71A3AD-BF6F-3952-CD45-98DE337F39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20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7028" y="2876919"/>
            <a:ext cx="609600" cy="609600"/>
          </a:xfrm>
          <a:prstGeom prst="rect">
            <a:avLst/>
          </a:prstGeom>
        </p:spPr>
      </p:pic>
      <p:pic>
        <p:nvPicPr>
          <p:cNvPr id="41" name="crowded">
            <a:hlinkClick r:id="" action="ppaction://media"/>
            <a:extLst>
              <a:ext uri="{FF2B5EF4-FFF2-40B4-BE49-F238E27FC236}">
                <a16:creationId xmlns:a16="http://schemas.microsoft.com/office/drawing/2014/main" id="{BFE14957-8006-B716-0B26-7A836DFF88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83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7028" y="3449430"/>
            <a:ext cx="609600" cy="609600"/>
          </a:xfrm>
          <a:prstGeom prst="rect">
            <a:avLst/>
          </a:prstGeom>
        </p:spPr>
      </p:pic>
      <p:pic>
        <p:nvPicPr>
          <p:cNvPr id="42" name="peaceful">
            <a:hlinkClick r:id="" action="ppaction://media"/>
            <a:extLst>
              <a:ext uri="{FF2B5EF4-FFF2-40B4-BE49-F238E27FC236}">
                <a16:creationId xmlns:a16="http://schemas.microsoft.com/office/drawing/2014/main" id="{868A5EE6-EE65-B78D-C5C6-13EC1477E1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00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852" y="4126949"/>
            <a:ext cx="609600" cy="609600"/>
          </a:xfrm>
          <a:prstGeom prst="rect">
            <a:avLst/>
          </a:prstGeom>
        </p:spPr>
      </p:pic>
      <p:pic>
        <p:nvPicPr>
          <p:cNvPr id="43" name="noisy">
            <a:hlinkClick r:id="" action="ppaction://media"/>
            <a:extLst>
              <a:ext uri="{FF2B5EF4-FFF2-40B4-BE49-F238E27FC236}">
                <a16:creationId xmlns:a16="http://schemas.microsoft.com/office/drawing/2014/main" id="{3ED09222-CD84-E807-6807-1D78725D4B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18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67028" y="4837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0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8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0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9" grpId="0"/>
      <p:bldP spid="31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3ACFC9-147C-B54C-643A-07E5ED513B22}"/>
              </a:ext>
            </a:extLst>
          </p:cNvPr>
          <p:cNvSpPr txBox="1"/>
          <p:nvPr/>
        </p:nvSpPr>
        <p:spPr>
          <a:xfrm>
            <a:off x="337917" y="704532"/>
            <a:ext cx="11516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c. Use the adjectives in Task b. to talk about where you live.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617F0-B976-4DD9-DF1A-084142839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88" y="1997579"/>
            <a:ext cx="4717364" cy="1859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07707C-E10F-7646-A2FB-635D47D0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82"/>
          <a:stretch/>
        </p:blipFill>
        <p:spPr>
          <a:xfrm>
            <a:off x="6316394" y="3004455"/>
            <a:ext cx="4492281" cy="17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9469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A95781-62D5-4FCD-8AAF-E35D52FE67BE}"/>
              </a:ext>
            </a:extLst>
          </p:cNvPr>
          <p:cNvSpPr txBox="1"/>
          <p:nvPr/>
        </p:nvSpPr>
        <p:spPr>
          <a:xfrm>
            <a:off x="0" y="319069"/>
            <a:ext cx="165749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WB page 58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83D83-95AB-F7DE-C78D-040CE7CB84DE}"/>
              </a:ext>
            </a:extLst>
          </p:cNvPr>
          <p:cNvSpPr txBox="1"/>
          <p:nvPr/>
        </p:nvSpPr>
        <p:spPr>
          <a:xfrm>
            <a:off x="3559126" y="585019"/>
            <a:ext cx="5317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Unscramble the words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D81B32-980B-E6B2-50B5-DBC7133D6159}"/>
              </a:ext>
            </a:extLst>
          </p:cNvPr>
          <p:cNvSpPr txBox="1"/>
          <p:nvPr/>
        </p:nvSpPr>
        <p:spPr>
          <a:xfrm>
            <a:off x="424376" y="1600880"/>
            <a:ext cx="45344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0" i="0" dirty="0">
                <a:solidFill>
                  <a:srgbClr val="002060"/>
                </a:solidFill>
                <a:effectLst/>
              </a:rPr>
              <a:t>1. n o d e r m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__________________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2. p o s n g p i h l a l m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__________________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3. i u d b i n g l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__________________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5BE0FE-3EF9-5293-66FB-70A08B6FDEAD}"/>
              </a:ext>
            </a:extLst>
          </p:cNvPr>
          <p:cNvSpPr txBox="1"/>
          <p:nvPr/>
        </p:nvSpPr>
        <p:spPr>
          <a:xfrm>
            <a:off x="6358597" y="1574163"/>
            <a:ext cx="52566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0" i="0" dirty="0">
                <a:solidFill>
                  <a:srgbClr val="002060"/>
                </a:solidFill>
                <a:effectLst/>
              </a:rPr>
              <a:t>4. n e e m u s m a t r a k p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_____________________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5. d e o c d w r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_____________________</a:t>
            </a:r>
            <a:br>
              <a:rPr lang="pt-BR" sz="3600" b="0" i="0" dirty="0">
                <a:solidFill>
                  <a:srgbClr val="002060"/>
                </a:solidFill>
                <a:effectLst/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6. e a f u p l e c</a:t>
            </a:r>
            <a:r>
              <a:rPr lang="pt-BR" sz="3600" dirty="0">
                <a:solidFill>
                  <a:srgbClr val="002060"/>
                </a:solidFill>
              </a:rPr>
              <a:t> </a:t>
            </a:r>
            <a:br>
              <a:rPr lang="pt-BR" sz="3600" dirty="0">
                <a:solidFill>
                  <a:srgbClr val="002060"/>
                </a:solidFill>
              </a:rPr>
            </a:br>
            <a:r>
              <a:rPr lang="pt-BR" sz="3600" b="0" i="0" dirty="0">
                <a:solidFill>
                  <a:srgbClr val="002060"/>
                </a:solidFill>
                <a:effectLst/>
              </a:rPr>
              <a:t>_____________________</a:t>
            </a:r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7E3CDD-1CF5-817A-CE28-E0EA4963AE07}"/>
              </a:ext>
            </a:extLst>
          </p:cNvPr>
          <p:cNvSpPr/>
          <p:nvPr/>
        </p:nvSpPr>
        <p:spPr>
          <a:xfrm>
            <a:off x="576775" y="2222695"/>
            <a:ext cx="1828800" cy="4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modern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0C424B-CA64-A680-51BB-A73C9A659772}"/>
              </a:ext>
            </a:extLst>
          </p:cNvPr>
          <p:cNvSpPr/>
          <p:nvPr/>
        </p:nvSpPr>
        <p:spPr>
          <a:xfrm>
            <a:off x="576775" y="3316389"/>
            <a:ext cx="2982351" cy="4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shopping mall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CC211F-B806-18A9-A0F3-1FC5C2EF7146}"/>
              </a:ext>
            </a:extLst>
          </p:cNvPr>
          <p:cNvSpPr/>
          <p:nvPr/>
        </p:nvSpPr>
        <p:spPr>
          <a:xfrm>
            <a:off x="461890" y="4447825"/>
            <a:ext cx="1943686" cy="4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building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8F091A-765D-8AAD-0B39-9A1AA406AB32}"/>
              </a:ext>
            </a:extLst>
          </p:cNvPr>
          <p:cNvSpPr/>
          <p:nvPr/>
        </p:nvSpPr>
        <p:spPr>
          <a:xfrm>
            <a:off x="6632917" y="2216764"/>
            <a:ext cx="3594295" cy="4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amusement park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69CDDD-1C24-2CEF-B937-6326F07A10C7}"/>
              </a:ext>
            </a:extLst>
          </p:cNvPr>
          <p:cNvSpPr/>
          <p:nvPr/>
        </p:nvSpPr>
        <p:spPr>
          <a:xfrm>
            <a:off x="6611815" y="3282323"/>
            <a:ext cx="2264899" cy="4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crowded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B84651-CFF7-7F52-FE69-A1E952578406}"/>
              </a:ext>
            </a:extLst>
          </p:cNvPr>
          <p:cNvSpPr/>
          <p:nvPr/>
        </p:nvSpPr>
        <p:spPr>
          <a:xfrm>
            <a:off x="6358597" y="4447824"/>
            <a:ext cx="2672861" cy="4079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peaceful</a:t>
            </a:r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573978-5D37-9AF2-550E-CFE982B561BA}"/>
              </a:ext>
            </a:extLst>
          </p:cNvPr>
          <p:cNvSpPr/>
          <p:nvPr/>
        </p:nvSpPr>
        <p:spPr>
          <a:xfrm>
            <a:off x="3952772" y="379828"/>
            <a:ext cx="5134957" cy="590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109A0-9BC2-3874-12B1-069ABA2CE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1" t="5541"/>
          <a:stretch/>
        </p:blipFill>
        <p:spPr>
          <a:xfrm>
            <a:off x="3952772" y="379828"/>
            <a:ext cx="8239228" cy="6474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6371D-C945-82DC-BDED-9539B485FD26}"/>
              </a:ext>
            </a:extLst>
          </p:cNvPr>
          <p:cNvSpPr txBox="1"/>
          <p:nvPr/>
        </p:nvSpPr>
        <p:spPr>
          <a:xfrm>
            <a:off x="2250831" y="379828"/>
            <a:ext cx="60772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M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atch the words with the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correct pictures.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F0BBA-B64A-9119-95ED-216F7B1DD3B7}"/>
              </a:ext>
            </a:extLst>
          </p:cNvPr>
          <p:cNvSpPr txBox="1"/>
          <p:nvPr/>
        </p:nvSpPr>
        <p:spPr>
          <a:xfrm>
            <a:off x="0" y="319069"/>
            <a:ext cx="165749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WB page 58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CD34A-80CE-4885-00F5-7F87FDB36C25}"/>
              </a:ext>
            </a:extLst>
          </p:cNvPr>
          <p:cNvSpPr txBox="1"/>
          <p:nvPr/>
        </p:nvSpPr>
        <p:spPr>
          <a:xfrm>
            <a:off x="211016" y="1674055"/>
            <a:ext cx="36013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modern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shopping mall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building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amusement park 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crowded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peaceful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82D9B-ABAF-0399-F5A5-CF312E1612DA}"/>
              </a:ext>
            </a:extLst>
          </p:cNvPr>
          <p:cNvSpPr txBox="1"/>
          <p:nvPr/>
        </p:nvSpPr>
        <p:spPr>
          <a:xfrm>
            <a:off x="6295167" y="3617240"/>
            <a:ext cx="4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89713-03F9-7C9A-47B9-4B894E308BD7}"/>
              </a:ext>
            </a:extLst>
          </p:cNvPr>
          <p:cNvSpPr txBox="1"/>
          <p:nvPr/>
        </p:nvSpPr>
        <p:spPr>
          <a:xfrm>
            <a:off x="9491003" y="272106"/>
            <a:ext cx="4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E0201-72FB-F44F-714E-D976604BCEB0}"/>
              </a:ext>
            </a:extLst>
          </p:cNvPr>
          <p:cNvSpPr txBox="1"/>
          <p:nvPr/>
        </p:nvSpPr>
        <p:spPr>
          <a:xfrm>
            <a:off x="4448721" y="4074712"/>
            <a:ext cx="4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CE60FA-E36F-ABD0-C221-26578EECEAA4}"/>
              </a:ext>
            </a:extLst>
          </p:cNvPr>
          <p:cNvSpPr txBox="1"/>
          <p:nvPr/>
        </p:nvSpPr>
        <p:spPr>
          <a:xfrm>
            <a:off x="8825008" y="4501160"/>
            <a:ext cx="4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86F11-757D-BB69-E19A-41BA2DA8D2EA}"/>
              </a:ext>
            </a:extLst>
          </p:cNvPr>
          <p:cNvSpPr txBox="1"/>
          <p:nvPr/>
        </p:nvSpPr>
        <p:spPr>
          <a:xfrm>
            <a:off x="7399104" y="1057311"/>
            <a:ext cx="4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82654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167C99-D423-46C9-3212-817DC4C13BC4}"/>
              </a:ext>
            </a:extLst>
          </p:cNvPr>
          <p:cNvSpPr txBox="1"/>
          <p:nvPr/>
        </p:nvSpPr>
        <p:spPr>
          <a:xfrm>
            <a:off x="0" y="319069"/>
            <a:ext cx="165749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000">
                <a:solidFill>
                  <a:schemeClr val="bg1"/>
                </a:solidFill>
              </a:rPr>
              <a:t>WB page 58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3CFEE-2954-70D1-B770-A7E27D8C30E2}"/>
              </a:ext>
            </a:extLst>
          </p:cNvPr>
          <p:cNvSpPr txBox="1"/>
          <p:nvPr/>
        </p:nvSpPr>
        <p:spPr>
          <a:xfrm>
            <a:off x="1994096" y="319069"/>
            <a:ext cx="10075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Read and write the opposites of the underlined adjectives.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690E6BD-2227-DF23-26B9-2AB902B3C38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657498" y="899507"/>
            <a:ext cx="1007598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Tokyo is a (1) 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large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and (2) 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noisy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city. There are many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(3) 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modern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buildings, (4) 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expensive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shops, and crowded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streets. It is a very (5) </a:t>
            </a:r>
            <a:r>
              <a:rPr kumimoji="0" lang="en-US" altLang="en-US" sz="32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exciting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place to visit.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09634-F909-E4A8-F1AF-9676696BF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" y="2707999"/>
            <a:ext cx="5779107" cy="3183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3BD07B-67CF-8ED4-CE5A-664E8BECEE19}"/>
              </a:ext>
            </a:extLst>
          </p:cNvPr>
          <p:cNvSpPr txBox="1"/>
          <p:nvPr/>
        </p:nvSpPr>
        <p:spPr>
          <a:xfrm>
            <a:off x="7111464" y="2552565"/>
            <a:ext cx="282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002060"/>
                </a:solidFill>
                <a:effectLst/>
                <a:latin typeface="+mn-lt"/>
              </a:rPr>
              <a:t>1. s  _  _  _  _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157D-F4ED-7153-8648-20227098D6A6}"/>
              </a:ext>
            </a:extLst>
          </p:cNvPr>
          <p:cNvSpPr txBox="1"/>
          <p:nvPr/>
        </p:nvSpPr>
        <p:spPr>
          <a:xfrm>
            <a:off x="7100374" y="3105834"/>
            <a:ext cx="5091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2. p  _  _  _  _  _  _  _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99094-716E-FB51-0A55-087C0D7978DE}"/>
              </a:ext>
            </a:extLst>
          </p:cNvPr>
          <p:cNvSpPr txBox="1"/>
          <p:nvPr/>
        </p:nvSpPr>
        <p:spPr>
          <a:xfrm>
            <a:off x="7100374" y="4416967"/>
            <a:ext cx="389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4. c _ _ _ _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E3837E-FED0-C0EB-3052-03566AB22DA5}"/>
              </a:ext>
            </a:extLst>
          </p:cNvPr>
          <p:cNvSpPr txBox="1"/>
          <p:nvPr/>
        </p:nvSpPr>
        <p:spPr>
          <a:xfrm>
            <a:off x="7111464" y="4976487"/>
            <a:ext cx="3314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5. b _ _ _ _ 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5C8156-8399-3A95-1311-93E55AE7DE00}"/>
              </a:ext>
            </a:extLst>
          </p:cNvPr>
          <p:cNvSpPr txBox="1"/>
          <p:nvPr/>
        </p:nvSpPr>
        <p:spPr>
          <a:xfrm>
            <a:off x="7100374" y="3735080"/>
            <a:ext cx="404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3. o _ 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1B9BB-5E44-EAF8-286C-939CA251A332}"/>
              </a:ext>
            </a:extLst>
          </p:cNvPr>
          <p:cNvSpPr txBox="1"/>
          <p:nvPr/>
        </p:nvSpPr>
        <p:spPr>
          <a:xfrm>
            <a:off x="7894789" y="2573634"/>
            <a:ext cx="183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 a   l   </a:t>
            </a:r>
            <a:r>
              <a:rPr lang="en-US" sz="3600" b="1" dirty="0" err="1">
                <a:solidFill>
                  <a:srgbClr val="FF0000"/>
                </a:solidFill>
              </a:rPr>
              <a:t>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39F5EB-F404-4F2E-4225-F1BF3C3938DB}"/>
              </a:ext>
            </a:extLst>
          </p:cNvPr>
          <p:cNvSpPr txBox="1"/>
          <p:nvPr/>
        </p:nvSpPr>
        <p:spPr>
          <a:xfrm>
            <a:off x="8009688" y="3133073"/>
            <a:ext cx="344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  a  c  e   f  u  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63B6C4-4A1A-2EDA-6039-8058A8118CA0}"/>
              </a:ext>
            </a:extLst>
          </p:cNvPr>
          <p:cNvSpPr txBox="1"/>
          <p:nvPr/>
        </p:nvSpPr>
        <p:spPr>
          <a:xfrm>
            <a:off x="7959193" y="3758416"/>
            <a:ext cx="183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 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399A7-2FA2-E2FD-96B0-D0B51C3C74A8}"/>
              </a:ext>
            </a:extLst>
          </p:cNvPr>
          <p:cNvSpPr txBox="1"/>
          <p:nvPr/>
        </p:nvSpPr>
        <p:spPr>
          <a:xfrm>
            <a:off x="7849385" y="4415341"/>
            <a:ext cx="183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 e a 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52293A-7FC6-ABE5-15B5-86038E9033F6}"/>
              </a:ext>
            </a:extLst>
          </p:cNvPr>
          <p:cNvSpPr txBox="1"/>
          <p:nvPr/>
        </p:nvSpPr>
        <p:spPr>
          <a:xfrm>
            <a:off x="7922925" y="4991757"/>
            <a:ext cx="183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 r  </a:t>
            </a:r>
            <a:r>
              <a:rPr lang="en-US" sz="3600" b="1" dirty="0" err="1">
                <a:solidFill>
                  <a:srgbClr val="FF0000"/>
                </a:solidFill>
              </a:rPr>
              <a:t>i</a:t>
            </a:r>
            <a:r>
              <a:rPr lang="en-US" sz="3600" b="1" dirty="0">
                <a:solidFill>
                  <a:srgbClr val="FF0000"/>
                </a:solidFill>
              </a:rPr>
              <a:t> n g </a:t>
            </a:r>
          </a:p>
        </p:txBody>
      </p:sp>
    </p:spTree>
    <p:extLst>
      <p:ext uri="{BB962C8B-B14F-4D97-AF65-F5344CB8AC3E}">
        <p14:creationId xmlns:p14="http://schemas.microsoft.com/office/powerpoint/2010/main" val="15416657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9" y="355227"/>
            <a:ext cx="7891069" cy="6005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879" y="3609853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8535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8D7EF-3A6E-7DC6-9852-801A31F2F50B}"/>
              </a:ext>
            </a:extLst>
          </p:cNvPr>
          <p:cNvSpPr txBox="1"/>
          <p:nvPr/>
        </p:nvSpPr>
        <p:spPr>
          <a:xfrm>
            <a:off x="928395" y="1280027"/>
            <a:ext cx="10335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Read the article comparing Singapore and Kuala Lumpur and write "True" or "False."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305814-47A7-A367-D1B5-00AA9D59A046}"/>
              </a:ext>
            </a:extLst>
          </p:cNvPr>
          <p:cNvSpPr/>
          <p:nvPr/>
        </p:nvSpPr>
        <p:spPr>
          <a:xfrm>
            <a:off x="546555" y="2757078"/>
            <a:ext cx="6127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are you going to read?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E45D2-D9A4-555E-E588-D324F16A3216}"/>
              </a:ext>
            </a:extLst>
          </p:cNvPr>
          <p:cNvSpPr/>
          <p:nvPr/>
        </p:nvSpPr>
        <p:spPr>
          <a:xfrm>
            <a:off x="546555" y="4190841"/>
            <a:ext cx="8192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are some key words in the question?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D7377-B2AB-9825-9428-D741062484FC}"/>
              </a:ext>
            </a:extLst>
          </p:cNvPr>
          <p:cNvSpPr txBox="1"/>
          <p:nvPr/>
        </p:nvSpPr>
        <p:spPr>
          <a:xfrm>
            <a:off x="731518" y="3420759"/>
            <a:ext cx="11240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</a:rPr>
              <a:t>Article comparing Singapore and Kuala Lumpur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F8040-1E13-C822-6103-10483E6B03C5}"/>
              </a:ext>
            </a:extLst>
          </p:cNvPr>
          <p:cNvSpPr txBox="1"/>
          <p:nvPr/>
        </p:nvSpPr>
        <p:spPr>
          <a:xfrm>
            <a:off x="928395" y="4854522"/>
            <a:ext cx="6105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Write 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"True" or "False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415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8535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8D7EF-3A6E-7DC6-9852-801A31F2F50B}"/>
              </a:ext>
            </a:extLst>
          </p:cNvPr>
          <p:cNvSpPr txBox="1"/>
          <p:nvPr/>
        </p:nvSpPr>
        <p:spPr>
          <a:xfrm>
            <a:off x="1847412" y="438535"/>
            <a:ext cx="103352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Read the article comparing Singapore and Kuala Lumpur and write "True" or "False."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ECF2E-255A-05D7-3725-4E92C0CAA0B6}"/>
              </a:ext>
            </a:extLst>
          </p:cNvPr>
          <p:cNvSpPr txBox="1"/>
          <p:nvPr/>
        </p:nvSpPr>
        <p:spPr>
          <a:xfrm>
            <a:off x="398585" y="1574325"/>
            <a:ext cx="11394830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Singapore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is very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different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from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Kuala Lumpur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. 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Kuala Lumpur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has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more shopping malls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and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 amusement parks than Singapore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. 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Public transportation in Singapore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is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more modern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. 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Eating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in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Kuala Lumpur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is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cheaper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. ___________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5006736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7A3AA-FE01-FD4C-F4B7-6C84D3CE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372747"/>
            <a:ext cx="119062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7612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28D7EF-3A6E-7DC6-9852-801A31F2F50B}"/>
              </a:ext>
            </a:extLst>
          </p:cNvPr>
          <p:cNvSpPr txBox="1"/>
          <p:nvPr/>
        </p:nvSpPr>
        <p:spPr>
          <a:xfrm>
            <a:off x="2213172" y="450943"/>
            <a:ext cx="103352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Read the article comparing Singapore and Kuala Lumpur and write "True" or "False."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ECF2E-255A-05D7-3725-4E92C0CAA0B6}"/>
              </a:ext>
            </a:extLst>
          </p:cNvPr>
          <p:cNvSpPr txBox="1"/>
          <p:nvPr/>
        </p:nvSpPr>
        <p:spPr>
          <a:xfrm>
            <a:off x="398585" y="1574325"/>
            <a:ext cx="11394830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</a:rPr>
              <a:t>1. Singapore is very different from Kuala Lumpur. 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Kuala Lumpur has more shopping malls and amusement parks than Singapore. 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Public transportation in Singapore is more modern. 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4. Eating in Kuala Lumpur is cheaper. ___________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88E50D-D918-8951-B0A5-C1D2942E65A4}"/>
              </a:ext>
            </a:extLst>
          </p:cNvPr>
          <p:cNvSpPr txBox="1"/>
          <p:nvPr/>
        </p:nvSpPr>
        <p:spPr>
          <a:xfrm>
            <a:off x="9087729" y="1737078"/>
            <a:ext cx="106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7F07F-F87D-21E5-E79D-BAF06F5968F7}"/>
              </a:ext>
            </a:extLst>
          </p:cNvPr>
          <p:cNvSpPr txBox="1"/>
          <p:nvPr/>
        </p:nvSpPr>
        <p:spPr>
          <a:xfrm>
            <a:off x="3655255" y="3192883"/>
            <a:ext cx="106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7F5B6-EEFB-2525-2F4B-DBC7C5EC1104}"/>
              </a:ext>
            </a:extLst>
          </p:cNvPr>
          <p:cNvSpPr txBox="1"/>
          <p:nvPr/>
        </p:nvSpPr>
        <p:spPr>
          <a:xfrm>
            <a:off x="9802837" y="3951373"/>
            <a:ext cx="106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9687E-9337-A6B9-CEAD-BBAB643E643E}"/>
              </a:ext>
            </a:extLst>
          </p:cNvPr>
          <p:cNvSpPr txBox="1"/>
          <p:nvPr/>
        </p:nvSpPr>
        <p:spPr>
          <a:xfrm>
            <a:off x="7015017" y="4698899"/>
            <a:ext cx="106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F209AA-020B-BF65-5A5A-AB03DC697F85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37970210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54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2155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7A3AA-FE01-FD4C-F4B7-6C84D3CE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5" y="1161952"/>
            <a:ext cx="11906250" cy="46291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B45F9B-97E8-61D8-A22B-37115703B654}"/>
              </a:ext>
            </a:extLst>
          </p:cNvPr>
          <p:cNvCxnSpPr>
            <a:cxnSpLocks/>
          </p:cNvCxnSpPr>
          <p:nvPr/>
        </p:nvCxnSpPr>
        <p:spPr>
          <a:xfrm flipV="1">
            <a:off x="7300917" y="3471864"/>
            <a:ext cx="2376488" cy="28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CC9325-4DF5-3D43-FC26-04A906CC418A}"/>
              </a:ext>
            </a:extLst>
          </p:cNvPr>
          <p:cNvCxnSpPr>
            <a:cxnSpLocks/>
          </p:cNvCxnSpPr>
          <p:nvPr/>
        </p:nvCxnSpPr>
        <p:spPr>
          <a:xfrm>
            <a:off x="2727299" y="3763086"/>
            <a:ext cx="43688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5495A3-47E8-30E8-3EEC-F622E7CD72B5}"/>
              </a:ext>
            </a:extLst>
          </p:cNvPr>
          <p:cNvCxnSpPr>
            <a:cxnSpLocks/>
          </p:cNvCxnSpPr>
          <p:nvPr/>
        </p:nvCxnSpPr>
        <p:spPr>
          <a:xfrm>
            <a:off x="3243263" y="4053600"/>
            <a:ext cx="6515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325A2B-5AE1-0163-093B-D3D8B80FF51F}"/>
              </a:ext>
            </a:extLst>
          </p:cNvPr>
          <p:cNvCxnSpPr>
            <a:cxnSpLocks/>
          </p:cNvCxnSpPr>
          <p:nvPr/>
        </p:nvCxnSpPr>
        <p:spPr>
          <a:xfrm>
            <a:off x="2517749" y="4335299"/>
            <a:ext cx="4097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3225B8-3D35-9661-53BC-A027D705532C}"/>
              </a:ext>
            </a:extLst>
          </p:cNvPr>
          <p:cNvCxnSpPr>
            <a:cxnSpLocks/>
          </p:cNvCxnSpPr>
          <p:nvPr/>
        </p:nvCxnSpPr>
        <p:spPr>
          <a:xfrm>
            <a:off x="5715000" y="5225175"/>
            <a:ext cx="29146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6975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796A53-D474-3990-6A65-AD1C281ABC77}"/>
              </a:ext>
            </a:extLst>
          </p:cNvPr>
          <p:cNvSpPr txBox="1"/>
          <p:nvPr/>
        </p:nvSpPr>
        <p:spPr>
          <a:xfrm>
            <a:off x="0" y="319069"/>
            <a:ext cx="165749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WB page 58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A8C14-94D6-9C61-563C-701B5CFD90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1"/>
          <a:stretch/>
        </p:blipFill>
        <p:spPr>
          <a:xfrm>
            <a:off x="1873348" y="3649276"/>
            <a:ext cx="3899096" cy="2948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3F8B5-A803-46C4-3924-640B46907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558" y="3649276"/>
            <a:ext cx="3899097" cy="2948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7547CC-7873-ABCD-CF1A-4A415AD07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45018"/>
            <a:ext cx="12192000" cy="131805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E030E9-1B7E-C354-0A64-CC7B1C71E59A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3822896" y="2681551"/>
            <a:ext cx="5321104" cy="967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22D5E50-30B9-8217-03B3-B8F35519F794}"/>
              </a:ext>
            </a:extLst>
          </p:cNvPr>
          <p:cNvSpPr txBox="1"/>
          <p:nvPr/>
        </p:nvSpPr>
        <p:spPr>
          <a:xfrm>
            <a:off x="1657498" y="435648"/>
            <a:ext cx="426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Listen and draw lines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563AAE1-747F-3796-F855-08C89DC851CA}"/>
              </a:ext>
            </a:extLst>
          </p:cNvPr>
          <p:cNvCxnSpPr>
            <a:cxnSpLocks/>
          </p:cNvCxnSpPr>
          <p:nvPr/>
        </p:nvCxnSpPr>
        <p:spPr>
          <a:xfrm flipH="1">
            <a:off x="3657600" y="2681551"/>
            <a:ext cx="1364566" cy="967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DF9ECD-41D8-0EC3-D5EC-72169502F76E}"/>
              </a:ext>
            </a:extLst>
          </p:cNvPr>
          <p:cNvCxnSpPr>
            <a:cxnSpLocks/>
          </p:cNvCxnSpPr>
          <p:nvPr/>
        </p:nvCxnSpPr>
        <p:spPr>
          <a:xfrm flipH="1">
            <a:off x="3657600" y="2681551"/>
            <a:ext cx="3512236" cy="967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6AA9DC-F575-D54C-4469-E2B6253A2488}"/>
              </a:ext>
            </a:extLst>
          </p:cNvPr>
          <p:cNvCxnSpPr>
            <a:cxnSpLocks/>
          </p:cNvCxnSpPr>
          <p:nvPr/>
        </p:nvCxnSpPr>
        <p:spPr>
          <a:xfrm>
            <a:off x="860399" y="2724861"/>
            <a:ext cx="2828851" cy="967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5FE44F-A92D-6BE1-0144-20E1C4CB5D99}"/>
              </a:ext>
            </a:extLst>
          </p:cNvPr>
          <p:cNvCxnSpPr>
            <a:cxnSpLocks/>
          </p:cNvCxnSpPr>
          <p:nvPr/>
        </p:nvCxnSpPr>
        <p:spPr>
          <a:xfrm>
            <a:off x="2941283" y="2724861"/>
            <a:ext cx="5319422" cy="946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B5AF0E-F19F-BA54-AF6A-96E726C285F4}"/>
              </a:ext>
            </a:extLst>
          </p:cNvPr>
          <p:cNvCxnSpPr>
            <a:cxnSpLocks/>
          </p:cNvCxnSpPr>
          <p:nvPr/>
        </p:nvCxnSpPr>
        <p:spPr>
          <a:xfrm flipH="1">
            <a:off x="8260705" y="2724861"/>
            <a:ext cx="2958555" cy="967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TRACK 30">
            <a:hlinkClick r:id="" action="ppaction://media"/>
            <a:extLst>
              <a:ext uri="{FF2B5EF4-FFF2-40B4-BE49-F238E27FC236}">
                <a16:creationId xmlns:a16="http://schemas.microsoft.com/office/drawing/2014/main" id="{E8B4BCB0-9654-45A5-7586-259DF6D28B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00" end="67577.08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9558" y="4857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015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D7AA16-1823-76FA-F806-5E3C8FF1831D}"/>
              </a:ext>
            </a:extLst>
          </p:cNvPr>
          <p:cNvSpPr txBox="1"/>
          <p:nvPr/>
        </p:nvSpPr>
        <p:spPr>
          <a:xfrm>
            <a:off x="534573" y="210575"/>
            <a:ext cx="1136669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242021"/>
                </a:solidFill>
                <a:effectLst/>
              </a:rPr>
              <a:t>Owen: Where should we go on holiday?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Mabel: I think either Seoul or Toronto.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Owen: OK. Which city is hotter?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Mabel: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Seoul is hotter.</a:t>
            </a:r>
            <a:br>
              <a:rPr lang="en-US" sz="2400" b="1" i="0" dirty="0">
                <a:solidFill>
                  <a:srgbClr val="FF0000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Owen: Hmm. OK. Which city is more expensive?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Mabel: Well,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Seoul has cheaper food</a:t>
            </a:r>
            <a:r>
              <a:rPr lang="en-US" sz="2400" i="0" dirty="0">
                <a:solidFill>
                  <a:srgbClr val="242021"/>
                </a:solidFill>
                <a:effectLst/>
              </a:rPr>
              <a:t>, so Toronto is more expensive.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Owen: Right. And which is more crowded?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Mabel: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Seoul is more crowded</a:t>
            </a:r>
            <a:r>
              <a:rPr lang="en-US" sz="240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Owen: So is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Toronto bigger</a:t>
            </a:r>
            <a:r>
              <a:rPr lang="en-US" sz="2400" i="0" dirty="0">
                <a:solidFill>
                  <a:srgbClr val="242021"/>
                </a:solidFill>
                <a:effectLst/>
              </a:rPr>
              <a:t>?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Mabel: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Yes, it is</a:t>
            </a:r>
            <a:r>
              <a:rPr lang="en-US" sz="240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Owen: Which place is more interesting?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Mabel: I think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Toronto is more interesting</a:t>
            </a:r>
            <a:r>
              <a:rPr lang="en-US" sz="2400" i="0" dirty="0">
                <a:solidFill>
                  <a:srgbClr val="242021"/>
                </a:solidFill>
                <a:effectLst/>
              </a:rPr>
              <a:t>. It has some amazing museums.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Owen: OK. And which place is more exciting?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Mabel: I think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Seoul is more exciting</a:t>
            </a:r>
            <a:r>
              <a:rPr lang="en-US" sz="2400" i="0" dirty="0">
                <a:solidFill>
                  <a:srgbClr val="242021"/>
                </a:solidFill>
                <a:effectLst/>
              </a:rPr>
              <a:t>. There are some amazing festivals and amusement parks.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Owen: OK. I think we should go to Seoul.</a:t>
            </a:r>
            <a:br>
              <a:rPr lang="en-US" sz="2400" i="0" dirty="0">
                <a:solidFill>
                  <a:srgbClr val="242021"/>
                </a:solidFill>
                <a:effectLst/>
              </a:rPr>
            </a:br>
            <a:r>
              <a:rPr lang="en-US" sz="2400" i="0" dirty="0">
                <a:solidFill>
                  <a:srgbClr val="242021"/>
                </a:solidFill>
                <a:effectLst/>
              </a:rPr>
              <a:t>Mabel: Yay! Me too!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53996-AFBD-258C-5570-9713A05B902A}"/>
              </a:ext>
            </a:extLst>
          </p:cNvPr>
          <p:cNvSpPr txBox="1"/>
          <p:nvPr/>
        </p:nvSpPr>
        <p:spPr>
          <a:xfrm>
            <a:off x="9476935" y="425053"/>
            <a:ext cx="271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Audio scripts</a:t>
            </a:r>
          </a:p>
        </p:txBody>
      </p:sp>
    </p:spTree>
    <p:extLst>
      <p:ext uri="{BB962C8B-B14F-4D97-AF65-F5344CB8AC3E}">
        <p14:creationId xmlns:p14="http://schemas.microsoft.com/office/powerpoint/2010/main" val="3502545093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6D2EE8-10C5-C403-1B71-144EFE229A70}"/>
              </a:ext>
            </a:extLst>
          </p:cNvPr>
          <p:cNvSpPr txBox="1"/>
          <p:nvPr/>
        </p:nvSpPr>
        <p:spPr>
          <a:xfrm>
            <a:off x="778412" y="1674674"/>
            <a:ext cx="106351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In pair: Talk about the city you like the most (maybe Singapore or Kuala Lumpur or Toronto or Seoul or your city)? </a:t>
            </a:r>
            <a:r>
              <a:rPr lang="en-US" sz="3600" b="1" dirty="0">
                <a:solidFill>
                  <a:srgbClr val="002060"/>
                </a:solidFill>
                <a:ea typeface="Times New Roman" panose="02020603050405020304" pitchFamily="18" charset="0"/>
              </a:rPr>
              <a:t>Why?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0130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647A15-B29B-E11F-B801-F2241B564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1366104"/>
            <a:ext cx="11468100" cy="4829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48520-DA6B-B323-C503-B003072E04BF}"/>
              </a:ext>
            </a:extLst>
          </p:cNvPr>
          <p:cNvSpPr txBox="1"/>
          <p:nvPr/>
        </p:nvSpPr>
        <p:spPr>
          <a:xfrm>
            <a:off x="4737382" y="428013"/>
            <a:ext cx="2548636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F26BFAEB-C744-37BC-D933-B78496D15EB9}"/>
              </a:ext>
            </a:extLst>
          </p:cNvPr>
          <p:cNvSpPr txBox="1"/>
          <p:nvPr/>
        </p:nvSpPr>
        <p:spPr>
          <a:xfrm>
            <a:off x="8099909" y="529517"/>
            <a:ext cx="3407912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Click here to play the game!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706"/>
            <a:ext cx="8953081" cy="61043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14" y="384678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404" y="1616401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amusement park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shopping mall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building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modern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crowded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peaceful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noisy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4897" y="1616401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</a:t>
            </a:r>
          </a:p>
          <a:p>
            <a:r>
              <a:rPr lang="en-US" sz="3600" dirty="0">
                <a:solidFill>
                  <a:srgbClr val="002060"/>
                </a:solidFill>
                <a:ea typeface="Times New Roman" panose="02020603050405020304" pitchFamily="18" charset="0"/>
              </a:rPr>
              <a:t>- G</a:t>
            </a:r>
            <a:r>
              <a:rPr lang="en-US" sz="3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et someone’s </a:t>
            </a:r>
            <a:r>
              <a:rPr lang="en-US" sz="3600" dirty="0">
                <a:solidFill>
                  <a:srgbClr val="002060"/>
                </a:solidFill>
              </a:rPr>
              <a:t>attention into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reading passages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and decide whether the information is true or false</a:t>
            </a:r>
          </a:p>
          <a:p>
            <a:r>
              <a:rPr lang="en-US" sz="3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Describe cities around the world or their cities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425" y="1616401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60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on page 58 WB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lesson’s Grammar (page 82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1262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838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baseline="-250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 compare features of cities around the world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 describe cities around the world or their cities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 get someone’s </a:t>
            </a:r>
            <a:r>
              <a:rPr lang="en-US" sz="3600" dirty="0">
                <a:solidFill>
                  <a:srgbClr val="002060"/>
                </a:solidFill>
              </a:rPr>
              <a:t>attention into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reading passages</a:t>
            </a:r>
            <a:r>
              <a:rPr lang="vi-VN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and decide whether the information is true or false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597"/>
            <a:ext cx="9004662" cy="61395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03600-C275-55E6-DB04-52704316247E}"/>
              </a:ext>
            </a:extLst>
          </p:cNvPr>
          <p:cNvSpPr txBox="1"/>
          <p:nvPr/>
        </p:nvSpPr>
        <p:spPr>
          <a:xfrm>
            <a:off x="377483" y="689318"/>
            <a:ext cx="114370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Work in groups of 10</a:t>
            </a:r>
          </a:p>
          <a:p>
            <a:r>
              <a:rPr lang="en-US" sz="3600" dirty="0">
                <a:solidFill>
                  <a:srgbClr val="002060"/>
                </a:solidFill>
              </a:rPr>
              <a:t>Find out at least </a:t>
            </a:r>
            <a:r>
              <a:rPr lang="en-US" sz="3600" dirty="0">
                <a:solidFill>
                  <a:srgbClr val="FF0000"/>
                </a:solidFill>
              </a:rPr>
              <a:t>three places </a:t>
            </a:r>
            <a:r>
              <a:rPr lang="en-US" sz="3600" dirty="0">
                <a:solidFill>
                  <a:srgbClr val="002060"/>
                </a:solidFill>
              </a:rPr>
              <a:t>to </a:t>
            </a:r>
            <a:r>
              <a:rPr lang="en-US" sz="3600" dirty="0">
                <a:solidFill>
                  <a:srgbClr val="FF0000"/>
                </a:solidFill>
              </a:rPr>
              <a:t>entertain/ relax </a:t>
            </a:r>
            <a:r>
              <a:rPr lang="en-US" sz="3600" dirty="0">
                <a:solidFill>
                  <a:srgbClr val="002060"/>
                </a:solidFill>
              </a:rPr>
              <a:t>in your city</a:t>
            </a:r>
          </a:p>
          <a:p>
            <a:r>
              <a:rPr lang="en-US" sz="3600" dirty="0">
                <a:solidFill>
                  <a:srgbClr val="002060"/>
                </a:solidFill>
              </a:rPr>
              <a:t>Describe these places – by </a:t>
            </a:r>
            <a:r>
              <a:rPr lang="en-US" sz="3600" dirty="0">
                <a:solidFill>
                  <a:srgbClr val="FF0000"/>
                </a:solidFill>
              </a:rPr>
              <a:t>adjectives </a:t>
            </a:r>
            <a:r>
              <a:rPr lang="en-US" sz="3600" dirty="0">
                <a:solidFill>
                  <a:srgbClr val="002060"/>
                </a:solidFill>
              </a:rPr>
              <a:t>(using a mind map to show your answers)</a:t>
            </a:r>
          </a:p>
          <a:p>
            <a:r>
              <a:rPr lang="en-US" sz="3600" dirty="0">
                <a:solidFill>
                  <a:srgbClr val="002060"/>
                </a:solidFill>
              </a:rPr>
              <a:t>Stick answers to the board 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Look at the example on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CA0131B-CB36-E5C2-84A5-F4130994F386}"/>
              </a:ext>
            </a:extLst>
          </p:cNvPr>
          <p:cNvCxnSpPr>
            <a:cxnSpLocks/>
          </p:cNvCxnSpPr>
          <p:nvPr/>
        </p:nvCxnSpPr>
        <p:spPr>
          <a:xfrm>
            <a:off x="1236657" y="2035239"/>
            <a:ext cx="415711" cy="9797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F1F65051-9830-6BB6-E3A8-756B8384B5BA}"/>
              </a:ext>
            </a:extLst>
          </p:cNvPr>
          <p:cNvSpPr/>
          <p:nvPr/>
        </p:nvSpPr>
        <p:spPr>
          <a:xfrm>
            <a:off x="4037631" y="2112114"/>
            <a:ext cx="3756074" cy="16599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Ho Chi Minh 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66A61-F112-8DDC-38CC-5B4262839D19}"/>
              </a:ext>
            </a:extLst>
          </p:cNvPr>
          <p:cNvSpPr txBox="1"/>
          <p:nvPr/>
        </p:nvSpPr>
        <p:spPr>
          <a:xfrm>
            <a:off x="3626048" y="531425"/>
            <a:ext cx="2688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Example: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228587-7FF9-6086-25F3-4962CC45687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7296853" y="2420390"/>
            <a:ext cx="817860" cy="166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57B15A-D83D-9098-11DE-825E08F4C07A}"/>
              </a:ext>
            </a:extLst>
          </p:cNvPr>
          <p:cNvCxnSpPr>
            <a:cxnSpLocks/>
          </p:cNvCxnSpPr>
          <p:nvPr/>
        </p:nvCxnSpPr>
        <p:spPr>
          <a:xfrm flipH="1">
            <a:off x="3376680" y="2964061"/>
            <a:ext cx="671602" cy="495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E44E77-E690-9356-9DB2-8CF352AE21FA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140297" y="3772103"/>
            <a:ext cx="0" cy="6850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81CDA0-9C3D-E886-E22E-34E7400F5BEF}"/>
              </a:ext>
            </a:extLst>
          </p:cNvPr>
          <p:cNvSpPr/>
          <p:nvPr/>
        </p:nvSpPr>
        <p:spPr>
          <a:xfrm>
            <a:off x="8114713" y="1849116"/>
            <a:ext cx="2815884" cy="11425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Đầm</a:t>
            </a:r>
            <a:r>
              <a:rPr lang="en-US" sz="3200" b="1" dirty="0">
                <a:solidFill>
                  <a:srgbClr val="002060"/>
                </a:solidFill>
              </a:rPr>
              <a:t> Sen Cultural Park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D0C9CC-666B-A2BE-CF10-AD6F4E9FEEF4}"/>
              </a:ext>
            </a:extLst>
          </p:cNvPr>
          <p:cNvSpPr/>
          <p:nvPr/>
        </p:nvSpPr>
        <p:spPr>
          <a:xfrm>
            <a:off x="4677205" y="4457122"/>
            <a:ext cx="2926183" cy="868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Landmark 81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672D31-88F0-7CA4-8C61-C5603EED4B19}"/>
              </a:ext>
            </a:extLst>
          </p:cNvPr>
          <p:cNvSpPr/>
          <p:nvPr/>
        </p:nvSpPr>
        <p:spPr>
          <a:xfrm>
            <a:off x="769011" y="2664863"/>
            <a:ext cx="2597018" cy="11073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Notre-Dame </a:t>
            </a:r>
            <a:r>
              <a:rPr lang="en-US" sz="3200" b="1" dirty="0">
                <a:solidFill>
                  <a:srgbClr val="002060"/>
                </a:solidFill>
              </a:rPr>
              <a:t>Cathedral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811ECB-AD76-3B37-5B9F-12444BF0A2FD}"/>
              </a:ext>
            </a:extLst>
          </p:cNvPr>
          <p:cNvCxnSpPr>
            <a:cxnSpLocks/>
          </p:cNvCxnSpPr>
          <p:nvPr/>
        </p:nvCxnSpPr>
        <p:spPr>
          <a:xfrm flipH="1">
            <a:off x="965014" y="3772195"/>
            <a:ext cx="687354" cy="8019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D72F9F97-3700-40B5-9337-B8BF19F04A32}"/>
              </a:ext>
            </a:extLst>
          </p:cNvPr>
          <p:cNvSpPr/>
          <p:nvPr/>
        </p:nvSpPr>
        <p:spPr>
          <a:xfrm>
            <a:off x="0" y="4431183"/>
            <a:ext cx="2025741" cy="12297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ancient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4492E1-40D8-B24D-3030-A813AFEB686D}"/>
              </a:ext>
            </a:extLst>
          </p:cNvPr>
          <p:cNvSpPr/>
          <p:nvPr/>
        </p:nvSpPr>
        <p:spPr>
          <a:xfrm>
            <a:off x="0" y="776169"/>
            <a:ext cx="2434016" cy="12297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beautiful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D1ABC13-6F52-4A57-E378-35F9720FF386}"/>
              </a:ext>
            </a:extLst>
          </p:cNvPr>
          <p:cNvCxnSpPr>
            <a:cxnSpLocks/>
          </p:cNvCxnSpPr>
          <p:nvPr/>
        </p:nvCxnSpPr>
        <p:spPr>
          <a:xfrm flipV="1">
            <a:off x="10592972" y="1240136"/>
            <a:ext cx="518160" cy="6089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2B013A70-4FFA-018C-CEAD-01544F3B71D4}"/>
              </a:ext>
            </a:extLst>
          </p:cNvPr>
          <p:cNvSpPr/>
          <p:nvPr/>
        </p:nvSpPr>
        <p:spPr>
          <a:xfrm>
            <a:off x="10250664" y="394018"/>
            <a:ext cx="1692808" cy="1142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green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7365848-BFD5-25D0-B51C-53AD457FC227}"/>
              </a:ext>
            </a:extLst>
          </p:cNvPr>
          <p:cNvSpPr/>
          <p:nvPr/>
        </p:nvSpPr>
        <p:spPr>
          <a:xfrm>
            <a:off x="10264728" y="3500444"/>
            <a:ext cx="1692808" cy="1142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large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EAA107-9503-C86B-9F7F-1B410B78E862}"/>
              </a:ext>
            </a:extLst>
          </p:cNvPr>
          <p:cNvCxnSpPr>
            <a:cxnSpLocks/>
          </p:cNvCxnSpPr>
          <p:nvPr/>
        </p:nvCxnSpPr>
        <p:spPr>
          <a:xfrm>
            <a:off x="10592972" y="2991664"/>
            <a:ext cx="337625" cy="5087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DD05AD1-56A0-71C6-A6EC-95A12757D5D7}"/>
              </a:ext>
            </a:extLst>
          </p:cNvPr>
          <p:cNvCxnSpPr>
            <a:cxnSpLocks/>
          </p:cNvCxnSpPr>
          <p:nvPr/>
        </p:nvCxnSpPr>
        <p:spPr>
          <a:xfrm>
            <a:off x="7381120" y="5325747"/>
            <a:ext cx="608156" cy="694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9E729BB-EDCD-A94B-8073-ED57466BFF88}"/>
              </a:ext>
            </a:extLst>
          </p:cNvPr>
          <p:cNvCxnSpPr>
            <a:cxnSpLocks/>
          </p:cNvCxnSpPr>
          <p:nvPr/>
        </p:nvCxnSpPr>
        <p:spPr>
          <a:xfrm flipH="1">
            <a:off x="4716500" y="5255600"/>
            <a:ext cx="449707" cy="4980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FF4DA3C5-BA10-F171-625D-9F1EE291C66F}"/>
              </a:ext>
            </a:extLst>
          </p:cNvPr>
          <p:cNvSpPr/>
          <p:nvPr/>
        </p:nvSpPr>
        <p:spPr>
          <a:xfrm>
            <a:off x="7475348" y="5524456"/>
            <a:ext cx="1692808" cy="1142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high 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28756B2-EF88-2C22-E9A3-2470529CB2FC}"/>
              </a:ext>
            </a:extLst>
          </p:cNvPr>
          <p:cNvSpPr/>
          <p:nvPr/>
        </p:nvSpPr>
        <p:spPr>
          <a:xfrm>
            <a:off x="3258660" y="5594051"/>
            <a:ext cx="2133110" cy="1142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modern  </a:t>
            </a:r>
          </a:p>
        </p:txBody>
      </p:sp>
    </p:spTree>
    <p:extLst>
      <p:ext uri="{BB962C8B-B14F-4D97-AF65-F5344CB8AC3E}">
        <p14:creationId xmlns:p14="http://schemas.microsoft.com/office/powerpoint/2010/main" val="2677085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8" grpId="0" animBg="1"/>
      <p:bldP spid="39" grpId="0" animBg="1"/>
      <p:bldP spid="40" grpId="0" animBg="1"/>
      <p:bldP spid="43" grpId="0" animBg="1"/>
      <p:bldP spid="54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80" y="324182"/>
            <a:ext cx="9138978" cy="60532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6236" y="840240"/>
            <a:ext cx="5178186" cy="497775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i="1" dirty="0">
                <a:solidFill>
                  <a:srgbClr val="FFFF00"/>
                </a:solidFill>
              </a:rPr>
              <a:t>New words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amusement park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shopping mall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building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modern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crowded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peaceful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noisy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12B3265-60F2-DA78-B05F-B1F2955F4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E49CF47-EF6B-E155-893B-08BB3C6C6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D385FDB-2312-4AA3-3DD4-861868232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5B1BD48-0CE3-9D7C-2586-6824698BE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0213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58A78732-DD6B-8C94-CC4D-394F1356B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4DFB18-3946-1F6E-BC15-92E9A27781F4}"/>
              </a:ext>
            </a:extLst>
          </p:cNvPr>
          <p:cNvSpPr txBox="1"/>
          <p:nvPr/>
        </p:nvSpPr>
        <p:spPr>
          <a:xfrm>
            <a:off x="3038623" y="308593"/>
            <a:ext cx="81451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FuturaLT-Heavy"/>
              </a:rPr>
              <a:t>a. Fill in the blanks with "shopping mall", "building", or "amusement park".</a:t>
            </a:r>
            <a:br>
              <a:rPr lang="en-US" sz="3200" b="1" i="0" dirty="0">
                <a:solidFill>
                  <a:srgbClr val="002060"/>
                </a:solidFill>
                <a:effectLst/>
                <a:latin typeface="FuturaLT-Heavy"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  <a:latin typeface="FuturaLT-Heavy"/>
              </a:rPr>
              <a:t>Listen and repeat.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48940-7ABD-F250-7056-98F7EA8F3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651"/>
            <a:ext cx="2785403" cy="579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68567-F4BA-A9BC-CF75-8B4CB7BE1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93845"/>
            <a:ext cx="4234375" cy="2941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DBFA1-91E7-0811-A3B8-70006BFAE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968" y="1929691"/>
            <a:ext cx="4079118" cy="2867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BDC99-02D9-4075-4DC8-3D066DE10C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433" y="2032796"/>
            <a:ext cx="4035567" cy="276452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DA9391-7609-89F8-F36C-A8986F80C2B4}"/>
              </a:ext>
            </a:extLst>
          </p:cNvPr>
          <p:cNvCxnSpPr>
            <a:cxnSpLocks/>
          </p:cNvCxnSpPr>
          <p:nvPr/>
        </p:nvCxnSpPr>
        <p:spPr>
          <a:xfrm>
            <a:off x="330590" y="5387927"/>
            <a:ext cx="321446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48DD32-8F86-72A8-1AE0-9B3D63AD3B40}"/>
              </a:ext>
            </a:extLst>
          </p:cNvPr>
          <p:cNvCxnSpPr>
            <a:cxnSpLocks/>
          </p:cNvCxnSpPr>
          <p:nvPr/>
        </p:nvCxnSpPr>
        <p:spPr>
          <a:xfrm>
            <a:off x="4698609" y="5371516"/>
            <a:ext cx="319053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F5F542-9998-09B5-0CFF-F3788FDDD845}"/>
              </a:ext>
            </a:extLst>
          </p:cNvPr>
          <p:cNvCxnSpPr>
            <a:cxnSpLocks/>
          </p:cNvCxnSpPr>
          <p:nvPr/>
        </p:nvCxnSpPr>
        <p:spPr>
          <a:xfrm>
            <a:off x="9003323" y="5371516"/>
            <a:ext cx="218049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55C00A-F316-AE09-1FAE-74B02952961D}"/>
              </a:ext>
            </a:extLst>
          </p:cNvPr>
          <p:cNvSpPr txBox="1"/>
          <p:nvPr/>
        </p:nvSpPr>
        <p:spPr>
          <a:xfrm>
            <a:off x="442181" y="4892580"/>
            <a:ext cx="3102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</a:rPr>
              <a:t>amusement park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20D22F-E0BE-8A42-ECC2-5FA753622B9C}"/>
              </a:ext>
            </a:extLst>
          </p:cNvPr>
          <p:cNvSpPr txBox="1"/>
          <p:nvPr/>
        </p:nvSpPr>
        <p:spPr>
          <a:xfrm>
            <a:off x="5029203" y="4894486"/>
            <a:ext cx="2862772" cy="6432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i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US" dirty="0"/>
              <a:t>shopping mall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DB9518-AAC1-79C8-ABF7-6AB8E9669ED6}"/>
              </a:ext>
            </a:extLst>
          </p:cNvPr>
          <p:cNvSpPr txBox="1"/>
          <p:nvPr/>
        </p:nvSpPr>
        <p:spPr>
          <a:xfrm>
            <a:off x="9339777" y="4895589"/>
            <a:ext cx="1844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 i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US" dirty="0"/>
              <a:t>building</a:t>
            </a:r>
          </a:p>
        </p:txBody>
      </p:sp>
      <p:pic>
        <p:nvPicPr>
          <p:cNvPr id="26" name="CD2-TRACK 55">
            <a:hlinkClick r:id="" action="ppaction://media"/>
            <a:extLst>
              <a:ext uri="{FF2B5EF4-FFF2-40B4-BE49-F238E27FC236}">
                <a16:creationId xmlns:a16="http://schemas.microsoft.com/office/drawing/2014/main" id="{F8F69A40-14A8-6EB9-C9B2-42F0237CE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6420" y="1250952"/>
            <a:ext cx="901406" cy="9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880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5F0C3D-CE61-2773-5C59-C6778B743390}"/>
              </a:ext>
            </a:extLst>
          </p:cNvPr>
          <p:cNvSpPr txBox="1"/>
          <p:nvPr/>
        </p:nvSpPr>
        <p:spPr>
          <a:xfrm>
            <a:off x="2734994" y="273604"/>
            <a:ext cx="92741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</a:rPr>
              <a:t>b. Circle the correct definitions for the underlined words. Listen and repeat.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6B22A-31DB-97BA-F8A5-8CE4F7EFE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340"/>
            <a:ext cx="2551869" cy="530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55A86-1D25-6FE5-967A-CD606111AE33}"/>
              </a:ext>
            </a:extLst>
          </p:cNvPr>
          <p:cNvSpPr txBox="1"/>
          <p:nvPr/>
        </p:nvSpPr>
        <p:spPr>
          <a:xfrm>
            <a:off x="356383" y="1105868"/>
            <a:ext cx="1159177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1. Landmark 81 is a really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modern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building. They finished it last year.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	a. new 					b. old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The shopping mall is always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crowded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on Sundays. Many people like to go shopping then.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	a. having a lot of people 		b. having very few people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I like walking early in the morning. There are no cars or people. It is very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peaceful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	a. loud and exciting 			b. quiet and calm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4. The amusement park is always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noisy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. You can hear music and people shouting.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	a. quiet 					b. loud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4D76E2-7AD2-538B-F960-EBD6E6D1B222}"/>
              </a:ext>
            </a:extLst>
          </p:cNvPr>
          <p:cNvSpPr/>
          <p:nvPr/>
        </p:nvSpPr>
        <p:spPr>
          <a:xfrm>
            <a:off x="1214975" y="1758461"/>
            <a:ext cx="454392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8F3B5B3-D2DD-6016-5C29-6D179CF7A256}"/>
              </a:ext>
            </a:extLst>
          </p:cNvPr>
          <p:cNvSpPr/>
          <p:nvPr/>
        </p:nvSpPr>
        <p:spPr>
          <a:xfrm>
            <a:off x="1214975" y="3217984"/>
            <a:ext cx="454392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500557-656B-813A-1E1A-FE9BC3BAE226}"/>
              </a:ext>
            </a:extLst>
          </p:cNvPr>
          <p:cNvSpPr/>
          <p:nvPr/>
        </p:nvSpPr>
        <p:spPr>
          <a:xfrm>
            <a:off x="6713099" y="4668129"/>
            <a:ext cx="454392" cy="325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1CB421-DF43-F4F3-996A-B97C0F579C7C}"/>
              </a:ext>
            </a:extLst>
          </p:cNvPr>
          <p:cNvSpPr/>
          <p:nvPr/>
        </p:nvSpPr>
        <p:spPr>
          <a:xfrm>
            <a:off x="6708411" y="6106094"/>
            <a:ext cx="454392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2-TRACK 56">
            <a:hlinkClick r:id="" action="ppaction://media"/>
            <a:extLst>
              <a:ext uri="{FF2B5EF4-FFF2-40B4-BE49-F238E27FC236}">
                <a16:creationId xmlns:a16="http://schemas.microsoft.com/office/drawing/2014/main" id="{5AE9666E-AD5E-62C0-0F95-43B65772DA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7469" y="666251"/>
            <a:ext cx="665871" cy="6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41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1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6706</TotalTime>
  <Words>1217</Words>
  <Application>Microsoft Office PowerPoint</Application>
  <PresentationFormat>Widescreen</PresentationFormat>
  <Paragraphs>149</Paragraphs>
  <Slides>29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ArialMT</vt:lpstr>
      <vt:lpstr>Calibri</vt:lpstr>
      <vt:lpstr>FuturaLT-Heavy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301</cp:revision>
  <dcterms:created xsi:type="dcterms:W3CDTF">2020-12-08T03:17:05Z</dcterms:created>
  <dcterms:modified xsi:type="dcterms:W3CDTF">2023-07-29T05:00:49Z</dcterms:modified>
</cp:coreProperties>
</file>