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8"/>
  </p:notesMasterIdLst>
  <p:sldIdLst>
    <p:sldId id="354" r:id="rId4"/>
    <p:sldId id="357" r:id="rId5"/>
    <p:sldId id="356" r:id="rId6"/>
    <p:sldId id="366" r:id="rId7"/>
    <p:sldId id="359" r:id="rId8"/>
    <p:sldId id="360" r:id="rId9"/>
    <p:sldId id="358" r:id="rId10"/>
    <p:sldId id="361" r:id="rId11"/>
    <p:sldId id="355" r:id="rId12"/>
    <p:sldId id="362" r:id="rId13"/>
    <p:sldId id="363" r:id="rId14"/>
    <p:sldId id="364" r:id="rId15"/>
    <p:sldId id="365" r:id="rId16"/>
    <p:sldId id="35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BF7"/>
    <a:srgbClr val="C6E9F2"/>
    <a:srgbClr val="008000"/>
    <a:srgbClr val="FFFFCC"/>
    <a:srgbClr val="CCCC00"/>
    <a:srgbClr val="66CCFF"/>
    <a:srgbClr val="CC0000"/>
    <a:srgbClr val="FFCCFF"/>
    <a:srgbClr val="FFFF66"/>
    <a:srgbClr val="D0F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02" autoAdjust="0"/>
    <p:restoredTop sz="94660"/>
  </p:normalViewPr>
  <p:slideViewPr>
    <p:cSldViewPr snapToGrid="0" showGuides="1">
      <p:cViewPr varScale="1">
        <p:scale>
          <a:sx n="68" d="100"/>
          <a:sy n="68" d="100"/>
        </p:scale>
        <p:origin x="684" y="66"/>
      </p:cViewPr>
      <p:guideLst>
        <p:guide orient="horz" pos="247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8/17/2024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6A8C094-CB00-443F-856E-6111688E7E76}"/>
              </a:ext>
            </a:extLst>
          </p:cNvPr>
          <p:cNvSpPr>
            <a:spLocks noGrp="1"/>
          </p:cNvSpPr>
          <p:nvPr>
            <p:ph type="pic" idx="10" hasCustomPrompt="1"/>
          </p:nvPr>
        </p:nvSpPr>
        <p:spPr>
          <a:xfrm>
            <a:off x="0" y="3567065"/>
            <a:ext cx="12192000" cy="3290935"/>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3">
            <a:extLst>
              <a:ext uri="{FF2B5EF4-FFF2-40B4-BE49-F238E27FC236}">
                <a16:creationId xmlns:a16="http://schemas.microsoft.com/office/drawing/2014/main" id="{73FACD69-BCC8-4A51-928A-A8276889CAEF}"/>
              </a:ext>
            </a:extLst>
          </p:cNvPr>
          <p:cNvSpPr/>
          <p:nvPr userDrawn="1"/>
        </p:nvSpPr>
        <p:spPr>
          <a:xfrm>
            <a:off x="0" y="3463090"/>
            <a:ext cx="1219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C6B0DFC-1039-495D-8F3C-E6DB8A677F9A}"/>
              </a:ext>
            </a:extLst>
          </p:cNvPr>
          <p:cNvSpPr>
            <a:spLocks noGrp="1"/>
          </p:cNvSpPr>
          <p:nvPr>
            <p:ph type="pic" sz="quarter" idx="11" hasCustomPrompt="1"/>
          </p:nvPr>
        </p:nvSpPr>
        <p:spPr>
          <a:xfrm>
            <a:off x="0" y="3"/>
            <a:ext cx="12192002" cy="37603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C1437342-4AAD-4065-B021-432B3D8C68CF}"/>
              </a:ext>
            </a:extLst>
          </p:cNvPr>
          <p:cNvGrpSpPr/>
          <p:nvPr userDrawn="1"/>
        </p:nvGrpSpPr>
        <p:grpSpPr>
          <a:xfrm>
            <a:off x="4484680" y="2679371"/>
            <a:ext cx="2029599" cy="3505672"/>
            <a:chOff x="1438761" y="2033015"/>
            <a:chExt cx="1980000" cy="3420000"/>
          </a:xfrm>
        </p:grpSpPr>
        <p:sp>
          <p:nvSpPr>
            <p:cNvPr id="3" name="Rounded Rectangle 41">
              <a:extLst>
                <a:ext uri="{FF2B5EF4-FFF2-40B4-BE49-F238E27FC236}">
                  <a16:creationId xmlns:a16="http://schemas.microsoft.com/office/drawing/2014/main" id="{1AC72540-6991-4FC9-92BE-D47A729E2BD3}"/>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42">
              <a:extLst>
                <a:ext uri="{FF2B5EF4-FFF2-40B4-BE49-F238E27FC236}">
                  <a16:creationId xmlns:a16="http://schemas.microsoft.com/office/drawing/2014/main" id="{850DCCD1-8058-42A2-8AF2-D626EF7C1F8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
              <a:extLst>
                <a:ext uri="{FF2B5EF4-FFF2-40B4-BE49-F238E27FC236}">
                  <a16:creationId xmlns:a16="http://schemas.microsoft.com/office/drawing/2014/main" id="{5F78D6D5-0F49-435F-9F3F-92FCB5A33A8A}"/>
                </a:ext>
              </a:extLst>
            </p:cNvPr>
            <p:cNvGrpSpPr/>
            <p:nvPr userDrawn="1"/>
          </p:nvGrpSpPr>
          <p:grpSpPr>
            <a:xfrm>
              <a:off x="2332851" y="5138854"/>
              <a:ext cx="191820" cy="211002"/>
              <a:chOff x="2453209" y="5151638"/>
              <a:chExt cx="191820" cy="211002"/>
            </a:xfrm>
          </p:grpSpPr>
          <p:sp>
            <p:nvSpPr>
              <p:cNvPr id="6" name="Oval 44">
                <a:extLst>
                  <a:ext uri="{FF2B5EF4-FFF2-40B4-BE49-F238E27FC236}">
                    <a16:creationId xmlns:a16="http://schemas.microsoft.com/office/drawing/2014/main" id="{2D17DFFD-2B67-40BF-BD4E-AD2EA621D11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45">
                <a:extLst>
                  <a:ext uri="{FF2B5EF4-FFF2-40B4-BE49-F238E27FC236}">
                    <a16:creationId xmlns:a16="http://schemas.microsoft.com/office/drawing/2014/main" id="{213E1FA9-E935-4A7B-99D8-21599EC0640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
            <a:extLst>
              <a:ext uri="{FF2B5EF4-FFF2-40B4-BE49-F238E27FC236}">
                <a16:creationId xmlns:a16="http://schemas.microsoft.com/office/drawing/2014/main" id="{791A255F-72F6-471A-A665-C6F43C16B348}"/>
              </a:ext>
            </a:extLst>
          </p:cNvPr>
          <p:cNvGrpSpPr/>
          <p:nvPr userDrawn="1"/>
        </p:nvGrpSpPr>
        <p:grpSpPr>
          <a:xfrm>
            <a:off x="6976147" y="2717584"/>
            <a:ext cx="2029599" cy="3505672"/>
            <a:chOff x="1438761" y="2033015"/>
            <a:chExt cx="1980000" cy="3420000"/>
          </a:xfrm>
        </p:grpSpPr>
        <p:sp>
          <p:nvSpPr>
            <p:cNvPr id="9" name="Rounded Rectangle 41">
              <a:extLst>
                <a:ext uri="{FF2B5EF4-FFF2-40B4-BE49-F238E27FC236}">
                  <a16:creationId xmlns:a16="http://schemas.microsoft.com/office/drawing/2014/main" id="{16EDA227-0DEF-4F3E-B4C0-6E0411B6737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42">
              <a:extLst>
                <a:ext uri="{FF2B5EF4-FFF2-40B4-BE49-F238E27FC236}">
                  <a16:creationId xmlns:a16="http://schemas.microsoft.com/office/drawing/2014/main" id="{E29776C8-7281-4534-8A06-6A087A56BD54}"/>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6">
              <a:extLst>
                <a:ext uri="{FF2B5EF4-FFF2-40B4-BE49-F238E27FC236}">
                  <a16:creationId xmlns:a16="http://schemas.microsoft.com/office/drawing/2014/main" id="{C7EC6806-DC3F-4279-AB0E-702DB65522A0}"/>
                </a:ext>
              </a:extLst>
            </p:cNvPr>
            <p:cNvGrpSpPr/>
            <p:nvPr userDrawn="1"/>
          </p:nvGrpSpPr>
          <p:grpSpPr>
            <a:xfrm>
              <a:off x="2332851" y="5138854"/>
              <a:ext cx="191820" cy="211002"/>
              <a:chOff x="2453209" y="5151638"/>
              <a:chExt cx="191820" cy="211002"/>
            </a:xfrm>
          </p:grpSpPr>
          <p:sp>
            <p:nvSpPr>
              <p:cNvPr id="12" name="Oval 44">
                <a:extLst>
                  <a:ext uri="{FF2B5EF4-FFF2-40B4-BE49-F238E27FC236}">
                    <a16:creationId xmlns:a16="http://schemas.microsoft.com/office/drawing/2014/main" id="{F0BC878E-0393-4F8A-847E-1FFF2B3A6F8C}"/>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45">
                <a:extLst>
                  <a:ext uri="{FF2B5EF4-FFF2-40B4-BE49-F238E27FC236}">
                    <a16:creationId xmlns:a16="http://schemas.microsoft.com/office/drawing/2014/main" id="{AF68E93E-B3A4-4FB4-8136-E2AF9E8E900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4" name="Group 5">
            <a:extLst>
              <a:ext uri="{FF2B5EF4-FFF2-40B4-BE49-F238E27FC236}">
                <a16:creationId xmlns:a16="http://schemas.microsoft.com/office/drawing/2014/main" id="{85A0A981-BFFD-478C-BE78-EF62DFC20D4A}"/>
              </a:ext>
            </a:extLst>
          </p:cNvPr>
          <p:cNvGrpSpPr/>
          <p:nvPr userDrawn="1"/>
        </p:nvGrpSpPr>
        <p:grpSpPr>
          <a:xfrm>
            <a:off x="9467615" y="2727858"/>
            <a:ext cx="2029599" cy="3505672"/>
            <a:chOff x="1438761" y="2033015"/>
            <a:chExt cx="1980000" cy="3420000"/>
          </a:xfrm>
        </p:grpSpPr>
        <p:sp>
          <p:nvSpPr>
            <p:cNvPr id="15" name="Rounded Rectangle 41">
              <a:extLst>
                <a:ext uri="{FF2B5EF4-FFF2-40B4-BE49-F238E27FC236}">
                  <a16:creationId xmlns:a16="http://schemas.microsoft.com/office/drawing/2014/main" id="{5301B2B1-E6B2-4CAA-90B5-32945916C4E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42">
              <a:extLst>
                <a:ext uri="{FF2B5EF4-FFF2-40B4-BE49-F238E27FC236}">
                  <a16:creationId xmlns:a16="http://schemas.microsoft.com/office/drawing/2014/main" id="{98E8AE6E-9F27-49BA-BF78-FD704211F7DE}"/>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6">
              <a:extLst>
                <a:ext uri="{FF2B5EF4-FFF2-40B4-BE49-F238E27FC236}">
                  <a16:creationId xmlns:a16="http://schemas.microsoft.com/office/drawing/2014/main" id="{6C658463-591E-4133-90A9-DC8E327A9D83}"/>
                </a:ext>
              </a:extLst>
            </p:cNvPr>
            <p:cNvGrpSpPr/>
            <p:nvPr userDrawn="1"/>
          </p:nvGrpSpPr>
          <p:grpSpPr>
            <a:xfrm>
              <a:off x="2332851" y="5138854"/>
              <a:ext cx="191820" cy="211002"/>
              <a:chOff x="2453209" y="5151638"/>
              <a:chExt cx="191820" cy="211002"/>
            </a:xfrm>
          </p:grpSpPr>
          <p:sp>
            <p:nvSpPr>
              <p:cNvPr id="18" name="Oval 44">
                <a:extLst>
                  <a:ext uri="{FF2B5EF4-FFF2-40B4-BE49-F238E27FC236}">
                    <a16:creationId xmlns:a16="http://schemas.microsoft.com/office/drawing/2014/main" id="{247AB6D7-90B0-4608-B64A-7506BBD6624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45">
                <a:extLst>
                  <a:ext uri="{FF2B5EF4-FFF2-40B4-BE49-F238E27FC236}">
                    <a16:creationId xmlns:a16="http://schemas.microsoft.com/office/drawing/2014/main" id="{4E7F4089-60C9-4EC1-B17C-C3CE5A555D7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0" name="Picture Placeholder 2">
            <a:extLst>
              <a:ext uri="{FF2B5EF4-FFF2-40B4-BE49-F238E27FC236}">
                <a16:creationId xmlns:a16="http://schemas.microsoft.com/office/drawing/2014/main" id="{BE8E9D92-4CE1-47D2-A809-9E8B6FB57C7C}"/>
              </a:ext>
            </a:extLst>
          </p:cNvPr>
          <p:cNvSpPr>
            <a:spLocks noGrp="1"/>
          </p:cNvSpPr>
          <p:nvPr>
            <p:ph type="pic" idx="16" hasCustomPrompt="1"/>
          </p:nvPr>
        </p:nvSpPr>
        <p:spPr>
          <a:xfrm>
            <a:off x="4602823"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1" name="Picture Placeholder 2">
            <a:extLst>
              <a:ext uri="{FF2B5EF4-FFF2-40B4-BE49-F238E27FC236}">
                <a16:creationId xmlns:a16="http://schemas.microsoft.com/office/drawing/2014/main" id="{C588106A-2CF3-48D0-9AA0-96C3A18A94C1}"/>
              </a:ext>
            </a:extLst>
          </p:cNvPr>
          <p:cNvSpPr>
            <a:spLocks noGrp="1"/>
          </p:cNvSpPr>
          <p:nvPr>
            <p:ph type="pic" idx="17" hasCustomPrompt="1"/>
          </p:nvPr>
        </p:nvSpPr>
        <p:spPr>
          <a:xfrm>
            <a:off x="7094290"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658D9AD7-4610-4974-9F90-635DC1891B81}"/>
              </a:ext>
            </a:extLst>
          </p:cNvPr>
          <p:cNvSpPr>
            <a:spLocks noGrp="1"/>
          </p:cNvSpPr>
          <p:nvPr>
            <p:ph type="pic" idx="18" hasCustomPrompt="1"/>
          </p:nvPr>
        </p:nvSpPr>
        <p:spPr>
          <a:xfrm>
            <a:off x="9585758"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id="{38004867-5566-4A48-8987-60D94ADF1FA2}"/>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1A5FB060-C4E2-4B67-AE6B-A21032F70DA5}"/>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2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7" name="그림 개체 틀 2">
            <a:extLst>
              <a:ext uri="{FF2B5EF4-FFF2-40B4-BE49-F238E27FC236}">
                <a16:creationId xmlns:a16="http://schemas.microsoft.com/office/drawing/2014/main" id="{CD053A10-5BCF-4B0A-81B6-7659F3B13AB0}"/>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8918BA6-5866-4567-84E9-754B61F3D1B2}"/>
              </a:ext>
            </a:extLst>
          </p:cNvPr>
          <p:cNvSpPr>
            <a:spLocks noGrp="1"/>
          </p:cNvSpPr>
          <p:nvPr>
            <p:ph type="pic" idx="12" hasCustomPrompt="1"/>
          </p:nvPr>
        </p:nvSpPr>
        <p:spPr>
          <a:xfrm>
            <a:off x="743912" y="558205"/>
            <a:ext cx="4487992" cy="251075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5B72749-C880-48DE-80E3-21B3B7C1BB1C}"/>
              </a:ext>
            </a:extLst>
          </p:cNvPr>
          <p:cNvSpPr>
            <a:spLocks noGrp="1"/>
          </p:cNvSpPr>
          <p:nvPr>
            <p:ph type="pic" idx="14" hasCustomPrompt="1"/>
          </p:nvPr>
        </p:nvSpPr>
        <p:spPr>
          <a:xfrm>
            <a:off x="5423925" y="546208"/>
            <a:ext cx="3168352" cy="57717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FF8990-F6EC-4C2E-B65A-729967260F1B}"/>
              </a:ext>
            </a:extLst>
          </p:cNvPr>
          <p:cNvGrpSpPr/>
          <p:nvPr userDrawn="1"/>
        </p:nvGrpSpPr>
        <p:grpSpPr>
          <a:xfrm>
            <a:off x="708173" y="1837593"/>
            <a:ext cx="5265908" cy="2893260"/>
            <a:chOff x="-548507" y="477868"/>
            <a:chExt cx="11570449" cy="6357177"/>
          </a:xfrm>
        </p:grpSpPr>
        <p:sp>
          <p:nvSpPr>
            <p:cNvPr id="3" name="Freeform: Shape 2">
              <a:extLst>
                <a:ext uri="{FF2B5EF4-FFF2-40B4-BE49-F238E27FC236}">
                  <a16:creationId xmlns:a16="http://schemas.microsoft.com/office/drawing/2014/main" id="{BA534EC4-50E0-4908-9103-968D3764391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63D152EA-393E-40E6-A577-EBDC7E02C6E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6AE41396-59B7-4111-B9F1-16C71A9557E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4937534-CC74-470C-BA81-D58C912DA66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A5D12A6-B9D5-48C2-B915-9AC7DA37CC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708EA481-CCF4-48A2-8170-4589385879F2}"/>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B962AE34-3846-4C77-B676-BF63303B27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C76E991-D98B-4424-8898-AB98CF5E82F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42FDEFA-6525-40B5-BC77-DF37CB758BD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86D492AC-8BDF-4901-BF8A-657BD00CE6B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D44DD40-A334-4331-9A64-1579C194CAA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37634782-405F-42A3-951D-11363B20EE6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id="{D11FB5D1-6034-4D83-A029-B1D1606432C5}"/>
              </a:ext>
            </a:extLst>
          </p:cNvPr>
          <p:cNvSpPr>
            <a:spLocks noGrp="1"/>
          </p:cNvSpPr>
          <p:nvPr>
            <p:ph type="pic" sz="quarter" idx="14" hasCustomPrompt="1"/>
          </p:nvPr>
        </p:nvSpPr>
        <p:spPr>
          <a:xfrm>
            <a:off x="1428453" y="2011350"/>
            <a:ext cx="3849189" cy="23164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4C91F5BA-6D8E-4BF0-B672-70F38251D51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7" r:id="rId16"/>
    <p:sldLayoutId id="2147483688" r:id="rId17"/>
    <p:sldLayoutId id="2147483671" r:id="rId18"/>
    <p:sldLayoutId id="2147483672" r:id="rId19"/>
    <p:sldLayoutId id="2147483690"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gif"/><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gif"/><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2557680" y="1654854"/>
            <a:ext cx="7784499" cy="3642360"/>
          </a:xfrm>
          <a:prstGeom prst="rect">
            <a:avLst/>
          </a:prstGeom>
        </p:spPr>
        <p:txBody>
          <a:bodyPr spcFirstLastPara="1" wrap="none" fromWordArt="1">
            <a:prstTxWarp prst="textButton">
              <a:avLst>
                <a:gd name="adj" fmla="val 10800004"/>
              </a:avLst>
            </a:prstTxWarp>
          </a:bodyPr>
          <a:lstStyle/>
          <a:p>
            <a:pPr algn="ctr" eaLnBrk="1" hangingPunct="1">
              <a:defRPr/>
            </a:pPr>
            <a:r>
              <a:rPr lang="en-US" sz="4400" kern="10" dirty="0">
                <a:ln w="19050">
                  <a:solidFill>
                    <a:srgbClr val="FFFF00"/>
                  </a:solidFill>
                  <a:round/>
                  <a:headEnd/>
                  <a:tailEnd/>
                </a:ln>
                <a:solidFill>
                  <a:srgbClr val="00B05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CÙNG ĐẾN VỚI </a:t>
            </a:r>
          </a:p>
          <a:p>
            <a:pPr algn="ctr" eaLnBrk="1" hangingPunct="1">
              <a:defRPr/>
            </a:pPr>
            <a:r>
              <a:rPr lang="en-GB" sz="3600" kern="10" dirty="0">
                <a:ln w="19050">
                  <a:solidFill>
                    <a:srgbClr val="FFFF00"/>
                  </a:solidFill>
                  <a:round/>
                  <a:headEnd/>
                  <a:tailEnd/>
                </a:ln>
                <a:solidFill>
                  <a:srgbClr val="00B05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CÔNG NGHỆ 12</a:t>
            </a:r>
          </a:p>
          <a:p>
            <a:pPr algn="ctr" eaLnBrk="1" hangingPunct="1">
              <a:defRPr/>
            </a:pPr>
            <a:endParaRPr lang="en-GB" sz="3600" kern="10" dirty="0">
              <a:ln w="19050">
                <a:solidFill>
                  <a:srgbClr val="FFFF00"/>
                </a:solidFill>
                <a:round/>
                <a:headEnd/>
                <a:tailEnd/>
              </a:ln>
              <a:solidFill>
                <a:srgbClr val="00B05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5283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nodeType="withEffect">
                                  <p:stCondLst>
                                    <p:cond delay="0"/>
                                  </p:stCondLst>
                                  <p:childTnLst>
                                    <p:animClr clrSpc="hsl" dir="cw">
                                      <p:cBhvr override="childStyle">
                                        <p:cTn id="6" dur="500" fill="hold"/>
                                        <p:tgtEl>
                                          <p:spTgt spid="2"/>
                                        </p:tgtEl>
                                        <p:attrNameLst>
                                          <p:attrName>style.color</p:attrName>
                                        </p:attrNameLst>
                                      </p:cBhvr>
                                      <p:by>
                                        <p:hsl h="10842353" s="0" l="0"/>
                                      </p:by>
                                    </p:animClr>
                                    <p:animClr clrSpc="hsl" dir="cw">
                                      <p:cBhvr>
                                        <p:cTn id="7" dur="500" fill="hold"/>
                                        <p:tgtEl>
                                          <p:spTgt spid="2"/>
                                        </p:tgtEl>
                                        <p:attrNameLst>
                                          <p:attrName>fillcolor</p:attrName>
                                        </p:attrNameLst>
                                      </p:cBhvr>
                                      <p:by>
                                        <p:hsl h="10842353" s="0" l="0"/>
                                      </p:by>
                                    </p:animClr>
                                    <p:animClr clrSpc="hsl" dir="cw">
                                      <p:cBhvr>
                                        <p:cTn id="8" dur="500" fill="hold"/>
                                        <p:tgtEl>
                                          <p:spTgt spid="2"/>
                                        </p:tgtEl>
                                        <p:attrNameLst>
                                          <p:attrName>stroke.color</p:attrName>
                                        </p:attrNameLst>
                                      </p:cBhvr>
                                      <p:by>
                                        <p:hsl h="10842353"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605862" y="203250"/>
            <a:ext cx="9171184" cy="1121811"/>
            <a:chOff x="384636" y="416799"/>
            <a:chExt cx="9171184" cy="1121811"/>
          </a:xfrm>
        </p:grpSpPr>
        <p:sp>
          <p:nvSpPr>
            <p:cNvPr id="2" name="Rectangle 1"/>
            <p:cNvSpPr/>
            <p:nvPr/>
          </p:nvSpPr>
          <p:spPr>
            <a:xfrm>
              <a:off x="1767755" y="707613"/>
              <a:ext cx="7788065" cy="830997"/>
            </a:xfrm>
            <a:prstGeom prst="rect">
              <a:avLst/>
            </a:prstGeom>
          </p:spPr>
          <p:txBody>
            <a:bodyPr wrap="square">
              <a:spAutoFit/>
            </a:bodyPr>
            <a:lstStyle/>
            <a:p>
              <a:pPr algn="just">
                <a:spcAft>
                  <a:spcPts val="0"/>
                </a:spcAft>
              </a:pPr>
              <a:r>
                <a:rPr lang="fr-FR"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fr-F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4" descr="hoi (8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636" y="416799"/>
              <a:ext cx="846854" cy="84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8" descr="49AF38FFEB6845B3B114AB5BA0AB9D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80431" y="203250"/>
            <a:ext cx="1531100" cy="92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EF72BFB2-B409-3725-FBF1-96050E4043BF}"/>
              </a:ext>
            </a:extLst>
          </p:cNvPr>
          <p:cNvGraphicFramePr>
            <a:graphicFrameLocks noGrp="1"/>
          </p:cNvGraphicFramePr>
          <p:nvPr>
            <p:extLst>
              <p:ext uri="{D42A27DB-BD31-4B8C-83A1-F6EECF244321}">
                <p14:modId xmlns:p14="http://schemas.microsoft.com/office/powerpoint/2010/main" val="3165706387"/>
              </p:ext>
            </p:extLst>
          </p:nvPr>
        </p:nvGraphicFramePr>
        <p:xfrm>
          <a:off x="378540" y="1422156"/>
          <a:ext cx="11508660" cy="5354450"/>
        </p:xfrm>
        <a:graphic>
          <a:graphicData uri="http://schemas.openxmlformats.org/drawingml/2006/table">
            <a:tbl>
              <a:tblPr/>
              <a:tblGrid>
                <a:gridCol w="3349398">
                  <a:extLst>
                    <a:ext uri="{9D8B030D-6E8A-4147-A177-3AD203B41FA5}">
                      <a16:colId xmlns:a16="http://schemas.microsoft.com/office/drawing/2014/main" val="2939100938"/>
                    </a:ext>
                  </a:extLst>
                </a:gridCol>
                <a:gridCol w="8159262">
                  <a:extLst>
                    <a:ext uri="{9D8B030D-6E8A-4147-A177-3AD203B41FA5}">
                      <a16:colId xmlns:a16="http://schemas.microsoft.com/office/drawing/2014/main" val="2017519793"/>
                    </a:ext>
                  </a:extLst>
                </a:gridCol>
              </a:tblGrid>
              <a:tr h="224866">
                <a:tc>
                  <a:txBody>
                    <a:bodyPr/>
                    <a:lstStyle/>
                    <a:p>
                      <a:pPr algn="l"/>
                      <a:r>
                        <a:rPr lang="vi-VN" sz="1600" b="1">
                          <a:effectLst/>
                          <a:latin typeface="Times New Roman" panose="02020603050405020304" pitchFamily="18" charset="0"/>
                          <a:cs typeface="Times New Roman" panose="02020603050405020304" pitchFamily="18" charset="0"/>
                        </a:rPr>
                        <a:t>Yếu tố ảnh hưởng</a:t>
                      </a:r>
                      <a:endParaRPr lang="vi-VN" sz="1600">
                        <a:effectLst/>
                        <a:latin typeface="Times New Roman" panose="02020603050405020304" pitchFamily="18" charset="0"/>
                        <a:cs typeface="Times New Roman" panose="02020603050405020304" pitchFamily="18" charset="0"/>
                      </a:endParaRPr>
                    </a:p>
                  </a:txBody>
                  <a:tcPr marL="12438" marR="12438" marT="12438" marB="1243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600" b="1">
                          <a:effectLst/>
                          <a:latin typeface="Times New Roman" panose="02020603050405020304" pitchFamily="18" charset="0"/>
                          <a:cs typeface="Times New Roman" panose="02020603050405020304" pitchFamily="18" charset="0"/>
                        </a:rPr>
                        <a:t>Phân tích</a:t>
                      </a:r>
                      <a:endParaRPr lang="vi-VN" sz="1600">
                        <a:effectLst/>
                        <a:latin typeface="Times New Roman" panose="02020603050405020304" pitchFamily="18" charset="0"/>
                        <a:cs typeface="Times New Roman" panose="02020603050405020304" pitchFamily="18" charset="0"/>
                      </a:endParaRPr>
                    </a:p>
                  </a:txBody>
                  <a:tcPr marL="12438" marR="12438" marT="12438" marB="1243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2674673971"/>
                  </a:ext>
                </a:extLst>
              </a:tr>
              <a:tr h="1016631">
                <a:tc>
                  <a:txBody>
                    <a:bodyPr/>
                    <a:lstStyle/>
                    <a:p>
                      <a:pPr algn="l"/>
                      <a:r>
                        <a:rPr lang="vi-VN" sz="1600" dirty="0">
                          <a:effectLst/>
                          <a:latin typeface="Times New Roman" panose="02020603050405020304" pitchFamily="18" charset="0"/>
                          <a:cs typeface="Times New Roman" panose="02020603050405020304" pitchFamily="18" charset="0"/>
                        </a:rPr>
                        <a:t>Thời tiết, khí hậu</a:t>
                      </a:r>
                    </a:p>
                  </a:txBody>
                  <a:tcPr marL="12438" marR="12438" marT="12438" marB="1243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600">
                          <a:effectLst/>
                          <a:latin typeface="Times New Roman" panose="02020603050405020304" pitchFamily="18" charset="0"/>
                          <a:cs typeface="Times New Roman" panose="02020603050405020304" pitchFamily="18" charset="0"/>
                        </a:rPr>
                        <a:t>Thời tiết, khí hậu khu vực nuôi ảnh hưởng đến mức nhiệt trung bình và biến động nhiệt độ theo các mùa trong năm của thuỷ vực. Mỗi nhóm động vật thuỷ sản có khả năng sống sót, sinh trưởng và sinh sản ở các khoảng nhiệt độ khác nhau. Do đó, đặc trưng thời tiết, khí hậu từng vùng là cơ sở xác định đối tượng nuôi phù hợp, mùa vụ thả giống và số vụ nuôi trong năm.</a:t>
                      </a:r>
                    </a:p>
                  </a:txBody>
                  <a:tcPr marL="12438" marR="12438" marT="12438" marB="1243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3135653648"/>
                  </a:ext>
                </a:extLst>
              </a:tr>
              <a:tr h="1808396">
                <a:tc>
                  <a:txBody>
                    <a:bodyPr/>
                    <a:lstStyle/>
                    <a:p>
                      <a:pPr algn="l"/>
                      <a:r>
                        <a:rPr lang="vi-VN" sz="1600" dirty="0">
                          <a:effectLst/>
                          <a:latin typeface="Times New Roman" panose="02020603050405020304" pitchFamily="18" charset="0"/>
                          <a:cs typeface="Times New Roman" panose="02020603050405020304" pitchFamily="18" charset="0"/>
                        </a:rPr>
                        <a:t>Nguồn nước</a:t>
                      </a:r>
                    </a:p>
                  </a:txBody>
                  <a:tcPr marL="12438" marR="12438" marT="12438" marB="1243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600" dirty="0">
                          <a:effectLst/>
                          <a:latin typeface="Times New Roman" panose="02020603050405020304" pitchFamily="18" charset="0"/>
                          <a:cs typeface="Times New Roman" panose="02020603050405020304" pitchFamily="18" charset="0"/>
                        </a:rPr>
                        <a:t>Nước nuôi thuỷ sản thường được cung cấp từ hệ thống kênh, mương gần khu vực nuôi. Đặc điểm tự nhiên vùng nuôi ảnh hưởng đến trữ lượng và chất lượng của nguồn nước. Chất lượng nước ở kênh mương còn bị ảnh hưởng bởi các nguồn thải từ dân cư, hoạt động trồng trọt, chăn nuôi của vùng lân cận. Nguồn nước trong, không chứa chất ô nhiễm và có các chỉ tiêu môi trường phù hợp là yếu tố quyết định đến sự thành công của hoạt động nuôi thuỷ sản. Ví dụ: Nguồn nước gần các khu vực dân cư đông đúc hoặc các vùng chăn nuôi tập trung thường có chất lượng kém, không phù hợp cho nuôi thuỷ sản. Nước biển xa bờ thường sạch hơn so với ở khu vực ven bờ</a:t>
                      </a:r>
                    </a:p>
                  </a:txBody>
                  <a:tcPr marL="12438" marR="12438" marT="12438" marB="1243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842392620"/>
                  </a:ext>
                </a:extLst>
              </a:tr>
              <a:tr h="1016631">
                <a:tc>
                  <a:txBody>
                    <a:bodyPr/>
                    <a:lstStyle/>
                    <a:p>
                      <a:pPr algn="l"/>
                      <a:r>
                        <a:rPr lang="vi-VN" sz="1600">
                          <a:effectLst/>
                          <a:latin typeface="Times New Roman" panose="02020603050405020304" pitchFamily="18" charset="0"/>
                          <a:cs typeface="Times New Roman" panose="02020603050405020304" pitchFamily="18" charset="0"/>
                        </a:rPr>
                        <a:t>Thổ nhưỡng</a:t>
                      </a:r>
                    </a:p>
                  </a:txBody>
                  <a:tcPr marL="12438" marR="12438" marT="12438" marB="1243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600">
                          <a:effectLst/>
                          <a:latin typeface="Times New Roman" panose="02020603050405020304" pitchFamily="18" charset="0"/>
                          <a:cs typeface="Times New Roman" panose="02020603050405020304" pitchFamily="18" charset="0"/>
                        </a:rPr>
                        <a:t>Mỗi vùng nuôi có đặc trưng thổ nhưỡng khác nhau (cát, sét, bùn). Trong thuỷ vực, nước luôn tiếp xúc và có sự trao đổi vật chất với nền đáy mang đặc trưng thổ nhưỡng, do đó tác động trực tiếp đến chất lượng môi trường nước. Ví dụ: Ao nuôi xây dựng trên vùng đất phèn thường có môi trường nước với độ pH thấp, hàm lượng sắt cao.</a:t>
                      </a:r>
                    </a:p>
                  </a:txBody>
                  <a:tcPr marL="12438" marR="12438" marT="12438" marB="1243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3845452008"/>
                  </a:ext>
                </a:extLst>
              </a:tr>
              <a:tr h="1214572">
                <a:tc>
                  <a:txBody>
                    <a:bodyPr/>
                    <a:lstStyle/>
                    <a:p>
                      <a:pPr algn="l"/>
                      <a:r>
                        <a:rPr lang="vi-VN" sz="1600">
                          <a:effectLst/>
                          <a:latin typeface="Times New Roman" panose="02020603050405020304" pitchFamily="18" charset="0"/>
                          <a:cs typeface="Times New Roman" panose="02020603050405020304" pitchFamily="18" charset="0"/>
                        </a:rPr>
                        <a:t>Ảnh hưởng từ quá trình vận hành hệ thống nuôi</a:t>
                      </a:r>
                    </a:p>
                  </a:txBody>
                  <a:tcPr marL="12438" marR="12438" marT="12438" marB="1243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600" dirty="0">
                          <a:effectLst/>
                          <a:latin typeface="Times New Roman" panose="02020603050405020304" pitchFamily="18" charset="0"/>
                          <a:cs typeface="Times New Roman" panose="02020603050405020304" pitchFamily="18" charset="0"/>
                        </a:rPr>
                        <a:t>Trong quá trình nuôi, người nuôi cung cấp thức ăn cho động vật thuỷ sản, bổ sung vào hệ thống nuôi các loại chế phẩm sinh học, hoá chất xử lí môi trường, thuốc phòng và điều trị bệnh. Các chất bổ sung đều tạo ra chất thải trong nước và nền đáy ao nuôi, gây ra tác động nhất định lên môi trường nuôi thuỷ sản. Tuy nhiên, việc đưa thức ăn vào hệ thống nuôi là yếu tố chính tạo ra chất thải và gây ảnh hưởng lớn đến chất lượng môi trường nước hệ thống nuôi.</a:t>
                      </a:r>
                    </a:p>
                  </a:txBody>
                  <a:tcPr marL="12438" marR="12438" marT="12438" marB="1243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3038009364"/>
                  </a:ext>
                </a:extLst>
              </a:tr>
            </a:tbl>
          </a:graphicData>
        </a:graphic>
      </p:graphicFrame>
    </p:spTree>
    <p:extLst>
      <p:ext uri="{BB962C8B-B14F-4D97-AF65-F5344CB8AC3E}">
        <p14:creationId xmlns:p14="http://schemas.microsoft.com/office/powerpoint/2010/main" val="6627292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359797" y="135476"/>
            <a:ext cx="10657554" cy="1270691"/>
            <a:chOff x="1023168" y="718038"/>
            <a:chExt cx="10657554" cy="1270691"/>
          </a:xfrm>
        </p:grpSpPr>
        <p:pic>
          <p:nvPicPr>
            <p:cNvPr id="2" name="Picture 18" descr="hoi (3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3168" y="718038"/>
              <a:ext cx="889205" cy="127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12373" y="753220"/>
              <a:ext cx="9768349" cy="461665"/>
            </a:xfrm>
            <a:prstGeom prst="rect">
              <a:avLst/>
            </a:prstGeom>
          </p:spPr>
          <p:txBody>
            <a:bodyPr wrap="square">
              <a:spAutoFit/>
            </a:bodyPr>
            <a:lstStyle/>
            <a:p>
              <a:pPr algn="just">
                <a:spcAft>
                  <a:spcPts val="0"/>
                </a:spcAft>
              </a:pP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VNI-Times" pitchFamily="2" charset="0"/>
                <a:ea typeface="Times New Roman" panose="02020603050405020304" pitchFamily="18" charset="0"/>
                <a:cs typeface="Times New Roman" panose="02020603050405020304" pitchFamily="18" charset="0"/>
              </a:endParaRPr>
            </a:p>
          </p:txBody>
        </p:sp>
      </p:grpSp>
      <p:pic>
        <p:nvPicPr>
          <p:cNvPr id="7" name="Picture 6" descr="1012-042-10-1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23406" y="6073877"/>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2EBCC3B0-716C-9410-592D-C134CE11C9C7}"/>
              </a:ext>
            </a:extLst>
          </p:cNvPr>
          <p:cNvGraphicFramePr>
            <a:graphicFrameLocks noGrp="1"/>
          </p:cNvGraphicFramePr>
          <p:nvPr>
            <p:extLst>
              <p:ext uri="{D42A27DB-BD31-4B8C-83A1-F6EECF244321}">
                <p14:modId xmlns:p14="http://schemas.microsoft.com/office/powerpoint/2010/main" val="3077324024"/>
              </p:ext>
            </p:extLst>
          </p:nvPr>
        </p:nvGraphicFramePr>
        <p:xfrm>
          <a:off x="675249" y="1139481"/>
          <a:ext cx="10607040" cy="5747728"/>
        </p:xfrm>
        <a:graphic>
          <a:graphicData uri="http://schemas.openxmlformats.org/drawingml/2006/table">
            <a:tbl>
              <a:tblPr/>
              <a:tblGrid>
                <a:gridCol w="2321169">
                  <a:extLst>
                    <a:ext uri="{9D8B030D-6E8A-4147-A177-3AD203B41FA5}">
                      <a16:colId xmlns:a16="http://schemas.microsoft.com/office/drawing/2014/main" val="573081753"/>
                    </a:ext>
                  </a:extLst>
                </a:gridCol>
                <a:gridCol w="8285871">
                  <a:extLst>
                    <a:ext uri="{9D8B030D-6E8A-4147-A177-3AD203B41FA5}">
                      <a16:colId xmlns:a16="http://schemas.microsoft.com/office/drawing/2014/main" val="807662598"/>
                    </a:ext>
                  </a:extLst>
                </a:gridCol>
              </a:tblGrid>
              <a:tr h="234680">
                <a:tc>
                  <a:txBody>
                    <a:bodyPr/>
                    <a:lstStyle/>
                    <a:p>
                      <a:pPr algn="l"/>
                      <a:r>
                        <a:rPr lang="vi-VN" sz="2000" b="1">
                          <a:effectLst/>
                          <a:latin typeface="Times New Roman" panose="02020603050405020304" pitchFamily="18" charset="0"/>
                          <a:cs typeface="Times New Roman" panose="02020603050405020304" pitchFamily="18" charset="0"/>
                        </a:rPr>
                        <a:t>Thời điểm</a:t>
                      </a:r>
                      <a:endParaRPr lang="vi-VN" sz="2000">
                        <a:effectLst/>
                        <a:latin typeface="Times New Roman" panose="02020603050405020304" pitchFamily="18" charset="0"/>
                        <a:cs typeface="Times New Roman" panose="02020603050405020304" pitchFamily="18" charset="0"/>
                      </a:endParaRPr>
                    </a:p>
                  </a:txBody>
                  <a:tcPr marL="24067" marR="24067" marT="24067" marB="24067"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2000" b="1">
                          <a:effectLst/>
                          <a:latin typeface="Times New Roman" panose="02020603050405020304" pitchFamily="18" charset="0"/>
                          <a:cs typeface="Times New Roman" panose="02020603050405020304" pitchFamily="18" charset="0"/>
                        </a:rPr>
                        <a:t>Biện pháp</a:t>
                      </a:r>
                      <a:endParaRPr lang="vi-VN" sz="2000">
                        <a:effectLst/>
                        <a:latin typeface="Times New Roman" panose="02020603050405020304" pitchFamily="18" charset="0"/>
                        <a:cs typeface="Times New Roman" panose="02020603050405020304" pitchFamily="18" charset="0"/>
                      </a:endParaRPr>
                    </a:p>
                  </a:txBody>
                  <a:tcPr marL="24067" marR="24067" marT="24067" marB="24067"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511056047"/>
                  </a:ext>
                </a:extLst>
              </a:tr>
              <a:tr h="2325023">
                <a:tc>
                  <a:txBody>
                    <a:bodyPr/>
                    <a:lstStyle/>
                    <a:p>
                      <a:pPr algn="l"/>
                      <a:r>
                        <a:rPr lang="vi-VN" sz="2000" dirty="0">
                          <a:effectLst/>
                          <a:latin typeface="Times New Roman" panose="02020603050405020304" pitchFamily="18" charset="0"/>
                          <a:cs typeface="Times New Roman" panose="02020603050405020304" pitchFamily="18" charset="0"/>
                        </a:rPr>
                        <a:t>Trước khi nuôi</a:t>
                      </a:r>
                    </a:p>
                  </a:txBody>
                  <a:tcPr marL="24067" marR="24067" marT="24067" marB="24067"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2000">
                          <a:effectLst/>
                          <a:latin typeface="Times New Roman" panose="02020603050405020304" pitchFamily="18" charset="0"/>
                          <a:cs typeface="Times New Roman" panose="02020603050405020304" pitchFamily="18" charset="0"/>
                        </a:rPr>
                        <a:t>- Quản lí nguồn nước và dự trữ nguồn nước:</a:t>
                      </a:r>
                    </a:p>
                    <a:p>
                      <a:pPr algn="l"/>
                      <a:r>
                        <a:rPr lang="vi-VN" sz="2000">
                          <a:effectLst/>
                          <a:latin typeface="Times New Roman" panose="02020603050405020304" pitchFamily="18" charset="0"/>
                          <a:cs typeface="Times New Roman" panose="02020603050405020304" pitchFamily="18" charset="0"/>
                        </a:rPr>
                        <a:t>+ Người nuôi cần đánh giá trữ lượng nguồn nước cấp để đảm bảo nguồn nước luôn đầy đủ và chủ động cho hệ thống nuôi trong suốt quá trình nuôi.</a:t>
                      </a:r>
                    </a:p>
                    <a:p>
                      <a:pPr algn="l"/>
                      <a:r>
                        <a:rPr lang="vi-VN" sz="2000">
                          <a:effectLst/>
                          <a:latin typeface="Times New Roman" panose="02020603050405020304" pitchFamily="18" charset="0"/>
                          <a:cs typeface="Times New Roman" panose="02020603050405020304" pitchFamily="18" charset="0"/>
                        </a:rPr>
                        <a:t>+ Trước khi sử dụng cho nuôi thuỷ sản, cần quan trắc một số thông số cơ bản về thuỷ lí, thuỷ hoá và thuỷ sinh vật để đảm bảo nguồn nước đạt yêu cầu và phù hợp cho từng đối tượng nuôi.</a:t>
                      </a:r>
                    </a:p>
                  </a:txBody>
                  <a:tcPr marL="24067" marR="24067" marT="24067" marB="24067"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49809533"/>
                  </a:ext>
                </a:extLst>
              </a:tr>
              <a:tr h="1105655">
                <a:tc>
                  <a:txBody>
                    <a:bodyPr/>
                    <a:lstStyle/>
                    <a:p>
                      <a:pPr algn="l"/>
                      <a:r>
                        <a:rPr lang="vi-VN" sz="2000">
                          <a:effectLst/>
                          <a:latin typeface="Times New Roman" panose="02020603050405020304" pitchFamily="18" charset="0"/>
                          <a:cs typeface="Times New Roman" panose="02020603050405020304" pitchFamily="18" charset="0"/>
                        </a:rPr>
                        <a:t>Trong khi nuôi</a:t>
                      </a:r>
                    </a:p>
                  </a:txBody>
                  <a:tcPr marL="24067" marR="24067" marT="24067" marB="24067"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2000">
                          <a:effectLst/>
                          <a:latin typeface="Times New Roman" panose="02020603050405020304" pitchFamily="18" charset="0"/>
                          <a:cs typeface="Times New Roman" panose="02020603050405020304" pitchFamily="18" charset="0"/>
                        </a:rPr>
                        <a:t>- Quản lí các yếu tố thủy lí: Độ trong và mà nước, nhiệt độ</a:t>
                      </a:r>
                    </a:p>
                    <a:p>
                      <a:pPr algn="l"/>
                      <a:r>
                        <a:rPr lang="vi-VN" sz="2000">
                          <a:effectLst/>
                          <a:latin typeface="Times New Roman" panose="02020603050405020304" pitchFamily="18" charset="0"/>
                          <a:cs typeface="Times New Roman" panose="02020603050405020304" pitchFamily="18" charset="0"/>
                        </a:rPr>
                        <a:t>- Quản lí các yếu tố thủy hóa: Hàm lượng oxygen hòa tan, pH, chất hữu cơ, khí độc, độ mặn</a:t>
                      </a:r>
                    </a:p>
                    <a:p>
                      <a:pPr algn="l"/>
                      <a:r>
                        <a:rPr lang="vi-VN" sz="2000">
                          <a:effectLst/>
                          <a:latin typeface="Times New Roman" panose="02020603050405020304" pitchFamily="18" charset="0"/>
                          <a:cs typeface="Times New Roman" panose="02020603050405020304" pitchFamily="18" charset="0"/>
                        </a:rPr>
                        <a:t>- Quản lí yếu tố thủy sinh</a:t>
                      </a:r>
                    </a:p>
                  </a:txBody>
                  <a:tcPr marL="24067" marR="24067" marT="24067" marB="24067"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1403216153"/>
                  </a:ext>
                </a:extLst>
              </a:tr>
              <a:tr h="1802437">
                <a:tc>
                  <a:txBody>
                    <a:bodyPr/>
                    <a:lstStyle/>
                    <a:p>
                      <a:pPr algn="l"/>
                      <a:r>
                        <a:rPr lang="vi-VN" sz="2000">
                          <a:effectLst/>
                          <a:latin typeface="Times New Roman" panose="02020603050405020304" pitchFamily="18" charset="0"/>
                          <a:cs typeface="Times New Roman" panose="02020603050405020304" pitchFamily="18" charset="0"/>
                        </a:rPr>
                        <a:t>Sau khi nuôi</a:t>
                      </a:r>
                    </a:p>
                  </a:txBody>
                  <a:tcPr marL="24067" marR="24067" marT="24067" marB="24067"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2000" dirty="0">
                          <a:effectLst/>
                          <a:latin typeface="Times New Roman" panose="02020603050405020304" pitchFamily="18" charset="0"/>
                          <a:cs typeface="Times New Roman" panose="02020603050405020304" pitchFamily="18" charset="0"/>
                        </a:rPr>
                        <a:t>Nước thải sau nuôi cần được thu gom để xử lí, không thải trực tiếp ra môi trường ngoài để tránh lây lan mầm bệnh và ô nhiễm môi trường tự nhiên. Nước thải từ các ao nuôi thường được thu gom và dẫn về các ao, mương lắng thải trong trại nuôi để xử lí trước khi thải ra ngoài hoặc tái sử dụng cho vụ nuôi sau.</a:t>
                      </a:r>
                    </a:p>
                  </a:txBody>
                  <a:tcPr marL="24067" marR="24067" marT="24067" marB="24067"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3129361262"/>
                  </a:ext>
                </a:extLst>
              </a:tr>
            </a:tbl>
          </a:graphicData>
        </a:graphic>
      </p:graphicFrame>
    </p:spTree>
    <p:extLst>
      <p:ext uri="{BB962C8B-B14F-4D97-AF65-F5344CB8AC3E}">
        <p14:creationId xmlns:p14="http://schemas.microsoft.com/office/powerpoint/2010/main" val="4001300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9797" y="135476"/>
            <a:ext cx="10657554" cy="1270691"/>
            <a:chOff x="1023168" y="718038"/>
            <a:chExt cx="10657554" cy="1270691"/>
          </a:xfrm>
        </p:grpSpPr>
        <p:pic>
          <p:nvPicPr>
            <p:cNvPr id="2" name="Picture 18" descr="hoi (3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3168" y="718038"/>
              <a:ext cx="889205" cy="127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12373" y="753220"/>
              <a:ext cx="9768349" cy="830997"/>
            </a:xfrm>
            <a:prstGeom prst="rect">
              <a:avLst/>
            </a:prstGeom>
          </p:spPr>
          <p:txBody>
            <a:bodyPr wrap="square">
              <a:spAutoFit/>
            </a:bodyPr>
            <a:lstStyle/>
            <a:p>
              <a:pPr algn="just">
                <a:spcAft>
                  <a:spcPts val="0"/>
                </a:spcAft>
              </a:pP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6.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VNI-Times" pitchFamily="2" charset="0"/>
                <a:ea typeface="Times New Roman" panose="02020603050405020304" pitchFamily="18" charset="0"/>
                <a:cs typeface="Times New Roman" panose="02020603050405020304" pitchFamily="18" charset="0"/>
              </a:endParaRPr>
            </a:p>
          </p:txBody>
        </p:sp>
      </p:grpSp>
      <p:pic>
        <p:nvPicPr>
          <p:cNvPr id="7" name="Picture 6" descr="1012-042-10-1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23406" y="6073877"/>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5A72DEA8-DCCB-D05C-58C8-20324E0966F2}"/>
              </a:ext>
            </a:extLst>
          </p:cNvPr>
          <p:cNvGraphicFramePr>
            <a:graphicFrameLocks noGrp="1"/>
          </p:cNvGraphicFramePr>
          <p:nvPr>
            <p:extLst>
              <p:ext uri="{D42A27DB-BD31-4B8C-83A1-F6EECF244321}">
                <p14:modId xmlns:p14="http://schemas.microsoft.com/office/powerpoint/2010/main" val="2949555354"/>
              </p:ext>
            </p:extLst>
          </p:nvPr>
        </p:nvGraphicFramePr>
        <p:xfrm>
          <a:off x="58994" y="1146350"/>
          <a:ext cx="11209228" cy="5592079"/>
        </p:xfrm>
        <a:graphic>
          <a:graphicData uri="http://schemas.openxmlformats.org/drawingml/2006/table">
            <a:tbl>
              <a:tblPr/>
              <a:tblGrid>
                <a:gridCol w="4122284">
                  <a:extLst>
                    <a:ext uri="{9D8B030D-6E8A-4147-A177-3AD203B41FA5}">
                      <a16:colId xmlns:a16="http://schemas.microsoft.com/office/drawing/2014/main" val="3651750581"/>
                    </a:ext>
                  </a:extLst>
                </a:gridCol>
                <a:gridCol w="7086944">
                  <a:extLst>
                    <a:ext uri="{9D8B030D-6E8A-4147-A177-3AD203B41FA5}">
                      <a16:colId xmlns:a16="http://schemas.microsoft.com/office/drawing/2014/main" val="1004391393"/>
                    </a:ext>
                  </a:extLst>
                </a:gridCol>
              </a:tblGrid>
              <a:tr h="341972">
                <a:tc>
                  <a:txBody>
                    <a:bodyPr/>
                    <a:lstStyle/>
                    <a:p>
                      <a:pPr algn="l"/>
                      <a:r>
                        <a:rPr lang="vi-VN" sz="1800" b="1">
                          <a:effectLst/>
                          <a:latin typeface="Times New Roman" panose="02020603050405020304" pitchFamily="18" charset="0"/>
                          <a:cs typeface="Times New Roman" panose="02020603050405020304" pitchFamily="18" charset="0"/>
                        </a:rPr>
                        <a:t>Thời điểm</a:t>
                      </a:r>
                      <a:endParaRPr lang="vi-VN" sz="1800">
                        <a:effectLst/>
                        <a:latin typeface="Times New Roman" panose="02020603050405020304" pitchFamily="18" charset="0"/>
                        <a:cs typeface="Times New Roman" panose="02020603050405020304" pitchFamily="18" charset="0"/>
                      </a:endParaRPr>
                    </a:p>
                  </a:txBody>
                  <a:tcPr marL="60435" marR="60435" marT="30218" marB="3021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800" b="1">
                          <a:effectLst/>
                          <a:latin typeface="Times New Roman" panose="02020603050405020304" pitchFamily="18" charset="0"/>
                          <a:cs typeface="Times New Roman" panose="02020603050405020304" pitchFamily="18" charset="0"/>
                        </a:rPr>
                        <a:t>Biện pháp</a:t>
                      </a:r>
                      <a:endParaRPr lang="vi-VN" sz="1800">
                        <a:effectLst/>
                        <a:latin typeface="Times New Roman" panose="02020603050405020304" pitchFamily="18" charset="0"/>
                        <a:cs typeface="Times New Roman" panose="02020603050405020304" pitchFamily="18" charset="0"/>
                      </a:endParaRPr>
                    </a:p>
                  </a:txBody>
                  <a:tcPr marL="60435" marR="60435" marT="30218" marB="3021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3955100687"/>
                  </a:ext>
                </a:extLst>
              </a:tr>
              <a:tr h="2339668">
                <a:tc>
                  <a:txBody>
                    <a:bodyPr/>
                    <a:lstStyle/>
                    <a:p>
                      <a:pPr algn="l"/>
                      <a:r>
                        <a:rPr lang="vi-VN" sz="1800">
                          <a:effectLst/>
                          <a:latin typeface="Times New Roman" panose="02020603050405020304" pitchFamily="18" charset="0"/>
                          <a:cs typeface="Times New Roman" panose="02020603050405020304" pitchFamily="18" charset="0"/>
                        </a:rPr>
                        <a:t>Trước khi nuôi</a:t>
                      </a:r>
                    </a:p>
                  </a:txBody>
                  <a:tcPr marL="60435" marR="60435" marT="30218" marB="3021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800" dirty="0">
                          <a:effectLst/>
                          <a:latin typeface="Times New Roman" panose="02020603050405020304" pitchFamily="18" charset="0"/>
                          <a:cs typeface="Times New Roman" panose="02020603050405020304" pitchFamily="18" charset="0"/>
                        </a:rPr>
                        <a:t>- Trước khi cấp nước vào ao, nền đáy ao nuôi cần được nạo vét, bón vôi và phơi đáy để khử trùng, diệt tạp và giảm độ chua.</a:t>
                      </a:r>
                    </a:p>
                    <a:p>
                      <a:pPr algn="l"/>
                      <a:r>
                        <a:rPr lang="vi-VN" sz="1800" dirty="0">
                          <a:effectLst/>
                          <a:latin typeface="Times New Roman" panose="02020603050405020304" pitchFamily="18" charset="0"/>
                          <a:cs typeface="Times New Roman" panose="02020603050405020304" pitchFamily="18" charset="0"/>
                        </a:rPr>
                        <a:t>- Lấy nước vào hệ thống nuôi qua túi lọc để loại bỏ sinh vật tạp và cặn vẫn.</a:t>
                      </a:r>
                    </a:p>
                    <a:p>
                      <a:pPr algn="l"/>
                      <a:r>
                        <a:rPr lang="vi-VN" sz="1800" dirty="0">
                          <a:effectLst/>
                          <a:latin typeface="Times New Roman" panose="02020603050405020304" pitchFamily="18" charset="0"/>
                          <a:cs typeface="Times New Roman" panose="02020603050405020304" pitchFamily="18" charset="0"/>
                        </a:rPr>
                        <a:t>- Khử trùng nước bằng hoá chất như chlorine, BKC, thuốc tím (KMnO</a:t>
                      </a:r>
                      <a:r>
                        <a:rPr lang="vi-VN" sz="1800" baseline="-25000" dirty="0">
                          <a:effectLst/>
                          <a:latin typeface="Times New Roman" panose="02020603050405020304" pitchFamily="18" charset="0"/>
                          <a:cs typeface="Times New Roman" panose="02020603050405020304" pitchFamily="18" charset="0"/>
                        </a:rPr>
                        <a:t>4</a:t>
                      </a:r>
                      <a:r>
                        <a:rPr lang="vi-VN" sz="1800" dirty="0">
                          <a:effectLst/>
                          <a:latin typeface="Times New Roman" panose="02020603050405020304" pitchFamily="18" charset="0"/>
                          <a:cs typeface="Times New Roman" panose="02020603050405020304" pitchFamily="18" charset="0"/>
                        </a:rPr>
                        <a:t>), Iodine,... để tiêu diệt vi sinh vật gây hại.</a:t>
                      </a:r>
                    </a:p>
                    <a:p>
                      <a:pPr algn="l"/>
                      <a:r>
                        <a:rPr lang="vi-VN" sz="1800" dirty="0">
                          <a:effectLst/>
                          <a:latin typeface="Times New Roman" panose="02020603050405020304" pitchFamily="18" charset="0"/>
                          <a:cs typeface="Times New Roman" panose="02020603050405020304" pitchFamily="18" charset="0"/>
                        </a:rPr>
                        <a:t>- Sử dụng chế phẩm sinh học để tạo hệ vi sinh có lợi sau khi khử trùng nước từ 2 đến 3 ngày</a:t>
                      </a:r>
                    </a:p>
                  </a:txBody>
                  <a:tcPr marL="60435" marR="60435" marT="30218" marB="3021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1144197389"/>
                  </a:ext>
                </a:extLst>
              </a:tr>
              <a:tr h="2910439">
                <a:tc>
                  <a:txBody>
                    <a:bodyPr/>
                    <a:lstStyle/>
                    <a:p>
                      <a:pPr algn="l"/>
                      <a:r>
                        <a:rPr lang="vi-VN" sz="1800">
                          <a:effectLst/>
                          <a:latin typeface="Times New Roman" panose="02020603050405020304" pitchFamily="18" charset="0"/>
                          <a:cs typeface="Times New Roman" panose="02020603050405020304" pitchFamily="18" charset="0"/>
                        </a:rPr>
                        <a:t>Sau khi nuôi</a:t>
                      </a:r>
                    </a:p>
                  </a:txBody>
                  <a:tcPr marL="60435" marR="60435" marT="30218" marB="3021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800" dirty="0">
                          <a:effectLst/>
                          <a:latin typeface="Times New Roman" panose="02020603050405020304" pitchFamily="18" charset="0"/>
                          <a:cs typeface="Times New Roman" panose="02020603050405020304" pitchFamily="18" charset="0"/>
                        </a:rPr>
                        <a:t>- Sử dụng ao lắng:</a:t>
                      </a:r>
                    </a:p>
                    <a:p>
                      <a:pPr algn="l"/>
                      <a:r>
                        <a:rPr lang="vi-VN" sz="1800" dirty="0">
                          <a:effectLst/>
                          <a:latin typeface="Times New Roman" panose="02020603050405020304" pitchFamily="18" charset="0"/>
                          <a:cs typeface="Times New Roman" panose="02020603050405020304" pitchFamily="18" charset="0"/>
                        </a:rPr>
                        <a:t>Ao lắng cần được nạo vét định kì sau vài năm sử dụng để loại bỏ bùn đáy và tạo độ sâu cho ao, giúp duy trì khả năng chứa và lắng tụ chất thải. Có thể bổ sung chế phẩm sinh học hoặc trồng thực vật thuỷ sinh dễ tăng cường xử lí chất thải trong ao lắng. Ao cũng có thể được thả thêm một số loài cá ăn mùn bã hữu cơ hoặc ăn lọc tảo để tận dụng chất dinh dưỡng hữu cơ.</a:t>
                      </a:r>
                    </a:p>
                    <a:p>
                      <a:pPr algn="l"/>
                      <a:r>
                        <a:rPr lang="vi-VN" sz="1800" dirty="0">
                          <a:effectLst/>
                          <a:latin typeface="Times New Roman" panose="02020603050405020304" pitchFamily="18" charset="0"/>
                          <a:cs typeface="Times New Roman" panose="02020603050405020304" pitchFamily="18" charset="0"/>
                        </a:rPr>
                        <a:t>- Nước tưới cây trồng:</a:t>
                      </a:r>
                    </a:p>
                    <a:p>
                      <a:pPr algn="l"/>
                      <a:r>
                        <a:rPr lang="vi-VN" sz="1800" dirty="0">
                          <a:effectLst/>
                          <a:latin typeface="Times New Roman" panose="02020603050405020304" pitchFamily="18" charset="0"/>
                          <a:cs typeface="Times New Roman" panose="02020603050405020304" pitchFamily="18" charset="0"/>
                        </a:rPr>
                        <a:t>Ở một số vùng, nước thải từ ao nuôi cá nước ngọt có thể được sử dụng để tưới cho cây, còn gọi là mô hình nuôi kết hợp.</a:t>
                      </a:r>
                    </a:p>
                  </a:txBody>
                  <a:tcPr marL="60435" marR="60435" marT="30218" marB="30218"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1557627576"/>
                  </a:ext>
                </a:extLst>
              </a:tr>
            </a:tbl>
          </a:graphicData>
        </a:graphic>
      </p:graphicFrame>
    </p:spTree>
    <p:extLst>
      <p:ext uri="{BB962C8B-B14F-4D97-AF65-F5344CB8AC3E}">
        <p14:creationId xmlns:p14="http://schemas.microsoft.com/office/powerpoint/2010/main" val="1316078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9797" y="135476"/>
            <a:ext cx="10657554" cy="1270691"/>
            <a:chOff x="1023168" y="718038"/>
            <a:chExt cx="10657554" cy="1270691"/>
          </a:xfrm>
        </p:grpSpPr>
        <p:pic>
          <p:nvPicPr>
            <p:cNvPr id="2" name="Picture 18" descr="hoi (3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3168" y="718038"/>
              <a:ext cx="889205" cy="127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12373" y="753220"/>
              <a:ext cx="9768349" cy="830997"/>
            </a:xfrm>
            <a:prstGeom prst="rect">
              <a:avLst/>
            </a:prstGeom>
          </p:spPr>
          <p:txBody>
            <a:bodyPr wrap="square">
              <a:spAutoFit/>
            </a:bodyPr>
            <a:lstStyle/>
            <a:p>
              <a:pPr algn="just">
                <a:spcAft>
                  <a:spcPts val="0"/>
                </a:spcAft>
              </a:pP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7.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VNI-Times" pitchFamily="2" charset="0"/>
                <a:ea typeface="Times New Roman" panose="02020603050405020304" pitchFamily="18" charset="0"/>
                <a:cs typeface="Times New Roman" panose="02020603050405020304" pitchFamily="18" charset="0"/>
              </a:endParaRPr>
            </a:p>
          </p:txBody>
        </p:sp>
      </p:grpSp>
      <p:pic>
        <p:nvPicPr>
          <p:cNvPr id="7" name="Picture 6" descr="1012-042-10-1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23406" y="6073877"/>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3DE11960-EE7E-6239-CC0D-7405BDE5B0F4}"/>
              </a:ext>
            </a:extLst>
          </p:cNvPr>
          <p:cNvGraphicFramePr>
            <a:graphicFrameLocks noGrp="1"/>
          </p:cNvGraphicFramePr>
          <p:nvPr>
            <p:extLst>
              <p:ext uri="{D42A27DB-BD31-4B8C-83A1-F6EECF244321}">
                <p14:modId xmlns:p14="http://schemas.microsoft.com/office/powerpoint/2010/main" val="3446988386"/>
              </p:ext>
            </p:extLst>
          </p:nvPr>
        </p:nvGraphicFramePr>
        <p:xfrm>
          <a:off x="211016" y="1488000"/>
          <a:ext cx="11197882" cy="5236000"/>
        </p:xfrm>
        <a:graphic>
          <a:graphicData uri="http://schemas.openxmlformats.org/drawingml/2006/table">
            <a:tbl>
              <a:tblPr/>
              <a:tblGrid>
                <a:gridCol w="3408053">
                  <a:extLst>
                    <a:ext uri="{9D8B030D-6E8A-4147-A177-3AD203B41FA5}">
                      <a16:colId xmlns:a16="http://schemas.microsoft.com/office/drawing/2014/main" val="1049307273"/>
                    </a:ext>
                  </a:extLst>
                </a:gridCol>
                <a:gridCol w="7789829">
                  <a:extLst>
                    <a:ext uri="{9D8B030D-6E8A-4147-A177-3AD203B41FA5}">
                      <a16:colId xmlns:a16="http://schemas.microsoft.com/office/drawing/2014/main" val="4288275534"/>
                    </a:ext>
                  </a:extLst>
                </a:gridCol>
              </a:tblGrid>
              <a:tr h="111898">
                <a:tc>
                  <a:txBody>
                    <a:bodyPr/>
                    <a:lstStyle/>
                    <a:p>
                      <a:pPr algn="l"/>
                      <a:r>
                        <a:rPr lang="vi-VN" sz="1600" b="1">
                          <a:effectLst/>
                          <a:latin typeface="Times New Roman" panose="02020603050405020304" pitchFamily="18" charset="0"/>
                          <a:cs typeface="Times New Roman" panose="02020603050405020304" pitchFamily="18" charset="0"/>
                        </a:rPr>
                        <a:t>Ứng dụng</a:t>
                      </a:r>
                      <a:endParaRPr lang="vi-VN" sz="1600">
                        <a:effectLst/>
                        <a:latin typeface="Times New Roman" panose="02020603050405020304" pitchFamily="18" charset="0"/>
                        <a:cs typeface="Times New Roman" panose="02020603050405020304" pitchFamily="18" charset="0"/>
                      </a:endParaRPr>
                    </a:p>
                  </a:txBody>
                  <a:tcPr marL="14420" marR="14420" marT="14420" marB="14420"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600" b="1">
                          <a:effectLst/>
                          <a:latin typeface="Times New Roman" panose="02020603050405020304" pitchFamily="18" charset="0"/>
                          <a:cs typeface="Times New Roman" panose="02020603050405020304" pitchFamily="18" charset="0"/>
                        </a:rPr>
                        <a:t>Hình thức</a:t>
                      </a:r>
                      <a:endParaRPr lang="vi-VN" sz="1600">
                        <a:effectLst/>
                        <a:latin typeface="Times New Roman" panose="02020603050405020304" pitchFamily="18" charset="0"/>
                        <a:cs typeface="Times New Roman" panose="02020603050405020304" pitchFamily="18" charset="0"/>
                      </a:endParaRPr>
                    </a:p>
                  </a:txBody>
                  <a:tcPr marL="14420" marR="14420" marT="14420" marB="14420"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1421492243"/>
                  </a:ext>
                </a:extLst>
              </a:tr>
              <a:tr h="1773066">
                <a:tc>
                  <a:txBody>
                    <a:bodyPr/>
                    <a:lstStyle/>
                    <a:p>
                      <a:pPr algn="l"/>
                      <a:r>
                        <a:rPr lang="vi-VN" sz="1600">
                          <a:effectLst/>
                          <a:latin typeface="Times New Roman" panose="02020603050405020304" pitchFamily="18" charset="0"/>
                          <a:cs typeface="Times New Roman" panose="02020603050405020304" pitchFamily="18" charset="0"/>
                        </a:rPr>
                        <a:t>Ứng dụng của vi sinh vật để xử lí chất thải hữu cơ trong hệ thống nuôi thuỷ sản</a:t>
                      </a:r>
                    </a:p>
                  </a:txBody>
                  <a:tcPr marL="14420" marR="14420" marT="14420" marB="14420"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600">
                          <a:effectLst/>
                          <a:latin typeface="Times New Roman" panose="02020603050405020304" pitchFamily="18" charset="0"/>
                          <a:cs typeface="Times New Roman" panose="02020603050405020304" pitchFamily="18" charset="0"/>
                        </a:rPr>
                        <a:t>+ Vi sinh vật dị dưỡng có khả năng phân huỷ chất hữu cơ để tạo chất dinh dưỡng sử dụng trong quá trình tăng sinh khối của chúng. Ngoài ra, một số loại enzyme phân huỷ cũng được tổng hợp để bổ sung vào chế phẩm sinh học, nhằm hỗ trợ và tăng cường quá trình phân huỷ chất hữu cơ.</a:t>
                      </a:r>
                    </a:p>
                    <a:p>
                      <a:pPr algn="l"/>
                      <a:r>
                        <a:rPr lang="vi-VN" sz="1600">
                          <a:effectLst/>
                          <a:latin typeface="Times New Roman" panose="02020603050405020304" pitchFamily="18" charset="0"/>
                          <a:cs typeface="Times New Roman" panose="02020603050405020304" pitchFamily="18" charset="0"/>
                        </a:rPr>
                        <a:t>+ Một số nhóm vi sinh vật thường được sử dụng như: Lactobacillus, Bacillus, nấm men Saccharomyces.....</a:t>
                      </a:r>
                    </a:p>
                    <a:p>
                      <a:pPr algn="l"/>
                      <a:r>
                        <a:rPr lang="vi-VN" sz="1600">
                          <a:effectLst/>
                          <a:latin typeface="Times New Roman" panose="02020603050405020304" pitchFamily="18" charset="0"/>
                          <a:cs typeface="Times New Roman" panose="02020603050405020304" pitchFamily="18" charset="0"/>
                        </a:rPr>
                        <a:t>+ Vi sinh vật dị dưỡng được nghiên cứu và đưa vào các sản phẩm xử lí môi trường (chế phẩm sinh học) để định kì bổ sung vào ao, bể nuôi hoặc được kết hợp trong các công nghệ xử lí môi trường nuôi hiện dại, đặc biệt là công nghệ biofloc.</a:t>
                      </a:r>
                    </a:p>
                  </a:txBody>
                  <a:tcPr marL="14420" marR="14420" marT="14420" marB="14420"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615806692"/>
                  </a:ext>
                </a:extLst>
              </a:tr>
              <a:tr h="1357774">
                <a:tc>
                  <a:txBody>
                    <a:bodyPr/>
                    <a:lstStyle/>
                    <a:p>
                      <a:pPr algn="l"/>
                      <a:r>
                        <a:rPr lang="vi-VN" sz="1600">
                          <a:effectLst/>
                          <a:latin typeface="Times New Roman" panose="02020603050405020304" pitchFamily="18" charset="0"/>
                          <a:cs typeface="Times New Roman" panose="02020603050405020304" pitchFamily="18" charset="0"/>
                        </a:rPr>
                        <a:t>Ứng dụng của công nghệ sinh học để xử lí khi độc trong môi trường nuôi thuỷ sản</a:t>
                      </a:r>
                    </a:p>
                  </a:txBody>
                  <a:tcPr marL="14420" marR="14420" marT="14420" marB="14420"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600">
                          <a:effectLst/>
                          <a:latin typeface="Times New Roman" panose="02020603050405020304" pitchFamily="18" charset="0"/>
                          <a:cs typeface="Times New Roman" panose="02020603050405020304" pitchFamily="18" charset="0"/>
                        </a:rPr>
                        <a:t>+ Trong quá trình nuôi thuỷ sản, công nghệ sinh học đã được ứng dụng bằng cách sử dụng các chủng vi sinh vật có tác dụng phân giải khí độc trong nước và nền đáy như NH</a:t>
                      </a:r>
                      <a:r>
                        <a:rPr lang="vi-VN" sz="1600" baseline="-25000">
                          <a:effectLst/>
                          <a:latin typeface="Times New Roman" panose="02020603050405020304" pitchFamily="18" charset="0"/>
                          <a:cs typeface="Times New Roman" panose="02020603050405020304" pitchFamily="18" charset="0"/>
                        </a:rPr>
                        <a:t>3</a:t>
                      </a:r>
                      <a:r>
                        <a:rPr lang="vi-VN" sz="1600">
                          <a:effectLst/>
                          <a:latin typeface="Times New Roman" panose="02020603050405020304" pitchFamily="18" charset="0"/>
                          <a:cs typeface="Times New Roman" panose="02020603050405020304" pitchFamily="18" charset="0"/>
                        </a:rPr>
                        <a:t> và H</a:t>
                      </a:r>
                      <a:r>
                        <a:rPr lang="vi-VN" sz="1600" baseline="-25000">
                          <a:effectLst/>
                          <a:latin typeface="Times New Roman" panose="02020603050405020304" pitchFamily="18" charset="0"/>
                          <a:cs typeface="Times New Roman" panose="02020603050405020304" pitchFamily="18" charset="0"/>
                        </a:rPr>
                        <a:t>2</a:t>
                      </a:r>
                      <a:r>
                        <a:rPr lang="vi-VN" sz="1600">
                          <a:effectLst/>
                          <a:latin typeface="Times New Roman" panose="02020603050405020304" pitchFamily="18" charset="0"/>
                          <a:cs typeface="Times New Roman" panose="02020603050405020304" pitchFamily="18" charset="0"/>
                        </a:rPr>
                        <a:t>S.</a:t>
                      </a:r>
                    </a:p>
                    <a:p>
                      <a:pPr algn="l"/>
                      <a:r>
                        <a:rPr lang="vi-VN" sz="1600">
                          <a:effectLst/>
                          <a:latin typeface="Times New Roman" panose="02020603050405020304" pitchFamily="18" charset="0"/>
                          <a:cs typeface="Times New Roman" panose="02020603050405020304" pitchFamily="18" charset="0"/>
                        </a:rPr>
                        <a:t>+ Công nghệ sinh học đã áp dụng để chọn lọc và phân lập được các chủng vi khuẩn Nitrosomonas và Nitrobacter có khả năng xử lí môi trường tốt. Các nhóm vi khuẩn này đã được sử dụng ở dạng chế phẩm sinh học để bón vào hệ thống nuôi hoặc kết hợp vào các công nghệ xử lí môi trường, đặc biệt là công nghệ lọc sinh học.</a:t>
                      </a:r>
                    </a:p>
                  </a:txBody>
                  <a:tcPr marL="14420" marR="14420" marT="14420" marB="14420"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2422023728"/>
                  </a:ext>
                </a:extLst>
              </a:tr>
              <a:tr h="1108599">
                <a:tc>
                  <a:txBody>
                    <a:bodyPr/>
                    <a:lstStyle/>
                    <a:p>
                      <a:pPr algn="l"/>
                      <a:r>
                        <a:rPr lang="vi-VN" sz="1600">
                          <a:effectLst/>
                          <a:latin typeface="Times New Roman" panose="02020603050405020304" pitchFamily="18" charset="0"/>
                          <a:cs typeface="Times New Roman" panose="02020603050405020304" pitchFamily="18" charset="0"/>
                        </a:rPr>
                        <a:t>Ứng dụng của công nghệ sinh học để xử lí vi sinh vật gây hại</a:t>
                      </a:r>
                    </a:p>
                  </a:txBody>
                  <a:tcPr marL="14420" marR="14420" marT="14420" marB="14420"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600" dirty="0">
                          <a:effectLst/>
                          <a:latin typeface="Times New Roman" panose="02020603050405020304" pitchFamily="18" charset="0"/>
                          <a:cs typeface="Times New Roman" panose="02020603050405020304" pitchFamily="18" charset="0"/>
                        </a:rPr>
                        <a:t>Vi sinh vật gây hại trong hệ thống nuôi chủ yếu là các nhóm vi khuẩn gây bệnh cho vật nuôi. Việc bổ sung các nhóm vi sinh vật có lợi vào hệ thống nuôi để xử lí môi trường nuôi giúp chúng phát triển chiếm ưu thế trong nước và nền đáy ao nuôi. Nhờ đó, ngoài tác dụng xử lí môi trường, các nhóm vi sinh vật có lợi cũng phát triển lấn át và cạnh tranh với các nhóm vi khuẩn gây bệnh, ức chế khả năng phát triển chúng.</a:t>
                      </a:r>
                    </a:p>
                  </a:txBody>
                  <a:tcPr marL="14420" marR="14420" marT="14420" marB="14420"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3792288349"/>
                  </a:ext>
                </a:extLst>
              </a:tr>
            </a:tbl>
          </a:graphicData>
        </a:graphic>
      </p:graphicFrame>
    </p:spTree>
    <p:extLst>
      <p:ext uri="{BB962C8B-B14F-4D97-AF65-F5344CB8AC3E}">
        <p14:creationId xmlns:p14="http://schemas.microsoft.com/office/powerpoint/2010/main" val="2372010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OP 7 LỢI ÍCH SỨC KHỎE CỦA THỊT BÒ ĂN C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8" descr="TOP 7 LỢI ÍCH SỨC KHỎE CỦA THỊT BÒ ĂN CỎ"/>
          <p:cNvSpPr>
            <a:spLocks noChangeAspect="1" noChangeArrowheads="1"/>
          </p:cNvSpPr>
          <p:nvPr/>
        </p:nvSpPr>
        <p:spPr bwMode="auto">
          <a:xfrm>
            <a:off x="1155873" y="3295231"/>
            <a:ext cx="7291179" cy="549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5"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3386138" y="3382963"/>
            <a:ext cx="68945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8" y="-25593"/>
            <a:ext cx="11994406" cy="13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A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639536" y="3364513"/>
            <a:ext cx="69088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rewrk5">
            <a:hlinkClick r:id="" action="ppaction://noaction"/>
          </p:cNvPr>
          <p:cNvPicPr>
            <a:picLocks noChangeAspect="1" noChangeArrowheads="1"/>
          </p:cNvPicPr>
          <p:nvPr/>
        </p:nvPicPr>
        <p:blipFill>
          <a:blip r:embed="rId3">
            <a:lum bright="28000" contrast="2000"/>
            <a:extLst>
              <a:ext uri="{28A0092B-C50C-407E-A947-70E740481C1C}">
                <a14:useLocalDpi xmlns:a14="http://schemas.microsoft.com/office/drawing/2010/main" val="0"/>
              </a:ext>
            </a:extLst>
          </a:blip>
          <a:srcRect/>
          <a:stretch>
            <a:fillRect/>
          </a:stretch>
        </p:blipFill>
        <p:spPr bwMode="auto">
          <a:xfrm>
            <a:off x="9184115" y="405698"/>
            <a:ext cx="2722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Firewrk5">
            <a:hlinkClick r:id="" action="ppaction://noaction"/>
          </p:cNvPr>
          <p:cNvPicPr>
            <a:picLocks noChangeAspect="1" noChangeArrowheads="1"/>
          </p:cNvPicPr>
          <p:nvPr/>
        </p:nvPicPr>
        <p:blipFill>
          <a:blip r:embed="rId3">
            <a:lum bright="28000" contrast="2000"/>
            <a:extLst>
              <a:ext uri="{28A0092B-C50C-407E-A947-70E740481C1C}">
                <a14:useLocalDpi xmlns:a14="http://schemas.microsoft.com/office/drawing/2010/main" val="0"/>
              </a:ext>
            </a:extLst>
          </a:blip>
          <a:srcRect/>
          <a:stretch>
            <a:fillRect/>
          </a:stretch>
        </p:blipFill>
        <p:spPr bwMode="auto">
          <a:xfrm>
            <a:off x="4796438" y="511051"/>
            <a:ext cx="2722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Firewrk5">
            <a:hlinkClick r:id="" action="ppaction://noaction"/>
          </p:cNvPr>
          <p:cNvPicPr>
            <a:picLocks noChangeAspect="1" noChangeArrowheads="1"/>
          </p:cNvPicPr>
          <p:nvPr/>
        </p:nvPicPr>
        <p:blipFill>
          <a:blip r:embed="rId3">
            <a:lum bright="28000" contrast="2000"/>
            <a:extLst>
              <a:ext uri="{28A0092B-C50C-407E-A947-70E740481C1C}">
                <a14:useLocalDpi xmlns:a14="http://schemas.microsoft.com/office/drawing/2010/main" val="0"/>
              </a:ext>
            </a:extLst>
          </a:blip>
          <a:srcRect/>
          <a:stretch>
            <a:fillRect/>
          </a:stretch>
        </p:blipFill>
        <p:spPr bwMode="auto">
          <a:xfrm>
            <a:off x="570919" y="511051"/>
            <a:ext cx="2722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floral">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81906" y="4085252"/>
            <a:ext cx="17907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p:cNvSpPr txBox="1">
            <a:spLocks noChangeArrowheads="1"/>
          </p:cNvSpPr>
          <p:nvPr/>
        </p:nvSpPr>
        <p:spPr bwMode="auto">
          <a:xfrm>
            <a:off x="2939668" y="2782694"/>
            <a:ext cx="5767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CHÚC CÁC EM HỌC TỐT</a:t>
            </a:r>
          </a:p>
        </p:txBody>
      </p:sp>
      <p:pic>
        <p:nvPicPr>
          <p:cNvPr id="15" name="Picture 8" descr="yfleur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897696" y="5741681"/>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yfleur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3486" y="5666402"/>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3771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repeatCount="indefinite"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repeatCount="indefinite"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000" fill="hold"/>
                                        <p:tgtEl>
                                          <p:spTgt spid="10"/>
                                        </p:tgtEl>
                                        <p:attrNameLst>
                                          <p:attrName>ppt_w</p:attrName>
                                        </p:attrNameLst>
                                      </p:cBhvr>
                                      <p:tavLst>
                                        <p:tav tm="0">
                                          <p:val>
                                            <p:fltVal val="0"/>
                                          </p:val>
                                        </p:tav>
                                        <p:tav tm="100000">
                                          <p:val>
                                            <p:strVal val="#ppt_w"/>
                                          </p:val>
                                        </p:tav>
                                      </p:tavLst>
                                    </p:anim>
                                    <p:anim calcmode="lin" valueType="num">
                                      <p:cBhvr>
                                        <p:cTn id="18" dur="2000" fill="hold"/>
                                        <p:tgtEl>
                                          <p:spTgt spid="10"/>
                                        </p:tgtEl>
                                        <p:attrNameLst>
                                          <p:attrName>ppt_h</p:attrName>
                                        </p:attrNameLst>
                                      </p:cBhvr>
                                      <p:tavLst>
                                        <p:tav tm="0">
                                          <p:val>
                                            <p:fltVal val="0"/>
                                          </p:val>
                                        </p:tav>
                                        <p:tav tm="100000">
                                          <p:val>
                                            <p:strVal val="#ppt_h"/>
                                          </p:val>
                                        </p:tav>
                                      </p:tavLst>
                                    </p:anim>
                                  </p:childTnLst>
                                </p:cTn>
                              </p:par>
                              <p:par>
                                <p:cTn id="19" presetID="27" presetClass="emph" presetSubtype="0" repeatCount="indefinite" fill="remove" grpId="0" nodeType="withEffect">
                                  <p:stCondLst>
                                    <p:cond delay="0"/>
                                  </p:stCondLst>
                                  <p:childTnLst>
                                    <p:animClr clrSpc="rgb" dir="cw">
                                      <p:cBhvr override="childStyle">
                                        <p:cTn id="20" dur="250" autoRev="1" fill="remove"/>
                                        <p:tgtEl>
                                          <p:spTgt spid="12"/>
                                        </p:tgtEl>
                                        <p:attrNameLst>
                                          <p:attrName>style.color</p:attrName>
                                        </p:attrNameLst>
                                      </p:cBhvr>
                                      <p:to>
                                        <a:schemeClr val="bg1"/>
                                      </p:to>
                                    </p:animClr>
                                    <p:animClr clrSpc="rgb" dir="cw">
                                      <p:cBhvr>
                                        <p:cTn id="21" dur="250" autoRev="1" fill="remove"/>
                                        <p:tgtEl>
                                          <p:spTgt spid="12"/>
                                        </p:tgtEl>
                                        <p:attrNameLst>
                                          <p:attrName>fillcolor</p:attrName>
                                        </p:attrNameLst>
                                      </p:cBhvr>
                                      <p:to>
                                        <a:schemeClr val="bg1"/>
                                      </p:to>
                                    </p:animClr>
                                    <p:set>
                                      <p:cBhvr>
                                        <p:cTn id="22" dur="250" autoRev="1" fill="remove"/>
                                        <p:tgtEl>
                                          <p:spTgt spid="12"/>
                                        </p:tgtEl>
                                        <p:attrNameLst>
                                          <p:attrName>fill.type</p:attrName>
                                        </p:attrNameLst>
                                      </p:cBhvr>
                                      <p:to>
                                        <p:strVal val="solid"/>
                                      </p:to>
                                    </p:set>
                                    <p:set>
                                      <p:cBhvr>
                                        <p:cTn id="23"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14">
            <a:extLst>
              <a:ext uri="{FF2B5EF4-FFF2-40B4-BE49-F238E27FC236}">
                <a16:creationId xmlns:a16="http://schemas.microsoft.com/office/drawing/2014/main" id="{64722645-5F01-5422-70DD-04B9FAAE0B6C}"/>
              </a:ext>
            </a:extLst>
          </p:cNvPr>
          <p:cNvSpPr txBox="1"/>
          <p:nvPr/>
        </p:nvSpPr>
        <p:spPr>
          <a:xfrm>
            <a:off x="4197386" y="500878"/>
            <a:ext cx="3346216"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latin typeface="Times New Roman" panose="02020603050405020304" pitchFamily="18" charset="0"/>
                <a:cs typeface="Times New Roman" panose="02020603050405020304" pitchFamily="18" charset="0"/>
              </a:rPr>
              <a:t>KHỞI ĐỘNG</a:t>
            </a:r>
          </a:p>
        </p:txBody>
      </p:sp>
      <p:sp>
        <p:nvSpPr>
          <p:cNvPr id="4" name="Rectangle 3"/>
          <p:cNvSpPr/>
          <p:nvPr/>
        </p:nvSpPr>
        <p:spPr>
          <a:xfrm>
            <a:off x="2779873" y="1550847"/>
            <a:ext cx="8657304" cy="954107"/>
          </a:xfrm>
          <a:prstGeom prst="rect">
            <a:avLst/>
          </a:prstGeom>
        </p:spPr>
        <p:txBody>
          <a:bodyPr wrap="square">
            <a:spAutoFit/>
          </a:bodyPr>
          <a:lstStyle/>
          <a:p>
            <a:pPr algn="just"/>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7,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dung</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kê</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dung</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fr-FR"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5" name="Picture 6" descr="images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275" y="1201650"/>
            <a:ext cx="1733598" cy="156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470621" y="248874"/>
            <a:ext cx="9856139" cy="3364482"/>
            <a:chOff x="2325149" y="2854151"/>
            <a:chExt cx="7649853" cy="3384755"/>
          </a:xfrm>
        </p:grpSpPr>
        <p:pic>
          <p:nvPicPr>
            <p:cNvPr id="6" name="Picture 2" descr="lú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149" y="2854151"/>
              <a:ext cx="7649853" cy="33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281515" y="3561425"/>
              <a:ext cx="5958349" cy="1331414"/>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ÔN TẬP CHỦ ĐỀ 5</a:t>
              </a:r>
            </a:p>
            <a:p>
              <a:pPr algn="ctr"/>
              <a:r>
                <a:rPr lang="fr-FR" sz="4000" b="1" dirty="0" err="1">
                  <a:latin typeface="Times New Roman" panose="02020603050405020304" pitchFamily="18" charset="0"/>
                  <a:ea typeface="Times New Roman" panose="02020603050405020304" pitchFamily="18" charset="0"/>
                </a:rPr>
                <a:t>Công</a:t>
              </a:r>
              <a:r>
                <a:rPr lang="fr-FR" sz="4000" b="1" dirty="0">
                  <a:latin typeface="Times New Roman" panose="02020603050405020304" pitchFamily="18" charset="0"/>
                  <a:ea typeface="Times New Roman" panose="02020603050405020304" pitchFamily="18" charset="0"/>
                </a:rPr>
                <a:t> </a:t>
              </a:r>
              <a:r>
                <a:rPr lang="fr-FR" sz="4000" b="1" dirty="0" err="1">
                  <a:latin typeface="Times New Roman" panose="02020603050405020304" pitchFamily="18" charset="0"/>
                  <a:ea typeface="Times New Roman" panose="02020603050405020304" pitchFamily="18" charset="0"/>
                </a:rPr>
                <a:t>nghệ</a:t>
              </a:r>
              <a:r>
                <a:rPr lang="fr-FR" sz="4000" b="1" dirty="0">
                  <a:latin typeface="Times New Roman" panose="02020603050405020304" pitchFamily="18" charset="0"/>
                  <a:ea typeface="Times New Roman" panose="02020603050405020304" pitchFamily="18" charset="0"/>
                </a:rPr>
                <a:t> </a:t>
              </a:r>
              <a:r>
                <a:rPr lang="fr-FR" sz="4000" b="1" dirty="0" err="1">
                  <a:latin typeface="Times New Roman" panose="02020603050405020304" pitchFamily="18" charset="0"/>
                  <a:ea typeface="Times New Roman" panose="02020603050405020304" pitchFamily="18" charset="0"/>
                </a:rPr>
                <a:t>thức</a:t>
              </a:r>
              <a:r>
                <a:rPr lang="fr-FR" sz="4000" b="1" dirty="0">
                  <a:latin typeface="Times New Roman" panose="02020603050405020304" pitchFamily="18" charset="0"/>
                  <a:ea typeface="Times New Roman" panose="02020603050405020304" pitchFamily="18" charset="0"/>
                </a:rPr>
                <a:t> </a:t>
              </a:r>
              <a:r>
                <a:rPr lang="fr-FR" sz="4000" b="1" dirty="0" err="1">
                  <a:latin typeface="Times New Roman" panose="02020603050405020304" pitchFamily="18" charset="0"/>
                  <a:ea typeface="Times New Roman" panose="02020603050405020304" pitchFamily="18" charset="0"/>
                </a:rPr>
                <a:t>ăn</a:t>
              </a:r>
              <a:r>
                <a:rPr lang="fr-FR" sz="4000" b="1" dirty="0">
                  <a:latin typeface="Times New Roman" panose="02020603050405020304" pitchFamily="18" charset="0"/>
                  <a:ea typeface="Times New Roman" panose="02020603050405020304" pitchFamily="18" charset="0"/>
                </a:rPr>
                <a:t> </a:t>
              </a:r>
              <a:r>
                <a:rPr lang="fr-FR" sz="4000" b="1" dirty="0" err="1">
                  <a:latin typeface="Times New Roman" panose="02020603050405020304" pitchFamily="18" charset="0"/>
                  <a:ea typeface="Times New Roman" panose="02020603050405020304" pitchFamily="18" charset="0"/>
                </a:rPr>
                <a:t>thủy</a:t>
              </a:r>
              <a:r>
                <a:rPr lang="fr-FR" sz="4000" b="1" dirty="0">
                  <a:latin typeface="Times New Roman" panose="02020603050405020304" pitchFamily="18" charset="0"/>
                  <a:ea typeface="Times New Roman" panose="02020603050405020304" pitchFamily="18" charset="0"/>
                </a:rPr>
                <a:t> </a:t>
              </a:r>
              <a:r>
                <a:rPr lang="fr-FR" sz="4000" b="1" dirty="0" err="1">
                  <a:latin typeface="Times New Roman" panose="02020603050405020304" pitchFamily="18" charset="0"/>
                  <a:ea typeface="Times New Roman" panose="02020603050405020304" pitchFamily="18" charset="0"/>
                </a:rPr>
                <a:t>sản</a:t>
              </a:r>
              <a:r>
                <a:rPr lang="fr-FR" sz="4000" b="1" dirty="0">
                  <a:latin typeface="Times New Roman" panose="02020603050405020304" pitchFamily="18" charset="0"/>
                  <a:ea typeface="Times New Roman" panose="02020603050405020304" pitchFamily="18" charset="0"/>
                </a:rPr>
                <a:t>.</a:t>
              </a:r>
              <a:endParaRPr lang="en-US" sz="4000" b="1" dirty="0">
                <a:latin typeface="Times New Roman" panose="02020603050405020304" pitchFamily="18" charset="0"/>
                <a:ea typeface="Times New Roman" panose="02020603050405020304" pitchFamily="18" charset="0"/>
              </a:endParaRPr>
            </a:p>
          </p:txBody>
        </p:sp>
      </p:grpSp>
      <p:sp>
        <p:nvSpPr>
          <p:cNvPr id="9" name="Hộp Văn bản 22">
            <a:extLst>
              <a:ext uri="{FF2B5EF4-FFF2-40B4-BE49-F238E27FC236}">
                <a16:creationId xmlns:a16="http://schemas.microsoft.com/office/drawing/2014/main" id="{4C963DAA-E6DD-0D45-329E-6ACBA02386C9}"/>
              </a:ext>
            </a:extLst>
          </p:cNvPr>
          <p:cNvSpPr txBox="1"/>
          <p:nvPr/>
        </p:nvSpPr>
        <p:spPr>
          <a:xfrm>
            <a:off x="7211960" y="5463088"/>
            <a:ext cx="41148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endParaRPr lang="en-US" sz="3200" dirty="0">
              <a:latin typeface="Times New Roman" panose="02020603050405020304" pitchFamily="18" charset="0"/>
              <a:cs typeface="Times New Roman" panose="02020603050405020304" pitchFamily="18" charset="0"/>
            </a:endParaRPr>
          </a:p>
        </p:txBody>
      </p:sp>
      <p:cxnSp>
        <p:nvCxnSpPr>
          <p:cNvPr id="10" name="Đường kết nối: Mũi tên Gấp khúc 24">
            <a:extLst>
              <a:ext uri="{FF2B5EF4-FFF2-40B4-BE49-F238E27FC236}">
                <a16:creationId xmlns:a16="http://schemas.microsoft.com/office/drawing/2014/main" id="{143800E1-A1C3-7EE3-F536-4BA0ADC0250F}"/>
              </a:ext>
            </a:extLst>
          </p:cNvPr>
          <p:cNvCxnSpPr/>
          <p:nvPr/>
        </p:nvCxnSpPr>
        <p:spPr>
          <a:xfrm flipV="1">
            <a:off x="5762082" y="4259124"/>
            <a:ext cx="1449878" cy="807851"/>
          </a:xfrm>
          <a:prstGeom prst="bentConnector3">
            <a:avLst>
              <a:gd name="adj1" fmla="val 50000"/>
            </a:avLst>
          </a:prstGeom>
          <a:ln w="57150"/>
        </p:spPr>
        <p:style>
          <a:lnRef idx="1">
            <a:schemeClr val="dk1"/>
          </a:lnRef>
          <a:fillRef idx="0">
            <a:schemeClr val="dk1"/>
          </a:fillRef>
          <a:effectRef idx="0">
            <a:schemeClr val="dk1"/>
          </a:effectRef>
          <a:fontRef idx="minor">
            <a:schemeClr val="tx1"/>
          </a:fontRef>
        </p:style>
      </p:cxnSp>
      <p:cxnSp>
        <p:nvCxnSpPr>
          <p:cNvPr id="11" name="Đường kết nối: Mũi tên Gấp khúc 26">
            <a:extLst>
              <a:ext uri="{FF2B5EF4-FFF2-40B4-BE49-F238E27FC236}">
                <a16:creationId xmlns:a16="http://schemas.microsoft.com/office/drawing/2014/main" id="{199CE369-1876-B8C6-4654-C2CBCAD07E63}"/>
              </a:ext>
            </a:extLst>
          </p:cNvPr>
          <p:cNvCxnSpPr>
            <a:cxnSpLocks/>
          </p:cNvCxnSpPr>
          <p:nvPr/>
        </p:nvCxnSpPr>
        <p:spPr>
          <a:xfrm>
            <a:off x="5883268" y="5066975"/>
            <a:ext cx="1196832" cy="680333"/>
          </a:xfrm>
          <a:prstGeom prst="bentConnector3">
            <a:avLst>
              <a:gd name="adj1" fmla="val 50000"/>
            </a:avLst>
          </a:prstGeom>
          <a:ln w="57150"/>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604602" y="4011964"/>
            <a:ext cx="5128704" cy="1662396"/>
            <a:chOff x="376084" y="2445030"/>
            <a:chExt cx="5128704" cy="1662396"/>
          </a:xfrm>
        </p:grpSpPr>
        <p:grpSp>
          <p:nvGrpSpPr>
            <p:cNvPr id="13" name="Group 2"/>
            <p:cNvGrpSpPr/>
            <p:nvPr/>
          </p:nvGrpSpPr>
          <p:grpSpPr>
            <a:xfrm>
              <a:off x="376084" y="2752805"/>
              <a:ext cx="5128704" cy="1354621"/>
              <a:chOff x="0" y="0"/>
              <a:chExt cx="10972800" cy="6141636"/>
            </a:xfrm>
          </p:grpSpPr>
          <p:grpSp>
            <p:nvGrpSpPr>
              <p:cNvPr id="16" name="Group 3"/>
              <p:cNvGrpSpPr/>
              <p:nvPr/>
            </p:nvGrpSpPr>
            <p:grpSpPr>
              <a:xfrm>
                <a:off x="406400" y="372651"/>
                <a:ext cx="10566400" cy="5768985"/>
                <a:chOff x="0" y="0"/>
                <a:chExt cx="6783283" cy="3703500"/>
              </a:xfrm>
            </p:grpSpPr>
            <p:sp>
              <p:nvSpPr>
                <p:cNvPr id="20" name="Freeform 4"/>
                <p:cNvSpPr/>
                <p:nvPr/>
              </p:nvSpPr>
              <p:spPr>
                <a:xfrm>
                  <a:off x="31750" y="31750"/>
                  <a:ext cx="6719783" cy="3640000"/>
                </a:xfrm>
                <a:custGeom>
                  <a:avLst/>
                  <a:gdLst/>
                  <a:ahLst/>
                  <a:cxnLst/>
                  <a:rect l="l" t="t" r="r" b="b"/>
                  <a:pathLst>
                    <a:path w="6719783" h="3640000">
                      <a:moveTo>
                        <a:pt x="6627073" y="3640000"/>
                      </a:moveTo>
                      <a:lnTo>
                        <a:pt x="92710" y="3640000"/>
                      </a:lnTo>
                      <a:cubicBezTo>
                        <a:pt x="41910" y="3640000"/>
                        <a:pt x="0" y="3598090"/>
                        <a:pt x="0" y="3547290"/>
                      </a:cubicBezTo>
                      <a:lnTo>
                        <a:pt x="0" y="92710"/>
                      </a:lnTo>
                      <a:cubicBezTo>
                        <a:pt x="0" y="41910"/>
                        <a:pt x="41910" y="0"/>
                        <a:pt x="92710" y="0"/>
                      </a:cubicBezTo>
                      <a:lnTo>
                        <a:pt x="6625803" y="0"/>
                      </a:lnTo>
                      <a:cubicBezTo>
                        <a:pt x="6676603" y="0"/>
                        <a:pt x="6718513" y="41910"/>
                        <a:pt x="6718513" y="92710"/>
                      </a:cubicBezTo>
                      <a:lnTo>
                        <a:pt x="6718513" y="3546020"/>
                      </a:lnTo>
                      <a:cubicBezTo>
                        <a:pt x="6719783" y="3598090"/>
                        <a:pt x="6677873" y="3640000"/>
                        <a:pt x="6627073" y="3640000"/>
                      </a:cubicBezTo>
                      <a:close/>
                    </a:path>
                  </a:pathLst>
                </a:custGeom>
                <a:solidFill>
                  <a:srgbClr val="000000"/>
                </a:solidFill>
              </p:spPr>
            </p:sp>
            <p:sp>
              <p:nvSpPr>
                <p:cNvPr id="21" name="Freeform 5"/>
                <p:cNvSpPr/>
                <p:nvPr/>
              </p:nvSpPr>
              <p:spPr>
                <a:xfrm>
                  <a:off x="0" y="0"/>
                  <a:ext cx="6783284" cy="3703500"/>
                </a:xfrm>
                <a:custGeom>
                  <a:avLst/>
                  <a:gdLst/>
                  <a:ahLst/>
                  <a:cxnLst/>
                  <a:rect l="l" t="t" r="r" b="b"/>
                  <a:pathLst>
                    <a:path w="6783284" h="3703500">
                      <a:moveTo>
                        <a:pt x="6658823" y="59690"/>
                      </a:moveTo>
                      <a:cubicBezTo>
                        <a:pt x="6694383" y="59690"/>
                        <a:pt x="6723593" y="88900"/>
                        <a:pt x="6723593" y="124460"/>
                      </a:cubicBezTo>
                      <a:lnTo>
                        <a:pt x="6723593" y="3579040"/>
                      </a:lnTo>
                      <a:cubicBezTo>
                        <a:pt x="6723593" y="3614600"/>
                        <a:pt x="6694383" y="3643810"/>
                        <a:pt x="6658823" y="3643810"/>
                      </a:cubicBezTo>
                      <a:lnTo>
                        <a:pt x="124460" y="3643810"/>
                      </a:lnTo>
                      <a:cubicBezTo>
                        <a:pt x="88900" y="3643810"/>
                        <a:pt x="59690" y="3614600"/>
                        <a:pt x="59690" y="3579040"/>
                      </a:cubicBezTo>
                      <a:lnTo>
                        <a:pt x="59690" y="124460"/>
                      </a:lnTo>
                      <a:cubicBezTo>
                        <a:pt x="59690" y="88900"/>
                        <a:pt x="88900" y="59690"/>
                        <a:pt x="124460" y="59690"/>
                      </a:cubicBezTo>
                      <a:lnTo>
                        <a:pt x="6658823" y="59690"/>
                      </a:lnTo>
                      <a:moveTo>
                        <a:pt x="6658823" y="0"/>
                      </a:moveTo>
                      <a:lnTo>
                        <a:pt x="124460" y="0"/>
                      </a:lnTo>
                      <a:cubicBezTo>
                        <a:pt x="55880" y="0"/>
                        <a:pt x="0" y="55880"/>
                        <a:pt x="0" y="124460"/>
                      </a:cubicBezTo>
                      <a:lnTo>
                        <a:pt x="0" y="3579040"/>
                      </a:lnTo>
                      <a:cubicBezTo>
                        <a:pt x="0" y="3647620"/>
                        <a:pt x="55880" y="3703500"/>
                        <a:pt x="124460" y="3703500"/>
                      </a:cubicBezTo>
                      <a:lnTo>
                        <a:pt x="6658823" y="3703500"/>
                      </a:lnTo>
                      <a:cubicBezTo>
                        <a:pt x="6727403" y="3703500"/>
                        <a:pt x="6783284" y="3647620"/>
                        <a:pt x="6783284" y="3579040"/>
                      </a:cubicBezTo>
                      <a:lnTo>
                        <a:pt x="6783284" y="124460"/>
                      </a:lnTo>
                      <a:cubicBezTo>
                        <a:pt x="6783284" y="55880"/>
                        <a:pt x="6727403" y="0"/>
                        <a:pt x="6658823" y="0"/>
                      </a:cubicBezTo>
                      <a:close/>
                    </a:path>
                  </a:pathLst>
                </a:custGeom>
                <a:solidFill>
                  <a:srgbClr val="000000"/>
                </a:solidFill>
              </p:spPr>
            </p:sp>
          </p:grpSp>
          <p:grpSp>
            <p:nvGrpSpPr>
              <p:cNvPr id="17" name="Group 6"/>
              <p:cNvGrpSpPr/>
              <p:nvPr/>
            </p:nvGrpSpPr>
            <p:grpSpPr>
              <a:xfrm>
                <a:off x="0" y="0"/>
                <a:ext cx="10603175" cy="5759044"/>
                <a:chOff x="0" y="0"/>
                <a:chExt cx="6806891" cy="3697118"/>
              </a:xfrm>
            </p:grpSpPr>
            <p:sp>
              <p:nvSpPr>
                <p:cNvPr id="18" name="Freeform 7"/>
                <p:cNvSpPr/>
                <p:nvPr/>
              </p:nvSpPr>
              <p:spPr>
                <a:xfrm>
                  <a:off x="31750" y="31750"/>
                  <a:ext cx="6743391" cy="3633618"/>
                </a:xfrm>
                <a:custGeom>
                  <a:avLst/>
                  <a:gdLst/>
                  <a:ahLst/>
                  <a:cxnLst/>
                  <a:rect l="l" t="t" r="r" b="b"/>
                  <a:pathLst>
                    <a:path w="6743391" h="3633618">
                      <a:moveTo>
                        <a:pt x="6650682" y="3633618"/>
                      </a:moveTo>
                      <a:lnTo>
                        <a:pt x="92710" y="3633618"/>
                      </a:lnTo>
                      <a:cubicBezTo>
                        <a:pt x="41910" y="3633618"/>
                        <a:pt x="0" y="3591708"/>
                        <a:pt x="0" y="3540908"/>
                      </a:cubicBezTo>
                      <a:lnTo>
                        <a:pt x="0" y="92710"/>
                      </a:lnTo>
                      <a:cubicBezTo>
                        <a:pt x="0" y="41910"/>
                        <a:pt x="41910" y="0"/>
                        <a:pt x="92710" y="0"/>
                      </a:cubicBezTo>
                      <a:lnTo>
                        <a:pt x="6649411" y="0"/>
                      </a:lnTo>
                      <a:cubicBezTo>
                        <a:pt x="6700211" y="0"/>
                        <a:pt x="6742122" y="41910"/>
                        <a:pt x="6742122" y="92710"/>
                      </a:cubicBezTo>
                      <a:lnTo>
                        <a:pt x="6742122" y="3539637"/>
                      </a:lnTo>
                      <a:cubicBezTo>
                        <a:pt x="6743391" y="3591708"/>
                        <a:pt x="6701482" y="3633618"/>
                        <a:pt x="6650682" y="3633618"/>
                      </a:cubicBezTo>
                      <a:close/>
                    </a:path>
                  </a:pathLst>
                </a:custGeom>
                <a:solidFill>
                  <a:srgbClr val="FFFFFF"/>
                </a:solidFill>
              </p:spPr>
            </p:sp>
            <p:sp>
              <p:nvSpPr>
                <p:cNvPr id="19" name="Freeform 8"/>
                <p:cNvSpPr/>
                <p:nvPr/>
              </p:nvSpPr>
              <p:spPr>
                <a:xfrm>
                  <a:off x="0" y="0"/>
                  <a:ext cx="6806891" cy="3697118"/>
                </a:xfrm>
                <a:custGeom>
                  <a:avLst/>
                  <a:gdLst/>
                  <a:ahLst/>
                  <a:cxnLst/>
                  <a:rect l="l" t="t" r="r" b="b"/>
                  <a:pathLst>
                    <a:path w="6806891" h="3697118">
                      <a:moveTo>
                        <a:pt x="6682432" y="59690"/>
                      </a:moveTo>
                      <a:cubicBezTo>
                        <a:pt x="6717991" y="59690"/>
                        <a:pt x="6747201" y="88900"/>
                        <a:pt x="6747201" y="124460"/>
                      </a:cubicBezTo>
                      <a:lnTo>
                        <a:pt x="6747201" y="3572658"/>
                      </a:lnTo>
                      <a:cubicBezTo>
                        <a:pt x="6747201" y="3608218"/>
                        <a:pt x="6717991" y="3637428"/>
                        <a:pt x="6682432" y="3637428"/>
                      </a:cubicBezTo>
                      <a:lnTo>
                        <a:pt x="124460" y="3637428"/>
                      </a:lnTo>
                      <a:cubicBezTo>
                        <a:pt x="88900" y="3637428"/>
                        <a:pt x="59690" y="3608218"/>
                        <a:pt x="59690" y="3572658"/>
                      </a:cubicBezTo>
                      <a:lnTo>
                        <a:pt x="59690" y="124460"/>
                      </a:lnTo>
                      <a:cubicBezTo>
                        <a:pt x="59690" y="88900"/>
                        <a:pt x="88900" y="59690"/>
                        <a:pt x="124460" y="59690"/>
                      </a:cubicBezTo>
                      <a:lnTo>
                        <a:pt x="6682432" y="59690"/>
                      </a:lnTo>
                      <a:moveTo>
                        <a:pt x="6682432" y="0"/>
                      </a:moveTo>
                      <a:lnTo>
                        <a:pt x="124460" y="0"/>
                      </a:lnTo>
                      <a:cubicBezTo>
                        <a:pt x="55880" y="0"/>
                        <a:pt x="0" y="55880"/>
                        <a:pt x="0" y="124460"/>
                      </a:cubicBezTo>
                      <a:lnTo>
                        <a:pt x="0" y="3572658"/>
                      </a:lnTo>
                      <a:cubicBezTo>
                        <a:pt x="0" y="3641238"/>
                        <a:pt x="55880" y="3697118"/>
                        <a:pt x="124460" y="3697118"/>
                      </a:cubicBezTo>
                      <a:lnTo>
                        <a:pt x="6682432" y="3697118"/>
                      </a:lnTo>
                      <a:cubicBezTo>
                        <a:pt x="6751012" y="3697118"/>
                        <a:pt x="6806891" y="3641238"/>
                        <a:pt x="6806891" y="3572658"/>
                      </a:cubicBezTo>
                      <a:lnTo>
                        <a:pt x="6806891" y="124460"/>
                      </a:lnTo>
                      <a:cubicBezTo>
                        <a:pt x="6806891" y="55880"/>
                        <a:pt x="6751012" y="0"/>
                        <a:pt x="6682432" y="0"/>
                      </a:cubicBezTo>
                      <a:close/>
                    </a:path>
                  </a:pathLst>
                </a:custGeom>
                <a:solidFill>
                  <a:srgbClr val="000000"/>
                </a:solidFill>
              </p:spPr>
            </p:sp>
          </p:grpSp>
        </p:grpSp>
        <p:pic>
          <p:nvPicPr>
            <p:cNvPr id="14" name="Picture 19"/>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5961" y="2445030"/>
              <a:ext cx="2359343" cy="538566"/>
            </a:xfrm>
            <a:prstGeom prst="rect">
              <a:avLst/>
            </a:prstGeom>
          </p:spPr>
        </p:pic>
        <p:sp>
          <p:nvSpPr>
            <p:cNvPr id="15" name="Rectangle 14"/>
            <p:cNvSpPr/>
            <p:nvPr/>
          </p:nvSpPr>
          <p:spPr>
            <a:xfrm>
              <a:off x="781736" y="3118238"/>
              <a:ext cx="4115287" cy="584775"/>
            </a:xfrm>
            <a:prstGeom prst="rect">
              <a:avLst/>
            </a:prstGeom>
          </p:spPr>
          <p:txBody>
            <a:bodyPr wrap="square">
              <a:spAutoFit/>
            </a:bodyPr>
            <a:lstStyle/>
            <a:p>
              <a:r>
                <a:rPr lang="en-US" sz="3200" b="1" dirty="0">
                  <a:solidFill>
                    <a:srgbClr val="7030A0"/>
                  </a:solidFill>
                  <a:latin typeface="Times New Roman" panose="02020603050405020304" pitchFamily="18" charset="0"/>
                  <a:cs typeface="Times New Roman" panose="02020603050405020304" pitchFamily="18" charset="0"/>
                </a:rPr>
                <a:t>NỘI DUNG ÔN TẬP</a:t>
              </a:r>
            </a:p>
          </p:txBody>
        </p:sp>
      </p:grpSp>
      <p:sp>
        <p:nvSpPr>
          <p:cNvPr id="22" name="Rectangle 21"/>
          <p:cNvSpPr/>
          <p:nvPr/>
        </p:nvSpPr>
        <p:spPr>
          <a:xfrm>
            <a:off x="7252622" y="3962553"/>
            <a:ext cx="4033476" cy="584775"/>
          </a:xfrm>
          <a:prstGeom prst="rect">
            <a:avLst/>
          </a:prstGeom>
        </p:spPr>
        <p:txBody>
          <a:bodyPr wrap="none">
            <a:spAutoFit/>
          </a:bodyPr>
          <a:lstStyle/>
          <a:p>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5996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22" presetClass="entr" presetSubtype="8" fill="hold" grpId="1" nodeType="with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7" presetClass="emph" presetSubtype="0" repeatCount="indefinite" fill="remove" grpId="2" nodeType="withEffect">
                                  <p:stCondLst>
                                    <p:cond delay="0"/>
                                  </p:stCondLst>
                                  <p:iterate type="lt">
                                    <p:tmPct val="0"/>
                                  </p:iterate>
                                  <p:childTnLst>
                                    <p:animClr clrSpc="rgb" dir="cw">
                                      <p:cBhvr override="childStyle">
                                        <p:cTn id="20" dur="250" autoRev="1" fill="remove"/>
                                        <p:tgtEl>
                                          <p:spTgt spid="4"/>
                                        </p:tgtEl>
                                        <p:attrNameLst>
                                          <p:attrName>style.color</p:attrName>
                                        </p:attrNameLst>
                                      </p:cBhvr>
                                      <p:to>
                                        <a:schemeClr val="folHlink"/>
                                      </p:to>
                                    </p:animClr>
                                    <p:animClr clrSpc="rgb" dir="cw">
                                      <p:cBhvr>
                                        <p:cTn id="21" dur="250" autoRev="1" fill="remove"/>
                                        <p:tgtEl>
                                          <p:spTgt spid="4"/>
                                        </p:tgtEl>
                                        <p:attrNameLst>
                                          <p:attrName>fillcolor</p:attrName>
                                        </p:attrNameLst>
                                      </p:cBhvr>
                                      <p:to>
                                        <a:schemeClr val="folHlink"/>
                                      </p:to>
                                    </p:animClr>
                                    <p:set>
                                      <p:cBhvr>
                                        <p:cTn id="22" dur="250" autoRev="1" fill="remove"/>
                                        <p:tgtEl>
                                          <p:spTgt spid="4"/>
                                        </p:tgtEl>
                                        <p:attrNameLst>
                                          <p:attrName>fill.type</p:attrName>
                                        </p:attrNameLst>
                                      </p:cBhvr>
                                      <p:to>
                                        <p:strVal val="solid"/>
                                      </p:to>
                                    </p:set>
                                    <p:set>
                                      <p:cBhvr>
                                        <p:cTn id="23" dur="250" autoRev="1" fill="remove"/>
                                        <p:tgtEl>
                                          <p:spTgt spid="4"/>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1" presetClass="exit" presetSubtype="1" fill="hold" grpId="1" nodeType="clickEffect">
                                  <p:stCondLst>
                                    <p:cond delay="0"/>
                                  </p:stCondLst>
                                  <p:childTnLst>
                                    <p:animEffect transition="out" filter="wheel(1)">
                                      <p:cBhvr>
                                        <p:cTn id="27" dur="2000"/>
                                        <p:tgtEl>
                                          <p:spTgt spid="3"/>
                                        </p:tgtEl>
                                      </p:cBhvr>
                                    </p:animEffect>
                                    <p:set>
                                      <p:cBhvr>
                                        <p:cTn id="28" dur="1" fill="hold">
                                          <p:stCondLst>
                                            <p:cond delay="1999"/>
                                          </p:stCondLst>
                                        </p:cTn>
                                        <p:tgtEl>
                                          <p:spTgt spid="3"/>
                                        </p:tgtEl>
                                        <p:attrNameLst>
                                          <p:attrName>style.visibility</p:attrName>
                                        </p:attrNameLst>
                                      </p:cBhvr>
                                      <p:to>
                                        <p:strVal val="hidden"/>
                                      </p:to>
                                    </p:set>
                                  </p:childTnLst>
                                </p:cTn>
                              </p:par>
                              <p:par>
                                <p:cTn id="29" presetID="21" presetClass="exit" presetSubtype="1" fill="hold" nodeType="withEffect">
                                  <p:stCondLst>
                                    <p:cond delay="0"/>
                                  </p:stCondLst>
                                  <p:childTnLst>
                                    <p:animEffect transition="out" filter="wheel(1)">
                                      <p:cBhvr>
                                        <p:cTn id="30" dur="2000"/>
                                        <p:tgtEl>
                                          <p:spTgt spid="5"/>
                                        </p:tgtEl>
                                      </p:cBhvr>
                                    </p:animEffect>
                                    <p:set>
                                      <p:cBhvr>
                                        <p:cTn id="31" dur="1" fill="hold">
                                          <p:stCondLst>
                                            <p:cond delay="1999"/>
                                          </p:stCondLst>
                                        </p:cTn>
                                        <p:tgtEl>
                                          <p:spTgt spid="5"/>
                                        </p:tgtEl>
                                        <p:attrNameLst>
                                          <p:attrName>style.visibility</p:attrName>
                                        </p:attrNameLst>
                                      </p:cBhvr>
                                      <p:to>
                                        <p:strVal val="hidden"/>
                                      </p:to>
                                    </p:set>
                                  </p:childTnLst>
                                </p:cTn>
                              </p:par>
                              <p:par>
                                <p:cTn id="32" presetID="21" presetClass="exit" presetSubtype="1" fill="hold" grpId="3" nodeType="withEffect">
                                  <p:stCondLst>
                                    <p:cond delay="0"/>
                                  </p:stCondLst>
                                  <p:iterate type="lt">
                                    <p:tmPct val="0"/>
                                  </p:iterate>
                                  <p:childTnLst>
                                    <p:animEffect transition="out" filter="wheel(1)">
                                      <p:cBhvr>
                                        <p:cTn id="33" dur="2000"/>
                                        <p:tgtEl>
                                          <p:spTgt spid="4"/>
                                        </p:tgtEl>
                                      </p:cBhvr>
                                    </p:animEffect>
                                    <p:set>
                                      <p:cBhvr>
                                        <p:cTn id="34" dur="1" fill="hold">
                                          <p:stCondLst>
                                            <p:cond delay="1999"/>
                                          </p:stCondLst>
                                        </p:cTn>
                                        <p:tgtEl>
                                          <p:spTgt spid="4"/>
                                        </p:tgtEl>
                                        <p:attrNameLst>
                                          <p:attrName>style.visibility</p:attrName>
                                        </p:attrNameLst>
                                      </p:cBhvr>
                                      <p:to>
                                        <p:strVal val="hidden"/>
                                      </p:to>
                                    </p:set>
                                  </p:childTnLst>
                                </p:cTn>
                              </p:par>
                            </p:childTnLst>
                          </p:cTn>
                        </p:par>
                        <p:par>
                          <p:cTn id="35" fill="hold">
                            <p:stCondLst>
                              <p:cond delay="2000"/>
                            </p:stCondLst>
                            <p:childTnLst>
                              <p:par>
                                <p:cTn id="36" presetID="21" presetClass="entr" presetSubtype="2"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2)">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1"/>
      <p:bldP spid="4" grpId="2"/>
      <p:bldP spid="4" grpId="3"/>
      <p:bldP spid="9"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47027" y="266901"/>
            <a:ext cx="4412633"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err="1">
                <a:solidFill>
                  <a:srgbClr val="0070C0"/>
                </a:solidFill>
                <a:latin typeface="Times New Roman" panose="02020603050405020304" pitchFamily="18" charset="0"/>
                <a:cs typeface="Times New Roman" panose="02020603050405020304" pitchFamily="18" charset="0"/>
              </a:rPr>
              <a:t>Hệ</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thống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hóa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kiến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thức</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Vai trò và cách thức thảo luận nhóm hiệu quả trong hoạt động team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158" y="97679"/>
            <a:ext cx="3233789" cy="199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782665" y="2401244"/>
            <a:ext cx="3162875" cy="1200329"/>
          </a:xfrm>
          <a:prstGeom prst="rect">
            <a:avLst/>
          </a:prstGeom>
        </p:spPr>
        <p:txBody>
          <a:bodyPr wrap="square">
            <a:spAutoFit/>
          </a:bodyPr>
          <a:lstStyle/>
          <a:p>
            <a:pPr algn="just"/>
            <a:r>
              <a:rPr lang="fr-FR"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2: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8845344" y="3734148"/>
            <a:ext cx="2993923" cy="830997"/>
          </a:xfrm>
          <a:prstGeom prst="rect">
            <a:avLst/>
          </a:prstGeom>
        </p:spPr>
        <p:txBody>
          <a:bodyPr wrap="square">
            <a:spAutoFit/>
          </a:bodyPr>
          <a:lstStyle/>
          <a:p>
            <a:pPr algn="just"/>
            <a:r>
              <a:rPr lang="fr-FR"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8DB573D-2249-8DD8-5F0F-2F15763BA98B}"/>
              </a:ext>
            </a:extLst>
          </p:cNvPr>
          <p:cNvPicPr>
            <a:picLocks noChangeAspect="1"/>
          </p:cNvPicPr>
          <p:nvPr/>
        </p:nvPicPr>
        <p:blipFill>
          <a:blip r:embed="rId3"/>
          <a:stretch>
            <a:fillRect/>
          </a:stretch>
        </p:blipFill>
        <p:spPr>
          <a:xfrm>
            <a:off x="499550" y="1094422"/>
            <a:ext cx="7983268" cy="5695177"/>
          </a:xfrm>
          <a:prstGeom prst="rect">
            <a:avLst/>
          </a:prstGeom>
        </p:spPr>
      </p:pic>
      <p:sp>
        <p:nvSpPr>
          <p:cNvPr id="13" name="Rectangle 12">
            <a:extLst>
              <a:ext uri="{FF2B5EF4-FFF2-40B4-BE49-F238E27FC236}">
                <a16:creationId xmlns:a16="http://schemas.microsoft.com/office/drawing/2014/main" id="{6C16B64B-7CA2-BDE4-9AC0-9973F6693C86}"/>
              </a:ext>
            </a:extLst>
          </p:cNvPr>
          <p:cNvSpPr/>
          <p:nvPr/>
        </p:nvSpPr>
        <p:spPr>
          <a:xfrm>
            <a:off x="8913336" y="5138574"/>
            <a:ext cx="2993923" cy="830997"/>
          </a:xfrm>
          <a:prstGeom prst="rect">
            <a:avLst/>
          </a:prstGeom>
        </p:spPr>
        <p:txBody>
          <a:bodyPr wrap="square">
            <a:spAutoFit/>
          </a:bodyPr>
          <a:lstStyle/>
          <a:p>
            <a:pPr algn="just"/>
            <a:r>
              <a:rPr lang="fr-FR"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559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16C8D7-0E07-5A30-762B-7A7DB8C0BB00}"/>
              </a:ext>
            </a:extLst>
          </p:cNvPr>
          <p:cNvSpPr txBox="1"/>
          <p:nvPr/>
        </p:nvSpPr>
        <p:spPr>
          <a:xfrm>
            <a:off x="281354" y="368000"/>
            <a:ext cx="11521439" cy="5940088"/>
          </a:xfrm>
          <a:prstGeom prst="rect">
            <a:avLst/>
          </a:prstGeom>
          <a:noFill/>
        </p:spPr>
        <p:txBody>
          <a:bodyPr wrap="square">
            <a:spAutoFit/>
          </a:bodyPr>
          <a:lstStyle/>
          <a:p>
            <a:r>
              <a:rPr lang="vi-VN" sz="2000" dirty="0">
                <a:latin typeface="Times New Roman" panose="02020603050405020304" pitchFamily="18" charset="0"/>
                <a:cs typeface="Times New Roman" panose="02020603050405020304" pitchFamily="18" charset="0"/>
              </a:rPr>
              <a:t>1. Một số chỉ tiêu cơ bản của môi trường nuôi thủy sản:</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Các yêu cầu chính của môi trường nuôi thủy sản:</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Yêu cầu về thủy lí</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Yêu cầu về thủy hóa</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Yêu cầu về thủy sinh</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Các yếu tố ảnh hưởng đến môi trường nuôi thủy sản:</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Thời tiết, khí hậu</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Nguồn nước</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Thổ nhưỡng</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Ảnh hưởng từ quá trình vận hành hệ thống nuôi.</a:t>
            </a:r>
          </a:p>
        </p:txBody>
      </p:sp>
    </p:spTree>
    <p:extLst>
      <p:ext uri="{BB962C8B-B14F-4D97-AF65-F5344CB8AC3E}">
        <p14:creationId xmlns:p14="http://schemas.microsoft.com/office/powerpoint/2010/main" val="360979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 name="Picture 8" descr="yfleur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48045" y="5249330"/>
            <a:ext cx="1809204" cy="138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2D1513-D9C3-FDD2-4FDA-19252CBD5809}"/>
              </a:ext>
            </a:extLst>
          </p:cNvPr>
          <p:cNvSpPr txBox="1"/>
          <p:nvPr/>
        </p:nvSpPr>
        <p:spPr>
          <a:xfrm>
            <a:off x="182880" y="52837"/>
            <a:ext cx="11802794" cy="6801862"/>
          </a:xfrm>
          <a:prstGeom prst="rect">
            <a:avLst/>
          </a:prstGeom>
          <a:noFill/>
        </p:spPr>
        <p:txBody>
          <a:bodyPr wrap="square">
            <a:spAutoFit/>
          </a:bodyPr>
          <a:lstStyle/>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2. Quản lí môi trường nuôi thủy sản:</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Vai trò của Quản lí môi trường nuôi thủy sản:</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Lựa chọn được nguồn nước có chất lượng tốt cho hệ thống nuôi giúp giảm được sự xâm nhập của chất độc và chất ô nhiễm vào hệ thống nuôi.</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Đảm bảo được các thông số môi trường nuôi trong khoảng phù hợp cho từng đối tượng nuôi, từ đó đưa ra được các biện pháp xử lí kịp thời khi chất lượng nước suy giảm, giúp vật nuôi sinh trưởng tốt và duy trì tỉ lệ sống cao trong suốt quá trình nuôi.</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Giảm thiểu tác động của nước thải và chất thải từ hệ thống nuôi lên môi trường tự nhiên.</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Các biện pháp quản lí môi trường nuôi thủy sản:</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Nguồn cấp nước</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Dự trữ nguồn nước</a:t>
            </a:r>
          </a:p>
          <a:p>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Quản lí nước sau khi nuôi: Thu gom, xử lí nước thả</a:t>
            </a:r>
            <a:r>
              <a:rPr lang="en-US" sz="2000" dirty="0" err="1">
                <a:latin typeface="Times New Roman" panose="02020603050405020304" pitchFamily="18" charset="0"/>
                <a:cs typeface="Times New Roman" panose="02020603050405020304" pitchFamily="18" charset="0"/>
              </a:rPr>
              <a:t>i</a:t>
            </a:r>
            <a:endParaRPr lang="vi-VN" sz="2000" dirty="0">
              <a:latin typeface="Times New Roman" panose="02020603050405020304" pitchFamily="18" charset="0"/>
              <a:cs typeface="Times New Roman" panose="02020603050405020304" pitchFamily="18" charset="0"/>
            </a:endParaRPr>
          </a:p>
          <a:p>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156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 name="Picture 8" descr="yfleur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75315" y="5474491"/>
            <a:ext cx="1809204" cy="138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DA2C053-F77E-F0A0-CB70-4B9D7F6B347A}"/>
              </a:ext>
            </a:extLst>
          </p:cNvPr>
          <p:cNvSpPr txBox="1"/>
          <p:nvPr/>
        </p:nvSpPr>
        <p:spPr>
          <a:xfrm>
            <a:off x="0" y="84412"/>
            <a:ext cx="12192000" cy="6740307"/>
          </a:xfrm>
          <a:prstGeom prst="rect">
            <a:avLst/>
          </a:prstGeom>
          <a:noFill/>
        </p:spPr>
        <p:txBody>
          <a:bodyPr wrap="square">
            <a:spAutoFit/>
          </a:bodyPr>
          <a:lstStyle/>
          <a:p>
            <a:r>
              <a:rPr lang="vi-VN" dirty="0">
                <a:latin typeface="Times New Roman" panose="02020603050405020304" pitchFamily="18" charset="0"/>
                <a:cs typeface="Times New Roman" panose="02020603050405020304" pitchFamily="18" charset="0"/>
              </a:rPr>
              <a:t>3. Xử lí môi trường nuôi thủy sản.</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Ứng dụng công nghệ sinh học trong xử lí môi trường nuôi thủy sản:</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Xử lí chất thải hữu cơ</a:t>
            </a:r>
          </a:p>
          <a:p>
            <a:r>
              <a:rPr lang="vi-VN" dirty="0">
                <a:latin typeface="Times New Roman" panose="02020603050405020304" pitchFamily="18" charset="0"/>
                <a:cs typeface="Times New Roman" panose="02020603050405020304" pitchFamily="18" charset="0"/>
              </a:rPr>
              <a:t>+ Xử lí khí độc</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Xử lí vi sinh vật gây hại</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Xử lí môi trường  trước khi nuôi thủy sản:</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Trước khi cấp nước vào ao, nền đáy ao nuôi cần được nạo vét, bón vôi và phơi đáy để khử trùng, diệt tạp và giảm độ chua.</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Lấy nước vào hệ thống nuôi qua túi lọc để loại bỏ sinh vật tạp và cặn vẫn.</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Khử trùng nước bằng hoá chất như chlorine, BKC, thuốc tím (KMnO4), Iodine,... để tiêu diệt vi sinh vật gây hại.</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Sử dụng chế phẩm sinh học để tạo hệ vi sinh có lợi sau khi khử trùng nước từ 2 đến 3 ngày</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Xử lí môi trường sau khi nuôi thủy sản:</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Xử lí nước thải</a:t>
            </a:r>
          </a:p>
          <a:p>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Xử lí chất thải rắn</a:t>
            </a:r>
          </a:p>
        </p:txBody>
      </p:sp>
    </p:spTree>
    <p:extLst>
      <p:ext uri="{BB962C8B-B14F-4D97-AF65-F5344CB8AC3E}">
        <p14:creationId xmlns:p14="http://schemas.microsoft.com/office/powerpoint/2010/main" val="249818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747028" y="266901"/>
            <a:ext cx="4337530"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err="1">
                <a:solidFill>
                  <a:srgbClr val="0070C0"/>
                </a:solidFill>
                <a:latin typeface="Times New Roman" panose="02020603050405020304" pitchFamily="18" charset="0"/>
                <a:cs typeface="Times New Roman" panose="02020603050405020304" pitchFamily="18" charset="0"/>
              </a:rPr>
              <a:t>Luyện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tập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dụng</a:t>
            </a:r>
            <a:endParaRPr lang="en-US" sz="3200" b="1" dirty="0">
              <a:solidFill>
                <a:srgbClr val="0070C0"/>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rot="21312785">
            <a:off x="616843" y="721074"/>
            <a:ext cx="2421501" cy="3109704"/>
            <a:chOff x="242455" y="-470975"/>
            <a:chExt cx="3384230" cy="5023923"/>
          </a:xfrm>
        </p:grpSpPr>
        <p:grpSp>
          <p:nvGrpSpPr>
            <p:cNvPr id="16" name="Group 9"/>
            <p:cNvGrpSpPr/>
            <p:nvPr/>
          </p:nvGrpSpPr>
          <p:grpSpPr>
            <a:xfrm>
              <a:off x="242455" y="511998"/>
              <a:ext cx="3384230" cy="4040950"/>
              <a:chOff x="450800" y="592435"/>
              <a:chExt cx="9330143" cy="7142482"/>
            </a:xfrm>
          </p:grpSpPr>
          <p:grpSp>
            <p:nvGrpSpPr>
              <p:cNvPr id="18" name="Group 10"/>
              <p:cNvGrpSpPr/>
              <p:nvPr/>
            </p:nvGrpSpPr>
            <p:grpSpPr>
              <a:xfrm rot="4891142">
                <a:off x="1906162" y="-139864"/>
                <a:ext cx="6930007" cy="8819555"/>
                <a:chOff x="-80031" y="-107299"/>
                <a:chExt cx="4448837" cy="5661865"/>
              </a:xfrm>
            </p:grpSpPr>
            <p:sp>
              <p:nvSpPr>
                <p:cNvPr id="22" name="Freeform 21"/>
                <p:cNvSpPr/>
                <p:nvPr/>
              </p:nvSpPr>
              <p:spPr>
                <a:xfrm rot="21590819">
                  <a:off x="-80031" y="-107299"/>
                  <a:ext cx="4438479" cy="5661865"/>
                </a:xfrm>
                <a:custGeom>
                  <a:avLst/>
                  <a:gdLst/>
                  <a:ahLst/>
                  <a:cxnLst/>
                  <a:rect l="l" t="t" r="r" b="b"/>
                  <a:pathLst>
                    <a:path w="4438479" h="5455789">
                      <a:moveTo>
                        <a:pt x="4345769" y="5455789"/>
                      </a:moveTo>
                      <a:lnTo>
                        <a:pt x="92710" y="5455789"/>
                      </a:lnTo>
                      <a:cubicBezTo>
                        <a:pt x="41910" y="5455789"/>
                        <a:pt x="0" y="5413879"/>
                        <a:pt x="0" y="5363079"/>
                      </a:cubicBezTo>
                      <a:lnTo>
                        <a:pt x="0" y="92710"/>
                      </a:lnTo>
                      <a:cubicBezTo>
                        <a:pt x="0" y="41910"/>
                        <a:pt x="41910" y="0"/>
                        <a:pt x="92710" y="0"/>
                      </a:cubicBezTo>
                      <a:lnTo>
                        <a:pt x="4344500" y="0"/>
                      </a:lnTo>
                      <a:cubicBezTo>
                        <a:pt x="4395300" y="0"/>
                        <a:pt x="4437209" y="41910"/>
                        <a:pt x="4437209" y="92710"/>
                      </a:cubicBezTo>
                      <a:lnTo>
                        <a:pt x="4437209" y="5361809"/>
                      </a:lnTo>
                      <a:cubicBezTo>
                        <a:pt x="4438479" y="5413879"/>
                        <a:pt x="4396570" y="5455789"/>
                        <a:pt x="4345770" y="5455789"/>
                      </a:cubicBezTo>
                      <a:close/>
                    </a:path>
                  </a:pathLst>
                </a:custGeom>
                <a:solidFill>
                  <a:srgbClr val="000000"/>
                </a:solidFill>
              </p:spPr>
            </p:sp>
            <p:sp>
              <p:nvSpPr>
                <p:cNvPr id="23" name="Freeform 22"/>
                <p:cNvSpPr/>
                <p:nvPr/>
              </p:nvSpPr>
              <p:spPr>
                <a:xfrm>
                  <a:off x="1" y="153484"/>
                  <a:ext cx="4368805" cy="5365806"/>
                </a:xfrm>
                <a:custGeom>
                  <a:avLst/>
                  <a:gdLst/>
                  <a:ahLst/>
                  <a:cxnLst/>
                  <a:rect l="l" t="t" r="r" b="b"/>
                  <a:pathLst>
                    <a:path w="4501979" h="5519289">
                      <a:moveTo>
                        <a:pt x="4377519" y="59690"/>
                      </a:moveTo>
                      <a:cubicBezTo>
                        <a:pt x="4413079" y="59690"/>
                        <a:pt x="4442289" y="88900"/>
                        <a:pt x="4442289" y="124460"/>
                      </a:cubicBezTo>
                      <a:lnTo>
                        <a:pt x="4442289" y="5394829"/>
                      </a:lnTo>
                      <a:cubicBezTo>
                        <a:pt x="4442289" y="5430389"/>
                        <a:pt x="4413079" y="5459599"/>
                        <a:pt x="4377519" y="5459599"/>
                      </a:cubicBezTo>
                      <a:lnTo>
                        <a:pt x="124460" y="5459599"/>
                      </a:lnTo>
                      <a:cubicBezTo>
                        <a:pt x="88900" y="5459599"/>
                        <a:pt x="59690" y="5430389"/>
                        <a:pt x="59690" y="5394829"/>
                      </a:cubicBezTo>
                      <a:lnTo>
                        <a:pt x="59690" y="124460"/>
                      </a:lnTo>
                      <a:cubicBezTo>
                        <a:pt x="59690" y="88900"/>
                        <a:pt x="88900" y="59690"/>
                        <a:pt x="124460" y="59690"/>
                      </a:cubicBezTo>
                      <a:lnTo>
                        <a:pt x="4377520" y="59690"/>
                      </a:lnTo>
                      <a:moveTo>
                        <a:pt x="4377520" y="0"/>
                      </a:moveTo>
                      <a:lnTo>
                        <a:pt x="124460" y="0"/>
                      </a:lnTo>
                      <a:cubicBezTo>
                        <a:pt x="55880" y="0"/>
                        <a:pt x="0" y="55880"/>
                        <a:pt x="0" y="124460"/>
                      </a:cubicBezTo>
                      <a:lnTo>
                        <a:pt x="0" y="5394829"/>
                      </a:lnTo>
                      <a:cubicBezTo>
                        <a:pt x="0" y="5463409"/>
                        <a:pt x="55880" y="5519289"/>
                        <a:pt x="124460" y="5519289"/>
                      </a:cubicBezTo>
                      <a:lnTo>
                        <a:pt x="4377520" y="5519289"/>
                      </a:lnTo>
                      <a:cubicBezTo>
                        <a:pt x="4446100" y="5519289"/>
                        <a:pt x="4501979" y="5463409"/>
                        <a:pt x="4501979" y="5394829"/>
                      </a:cubicBezTo>
                      <a:lnTo>
                        <a:pt x="4501979" y="124460"/>
                      </a:lnTo>
                      <a:cubicBezTo>
                        <a:pt x="4501979" y="55880"/>
                        <a:pt x="4446100" y="0"/>
                        <a:pt x="4377520" y="0"/>
                      </a:cubicBezTo>
                      <a:close/>
                    </a:path>
                  </a:pathLst>
                </a:custGeom>
                <a:solidFill>
                  <a:srgbClr val="000000"/>
                </a:solidFill>
              </p:spPr>
            </p:sp>
          </p:grpSp>
          <p:grpSp>
            <p:nvGrpSpPr>
              <p:cNvPr id="19" name="Group 13"/>
              <p:cNvGrpSpPr/>
              <p:nvPr/>
            </p:nvGrpSpPr>
            <p:grpSpPr>
              <a:xfrm rot="4891142">
                <a:off x="1494803" y="-451568"/>
                <a:ext cx="6770125" cy="8858131"/>
                <a:chOff x="0" y="-103390"/>
                <a:chExt cx="4346199" cy="5686631"/>
              </a:xfrm>
            </p:grpSpPr>
            <p:sp>
              <p:nvSpPr>
                <p:cNvPr id="20" name="Freeform 14"/>
                <p:cNvSpPr/>
                <p:nvPr/>
              </p:nvSpPr>
              <p:spPr>
                <a:xfrm rot="16239252">
                  <a:off x="-566918" y="700484"/>
                  <a:ext cx="5639574" cy="4031825"/>
                </a:xfrm>
                <a:custGeom>
                  <a:avLst/>
                  <a:gdLst/>
                  <a:ahLst/>
                  <a:cxnLst/>
                  <a:rect l="l" t="t" r="r" b="b"/>
                  <a:pathLst>
                    <a:path w="4282699" h="5519741">
                      <a:moveTo>
                        <a:pt x="4189989" y="5519741"/>
                      </a:moveTo>
                      <a:lnTo>
                        <a:pt x="92710" y="5519741"/>
                      </a:lnTo>
                      <a:cubicBezTo>
                        <a:pt x="41910" y="5519741"/>
                        <a:pt x="0" y="5477831"/>
                        <a:pt x="0" y="5427031"/>
                      </a:cubicBezTo>
                      <a:lnTo>
                        <a:pt x="0" y="92710"/>
                      </a:lnTo>
                      <a:cubicBezTo>
                        <a:pt x="0" y="41910"/>
                        <a:pt x="41910" y="0"/>
                        <a:pt x="92710" y="0"/>
                      </a:cubicBezTo>
                      <a:lnTo>
                        <a:pt x="4188719" y="0"/>
                      </a:lnTo>
                      <a:cubicBezTo>
                        <a:pt x="4239519" y="0"/>
                        <a:pt x="4281429" y="41910"/>
                        <a:pt x="4281429" y="92710"/>
                      </a:cubicBezTo>
                      <a:lnTo>
                        <a:pt x="4281429" y="5425761"/>
                      </a:lnTo>
                      <a:cubicBezTo>
                        <a:pt x="4282699" y="5477831"/>
                        <a:pt x="4240789" y="5519741"/>
                        <a:pt x="4189989" y="5519741"/>
                      </a:cubicBezTo>
                      <a:close/>
                    </a:path>
                  </a:pathLst>
                </a:custGeom>
                <a:ln>
                  <a:noFill/>
                </a:ln>
              </p:spPr>
              <p:style>
                <a:lnRef idx="2">
                  <a:schemeClr val="accent2"/>
                </a:lnRef>
                <a:fillRef idx="1">
                  <a:schemeClr val="lt1"/>
                </a:fillRef>
                <a:effectRef idx="0">
                  <a:schemeClr val="accent2"/>
                </a:effectRef>
                <a:fontRef idx="minor">
                  <a:schemeClr val="dk1"/>
                </a:fontRef>
              </p:style>
              <p:txBody>
                <a:bodyPr/>
                <a:lstStyle/>
                <a:p>
                  <a:r>
                    <a:rPr lang="fr-FR" sz="2400" b="1" i="1" dirty="0" err="1">
                      <a:solidFill>
                        <a:srgbClr val="FF0000"/>
                      </a:solidFill>
                      <a:latin typeface="Times New Roman" panose="02020603050405020304" pitchFamily="18" charset="0"/>
                      <a:ea typeface="Times New Roman" panose="02020603050405020304" pitchFamily="18" charset="0"/>
                    </a:rPr>
                    <a:t>Câu</a:t>
                  </a:r>
                  <a:r>
                    <a:rPr lang="fr-FR" sz="2400" b="1" i="1" dirty="0">
                      <a:solidFill>
                        <a:srgbClr val="FF0000"/>
                      </a:solidFill>
                      <a:latin typeface="Times New Roman" panose="02020603050405020304" pitchFamily="18" charset="0"/>
                      <a:ea typeface="Times New Roman" panose="02020603050405020304" pitchFamily="18" charset="0"/>
                    </a:rPr>
                    <a:t> 1</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Nêu</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các</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yêu</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cầu</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chính</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của</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môi</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trường</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nuôi</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thuỷ</a:t>
                  </a:r>
                  <a:r>
                    <a:rPr lang="fr-FR" sz="2400" i="1" dirty="0">
                      <a:solidFill>
                        <a:srgbClr val="FF0000"/>
                      </a:solidFill>
                      <a:latin typeface="Times New Roman" panose="02020603050405020304" pitchFamily="18" charset="0"/>
                      <a:ea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rPr>
                    <a:t>sản</a:t>
                  </a:r>
                  <a:r>
                    <a:rPr lang="fr-FR" sz="2400" i="1" dirty="0">
                      <a:solidFill>
                        <a:srgbClr val="FF0000"/>
                      </a:solidFill>
                      <a:latin typeface="Times New Roman" panose="02020603050405020304" pitchFamily="18" charset="0"/>
                      <a:ea typeface="Times New Roman" panose="02020603050405020304" pitchFamily="18" charset="0"/>
                    </a:rPr>
                    <a:t>?</a:t>
                  </a:r>
                  <a:endParaRPr lang="en-US" sz="2400" dirty="0"/>
                </a:p>
              </p:txBody>
            </p:sp>
            <p:sp>
              <p:nvSpPr>
                <p:cNvPr id="21" name="Freeform 15"/>
                <p:cNvSpPr/>
                <p:nvPr/>
              </p:nvSpPr>
              <p:spPr>
                <a:xfrm>
                  <a:off x="0" y="0"/>
                  <a:ext cx="4346199" cy="5583241"/>
                </a:xfrm>
                <a:custGeom>
                  <a:avLst/>
                  <a:gdLst/>
                  <a:ahLst/>
                  <a:cxnLst/>
                  <a:rect l="l" t="t" r="r" b="b"/>
                  <a:pathLst>
                    <a:path w="4346199" h="5583241">
                      <a:moveTo>
                        <a:pt x="4221739" y="59690"/>
                      </a:moveTo>
                      <a:cubicBezTo>
                        <a:pt x="4257299" y="59690"/>
                        <a:pt x="4286509" y="88900"/>
                        <a:pt x="4286509" y="124460"/>
                      </a:cubicBezTo>
                      <a:lnTo>
                        <a:pt x="4286509" y="5458781"/>
                      </a:lnTo>
                      <a:cubicBezTo>
                        <a:pt x="4286509" y="5494341"/>
                        <a:pt x="4257299" y="5523551"/>
                        <a:pt x="4221739" y="5523551"/>
                      </a:cubicBezTo>
                      <a:lnTo>
                        <a:pt x="124460" y="5523551"/>
                      </a:lnTo>
                      <a:cubicBezTo>
                        <a:pt x="88900" y="5523551"/>
                        <a:pt x="59690" y="5494341"/>
                        <a:pt x="59690" y="5458781"/>
                      </a:cubicBezTo>
                      <a:lnTo>
                        <a:pt x="59690" y="124460"/>
                      </a:lnTo>
                      <a:cubicBezTo>
                        <a:pt x="59690" y="88900"/>
                        <a:pt x="88900" y="59690"/>
                        <a:pt x="124460" y="59690"/>
                      </a:cubicBezTo>
                      <a:lnTo>
                        <a:pt x="4221739" y="59690"/>
                      </a:lnTo>
                      <a:moveTo>
                        <a:pt x="4221739" y="0"/>
                      </a:moveTo>
                      <a:lnTo>
                        <a:pt x="124460" y="0"/>
                      </a:lnTo>
                      <a:cubicBezTo>
                        <a:pt x="55880" y="0"/>
                        <a:pt x="0" y="55880"/>
                        <a:pt x="0" y="124460"/>
                      </a:cubicBezTo>
                      <a:lnTo>
                        <a:pt x="0" y="5458781"/>
                      </a:lnTo>
                      <a:cubicBezTo>
                        <a:pt x="0" y="5527361"/>
                        <a:pt x="55880" y="5583241"/>
                        <a:pt x="124460" y="5583241"/>
                      </a:cubicBezTo>
                      <a:lnTo>
                        <a:pt x="4221739" y="5583241"/>
                      </a:lnTo>
                      <a:cubicBezTo>
                        <a:pt x="4290319" y="5583241"/>
                        <a:pt x="4346199" y="5527361"/>
                        <a:pt x="4346199" y="5458781"/>
                      </a:cubicBezTo>
                      <a:lnTo>
                        <a:pt x="4346199" y="124460"/>
                      </a:lnTo>
                      <a:cubicBezTo>
                        <a:pt x="4346199" y="55880"/>
                        <a:pt x="4290319" y="0"/>
                        <a:pt x="4221739" y="0"/>
                      </a:cubicBezTo>
                      <a:close/>
                    </a:path>
                  </a:pathLst>
                </a:custGeom>
                <a:solidFill>
                  <a:srgbClr val="000000"/>
                </a:solidFill>
              </p:spPr>
            </p:sp>
          </p:grpSp>
        </p:grpSp>
        <p:pic>
          <p:nvPicPr>
            <p:cNvPr id="17" name="Picture 27"/>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005240">
              <a:off x="1196612" y="-470975"/>
              <a:ext cx="878102" cy="1254431"/>
            </a:xfrm>
            <a:prstGeom prst="rect">
              <a:avLst/>
            </a:prstGeom>
          </p:spPr>
        </p:pic>
      </p:grpSp>
      <p:grpSp>
        <p:nvGrpSpPr>
          <p:cNvPr id="25" name="Group 17"/>
          <p:cNvGrpSpPr/>
          <p:nvPr/>
        </p:nvGrpSpPr>
        <p:grpSpPr>
          <a:xfrm>
            <a:off x="3447340" y="1932038"/>
            <a:ext cx="7640186" cy="4638368"/>
            <a:chOff x="-127846" y="26595"/>
            <a:chExt cx="9413571" cy="5844751"/>
          </a:xfrm>
        </p:grpSpPr>
        <p:sp>
          <p:nvSpPr>
            <p:cNvPr id="30" name="Freeform 19"/>
            <p:cNvSpPr/>
            <p:nvPr/>
          </p:nvSpPr>
          <p:spPr>
            <a:xfrm>
              <a:off x="-4" y="381530"/>
              <a:ext cx="9285729" cy="5489816"/>
            </a:xfrm>
            <a:custGeom>
              <a:avLst/>
              <a:gdLst/>
              <a:ahLst/>
              <a:cxnLst/>
              <a:rect l="l" t="t" r="r" b="b"/>
              <a:pathLst>
                <a:path w="3784826" h="5455789">
                  <a:moveTo>
                    <a:pt x="3692116" y="5455789"/>
                  </a:moveTo>
                  <a:lnTo>
                    <a:pt x="92710" y="5455789"/>
                  </a:lnTo>
                  <a:cubicBezTo>
                    <a:pt x="41910" y="5455789"/>
                    <a:pt x="0" y="5413879"/>
                    <a:pt x="0" y="5363079"/>
                  </a:cubicBezTo>
                  <a:lnTo>
                    <a:pt x="0" y="92710"/>
                  </a:lnTo>
                  <a:cubicBezTo>
                    <a:pt x="0" y="41910"/>
                    <a:pt x="41910" y="0"/>
                    <a:pt x="92710" y="0"/>
                  </a:cubicBezTo>
                  <a:lnTo>
                    <a:pt x="3690846" y="0"/>
                  </a:lnTo>
                  <a:cubicBezTo>
                    <a:pt x="3741646" y="0"/>
                    <a:pt x="3783556" y="41910"/>
                    <a:pt x="3783556" y="92710"/>
                  </a:cubicBezTo>
                  <a:lnTo>
                    <a:pt x="3783556" y="5361809"/>
                  </a:lnTo>
                  <a:cubicBezTo>
                    <a:pt x="3784826" y="5413879"/>
                    <a:pt x="3742916" y="5455789"/>
                    <a:pt x="3692116" y="5455789"/>
                  </a:cubicBezTo>
                  <a:close/>
                </a:path>
              </a:pathLst>
            </a:custGeom>
            <a:solidFill>
              <a:srgbClr val="000000"/>
            </a:solidFill>
          </p:spPr>
        </p:sp>
        <p:sp>
          <p:nvSpPr>
            <p:cNvPr id="29" name="Freeform 23"/>
            <p:cNvSpPr/>
            <p:nvPr/>
          </p:nvSpPr>
          <p:spPr>
            <a:xfrm rot="5400000">
              <a:off x="1599006" y="-1700257"/>
              <a:ext cx="5660803" cy="9114507"/>
            </a:xfrm>
            <a:custGeom>
              <a:avLst/>
              <a:gdLst/>
              <a:ahLst/>
              <a:cxnLst/>
              <a:rect l="l" t="t" r="r" b="b"/>
              <a:pathLst>
                <a:path w="3822899" h="5583241">
                  <a:moveTo>
                    <a:pt x="3698439" y="59690"/>
                  </a:moveTo>
                  <a:cubicBezTo>
                    <a:pt x="3733999" y="59690"/>
                    <a:pt x="3763209" y="88900"/>
                    <a:pt x="3763209" y="124460"/>
                  </a:cubicBezTo>
                  <a:lnTo>
                    <a:pt x="3763209" y="5458781"/>
                  </a:lnTo>
                  <a:cubicBezTo>
                    <a:pt x="3763209" y="5494341"/>
                    <a:pt x="3733999" y="5523551"/>
                    <a:pt x="3698439" y="5523551"/>
                  </a:cubicBezTo>
                  <a:lnTo>
                    <a:pt x="124460" y="5523551"/>
                  </a:lnTo>
                  <a:cubicBezTo>
                    <a:pt x="88900" y="5523551"/>
                    <a:pt x="59690" y="5494341"/>
                    <a:pt x="59690" y="5458781"/>
                  </a:cubicBezTo>
                  <a:lnTo>
                    <a:pt x="59690" y="124460"/>
                  </a:lnTo>
                  <a:cubicBezTo>
                    <a:pt x="59690" y="88900"/>
                    <a:pt x="88900" y="59690"/>
                    <a:pt x="124460" y="59690"/>
                  </a:cubicBezTo>
                  <a:lnTo>
                    <a:pt x="3698439" y="59690"/>
                  </a:lnTo>
                  <a:moveTo>
                    <a:pt x="3698439" y="0"/>
                  </a:moveTo>
                  <a:lnTo>
                    <a:pt x="124460" y="0"/>
                  </a:lnTo>
                  <a:cubicBezTo>
                    <a:pt x="55880" y="0"/>
                    <a:pt x="0" y="55880"/>
                    <a:pt x="0" y="124460"/>
                  </a:cubicBezTo>
                  <a:lnTo>
                    <a:pt x="0" y="5458781"/>
                  </a:lnTo>
                  <a:cubicBezTo>
                    <a:pt x="0" y="5527361"/>
                    <a:pt x="55880" y="5583241"/>
                    <a:pt x="124460" y="5583241"/>
                  </a:cubicBezTo>
                  <a:lnTo>
                    <a:pt x="3698439" y="5583241"/>
                  </a:lnTo>
                  <a:cubicBezTo>
                    <a:pt x="3767019" y="5583241"/>
                    <a:pt x="3822899" y="5527361"/>
                    <a:pt x="3822899" y="5458781"/>
                  </a:cubicBezTo>
                  <a:lnTo>
                    <a:pt x="3822899" y="124460"/>
                  </a:lnTo>
                  <a:cubicBezTo>
                    <a:pt x="3822899" y="55880"/>
                    <a:pt x="3767019" y="0"/>
                    <a:pt x="3698439" y="0"/>
                  </a:cubicBezTo>
                  <a:close/>
                </a:path>
              </a:pathLst>
            </a:custGeom>
            <a:solidFill>
              <a:srgbClr val="000000"/>
            </a:solidFill>
          </p:spPr>
        </p:sp>
      </p:grpSp>
      <p:pic>
        <p:nvPicPr>
          <p:cNvPr id="32" name="Picture 7">
            <a:extLst>
              <a:ext uri="{FF2B5EF4-FFF2-40B4-BE49-F238E27FC236}">
                <a16:creationId xmlns:a16="http://schemas.microsoft.com/office/drawing/2014/main" id="{25A48CB1-F1DC-15FE-4F74-E8B1E337827F}"/>
              </a:ext>
            </a:extLst>
          </p:cNvPr>
          <p:cNvPicPr>
            <a:picLocks noChangeAspect="1"/>
          </p:cNvPicPr>
          <p:nvPr/>
        </p:nvPicPr>
        <p:blipFill>
          <a:blip r:embed="rId4"/>
          <a:srcRect/>
          <a:stretch>
            <a:fillRect/>
          </a:stretch>
        </p:blipFill>
        <p:spPr>
          <a:xfrm>
            <a:off x="1372345" y="4104548"/>
            <a:ext cx="1839582" cy="2111429"/>
          </a:xfrm>
          <a:prstGeom prst="rect">
            <a:avLst/>
          </a:prstGeom>
        </p:spPr>
      </p:pic>
      <p:graphicFrame>
        <p:nvGraphicFramePr>
          <p:cNvPr id="3" name="Table 2">
            <a:extLst>
              <a:ext uri="{FF2B5EF4-FFF2-40B4-BE49-F238E27FC236}">
                <a16:creationId xmlns:a16="http://schemas.microsoft.com/office/drawing/2014/main" id="{EB56E5B9-EDFE-F2A2-23E6-DB3450349910}"/>
              </a:ext>
            </a:extLst>
          </p:cNvPr>
          <p:cNvGraphicFramePr>
            <a:graphicFrameLocks noGrp="1"/>
          </p:cNvGraphicFramePr>
          <p:nvPr>
            <p:extLst>
              <p:ext uri="{D42A27DB-BD31-4B8C-83A1-F6EECF244321}">
                <p14:modId xmlns:p14="http://schemas.microsoft.com/office/powerpoint/2010/main" val="3586458355"/>
              </p:ext>
            </p:extLst>
          </p:nvPr>
        </p:nvGraphicFramePr>
        <p:xfrm>
          <a:off x="3639430" y="2326650"/>
          <a:ext cx="7309130" cy="4097776"/>
        </p:xfrm>
        <a:graphic>
          <a:graphicData uri="http://schemas.openxmlformats.org/drawingml/2006/table">
            <a:tbl>
              <a:tblPr/>
              <a:tblGrid>
                <a:gridCol w="3654565">
                  <a:extLst>
                    <a:ext uri="{9D8B030D-6E8A-4147-A177-3AD203B41FA5}">
                      <a16:colId xmlns:a16="http://schemas.microsoft.com/office/drawing/2014/main" val="871890397"/>
                    </a:ext>
                  </a:extLst>
                </a:gridCol>
                <a:gridCol w="3654565">
                  <a:extLst>
                    <a:ext uri="{9D8B030D-6E8A-4147-A177-3AD203B41FA5}">
                      <a16:colId xmlns:a16="http://schemas.microsoft.com/office/drawing/2014/main" val="3033855363"/>
                    </a:ext>
                  </a:extLst>
                </a:gridCol>
              </a:tblGrid>
              <a:tr h="484737">
                <a:tc>
                  <a:txBody>
                    <a:bodyPr/>
                    <a:lstStyle/>
                    <a:p>
                      <a:pPr algn="l"/>
                      <a:r>
                        <a:rPr lang="vi-VN" b="1">
                          <a:effectLst/>
                          <a:latin typeface="inherit"/>
                        </a:rPr>
                        <a:t>Yêu cầu</a:t>
                      </a:r>
                      <a:endParaRPr lang="vi-VN">
                        <a:effectLst/>
                        <a:latin typeface="inherit"/>
                      </a:endParaRP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b="1">
                          <a:effectLst/>
                          <a:latin typeface="inherit"/>
                        </a:rPr>
                        <a:t>Phân tích</a:t>
                      </a:r>
                      <a:endParaRPr lang="vi-VN">
                        <a:effectLst/>
                        <a:latin typeface="inherit"/>
                      </a:endParaRP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1721434125"/>
                  </a:ext>
                </a:extLst>
              </a:tr>
              <a:tr h="844542">
                <a:tc>
                  <a:txBody>
                    <a:bodyPr/>
                    <a:lstStyle/>
                    <a:p>
                      <a:pPr algn="l"/>
                      <a:r>
                        <a:rPr lang="vi-VN">
                          <a:effectLst/>
                          <a:latin typeface="inherit"/>
                        </a:rPr>
                        <a:t>Yêu cầu về thủy lí</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a:effectLst/>
                          <a:latin typeface="inherit"/>
                        </a:rPr>
                        <a:t>+ Nhiệt độ nước</a:t>
                      </a:r>
                    </a:p>
                    <a:p>
                      <a:pPr algn="l"/>
                      <a:r>
                        <a:rPr lang="vi-VN">
                          <a:effectLst/>
                          <a:latin typeface="inherit"/>
                        </a:rPr>
                        <a:t>+ Độ trong và máu nước</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213994897"/>
                  </a:ext>
                </a:extLst>
              </a:tr>
              <a:tr h="1564151">
                <a:tc>
                  <a:txBody>
                    <a:bodyPr/>
                    <a:lstStyle/>
                    <a:p>
                      <a:pPr algn="l"/>
                      <a:r>
                        <a:rPr lang="vi-VN">
                          <a:effectLst/>
                          <a:latin typeface="inherit"/>
                        </a:rPr>
                        <a:t>Yêu cầu về thủy hóa</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a:effectLst/>
                          <a:latin typeface="inherit"/>
                        </a:rPr>
                        <a:t>+ Hàm lượng oxygen hòa tan</a:t>
                      </a:r>
                    </a:p>
                    <a:p>
                      <a:pPr algn="l"/>
                      <a:r>
                        <a:rPr lang="vi-VN">
                          <a:effectLst/>
                          <a:latin typeface="inherit"/>
                        </a:rPr>
                        <a:t>+ Độ pH</a:t>
                      </a:r>
                    </a:p>
                    <a:p>
                      <a:pPr algn="l"/>
                      <a:r>
                        <a:rPr lang="vi-VN">
                          <a:effectLst/>
                          <a:latin typeface="inherit"/>
                        </a:rPr>
                        <a:t>+ Hàm lượng ammonia</a:t>
                      </a:r>
                    </a:p>
                    <a:p>
                      <a:pPr algn="l"/>
                      <a:r>
                        <a:rPr lang="vi-VN">
                          <a:effectLst/>
                          <a:latin typeface="inherit"/>
                        </a:rPr>
                        <a:t>+ Độ mặn</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3454777876"/>
                  </a:ext>
                </a:extLst>
              </a:tr>
              <a:tr h="1204346">
                <a:tc>
                  <a:txBody>
                    <a:bodyPr/>
                    <a:lstStyle/>
                    <a:p>
                      <a:pPr algn="l"/>
                      <a:r>
                        <a:rPr lang="vi-VN">
                          <a:effectLst/>
                          <a:latin typeface="inherit"/>
                        </a:rPr>
                        <a:t>Yêu cầu về thủy sinh vật</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dirty="0">
                          <a:effectLst/>
                          <a:latin typeface="inherit"/>
                        </a:rPr>
                        <a:t>+ Thực vật thủy sinh</a:t>
                      </a:r>
                    </a:p>
                    <a:p>
                      <a:pPr algn="l"/>
                      <a:r>
                        <a:rPr lang="vi-VN" dirty="0">
                          <a:effectLst/>
                          <a:latin typeface="inherit"/>
                        </a:rPr>
                        <a:t>+ Động vật thủy sinh</a:t>
                      </a:r>
                    </a:p>
                    <a:p>
                      <a:pPr algn="l"/>
                      <a:r>
                        <a:rPr lang="vi-VN" dirty="0">
                          <a:effectLst/>
                          <a:latin typeface="inherit"/>
                        </a:rPr>
                        <a:t>+ Vi sinh vật</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690489494"/>
                  </a:ext>
                </a:extLst>
              </a:tr>
            </a:tbl>
          </a:graphicData>
        </a:graphic>
      </p:graphicFrame>
    </p:spTree>
    <p:extLst>
      <p:ext uri="{BB962C8B-B14F-4D97-AF65-F5344CB8AC3E}">
        <p14:creationId xmlns:p14="http://schemas.microsoft.com/office/powerpoint/2010/main" val="3589677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outVertical)">
                                      <p:cBhvr>
                                        <p:cTn id="12" dur="500"/>
                                        <p:tgtEl>
                                          <p:spTgt spid="25"/>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90"/>
                                          </p:val>
                                        </p:tav>
                                        <p:tav tm="100000">
                                          <p:val>
                                            <p:fltVal val="0"/>
                                          </p:val>
                                        </p:tav>
                                      </p:tavLst>
                                    </p:anim>
                                    <p:animEffect transition="in" filter="fade">
                                      <p:cBhvr>
                                        <p:cTn id="19" dur="1000"/>
                                        <p:tgtEl>
                                          <p:spTgt spid="32"/>
                                        </p:tgtEl>
                                      </p:cBhvr>
                                    </p:animEffec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2"/>
                                        </p:tgtEl>
                                        <p:attrNameLst>
                                          <p:attrName>r</p:attrName>
                                        </p:attrNameLst>
                                      </p:cBhvr>
                                    </p:animRot>
                                    <p:animRot by="-240000">
                                      <p:cBhvr>
                                        <p:cTn id="22" dur="200" fill="hold">
                                          <p:stCondLst>
                                            <p:cond delay="200"/>
                                          </p:stCondLst>
                                        </p:cTn>
                                        <p:tgtEl>
                                          <p:spTgt spid="32"/>
                                        </p:tgtEl>
                                        <p:attrNameLst>
                                          <p:attrName>r</p:attrName>
                                        </p:attrNameLst>
                                      </p:cBhvr>
                                    </p:animRot>
                                    <p:animRot by="240000">
                                      <p:cBhvr>
                                        <p:cTn id="23" dur="200" fill="hold">
                                          <p:stCondLst>
                                            <p:cond delay="400"/>
                                          </p:stCondLst>
                                        </p:cTn>
                                        <p:tgtEl>
                                          <p:spTgt spid="32"/>
                                        </p:tgtEl>
                                        <p:attrNameLst>
                                          <p:attrName>r</p:attrName>
                                        </p:attrNameLst>
                                      </p:cBhvr>
                                    </p:animRot>
                                    <p:animRot by="-240000">
                                      <p:cBhvr>
                                        <p:cTn id="24" dur="200" fill="hold">
                                          <p:stCondLst>
                                            <p:cond delay="600"/>
                                          </p:stCondLst>
                                        </p:cTn>
                                        <p:tgtEl>
                                          <p:spTgt spid="32"/>
                                        </p:tgtEl>
                                        <p:attrNameLst>
                                          <p:attrName>r</p:attrName>
                                        </p:attrNameLst>
                                      </p:cBhvr>
                                    </p:animRot>
                                    <p:animRot by="120000">
                                      <p:cBhvr>
                                        <p:cTn id="25"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2694039" y="151719"/>
            <a:ext cx="6096001" cy="934604"/>
            <a:chOff x="2067232" y="63229"/>
            <a:chExt cx="6096001" cy="934604"/>
          </a:xfrm>
        </p:grpSpPr>
        <p:sp>
          <p:nvSpPr>
            <p:cNvPr id="4" name="Rectangle 3"/>
            <p:cNvSpPr/>
            <p:nvPr/>
          </p:nvSpPr>
          <p:spPr>
            <a:xfrm>
              <a:off x="2067232" y="166836"/>
              <a:ext cx="6096001" cy="830997"/>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p:spPr>
          <p:txBody>
            <a:bodyPr wrap="square">
              <a:spAutoFit/>
            </a:bodyPr>
            <a:lstStyle/>
            <a:p>
              <a:pPr marL="731520">
                <a:spcAft>
                  <a:spcPts val="0"/>
                </a:spcAft>
              </a:pPr>
              <a:r>
                <a:rPr lang="fr-FR"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miền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VNI-Times" pitchFamily="2" charset="0"/>
                <a:ea typeface="Times New Roman" panose="02020603050405020304" pitchFamily="18" charset="0"/>
                <a:cs typeface="Times New Roman" panose="02020603050405020304" pitchFamily="18" charset="0"/>
              </a:endParaRPr>
            </a:p>
          </p:txBody>
        </p:sp>
        <p:pic>
          <p:nvPicPr>
            <p:cNvPr id="38" name="Picture 4" descr="hoi (7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7232" y="63229"/>
              <a:ext cx="825602" cy="82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7">
            <a:extLst>
              <a:ext uri="{FF2B5EF4-FFF2-40B4-BE49-F238E27FC236}">
                <a16:creationId xmlns:a16="http://schemas.microsoft.com/office/drawing/2014/main" id="{25A48CB1-F1DC-15FE-4F74-E8B1E337827F}"/>
              </a:ext>
            </a:extLst>
          </p:cNvPr>
          <p:cNvPicPr>
            <a:picLocks noChangeAspect="1"/>
          </p:cNvPicPr>
          <p:nvPr/>
        </p:nvPicPr>
        <p:blipFill>
          <a:blip r:embed="rId3"/>
          <a:srcRect/>
          <a:stretch>
            <a:fillRect/>
          </a:stretch>
        </p:blipFill>
        <p:spPr>
          <a:xfrm>
            <a:off x="10313224" y="4937760"/>
            <a:ext cx="1563379" cy="1794410"/>
          </a:xfrm>
          <a:prstGeom prst="rect">
            <a:avLst/>
          </a:prstGeom>
        </p:spPr>
      </p:pic>
      <p:graphicFrame>
        <p:nvGraphicFramePr>
          <p:cNvPr id="2" name="Table 1">
            <a:extLst>
              <a:ext uri="{FF2B5EF4-FFF2-40B4-BE49-F238E27FC236}">
                <a16:creationId xmlns:a16="http://schemas.microsoft.com/office/drawing/2014/main" id="{ABA0F9C9-0108-0F85-16C8-46931F56C490}"/>
              </a:ext>
            </a:extLst>
          </p:cNvPr>
          <p:cNvGraphicFramePr>
            <a:graphicFrameLocks noGrp="1"/>
          </p:cNvGraphicFramePr>
          <p:nvPr>
            <p:extLst>
              <p:ext uri="{D42A27DB-BD31-4B8C-83A1-F6EECF244321}">
                <p14:modId xmlns:p14="http://schemas.microsoft.com/office/powerpoint/2010/main" val="4256203966"/>
              </p:ext>
            </p:extLst>
          </p:nvPr>
        </p:nvGraphicFramePr>
        <p:xfrm>
          <a:off x="315396" y="1139475"/>
          <a:ext cx="9721626" cy="5685167"/>
        </p:xfrm>
        <a:graphic>
          <a:graphicData uri="http://schemas.openxmlformats.org/drawingml/2006/table">
            <a:tbl>
              <a:tblPr/>
              <a:tblGrid>
                <a:gridCol w="4860813">
                  <a:extLst>
                    <a:ext uri="{9D8B030D-6E8A-4147-A177-3AD203B41FA5}">
                      <a16:colId xmlns:a16="http://schemas.microsoft.com/office/drawing/2014/main" val="2523268031"/>
                    </a:ext>
                  </a:extLst>
                </a:gridCol>
                <a:gridCol w="4860813">
                  <a:extLst>
                    <a:ext uri="{9D8B030D-6E8A-4147-A177-3AD203B41FA5}">
                      <a16:colId xmlns:a16="http://schemas.microsoft.com/office/drawing/2014/main" val="2989815289"/>
                    </a:ext>
                  </a:extLst>
                </a:gridCol>
              </a:tblGrid>
              <a:tr h="483419">
                <a:tc>
                  <a:txBody>
                    <a:bodyPr/>
                    <a:lstStyle/>
                    <a:p>
                      <a:pPr algn="l"/>
                      <a:r>
                        <a:rPr lang="vi-VN" sz="2400" b="1">
                          <a:effectLst/>
                          <a:latin typeface="Times New Roman" panose="02020603050405020304" pitchFamily="18" charset="0"/>
                          <a:cs typeface="Times New Roman" panose="02020603050405020304" pitchFamily="18" charset="0"/>
                        </a:rPr>
                        <a:t>Việc cần làm</a:t>
                      </a:r>
                      <a:endParaRPr lang="vi-VN" sz="2400">
                        <a:effectLst/>
                        <a:latin typeface="Times New Roman" panose="02020603050405020304" pitchFamily="18" charset="0"/>
                        <a:cs typeface="Times New Roman" panose="02020603050405020304" pitchFamily="18" charset="0"/>
                      </a:endParaRP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2400" b="1" dirty="0">
                          <a:effectLst/>
                          <a:latin typeface="Times New Roman" panose="02020603050405020304" pitchFamily="18" charset="0"/>
                          <a:cs typeface="Times New Roman" panose="02020603050405020304" pitchFamily="18" charset="0"/>
                        </a:rPr>
                        <a:t>Mục đích</a:t>
                      </a:r>
                      <a:endParaRPr lang="vi-VN" sz="2400" dirty="0">
                        <a:effectLst/>
                        <a:latin typeface="Times New Roman" panose="02020603050405020304" pitchFamily="18" charset="0"/>
                        <a:cs typeface="Times New Roman" panose="02020603050405020304" pitchFamily="18" charset="0"/>
                      </a:endParaRP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2340804578"/>
                  </a:ext>
                </a:extLst>
              </a:tr>
              <a:tr h="866958">
                <a:tc>
                  <a:txBody>
                    <a:bodyPr/>
                    <a:lstStyle/>
                    <a:p>
                      <a:pPr algn="l"/>
                      <a:r>
                        <a:rPr lang="pt-BR" sz="2400">
                          <a:effectLst/>
                          <a:latin typeface="Times New Roman" panose="02020603050405020304" pitchFamily="18" charset="0"/>
                          <a:cs typeface="Times New Roman" panose="02020603050405020304" pitchFamily="18" charset="0"/>
                        </a:rPr>
                        <a:t>Vệ sinh ao nuôi sạch sẽ</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2400" dirty="0">
                          <a:effectLst/>
                          <a:latin typeface="Times New Roman" panose="02020603050405020304" pitchFamily="18" charset="0"/>
                          <a:cs typeface="Times New Roman" panose="02020603050405020304" pitchFamily="18" charset="0"/>
                        </a:rPr>
                        <a:t>Loại bỏ bùn đáy, thức ăn thừa và chất thải.</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1869941966"/>
                  </a:ext>
                </a:extLst>
              </a:tr>
              <a:tr h="866958">
                <a:tc>
                  <a:txBody>
                    <a:bodyPr/>
                    <a:lstStyle/>
                    <a:p>
                      <a:pPr algn="l"/>
                      <a:r>
                        <a:rPr lang="vi-VN" sz="2400" dirty="0">
                          <a:effectLst/>
                          <a:latin typeface="Times New Roman" panose="02020603050405020304" pitchFamily="18" charset="0"/>
                          <a:cs typeface="Times New Roman" panose="02020603050405020304" pitchFamily="18" charset="0"/>
                        </a:rPr>
                        <a:t>Bón lót ao bằng vôi và phân chuồng hoại mục</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2400">
                          <a:effectLst/>
                          <a:latin typeface="Times New Roman" panose="02020603050405020304" pitchFamily="18" charset="0"/>
                          <a:cs typeface="Times New Roman" panose="02020603050405020304" pitchFamily="18" charset="0"/>
                        </a:rPr>
                        <a:t>Tạo môi trường thuận lợi cho cá phát triển.</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2252297542"/>
                  </a:ext>
                </a:extLst>
              </a:tr>
              <a:tr h="866958">
                <a:tc>
                  <a:txBody>
                    <a:bodyPr/>
                    <a:lstStyle/>
                    <a:p>
                      <a:pPr algn="l"/>
                      <a:r>
                        <a:rPr lang="vi-VN" sz="2400">
                          <a:effectLst/>
                          <a:latin typeface="Times New Roman" panose="02020603050405020304" pitchFamily="18" charset="0"/>
                          <a:cs typeface="Times New Roman" panose="02020603050405020304" pitchFamily="18" charset="0"/>
                        </a:rPr>
                        <a:t>Cần đảm bảo ao nuôi có đủ độ sâu</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pt-BR" sz="2400">
                          <a:effectLst/>
                          <a:latin typeface="Times New Roman" panose="02020603050405020304" pitchFamily="18" charset="0"/>
                          <a:cs typeface="Times New Roman" panose="02020603050405020304" pitchFamily="18" charset="0"/>
                        </a:rPr>
                        <a:t>Giữ ấm cho cá vào mùa đông.</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2260360588"/>
                  </a:ext>
                </a:extLst>
              </a:tr>
              <a:tr h="866958">
                <a:tc>
                  <a:txBody>
                    <a:bodyPr/>
                    <a:lstStyle/>
                    <a:p>
                      <a:pPr algn="l"/>
                      <a:r>
                        <a:rPr lang="vi-VN" sz="2400">
                          <a:effectLst/>
                          <a:latin typeface="Times New Roman" panose="02020603050405020304" pitchFamily="18" charset="0"/>
                          <a:cs typeface="Times New Roman" panose="02020603050405020304" pitchFamily="18" charset="0"/>
                        </a:rPr>
                        <a:t>Cho cá ăn lượng thức ăn phù hợp với nhu cầu của chúng</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2400">
                          <a:effectLst/>
                          <a:latin typeface="Times New Roman" panose="02020603050405020304" pitchFamily="18" charset="0"/>
                          <a:cs typeface="Times New Roman" panose="02020603050405020304" pitchFamily="18" charset="0"/>
                        </a:rPr>
                        <a:t>Tránh dư thừa thức ăn gây ô nhiễm môi trường nước.</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2278501801"/>
                  </a:ext>
                </a:extLst>
              </a:tr>
              <a:tr h="866958">
                <a:tc>
                  <a:txBody>
                    <a:bodyPr/>
                    <a:lstStyle/>
                    <a:p>
                      <a:pPr algn="l"/>
                      <a:r>
                        <a:rPr lang="vi-VN" sz="2400">
                          <a:effectLst/>
                          <a:latin typeface="Times New Roman" panose="02020603050405020304" pitchFamily="18" charset="0"/>
                          <a:cs typeface="Times New Roman" panose="02020603050405020304" pitchFamily="18" charset="0"/>
                        </a:rPr>
                        <a:t>Nên chia nhỏ bữa ăn thành nhiều lần trong ngày</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2400">
                          <a:effectLst/>
                          <a:latin typeface="Times New Roman" panose="02020603050405020304" pitchFamily="18" charset="0"/>
                          <a:cs typeface="Times New Roman" panose="02020603050405020304" pitchFamily="18" charset="0"/>
                        </a:rPr>
                        <a:t>Cá có thể tiêu thụ thức ăn hiệu quả hơn.</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2957149645"/>
                  </a:ext>
                </a:extLst>
              </a:tr>
              <a:tr h="866958">
                <a:tc>
                  <a:txBody>
                    <a:bodyPr/>
                    <a:lstStyle/>
                    <a:p>
                      <a:pPr algn="l"/>
                      <a:r>
                        <a:rPr lang="vi-VN" sz="2400">
                          <a:effectLst/>
                          <a:latin typeface="Times New Roman" panose="02020603050405020304" pitchFamily="18" charset="0"/>
                          <a:cs typeface="Times New Roman" panose="02020603050405020304" pitchFamily="18" charset="0"/>
                        </a:rPr>
                        <a:t>Sử dụng bạt che hoặc lưới</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2400" dirty="0">
                          <a:effectLst/>
                          <a:latin typeface="Times New Roman" panose="02020603050405020304" pitchFamily="18" charset="0"/>
                          <a:cs typeface="Times New Roman" panose="02020603050405020304" pitchFamily="18" charset="0"/>
                        </a:rPr>
                        <a:t>Che chắn ao nuôi, giúp giữ ấm cho cá vào mùa đông.</a:t>
                      </a:r>
                    </a:p>
                  </a:txBody>
                  <a:tcPr marL="47625" marR="47625" marT="47625" marB="47625"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11443608"/>
                  </a:ext>
                </a:extLst>
              </a:tr>
            </a:tbl>
          </a:graphicData>
        </a:graphic>
      </p:graphicFrame>
    </p:spTree>
    <p:extLst>
      <p:ext uri="{BB962C8B-B14F-4D97-AF65-F5344CB8AC3E}">
        <p14:creationId xmlns:p14="http://schemas.microsoft.com/office/powerpoint/2010/main" val="3506803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9"/>
                                        </p:tgtEl>
                                        <p:attrNameLst>
                                          <p:attrName>r</p:attrName>
                                        </p:attrNameLst>
                                      </p:cBhvr>
                                    </p:animRot>
                                    <p:animRot by="-240000">
                                      <p:cBhvr>
                                        <p:cTn id="13" dur="200" fill="hold">
                                          <p:stCondLst>
                                            <p:cond delay="200"/>
                                          </p:stCondLst>
                                        </p:cTn>
                                        <p:tgtEl>
                                          <p:spTgt spid="39"/>
                                        </p:tgtEl>
                                        <p:attrNameLst>
                                          <p:attrName>r</p:attrName>
                                        </p:attrNameLst>
                                      </p:cBhvr>
                                    </p:animRot>
                                    <p:animRot by="240000">
                                      <p:cBhvr>
                                        <p:cTn id="14" dur="200" fill="hold">
                                          <p:stCondLst>
                                            <p:cond delay="400"/>
                                          </p:stCondLst>
                                        </p:cTn>
                                        <p:tgtEl>
                                          <p:spTgt spid="39"/>
                                        </p:tgtEl>
                                        <p:attrNameLst>
                                          <p:attrName>r</p:attrName>
                                        </p:attrNameLst>
                                      </p:cBhvr>
                                    </p:animRot>
                                    <p:animRot by="-240000">
                                      <p:cBhvr>
                                        <p:cTn id="15" dur="200" fill="hold">
                                          <p:stCondLst>
                                            <p:cond delay="600"/>
                                          </p:stCondLst>
                                        </p:cTn>
                                        <p:tgtEl>
                                          <p:spTgt spid="39"/>
                                        </p:tgtEl>
                                        <p:attrNameLst>
                                          <p:attrName>r</p:attrName>
                                        </p:attrNameLst>
                                      </p:cBhvr>
                                    </p:animRot>
                                    <p:animRot by="120000">
                                      <p:cBhvr>
                                        <p:cTn id="16" dur="200" fill="hold">
                                          <p:stCondLst>
                                            <p:cond delay="80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70086" y="5324168"/>
            <a:ext cx="1185531" cy="127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2497598" y="209399"/>
            <a:ext cx="5864738" cy="1200329"/>
            <a:chOff x="985888" y="5495422"/>
            <a:chExt cx="5864738" cy="1200329"/>
          </a:xfrm>
          <a:solidFill>
            <a:schemeClr val="bg1"/>
          </a:solidFill>
        </p:grpSpPr>
        <p:sp>
          <p:nvSpPr>
            <p:cNvPr id="4" name="Rectangle 3"/>
            <p:cNvSpPr/>
            <p:nvPr/>
          </p:nvSpPr>
          <p:spPr>
            <a:xfrm>
              <a:off x="985888" y="5495422"/>
              <a:ext cx="5864738" cy="1200329"/>
            </a:xfrm>
            <a:prstGeom prst="rect">
              <a:avLst/>
            </a:prstGeom>
            <a:grpFill/>
            <a:ln>
              <a:solidFill>
                <a:srgbClr val="00B050"/>
              </a:solidFill>
            </a:ln>
          </p:spPr>
          <p:txBody>
            <a:bodyPr wrap="square">
              <a:spAutoFit/>
            </a:bodyPr>
            <a:lstStyle/>
            <a:p>
              <a:pPr marL="731520" algn="just">
                <a:spcAft>
                  <a:spcPts val="0"/>
                </a:spcAft>
              </a:pPr>
              <a:r>
                <a:rPr lang="fr-FR"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nuôi</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fr-FR"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3" descr="hoi (7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9630" y="5752973"/>
              <a:ext cx="748174" cy="791752"/>
            </a:xfrm>
            <a:prstGeom prst="rect">
              <a:avLst/>
            </a:prstGeom>
            <a:grpFill/>
            <a:ln w="9525">
              <a:noFill/>
              <a:miter lim="800000"/>
              <a:headEnd/>
              <a:tailEnd/>
            </a:ln>
          </p:spPr>
        </p:pic>
      </p:grpSp>
      <p:graphicFrame>
        <p:nvGraphicFramePr>
          <p:cNvPr id="5" name="Table 4">
            <a:extLst>
              <a:ext uri="{FF2B5EF4-FFF2-40B4-BE49-F238E27FC236}">
                <a16:creationId xmlns:a16="http://schemas.microsoft.com/office/drawing/2014/main" id="{2037E58B-17DB-691E-8F8F-D1DBD05EDB92}"/>
              </a:ext>
            </a:extLst>
          </p:cNvPr>
          <p:cNvGraphicFramePr>
            <a:graphicFrameLocks noGrp="1"/>
          </p:cNvGraphicFramePr>
          <p:nvPr>
            <p:extLst>
              <p:ext uri="{D42A27DB-BD31-4B8C-83A1-F6EECF244321}">
                <p14:modId xmlns:p14="http://schemas.microsoft.com/office/powerpoint/2010/main" val="3370930706"/>
              </p:ext>
            </p:extLst>
          </p:nvPr>
        </p:nvGraphicFramePr>
        <p:xfrm>
          <a:off x="182880" y="1409728"/>
          <a:ext cx="10170942" cy="5446335"/>
        </p:xfrm>
        <a:graphic>
          <a:graphicData uri="http://schemas.openxmlformats.org/drawingml/2006/table">
            <a:tbl>
              <a:tblPr/>
              <a:tblGrid>
                <a:gridCol w="3390314">
                  <a:extLst>
                    <a:ext uri="{9D8B030D-6E8A-4147-A177-3AD203B41FA5}">
                      <a16:colId xmlns:a16="http://schemas.microsoft.com/office/drawing/2014/main" val="4125495306"/>
                    </a:ext>
                  </a:extLst>
                </a:gridCol>
                <a:gridCol w="3390314">
                  <a:extLst>
                    <a:ext uri="{9D8B030D-6E8A-4147-A177-3AD203B41FA5}">
                      <a16:colId xmlns:a16="http://schemas.microsoft.com/office/drawing/2014/main" val="1494347235"/>
                    </a:ext>
                  </a:extLst>
                </a:gridCol>
                <a:gridCol w="3390314">
                  <a:extLst>
                    <a:ext uri="{9D8B030D-6E8A-4147-A177-3AD203B41FA5}">
                      <a16:colId xmlns:a16="http://schemas.microsoft.com/office/drawing/2014/main" val="1749663579"/>
                    </a:ext>
                  </a:extLst>
                </a:gridCol>
              </a:tblGrid>
              <a:tr h="360458">
                <a:tc>
                  <a:txBody>
                    <a:bodyPr/>
                    <a:lstStyle/>
                    <a:p>
                      <a:pPr algn="l"/>
                      <a:r>
                        <a:rPr lang="vi-VN" sz="1800" b="1">
                          <a:effectLst/>
                          <a:latin typeface="Times New Roman" panose="02020603050405020304" pitchFamily="18" charset="0"/>
                          <a:cs typeface="Times New Roman" panose="02020603050405020304" pitchFamily="18" charset="0"/>
                        </a:rPr>
                        <a:t>Chỉ tiêu</a:t>
                      </a:r>
                      <a:endParaRPr lang="vi-VN" sz="1800">
                        <a:effectLst/>
                        <a:latin typeface="Times New Roman" panose="02020603050405020304" pitchFamily="18" charset="0"/>
                        <a:cs typeface="Times New Roman" panose="02020603050405020304" pitchFamily="18" charset="0"/>
                      </a:endParaRP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800" b="1">
                          <a:effectLst/>
                          <a:latin typeface="Times New Roman" panose="02020603050405020304" pitchFamily="18" charset="0"/>
                          <a:cs typeface="Times New Roman" panose="02020603050405020304" pitchFamily="18" charset="0"/>
                        </a:rPr>
                        <a:t>Giá trị phù hợp</a:t>
                      </a:r>
                      <a:endParaRPr lang="vi-VN" sz="1800">
                        <a:effectLst/>
                        <a:latin typeface="Times New Roman" panose="02020603050405020304" pitchFamily="18" charset="0"/>
                        <a:cs typeface="Times New Roman" panose="02020603050405020304" pitchFamily="18" charset="0"/>
                      </a:endParaRP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800" b="1">
                          <a:effectLst/>
                          <a:latin typeface="Times New Roman" panose="02020603050405020304" pitchFamily="18" charset="0"/>
                          <a:cs typeface="Times New Roman" panose="02020603050405020304" pitchFamily="18" charset="0"/>
                        </a:rPr>
                        <a:t>Phương pháp đo</a:t>
                      </a:r>
                      <a:endParaRPr lang="vi-VN" sz="1800">
                        <a:effectLst/>
                        <a:latin typeface="Times New Roman" panose="02020603050405020304" pitchFamily="18" charset="0"/>
                        <a:cs typeface="Times New Roman" panose="02020603050405020304" pitchFamily="18" charset="0"/>
                      </a:endParaRP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1887271537"/>
                  </a:ext>
                </a:extLst>
              </a:tr>
              <a:tr h="671226">
                <a:tc>
                  <a:txBody>
                    <a:bodyPr/>
                    <a:lstStyle/>
                    <a:p>
                      <a:pPr algn="l"/>
                      <a:r>
                        <a:rPr lang="vi-VN" sz="1800">
                          <a:effectLst/>
                          <a:latin typeface="Times New Roman" panose="02020603050405020304" pitchFamily="18" charset="0"/>
                          <a:cs typeface="Times New Roman" panose="02020603050405020304" pitchFamily="18" charset="0"/>
                        </a:rPr>
                        <a:t>Nhiệt độ</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pt-BR" sz="1800">
                          <a:effectLst/>
                          <a:latin typeface="Times New Roman" panose="02020603050405020304" pitchFamily="18" charset="0"/>
                          <a:cs typeface="Times New Roman" panose="02020603050405020304" pitchFamily="18" charset="0"/>
                        </a:rPr>
                        <a:t>Cá nước ngọt: 20 - 30°C</a:t>
                      </a:r>
                    </a:p>
                    <a:p>
                      <a:pPr algn="l"/>
                      <a:r>
                        <a:rPr lang="pt-BR" sz="1800">
                          <a:effectLst/>
                          <a:latin typeface="Times New Roman" panose="02020603050405020304" pitchFamily="18" charset="0"/>
                          <a:cs typeface="Times New Roman" panose="02020603050405020304" pitchFamily="18" charset="0"/>
                        </a:rPr>
                        <a:t>Cá nước lợ: 25 - 30°C</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800">
                          <a:effectLst/>
                          <a:latin typeface="Times New Roman" panose="02020603050405020304" pitchFamily="18" charset="0"/>
                          <a:cs typeface="Times New Roman" panose="02020603050405020304" pitchFamily="18" charset="0"/>
                        </a:rPr>
                        <a:t>Nhiệt kế thủy ngân;</a:t>
                      </a:r>
                    </a:p>
                    <a:p>
                      <a:pPr algn="l"/>
                      <a:r>
                        <a:rPr lang="vi-VN" sz="1800">
                          <a:effectLst/>
                          <a:latin typeface="Times New Roman" panose="02020603050405020304" pitchFamily="18" charset="0"/>
                          <a:cs typeface="Times New Roman" panose="02020603050405020304" pitchFamily="18" charset="0"/>
                        </a:rPr>
                        <a:t>Nhiệt kế điện tử</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4024073078"/>
                  </a:ext>
                </a:extLst>
              </a:tr>
              <a:tr h="657457">
                <a:tc>
                  <a:txBody>
                    <a:bodyPr/>
                    <a:lstStyle/>
                    <a:p>
                      <a:pPr algn="l"/>
                      <a:r>
                        <a:rPr lang="vi-VN" sz="1800">
                          <a:effectLst/>
                          <a:latin typeface="Times New Roman" panose="02020603050405020304" pitchFamily="18" charset="0"/>
                          <a:cs typeface="Times New Roman" panose="02020603050405020304" pitchFamily="18" charset="0"/>
                        </a:rPr>
                        <a:t>Độ pH</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pt-BR" sz="1800">
                          <a:effectLst/>
                          <a:latin typeface="Times New Roman" panose="02020603050405020304" pitchFamily="18" charset="0"/>
                          <a:cs typeface="Times New Roman" panose="02020603050405020304" pitchFamily="18" charset="0"/>
                        </a:rPr>
                        <a:t>Cá nước ngọt: 6,5 - 8,5</a:t>
                      </a:r>
                    </a:p>
                    <a:p>
                      <a:pPr algn="l"/>
                      <a:r>
                        <a:rPr lang="pt-BR" sz="1800">
                          <a:effectLst/>
                          <a:latin typeface="Times New Roman" panose="02020603050405020304" pitchFamily="18" charset="0"/>
                          <a:cs typeface="Times New Roman" panose="02020603050405020304" pitchFamily="18" charset="0"/>
                        </a:rPr>
                        <a:t>Cá nước lợ: 7,5 - 8,5</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800">
                          <a:effectLst/>
                          <a:latin typeface="Times New Roman" panose="02020603050405020304" pitchFamily="18" charset="0"/>
                          <a:cs typeface="Times New Roman" panose="02020603050405020304" pitchFamily="18" charset="0"/>
                        </a:rPr>
                        <a:t>Quỳ tím;</a:t>
                      </a:r>
                    </a:p>
                    <a:p>
                      <a:pPr algn="l"/>
                      <a:r>
                        <a:rPr lang="vi-VN" sz="1800">
                          <a:effectLst/>
                          <a:latin typeface="Times New Roman" panose="02020603050405020304" pitchFamily="18" charset="0"/>
                          <a:cs typeface="Times New Roman" panose="02020603050405020304" pitchFamily="18" charset="0"/>
                        </a:rPr>
                        <a:t>Máy đo pH</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3255034326"/>
                  </a:ext>
                </a:extLst>
              </a:tr>
              <a:tr h="671226">
                <a:tc>
                  <a:txBody>
                    <a:bodyPr/>
                    <a:lstStyle/>
                    <a:p>
                      <a:pPr algn="l"/>
                      <a:r>
                        <a:rPr lang="vi-VN" sz="1800">
                          <a:effectLst/>
                          <a:latin typeface="Times New Roman" panose="02020603050405020304" pitchFamily="18" charset="0"/>
                          <a:cs typeface="Times New Roman" panose="02020603050405020304" pitchFamily="18" charset="0"/>
                        </a:rPr>
                        <a:t>Oxy hòa tan</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800">
                          <a:effectLst/>
                          <a:latin typeface="Times New Roman" panose="02020603050405020304" pitchFamily="18" charset="0"/>
                          <a:cs typeface="Times New Roman" panose="02020603050405020304" pitchFamily="18" charset="0"/>
                        </a:rPr>
                        <a:t>Cá nước ngọt: &gt; 5 mg/L</a:t>
                      </a:r>
                    </a:p>
                    <a:p>
                      <a:pPr algn="l"/>
                      <a:r>
                        <a:rPr lang="vi-VN" sz="1800">
                          <a:effectLst/>
                          <a:latin typeface="Times New Roman" panose="02020603050405020304" pitchFamily="18" charset="0"/>
                          <a:cs typeface="Times New Roman" panose="02020603050405020304" pitchFamily="18" charset="0"/>
                        </a:rPr>
                        <a:t>Cá nước lợ: &gt; 5 mg/L</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es-ES" sz="1800">
                          <a:effectLst/>
                          <a:latin typeface="Times New Roman" panose="02020603050405020304" pitchFamily="18" charset="0"/>
                          <a:cs typeface="Times New Roman" panose="02020603050405020304" pitchFamily="18" charset="0"/>
                        </a:rPr>
                        <a:t>Máy đo oxy hòa tan</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540501997"/>
                  </a:ext>
                </a:extLst>
              </a:tr>
              <a:tr h="871758">
                <a:tc>
                  <a:txBody>
                    <a:bodyPr/>
                    <a:lstStyle/>
                    <a:p>
                      <a:pPr algn="l"/>
                      <a:r>
                        <a:rPr lang="vi-VN" sz="1800">
                          <a:effectLst/>
                          <a:latin typeface="Times New Roman" panose="02020603050405020304" pitchFamily="18" charset="0"/>
                          <a:cs typeface="Times New Roman" panose="02020603050405020304" pitchFamily="18" charset="0"/>
                        </a:rPr>
                        <a:t>Amoniac (NH</a:t>
                      </a:r>
                      <a:r>
                        <a:rPr lang="vi-VN" sz="1800" baseline="-25000">
                          <a:effectLst/>
                          <a:latin typeface="Times New Roman" panose="02020603050405020304" pitchFamily="18" charset="0"/>
                          <a:cs typeface="Times New Roman" panose="02020603050405020304" pitchFamily="18" charset="0"/>
                        </a:rPr>
                        <a:t>3</a:t>
                      </a:r>
                      <a:r>
                        <a:rPr lang="vi-VN" sz="1800">
                          <a:effectLst/>
                          <a:latin typeface="Times New Roman" panose="02020603050405020304" pitchFamily="18" charset="0"/>
                          <a:cs typeface="Times New Roman" panose="02020603050405020304" pitchFamily="18" charset="0"/>
                        </a:rPr>
                        <a:t>)</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800">
                          <a:effectLst/>
                          <a:latin typeface="Times New Roman" panose="02020603050405020304" pitchFamily="18" charset="0"/>
                          <a:cs typeface="Times New Roman" panose="02020603050405020304" pitchFamily="18" charset="0"/>
                        </a:rPr>
                        <a:t>Cá nước ngọt: &lt; 0,1 mg/L</a:t>
                      </a:r>
                    </a:p>
                    <a:p>
                      <a:pPr algn="l"/>
                      <a:r>
                        <a:rPr lang="vi-VN" sz="1800">
                          <a:effectLst/>
                          <a:latin typeface="Times New Roman" panose="02020603050405020304" pitchFamily="18" charset="0"/>
                          <a:cs typeface="Times New Roman" panose="02020603050405020304" pitchFamily="18" charset="0"/>
                        </a:rPr>
                        <a:t>Cá nước lợ: &lt; 0,1 mg/L</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800">
                          <a:effectLst/>
                          <a:latin typeface="Times New Roman" panose="02020603050405020304" pitchFamily="18" charset="0"/>
                          <a:cs typeface="Times New Roman" panose="02020603050405020304" pitchFamily="18" charset="0"/>
                        </a:rPr>
                        <a:t>Bộ thử nghiệm Amoniac</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4111439729"/>
                  </a:ext>
                </a:extLst>
              </a:tr>
              <a:tr h="871758">
                <a:tc>
                  <a:txBody>
                    <a:bodyPr/>
                    <a:lstStyle/>
                    <a:p>
                      <a:pPr algn="l"/>
                      <a:r>
                        <a:rPr lang="vi-VN" sz="1800">
                          <a:effectLst/>
                          <a:latin typeface="Times New Roman" panose="02020603050405020304" pitchFamily="18" charset="0"/>
                          <a:cs typeface="Times New Roman" panose="02020603050405020304" pitchFamily="18" charset="0"/>
                        </a:rPr>
                        <a:t>Nitrit (NO</a:t>
                      </a:r>
                      <a:r>
                        <a:rPr lang="vi-VN" sz="1800" baseline="-25000">
                          <a:effectLst/>
                          <a:latin typeface="Times New Roman" panose="02020603050405020304" pitchFamily="18" charset="0"/>
                          <a:cs typeface="Times New Roman" panose="02020603050405020304" pitchFamily="18" charset="0"/>
                        </a:rPr>
                        <a:t>2</a:t>
                      </a:r>
                      <a:r>
                        <a:rPr lang="vi-VN" sz="1800" baseline="30000">
                          <a:effectLst/>
                          <a:latin typeface="Times New Roman" panose="02020603050405020304" pitchFamily="18" charset="0"/>
                          <a:cs typeface="Times New Roman" panose="02020603050405020304" pitchFamily="18" charset="0"/>
                        </a:rPr>
                        <a:t>-</a:t>
                      </a:r>
                      <a:r>
                        <a:rPr lang="vi-VN" sz="1800">
                          <a:effectLst/>
                          <a:latin typeface="Times New Roman" panose="02020603050405020304" pitchFamily="18" charset="0"/>
                          <a:cs typeface="Times New Roman" panose="02020603050405020304" pitchFamily="18" charset="0"/>
                        </a:rPr>
                        <a:t>)</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800">
                          <a:effectLst/>
                          <a:latin typeface="Times New Roman" panose="02020603050405020304" pitchFamily="18" charset="0"/>
                          <a:cs typeface="Times New Roman" panose="02020603050405020304" pitchFamily="18" charset="0"/>
                        </a:rPr>
                        <a:t>Cá nước ngọt: &lt; 0,1 mg/L</a:t>
                      </a:r>
                    </a:p>
                    <a:p>
                      <a:pPr algn="l"/>
                      <a:r>
                        <a:rPr lang="vi-VN" sz="1800">
                          <a:effectLst/>
                          <a:latin typeface="Times New Roman" panose="02020603050405020304" pitchFamily="18" charset="0"/>
                          <a:cs typeface="Times New Roman" panose="02020603050405020304" pitchFamily="18" charset="0"/>
                        </a:rPr>
                        <a:t>Cá nước lợ: &lt; 0,1 mg/L</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800">
                          <a:effectLst/>
                          <a:latin typeface="Times New Roman" panose="02020603050405020304" pitchFamily="18" charset="0"/>
                          <a:cs typeface="Times New Roman" panose="02020603050405020304" pitchFamily="18" charset="0"/>
                        </a:rPr>
                        <a:t>Bộ thử nghiệm Nitrit</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971458515"/>
                  </a:ext>
                </a:extLst>
              </a:tr>
              <a:tr h="671226">
                <a:tc>
                  <a:txBody>
                    <a:bodyPr/>
                    <a:lstStyle/>
                    <a:p>
                      <a:pPr algn="l"/>
                      <a:r>
                        <a:rPr lang="vi-VN" sz="1800">
                          <a:effectLst/>
                          <a:latin typeface="Times New Roman" panose="02020603050405020304" pitchFamily="18" charset="0"/>
                          <a:cs typeface="Times New Roman" panose="02020603050405020304" pitchFamily="18" charset="0"/>
                        </a:rPr>
                        <a:t>Nitrat (NO</a:t>
                      </a:r>
                      <a:r>
                        <a:rPr lang="vi-VN" sz="1800" baseline="-25000">
                          <a:effectLst/>
                          <a:latin typeface="Times New Roman" panose="02020603050405020304" pitchFamily="18" charset="0"/>
                          <a:cs typeface="Times New Roman" panose="02020603050405020304" pitchFamily="18" charset="0"/>
                        </a:rPr>
                        <a:t>3</a:t>
                      </a:r>
                      <a:r>
                        <a:rPr lang="vi-VN" sz="1800" baseline="30000">
                          <a:effectLst/>
                          <a:latin typeface="Times New Roman" panose="02020603050405020304" pitchFamily="18" charset="0"/>
                          <a:cs typeface="Times New Roman" panose="02020603050405020304" pitchFamily="18" charset="0"/>
                        </a:rPr>
                        <a:t>-</a:t>
                      </a:r>
                      <a:r>
                        <a:rPr lang="vi-VN" sz="1800">
                          <a:effectLst/>
                          <a:latin typeface="Times New Roman" panose="02020603050405020304" pitchFamily="18" charset="0"/>
                          <a:cs typeface="Times New Roman" panose="02020603050405020304" pitchFamily="18" charset="0"/>
                        </a:rPr>
                        <a:t>)</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800">
                          <a:effectLst/>
                          <a:latin typeface="Times New Roman" panose="02020603050405020304" pitchFamily="18" charset="0"/>
                          <a:cs typeface="Times New Roman" panose="02020603050405020304" pitchFamily="18" charset="0"/>
                        </a:rPr>
                        <a:t>Cá nước ngọt: &lt; 50 mg/L</a:t>
                      </a:r>
                    </a:p>
                    <a:p>
                      <a:pPr algn="l"/>
                      <a:r>
                        <a:rPr lang="vi-VN" sz="1800">
                          <a:effectLst/>
                          <a:latin typeface="Times New Roman" panose="02020603050405020304" pitchFamily="18" charset="0"/>
                          <a:cs typeface="Times New Roman" panose="02020603050405020304" pitchFamily="18" charset="0"/>
                        </a:rPr>
                        <a:t>Cá nước lợ: &lt; 50 mg/L</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tc>
                  <a:txBody>
                    <a:bodyPr/>
                    <a:lstStyle/>
                    <a:p>
                      <a:pPr algn="l"/>
                      <a:r>
                        <a:rPr lang="vi-VN" sz="1800">
                          <a:effectLst/>
                          <a:latin typeface="Times New Roman" panose="02020603050405020304" pitchFamily="18" charset="0"/>
                          <a:cs typeface="Times New Roman" panose="02020603050405020304" pitchFamily="18" charset="0"/>
                        </a:rPr>
                        <a:t>Bộ thử nghiệm Nitrat</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FFFFFF"/>
                    </a:solidFill>
                  </a:tcPr>
                </a:tc>
                <a:extLst>
                  <a:ext uri="{0D108BD9-81ED-4DB2-BD59-A6C34878D82A}">
                    <a16:rowId xmlns:a16="http://schemas.microsoft.com/office/drawing/2014/main" val="1445740723"/>
                  </a:ext>
                </a:extLst>
              </a:tr>
              <a:tr h="671226">
                <a:tc>
                  <a:txBody>
                    <a:bodyPr/>
                    <a:lstStyle/>
                    <a:p>
                      <a:pPr algn="l"/>
                      <a:r>
                        <a:rPr lang="vi-VN" sz="1800">
                          <a:effectLst/>
                          <a:latin typeface="Times New Roman" panose="02020603050405020304" pitchFamily="18" charset="0"/>
                          <a:cs typeface="Times New Roman" panose="02020603050405020304" pitchFamily="18" charset="0"/>
                        </a:rPr>
                        <a:t>Độ mặn</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800">
                          <a:effectLst/>
                          <a:latin typeface="Times New Roman" panose="02020603050405020304" pitchFamily="18" charset="0"/>
                          <a:cs typeface="Times New Roman" panose="02020603050405020304" pitchFamily="18" charset="0"/>
                        </a:rPr>
                        <a:t>Cá nước ngọt: 0 - 0,5 ppt</a:t>
                      </a:r>
                    </a:p>
                    <a:p>
                      <a:pPr algn="l"/>
                      <a:r>
                        <a:rPr lang="vi-VN" sz="1800">
                          <a:effectLst/>
                          <a:latin typeface="Times New Roman" panose="02020603050405020304" pitchFamily="18" charset="0"/>
                          <a:cs typeface="Times New Roman" panose="02020603050405020304" pitchFamily="18" charset="0"/>
                        </a:rPr>
                        <a:t>Cá nước lợ: 5 - 25 ppt</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tc>
                  <a:txBody>
                    <a:bodyPr/>
                    <a:lstStyle/>
                    <a:p>
                      <a:pPr algn="l"/>
                      <a:r>
                        <a:rPr lang="vi-VN" sz="1800" dirty="0">
                          <a:effectLst/>
                          <a:latin typeface="Times New Roman" panose="02020603050405020304" pitchFamily="18" charset="0"/>
                          <a:cs typeface="Times New Roman" panose="02020603050405020304" pitchFamily="18" charset="0"/>
                        </a:rPr>
                        <a:t>Máy đo độ mặn</a:t>
                      </a:r>
                    </a:p>
                  </a:txBody>
                  <a:tcPr marL="29306" marR="29306" marT="29306" marB="29306" anchor="ctr">
                    <a:lnL w="9525" cap="flat" cmpd="sng" algn="ctr">
                      <a:solidFill>
                        <a:srgbClr val="CED6E2"/>
                      </a:solidFill>
                      <a:prstDash val="solid"/>
                      <a:round/>
                      <a:headEnd type="none" w="med" len="med"/>
                      <a:tailEnd type="none" w="med" len="med"/>
                    </a:lnL>
                    <a:lnR w="9525" cap="flat" cmpd="sng" algn="ctr">
                      <a:solidFill>
                        <a:srgbClr val="CED6E2"/>
                      </a:solidFill>
                      <a:prstDash val="solid"/>
                      <a:round/>
                      <a:headEnd type="none" w="med" len="med"/>
                      <a:tailEnd type="none" w="med" len="med"/>
                    </a:lnR>
                    <a:lnT w="9525" cap="flat" cmpd="sng" algn="ctr">
                      <a:solidFill>
                        <a:srgbClr val="CED6E2"/>
                      </a:solidFill>
                      <a:prstDash val="solid"/>
                      <a:round/>
                      <a:headEnd type="none" w="med" len="med"/>
                      <a:tailEnd type="none" w="med" len="med"/>
                    </a:lnT>
                    <a:lnB w="9525" cap="flat" cmpd="sng" algn="ctr">
                      <a:solidFill>
                        <a:srgbClr val="CED6E2"/>
                      </a:solidFill>
                      <a:prstDash val="solid"/>
                      <a:round/>
                      <a:headEnd type="none" w="med" len="med"/>
                      <a:tailEnd type="none" w="med" len="med"/>
                    </a:lnB>
                    <a:solidFill>
                      <a:srgbClr val="E8F0FE"/>
                    </a:solidFill>
                  </a:tcPr>
                </a:tc>
                <a:extLst>
                  <a:ext uri="{0D108BD9-81ED-4DB2-BD59-A6C34878D82A}">
                    <a16:rowId xmlns:a16="http://schemas.microsoft.com/office/drawing/2014/main" val="702727983"/>
                  </a:ext>
                </a:extLst>
              </a:tr>
            </a:tbl>
          </a:graphicData>
        </a:graphic>
      </p:graphicFrame>
    </p:spTree>
    <p:extLst>
      <p:ext uri="{BB962C8B-B14F-4D97-AF65-F5344CB8AC3E}">
        <p14:creationId xmlns:p14="http://schemas.microsoft.com/office/powerpoint/2010/main" val="1274645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00">
      <a:dk1>
        <a:sysClr val="windowText" lastClr="000000"/>
      </a:dk1>
      <a:lt1>
        <a:sysClr val="window" lastClr="FFFFFF"/>
      </a:lt1>
      <a:dk2>
        <a:srgbClr val="1F497D"/>
      </a:dk2>
      <a:lt2>
        <a:srgbClr val="EEECE1"/>
      </a:lt2>
      <a:accent1>
        <a:srgbClr val="3A876B"/>
      </a:accent1>
      <a:accent2>
        <a:srgbClr val="4D9724"/>
      </a:accent2>
      <a:accent3>
        <a:srgbClr val="90B141"/>
      </a:accent3>
      <a:accent4>
        <a:srgbClr val="CEDD46"/>
      </a:accent4>
      <a:accent5>
        <a:srgbClr val="1C4335"/>
      </a:accent5>
      <a:accent6>
        <a:srgbClr val="2E5B1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3712</TotalTime>
  <Words>2408</Words>
  <PresentationFormat>Widescreen</PresentationFormat>
  <Paragraphs>190</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inherit</vt:lpstr>
      <vt:lpstr>Times New Roman</vt:lpstr>
      <vt:lpstr>VNI-Times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2020-01-20T05:08:25Z</dcterms:created>
  <dcterms:modified xsi:type="dcterms:W3CDTF">2024-08-16T18:02:54Z</dcterms:modified>
</cp:coreProperties>
</file>