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7"/>
  </p:notesMasterIdLst>
  <p:sldIdLst>
    <p:sldId id="256" r:id="rId3"/>
    <p:sldId id="257" r:id="rId4"/>
    <p:sldId id="259" r:id="rId5"/>
    <p:sldId id="260" r:id="rId6"/>
    <p:sldId id="261" r:id="rId7"/>
    <p:sldId id="262" r:id="rId8"/>
    <p:sldId id="263" r:id="rId9"/>
    <p:sldId id="329" r:id="rId10"/>
    <p:sldId id="264" r:id="rId11"/>
    <p:sldId id="266" r:id="rId12"/>
    <p:sldId id="267" r:id="rId13"/>
    <p:sldId id="268" r:id="rId14"/>
    <p:sldId id="269" r:id="rId15"/>
    <p:sldId id="270" r:id="rId16"/>
    <p:sldId id="330" r:id="rId17"/>
    <p:sldId id="331" r:id="rId18"/>
    <p:sldId id="332" r:id="rId19"/>
    <p:sldId id="333" r:id="rId20"/>
    <p:sldId id="334" r:id="rId21"/>
    <p:sldId id="271" r:id="rId22"/>
    <p:sldId id="335" r:id="rId23"/>
    <p:sldId id="336" r:id="rId24"/>
    <p:sldId id="337" r:id="rId25"/>
    <p:sldId id="338" r:id="rId26"/>
    <p:sldId id="339" r:id="rId27"/>
    <p:sldId id="343" r:id="rId28"/>
    <p:sldId id="340" r:id="rId29"/>
    <p:sldId id="344" r:id="rId30"/>
    <p:sldId id="341" r:id="rId31"/>
    <p:sldId id="349" r:id="rId32"/>
    <p:sldId id="350" r:id="rId33"/>
    <p:sldId id="351" r:id="rId34"/>
    <p:sldId id="352" r:id="rId35"/>
    <p:sldId id="342" r:id="rId36"/>
    <p:sldId id="345" r:id="rId37"/>
    <p:sldId id="346" r:id="rId38"/>
    <p:sldId id="347" r:id="rId39"/>
    <p:sldId id="348" r:id="rId40"/>
    <p:sldId id="353" r:id="rId41"/>
    <p:sldId id="354" r:id="rId42"/>
    <p:sldId id="356" r:id="rId43"/>
    <p:sldId id="357" r:id="rId44"/>
    <p:sldId id="358" r:id="rId45"/>
    <p:sldId id="359" r:id="rId46"/>
    <p:sldId id="360" r:id="rId47"/>
    <p:sldId id="361" r:id="rId48"/>
    <p:sldId id="362" r:id="rId49"/>
    <p:sldId id="363" r:id="rId50"/>
    <p:sldId id="364" r:id="rId51"/>
    <p:sldId id="365" r:id="rId52"/>
    <p:sldId id="366" r:id="rId53"/>
    <p:sldId id="367" r:id="rId54"/>
    <p:sldId id="368" r:id="rId55"/>
    <p:sldId id="369" r:id="rId56"/>
    <p:sldId id="370" r:id="rId57"/>
    <p:sldId id="371" r:id="rId58"/>
    <p:sldId id="373" r:id="rId59"/>
    <p:sldId id="355" r:id="rId60"/>
    <p:sldId id="372" r:id="rId61"/>
    <p:sldId id="374" r:id="rId62"/>
    <p:sldId id="375" r:id="rId63"/>
    <p:sldId id="376" r:id="rId64"/>
    <p:sldId id="377" r:id="rId65"/>
    <p:sldId id="378"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9619" autoAdjust="0"/>
  </p:normalViewPr>
  <p:slideViewPr>
    <p:cSldViewPr snapToGrid="0">
      <p:cViewPr varScale="1">
        <p:scale>
          <a:sx n="63" d="100"/>
          <a:sy n="63" d="100"/>
        </p:scale>
        <p:origin x="76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3C738E-755B-4D64-9739-18913AD86D4E}" type="datetimeFigureOut">
              <a:rPr lang="en-US" smtClean="0"/>
              <a:t>8/21/2022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4B9B8C-11D9-4079-A271-F61FEC0F2B94}" type="slidenum">
              <a:rPr lang="en-US" smtClean="0"/>
              <a:t>‹#›</a:t>
            </a:fld>
            <a:endParaRPr lang="en-US"/>
          </a:p>
        </p:txBody>
      </p:sp>
    </p:spTree>
    <p:extLst>
      <p:ext uri="{BB962C8B-B14F-4D97-AF65-F5344CB8AC3E}">
        <p14:creationId xmlns:p14="http://schemas.microsoft.com/office/powerpoint/2010/main" val="4057055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59709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2357940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5224026-D928-413D-AC4B-2929952D3E3F}"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10101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224026-D928-413D-AC4B-2929952D3E3F}"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1789243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224026-D928-413D-AC4B-2929952D3E3F}"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3455203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2430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4964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6541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8598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2976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55557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2066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8467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224026-D928-413D-AC4B-2929952D3E3F}"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18482779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7718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42084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7426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224026-D928-413D-AC4B-2929952D3E3F}"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1803107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224026-D928-413D-AC4B-2929952D3E3F}"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4144784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224026-D928-413D-AC4B-2929952D3E3F}" type="datetimeFigureOut">
              <a:rPr lang="en-US" smtClean="0"/>
              <a:t>8/21/2022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33170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224026-D928-413D-AC4B-2929952D3E3F}" type="datetimeFigureOut">
              <a:rPr lang="en-US" smtClean="0"/>
              <a:t>8/21/2022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70957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24026-D928-413D-AC4B-2929952D3E3F}" type="datetimeFigureOut">
              <a:rPr lang="en-US" smtClean="0"/>
              <a:t>8/21/2022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4170074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5224026-D928-413D-AC4B-2929952D3E3F}"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560068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5224026-D928-413D-AC4B-2929952D3E3F}"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1F7DD-60C4-4715-8C06-79822CC38198}" type="slidenum">
              <a:rPr lang="en-US" smtClean="0"/>
              <a:t>‹#›</a:t>
            </a:fld>
            <a:endParaRPr lang="en-US"/>
          </a:p>
        </p:txBody>
      </p:sp>
    </p:spTree>
    <p:extLst>
      <p:ext uri="{BB962C8B-B14F-4D97-AF65-F5344CB8AC3E}">
        <p14:creationId xmlns:p14="http://schemas.microsoft.com/office/powerpoint/2010/main" val="34138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24026-D928-413D-AC4B-2929952D3E3F}" type="datetimeFigureOut">
              <a:rPr lang="en-US" smtClean="0"/>
              <a:t>8/21/2022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E1F7DD-60C4-4715-8C06-79822CC38198}" type="slidenum">
              <a:rPr lang="en-US" smtClean="0"/>
              <a:t>‹#›</a:t>
            </a:fld>
            <a:endParaRPr lang="en-US"/>
          </a:p>
        </p:txBody>
      </p:sp>
    </p:spTree>
    <p:extLst>
      <p:ext uri="{BB962C8B-B14F-4D97-AF65-F5344CB8AC3E}">
        <p14:creationId xmlns:p14="http://schemas.microsoft.com/office/powerpoint/2010/main" val="2805034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7449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8" name="WordArt 40"/>
          <p:cNvSpPr>
            <a:spLocks noChangeArrowheads="1" noChangeShapeType="1" noTextEdit="1"/>
          </p:cNvSpPr>
          <p:nvPr/>
        </p:nvSpPr>
        <p:spPr bwMode="auto">
          <a:xfrm>
            <a:off x="397063" y="10104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ÔN TẬP: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KHÚC</a:t>
            </a:r>
            <a:r>
              <a:rPr kumimoji="0" lang="en-US" sz="3600" b="1" i="0" u="none" strike="noStrike" kern="10" cap="none" spc="0" normalizeH="0" noProof="0" dirty="0">
                <a:ln w="19050">
                  <a:solidFill>
                    <a:srgbClr val="0000FF"/>
                  </a:solidFill>
                  <a:round/>
                  <a:headEnd/>
                  <a:tailEnd/>
                </a:ln>
                <a:solidFill>
                  <a:srgbClr val="FF0000"/>
                </a:solidFill>
                <a:effectLst/>
                <a:uLnTx/>
                <a:uFillTx/>
                <a:latin typeface="Times New Roman"/>
                <a:ea typeface="+mn-ea"/>
                <a:cs typeface="Times New Roman"/>
              </a:rPr>
              <a:t> NHẠC TÂM HỒN </a:t>
            </a:r>
            <a:endPar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endParaRPr>
          </a:p>
        </p:txBody>
      </p:sp>
      <p:pic>
        <p:nvPicPr>
          <p:cNvPr id="14339" name="Picture 4"/>
          <p:cNvPicPr>
            <a:picLocks noChangeAspect="1"/>
          </p:cNvPicPr>
          <p:nvPr/>
        </p:nvPicPr>
        <p:blipFill>
          <a:blip r:embed="rId4"/>
          <a:srcRect r="52890" b="57091"/>
          <a:stretch>
            <a:fillRect/>
          </a:stretch>
        </p:blipFill>
        <p:spPr bwMode="auto">
          <a:xfrm>
            <a:off x="289259" y="238539"/>
            <a:ext cx="2652713" cy="1811338"/>
          </a:xfrm>
          <a:prstGeom prst="rect">
            <a:avLst/>
          </a:prstGeom>
          <a:noFill/>
          <a:ln w="9525">
            <a:noFill/>
            <a:miter lim="800000"/>
            <a:headEnd/>
            <a:tailEnd/>
          </a:ln>
        </p:spPr>
      </p:pic>
      <p:sp>
        <p:nvSpPr>
          <p:cNvPr id="4" name="Rectangle: Diagonal Corners Rounded 8">
            <a:extLst>
              <a:ext uri="{FF2B5EF4-FFF2-40B4-BE49-F238E27FC236}">
                <a16:creationId xmlns:a16="http://schemas.microsoft.com/office/drawing/2014/main" id="{2FCFFE83-87C1-4FB4-B09F-AF357444F5F5}"/>
              </a:ext>
            </a:extLst>
          </p:cNvPr>
          <p:cNvSpPr/>
          <p:nvPr/>
        </p:nvSpPr>
        <p:spPr>
          <a:xfrm>
            <a:off x="289259" y="4603336"/>
            <a:ext cx="2426645" cy="2228020"/>
          </a:xfrm>
          <a:prstGeom prst="round2DiagRect">
            <a:avLst/>
          </a:prstGeom>
        </p:spPr>
        <p:style>
          <a:lnRef idx="1">
            <a:schemeClr val="accent5"/>
          </a:lnRef>
          <a:fillRef idx="3">
            <a:schemeClr val="accent5"/>
          </a:fillRef>
          <a:effectRef idx="2">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a:ea typeface="+mn-ea"/>
              <a:cs typeface="+mn-cs"/>
            </a:endParaRPr>
          </a:p>
        </p:txBody>
      </p:sp>
      <p:sp>
        <p:nvSpPr>
          <p:cNvPr id="5" name="Rectangle: Diagonal Corners Rounded 9">
            <a:extLst>
              <a:ext uri="{FF2B5EF4-FFF2-40B4-BE49-F238E27FC236}">
                <a16:creationId xmlns:a16="http://schemas.microsoft.com/office/drawing/2014/main" id="{C3060336-1C4E-412A-BAC2-4AC01B6CFAA6}"/>
              </a:ext>
            </a:extLst>
          </p:cNvPr>
          <p:cNvSpPr/>
          <p:nvPr/>
        </p:nvSpPr>
        <p:spPr>
          <a:xfrm>
            <a:off x="3043451" y="4258101"/>
            <a:ext cx="2753114" cy="2299697"/>
          </a:xfrm>
          <a:prstGeom prst="round2DiagRect">
            <a:avLst/>
          </a:prstGeom>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a:ea typeface="+mn-ea"/>
              <a:cs typeface="+mn-cs"/>
            </a:endParaRPr>
          </a:p>
        </p:txBody>
      </p:sp>
      <p:sp>
        <p:nvSpPr>
          <p:cNvPr id="6" name="Rectangle: Diagonal Corners Rounded 12">
            <a:extLst>
              <a:ext uri="{FF2B5EF4-FFF2-40B4-BE49-F238E27FC236}">
                <a16:creationId xmlns:a16="http://schemas.microsoft.com/office/drawing/2014/main" id="{28E305EF-EA62-485A-8ACF-895F4AED9E9C}"/>
              </a:ext>
            </a:extLst>
          </p:cNvPr>
          <p:cNvSpPr/>
          <p:nvPr/>
        </p:nvSpPr>
        <p:spPr>
          <a:xfrm>
            <a:off x="6145234" y="3831465"/>
            <a:ext cx="2741382" cy="2204163"/>
          </a:xfrm>
          <a:prstGeom prst="round2DiagRect">
            <a:avLst/>
          </a:prstGeom>
        </p:spPr>
        <p:style>
          <a:lnRef idx="1">
            <a:schemeClr val="accent6"/>
          </a:lnRef>
          <a:fillRef idx="3">
            <a:schemeClr val="accent6"/>
          </a:fillRef>
          <a:effectRef idx="2">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a:ea typeface="+mn-ea"/>
              <a:cs typeface="+mn-cs"/>
            </a:endParaRPr>
          </a:p>
        </p:txBody>
      </p:sp>
      <p:sp>
        <p:nvSpPr>
          <p:cNvPr id="14" name="Rectangle: Diagonal Corners Rounded 12">
            <a:extLst>
              <a:ext uri="{FF2B5EF4-FFF2-40B4-BE49-F238E27FC236}">
                <a16:creationId xmlns:a16="http://schemas.microsoft.com/office/drawing/2014/main" id="{28E305EF-EA62-485A-8ACF-895F4AED9E9C}"/>
              </a:ext>
            </a:extLst>
          </p:cNvPr>
          <p:cNvSpPr/>
          <p:nvPr/>
        </p:nvSpPr>
        <p:spPr>
          <a:xfrm>
            <a:off x="9248933" y="3384646"/>
            <a:ext cx="2542733" cy="2398876"/>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a:ea typeface="+mn-ea"/>
              <a:cs typeface="+mn-cs"/>
            </a:endParaRPr>
          </a:p>
        </p:txBody>
      </p:sp>
      <p:pic>
        <p:nvPicPr>
          <p:cNvPr id="19" name="Picture 18" descr="C:\Users\Admin\Desktop\VĂN 7.KN\z3469101621257_43a774f0e46ee5b1599d993e5634f1c6.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8764" y="4603336"/>
            <a:ext cx="2042555" cy="2228019"/>
          </a:xfrm>
          <a:prstGeom prst="rect">
            <a:avLst/>
          </a:prstGeom>
          <a:noFill/>
          <a:ln>
            <a:noFill/>
          </a:ln>
        </p:spPr>
      </p:pic>
      <p:pic>
        <p:nvPicPr>
          <p:cNvPr id="20" name="Picture 19" descr="C:\Users\Admin\Desktop\VĂN 7.KN\z3469101611795_d1d0f08f2f828b467953574068ecbc6f.jpg"/>
          <p:cNvPicPr/>
          <p:nvPr/>
        </p:nvPicPr>
        <p:blipFill>
          <a:blip r:embed="rId6">
            <a:extLst>
              <a:ext uri="{28A0092B-C50C-407E-A947-70E740481C1C}">
                <a14:useLocalDpi xmlns:a14="http://schemas.microsoft.com/office/drawing/2010/main" val="0"/>
              </a:ext>
            </a:extLst>
          </a:blip>
          <a:srcRect/>
          <a:stretch>
            <a:fillRect/>
          </a:stretch>
        </p:blipFill>
        <p:spPr bwMode="auto">
          <a:xfrm>
            <a:off x="3218036" y="4258100"/>
            <a:ext cx="2351491" cy="2299697"/>
          </a:xfrm>
          <a:prstGeom prst="rect">
            <a:avLst/>
          </a:prstGeom>
          <a:noFill/>
          <a:ln>
            <a:noFill/>
          </a:ln>
        </p:spPr>
      </p:pic>
      <p:pic>
        <p:nvPicPr>
          <p:cNvPr id="21" name="Picture 20" descr="C:\Users\Admin\Desktop\VĂN 7.KN\z3469101621087_f5fefa42e1239bf279c8da999ab3c4a4.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78402" y="3831465"/>
            <a:ext cx="2316307" cy="2204163"/>
          </a:xfrm>
          <a:prstGeom prst="rect">
            <a:avLst/>
          </a:prstGeom>
          <a:noFill/>
          <a:ln>
            <a:noFill/>
          </a:ln>
        </p:spPr>
      </p:pic>
      <p:pic>
        <p:nvPicPr>
          <p:cNvPr id="22" name="Picture 21" descr="C:\Users\Admin\Desktop\VĂN 7.KN\z3469101630179_3195579561ad4f3d095668b1351ac9b8.jpg"/>
          <p:cNvPicPr/>
          <p:nvPr/>
        </p:nvPicPr>
        <p:blipFill>
          <a:blip r:embed="rId8">
            <a:extLst>
              <a:ext uri="{28A0092B-C50C-407E-A947-70E740481C1C}">
                <a14:useLocalDpi xmlns:a14="http://schemas.microsoft.com/office/drawing/2010/main" val="0"/>
              </a:ext>
            </a:extLst>
          </a:blip>
          <a:srcRect/>
          <a:stretch>
            <a:fillRect/>
          </a:stretch>
        </p:blipFill>
        <p:spPr bwMode="auto">
          <a:xfrm>
            <a:off x="9462323" y="3400174"/>
            <a:ext cx="2161500" cy="2383348"/>
          </a:xfrm>
          <a:prstGeom prst="rect">
            <a:avLst/>
          </a:prstGeom>
          <a:noFill/>
          <a:ln>
            <a:noFill/>
          </a:ln>
        </p:spPr>
      </p:pic>
    </p:spTree>
    <p:extLst>
      <p:ext uri="{BB962C8B-B14F-4D97-AF65-F5344CB8AC3E}">
        <p14:creationId xmlns:p14="http://schemas.microsoft.com/office/powerpoint/2010/main" val="25706753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2500"/>
                                        <p:tgtEl>
                                          <p:spTgt spid="18"/>
                                        </p:tgtEl>
                                        <p:attrNameLst>
                                          <p:attrName>ppt_w</p:attrName>
                                        </p:attrNameLst>
                                      </p:cBhvr>
                                      <p:tavLst>
                                        <p:tav tm="0">
                                          <p:val>
                                            <p:strVal val="ppt_w"/>
                                          </p:val>
                                        </p:tav>
                                        <p:tav tm="100000">
                                          <p:val>
                                            <p:fltVal val="0"/>
                                          </p:val>
                                        </p:tav>
                                      </p:tavLst>
                                    </p:anim>
                                    <p:anim calcmode="lin" valueType="num">
                                      <p:cBhvr>
                                        <p:cTn id="7" dur="2500"/>
                                        <p:tgtEl>
                                          <p:spTgt spid="18"/>
                                        </p:tgtEl>
                                        <p:attrNameLst>
                                          <p:attrName>ppt_h</p:attrName>
                                        </p:attrNameLst>
                                      </p:cBhvr>
                                      <p:tavLst>
                                        <p:tav tm="0">
                                          <p:val>
                                            <p:strVal val="ppt_h"/>
                                          </p:val>
                                        </p:tav>
                                        <p:tav tm="100000">
                                          <p:val>
                                            <p:fltVal val="0"/>
                                          </p:val>
                                        </p:tav>
                                      </p:tavLst>
                                    </p:anim>
                                    <p:anim calcmode="lin" valueType="num">
                                      <p:cBhvr>
                                        <p:cTn id="8" dur="2500"/>
                                        <p:tgtEl>
                                          <p:spTgt spid="18"/>
                                        </p:tgtEl>
                                        <p:attrNameLst>
                                          <p:attrName>style.rotation</p:attrName>
                                        </p:attrNameLst>
                                      </p:cBhvr>
                                      <p:tavLst>
                                        <p:tav tm="0">
                                          <p:val>
                                            <p:fltVal val="0"/>
                                          </p:val>
                                        </p:tav>
                                        <p:tav tm="100000">
                                          <p:val>
                                            <p:fltVal val="90"/>
                                          </p:val>
                                        </p:tav>
                                      </p:tavLst>
                                    </p:anim>
                                    <p:animEffect transition="out" filter="fade">
                                      <p:cBhvr>
                                        <p:cTn id="9" dur="2500"/>
                                        <p:tgtEl>
                                          <p:spTgt spid="18"/>
                                        </p:tgtEl>
                                      </p:cBhvr>
                                    </p:animEffect>
                                    <p:set>
                                      <p:cBhvr>
                                        <p:cTn id="10" dur="1" fill="hold">
                                          <p:stCondLst>
                                            <p:cond delay="2499"/>
                                          </p:stCondLst>
                                        </p:cTn>
                                        <p:tgtEl>
                                          <p:spTgt spid="1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2500"/>
                                        <p:tgtEl>
                                          <p:spTgt spid="14339"/>
                                        </p:tgtEl>
                                        <p:attrNameLst>
                                          <p:attrName>ppt_w</p:attrName>
                                        </p:attrNameLst>
                                      </p:cBhvr>
                                      <p:tavLst>
                                        <p:tav tm="0">
                                          <p:val>
                                            <p:strVal val="ppt_w"/>
                                          </p:val>
                                        </p:tav>
                                        <p:tav tm="100000">
                                          <p:val>
                                            <p:fltVal val="0"/>
                                          </p:val>
                                        </p:tav>
                                      </p:tavLst>
                                    </p:anim>
                                    <p:anim calcmode="lin" valueType="num">
                                      <p:cBhvr>
                                        <p:cTn id="13" dur="2500"/>
                                        <p:tgtEl>
                                          <p:spTgt spid="14339"/>
                                        </p:tgtEl>
                                        <p:attrNameLst>
                                          <p:attrName>ppt_h</p:attrName>
                                        </p:attrNameLst>
                                      </p:cBhvr>
                                      <p:tavLst>
                                        <p:tav tm="0">
                                          <p:val>
                                            <p:strVal val="ppt_h"/>
                                          </p:val>
                                        </p:tav>
                                        <p:tav tm="100000">
                                          <p:val>
                                            <p:fltVal val="0"/>
                                          </p:val>
                                        </p:tav>
                                      </p:tavLst>
                                    </p:anim>
                                    <p:anim calcmode="lin" valueType="num">
                                      <p:cBhvr>
                                        <p:cTn id="14" dur="2500"/>
                                        <p:tgtEl>
                                          <p:spTgt spid="14339"/>
                                        </p:tgtEl>
                                        <p:attrNameLst>
                                          <p:attrName>style.rotation</p:attrName>
                                        </p:attrNameLst>
                                      </p:cBhvr>
                                      <p:tavLst>
                                        <p:tav tm="0">
                                          <p:val>
                                            <p:fltVal val="0"/>
                                          </p:val>
                                        </p:tav>
                                        <p:tav tm="100000">
                                          <p:val>
                                            <p:fltVal val="90"/>
                                          </p:val>
                                        </p:tav>
                                      </p:tavLst>
                                    </p:anim>
                                    <p:animEffect transition="out" filter="fade">
                                      <p:cBhvr>
                                        <p:cTn id="15" dur="2500"/>
                                        <p:tgtEl>
                                          <p:spTgt spid="14339"/>
                                        </p:tgtEl>
                                      </p:cBhvr>
                                    </p:animEffect>
                                    <p:set>
                                      <p:cBhvr>
                                        <p:cTn id="16" dur="1" fill="hold">
                                          <p:stCondLst>
                                            <p:cond delay="2499"/>
                                          </p:stCondLst>
                                        </p:cTn>
                                        <p:tgtEl>
                                          <p:spTgt spid="14339"/>
                                        </p:tgtEl>
                                        <p:attrNameLst>
                                          <p:attrName>style.visibility</p:attrName>
                                        </p:attrNameLst>
                                      </p:cBhvr>
                                      <p:to>
                                        <p:strVal val="hidden"/>
                                      </p:to>
                                    </p:set>
                                  </p:childTnLst>
                                </p:cTn>
                              </p:par>
                              <p:par>
                                <p:cTn id="17" presetID="31" presetClass="exit" presetSubtype="0" fill="hold" grpId="0" nodeType="withEffect">
                                  <p:stCondLst>
                                    <p:cond delay="0"/>
                                  </p:stCondLst>
                                  <p:childTnLst>
                                    <p:anim calcmode="lin" valueType="num">
                                      <p:cBhvr>
                                        <p:cTn id="18" dur="2500"/>
                                        <p:tgtEl>
                                          <p:spTgt spid="4"/>
                                        </p:tgtEl>
                                        <p:attrNameLst>
                                          <p:attrName>ppt_w</p:attrName>
                                        </p:attrNameLst>
                                      </p:cBhvr>
                                      <p:tavLst>
                                        <p:tav tm="0">
                                          <p:val>
                                            <p:strVal val="ppt_w"/>
                                          </p:val>
                                        </p:tav>
                                        <p:tav tm="100000">
                                          <p:val>
                                            <p:fltVal val="0"/>
                                          </p:val>
                                        </p:tav>
                                      </p:tavLst>
                                    </p:anim>
                                    <p:anim calcmode="lin" valueType="num">
                                      <p:cBhvr>
                                        <p:cTn id="19" dur="2500"/>
                                        <p:tgtEl>
                                          <p:spTgt spid="4"/>
                                        </p:tgtEl>
                                        <p:attrNameLst>
                                          <p:attrName>ppt_h</p:attrName>
                                        </p:attrNameLst>
                                      </p:cBhvr>
                                      <p:tavLst>
                                        <p:tav tm="0">
                                          <p:val>
                                            <p:strVal val="ppt_h"/>
                                          </p:val>
                                        </p:tav>
                                        <p:tav tm="100000">
                                          <p:val>
                                            <p:fltVal val="0"/>
                                          </p:val>
                                        </p:tav>
                                      </p:tavLst>
                                    </p:anim>
                                    <p:anim calcmode="lin" valueType="num">
                                      <p:cBhvr>
                                        <p:cTn id="20" dur="2500"/>
                                        <p:tgtEl>
                                          <p:spTgt spid="4"/>
                                        </p:tgtEl>
                                        <p:attrNameLst>
                                          <p:attrName>style.rotation</p:attrName>
                                        </p:attrNameLst>
                                      </p:cBhvr>
                                      <p:tavLst>
                                        <p:tav tm="0">
                                          <p:val>
                                            <p:fltVal val="0"/>
                                          </p:val>
                                        </p:tav>
                                        <p:tav tm="100000">
                                          <p:val>
                                            <p:fltVal val="90"/>
                                          </p:val>
                                        </p:tav>
                                      </p:tavLst>
                                    </p:anim>
                                    <p:animEffect transition="out" filter="fade">
                                      <p:cBhvr>
                                        <p:cTn id="21" dur="2500"/>
                                        <p:tgtEl>
                                          <p:spTgt spid="4"/>
                                        </p:tgtEl>
                                      </p:cBhvr>
                                    </p:animEffect>
                                    <p:set>
                                      <p:cBhvr>
                                        <p:cTn id="22" dur="1" fill="hold">
                                          <p:stCondLst>
                                            <p:cond delay="2499"/>
                                          </p:stCondLst>
                                        </p:cTn>
                                        <p:tgtEl>
                                          <p:spTgt spid="4"/>
                                        </p:tgtEl>
                                        <p:attrNameLst>
                                          <p:attrName>style.visibility</p:attrName>
                                        </p:attrNameLst>
                                      </p:cBhvr>
                                      <p:to>
                                        <p:strVal val="hidden"/>
                                      </p:to>
                                    </p:set>
                                  </p:childTnLst>
                                </p:cTn>
                              </p:par>
                              <p:par>
                                <p:cTn id="23" presetID="31" presetClass="exit" presetSubtype="0" fill="hold" grpId="0" nodeType="withEffect">
                                  <p:stCondLst>
                                    <p:cond delay="0"/>
                                  </p:stCondLst>
                                  <p:childTnLst>
                                    <p:anim calcmode="lin" valueType="num">
                                      <p:cBhvr>
                                        <p:cTn id="24" dur="2500"/>
                                        <p:tgtEl>
                                          <p:spTgt spid="5"/>
                                        </p:tgtEl>
                                        <p:attrNameLst>
                                          <p:attrName>ppt_w</p:attrName>
                                        </p:attrNameLst>
                                      </p:cBhvr>
                                      <p:tavLst>
                                        <p:tav tm="0">
                                          <p:val>
                                            <p:strVal val="ppt_w"/>
                                          </p:val>
                                        </p:tav>
                                        <p:tav tm="100000">
                                          <p:val>
                                            <p:fltVal val="0"/>
                                          </p:val>
                                        </p:tav>
                                      </p:tavLst>
                                    </p:anim>
                                    <p:anim calcmode="lin" valueType="num">
                                      <p:cBhvr>
                                        <p:cTn id="25" dur="2500"/>
                                        <p:tgtEl>
                                          <p:spTgt spid="5"/>
                                        </p:tgtEl>
                                        <p:attrNameLst>
                                          <p:attrName>ppt_h</p:attrName>
                                        </p:attrNameLst>
                                      </p:cBhvr>
                                      <p:tavLst>
                                        <p:tav tm="0">
                                          <p:val>
                                            <p:strVal val="ppt_h"/>
                                          </p:val>
                                        </p:tav>
                                        <p:tav tm="100000">
                                          <p:val>
                                            <p:fltVal val="0"/>
                                          </p:val>
                                        </p:tav>
                                      </p:tavLst>
                                    </p:anim>
                                    <p:anim calcmode="lin" valueType="num">
                                      <p:cBhvr>
                                        <p:cTn id="26" dur="2500"/>
                                        <p:tgtEl>
                                          <p:spTgt spid="5"/>
                                        </p:tgtEl>
                                        <p:attrNameLst>
                                          <p:attrName>style.rotation</p:attrName>
                                        </p:attrNameLst>
                                      </p:cBhvr>
                                      <p:tavLst>
                                        <p:tav tm="0">
                                          <p:val>
                                            <p:fltVal val="0"/>
                                          </p:val>
                                        </p:tav>
                                        <p:tav tm="100000">
                                          <p:val>
                                            <p:fltVal val="90"/>
                                          </p:val>
                                        </p:tav>
                                      </p:tavLst>
                                    </p:anim>
                                    <p:animEffect transition="out" filter="fade">
                                      <p:cBhvr>
                                        <p:cTn id="27" dur="2500"/>
                                        <p:tgtEl>
                                          <p:spTgt spid="5"/>
                                        </p:tgtEl>
                                      </p:cBhvr>
                                    </p:animEffect>
                                    <p:set>
                                      <p:cBhvr>
                                        <p:cTn id="28" dur="1" fill="hold">
                                          <p:stCondLst>
                                            <p:cond delay="2499"/>
                                          </p:stCondLst>
                                        </p:cTn>
                                        <p:tgtEl>
                                          <p:spTgt spid="5"/>
                                        </p:tgtEl>
                                        <p:attrNameLst>
                                          <p:attrName>style.visibility</p:attrName>
                                        </p:attrNameLst>
                                      </p:cBhvr>
                                      <p:to>
                                        <p:strVal val="hidden"/>
                                      </p:to>
                                    </p:set>
                                  </p:childTnLst>
                                </p:cTn>
                              </p:par>
                              <p:par>
                                <p:cTn id="29" presetID="31" presetClass="exit" presetSubtype="0" fill="hold" grpId="0" nodeType="withEffect">
                                  <p:stCondLst>
                                    <p:cond delay="0"/>
                                  </p:stCondLst>
                                  <p:childTnLst>
                                    <p:anim calcmode="lin" valueType="num">
                                      <p:cBhvr>
                                        <p:cTn id="30" dur="2500"/>
                                        <p:tgtEl>
                                          <p:spTgt spid="6"/>
                                        </p:tgtEl>
                                        <p:attrNameLst>
                                          <p:attrName>ppt_w</p:attrName>
                                        </p:attrNameLst>
                                      </p:cBhvr>
                                      <p:tavLst>
                                        <p:tav tm="0">
                                          <p:val>
                                            <p:strVal val="ppt_w"/>
                                          </p:val>
                                        </p:tav>
                                        <p:tav tm="100000">
                                          <p:val>
                                            <p:fltVal val="0"/>
                                          </p:val>
                                        </p:tav>
                                      </p:tavLst>
                                    </p:anim>
                                    <p:anim calcmode="lin" valueType="num">
                                      <p:cBhvr>
                                        <p:cTn id="31" dur="2500"/>
                                        <p:tgtEl>
                                          <p:spTgt spid="6"/>
                                        </p:tgtEl>
                                        <p:attrNameLst>
                                          <p:attrName>ppt_h</p:attrName>
                                        </p:attrNameLst>
                                      </p:cBhvr>
                                      <p:tavLst>
                                        <p:tav tm="0">
                                          <p:val>
                                            <p:strVal val="ppt_h"/>
                                          </p:val>
                                        </p:tav>
                                        <p:tav tm="100000">
                                          <p:val>
                                            <p:fltVal val="0"/>
                                          </p:val>
                                        </p:tav>
                                      </p:tavLst>
                                    </p:anim>
                                    <p:anim calcmode="lin" valueType="num">
                                      <p:cBhvr>
                                        <p:cTn id="32" dur="2500"/>
                                        <p:tgtEl>
                                          <p:spTgt spid="6"/>
                                        </p:tgtEl>
                                        <p:attrNameLst>
                                          <p:attrName>style.rotation</p:attrName>
                                        </p:attrNameLst>
                                      </p:cBhvr>
                                      <p:tavLst>
                                        <p:tav tm="0">
                                          <p:val>
                                            <p:fltVal val="0"/>
                                          </p:val>
                                        </p:tav>
                                        <p:tav tm="100000">
                                          <p:val>
                                            <p:fltVal val="90"/>
                                          </p:val>
                                        </p:tav>
                                      </p:tavLst>
                                    </p:anim>
                                    <p:animEffect transition="out" filter="fade">
                                      <p:cBhvr>
                                        <p:cTn id="33" dur="2500"/>
                                        <p:tgtEl>
                                          <p:spTgt spid="6"/>
                                        </p:tgtEl>
                                      </p:cBhvr>
                                    </p:animEffect>
                                    <p:set>
                                      <p:cBhvr>
                                        <p:cTn id="34" dur="1" fill="hold">
                                          <p:stCondLst>
                                            <p:cond delay="2499"/>
                                          </p:stCondLst>
                                        </p:cTn>
                                        <p:tgtEl>
                                          <p:spTgt spid="6"/>
                                        </p:tgtEl>
                                        <p:attrNameLst>
                                          <p:attrName>style.visibility</p:attrName>
                                        </p:attrNameLst>
                                      </p:cBhvr>
                                      <p:to>
                                        <p:strVal val="hidden"/>
                                      </p:to>
                                    </p:set>
                                  </p:childTnLst>
                                </p:cTn>
                              </p:par>
                              <p:par>
                                <p:cTn id="35" presetID="31" presetClass="exit" presetSubtype="0" fill="hold" grpId="0" nodeType="withEffect">
                                  <p:stCondLst>
                                    <p:cond delay="0"/>
                                  </p:stCondLst>
                                  <p:childTnLst>
                                    <p:anim calcmode="lin" valueType="num">
                                      <p:cBhvr>
                                        <p:cTn id="36" dur="2500"/>
                                        <p:tgtEl>
                                          <p:spTgt spid="14"/>
                                        </p:tgtEl>
                                        <p:attrNameLst>
                                          <p:attrName>ppt_w</p:attrName>
                                        </p:attrNameLst>
                                      </p:cBhvr>
                                      <p:tavLst>
                                        <p:tav tm="0">
                                          <p:val>
                                            <p:strVal val="ppt_w"/>
                                          </p:val>
                                        </p:tav>
                                        <p:tav tm="100000">
                                          <p:val>
                                            <p:fltVal val="0"/>
                                          </p:val>
                                        </p:tav>
                                      </p:tavLst>
                                    </p:anim>
                                    <p:anim calcmode="lin" valueType="num">
                                      <p:cBhvr>
                                        <p:cTn id="37" dur="2500"/>
                                        <p:tgtEl>
                                          <p:spTgt spid="14"/>
                                        </p:tgtEl>
                                        <p:attrNameLst>
                                          <p:attrName>ppt_h</p:attrName>
                                        </p:attrNameLst>
                                      </p:cBhvr>
                                      <p:tavLst>
                                        <p:tav tm="0">
                                          <p:val>
                                            <p:strVal val="ppt_h"/>
                                          </p:val>
                                        </p:tav>
                                        <p:tav tm="100000">
                                          <p:val>
                                            <p:fltVal val="0"/>
                                          </p:val>
                                        </p:tav>
                                      </p:tavLst>
                                    </p:anim>
                                    <p:anim calcmode="lin" valueType="num">
                                      <p:cBhvr>
                                        <p:cTn id="38" dur="2500"/>
                                        <p:tgtEl>
                                          <p:spTgt spid="14"/>
                                        </p:tgtEl>
                                        <p:attrNameLst>
                                          <p:attrName>style.rotation</p:attrName>
                                        </p:attrNameLst>
                                      </p:cBhvr>
                                      <p:tavLst>
                                        <p:tav tm="0">
                                          <p:val>
                                            <p:fltVal val="0"/>
                                          </p:val>
                                        </p:tav>
                                        <p:tav tm="100000">
                                          <p:val>
                                            <p:fltVal val="90"/>
                                          </p:val>
                                        </p:tav>
                                      </p:tavLst>
                                    </p:anim>
                                    <p:animEffect transition="out" filter="fade">
                                      <p:cBhvr>
                                        <p:cTn id="39" dur="2500"/>
                                        <p:tgtEl>
                                          <p:spTgt spid="14"/>
                                        </p:tgtEl>
                                      </p:cBhvr>
                                    </p:animEffect>
                                    <p:set>
                                      <p:cBhvr>
                                        <p:cTn id="40" dur="1" fill="hold">
                                          <p:stCondLst>
                                            <p:cond delay="2499"/>
                                          </p:stCondLst>
                                        </p:cTn>
                                        <p:tgtEl>
                                          <p:spTgt spid="14"/>
                                        </p:tgtEl>
                                        <p:attrNameLst>
                                          <p:attrName>style.visibility</p:attrName>
                                        </p:attrNameLst>
                                      </p:cBhvr>
                                      <p:to>
                                        <p:strVal val="hidden"/>
                                      </p:to>
                                    </p:set>
                                  </p:childTnLst>
                                </p:cTn>
                              </p:par>
                              <p:par>
                                <p:cTn id="41" presetID="31" presetClass="exit" presetSubtype="0" fill="hold" nodeType="withEffect">
                                  <p:stCondLst>
                                    <p:cond delay="0"/>
                                  </p:stCondLst>
                                  <p:childTnLst>
                                    <p:anim calcmode="lin" valueType="num">
                                      <p:cBhvr>
                                        <p:cTn id="42" dur="2500"/>
                                        <p:tgtEl>
                                          <p:spTgt spid="19"/>
                                        </p:tgtEl>
                                        <p:attrNameLst>
                                          <p:attrName>ppt_w</p:attrName>
                                        </p:attrNameLst>
                                      </p:cBhvr>
                                      <p:tavLst>
                                        <p:tav tm="0">
                                          <p:val>
                                            <p:strVal val="ppt_w"/>
                                          </p:val>
                                        </p:tav>
                                        <p:tav tm="100000">
                                          <p:val>
                                            <p:fltVal val="0"/>
                                          </p:val>
                                        </p:tav>
                                      </p:tavLst>
                                    </p:anim>
                                    <p:anim calcmode="lin" valueType="num">
                                      <p:cBhvr>
                                        <p:cTn id="43" dur="2500"/>
                                        <p:tgtEl>
                                          <p:spTgt spid="19"/>
                                        </p:tgtEl>
                                        <p:attrNameLst>
                                          <p:attrName>ppt_h</p:attrName>
                                        </p:attrNameLst>
                                      </p:cBhvr>
                                      <p:tavLst>
                                        <p:tav tm="0">
                                          <p:val>
                                            <p:strVal val="ppt_h"/>
                                          </p:val>
                                        </p:tav>
                                        <p:tav tm="100000">
                                          <p:val>
                                            <p:fltVal val="0"/>
                                          </p:val>
                                        </p:tav>
                                      </p:tavLst>
                                    </p:anim>
                                    <p:anim calcmode="lin" valueType="num">
                                      <p:cBhvr>
                                        <p:cTn id="44" dur="2500"/>
                                        <p:tgtEl>
                                          <p:spTgt spid="19"/>
                                        </p:tgtEl>
                                        <p:attrNameLst>
                                          <p:attrName>style.rotation</p:attrName>
                                        </p:attrNameLst>
                                      </p:cBhvr>
                                      <p:tavLst>
                                        <p:tav tm="0">
                                          <p:val>
                                            <p:fltVal val="0"/>
                                          </p:val>
                                        </p:tav>
                                        <p:tav tm="100000">
                                          <p:val>
                                            <p:fltVal val="90"/>
                                          </p:val>
                                        </p:tav>
                                      </p:tavLst>
                                    </p:anim>
                                    <p:animEffect transition="out" filter="fade">
                                      <p:cBhvr>
                                        <p:cTn id="45" dur="2500"/>
                                        <p:tgtEl>
                                          <p:spTgt spid="19"/>
                                        </p:tgtEl>
                                      </p:cBhvr>
                                    </p:animEffect>
                                    <p:set>
                                      <p:cBhvr>
                                        <p:cTn id="46" dur="1" fill="hold">
                                          <p:stCondLst>
                                            <p:cond delay="2499"/>
                                          </p:stCondLst>
                                        </p:cTn>
                                        <p:tgtEl>
                                          <p:spTgt spid="19"/>
                                        </p:tgtEl>
                                        <p:attrNameLst>
                                          <p:attrName>style.visibility</p:attrName>
                                        </p:attrNameLst>
                                      </p:cBhvr>
                                      <p:to>
                                        <p:strVal val="hidden"/>
                                      </p:to>
                                    </p:set>
                                  </p:childTnLst>
                                </p:cTn>
                              </p:par>
                              <p:par>
                                <p:cTn id="47" presetID="31" presetClass="exit" presetSubtype="0" fill="hold" nodeType="withEffect">
                                  <p:stCondLst>
                                    <p:cond delay="0"/>
                                  </p:stCondLst>
                                  <p:childTnLst>
                                    <p:anim calcmode="lin" valueType="num">
                                      <p:cBhvr>
                                        <p:cTn id="48" dur="2500"/>
                                        <p:tgtEl>
                                          <p:spTgt spid="20"/>
                                        </p:tgtEl>
                                        <p:attrNameLst>
                                          <p:attrName>ppt_w</p:attrName>
                                        </p:attrNameLst>
                                      </p:cBhvr>
                                      <p:tavLst>
                                        <p:tav tm="0">
                                          <p:val>
                                            <p:strVal val="ppt_w"/>
                                          </p:val>
                                        </p:tav>
                                        <p:tav tm="100000">
                                          <p:val>
                                            <p:fltVal val="0"/>
                                          </p:val>
                                        </p:tav>
                                      </p:tavLst>
                                    </p:anim>
                                    <p:anim calcmode="lin" valueType="num">
                                      <p:cBhvr>
                                        <p:cTn id="49" dur="2500"/>
                                        <p:tgtEl>
                                          <p:spTgt spid="20"/>
                                        </p:tgtEl>
                                        <p:attrNameLst>
                                          <p:attrName>ppt_h</p:attrName>
                                        </p:attrNameLst>
                                      </p:cBhvr>
                                      <p:tavLst>
                                        <p:tav tm="0">
                                          <p:val>
                                            <p:strVal val="ppt_h"/>
                                          </p:val>
                                        </p:tav>
                                        <p:tav tm="100000">
                                          <p:val>
                                            <p:fltVal val="0"/>
                                          </p:val>
                                        </p:tav>
                                      </p:tavLst>
                                    </p:anim>
                                    <p:anim calcmode="lin" valueType="num">
                                      <p:cBhvr>
                                        <p:cTn id="50" dur="2500"/>
                                        <p:tgtEl>
                                          <p:spTgt spid="20"/>
                                        </p:tgtEl>
                                        <p:attrNameLst>
                                          <p:attrName>style.rotation</p:attrName>
                                        </p:attrNameLst>
                                      </p:cBhvr>
                                      <p:tavLst>
                                        <p:tav tm="0">
                                          <p:val>
                                            <p:fltVal val="0"/>
                                          </p:val>
                                        </p:tav>
                                        <p:tav tm="100000">
                                          <p:val>
                                            <p:fltVal val="90"/>
                                          </p:val>
                                        </p:tav>
                                      </p:tavLst>
                                    </p:anim>
                                    <p:animEffect transition="out" filter="fade">
                                      <p:cBhvr>
                                        <p:cTn id="51" dur="2500"/>
                                        <p:tgtEl>
                                          <p:spTgt spid="20"/>
                                        </p:tgtEl>
                                      </p:cBhvr>
                                    </p:animEffect>
                                    <p:set>
                                      <p:cBhvr>
                                        <p:cTn id="52" dur="1" fill="hold">
                                          <p:stCondLst>
                                            <p:cond delay="2499"/>
                                          </p:stCondLst>
                                        </p:cTn>
                                        <p:tgtEl>
                                          <p:spTgt spid="20"/>
                                        </p:tgtEl>
                                        <p:attrNameLst>
                                          <p:attrName>style.visibility</p:attrName>
                                        </p:attrNameLst>
                                      </p:cBhvr>
                                      <p:to>
                                        <p:strVal val="hidden"/>
                                      </p:to>
                                    </p:set>
                                  </p:childTnLst>
                                </p:cTn>
                              </p:par>
                              <p:par>
                                <p:cTn id="53" presetID="31" presetClass="exit" presetSubtype="0" fill="hold" nodeType="withEffect">
                                  <p:stCondLst>
                                    <p:cond delay="0"/>
                                  </p:stCondLst>
                                  <p:childTnLst>
                                    <p:anim calcmode="lin" valueType="num">
                                      <p:cBhvr>
                                        <p:cTn id="54" dur="2500"/>
                                        <p:tgtEl>
                                          <p:spTgt spid="21"/>
                                        </p:tgtEl>
                                        <p:attrNameLst>
                                          <p:attrName>ppt_w</p:attrName>
                                        </p:attrNameLst>
                                      </p:cBhvr>
                                      <p:tavLst>
                                        <p:tav tm="0">
                                          <p:val>
                                            <p:strVal val="ppt_w"/>
                                          </p:val>
                                        </p:tav>
                                        <p:tav tm="100000">
                                          <p:val>
                                            <p:fltVal val="0"/>
                                          </p:val>
                                        </p:tav>
                                      </p:tavLst>
                                    </p:anim>
                                    <p:anim calcmode="lin" valueType="num">
                                      <p:cBhvr>
                                        <p:cTn id="55" dur="2500"/>
                                        <p:tgtEl>
                                          <p:spTgt spid="21"/>
                                        </p:tgtEl>
                                        <p:attrNameLst>
                                          <p:attrName>ppt_h</p:attrName>
                                        </p:attrNameLst>
                                      </p:cBhvr>
                                      <p:tavLst>
                                        <p:tav tm="0">
                                          <p:val>
                                            <p:strVal val="ppt_h"/>
                                          </p:val>
                                        </p:tav>
                                        <p:tav tm="100000">
                                          <p:val>
                                            <p:fltVal val="0"/>
                                          </p:val>
                                        </p:tav>
                                      </p:tavLst>
                                    </p:anim>
                                    <p:anim calcmode="lin" valueType="num">
                                      <p:cBhvr>
                                        <p:cTn id="56" dur="2500"/>
                                        <p:tgtEl>
                                          <p:spTgt spid="21"/>
                                        </p:tgtEl>
                                        <p:attrNameLst>
                                          <p:attrName>style.rotation</p:attrName>
                                        </p:attrNameLst>
                                      </p:cBhvr>
                                      <p:tavLst>
                                        <p:tav tm="0">
                                          <p:val>
                                            <p:fltVal val="0"/>
                                          </p:val>
                                        </p:tav>
                                        <p:tav tm="100000">
                                          <p:val>
                                            <p:fltVal val="90"/>
                                          </p:val>
                                        </p:tav>
                                      </p:tavLst>
                                    </p:anim>
                                    <p:animEffect transition="out" filter="fade">
                                      <p:cBhvr>
                                        <p:cTn id="57" dur="2500"/>
                                        <p:tgtEl>
                                          <p:spTgt spid="21"/>
                                        </p:tgtEl>
                                      </p:cBhvr>
                                    </p:animEffect>
                                    <p:set>
                                      <p:cBhvr>
                                        <p:cTn id="58" dur="1" fill="hold">
                                          <p:stCondLst>
                                            <p:cond delay="2499"/>
                                          </p:stCondLst>
                                        </p:cTn>
                                        <p:tgtEl>
                                          <p:spTgt spid="21"/>
                                        </p:tgtEl>
                                        <p:attrNameLst>
                                          <p:attrName>style.visibility</p:attrName>
                                        </p:attrNameLst>
                                      </p:cBhvr>
                                      <p:to>
                                        <p:strVal val="hidden"/>
                                      </p:to>
                                    </p:set>
                                  </p:childTnLst>
                                </p:cTn>
                              </p:par>
                              <p:par>
                                <p:cTn id="59" presetID="31" presetClass="exit" presetSubtype="0" fill="hold" nodeType="withEffect">
                                  <p:stCondLst>
                                    <p:cond delay="0"/>
                                  </p:stCondLst>
                                  <p:childTnLst>
                                    <p:anim calcmode="lin" valueType="num">
                                      <p:cBhvr>
                                        <p:cTn id="60" dur="2500"/>
                                        <p:tgtEl>
                                          <p:spTgt spid="22"/>
                                        </p:tgtEl>
                                        <p:attrNameLst>
                                          <p:attrName>ppt_w</p:attrName>
                                        </p:attrNameLst>
                                      </p:cBhvr>
                                      <p:tavLst>
                                        <p:tav tm="0">
                                          <p:val>
                                            <p:strVal val="ppt_w"/>
                                          </p:val>
                                        </p:tav>
                                        <p:tav tm="100000">
                                          <p:val>
                                            <p:fltVal val="0"/>
                                          </p:val>
                                        </p:tav>
                                      </p:tavLst>
                                    </p:anim>
                                    <p:anim calcmode="lin" valueType="num">
                                      <p:cBhvr>
                                        <p:cTn id="61" dur="2500"/>
                                        <p:tgtEl>
                                          <p:spTgt spid="22"/>
                                        </p:tgtEl>
                                        <p:attrNameLst>
                                          <p:attrName>ppt_h</p:attrName>
                                        </p:attrNameLst>
                                      </p:cBhvr>
                                      <p:tavLst>
                                        <p:tav tm="0">
                                          <p:val>
                                            <p:strVal val="ppt_h"/>
                                          </p:val>
                                        </p:tav>
                                        <p:tav tm="100000">
                                          <p:val>
                                            <p:fltVal val="0"/>
                                          </p:val>
                                        </p:tav>
                                      </p:tavLst>
                                    </p:anim>
                                    <p:anim calcmode="lin" valueType="num">
                                      <p:cBhvr>
                                        <p:cTn id="62" dur="2500"/>
                                        <p:tgtEl>
                                          <p:spTgt spid="22"/>
                                        </p:tgtEl>
                                        <p:attrNameLst>
                                          <p:attrName>style.rotation</p:attrName>
                                        </p:attrNameLst>
                                      </p:cBhvr>
                                      <p:tavLst>
                                        <p:tav tm="0">
                                          <p:val>
                                            <p:fltVal val="0"/>
                                          </p:val>
                                        </p:tav>
                                        <p:tav tm="100000">
                                          <p:val>
                                            <p:fltVal val="90"/>
                                          </p:val>
                                        </p:tav>
                                      </p:tavLst>
                                    </p:anim>
                                    <p:animEffect transition="out" filter="fade">
                                      <p:cBhvr>
                                        <p:cTn id="63" dur="2500"/>
                                        <p:tgtEl>
                                          <p:spTgt spid="22"/>
                                        </p:tgtEl>
                                      </p:cBhvr>
                                    </p:animEffect>
                                    <p:set>
                                      <p:cBhvr>
                                        <p:cTn id="64" dur="1" fill="hold">
                                          <p:stCondLst>
                                            <p:cond delay="2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4" grpId="0" animBg="1"/>
      <p:bldP spid="5" grpId="0" animBg="1"/>
      <p:bldP spid="6" grpId="0" animBg="1"/>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WordArt 40"/>
          <p:cNvSpPr>
            <a:spLocks noChangeArrowheads="1" noChangeShapeType="1" noTextEdit="1"/>
          </p:cNvSpPr>
          <p:nvPr/>
        </p:nvSpPr>
        <p:spPr bwMode="auto">
          <a:xfrm>
            <a:off x="-309489" y="1627847"/>
            <a:ext cx="12745329" cy="3491114"/>
          </a:xfrm>
          <a:prstGeom prst="rect">
            <a:avLst/>
          </a:prstGeom>
        </p:spPr>
        <p:txBody>
          <a:bodyPr wrap="none" fromWordArt="1">
            <a:prstTxWarp prst="textPlain">
              <a:avLst>
                <a:gd name="adj" fmla="val 51591"/>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ÔN TẬP VĂN BẢN 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kern="10" dirty="0">
                <a:ln w="19050">
                  <a:solidFill>
                    <a:srgbClr val="0000FF"/>
                  </a:solidFill>
                  <a:round/>
                  <a:headEnd/>
                  <a:tailEnd/>
                </a:ln>
                <a:solidFill>
                  <a:srgbClr val="FF0000"/>
                </a:solidFill>
                <a:latin typeface="Times New Roman"/>
                <a:cs typeface="Times New Roman"/>
              </a:rPr>
              <a:t>ĐỒNG DAO MÙA XUÂN</a:t>
            </a: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Nguyễn</a:t>
            </a:r>
            <a:r>
              <a:rPr kumimoji="0" lang="en-US" sz="3600" b="0" i="0" u="none" strike="noStrike" kern="1200" cap="none" spc="0" normalizeH="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en-US" sz="3600" b="0" i="0" u="none" strike="noStrike" kern="1200" cap="none" spc="0" normalizeH="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Khoa</a:t>
            </a:r>
            <a:r>
              <a:rPr kumimoji="0" lang="en-US" sz="3600" b="0" i="0" u="none" strike="noStrike" kern="1200" cap="none" spc="0" normalizeH="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en-US" sz="3600" b="0" i="0" u="none" strike="noStrike" kern="1200" cap="none" spc="0" normalizeH="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Điềm</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a:t>
            </a: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4339" name="Picture 4"/>
          <p:cNvPicPr>
            <a:picLocks noChangeAspect="1"/>
          </p:cNvPicPr>
          <p:nvPr/>
        </p:nvPicPr>
        <p:blipFill>
          <a:blip r:embed="rId3"/>
          <a:srcRect r="52890" b="57091"/>
          <a:stretch>
            <a:fillRect/>
          </a:stretch>
        </p:blipFill>
        <p:spPr bwMode="auto">
          <a:xfrm>
            <a:off x="289259" y="238539"/>
            <a:ext cx="2652713" cy="1811338"/>
          </a:xfrm>
          <a:prstGeom prst="rect">
            <a:avLst/>
          </a:prstGeom>
          <a:noFill/>
          <a:ln w="9525">
            <a:noFill/>
            <a:miter lim="800000"/>
            <a:headEnd/>
            <a:tailEnd/>
          </a:ln>
        </p:spPr>
      </p:pic>
    </p:spTree>
    <p:extLst>
      <p:ext uri="{BB962C8B-B14F-4D97-AF65-F5344CB8AC3E}">
        <p14:creationId xmlns:p14="http://schemas.microsoft.com/office/powerpoint/2010/main" val="35490506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2500"/>
                                        <p:tgtEl>
                                          <p:spTgt spid="18"/>
                                        </p:tgtEl>
                                        <p:attrNameLst>
                                          <p:attrName>ppt_w</p:attrName>
                                        </p:attrNameLst>
                                      </p:cBhvr>
                                      <p:tavLst>
                                        <p:tav tm="0">
                                          <p:val>
                                            <p:strVal val="ppt_w"/>
                                          </p:val>
                                        </p:tav>
                                        <p:tav tm="100000">
                                          <p:val>
                                            <p:fltVal val="0"/>
                                          </p:val>
                                        </p:tav>
                                      </p:tavLst>
                                    </p:anim>
                                    <p:anim calcmode="lin" valueType="num">
                                      <p:cBhvr>
                                        <p:cTn id="7" dur="2500"/>
                                        <p:tgtEl>
                                          <p:spTgt spid="18"/>
                                        </p:tgtEl>
                                        <p:attrNameLst>
                                          <p:attrName>ppt_h</p:attrName>
                                        </p:attrNameLst>
                                      </p:cBhvr>
                                      <p:tavLst>
                                        <p:tav tm="0">
                                          <p:val>
                                            <p:strVal val="ppt_h"/>
                                          </p:val>
                                        </p:tav>
                                        <p:tav tm="100000">
                                          <p:val>
                                            <p:fltVal val="0"/>
                                          </p:val>
                                        </p:tav>
                                      </p:tavLst>
                                    </p:anim>
                                    <p:anim calcmode="lin" valueType="num">
                                      <p:cBhvr>
                                        <p:cTn id="8" dur="2500"/>
                                        <p:tgtEl>
                                          <p:spTgt spid="18"/>
                                        </p:tgtEl>
                                        <p:attrNameLst>
                                          <p:attrName>style.rotation</p:attrName>
                                        </p:attrNameLst>
                                      </p:cBhvr>
                                      <p:tavLst>
                                        <p:tav tm="0">
                                          <p:val>
                                            <p:fltVal val="0"/>
                                          </p:val>
                                        </p:tav>
                                        <p:tav tm="100000">
                                          <p:val>
                                            <p:fltVal val="90"/>
                                          </p:val>
                                        </p:tav>
                                      </p:tavLst>
                                    </p:anim>
                                    <p:animEffect transition="out" filter="fade">
                                      <p:cBhvr>
                                        <p:cTn id="9" dur="2500"/>
                                        <p:tgtEl>
                                          <p:spTgt spid="18"/>
                                        </p:tgtEl>
                                      </p:cBhvr>
                                    </p:animEffect>
                                    <p:set>
                                      <p:cBhvr>
                                        <p:cTn id="10" dur="1" fill="hold">
                                          <p:stCondLst>
                                            <p:cond delay="2499"/>
                                          </p:stCondLst>
                                        </p:cTn>
                                        <p:tgtEl>
                                          <p:spTgt spid="1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2500"/>
                                        <p:tgtEl>
                                          <p:spTgt spid="14339"/>
                                        </p:tgtEl>
                                        <p:attrNameLst>
                                          <p:attrName>ppt_w</p:attrName>
                                        </p:attrNameLst>
                                      </p:cBhvr>
                                      <p:tavLst>
                                        <p:tav tm="0">
                                          <p:val>
                                            <p:strVal val="ppt_w"/>
                                          </p:val>
                                        </p:tav>
                                        <p:tav tm="100000">
                                          <p:val>
                                            <p:fltVal val="0"/>
                                          </p:val>
                                        </p:tav>
                                      </p:tavLst>
                                    </p:anim>
                                    <p:anim calcmode="lin" valueType="num">
                                      <p:cBhvr>
                                        <p:cTn id="13" dur="2500"/>
                                        <p:tgtEl>
                                          <p:spTgt spid="14339"/>
                                        </p:tgtEl>
                                        <p:attrNameLst>
                                          <p:attrName>ppt_h</p:attrName>
                                        </p:attrNameLst>
                                      </p:cBhvr>
                                      <p:tavLst>
                                        <p:tav tm="0">
                                          <p:val>
                                            <p:strVal val="ppt_h"/>
                                          </p:val>
                                        </p:tav>
                                        <p:tav tm="100000">
                                          <p:val>
                                            <p:fltVal val="0"/>
                                          </p:val>
                                        </p:tav>
                                      </p:tavLst>
                                    </p:anim>
                                    <p:anim calcmode="lin" valueType="num">
                                      <p:cBhvr>
                                        <p:cTn id="14" dur="2500"/>
                                        <p:tgtEl>
                                          <p:spTgt spid="14339"/>
                                        </p:tgtEl>
                                        <p:attrNameLst>
                                          <p:attrName>style.rotation</p:attrName>
                                        </p:attrNameLst>
                                      </p:cBhvr>
                                      <p:tavLst>
                                        <p:tav tm="0">
                                          <p:val>
                                            <p:fltVal val="0"/>
                                          </p:val>
                                        </p:tav>
                                        <p:tav tm="100000">
                                          <p:val>
                                            <p:fltVal val="90"/>
                                          </p:val>
                                        </p:tav>
                                      </p:tavLst>
                                    </p:anim>
                                    <p:animEffect transition="out" filter="fade">
                                      <p:cBhvr>
                                        <p:cTn id="15" dur="2500"/>
                                        <p:tgtEl>
                                          <p:spTgt spid="14339"/>
                                        </p:tgtEl>
                                      </p:cBhvr>
                                    </p:animEffect>
                                    <p:set>
                                      <p:cBhvr>
                                        <p:cTn id="16" dur="1" fill="hold">
                                          <p:stCondLst>
                                            <p:cond delay="2499"/>
                                          </p:stCondLst>
                                        </p:cTn>
                                        <p:tgtEl>
                                          <p:spTgt spid="143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376760"/>
            <a:ext cx="4533303" cy="62883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85115" y="1542196"/>
            <a:ext cx="11507309" cy="444917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6" name="Rectangle 5"/>
          <p:cNvSpPr/>
          <p:nvPr/>
        </p:nvSpPr>
        <p:spPr>
          <a:xfrm>
            <a:off x="613702" y="397113"/>
            <a:ext cx="4043030" cy="548099"/>
          </a:xfrm>
          <a:prstGeom prst="rect">
            <a:avLst/>
          </a:prstGeom>
        </p:spPr>
        <p:txBody>
          <a:bodyPr wrap="none">
            <a:spAutoFit/>
          </a:bodyPr>
          <a:lstStyle/>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 KIẾN THỨC CƠ BẢN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613702" y="2704685"/>
            <a:ext cx="11050137" cy="3108543"/>
          </a:xfrm>
          <a:prstGeom prst="rect">
            <a:avLst/>
          </a:prstGeom>
        </p:spPr>
        <p:txBody>
          <a:bodyPr wrap="square">
            <a:spAutoFit/>
          </a:bodyPr>
          <a:lstStyle/>
          <a:p>
            <a:pPr algn="just">
              <a:spcAft>
                <a:spcPts val="0"/>
              </a:spcAf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a:t>
            </a:r>
            <a:r>
              <a:rPr lang="en-US" sz="2800" dirty="0" err="1">
                <a:solidFill>
                  <a:srgbClr val="202122"/>
                </a:solidFill>
                <a:latin typeface="Times New Roman" panose="02020603050405020304" pitchFamily="18" charset="0"/>
                <a:ea typeface="Times New Roman" panose="02020603050405020304" pitchFamily="18" charset="0"/>
              </a:rPr>
              <a:t>inh</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năm</a:t>
            </a:r>
            <a:r>
              <a:rPr lang="en-US" sz="2800" dirty="0">
                <a:solidFill>
                  <a:srgbClr val="202122"/>
                </a:solidFill>
                <a:latin typeface="Times New Roman" panose="02020603050405020304" pitchFamily="18" charset="0"/>
                <a:ea typeface="Times New Roman" panose="02020603050405020304" pitchFamily="18" charset="0"/>
              </a:rPr>
              <a:t> 1943, </a:t>
            </a:r>
            <a:r>
              <a:rPr lang="en-US" sz="2800" dirty="0" err="1">
                <a:solidFill>
                  <a:srgbClr val="202122"/>
                </a:solidFill>
                <a:latin typeface="Times New Roman" panose="02020603050405020304" pitchFamily="18" charset="0"/>
                <a:ea typeface="Times New Roman" panose="02020603050405020304" pitchFamily="18" charset="0"/>
              </a:rPr>
              <a:t>quê</a:t>
            </a:r>
            <a:r>
              <a:rPr lang="en-US" sz="2800" dirty="0">
                <a:solidFill>
                  <a:srgbClr val="202122"/>
                </a:solidFill>
                <a:latin typeface="Times New Roman" panose="02020603050405020304" pitchFamily="18" charset="0"/>
                <a:ea typeface="Times New Roman" panose="02020603050405020304" pitchFamily="18" charset="0"/>
              </a:rPr>
              <a:t> ở </a:t>
            </a:r>
            <a:r>
              <a:rPr lang="en-US" sz="2800" dirty="0" err="1">
                <a:solidFill>
                  <a:srgbClr val="202122"/>
                </a:solidFill>
                <a:latin typeface="Times New Roman" panose="02020603050405020304" pitchFamily="18" charset="0"/>
                <a:ea typeface="Times New Roman" panose="02020603050405020304" pitchFamily="18" charset="0"/>
              </a:rPr>
              <a:t>Thừa</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Thiên-Huế</a:t>
            </a:r>
            <a:r>
              <a:rPr lang="en-US" sz="2800" dirty="0">
                <a:solidFill>
                  <a:srgbClr val="202122"/>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gn="just">
              <a:spcAft>
                <a:spcPts val="0"/>
              </a:spcAft>
            </a:pP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Ông</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là</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nhà</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thơ</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chiến</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sĩ</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một</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trong</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những</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gương</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mặt</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tiêu</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biểu</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của</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thơ</a:t>
            </a:r>
            <a:r>
              <a:rPr lang="en-US" sz="2800" dirty="0">
                <a:solidFill>
                  <a:srgbClr val="202122"/>
                </a:solidFill>
                <a:latin typeface="Times New Roman" panose="02020603050405020304" pitchFamily="18" charset="0"/>
                <a:ea typeface="Times New Roman" panose="02020603050405020304" pitchFamily="18" charset="0"/>
              </a:rPr>
              <a:t> ca </a:t>
            </a:r>
            <a:r>
              <a:rPr lang="en-US" sz="2800" dirty="0" err="1">
                <a:solidFill>
                  <a:srgbClr val="202122"/>
                </a:solidFill>
                <a:latin typeface="Times New Roman" panose="02020603050405020304" pitchFamily="18" charset="0"/>
                <a:ea typeface="Times New Roman" panose="02020603050405020304" pitchFamily="18" charset="0"/>
              </a:rPr>
              <a:t>kháng</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chiến</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chống</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Mĩ</a:t>
            </a:r>
            <a:r>
              <a:rPr lang="en-US" sz="2800" dirty="0">
                <a:solidFill>
                  <a:srgbClr val="202122"/>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gn="just">
              <a:spcAft>
                <a:spcPts val="0"/>
              </a:spcAft>
            </a:pP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Thơ</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ông</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tập</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trung</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thể</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hiện</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tình</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yêu</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quê</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hương</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đất</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nước</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tha</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thiết</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với</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nhiều</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suy</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tư</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sâu</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sắc</a:t>
            </a:r>
            <a:r>
              <a:rPr lang="en-US" sz="2800" dirty="0">
                <a:solidFill>
                  <a:srgbClr val="202122"/>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gn="just">
              <a:spcAft>
                <a:spcPts val="0"/>
              </a:spcAft>
            </a:pP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Tác</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phẩm</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tiêu</a:t>
            </a:r>
            <a:r>
              <a:rPr lang="en-US" sz="2800" dirty="0">
                <a:solidFill>
                  <a:srgbClr val="202122"/>
                </a:solidFill>
                <a:latin typeface="Times New Roman" panose="02020603050405020304" pitchFamily="18" charset="0"/>
                <a:ea typeface="Times New Roman" panose="02020603050405020304" pitchFamily="18" charset="0"/>
              </a:rPr>
              <a:t> </a:t>
            </a:r>
            <a:r>
              <a:rPr lang="en-US" sz="2800" dirty="0" err="1">
                <a:solidFill>
                  <a:srgbClr val="202122"/>
                </a:solidFill>
                <a:latin typeface="Times New Roman" panose="02020603050405020304" pitchFamily="18" charset="0"/>
                <a:ea typeface="Times New Roman" panose="02020603050405020304" pitchFamily="18" charset="0"/>
              </a:rPr>
              <a:t>biểu</a:t>
            </a:r>
            <a:r>
              <a:rPr lang="en-US" sz="2800" dirty="0">
                <a:solidFill>
                  <a:srgbClr val="202122"/>
                </a:solidFill>
                <a:latin typeface="Times New Roman" panose="02020603050405020304" pitchFamily="18" charset="0"/>
                <a:ea typeface="Times New Roman" panose="02020603050405020304" pitchFamily="18" charset="0"/>
              </a:rPr>
              <a:t>: </a:t>
            </a:r>
            <a:r>
              <a:rPr lang="en-US" sz="2800" i="1" dirty="0" err="1">
                <a:solidFill>
                  <a:srgbClr val="202122"/>
                </a:solidFill>
                <a:latin typeface="Times New Roman" panose="02020603050405020304" pitchFamily="18" charset="0"/>
                <a:ea typeface="Times New Roman" panose="02020603050405020304" pitchFamily="18" charset="0"/>
              </a:rPr>
              <a:t>Đất</a:t>
            </a:r>
            <a:r>
              <a:rPr lang="en-US" sz="2800" i="1" dirty="0">
                <a:solidFill>
                  <a:srgbClr val="202122"/>
                </a:solidFill>
                <a:latin typeface="Times New Roman" panose="02020603050405020304" pitchFamily="18" charset="0"/>
                <a:ea typeface="Times New Roman" panose="02020603050405020304" pitchFamily="18" charset="0"/>
              </a:rPr>
              <a:t> </a:t>
            </a:r>
            <a:r>
              <a:rPr lang="en-US" sz="2800" i="1" dirty="0" err="1">
                <a:solidFill>
                  <a:srgbClr val="202122"/>
                </a:solidFill>
                <a:latin typeface="Times New Roman" panose="02020603050405020304" pitchFamily="18" charset="0"/>
                <a:ea typeface="Times New Roman" panose="02020603050405020304" pitchFamily="18" charset="0"/>
              </a:rPr>
              <a:t>ngoại</a:t>
            </a:r>
            <a:r>
              <a:rPr lang="en-US" sz="2800" i="1" dirty="0">
                <a:solidFill>
                  <a:srgbClr val="202122"/>
                </a:solidFill>
                <a:latin typeface="Times New Roman" panose="02020603050405020304" pitchFamily="18" charset="0"/>
                <a:ea typeface="Times New Roman" panose="02020603050405020304" pitchFamily="18" charset="0"/>
              </a:rPr>
              <a:t> ô</a:t>
            </a:r>
            <a:r>
              <a:rPr lang="en-US" sz="2800" dirty="0">
                <a:solidFill>
                  <a:srgbClr val="202122"/>
                </a:solidFill>
                <a:latin typeface="Times New Roman" panose="02020603050405020304" pitchFamily="18" charset="0"/>
                <a:ea typeface="Times New Roman" panose="02020603050405020304" pitchFamily="18" charset="0"/>
              </a:rPr>
              <a:t> (1973; </a:t>
            </a:r>
            <a:r>
              <a:rPr lang="en-US" sz="2800" i="1" dirty="0" err="1">
                <a:solidFill>
                  <a:srgbClr val="202122"/>
                </a:solidFill>
                <a:latin typeface="Times New Roman" panose="02020603050405020304" pitchFamily="18" charset="0"/>
                <a:ea typeface="Times New Roman" panose="02020603050405020304" pitchFamily="18" charset="0"/>
              </a:rPr>
              <a:t>Mặt</a:t>
            </a:r>
            <a:r>
              <a:rPr lang="en-US" sz="2800" i="1" dirty="0">
                <a:solidFill>
                  <a:srgbClr val="202122"/>
                </a:solidFill>
                <a:latin typeface="Times New Roman" panose="02020603050405020304" pitchFamily="18" charset="0"/>
                <a:ea typeface="Times New Roman" panose="02020603050405020304" pitchFamily="18" charset="0"/>
              </a:rPr>
              <a:t> </a:t>
            </a:r>
            <a:r>
              <a:rPr lang="en-US" sz="2800" i="1" dirty="0" err="1">
                <a:solidFill>
                  <a:srgbClr val="202122"/>
                </a:solidFill>
                <a:latin typeface="Times New Roman" panose="02020603050405020304" pitchFamily="18" charset="0"/>
                <a:ea typeface="Times New Roman" panose="02020603050405020304" pitchFamily="18" charset="0"/>
              </a:rPr>
              <a:t>đường</a:t>
            </a:r>
            <a:r>
              <a:rPr lang="en-US" sz="2800" i="1" dirty="0">
                <a:solidFill>
                  <a:srgbClr val="202122"/>
                </a:solidFill>
                <a:latin typeface="Times New Roman" panose="02020603050405020304" pitchFamily="18" charset="0"/>
                <a:ea typeface="Times New Roman" panose="02020603050405020304" pitchFamily="18" charset="0"/>
              </a:rPr>
              <a:t> </a:t>
            </a:r>
            <a:r>
              <a:rPr lang="en-US" sz="2800" i="1" dirty="0" err="1">
                <a:solidFill>
                  <a:srgbClr val="202122"/>
                </a:solidFill>
                <a:latin typeface="Times New Roman" panose="02020603050405020304" pitchFamily="18" charset="0"/>
                <a:ea typeface="Times New Roman" panose="02020603050405020304" pitchFamily="18" charset="0"/>
              </a:rPr>
              <a:t>khát</a:t>
            </a:r>
            <a:r>
              <a:rPr lang="en-US" sz="2800" i="1" dirty="0">
                <a:solidFill>
                  <a:srgbClr val="202122"/>
                </a:solidFill>
                <a:latin typeface="Times New Roman" panose="02020603050405020304" pitchFamily="18" charset="0"/>
                <a:ea typeface="Times New Roman" panose="02020603050405020304" pitchFamily="18" charset="0"/>
              </a:rPr>
              <a:t> </a:t>
            </a:r>
            <a:r>
              <a:rPr lang="en-US" sz="2800" i="1" dirty="0" err="1">
                <a:solidFill>
                  <a:srgbClr val="202122"/>
                </a:solidFill>
                <a:latin typeface="Times New Roman" panose="02020603050405020304" pitchFamily="18" charset="0"/>
                <a:ea typeface="Times New Roman" panose="02020603050405020304" pitchFamily="18" charset="0"/>
              </a:rPr>
              <a:t>vọng</a:t>
            </a:r>
            <a:r>
              <a:rPr lang="en-US" sz="2800" dirty="0">
                <a:solidFill>
                  <a:srgbClr val="202122"/>
                </a:solidFill>
                <a:latin typeface="Times New Roman" panose="02020603050405020304" pitchFamily="18" charset="0"/>
                <a:ea typeface="Times New Roman" panose="02020603050405020304" pitchFamily="18" charset="0"/>
              </a:rPr>
              <a:t> (1974); </a:t>
            </a:r>
            <a:r>
              <a:rPr lang="en-US" sz="2800" i="1" dirty="0" err="1">
                <a:solidFill>
                  <a:srgbClr val="202122"/>
                </a:solidFill>
                <a:latin typeface="Times New Roman" panose="02020603050405020304" pitchFamily="18" charset="0"/>
                <a:ea typeface="Times New Roman" panose="02020603050405020304" pitchFamily="18" charset="0"/>
              </a:rPr>
              <a:t>Ngôi</a:t>
            </a:r>
            <a:r>
              <a:rPr lang="en-US" sz="2800" i="1" dirty="0">
                <a:solidFill>
                  <a:srgbClr val="202122"/>
                </a:solidFill>
                <a:latin typeface="Times New Roman" panose="02020603050405020304" pitchFamily="18" charset="0"/>
                <a:ea typeface="Times New Roman" panose="02020603050405020304" pitchFamily="18" charset="0"/>
              </a:rPr>
              <a:t> </a:t>
            </a:r>
            <a:r>
              <a:rPr lang="en-US" sz="2800" i="1" dirty="0" err="1">
                <a:solidFill>
                  <a:srgbClr val="202122"/>
                </a:solidFill>
                <a:latin typeface="Times New Roman" panose="02020603050405020304" pitchFamily="18" charset="0"/>
                <a:ea typeface="Times New Roman" panose="02020603050405020304" pitchFamily="18" charset="0"/>
              </a:rPr>
              <a:t>nhà</a:t>
            </a:r>
            <a:r>
              <a:rPr lang="en-US" sz="2800" i="1" dirty="0">
                <a:solidFill>
                  <a:srgbClr val="202122"/>
                </a:solidFill>
                <a:latin typeface="Times New Roman" panose="02020603050405020304" pitchFamily="18" charset="0"/>
                <a:ea typeface="Times New Roman" panose="02020603050405020304" pitchFamily="18" charset="0"/>
              </a:rPr>
              <a:t> </a:t>
            </a:r>
            <a:r>
              <a:rPr lang="en-US" sz="2800" i="1" dirty="0" err="1">
                <a:solidFill>
                  <a:srgbClr val="202122"/>
                </a:solidFill>
                <a:latin typeface="Times New Roman" panose="02020603050405020304" pitchFamily="18" charset="0"/>
                <a:ea typeface="Times New Roman" panose="02020603050405020304" pitchFamily="18" charset="0"/>
              </a:rPr>
              <a:t>có</a:t>
            </a:r>
            <a:r>
              <a:rPr lang="en-US" sz="2800" i="1" dirty="0">
                <a:solidFill>
                  <a:srgbClr val="202122"/>
                </a:solidFill>
                <a:latin typeface="Times New Roman" panose="02020603050405020304" pitchFamily="18" charset="0"/>
                <a:ea typeface="Times New Roman" panose="02020603050405020304" pitchFamily="18" charset="0"/>
              </a:rPr>
              <a:t> </a:t>
            </a:r>
            <a:r>
              <a:rPr lang="en-US" sz="2800" i="1" dirty="0" err="1">
                <a:solidFill>
                  <a:srgbClr val="202122"/>
                </a:solidFill>
                <a:latin typeface="Times New Roman" panose="02020603050405020304" pitchFamily="18" charset="0"/>
                <a:ea typeface="Times New Roman" panose="02020603050405020304" pitchFamily="18" charset="0"/>
              </a:rPr>
              <a:t>ngọn</a:t>
            </a:r>
            <a:r>
              <a:rPr lang="en-US" sz="2800" i="1" dirty="0">
                <a:solidFill>
                  <a:srgbClr val="202122"/>
                </a:solidFill>
                <a:latin typeface="Times New Roman" panose="02020603050405020304" pitchFamily="18" charset="0"/>
                <a:ea typeface="Times New Roman" panose="02020603050405020304" pitchFamily="18" charset="0"/>
              </a:rPr>
              <a:t> </a:t>
            </a:r>
            <a:r>
              <a:rPr lang="en-US" sz="2800" i="1" dirty="0" err="1">
                <a:solidFill>
                  <a:srgbClr val="202122"/>
                </a:solidFill>
                <a:latin typeface="Times New Roman" panose="02020603050405020304" pitchFamily="18" charset="0"/>
                <a:ea typeface="Times New Roman" panose="02020603050405020304" pitchFamily="18" charset="0"/>
              </a:rPr>
              <a:t>lửa</a:t>
            </a:r>
            <a:r>
              <a:rPr lang="en-US" sz="2800" i="1" dirty="0">
                <a:solidFill>
                  <a:srgbClr val="202122"/>
                </a:solidFill>
                <a:latin typeface="Times New Roman" panose="02020603050405020304" pitchFamily="18" charset="0"/>
                <a:ea typeface="Times New Roman" panose="02020603050405020304" pitchFamily="18" charset="0"/>
              </a:rPr>
              <a:t> </a:t>
            </a:r>
            <a:r>
              <a:rPr lang="en-US" sz="2800" i="1" dirty="0" err="1">
                <a:solidFill>
                  <a:srgbClr val="202122"/>
                </a:solidFill>
                <a:latin typeface="Times New Roman" panose="02020603050405020304" pitchFamily="18" charset="0"/>
                <a:ea typeface="Times New Roman" panose="02020603050405020304" pitchFamily="18" charset="0"/>
              </a:rPr>
              <a:t>ấm</a:t>
            </a:r>
            <a:r>
              <a:rPr lang="en-US" sz="2800" dirty="0">
                <a:solidFill>
                  <a:srgbClr val="202122"/>
                </a:solidFill>
                <a:latin typeface="Times New Roman" panose="02020603050405020304" pitchFamily="18" charset="0"/>
                <a:ea typeface="Times New Roman" panose="02020603050405020304" pitchFamily="18" charset="0"/>
              </a:rPr>
              <a:t> (1986)…</a:t>
            </a:r>
            <a:endParaRPr lang="en-US" sz="2400" dirty="0">
              <a:latin typeface="Times New Roman" panose="02020603050405020304" pitchFamily="18" charset="0"/>
              <a:ea typeface="Times New Roman" panose="02020603050405020304" pitchFamily="18" charset="0"/>
            </a:endParaRPr>
          </a:p>
        </p:txBody>
      </p:sp>
      <p:sp>
        <p:nvSpPr>
          <p:cNvPr id="8" name="Rectangle 7"/>
          <p:cNvSpPr/>
          <p:nvPr/>
        </p:nvSpPr>
        <p:spPr>
          <a:xfrm>
            <a:off x="536550" y="1938693"/>
            <a:ext cx="4765985" cy="587853"/>
          </a:xfrm>
          <a:prstGeom prst="rect">
            <a:avLst/>
          </a:prstGeom>
        </p:spPr>
        <p:txBody>
          <a:bodyPr wrap="non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Nguyễn</a:t>
            </a:r>
            <a:r>
              <a:rPr kumimoji="0" lang="en-US" sz="2800" b="1" i="0" u="none" strike="noStrike" kern="1200" cap="none" spc="0" normalizeH="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Khoa</a:t>
            </a:r>
            <a:r>
              <a:rPr kumimoji="0" lang="en-US" sz="2800" b="1" i="0" u="none" strike="noStrike" kern="1200" cap="none" spc="0" normalizeH="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808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3"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93539" y="764276"/>
            <a:ext cx="11258134" cy="544545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824567" y="928048"/>
            <a:ext cx="11160354" cy="5185522"/>
          </a:xfrm>
          <a:prstGeom prst="rect">
            <a:avLst/>
          </a:prstGeom>
        </p:spPr>
        <p:txBody>
          <a:bodyPr wrap="square">
            <a:spAutoFit/>
          </a:bodyPr>
          <a:lstStyle/>
          <a:p>
            <a:pPr>
              <a:lnSpc>
                <a:spcPct val="150000"/>
              </a:lnSpc>
              <a:spcAft>
                <a:spcPts val="0"/>
              </a:spcAft>
              <a:tabLst>
                <a:tab pos="1386840" algn="l"/>
              </a:tabLst>
            </a:pPr>
            <a:r>
              <a:rPr lang="en-US" sz="2800" b="1" dirty="0">
                <a:solidFill>
                  <a:srgbClr val="0070C0"/>
                </a:solidFill>
                <a:latin typeface="Times New Roman" panose="02020603050405020304" pitchFamily="18" charset="0"/>
                <a:ea typeface="MS Mincho"/>
              </a:rPr>
              <a:t>2. </a:t>
            </a:r>
            <a:r>
              <a:rPr lang="en-US" sz="2800" b="1" dirty="0" err="1">
                <a:solidFill>
                  <a:srgbClr val="0070C0"/>
                </a:solidFill>
                <a:latin typeface="Times New Roman" panose="02020603050405020304" pitchFamily="18" charset="0"/>
                <a:ea typeface="MS Mincho"/>
              </a:rPr>
              <a:t>Văn</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bản</a:t>
            </a:r>
            <a:r>
              <a:rPr lang="en-US" sz="2800" b="1" dirty="0">
                <a:solidFill>
                  <a:srgbClr val="0070C0"/>
                </a:solidFill>
                <a:latin typeface="Times New Roman" panose="02020603050405020304" pitchFamily="18" charset="0"/>
                <a:ea typeface="MS Mincho"/>
              </a:rPr>
              <a:t> “</a:t>
            </a:r>
            <a:r>
              <a:rPr lang="en-US" sz="2800" b="1" i="1" dirty="0" err="1">
                <a:solidFill>
                  <a:srgbClr val="0070C0"/>
                </a:solidFill>
                <a:latin typeface="Times New Roman" panose="02020603050405020304" pitchFamily="18" charset="0"/>
                <a:ea typeface="MS Mincho"/>
              </a:rPr>
              <a:t>Đồng</a:t>
            </a:r>
            <a:r>
              <a:rPr lang="en-US" sz="2800" b="1" i="1" dirty="0">
                <a:solidFill>
                  <a:srgbClr val="0070C0"/>
                </a:solidFill>
                <a:latin typeface="Times New Roman" panose="02020603050405020304" pitchFamily="18" charset="0"/>
                <a:ea typeface="MS Mincho"/>
              </a:rPr>
              <a:t> </a:t>
            </a:r>
            <a:r>
              <a:rPr lang="en-US" sz="2800" b="1" i="1" dirty="0" err="1">
                <a:solidFill>
                  <a:srgbClr val="0070C0"/>
                </a:solidFill>
                <a:latin typeface="Times New Roman" panose="02020603050405020304" pitchFamily="18" charset="0"/>
                <a:ea typeface="MS Mincho"/>
              </a:rPr>
              <a:t>dao</a:t>
            </a:r>
            <a:r>
              <a:rPr lang="en-US" sz="2800" b="1" i="1" dirty="0">
                <a:solidFill>
                  <a:srgbClr val="0070C0"/>
                </a:solidFill>
                <a:latin typeface="Times New Roman" panose="02020603050405020304" pitchFamily="18" charset="0"/>
                <a:ea typeface="MS Mincho"/>
              </a:rPr>
              <a:t> </a:t>
            </a:r>
            <a:r>
              <a:rPr lang="en-US" sz="2800" b="1" i="1" dirty="0" err="1">
                <a:solidFill>
                  <a:srgbClr val="0070C0"/>
                </a:solidFill>
                <a:latin typeface="Times New Roman" panose="02020603050405020304" pitchFamily="18" charset="0"/>
                <a:ea typeface="MS Mincho"/>
              </a:rPr>
              <a:t>mùa</a:t>
            </a:r>
            <a:r>
              <a:rPr lang="en-US" sz="2800" b="1" i="1" dirty="0">
                <a:solidFill>
                  <a:srgbClr val="0070C0"/>
                </a:solidFill>
                <a:latin typeface="Times New Roman" panose="02020603050405020304" pitchFamily="18" charset="0"/>
                <a:ea typeface="MS Mincho"/>
              </a:rPr>
              <a:t> </a:t>
            </a:r>
            <a:r>
              <a:rPr lang="en-US" sz="2800" b="1" i="1" dirty="0" err="1">
                <a:solidFill>
                  <a:srgbClr val="0070C0"/>
                </a:solidFill>
                <a:latin typeface="Times New Roman" panose="02020603050405020304" pitchFamily="18" charset="0"/>
                <a:ea typeface="MS Mincho"/>
              </a:rPr>
              <a:t>xuân</a:t>
            </a:r>
            <a:r>
              <a:rPr lang="en-US" sz="2800" b="1" i="1" dirty="0">
                <a:solidFill>
                  <a:srgbClr val="0070C0"/>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lnSpc>
                <a:spcPct val="150000"/>
              </a:lnSpc>
              <a:spcAft>
                <a:spcPts val="0"/>
              </a:spcAft>
              <a:tabLst>
                <a:tab pos="1386840" algn="l"/>
              </a:tabLst>
            </a:pPr>
            <a:r>
              <a:rPr lang="en-US" sz="2800" b="1" dirty="0">
                <a:solidFill>
                  <a:srgbClr val="0D0D0D"/>
                </a:solidFill>
                <a:latin typeface="Times New Roman" panose="02020603050405020304" pitchFamily="18" charset="0"/>
                <a:ea typeface="MS Mincho"/>
              </a:rPr>
              <a:t>*</a:t>
            </a:r>
            <a:r>
              <a:rPr lang="en-US" sz="2800" b="1" dirty="0" err="1">
                <a:solidFill>
                  <a:srgbClr val="0D0D0D"/>
                </a:solidFill>
                <a:latin typeface="Times New Roman" panose="02020603050405020304" pitchFamily="18" charset="0"/>
                <a:ea typeface="MS Mincho"/>
              </a:rPr>
              <a:t>Thể</a:t>
            </a:r>
            <a:r>
              <a:rPr lang="en-US" sz="2800" b="1" dirty="0">
                <a:solidFill>
                  <a:srgbClr val="0D0D0D"/>
                </a:solidFill>
                <a:latin typeface="Times New Roman" panose="02020603050405020304" pitchFamily="18" charset="0"/>
                <a:ea typeface="MS Mincho"/>
              </a:rPr>
              <a:t> </a:t>
            </a:r>
            <a:r>
              <a:rPr lang="en-US" sz="2800" b="1" dirty="0" err="1">
                <a:solidFill>
                  <a:srgbClr val="0D0D0D"/>
                </a:solidFill>
                <a:latin typeface="Times New Roman" panose="02020603050405020304" pitchFamily="18" charset="0"/>
                <a:ea typeface="MS Mincho"/>
              </a:rPr>
              <a:t>loại</a:t>
            </a:r>
            <a:r>
              <a:rPr lang="en-US" sz="2800" b="1"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Thơ</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bốn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chữ</a:t>
            </a:r>
            <a:r>
              <a:rPr lang="en-US" sz="2800" dirty="0">
                <a:solidFill>
                  <a:srgbClr val="0D0D0D"/>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lnSpc>
                <a:spcPct val="150000"/>
              </a:lnSpc>
              <a:spcAft>
                <a:spcPts val="0"/>
              </a:spcAft>
              <a:tabLst>
                <a:tab pos="1386840" algn="l"/>
              </a:tabLst>
            </a:pPr>
            <a:r>
              <a:rPr lang="en-US" sz="2800" b="1" dirty="0">
                <a:solidFill>
                  <a:srgbClr val="0D0D0D"/>
                </a:solidFill>
                <a:latin typeface="Times New Roman" panose="02020603050405020304" pitchFamily="18" charset="0"/>
                <a:ea typeface="MS Mincho"/>
              </a:rPr>
              <a:t>*</a:t>
            </a:r>
            <a:r>
              <a:rPr lang="en-US" sz="2800" b="1" dirty="0" err="1">
                <a:solidFill>
                  <a:srgbClr val="0D0D0D"/>
                </a:solidFill>
                <a:latin typeface="Times New Roman" panose="02020603050405020304" pitchFamily="18" charset="0"/>
                <a:ea typeface="MS Mincho"/>
              </a:rPr>
              <a:t>Giọng</a:t>
            </a:r>
            <a:r>
              <a:rPr lang="en-US" sz="2800" b="1" dirty="0">
                <a:solidFill>
                  <a:srgbClr val="0D0D0D"/>
                </a:solidFill>
                <a:latin typeface="Times New Roman" panose="02020603050405020304" pitchFamily="18" charset="0"/>
                <a:ea typeface="MS Mincho"/>
              </a:rPr>
              <a:t> </a:t>
            </a:r>
            <a:r>
              <a:rPr lang="en-US" sz="2800" b="1" dirty="0" err="1">
                <a:solidFill>
                  <a:srgbClr val="0D0D0D"/>
                </a:solidFill>
                <a:latin typeface="Times New Roman" panose="02020603050405020304" pitchFamily="18" charset="0"/>
                <a:ea typeface="MS Mincho"/>
              </a:rPr>
              <a:t>điệu</a:t>
            </a:r>
            <a:r>
              <a:rPr lang="en-US" sz="2800" b="1"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nhẹ</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nhàng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xúc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động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sâu</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lắng</a:t>
            </a:r>
            <a:r>
              <a:rPr lang="en-US" sz="2800" dirty="0">
                <a:solidFill>
                  <a:srgbClr val="0D0D0D"/>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lnSpc>
                <a:spcPct val="150000"/>
              </a:lnSpc>
              <a:spcAft>
                <a:spcPts val="0"/>
              </a:spcAft>
              <a:tabLst>
                <a:tab pos="1386840" algn="l"/>
              </a:tabLst>
            </a:pPr>
            <a:r>
              <a:rPr lang="en-US" sz="2800" b="1" dirty="0">
                <a:solidFill>
                  <a:srgbClr val="000000"/>
                </a:solidFill>
                <a:latin typeface="Times New Roman" panose="02020603050405020304" pitchFamily="18" charset="0"/>
                <a:ea typeface="Times New Roman" panose="02020603050405020304" pitchFamily="18" charset="0"/>
              </a:rPr>
              <a:t>*</a:t>
            </a:r>
            <a:r>
              <a:rPr lang="en-US" sz="2800" b="1" dirty="0" err="1">
                <a:solidFill>
                  <a:srgbClr val="0D0D0D"/>
                </a:solidFill>
                <a:latin typeface="Times New Roman" panose="02020603050405020304" pitchFamily="18" charset="0"/>
                <a:ea typeface="MS Mincho"/>
              </a:rPr>
              <a:t>Bố</a:t>
            </a:r>
            <a:r>
              <a:rPr lang="en-US" sz="2800" b="1" dirty="0">
                <a:solidFill>
                  <a:srgbClr val="0D0D0D"/>
                </a:solidFill>
                <a:latin typeface="Times New Roman" panose="02020603050405020304" pitchFamily="18" charset="0"/>
                <a:ea typeface="MS Mincho"/>
              </a:rPr>
              <a:t> </a:t>
            </a:r>
            <a:r>
              <a:rPr lang="en-US" sz="2800" b="1" dirty="0" err="1">
                <a:solidFill>
                  <a:srgbClr val="0D0D0D"/>
                </a:solidFill>
                <a:latin typeface="Times New Roman" panose="02020603050405020304" pitchFamily="18" charset="0"/>
                <a:ea typeface="MS Mincho"/>
              </a:rPr>
              <a:t>cục</a:t>
            </a:r>
            <a:r>
              <a:rPr lang="en-US" sz="2800" b="1" dirty="0">
                <a:solidFill>
                  <a:srgbClr val="0D0D0D"/>
                </a:solidFill>
                <a:latin typeface="Times New Roman" panose="02020603050405020304" pitchFamily="18" charset="0"/>
                <a:ea typeface="MS Mincho"/>
              </a:rPr>
              <a:t>: </a:t>
            </a:r>
            <a:r>
              <a:rPr lang="en-US" sz="2800" dirty="0">
                <a:solidFill>
                  <a:srgbClr val="0D0D0D"/>
                </a:solidFill>
                <a:latin typeface="Times New Roman" panose="02020603050405020304" pitchFamily="18" charset="0"/>
                <a:ea typeface="MS Mincho"/>
              </a:rPr>
              <a:t>3 </a:t>
            </a:r>
            <a:r>
              <a:rPr lang="en-US" sz="2800" dirty="0" err="1">
                <a:solidFill>
                  <a:srgbClr val="0D0D0D"/>
                </a:solidFill>
                <a:latin typeface="Times New Roman" panose="02020603050405020304" pitchFamily="18" charset="0"/>
                <a:ea typeface="MS Mincho"/>
              </a:rPr>
              <a:t>phần</a:t>
            </a:r>
            <a:br>
              <a:rPr lang="en-US" sz="2800" dirty="0">
                <a:latin typeface="Times New Roman" panose="02020603050405020304" pitchFamily="18" charset="0"/>
                <a:ea typeface="Times New Roman" panose="02020603050405020304" pitchFamily="18" charset="0"/>
              </a:rPr>
            </a:br>
            <a:r>
              <a:rPr lang="en-US" sz="2800" dirty="0">
                <a:solidFill>
                  <a:srgbClr val="FF0000"/>
                </a:solidFill>
                <a:latin typeface="Times New Roman" panose="02020603050405020304" pitchFamily="18" charset="0"/>
                <a:ea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rPr>
              <a:t>Khổ</a:t>
            </a:r>
            <a:r>
              <a:rPr lang="en-US" sz="2800" dirty="0">
                <a:solidFill>
                  <a:srgbClr val="FF0000"/>
                </a:solidFill>
                <a:latin typeface="Times New Roman" panose="02020603050405020304" pitchFamily="18" charset="0"/>
                <a:ea typeface="Times New Roman" panose="02020603050405020304" pitchFamily="18" charset="0"/>
              </a:rPr>
              <a:t> 1,2: </a:t>
            </a:r>
            <a:r>
              <a:rPr lang="en-US" sz="2800" dirty="0" err="1">
                <a:solidFill>
                  <a:srgbClr val="0D0D0D"/>
                </a:solidFill>
                <a:latin typeface="Times New Roman" panose="02020603050405020304" pitchFamily="18" charset="0"/>
                <a:ea typeface="Times New Roman" panose="02020603050405020304" pitchFamily="18" charset="0"/>
              </a:rPr>
              <a:t>Giới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thiệu</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khái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quát</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lính</a:t>
            </a:r>
            <a:r>
              <a:rPr lang="en-US" sz="2800" dirty="0">
                <a:solidFill>
                  <a:srgbClr val="0D0D0D"/>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nSpc>
                <a:spcPct val="150000"/>
              </a:lnSpc>
              <a:spcAft>
                <a:spcPts val="0"/>
              </a:spcAft>
              <a:tabLst>
                <a:tab pos="1386840" algn="l"/>
              </a:tabLst>
            </a:pPr>
            <a:r>
              <a:rPr lang="en-US" sz="2800" dirty="0">
                <a:solidFill>
                  <a:srgbClr val="FF0000"/>
                </a:solidFill>
                <a:latin typeface="Times New Roman" panose="02020603050405020304" pitchFamily="18" charset="0"/>
                <a:ea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rPr>
              <a:t>Khổ</a:t>
            </a:r>
            <a:r>
              <a:rPr lang="en-US" sz="2800" dirty="0">
                <a:solidFill>
                  <a:srgbClr val="FF0000"/>
                </a:solidFill>
                <a:latin typeface="Times New Roman" panose="02020603050405020304" pitchFamily="18" charset="0"/>
                <a:ea typeface="Times New Roman" panose="02020603050405020304" pitchFamily="18" charset="0"/>
              </a:rPr>
              <a:t> 3,4,5,6: </a:t>
            </a:r>
            <a:r>
              <a:rPr lang="en-US" sz="2800" dirty="0" err="1">
                <a:solidFill>
                  <a:srgbClr val="0D0D0D"/>
                </a:solidFill>
                <a:latin typeface="Times New Roman" panose="02020603050405020304" pitchFamily="18" charset="0"/>
                <a:ea typeface="Times New Roman" panose="02020603050405020304" pitchFamily="18" charset="0"/>
              </a:rPr>
              <a:t>Hình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ảnh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lính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nằm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lại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nơi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chiến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trường</a:t>
            </a:r>
            <a:r>
              <a:rPr lang="en-US" sz="2800" dirty="0">
                <a:solidFill>
                  <a:srgbClr val="0D0D0D"/>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nSpc>
                <a:spcPct val="150000"/>
              </a:lnSpc>
              <a:spcAft>
                <a:spcPts val="0"/>
              </a:spcAft>
              <a:tabLst>
                <a:tab pos="1386840" algn="l"/>
              </a:tabLst>
            </a:pPr>
            <a:r>
              <a:rPr lang="en-US" sz="2800" dirty="0">
                <a:solidFill>
                  <a:srgbClr val="FF0000"/>
                </a:solidFill>
                <a:latin typeface="Times New Roman" panose="02020603050405020304" pitchFamily="18" charset="0"/>
                <a:ea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rPr>
              <a:t>Khổ</a:t>
            </a:r>
            <a:r>
              <a:rPr lang="en-US" sz="2800" dirty="0">
                <a:solidFill>
                  <a:srgbClr val="FF0000"/>
                </a:solidFill>
                <a:latin typeface="Times New Roman" panose="02020603050405020304" pitchFamily="18" charset="0"/>
                <a:ea typeface="Times New Roman" panose="02020603050405020304" pitchFamily="18" charset="0"/>
              </a:rPr>
              <a:t> 7,8,9: </a:t>
            </a:r>
            <a:r>
              <a:rPr lang="en-US" sz="2800" dirty="0" err="1">
                <a:latin typeface="Times New Roman" panose="02020603050405020304" pitchFamily="18" charset="0"/>
                <a:ea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xúc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lính</a:t>
            </a:r>
            <a:r>
              <a:rPr lang="en-US" sz="2800" dirty="0">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dirty="0">
                <a:solidFill>
                  <a:srgbClr val="0D0D0D"/>
                </a:solidFill>
                <a:latin typeface="Times New Roman" panose="02020603050405020304" pitchFamily="18" charset="0"/>
                <a:ea typeface="MS Mincho"/>
              </a:rPr>
              <a:t>*</a:t>
            </a:r>
            <a:r>
              <a:rPr lang="en-US" sz="2800" b="1" dirty="0" err="1">
                <a:solidFill>
                  <a:srgbClr val="0D0D0D"/>
                </a:solidFill>
                <a:latin typeface="Times New Roman" panose="02020603050405020304" pitchFamily="18" charset="0"/>
                <a:ea typeface="MS Mincho"/>
              </a:rPr>
              <a:t>Đề</a:t>
            </a:r>
            <a:r>
              <a:rPr lang="en-US" sz="2800" b="1" dirty="0">
                <a:solidFill>
                  <a:srgbClr val="0D0D0D"/>
                </a:solidFill>
                <a:latin typeface="Times New Roman" panose="02020603050405020304" pitchFamily="18" charset="0"/>
                <a:ea typeface="MS Mincho"/>
              </a:rPr>
              <a:t> </a:t>
            </a:r>
            <a:r>
              <a:rPr lang="en-US" sz="2800" b="1" dirty="0" err="1">
                <a:solidFill>
                  <a:srgbClr val="0D0D0D"/>
                </a:solidFill>
                <a:latin typeface="Times New Roman" panose="02020603050405020304" pitchFamily="18" charset="0"/>
                <a:ea typeface="MS Mincho"/>
              </a:rPr>
              <a:t>tài</a:t>
            </a:r>
            <a:r>
              <a:rPr lang="en-US" sz="2800" b="1" dirty="0">
                <a:solidFill>
                  <a:srgbClr val="0D0D0D"/>
                </a:solidFill>
                <a:latin typeface="Times New Roman" panose="02020603050405020304" pitchFamily="18" charset="0"/>
                <a:ea typeface="MS Mincho"/>
              </a:rPr>
              <a:t>:</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Người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lính</a:t>
            </a:r>
            <a:r>
              <a:rPr lang="en-US" sz="2800" dirty="0">
                <a:solidFill>
                  <a:srgbClr val="0D0D0D"/>
                </a:solidFill>
                <a:latin typeface="Times New Roman" panose="02020603050405020304" pitchFamily="18" charset="0"/>
                <a:ea typeface="MS Mincho"/>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33611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18364" y="1091821"/>
            <a:ext cx="11737075" cy="488589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7" name="Rectangle 6"/>
          <p:cNvSpPr/>
          <p:nvPr/>
        </p:nvSpPr>
        <p:spPr>
          <a:xfrm>
            <a:off x="360542" y="1300049"/>
            <a:ext cx="11452718" cy="4401205"/>
          </a:xfrm>
          <a:prstGeom prst="rect">
            <a:avLst/>
          </a:prstGeom>
        </p:spPr>
        <p:txBody>
          <a:bodyPr wrap="square">
            <a:spAutoFit/>
          </a:bodyPr>
          <a:lstStyle/>
          <a:p>
            <a:pPr>
              <a:spcAft>
                <a:spcPts val="0"/>
              </a:spcAft>
              <a:tabLst>
                <a:tab pos="1386840" algn="l"/>
              </a:tabLst>
            </a:pPr>
            <a:r>
              <a:rPr lang="en-US" sz="2800" b="1" dirty="0">
                <a:solidFill>
                  <a:srgbClr val="0070C0"/>
                </a:solidFill>
                <a:latin typeface="Times New Roman" panose="02020603050405020304" pitchFamily="18" charset="0"/>
                <a:ea typeface="MS Mincho"/>
              </a:rPr>
              <a:t>3. </a:t>
            </a:r>
            <a:r>
              <a:rPr lang="en-US" sz="2800" b="1" dirty="0" err="1">
                <a:solidFill>
                  <a:srgbClr val="0070C0"/>
                </a:solidFill>
                <a:latin typeface="Times New Roman" panose="02020603050405020304" pitchFamily="18" charset="0"/>
                <a:ea typeface="MS Mincho"/>
              </a:rPr>
              <a:t>Đặc</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điểm</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về</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vần</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nhịp</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khổ</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của</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bài</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thơ</a:t>
            </a:r>
            <a:endParaRPr lang="en-US" sz="2400" dirty="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b="1" dirty="0">
                <a:solidFill>
                  <a:srgbClr val="0070C0"/>
                </a:solidFill>
                <a:latin typeface="Times New Roman" panose="02020603050405020304" pitchFamily="18" charset="0"/>
                <a:ea typeface="MS Mincho"/>
              </a:rPr>
              <a:t>a. </a:t>
            </a:r>
            <a:r>
              <a:rPr lang="en-US" sz="2800" b="1" dirty="0" err="1">
                <a:solidFill>
                  <a:srgbClr val="0070C0"/>
                </a:solidFill>
                <a:latin typeface="Times New Roman" panose="02020603050405020304" pitchFamily="18" charset="0"/>
                <a:ea typeface="MS Mincho"/>
              </a:rPr>
              <a:t>Cách</a:t>
            </a:r>
            <a:r>
              <a:rPr lang="en-US" sz="2800" b="1" dirty="0">
                <a:solidFill>
                  <a:srgbClr val="0070C0"/>
                </a:solidFill>
                <a:latin typeface="Times New Roman" panose="02020603050405020304" pitchFamily="18" charset="0"/>
                <a:ea typeface="MS Mincho"/>
              </a:rPr>
              <a:t> chia </a:t>
            </a:r>
            <a:r>
              <a:rPr lang="en-US" sz="2800" b="1" dirty="0" err="1">
                <a:solidFill>
                  <a:srgbClr val="0070C0"/>
                </a:solidFill>
                <a:latin typeface="Times New Roman" panose="02020603050405020304" pitchFamily="18" charset="0"/>
                <a:ea typeface="MS Mincho"/>
              </a:rPr>
              <a:t>khổ</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và</a:t>
            </a:r>
            <a:r>
              <a:rPr lang="en-US" sz="2800" b="1" dirty="0">
                <a:solidFill>
                  <a:srgbClr val="0070C0"/>
                </a:solidFill>
                <a:latin typeface="Times New Roman" panose="02020603050405020304" pitchFamily="18" charset="0"/>
                <a:ea typeface="MS Mincho"/>
              </a:rPr>
              <a:t> ý </a:t>
            </a:r>
            <a:r>
              <a:rPr lang="en-US" sz="2800" b="1" dirty="0" err="1">
                <a:solidFill>
                  <a:srgbClr val="0070C0"/>
                </a:solidFill>
                <a:latin typeface="Times New Roman" panose="02020603050405020304" pitchFamily="18" charset="0"/>
                <a:ea typeface="MS Mincho"/>
              </a:rPr>
              <a:t>nghĩa</a:t>
            </a:r>
            <a:r>
              <a:rPr lang="en-US" sz="2800" b="1" dirty="0">
                <a:solidFill>
                  <a:srgbClr val="0070C0"/>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Bài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thơ</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được</a:t>
            </a:r>
            <a:r>
              <a:rPr lang="en-US" sz="2800" dirty="0">
                <a:latin typeface="Times New Roman" panose="02020603050405020304" pitchFamily="18" charset="0"/>
                <a:ea typeface="MS Mincho"/>
              </a:rPr>
              <a:t> chia </a:t>
            </a:r>
            <a:r>
              <a:rPr lang="en-US" sz="2800" dirty="0" err="1">
                <a:latin typeface="Times New Roman" panose="02020603050405020304" pitchFamily="18" charset="0"/>
                <a:ea typeface="MS Mincho"/>
              </a:rPr>
              <a:t>thènh</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chín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khổ</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Hầu</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hết</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các</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khổ</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đều</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có</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bốn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dòng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Tuy</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nhiên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có</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hai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khổ</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đầu</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khác</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biệt</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với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các</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khổ</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còn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lại</a:t>
            </a:r>
            <a:r>
              <a:rPr lang="en-US" sz="2800" dirty="0">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Khổ</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một</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kể</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lại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sự</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kiện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người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lính</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lên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đường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ra</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chiến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trường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gồm</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ba</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dòng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thơ</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tạo</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nên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một</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sự</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lửng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lơ</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khiến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người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đọc</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có</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tâm</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trạng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chờ</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đợi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được</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đọc</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câu</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chuyện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tiếp</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theo</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về</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anh</a:t>
            </a:r>
            <a:r>
              <a:rPr lang="en-US" sz="2800" dirty="0">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Khổ</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hai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kể</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về</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sự</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ra</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của</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người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lính</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chỉ</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vỏn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vẹn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trong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hai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dòng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diễn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tả</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sự</a:t>
            </a:r>
            <a:r>
              <a:rPr lang="en-US" sz="2800" dirty="0">
                <a:latin typeface="Times New Roman" panose="02020603050405020304" pitchFamily="18" charset="0"/>
                <a:ea typeface="MS Mincho"/>
              </a:rPr>
              <a:t> hi </a:t>
            </a:r>
            <a:r>
              <a:rPr lang="en-US" sz="2800" dirty="0" err="1">
                <a:latin typeface="Times New Roman" panose="02020603050405020304" pitchFamily="18" charset="0"/>
                <a:ea typeface="MS Mincho"/>
              </a:rPr>
              <a:t>sinh</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bất</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ngờ</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đột</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ngột</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giữa</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lúc</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tuổi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xanh</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thể</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hiện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tâm</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trạng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đau</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thương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của</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nhà</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thơ</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đồng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thời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gợi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lên</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trong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người</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đọc</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niềm</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tiếc</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thương</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sâu</a:t>
            </a:r>
            <a:r>
              <a:rPr lang="en-US" sz="2800" dirty="0">
                <a:latin typeface="Times New Roman" panose="02020603050405020304" pitchFamily="18" charset="0"/>
                <a:ea typeface="MS Mincho"/>
              </a:rPr>
              <a:t> </a:t>
            </a:r>
            <a:r>
              <a:rPr lang="en-US" sz="2800" dirty="0" err="1">
                <a:latin typeface="Times New Roman" panose="02020603050405020304" pitchFamily="18" charset="0"/>
                <a:ea typeface="MS Mincho"/>
              </a:rPr>
              <a:t>sắc</a:t>
            </a:r>
            <a:r>
              <a:rPr lang="en-US" sz="2800" dirty="0">
                <a:latin typeface="Times New Roman" panose="02020603050405020304" pitchFamily="18" charset="0"/>
                <a:ea typeface="MS Mincho"/>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378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241946"/>
            <a:ext cx="11573301" cy="451740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23081" y="1765054"/>
            <a:ext cx="11395880" cy="3539430"/>
          </a:xfrm>
          <a:prstGeom prst="rect">
            <a:avLst/>
          </a:prstGeom>
        </p:spPr>
        <p:txBody>
          <a:bodyPr wrap="square">
            <a:spAutoFit/>
          </a:bodyPr>
          <a:lstStyle/>
          <a:p>
            <a:pPr>
              <a:spcAft>
                <a:spcPts val="0"/>
              </a:spcAft>
              <a:tabLst>
                <a:tab pos="1386840" algn="l"/>
              </a:tabLst>
            </a:pP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Đặc</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điểm</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hình</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thức</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thể</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thơ</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bốn</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chữ</a:t>
            </a:r>
            <a:r>
              <a:rPr lang="en-US" sz="2800" b="1" dirty="0">
                <a:solidFill>
                  <a:srgbClr val="0070C0"/>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b="1" dirty="0" err="1">
                <a:solidFill>
                  <a:srgbClr val="0070C0"/>
                </a:solidFill>
                <a:latin typeface="Times New Roman" panose="02020603050405020304" pitchFamily="18" charset="0"/>
                <a:ea typeface="MS Mincho"/>
              </a:rPr>
              <a:t>Số</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tiếng</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trong</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mỗi</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dòng</a:t>
            </a:r>
            <a:r>
              <a:rPr lang="en-US" sz="2800" b="1" dirty="0">
                <a:solidFill>
                  <a:srgbClr val="0070C0"/>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Mỗi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dòng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có</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bốn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tiếng</a:t>
            </a:r>
            <a:r>
              <a:rPr lang="en-US" sz="2800" dirty="0">
                <a:solidFill>
                  <a:srgbClr val="0D0D0D"/>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Ngắn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gọn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dứt</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khoát</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sắc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nét</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ghi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vào</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kí</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ức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người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đọc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hình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tượng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người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lính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đã</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anh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dũng</a:t>
            </a:r>
            <a:r>
              <a:rPr lang="en-US" sz="2800" dirty="0">
                <a:solidFill>
                  <a:srgbClr val="0D0D0D"/>
                </a:solidFill>
                <a:latin typeface="Times New Roman" panose="02020603050405020304" pitchFamily="18" charset="0"/>
                <a:ea typeface="MS Mincho"/>
              </a:rPr>
              <a:t> hi </a:t>
            </a:r>
            <a:r>
              <a:rPr lang="en-US" sz="2800" dirty="0" err="1">
                <a:solidFill>
                  <a:srgbClr val="0D0D0D"/>
                </a:solidFill>
                <a:latin typeface="Times New Roman" panose="02020603050405020304" pitchFamily="18" charset="0"/>
                <a:ea typeface="MS Mincho"/>
              </a:rPr>
              <a:t>sinh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giữa</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lúc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tuổi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đời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còn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rất</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trẻ</a:t>
            </a:r>
            <a:r>
              <a:rPr lang="en-US" sz="2800" dirty="0">
                <a:solidFill>
                  <a:srgbClr val="0D0D0D"/>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b="1" dirty="0" err="1">
                <a:solidFill>
                  <a:srgbClr val="0070C0"/>
                </a:solidFill>
                <a:latin typeface="Times New Roman" panose="02020603050405020304" pitchFamily="18" charset="0"/>
                <a:ea typeface="MS Mincho"/>
              </a:rPr>
              <a:t>Cách</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gieo</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vần</a:t>
            </a:r>
            <a:r>
              <a:rPr lang="en-US" sz="2800" b="1" dirty="0">
                <a:solidFill>
                  <a:srgbClr val="0070C0"/>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Sử</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dụng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vần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chân</a:t>
            </a:r>
            <a:r>
              <a:rPr lang="en-US" sz="2800" dirty="0">
                <a:solidFill>
                  <a:srgbClr val="0D0D0D"/>
                </a:solidFill>
                <a:latin typeface="Times New Roman" panose="02020603050405020304" pitchFamily="18" charset="0"/>
                <a:ea typeface="MS Mincho"/>
              </a:rPr>
              <a:t> ở </a:t>
            </a:r>
            <a:r>
              <a:rPr lang="en-US" sz="2800" dirty="0" err="1">
                <a:solidFill>
                  <a:srgbClr val="0D0D0D"/>
                </a:solidFill>
                <a:latin typeface="Times New Roman" panose="02020603050405020304" pitchFamily="18" charset="0"/>
                <a:ea typeface="MS Mincho"/>
              </a:rPr>
              <a:t>dầu</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hết</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các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dòng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thơ</a:t>
            </a:r>
            <a:r>
              <a:rPr lang="en-US" sz="2800" dirty="0">
                <a:solidFill>
                  <a:srgbClr val="0D0D0D"/>
                </a:solidFill>
                <a:latin typeface="Times New Roman" panose="02020603050405020304" pitchFamily="18" charset="0"/>
                <a:ea typeface="MS Mincho"/>
              </a:rPr>
              <a:t>. VD: </a:t>
            </a:r>
            <a:r>
              <a:rPr lang="en-US" sz="2800" dirty="0" err="1">
                <a:solidFill>
                  <a:srgbClr val="0D0D0D"/>
                </a:solidFill>
                <a:latin typeface="Times New Roman" panose="02020603050405020304" pitchFamily="18" charset="0"/>
                <a:ea typeface="MS Mincho"/>
              </a:rPr>
              <a:t>lính-bình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lửa-nữa</a:t>
            </a:r>
            <a:r>
              <a:rPr lang="en-US" sz="2800" dirty="0">
                <a:solidFill>
                  <a:srgbClr val="0D0D0D"/>
                </a:solidFill>
                <a:latin typeface="Times New Roman" panose="02020603050405020304" pitchFamily="18" charset="0"/>
                <a:ea typeface="MS Mincho"/>
              </a:rPr>
              <a:t>;…	</a:t>
            </a:r>
            <a:endParaRPr lang="en-US" sz="2400" dirty="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Nhẹ</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nhàng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âm</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vang</a:t>
            </a:r>
            <a:r>
              <a:rPr lang="en-US" sz="2800" dirty="0">
                <a:solidFill>
                  <a:srgbClr val="0D0D0D"/>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2117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009934"/>
            <a:ext cx="11573301"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34370" y="1362998"/>
            <a:ext cx="11395880" cy="3539430"/>
          </a:xfrm>
          <a:prstGeom prst="rect">
            <a:avLst/>
          </a:prstGeom>
        </p:spPr>
        <p:txBody>
          <a:bodyPr wrap="square">
            <a:spAutoFit/>
          </a:bodyPr>
          <a:lstStyle/>
          <a:p>
            <a:pPr>
              <a:spcAft>
                <a:spcPts val="0"/>
              </a:spcAft>
              <a:tabLst>
                <a:tab pos="1386840" algn="l"/>
              </a:tabLst>
            </a:pPr>
            <a:r>
              <a:rPr lang="en-US" sz="2800" b="1" dirty="0" err="1">
                <a:solidFill>
                  <a:srgbClr val="0070C0"/>
                </a:solidFill>
                <a:latin typeface="Times New Roman" panose="02020603050405020304" pitchFamily="18" charset="0"/>
                <a:ea typeface="MS Mincho"/>
              </a:rPr>
              <a:t>Ngắt</a:t>
            </a:r>
            <a:r>
              <a:rPr lang="en-US" sz="2800" b="1" dirty="0">
                <a:solidFill>
                  <a:srgbClr val="0070C0"/>
                </a:solidFill>
                <a:latin typeface="Times New Roman" panose="02020603050405020304" pitchFamily="18" charset="0"/>
                <a:ea typeface="MS Mincho"/>
              </a:rPr>
              <a:t> </a:t>
            </a:r>
            <a:r>
              <a:rPr lang="en-US" sz="2800" b="1" dirty="0" err="1">
                <a:solidFill>
                  <a:srgbClr val="0070C0"/>
                </a:solidFill>
                <a:latin typeface="Times New Roman" panose="02020603050405020304" pitchFamily="18" charset="0"/>
                <a:ea typeface="MS Mincho"/>
              </a:rPr>
              <a:t>nhịp</a:t>
            </a:r>
            <a:r>
              <a:rPr lang="en-US" sz="2800" b="1" dirty="0">
                <a:solidFill>
                  <a:srgbClr val="0070C0"/>
                </a:solidFill>
                <a:latin typeface="Times New Roman" panose="02020603050405020304" pitchFamily="18" charset="0"/>
                <a:ea typeface="MS Mincho"/>
              </a:rPr>
              <a:t>:</a:t>
            </a:r>
            <a:endParaRPr lang="en-US" sz="2400" dirty="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Nhịp</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chẵn</a:t>
            </a:r>
            <a:r>
              <a:rPr lang="en-US" sz="2800" dirty="0">
                <a:solidFill>
                  <a:srgbClr val="0D0D0D"/>
                </a:solidFill>
                <a:latin typeface="Times New Roman" panose="02020603050405020304" pitchFamily="18" charset="0"/>
                <a:ea typeface="MS Mincho"/>
              </a:rPr>
              <a:t> (2/2);</a:t>
            </a:r>
            <a:endParaRPr lang="en-US" sz="2400" dirty="0">
              <a:latin typeface="Times New Roman" panose="02020603050405020304" pitchFamily="18" charset="0"/>
              <a:ea typeface="Times New Roman" panose="02020603050405020304" pitchFamily="18" charset="0"/>
            </a:endParaRPr>
          </a:p>
          <a:p>
            <a:pPr>
              <a:spcAft>
                <a:spcPts val="0"/>
              </a:spcAft>
              <a:tabLst>
                <a:tab pos="1386840"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Nhịp</a:t>
            </a:r>
            <a:r>
              <a:rPr lang="en-US" sz="2800" dirty="0">
                <a:solidFill>
                  <a:srgbClr val="0D0D0D"/>
                </a:solidFill>
                <a:latin typeface="Times New Roman" panose="02020603050405020304" pitchFamily="18" charset="0"/>
                <a:ea typeface="MS Mincho"/>
              </a:rPr>
              <a:t> 1/3.</a:t>
            </a:r>
            <a:endParaRPr lang="en-US" sz="2400" dirty="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Biến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tấu</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tự</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nhiên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linh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hoạt</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nhịp</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nhàng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mang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âm</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hưởng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đồng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dao</a:t>
            </a:r>
            <a:r>
              <a:rPr lang="en-US" sz="2800" dirty="0">
                <a:solidFill>
                  <a:srgbClr val="0D0D0D"/>
                </a:solidFill>
                <a:latin typeface="Times New Roman" panose="02020603050405020304" pitchFamily="18" charset="0"/>
                <a:ea typeface="MS Mincho"/>
              </a:rPr>
              <a:t>; </a:t>
            </a:r>
            <a:endParaRPr lang="en-US" sz="2400" dirty="0">
              <a:latin typeface="Times New Roman" panose="02020603050405020304" pitchFamily="18" charset="0"/>
              <a:ea typeface="Times New Roman" panose="02020603050405020304" pitchFamily="18" charset="0"/>
            </a:endParaRPr>
          </a:p>
          <a:p>
            <a:pPr algn="just">
              <a:spcAft>
                <a:spcPts val="0"/>
              </a:spcAft>
              <a:tabLst>
                <a:tab pos="1386840" algn="l"/>
              </a:tabLst>
            </a:pP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Tách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riêng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động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từ</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có</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chỉ</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sự</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tồn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tại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nhấn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mạnh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khắc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sâu</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ấn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tượng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về</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sự</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hiện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diện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của</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người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lính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đối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lập</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với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dòng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thơ</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thứ</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năm</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cũng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có</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nhịp</a:t>
            </a:r>
            <a:r>
              <a:rPr lang="en-US" sz="2800" dirty="0">
                <a:solidFill>
                  <a:srgbClr val="0D0D0D"/>
                </a:solidFill>
                <a:latin typeface="Times New Roman" panose="02020603050405020304" pitchFamily="18" charset="0"/>
                <a:ea typeface="MS Mincho"/>
              </a:rPr>
              <a:t> 1/3 </a:t>
            </a:r>
            <a:r>
              <a:rPr lang="en-US" sz="2800" dirty="0" err="1">
                <a:solidFill>
                  <a:srgbClr val="0D0D0D"/>
                </a:solidFill>
                <a:latin typeface="Times New Roman" panose="02020603050405020304" pitchFamily="18" charset="0"/>
                <a:ea typeface="MS Mincho"/>
              </a:rPr>
              <a:t>nhấn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mạnh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sự</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không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về</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của</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anh</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Thế</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tương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phản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có</a:t>
            </a:r>
            <a:r>
              <a:rPr lang="en-US" sz="2800" dirty="0">
                <a:solidFill>
                  <a:srgbClr val="0D0D0D"/>
                </a:solidFill>
                <a:latin typeface="Times New Roman" panose="02020603050405020304" pitchFamily="18" charset="0"/>
                <a:ea typeface="MS Mincho"/>
              </a:rPr>
              <a:t> - </a:t>
            </a:r>
            <a:r>
              <a:rPr lang="en-US" sz="2800" dirty="0" err="1">
                <a:solidFill>
                  <a:srgbClr val="0D0D0D"/>
                </a:solidFill>
                <a:latin typeface="Times New Roman" panose="02020603050405020304" pitchFamily="18" charset="0"/>
                <a:ea typeface="MS Mincho"/>
              </a:rPr>
              <a:t>không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nói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lên</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sự</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mất</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mát</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gợi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cám</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xúc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tiếc</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thương</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bùi</a:t>
            </a:r>
            <a:r>
              <a:rPr lang="en-US" sz="2800" dirty="0">
                <a:solidFill>
                  <a:srgbClr val="0D0D0D"/>
                </a:solidFill>
                <a:latin typeface="Times New Roman" panose="02020603050405020304" pitchFamily="18" charset="0"/>
                <a:ea typeface="MS Mincho"/>
              </a:rPr>
              <a:t> </a:t>
            </a:r>
            <a:r>
              <a:rPr lang="en-US" sz="2800" dirty="0" err="1">
                <a:solidFill>
                  <a:srgbClr val="0D0D0D"/>
                </a:solidFill>
                <a:latin typeface="Times New Roman" panose="02020603050405020304" pitchFamily="18" charset="0"/>
                <a:ea typeface="MS Mincho"/>
              </a:rPr>
              <a:t>ngùi</a:t>
            </a:r>
            <a:r>
              <a:rPr lang="en-US" sz="2800" dirty="0">
                <a:solidFill>
                  <a:srgbClr val="0D0D0D"/>
                </a:solidFill>
                <a:latin typeface="Times New Roman" panose="02020603050405020304" pitchFamily="18" charset="0"/>
                <a:ea typeface="MS Mincho"/>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959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59" y="1023583"/>
            <a:ext cx="11573301" cy="500872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41193" y="1231668"/>
            <a:ext cx="11477767" cy="4524315"/>
          </a:xfrm>
          <a:prstGeom prst="rect">
            <a:avLst/>
          </a:prstGeom>
        </p:spPr>
        <p:txBody>
          <a:bodyPr wrap="square">
            <a:spAutoFit/>
          </a:bodyPr>
          <a:lstStyle/>
          <a:p>
            <a:pPr algn="just">
              <a:spcAft>
                <a:spcPts val="0"/>
              </a:spcAft>
              <a:tabLst>
                <a:tab pos="1386840" algn="l"/>
              </a:tabLst>
            </a:pPr>
            <a:r>
              <a:rPr lang="en-US" sz="3200" b="1" dirty="0">
                <a:solidFill>
                  <a:srgbClr val="0070C0"/>
                </a:solidFill>
                <a:latin typeface="Times New Roman" panose="02020603050405020304" pitchFamily="18" charset="0"/>
                <a:ea typeface="MS Mincho"/>
                <a:cs typeface="Times New Roman" panose="02020603050405020304" pitchFamily="18" charset="0"/>
              </a:rPr>
              <a:t>4. </a:t>
            </a:r>
            <a:r>
              <a:rPr lang="en-US" sz="32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lính</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3200" b="1" dirty="0">
                <a:solidFill>
                  <a:srgbClr val="0070C0"/>
                </a:solidFill>
                <a:latin typeface="Times New Roman" panose="02020603050405020304" pitchFamily="18" charset="0"/>
                <a:ea typeface="MS Mincho"/>
                <a:cs typeface="Times New Roman" panose="02020603050405020304" pitchFamily="18" charset="0"/>
              </a:rPr>
              <a:t>a. Câu chuyện về cuộc đời người lính</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vi-VN" sz="3200" dirty="0">
                <a:solidFill>
                  <a:srgbClr val="0D0D0D"/>
                </a:solidFill>
                <a:latin typeface="Times New Roman" panose="02020603050405020304" pitchFamily="18" charset="0"/>
                <a:ea typeface="MS Mincho"/>
                <a:cs typeface="Times New Roman" panose="02020603050405020304" pitchFamily="18" charset="0"/>
              </a:rPr>
              <a:t>Có một người lính tuổi đời còn rất trẻ, còn mê thả diều, như vừa qua tuổi thiếu niên. Theo tiếng gọi của Tổ quốc, anh lên đường ra mặt trận.</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Trong một trận chiến ác liệt, anh đã anh dũng hi sinh, vĩnh viễn nằm lại dưới những cánh rừng đại ngàn. Những hình ảnh hào hùng mà cũng rất đỗi khiêm nhường, dung dị của anh còn mãi trong tâm trí của “nhân gian”.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232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59809"/>
            <a:ext cx="11573301" cy="506331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245660" y="1473958"/>
            <a:ext cx="11573301" cy="4031873"/>
          </a:xfrm>
          <a:prstGeom prst="rect">
            <a:avLst/>
          </a:prstGeom>
        </p:spPr>
        <p:txBody>
          <a:bodyPr wrap="square">
            <a:spAutoFit/>
          </a:bodyPr>
          <a:lstStyle/>
          <a:p>
            <a:pPr algn="just">
              <a:spcAft>
                <a:spcPts val="0"/>
              </a:spcAft>
            </a:pPr>
            <a:r>
              <a:rPr lang="vi-VN"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Vẻ đẹp hình ảnh người lính</a:t>
            </a: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Tuổi đời còn rất trẻ;</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d</a:t>
            </a:r>
            <a:r>
              <a:rPr lang="vi-VN"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ũng cảm kiên cường;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y</a:t>
            </a:r>
            <a:r>
              <a:rPr lang="vi-VN"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êu nước; </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a:t>
            </a:r>
            <a:r>
              <a:rPr lang="vi-VN"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iản dị, khiêm nhường, hiền hậu.</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32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vi-VN" sz="3200" dirty="0">
                <a:solidFill>
                  <a:srgbClr val="0D0D0D"/>
                </a:solidFill>
                <a:latin typeface="Times New Roman" panose="02020603050405020304" pitchFamily="18" charset="0"/>
                <a:ea typeface="MS Mincho"/>
                <a:cs typeface="Times New Roman" panose="02020603050405020304" pitchFamily="18" charset="0"/>
              </a:rPr>
              <a:t>Tư thế</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vi-VN" sz="3200" i="1" dirty="0">
                <a:solidFill>
                  <a:srgbClr val="0D0D0D"/>
                </a:solidFill>
                <a:latin typeface="Times New Roman" panose="02020603050405020304" pitchFamily="18" charset="0"/>
                <a:ea typeface="MS Mincho"/>
                <a:cs typeface="Times New Roman" panose="02020603050405020304" pitchFamily="18" charset="0"/>
              </a:rPr>
              <a:t>Anh ngồi lặng lẽ/ Dưới cội mai vàng; Anh ngồi rực rỡ/ màu hoa đại ngàn;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vi-VN" sz="3200" dirty="0">
                <a:solidFill>
                  <a:srgbClr val="0D0D0D"/>
                </a:solidFill>
                <a:latin typeface="Times New Roman" panose="02020603050405020304" pitchFamily="18" charset="0"/>
                <a:ea typeface="MS Mincho"/>
                <a:cs typeface="Times New Roman" panose="02020603050405020304" pitchFamily="18" charset="0"/>
              </a:rPr>
              <a:t>Trang phục</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vi-VN" sz="3200" i="1" dirty="0">
                <a:solidFill>
                  <a:srgbClr val="0D0D0D"/>
                </a:solidFill>
                <a:latin typeface="Times New Roman" panose="02020603050405020304" pitchFamily="18" charset="0"/>
                <a:ea typeface="MS Mincho"/>
                <a:cs typeface="Times New Roman" panose="02020603050405020304" pitchFamily="18" charset="0"/>
              </a:rPr>
              <a:t>Ba lô con cóc/Tấm áo màu xanh.</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vi-VN" sz="3200" dirty="0">
                <a:solidFill>
                  <a:srgbClr val="0D0D0D"/>
                </a:solidFill>
                <a:latin typeface="Times New Roman" panose="02020603050405020304" pitchFamily="18" charset="0"/>
                <a:ea typeface="MS Mincho"/>
                <a:cs typeface="Times New Roman" panose="02020603050405020304" pitchFamily="18" charset="0"/>
              </a:rPr>
              <a:t>Diện mạo, dáng vẻ</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vi-VN" sz="3200" i="1" dirty="0">
                <a:solidFill>
                  <a:srgbClr val="0D0D0D"/>
                </a:solidFill>
                <a:latin typeface="Times New Roman" panose="02020603050405020304" pitchFamily="18" charset="0"/>
                <a:ea typeface="MS Mincho"/>
                <a:cs typeface="Times New Roman" panose="02020603050405020304" pitchFamily="18" charset="0"/>
              </a:rPr>
              <a:t>Làn da sốt rét; Mắt như suối biếc/Vai đầy núi non…; Cái cười hiền lành.</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8340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682388"/>
            <a:ext cx="11573301" cy="547275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50376" y="1104669"/>
            <a:ext cx="11368585" cy="4832092"/>
          </a:xfrm>
          <a:prstGeom prst="rect">
            <a:avLst/>
          </a:prstGeom>
        </p:spPr>
        <p:txBody>
          <a:bodyPr wrap="square">
            <a:spAutoFit/>
          </a:bodyPr>
          <a:lstStyle/>
          <a:p>
            <a:pPr algn="just">
              <a:spcAft>
                <a:spcPts val="0"/>
              </a:spcAft>
              <a:tabLst>
                <a:tab pos="445770"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5. </a:t>
            </a:r>
            <a:r>
              <a:rPr lang="en-US" sz="2800" b="1" dirty="0" err="1">
                <a:solidFill>
                  <a:srgbClr val="0070C0"/>
                </a:solidFill>
                <a:latin typeface="Times New Roman" panose="02020603050405020304" pitchFamily="18" charset="0"/>
                <a:ea typeface="MS Mincho"/>
                <a:cs typeface="Times New Roman" panose="02020603050405020304" pitchFamily="18" charset="0"/>
              </a:rPr>
              <a:t>Tình</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cảm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cảm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xúc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đối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với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người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lính</a:t>
            </a:r>
            <a:r>
              <a:rPr lang="en-US" sz="2800" b="1" dirty="0">
                <a:solidFill>
                  <a:srgbClr val="0070C0"/>
                </a:solidFill>
                <a:latin typeface="Times New Roman" panose="02020603050405020304" pitchFamily="18" charset="0"/>
                <a:ea typeface="MS Mincho"/>
                <a:cs typeface="Times New Roman" panose="02020603050405020304" pitchFamily="18" charset="0"/>
              </a:rPr>
              <a:t>:</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niềm thương xót, tự hào, cảm phục, biết ơn những người lính đã hi sinh tuổi xanh, hi sinh cuộc đời cho độc lập dân tộc.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Bạn bè mang theo:</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Dòng thơ này nói lên tình cảm của đồng đội dành cho người lính trẻ đã hi sinh. Hình ảnh anh sẽ được bạn bè thương nhớ, lưu giữ, mang theo suốt cuộc đời. Sự hi sinh của anh đã tiếp thêm cho đ</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ồ</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 đội sức mạnh, niềm tin trong những trận chiến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đấu</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tiếp theo.</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Dài bao thương nhớ/ Mùa xuân nhân gian:</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Hai dòng thơ này có thể hiểu theo nhiều cách. Thứ nhất, có thể hiểu là nỗi thương nhớ những mùa xuân nhân gian tươi đẹp của người lính đã hi sinh. Thứ hai, cũng có thể hiểu là nỗi nhớ thương những người con anh dũng dài theo năm tháng của nhân gian.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43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177422" y="750628"/>
            <a:ext cx="11641540" cy="554099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61665" y="1136008"/>
            <a:ext cx="11341289" cy="4832092"/>
          </a:xfrm>
          <a:prstGeom prst="rect">
            <a:avLst/>
          </a:prstGeom>
        </p:spPr>
        <p:txBody>
          <a:bodyPr wrap="square">
            <a:spAutoFit/>
          </a:bodyPr>
          <a:lstStyle/>
          <a:p>
            <a:pPr algn="just">
              <a:spcAft>
                <a:spcPts val="0"/>
              </a:spcAft>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6.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quát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1386840"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a. </a:t>
            </a:r>
            <a:r>
              <a:rPr lang="en-US" sz="2800" b="1" dirty="0" err="1">
                <a:solidFill>
                  <a:srgbClr val="0070C0"/>
                </a:solidFill>
                <a:latin typeface="Times New Roman" panose="02020603050405020304" pitchFamily="18" charset="0"/>
                <a:ea typeface="MS Mincho"/>
                <a:cs typeface="Times New Roman" panose="02020603050405020304" pitchFamily="18" charset="0"/>
              </a:rPr>
              <a:t>Nghệ</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thuật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R="149225" algn="just">
              <a:spcAft>
                <a:spcPts val="0"/>
              </a:spcAft>
              <a:tabLst>
                <a:tab pos="229235" algn="l"/>
              </a:tabLs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gũi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marR="149225" algn="just">
              <a:spcAft>
                <a:spcPts val="0"/>
              </a:spcAft>
              <a:tabLst>
                <a:tab pos="229235" algn="l"/>
              </a:tabLs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marR="149225" algn="just">
              <a:spcAft>
                <a:spcPts val="0"/>
              </a:spcAft>
              <a:tabLst>
                <a:tab pos="229235" algn="l"/>
              </a:tabLs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Giọng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marR="149225" algn="just">
              <a:spcAft>
                <a:spcPts val="0"/>
              </a:spcAft>
              <a:tabLst>
                <a:tab pos="229235" algn="l"/>
              </a:tabLs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tabLst>
                <a:tab pos="289560" algn="l"/>
              </a:tabLst>
            </a:pPr>
            <a:r>
              <a:rPr lang="en-US" sz="2800" b="1" spc="-5"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800" b="1" spc="-5"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b="1" spc="-15"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spc="-5"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dung – Ý </a:t>
            </a:r>
            <a:r>
              <a:rPr lang="en-US" sz="2800" b="1" spc="-5"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nghĩa</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R="150495" algn="just">
              <a:spcAft>
                <a:spcPts val="0"/>
              </a:spcAft>
              <a:tabLst>
                <a:tab pos="218440" algn="l"/>
              </a:tabLst>
            </a:pP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Ca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ngợi</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hi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anh</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dũng</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lính</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hào</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sâu</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nặng</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spc="-5" dirty="0" err="1">
                <a:latin typeface="Times New Roman" panose="02020603050405020304" pitchFamily="18" charset="0"/>
                <a:ea typeface="Times New Roman" panose="02020603050405020304" pitchFamily="18" charset="0"/>
                <a:cs typeface="Times New Roman" panose="02020603050405020304" pitchFamily="18" charset="0"/>
              </a:rPr>
              <a:t>bào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dâng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tồn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586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402128" y="255705"/>
            <a:ext cx="5111149" cy="628832"/>
          </a:xfrm>
          <a:prstGeom prst="roundRect">
            <a:avLst>
              <a:gd name="adj" fmla="val 16667"/>
            </a:avLst>
          </a:prstGeom>
          <a:solidFill>
            <a:schemeClr val="accent4">
              <a:lumMod val="60000"/>
              <a:lumOff val="4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67D90BB0-ECDC-429D-B816-A49FE9209953}"/>
              </a:ext>
            </a:extLst>
          </p:cNvPr>
          <p:cNvSpPr txBox="1"/>
          <p:nvPr/>
        </p:nvSpPr>
        <p:spPr>
          <a:xfrm>
            <a:off x="139445" y="319699"/>
            <a:ext cx="5636514" cy="523220"/>
          </a:xfrm>
          <a:prstGeom prst="rect">
            <a:avLst/>
          </a:prstGeom>
          <a:noFill/>
        </p:spPr>
        <p:txBody>
          <a:bodyPr wrap="square">
            <a:spAutoFit/>
          </a:bodyPr>
          <a:lstStyle/>
          <a:p>
            <a:pPr marL="0" marR="91440" lvl="0" indent="0" algn="ctr" defTabSz="457200" rtl="0" eaLnBrk="1" fontAlgn="auto" latinLnBrk="0" hangingPunct="1">
              <a:lnSpc>
                <a:spcPct val="100000"/>
              </a:lnSpc>
              <a:spcBef>
                <a:spcPts val="600"/>
              </a:spcBef>
              <a:spcAft>
                <a:spcPts val="600"/>
              </a:spcAft>
              <a:buClrTx/>
              <a:buSzTx/>
              <a:buFontTx/>
              <a:buNone/>
              <a:tabLst/>
              <a:defRPr/>
            </a:pPr>
            <a:r>
              <a:rPr kumimoji="0" lang="da-DK"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HOẠT ĐỘNG 1: KHỞI ĐỘNG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7" name="Ảnh 13"/>
          <p:cNvPicPr/>
          <p:nvPr/>
        </p:nvPicPr>
        <p:blipFill>
          <a:blip r:embed="rId2" cstate="print"/>
          <a:srcRect/>
          <a:stretch>
            <a:fillRect/>
          </a:stretch>
        </p:blipFill>
        <p:spPr bwMode="auto">
          <a:xfrm>
            <a:off x="402128" y="1569493"/>
            <a:ext cx="11485072" cy="5288507"/>
          </a:xfrm>
          <a:prstGeom prst="rect">
            <a:avLst/>
          </a:prstGeom>
          <a:noFill/>
          <a:ln w="9525">
            <a:noFill/>
            <a:miter lim="800000"/>
            <a:headEnd/>
            <a:tailEnd/>
          </a:ln>
        </p:spPr>
      </p:pic>
      <p:sp>
        <p:nvSpPr>
          <p:cNvPr id="8" name="Cloud 3"/>
          <p:cNvSpPr>
            <a:spLocks/>
          </p:cNvSpPr>
          <p:nvPr/>
        </p:nvSpPr>
        <p:spPr bwMode="auto">
          <a:xfrm>
            <a:off x="2964736" y="1700159"/>
            <a:ext cx="6359856" cy="981964"/>
          </a:xfrm>
          <a:custGeom>
            <a:avLst/>
            <a:gdLst>
              <a:gd name="T0" fmla="*/ 224623 w 43200"/>
              <a:gd name="T1" fmla="*/ 334257 h 43200"/>
              <a:gd name="T2" fmla="*/ 103385 w 43200"/>
              <a:gd name="T3" fmla="*/ 324080 h 43200"/>
              <a:gd name="T4" fmla="*/ 331597 w 43200"/>
              <a:gd name="T5" fmla="*/ 445630 h 43200"/>
              <a:gd name="T6" fmla="*/ 278565 w 43200"/>
              <a:gd name="T7" fmla="*/ 450495 h 43200"/>
              <a:gd name="T8" fmla="*/ 788693 w 43200"/>
              <a:gd name="T9" fmla="*/ 499145 h 43200"/>
              <a:gd name="T10" fmla="*/ 756720 w 43200"/>
              <a:gd name="T11" fmla="*/ 476927 h 43200"/>
              <a:gd name="T12" fmla="*/ 1379758 w 43200"/>
              <a:gd name="T13" fmla="*/ 443740 h 43200"/>
              <a:gd name="T14" fmla="*/ 1366978 w 43200"/>
              <a:gd name="T15" fmla="*/ 468116 h 43200"/>
              <a:gd name="T16" fmla="*/ 1633529 w 43200"/>
              <a:gd name="T17" fmla="*/ 293102 h 43200"/>
              <a:gd name="T18" fmla="*/ 1789133 w 43200"/>
              <a:gd name="T19" fmla="*/ 384223 h 43200"/>
              <a:gd name="T20" fmla="*/ 2000594 w 43200"/>
              <a:gd name="T21" fmla="*/ 196057 h 43200"/>
              <a:gd name="T22" fmla="*/ 1931287 w 43200"/>
              <a:gd name="T23" fmla="*/ 230227 h 43200"/>
              <a:gd name="T24" fmla="*/ 1834316 w 43200"/>
              <a:gd name="T25" fmla="*/ 69285 h 43200"/>
              <a:gd name="T26" fmla="*/ 1837954 w 43200"/>
              <a:gd name="T27" fmla="*/ 85425 h 43200"/>
              <a:gd name="T28" fmla="*/ 1391771 w 43200"/>
              <a:gd name="T29" fmla="*/ 50464 h 43200"/>
              <a:gd name="T30" fmla="*/ 1427286 w 43200"/>
              <a:gd name="T31" fmla="*/ 29880 h 43200"/>
              <a:gd name="T32" fmla="*/ 1059743 w 43200"/>
              <a:gd name="T33" fmla="*/ 60270 h 43200"/>
              <a:gd name="T34" fmla="*/ 1076926 w 43200"/>
              <a:gd name="T35" fmla="*/ 42521 h 43200"/>
              <a:gd name="T36" fmla="*/ 670087 w 43200"/>
              <a:gd name="T37" fmla="*/ 66297 h 43200"/>
              <a:gd name="T38" fmla="*/ 732310 w 43200"/>
              <a:gd name="T39" fmla="*/ 83510 h 43200"/>
              <a:gd name="T40" fmla="*/ 197532 w 43200"/>
              <a:gd name="T41" fmla="*/ 201612 h 43200"/>
              <a:gd name="T42" fmla="*/ 186667 w 43200"/>
              <a:gd name="T43" fmla="*/ 183492 h 432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200"/>
              <a:gd name="T67" fmla="*/ 0 h 43200"/>
              <a:gd name="T68" fmla="*/ 43200 w 43200"/>
              <a:gd name="T69" fmla="*/ 43200 h 4320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solidFill>
            <a:srgbClr val="FFFFFF"/>
          </a:solidFill>
          <a:ln w="25400">
            <a:solidFill>
              <a:srgbClr val="F79646"/>
            </a:solidFill>
            <a:miter lim="800000"/>
            <a:headEnd/>
            <a:tailEnd/>
          </a:ln>
        </p:spPr>
        <p:txBody>
          <a:bodyPr rot="0" vert="horz" wrap="square" lIns="91440" tIns="45720" rIns="91440" bIns="45720" anchor="ctr" anchorCtr="0" upright="1">
            <a:noAutofit/>
          </a:bodyPr>
          <a:lstStyle/>
          <a:p>
            <a:pPr algn="ctr">
              <a:spcAft>
                <a:spcPts val="0"/>
              </a:spcAft>
            </a:pPr>
            <a:r>
              <a:rPr lang="en-US" sz="2400" b="1" dirty="0">
                <a:solidFill>
                  <a:srgbClr val="0070C0"/>
                </a:solidFill>
                <a:effectLst/>
                <a:latin typeface="Times New Roman" panose="02020603050405020304" pitchFamily="18" charset="0"/>
                <a:ea typeface="Times New Roman" panose="02020603050405020304" pitchFamily="18" charset="0"/>
              </a:rPr>
              <a:t>PHIẾU HỌC TẬP 01</a:t>
            </a:r>
            <a:endParaRPr lang="en-US" sz="2400" dirty="0">
              <a:effectLst/>
              <a:latin typeface="Times New Roman" panose="02020603050405020304" pitchFamily="18" charset="0"/>
              <a:ea typeface="Times New Roman" panose="02020603050405020304" pitchFamily="18" charset="0"/>
            </a:endParaRPr>
          </a:p>
        </p:txBody>
      </p:sp>
      <p:sp>
        <p:nvSpPr>
          <p:cNvPr id="11" name="Rectangle 10"/>
          <p:cNvSpPr>
            <a:spLocks noChangeArrowheads="1"/>
          </p:cNvSpPr>
          <p:nvPr/>
        </p:nvSpPr>
        <p:spPr bwMode="auto">
          <a:xfrm>
            <a:off x="665088" y="2729552"/>
            <a:ext cx="10959152" cy="3480179"/>
          </a:xfrm>
          <a:prstGeom prst="rect">
            <a:avLst/>
          </a:prstGeom>
          <a:solidFill>
            <a:srgbClr val="FFFFFF"/>
          </a:solidFill>
          <a:ln w="25400">
            <a:solidFill>
              <a:srgbClr val="F79646"/>
            </a:solidFill>
            <a:miter lim="800000"/>
            <a:headEnd/>
            <a:tailEnd/>
          </a:ln>
        </p:spPr>
        <p:txBody>
          <a:bodyPr rot="0" vert="horz" wrap="square" lIns="91440" tIns="45720" rIns="91440" bIns="45720" anchor="ctr" anchorCtr="0" upright="1">
            <a:noAutofit/>
          </a:bodyPr>
          <a:lstStyle/>
          <a:p>
            <a:pPr algn="ctr">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KĨ NĂNGNỘI DUNG CỤ THỂ</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1:………………………………………………………</a:t>
            </a:r>
          </a:p>
          <a:p>
            <a:pPr>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2: ………………………………………………………</a:t>
            </a:r>
          </a:p>
          <a:p>
            <a:pPr>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3: ………………………………………………………</a:t>
            </a:r>
          </a:p>
          <a:p>
            <a:pPr>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en-US" sz="28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en-US" sz="28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p:txBody>
      </p:sp>
      <p:sp>
        <p:nvSpPr>
          <p:cNvPr id="3" name="Rectangle 2"/>
          <p:cNvSpPr/>
          <p:nvPr/>
        </p:nvSpPr>
        <p:spPr>
          <a:xfrm>
            <a:off x="402128" y="905443"/>
            <a:ext cx="7763664" cy="523220"/>
          </a:xfrm>
          <a:prstGeom prst="rect">
            <a:avLst/>
          </a:prstGeom>
        </p:spPr>
        <p:txBody>
          <a:bodyPr wrap="none">
            <a:spAutoFit/>
          </a:bodyPr>
          <a:lstStyle/>
          <a:p>
            <a:pPr>
              <a:spcAft>
                <a:spcPts val="0"/>
              </a:spcAft>
            </a:pPr>
            <a:r>
              <a:rPr lang="da-DK" dirty="0">
                <a:latin typeface="Times New Roman" panose="02020603050405020304" pitchFamily="18" charset="0"/>
                <a:ea typeface="Times New Roman" panose="02020603050405020304" pitchFamily="18" charset="0"/>
              </a:rPr>
              <a:t> </a:t>
            </a:r>
            <a:r>
              <a:rPr lang="da-DK"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HS làm việc cá nhân, hoàn thành Phiếu học tập 01.</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787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par>
                                <p:cTn id="21" presetID="16" presetClass="entr" presetSubtype="21"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arn(inVertical)">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8" grpId="0" animBg="1"/>
      <p:bldP spid="11" grpId="0" animBg="1"/>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40" y="406034"/>
            <a:ext cx="3455129" cy="628832"/>
          </a:xfrm>
          <a:prstGeom prst="roundRect">
            <a:avLst>
              <a:gd name="adj" fmla="val 16667"/>
            </a:avLst>
          </a:prstGeom>
          <a:solidFill>
            <a:schemeClr val="accent4">
              <a:lumMod val="60000"/>
              <a:lumOff val="4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6" name="Rounded Rectangle 10">
            <a:extLst>
              <a:ext uri="{FF2B5EF4-FFF2-40B4-BE49-F238E27FC236}">
                <a16:creationId xmlns:a16="http://schemas.microsoft.com/office/drawing/2014/main" id="{0466190C-B3CF-477B-B7FA-69676A4FE98B}"/>
              </a:ext>
            </a:extLst>
          </p:cNvPr>
          <p:cNvSpPr>
            <a:spLocks noChangeArrowheads="1"/>
          </p:cNvSpPr>
          <p:nvPr/>
        </p:nvSpPr>
        <p:spPr bwMode="auto">
          <a:xfrm>
            <a:off x="393540" y="1282891"/>
            <a:ext cx="11549078" cy="526803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676025" y="459559"/>
            <a:ext cx="2488182" cy="548099"/>
          </a:xfrm>
          <a:prstGeom prst="rect">
            <a:avLst/>
          </a:prstGeom>
        </p:spPr>
        <p:txBody>
          <a:bodyPr wrap="non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II. LUYỆN ĐỀ</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676025" y="1500471"/>
            <a:ext cx="10984105" cy="4832092"/>
          </a:xfrm>
          <a:prstGeom prst="rect">
            <a:avLst/>
          </a:prstGeom>
        </p:spPr>
        <p:txBody>
          <a:bodyPr wrap="square">
            <a:spAutoFit/>
          </a:bodyPr>
          <a:lstStyle/>
          <a:p>
            <a:pPr>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dao</a:t>
            </a:r>
            <a:r>
              <a:rPr lang="en-US" sz="28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2800" b="1"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dao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dao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3.</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4.</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xuyên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suốt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5.</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6.</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đạo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dao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7.</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783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3" grpId="0"/>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58" y="1009933"/>
            <a:ext cx="11573301" cy="481766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70763" y="1112138"/>
            <a:ext cx="11323093" cy="4435830"/>
          </a:xfrm>
          <a:prstGeom prst="rect">
            <a:avLst/>
          </a:prstGeom>
        </p:spPr>
        <p:txBody>
          <a:bodyPr wrap="square">
            <a:spAutoFit/>
          </a:bodyPr>
          <a:lstStyle/>
          <a:p>
            <a:pPr indent="457200" algn="just">
              <a:lnSpc>
                <a:spcPct val="150000"/>
              </a:lnSpc>
              <a:spcAft>
                <a:spcPts val="0"/>
              </a:spcAft>
            </a:pPr>
            <a:r>
              <a:rPr lang="en-US" sz="32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5.</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Đây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mở</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HS,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cần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chú</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yếu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tố</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miêu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spcAft>
                <a:spcPts val="0"/>
              </a:spcAft>
            </a:pP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-&gt;Ba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khổ</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hữu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tử</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trân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ơn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hi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908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27546" y="491320"/>
            <a:ext cx="11491415" cy="603231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14149" y="491320"/>
            <a:ext cx="11081982" cy="5909310"/>
          </a:xfrm>
          <a:prstGeom prst="rect">
            <a:avLst/>
          </a:prstGeom>
        </p:spPr>
        <p:txBody>
          <a:bodyPr wrap="square">
            <a:spAutoFit/>
          </a:bodyPr>
          <a:lstStyle/>
          <a:p>
            <a:pPr indent="457200" algn="just">
              <a:lnSpc>
                <a:spcPct val="150000"/>
              </a:lnSpc>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6.</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dao</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muà</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khúc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hát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ngợi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mãi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tồn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trụ</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ơn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sâu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dành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dũng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hi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mươi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dũng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sẵn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sàng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tiếc</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mươi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tiếc</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tiếc</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mươi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5152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95785" y="1009934"/>
            <a:ext cx="11423176"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48185" y="1009934"/>
            <a:ext cx="11118376" cy="4435830"/>
          </a:xfrm>
          <a:prstGeom prst="rect">
            <a:avLst/>
          </a:prstGeom>
        </p:spPr>
        <p:txBody>
          <a:bodyPr wrap="square">
            <a:spAutoFit/>
          </a:bodyPr>
          <a:lstStyle/>
          <a:p>
            <a:pPr indent="457200" algn="just">
              <a:lnSpc>
                <a:spcPct val="150000"/>
              </a:lnSpc>
              <a:spcAft>
                <a:spcPts val="0"/>
              </a:spcAft>
            </a:pPr>
            <a:r>
              <a:rPr lang="en-US" sz="3200" b="1" dirty="0" err="1">
                <a:solidFill>
                  <a:srgbClr val="0D0D0D"/>
                </a:solidFill>
                <a:latin typeface="Times New Roman" panose="02020603050405020304" pitchFamily="18" charset="0"/>
                <a:ea typeface="Times New Roman" panose="02020603050405020304" pitchFamily="18" charset="0"/>
              </a:rPr>
              <a:t>Câu</a:t>
            </a:r>
            <a:r>
              <a:rPr lang="en-US" sz="3200" b="1" dirty="0">
                <a:solidFill>
                  <a:srgbClr val="0D0D0D"/>
                </a:solidFill>
                <a:latin typeface="Times New Roman" panose="02020603050405020304" pitchFamily="18" charset="0"/>
                <a:ea typeface="Times New Roman" panose="02020603050405020304" pitchFamily="18" charset="0"/>
              </a:rPr>
              <a:t> 7.</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Tình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cảm</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tiếc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thương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lòng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biết</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ơn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trân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trọng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và</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tự</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hào</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về</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những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người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lính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còn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rất</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trẻ</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đã</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sẵn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sàng</a:t>
            </a:r>
            <a:r>
              <a:rPr lang="en-US" sz="3200" dirty="0">
                <a:solidFill>
                  <a:srgbClr val="0D0D0D"/>
                </a:solidFill>
                <a:latin typeface="Times New Roman" panose="02020603050405020304" pitchFamily="18" charset="0"/>
                <a:ea typeface="Times New Roman" panose="02020603050405020304" pitchFamily="18" charset="0"/>
              </a:rPr>
              <a:t> hi </a:t>
            </a:r>
            <a:r>
              <a:rPr lang="en-US" sz="3200" dirty="0" err="1">
                <a:solidFill>
                  <a:srgbClr val="0D0D0D"/>
                </a:solidFill>
                <a:latin typeface="Times New Roman" panose="02020603050405020304" pitchFamily="18" charset="0"/>
                <a:ea typeface="Times New Roman" panose="02020603050405020304" pitchFamily="18" charset="0"/>
              </a:rPr>
              <a:t>sinh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tuổi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xanh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và</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cuộc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đời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mình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cho</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độc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lập</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của</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dân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tộc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Đất</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nước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Việt</a:t>
            </a:r>
            <a:r>
              <a:rPr lang="en-US" sz="3200" dirty="0">
                <a:solidFill>
                  <a:srgbClr val="0D0D0D"/>
                </a:solidFill>
                <a:latin typeface="Times New Roman" panose="02020603050405020304" pitchFamily="18" charset="0"/>
                <a:ea typeface="Times New Roman" panose="02020603050405020304" pitchFamily="18" charset="0"/>
              </a:rPr>
              <a:t> Nam </a:t>
            </a:r>
            <a:r>
              <a:rPr lang="en-US" sz="3200" dirty="0" err="1">
                <a:solidFill>
                  <a:srgbClr val="0D0D0D"/>
                </a:solidFill>
                <a:latin typeface="Times New Roman" panose="02020603050405020304" pitchFamily="18" charset="0"/>
                <a:ea typeface="Times New Roman" panose="02020603050405020304" pitchFamily="18" charset="0"/>
              </a:rPr>
              <a:t>đã</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có</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biết</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bao</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những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người</a:t>
            </a:r>
            <a:r>
              <a:rPr lang="en-US" sz="3200" dirty="0">
                <a:solidFill>
                  <a:srgbClr val="0D0D0D"/>
                </a:solidFill>
                <a:latin typeface="Times New Roman" panose="02020603050405020304" pitchFamily="18" charset="0"/>
                <a:ea typeface="Times New Roman" panose="02020603050405020304" pitchFamily="18" charset="0"/>
              </a:rPr>
              <a:t> con hi </a:t>
            </a:r>
            <a:r>
              <a:rPr lang="en-US" sz="3200" dirty="0" err="1">
                <a:solidFill>
                  <a:srgbClr val="0D0D0D"/>
                </a:solidFill>
                <a:latin typeface="Times New Roman" panose="02020603050405020304" pitchFamily="18" charset="0"/>
                <a:ea typeface="Times New Roman" panose="02020603050405020304" pitchFamily="18" charset="0"/>
              </a:rPr>
              <a:t>sinh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như</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thế</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để</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đem</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lại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hoà</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bình</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cho</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chúng</a:t>
            </a:r>
            <a:r>
              <a:rPr lang="en-US" sz="3200" dirty="0">
                <a:solidFill>
                  <a:srgbClr val="0D0D0D"/>
                </a:solidFill>
                <a:latin typeface="Times New Roman" panose="02020603050405020304" pitchFamily="18" charset="0"/>
                <a:ea typeface="Times New Roman" panose="02020603050405020304" pitchFamily="18" charset="0"/>
              </a:rPr>
              <a:t> ta </a:t>
            </a:r>
            <a:r>
              <a:rPr lang="en-US" sz="3200" dirty="0" err="1">
                <a:solidFill>
                  <a:srgbClr val="0D0D0D"/>
                </a:solidFill>
                <a:latin typeface="Times New Roman" panose="02020603050405020304" pitchFamily="18" charset="0"/>
                <a:ea typeface="Times New Roman" panose="02020603050405020304" pitchFamily="18" charset="0"/>
              </a:rPr>
              <a:t>hôm</a:t>
            </a:r>
            <a:r>
              <a:rPr lang="en-US" sz="3200" dirty="0">
                <a:solidFill>
                  <a:srgbClr val="0D0D0D"/>
                </a:solidFill>
                <a:latin typeface="Times New Roman" panose="02020603050405020304" pitchFamily="18" charset="0"/>
                <a:ea typeface="Times New Roman" panose="02020603050405020304" pitchFamily="18" charset="0"/>
              </a:rPr>
              <a:t> nay. </a:t>
            </a:r>
            <a:r>
              <a:rPr lang="en-US" sz="3200" dirty="0" err="1">
                <a:solidFill>
                  <a:srgbClr val="0D0D0D"/>
                </a:solidFill>
                <a:latin typeface="Times New Roman" panose="02020603050405020304" pitchFamily="18" charset="0"/>
                <a:ea typeface="Times New Roman" panose="02020603050405020304" pitchFamily="18" charset="0"/>
              </a:rPr>
              <a:t>Dân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tộc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Việt</a:t>
            </a:r>
            <a:r>
              <a:rPr lang="en-US" sz="3200" dirty="0">
                <a:solidFill>
                  <a:srgbClr val="0D0D0D"/>
                </a:solidFill>
                <a:latin typeface="Times New Roman" panose="02020603050405020304" pitchFamily="18" charset="0"/>
                <a:ea typeface="Times New Roman" panose="02020603050405020304" pitchFamily="18" charset="0"/>
              </a:rPr>
              <a:t> Nam </a:t>
            </a:r>
            <a:r>
              <a:rPr lang="en-US" sz="3200" dirty="0" err="1">
                <a:solidFill>
                  <a:srgbClr val="0D0D0D"/>
                </a:solidFill>
                <a:latin typeface="Times New Roman" panose="02020603050405020304" pitchFamily="18" charset="0"/>
                <a:ea typeface="Times New Roman" panose="02020603050405020304" pitchFamily="18" charset="0"/>
              </a:rPr>
              <a:t>và</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thế</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hệ</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hôm</a:t>
            </a:r>
            <a:r>
              <a:rPr lang="en-US" sz="3200" dirty="0">
                <a:solidFill>
                  <a:srgbClr val="0D0D0D"/>
                </a:solidFill>
                <a:latin typeface="Times New Roman" panose="02020603050405020304" pitchFamily="18" charset="0"/>
                <a:ea typeface="Times New Roman" panose="02020603050405020304" pitchFamily="18" charset="0"/>
              </a:rPr>
              <a:t> nay </a:t>
            </a:r>
            <a:r>
              <a:rPr lang="en-US" sz="3200" dirty="0" err="1">
                <a:solidFill>
                  <a:srgbClr val="0D0D0D"/>
                </a:solidFill>
                <a:latin typeface="Times New Roman" panose="02020603050405020304" pitchFamily="18" charset="0"/>
                <a:ea typeface="Times New Roman" panose="02020603050405020304" pitchFamily="18" charset="0"/>
              </a:rPr>
              <a:t>vẫn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luôn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nhớ</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tới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anh</a:t>
            </a:r>
            <a:r>
              <a:rPr lang="en-US" sz="3200" dirty="0">
                <a:solidFill>
                  <a:srgbClr val="0D0D0D"/>
                </a:solidFill>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312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54842" y="2047165"/>
            <a:ext cx="11573301" cy="345288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2802340" y="499113"/>
            <a:ext cx="6096000" cy="1077218"/>
          </a:xfrm>
          <a:prstGeom prst="rect">
            <a:avLst/>
          </a:prstGeom>
        </p:spPr>
        <p:txBody>
          <a:bodyPr>
            <a:spAutoFit/>
          </a:bodyPr>
          <a:lstStyle/>
          <a:p>
            <a:pPr indent="457200" algn="ctr">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LÀM VĂN</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ctr">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nối</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50376" y="3029803"/>
            <a:ext cx="11341290" cy="1569660"/>
          </a:xfrm>
          <a:prstGeom prst="rect">
            <a:avLst/>
          </a:prstGeom>
        </p:spPr>
        <p:txBody>
          <a:bodyPr wrap="square">
            <a:spAutoFit/>
          </a:bodyPr>
          <a:lstStyle/>
          <a:p>
            <a:pPr algn="just">
              <a:spcAft>
                <a:spcPts val="0"/>
              </a:spcAft>
            </a:pPr>
            <a:r>
              <a:rPr lang="en-US" sz="32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dao</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khoảng</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7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10 </a:t>
            </a:r>
            <a:r>
              <a:rPr lang="en-US" sz="32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bày</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suy</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nghĩ</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trách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nhiệm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538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86603" y="1351128"/>
            <a:ext cx="11573301" cy="494049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64024" y="1620770"/>
            <a:ext cx="11395880" cy="4401205"/>
          </a:xfrm>
          <a:prstGeom prst="rect">
            <a:avLst/>
          </a:prstGeom>
        </p:spPr>
        <p:txBody>
          <a:bodyPr wrap="square">
            <a:spAutoFit/>
          </a:bodyPr>
          <a:lstStyle/>
          <a:p>
            <a:pPr algn="just">
              <a:spcAft>
                <a:spcPts val="0"/>
              </a:spcAft>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Xác</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Kiểu</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7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10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 Vấn đề: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nhiệm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dàn</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ý:</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nhiệm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nhiệm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nhiệm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cụ</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570856" y="543024"/>
            <a:ext cx="1531188" cy="523220"/>
          </a:xfrm>
          <a:prstGeom prst="rect">
            <a:avLst/>
          </a:prstGeom>
        </p:spPr>
        <p:txBody>
          <a:bodyPr wrap="none">
            <a:spAutoFit/>
          </a:bodyPr>
          <a:lstStyle/>
          <a:p>
            <a:pP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35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8077" y="272956"/>
            <a:ext cx="9478956" cy="1569660"/>
          </a:xfrm>
          <a:prstGeom prst="rect">
            <a:avLst/>
          </a:prstGeom>
        </p:spPr>
        <p:txBody>
          <a:bodyPr wrap="square">
            <a:spAutoFit/>
          </a:bodyPr>
          <a:lstStyle/>
          <a:p>
            <a:pPr algn="ctr">
              <a:spcAft>
                <a:spcPts val="0"/>
              </a:spcAft>
              <a:tabLst>
                <a:tab pos="57150" algn="l"/>
              </a:tabLs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RUBRICS</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57150" algn="l"/>
              </a:tabLst>
            </a:pP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giá</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suy</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nghĩ</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57150" algn="l"/>
              </a:tabLs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trách</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nhiệm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nước</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168378037"/>
              </p:ext>
            </p:extLst>
          </p:nvPr>
        </p:nvGraphicFramePr>
        <p:xfrm>
          <a:off x="914400" y="2388358"/>
          <a:ext cx="10666310" cy="3413760"/>
        </p:xfrm>
        <a:graphic>
          <a:graphicData uri="http://schemas.openxmlformats.org/drawingml/2006/table">
            <a:tbl>
              <a:tblPr firstRow="1" firstCol="1" bandRow="1"/>
              <a:tblGrid>
                <a:gridCol w="3955911">
                  <a:extLst>
                    <a:ext uri="{9D8B030D-6E8A-4147-A177-3AD203B41FA5}">
                      <a16:colId xmlns:a16="http://schemas.microsoft.com/office/drawing/2014/main" val="1461193904"/>
                    </a:ext>
                  </a:extLst>
                </a:gridCol>
                <a:gridCol w="6710399">
                  <a:extLst>
                    <a:ext uri="{9D8B030D-6E8A-4147-A177-3AD203B41FA5}">
                      <a16:colId xmlns:a16="http://schemas.microsoft.com/office/drawing/2014/main" val="1005986091"/>
                    </a:ext>
                  </a:extLst>
                </a:gridCol>
              </a:tblGrid>
              <a:tr h="491746">
                <a:tc>
                  <a:txBody>
                    <a:bodyPr/>
                    <a:lstStyle/>
                    <a:p>
                      <a:pPr algn="ctr">
                        <a:spcAft>
                          <a:spcPts val="0"/>
                        </a:spcAft>
                        <a:tabLst>
                          <a:tab pos="57150" algn="l"/>
                        </a:tabLst>
                      </a:pPr>
                      <a:r>
                        <a:rPr lang="de-DE"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 chí,</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57150" algn="l"/>
                        </a:tabLst>
                      </a:pPr>
                      <a:r>
                        <a:rPr lang="de-DE"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mức điểm</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spcAft>
                          <a:spcPts val="0"/>
                        </a:spcAft>
                        <a:tabLst>
                          <a:tab pos="57150" algn="l"/>
                        </a:tabLst>
                      </a:pPr>
                      <a:r>
                        <a:rPr lang="de-DE"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Yêu cầu cần đảm bảo</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79305518"/>
                  </a:ext>
                </a:extLst>
              </a:tr>
              <a:tr h="491746">
                <a:tc>
                  <a:txBody>
                    <a:bodyPr/>
                    <a:lstStyle/>
                    <a:p>
                      <a:pPr algn="just">
                        <a:spcAft>
                          <a:spcPts val="0"/>
                        </a:spcAft>
                        <a:tabLst>
                          <a:tab pos="57150" algn="l"/>
                        </a:tabLst>
                      </a:pPr>
                      <a:r>
                        <a:rPr lang="de-DE"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Hình thức (0,5đ)</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tabLst>
                          <a:tab pos="57150" algn="l"/>
                        </a:tabLst>
                      </a:pPr>
                      <a:r>
                        <a:rPr lang="de-DE"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 văn (Viết hoa từ chỗ xuống dòng đến chỗ chấm xuống dòng, diễn đạt trôi chảy).</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2082124"/>
                  </a:ext>
                </a:extLst>
              </a:tr>
              <a:tr h="245873">
                <a:tc>
                  <a:txBody>
                    <a:bodyPr/>
                    <a:lstStyle/>
                    <a:p>
                      <a:pPr algn="just">
                        <a:spcAft>
                          <a:spcPts val="0"/>
                        </a:spcAft>
                        <a:tabLst>
                          <a:tab pos="57150" algn="l"/>
                        </a:tabLst>
                      </a:pPr>
                      <a:r>
                        <a:rPr lang="de-DE" sz="3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Dung lượng (0,5đ)</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spcAft>
                          <a:spcPts val="0"/>
                        </a:spcAft>
                        <a:tabLst>
                          <a:tab pos="57150" algn="l"/>
                        </a:tabLst>
                      </a:pPr>
                      <a:r>
                        <a:rPr lang="de-DE"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 7 đến 10 câu (Có đánh số thứ tự câu văn).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151255292"/>
                  </a:ext>
                </a:extLst>
              </a:tr>
            </a:tbl>
          </a:graphicData>
        </a:graphic>
      </p:graphicFrame>
    </p:spTree>
    <p:extLst>
      <p:ext uri="{BB962C8B-B14F-4D97-AF65-F5344CB8AC3E}">
        <p14:creationId xmlns:p14="http://schemas.microsoft.com/office/powerpoint/2010/main" val="340706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317003150"/>
              </p:ext>
            </p:extLst>
          </p:nvPr>
        </p:nvGraphicFramePr>
        <p:xfrm>
          <a:off x="464024" y="498144"/>
          <a:ext cx="11395880" cy="6011838"/>
        </p:xfrm>
        <a:graphic>
          <a:graphicData uri="http://schemas.openxmlformats.org/drawingml/2006/table">
            <a:tbl>
              <a:tblPr firstRow="1" firstCol="1" bandRow="1"/>
              <a:tblGrid>
                <a:gridCol w="3562066">
                  <a:extLst>
                    <a:ext uri="{9D8B030D-6E8A-4147-A177-3AD203B41FA5}">
                      <a16:colId xmlns:a16="http://schemas.microsoft.com/office/drawing/2014/main" val="1461193904"/>
                    </a:ext>
                  </a:extLst>
                </a:gridCol>
                <a:gridCol w="7833814">
                  <a:extLst>
                    <a:ext uri="{9D8B030D-6E8A-4147-A177-3AD203B41FA5}">
                      <a16:colId xmlns:a16="http://schemas.microsoft.com/office/drawing/2014/main" val="1005986091"/>
                    </a:ext>
                  </a:extLst>
                </a:gridCol>
              </a:tblGrid>
              <a:tr h="801579">
                <a:tc>
                  <a:txBody>
                    <a:bodyPr/>
                    <a:lstStyle/>
                    <a:p>
                      <a:pPr algn="ctr">
                        <a:spcAft>
                          <a:spcPts val="0"/>
                        </a:spcAft>
                        <a:tabLst>
                          <a:tab pos="57150" algn="l"/>
                        </a:tabLst>
                      </a:pP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 chí, mức điểm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spcAft>
                          <a:spcPts val="0"/>
                        </a:spcAft>
                        <a:tabLst>
                          <a:tab pos="57150" algn="l"/>
                        </a:tabLst>
                      </a:pP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Yêu cầu cần đảm bảo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79305518"/>
                  </a:ext>
                </a:extLst>
              </a:tr>
              <a:tr h="5210259">
                <a:tc>
                  <a:txBody>
                    <a:bodyPr/>
                    <a:lstStyle/>
                    <a:p>
                      <a:pPr algn="just">
                        <a:spcAft>
                          <a:spcPts val="0"/>
                        </a:spcAft>
                        <a:tabLst>
                          <a:tab pos="57150" algn="l"/>
                        </a:tabLst>
                      </a:pPr>
                      <a:r>
                        <a:rPr lang="de-DE"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Nội dung (6,5đ)</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spcAft>
                          <a:spcPts val="0"/>
                        </a:spcAft>
                      </a:pP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gìn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nhường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nhịn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giác</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đỡ</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đoàn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đỡ</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đắn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gìn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hào</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bó</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994097989"/>
                  </a:ext>
                </a:extLst>
              </a:tr>
            </a:tbl>
          </a:graphicData>
        </a:graphic>
      </p:graphicFrame>
    </p:spTree>
    <p:extLst>
      <p:ext uri="{BB962C8B-B14F-4D97-AF65-F5344CB8AC3E}">
        <p14:creationId xmlns:p14="http://schemas.microsoft.com/office/powerpoint/2010/main" val="3801909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119007971"/>
              </p:ext>
            </p:extLst>
          </p:nvPr>
        </p:nvGraphicFramePr>
        <p:xfrm>
          <a:off x="573206" y="968991"/>
          <a:ext cx="11204811" cy="5409055"/>
        </p:xfrm>
        <a:graphic>
          <a:graphicData uri="http://schemas.openxmlformats.org/drawingml/2006/table">
            <a:tbl>
              <a:tblPr firstRow="1" firstCol="1" bandRow="1"/>
              <a:tblGrid>
                <a:gridCol w="4435523">
                  <a:extLst>
                    <a:ext uri="{9D8B030D-6E8A-4147-A177-3AD203B41FA5}">
                      <a16:colId xmlns:a16="http://schemas.microsoft.com/office/drawing/2014/main" val="1461193904"/>
                    </a:ext>
                  </a:extLst>
                </a:gridCol>
                <a:gridCol w="6769288">
                  <a:extLst>
                    <a:ext uri="{9D8B030D-6E8A-4147-A177-3AD203B41FA5}">
                      <a16:colId xmlns:a16="http://schemas.microsoft.com/office/drawing/2014/main" val="1005986091"/>
                    </a:ext>
                  </a:extLst>
                </a:gridCol>
              </a:tblGrid>
              <a:tr h="743616">
                <a:tc>
                  <a:txBody>
                    <a:bodyPr/>
                    <a:lstStyle/>
                    <a:p>
                      <a:pPr algn="ctr">
                        <a:spcAft>
                          <a:spcPts val="0"/>
                        </a:spcAft>
                        <a:tabLst>
                          <a:tab pos="57150" algn="l"/>
                        </a:tabLst>
                      </a:pP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 chí,</a:t>
                      </a:r>
                      <a:r>
                        <a:rPr lang="en-US" sz="2800" b="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mức điểm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spcAft>
                          <a:spcPts val="0"/>
                        </a:spcAft>
                        <a:tabLst>
                          <a:tab pos="57150" algn="l"/>
                        </a:tabLst>
                      </a:pP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Yêu cầu cần đảm bảo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79305518"/>
                  </a:ext>
                </a:extLst>
              </a:tr>
              <a:tr h="620518">
                <a:tc>
                  <a:txBody>
                    <a:bodyPr/>
                    <a:lstStyle/>
                    <a:p>
                      <a:pPr algn="just">
                        <a:spcAft>
                          <a:spcPts val="0"/>
                        </a:spcAft>
                        <a:tabLst>
                          <a:tab pos="57150" algn="l"/>
                        </a:tabLst>
                      </a:pPr>
                      <a:r>
                        <a:rPr lang="de-DE"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Lập luận (0,5đ)</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just">
                        <a:spcAft>
                          <a:spcPts val="0"/>
                        </a:spcAf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 luận chặt chẽ, có hệ thống.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22082124"/>
                  </a:ext>
                </a:extLst>
              </a:tr>
              <a:tr h="1050878">
                <a:tc>
                  <a:txBody>
                    <a:bodyPr/>
                    <a:lstStyle/>
                    <a:p>
                      <a:pPr algn="just">
                        <a:spcAft>
                          <a:spcPts val="0"/>
                        </a:spcAft>
                        <a:tabLst>
                          <a:tab pos="57150" algn="l"/>
                        </a:tabLst>
                      </a:pPr>
                      <a:r>
                        <a:rPr lang="de-DE"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Liên kết câu và đoạn văn ( 0,5đ)</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just">
                        <a:spcAft>
                          <a:spcPts val="0"/>
                        </a:spcAft>
                        <a:tabLst>
                          <a:tab pos="5715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văn có sự liên kết chặt chẽ về hình thức.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151255292"/>
                  </a:ext>
                </a:extLst>
              </a:tr>
              <a:tr h="1433743">
                <a:tc>
                  <a:txBody>
                    <a:bodyPr/>
                    <a:lstStyle/>
                    <a:p>
                      <a:pPr algn="just">
                        <a:spcAft>
                          <a:spcPts val="0"/>
                        </a:spcAft>
                        <a:tabLst>
                          <a:tab pos="57150" algn="l"/>
                        </a:tabLst>
                      </a:pPr>
                      <a:r>
                        <a:rPr lang="de-DE"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Sáng tạo, chữ viết( 10đ)</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just">
                        <a:spcAft>
                          <a:spcPts val="0"/>
                        </a:spcAft>
                        <a:tabLst>
                          <a:tab pos="5715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 sáng tạo trong cách diễn đạt, chữ viết đúng chính tả ngữ pháp.</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94097989"/>
                  </a:ext>
                </a:extLst>
              </a:tr>
              <a:tr h="1560300">
                <a:tc>
                  <a:txBody>
                    <a:bodyPr/>
                    <a:lstStyle/>
                    <a:p>
                      <a:pPr algn="just">
                        <a:spcAft>
                          <a:spcPts val="0"/>
                        </a:spcAft>
                        <a:tabLst>
                          <a:tab pos="57150" algn="l"/>
                        </a:tabLst>
                      </a:pPr>
                      <a:r>
                        <a:rPr lang="de-DE"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Trình bày (0,5đ)</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just">
                        <a:spcAft>
                          <a:spcPts val="0"/>
                        </a:spcAft>
                        <a:tabLst>
                          <a:tab pos="5715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 bày rõ ràng, sạch đẹp.</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36470568"/>
                  </a:ext>
                </a:extLst>
              </a:tr>
            </a:tbl>
          </a:graphicData>
        </a:graphic>
      </p:graphicFrame>
    </p:spTree>
    <p:extLst>
      <p:ext uri="{BB962C8B-B14F-4D97-AF65-F5344CB8AC3E}">
        <p14:creationId xmlns:p14="http://schemas.microsoft.com/office/powerpoint/2010/main" val="240411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68490" y="971518"/>
            <a:ext cx="11546006" cy="547022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73206" y="1053406"/>
            <a:ext cx="11136573" cy="5262979"/>
          </a:xfrm>
          <a:prstGeom prst="rect">
            <a:avLst/>
          </a:prstGeom>
        </p:spPr>
        <p:txBody>
          <a:bodyPr wrap="square">
            <a:spAutoFit/>
          </a:bodyPr>
          <a:lstStyle/>
          <a:p>
            <a:pPr algn="just"/>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tiếc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mươi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tiếc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ai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tiếc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mươi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Tổ</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ca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tưởng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cứu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(2). Qua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nhắc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hôm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nay: Ở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quê</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(3).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nhiệm</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(4).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nhiệm</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bổn</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thiện</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lối</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mến</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tôn</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(5).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2800" dirty="0">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gìn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chia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sẻ</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nhường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nhịn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lẫn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,…(6). </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3916862" y="241053"/>
            <a:ext cx="4490204" cy="523220"/>
          </a:xfrm>
          <a:prstGeom prst="rect">
            <a:avLst/>
          </a:prstGeom>
        </p:spPr>
        <p:txBody>
          <a:bodyPr wrap="none">
            <a:spAutoFit/>
          </a:bodyPr>
          <a:lstStyle/>
          <a:p>
            <a:pPr algn="ctr">
              <a:spcAft>
                <a:spcPts val="0"/>
              </a:spcAft>
            </a:pPr>
            <a:r>
              <a:rPr lang="en-US" sz="2800" b="1" dirty="0">
                <a:solidFill>
                  <a:srgbClr val="FF0000"/>
                </a:solidFill>
                <a:latin typeface="Times New Roman" panose="02020603050405020304" pitchFamily="18" charset="0"/>
                <a:ea typeface="MS Mincho"/>
                <a:cs typeface="Times New Roman" panose="02020603050405020304" pitchFamily="18" charset="0"/>
              </a:rPr>
              <a:t>ĐOẠN VĂN THAM KHẢO</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789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4053504" y="365436"/>
            <a:ext cx="4285276" cy="76275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7" name="Rectangle 6"/>
          <p:cNvSpPr/>
          <p:nvPr/>
        </p:nvSpPr>
        <p:spPr>
          <a:xfrm>
            <a:off x="4544087" y="485204"/>
            <a:ext cx="3304110"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a-DK"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 dung ôn tập bài 2</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40659927"/>
              </p:ext>
            </p:extLst>
          </p:nvPr>
        </p:nvGraphicFramePr>
        <p:xfrm>
          <a:off x="204716" y="1350808"/>
          <a:ext cx="11778018" cy="5398008"/>
        </p:xfrm>
        <a:graphic>
          <a:graphicData uri="http://schemas.openxmlformats.org/drawingml/2006/table">
            <a:tbl>
              <a:tblPr firstRow="1" firstCol="1" bandRow="1" bandCol="1"/>
              <a:tblGrid>
                <a:gridCol w="2626962">
                  <a:extLst>
                    <a:ext uri="{9D8B030D-6E8A-4147-A177-3AD203B41FA5}">
                      <a16:colId xmlns:a16="http://schemas.microsoft.com/office/drawing/2014/main" val="1066149330"/>
                    </a:ext>
                  </a:extLst>
                </a:gridCol>
                <a:gridCol w="9151056">
                  <a:extLst>
                    <a:ext uri="{9D8B030D-6E8A-4147-A177-3AD203B41FA5}">
                      <a16:colId xmlns:a16="http://schemas.microsoft.com/office/drawing/2014/main" val="4108269729"/>
                    </a:ext>
                  </a:extLst>
                </a:gridCol>
              </a:tblGrid>
              <a:tr h="394624">
                <a:tc>
                  <a:txBody>
                    <a:bodyPr/>
                    <a:lstStyle/>
                    <a:p>
                      <a:pPr algn="ctr">
                        <a:lnSpc>
                          <a:spcPct val="115000"/>
                        </a:lnSpc>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KĨ NĂNG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NỘI DUNG CỤ THỂ</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3986449683"/>
                  </a:ext>
                </a:extLst>
              </a:tr>
              <a:tr h="789247">
                <a:tc rowSpan="5">
                  <a:txBody>
                    <a:bodyPr/>
                    <a:lstStyle/>
                    <a:p>
                      <a:pPr>
                        <a:lnSpc>
                          <a:spcPct val="115000"/>
                        </a:lnSpc>
                        <a:spcAft>
                          <a:spcPts val="0"/>
                        </a:spcAft>
                      </a:pP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da-DK" sz="28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văn bản: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r>
                        <a:rPr lang="da-DK" sz="2800" b="1" i="1" dirty="0">
                          <a:solidFill>
                            <a:srgbClr val="0D0D0D"/>
                          </a:solidFill>
                          <a:effectLst/>
                          <a:latin typeface="Times New Roman" panose="02020603050405020304" pitchFamily="18" charset="0"/>
                          <a:cs typeface="Times New Roman" panose="02020603050405020304" pitchFamily="18" charset="0"/>
                        </a:rPr>
                        <a:t>+ Văn bản 1:</a:t>
                      </a:r>
                      <a:r>
                        <a:rPr lang="da-DK"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Đồng</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dao</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mùa</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xuân</a:t>
                      </a:r>
                      <a:r>
                        <a:rPr lang="en-US" sz="2800" i="1" dirty="0">
                          <a:effectLst/>
                          <a:latin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cs typeface="Times New Roman" panose="02020603050405020304" pitchFamily="18" charset="0"/>
                        </a:rPr>
                        <a:t>(</a:t>
                      </a:r>
                      <a:r>
                        <a:rPr lang="en-US" sz="2800" dirty="0" err="1">
                          <a:effectLst/>
                          <a:latin typeface="Times New Roman" panose="02020603050405020304" pitchFamily="18" charset="0"/>
                          <a:cs typeface="Times New Roman" panose="02020603050405020304" pitchFamily="18" charset="0"/>
                        </a:rPr>
                        <a:t>Nguyễn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Khoa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Điềm</a:t>
                      </a:r>
                      <a:r>
                        <a:rPr lang="en-US" sz="2800" dirty="0">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678280329"/>
                  </a:ext>
                </a:extLst>
              </a:tr>
              <a:tr h="394624">
                <a:tc vMerge="1">
                  <a:txBody>
                    <a:bodyPr/>
                    <a:lstStyle/>
                    <a:p>
                      <a:endParaRPr lang="en-US"/>
                    </a:p>
                  </a:txBody>
                  <a:tcPr/>
                </a:tc>
                <a:tc>
                  <a:txBody>
                    <a:bodyPr/>
                    <a:lstStyle/>
                    <a:p>
                      <a:pPr algn="just">
                        <a:lnSpc>
                          <a:spcPct val="115000"/>
                        </a:lnSpc>
                      </a:pPr>
                      <a:r>
                        <a:rPr lang="en-US" sz="2800" b="1" i="1" dirty="0">
                          <a:solidFill>
                            <a:srgbClr val="0D0D0D"/>
                          </a:solidFill>
                          <a:effectLst/>
                          <a:latin typeface="Times New Roman" panose="02020603050405020304" pitchFamily="18" charset="0"/>
                          <a:cs typeface="Times New Roman" panose="02020603050405020304" pitchFamily="18" charset="0"/>
                        </a:rPr>
                        <a:t>+ </a:t>
                      </a:r>
                      <a:r>
                        <a:rPr lang="en-US" sz="2800" b="1" i="1" dirty="0" err="1">
                          <a:solidFill>
                            <a:srgbClr val="0D0D0D"/>
                          </a:solidFill>
                          <a:effectLst/>
                          <a:latin typeface="Times New Roman" panose="02020603050405020304" pitchFamily="18" charset="0"/>
                          <a:cs typeface="Times New Roman" panose="02020603050405020304" pitchFamily="18" charset="0"/>
                        </a:rPr>
                        <a:t>Văn</a:t>
                      </a:r>
                      <a:r>
                        <a:rPr lang="en-US" sz="2800" b="1" i="1" dirty="0">
                          <a:solidFill>
                            <a:srgbClr val="0D0D0D"/>
                          </a:solidFill>
                          <a:effectLst/>
                          <a:latin typeface="Times New Roman" panose="02020603050405020304" pitchFamily="18" charset="0"/>
                          <a:cs typeface="Times New Roman" panose="02020603050405020304" pitchFamily="18" charset="0"/>
                        </a:rPr>
                        <a:t> </a:t>
                      </a:r>
                      <a:r>
                        <a:rPr lang="en-US" sz="2800" b="1" i="1" dirty="0" err="1">
                          <a:solidFill>
                            <a:srgbClr val="0D0D0D"/>
                          </a:solidFill>
                          <a:effectLst/>
                          <a:latin typeface="Times New Roman" panose="02020603050405020304" pitchFamily="18" charset="0"/>
                          <a:cs typeface="Times New Roman" panose="02020603050405020304" pitchFamily="18" charset="0"/>
                        </a:rPr>
                        <a:t>bản</a:t>
                      </a:r>
                      <a:r>
                        <a:rPr lang="en-US" sz="2800" b="1" i="1" dirty="0">
                          <a:solidFill>
                            <a:srgbClr val="0D0D0D"/>
                          </a:solidFill>
                          <a:effectLst/>
                          <a:latin typeface="Times New Roman" panose="02020603050405020304" pitchFamily="18" charset="0"/>
                          <a:cs typeface="Times New Roman" panose="02020603050405020304" pitchFamily="18" charset="0"/>
                        </a:rPr>
                        <a:t> 2:</a:t>
                      </a:r>
                      <a:r>
                        <a:rPr lang="en-US" sz="2800" dirty="0">
                          <a:solidFill>
                            <a:srgbClr val="0D0D0D"/>
                          </a:solidFill>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Gặp</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lá</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cơm</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nếp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Thảo</a:t>
                      </a:r>
                      <a:r>
                        <a:rPr lang="en-US" sz="2800" dirty="0">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725787703"/>
                  </a:ext>
                </a:extLst>
              </a:tr>
              <a:tr h="394624">
                <a:tc vMerge="1">
                  <a:txBody>
                    <a:bodyPr/>
                    <a:lstStyle/>
                    <a:p>
                      <a:endParaRPr lang="en-US"/>
                    </a:p>
                  </a:txBody>
                  <a:tcPr/>
                </a:tc>
                <a:tc>
                  <a:txBody>
                    <a:bodyPr/>
                    <a:lstStyle/>
                    <a:p>
                      <a:pPr algn="just">
                        <a:lnSpc>
                          <a:spcPct val="115000"/>
                        </a:lnSpc>
                      </a:pPr>
                      <a:r>
                        <a:rPr lang="en-US" sz="2800" b="1" i="1" dirty="0">
                          <a:solidFill>
                            <a:srgbClr val="0D0D0D"/>
                          </a:solidFill>
                          <a:effectLst/>
                          <a:latin typeface="Times New Roman" panose="02020603050405020304" pitchFamily="18" charset="0"/>
                          <a:cs typeface="Times New Roman" panose="02020603050405020304" pitchFamily="18" charset="0"/>
                        </a:rPr>
                        <a:t>+ </a:t>
                      </a:r>
                      <a:r>
                        <a:rPr lang="en-US" sz="2800" b="1" i="1" dirty="0" err="1">
                          <a:solidFill>
                            <a:srgbClr val="0D0D0D"/>
                          </a:solidFill>
                          <a:effectLst/>
                          <a:latin typeface="Times New Roman" panose="02020603050405020304" pitchFamily="18" charset="0"/>
                          <a:cs typeface="Times New Roman" panose="02020603050405020304" pitchFamily="18" charset="0"/>
                        </a:rPr>
                        <a:t>Văn</a:t>
                      </a:r>
                      <a:r>
                        <a:rPr lang="en-US" sz="2800" b="1" i="1" dirty="0">
                          <a:solidFill>
                            <a:srgbClr val="0D0D0D"/>
                          </a:solidFill>
                          <a:effectLst/>
                          <a:latin typeface="Times New Roman" panose="02020603050405020304" pitchFamily="18" charset="0"/>
                          <a:cs typeface="Times New Roman" panose="02020603050405020304" pitchFamily="18" charset="0"/>
                        </a:rPr>
                        <a:t> </a:t>
                      </a:r>
                      <a:r>
                        <a:rPr lang="en-US" sz="2800" b="1" i="1" dirty="0" err="1">
                          <a:solidFill>
                            <a:srgbClr val="0D0D0D"/>
                          </a:solidFill>
                          <a:effectLst/>
                          <a:latin typeface="Times New Roman" panose="02020603050405020304" pitchFamily="18" charset="0"/>
                          <a:cs typeface="Times New Roman" panose="02020603050405020304" pitchFamily="18" charset="0"/>
                        </a:rPr>
                        <a:t>bản</a:t>
                      </a:r>
                      <a:r>
                        <a:rPr lang="en-US" sz="2800" b="1" i="1" dirty="0">
                          <a:solidFill>
                            <a:srgbClr val="0D0D0D"/>
                          </a:solidFill>
                          <a:effectLst/>
                          <a:latin typeface="Times New Roman" panose="02020603050405020304" pitchFamily="18" charset="0"/>
                          <a:cs typeface="Times New Roman" panose="02020603050405020304" pitchFamily="18" charset="0"/>
                        </a:rPr>
                        <a:t> 3:</a:t>
                      </a:r>
                      <a:r>
                        <a:rPr lang="en-US" sz="2800" dirty="0">
                          <a:solidFill>
                            <a:srgbClr val="0D0D0D"/>
                          </a:solidFill>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Trở</a:t>
                      </a:r>
                      <a:r>
                        <a:rPr lang="en-US" sz="2800" i="1" dirty="0">
                          <a:effectLst/>
                          <a:latin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cs typeface="Times New Roman" panose="02020603050405020304" pitchFamily="18" charset="0"/>
                        </a:rPr>
                        <a:t>gió</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Nguyễn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Tư</a:t>
                      </a:r>
                      <a:r>
                        <a:rPr lang="en-US" sz="2800" dirty="0">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013072535"/>
                  </a:ext>
                </a:extLst>
              </a:tr>
              <a:tr h="394624">
                <a:tc vMerge="1">
                  <a:txBody>
                    <a:bodyPr/>
                    <a:lstStyle/>
                    <a:p>
                      <a:endParaRPr lang="en-US"/>
                    </a:p>
                  </a:txBody>
                  <a:tcPr/>
                </a:tc>
                <a:tc>
                  <a:txBody>
                    <a:bodyPr/>
                    <a:lstStyle/>
                    <a:p>
                      <a:pPr>
                        <a:lnSpc>
                          <a:spcPct val="115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Chiều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Thỉnh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436630728"/>
                  </a:ext>
                </a:extLst>
              </a:tr>
              <a:tr h="394624">
                <a:tc vMerge="1">
                  <a:txBody>
                    <a:bodyPr/>
                    <a:lstStyle/>
                    <a:p>
                      <a:endParaRPr lang="en-US"/>
                    </a:p>
                  </a:txBody>
                  <a:tcPr/>
                </a:tc>
                <a:tc>
                  <a:txBody>
                    <a:bodyPr/>
                    <a:lstStyle/>
                    <a:p>
                      <a:pPr algn="just">
                        <a:lnSpc>
                          <a:spcPct val="115000"/>
                        </a:lnSpc>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823321903"/>
                  </a:ext>
                </a:extLst>
              </a:tr>
              <a:tr h="1183872">
                <a:tc>
                  <a:txBody>
                    <a:bodyPr/>
                    <a:lstStyle/>
                    <a:p>
                      <a:pPr>
                        <a:lnSpc>
                          <a:spcPct val="115000"/>
                        </a:lnSpc>
                        <a:spcAft>
                          <a:spcPts val="0"/>
                        </a:spcAft>
                      </a:pP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just">
                        <a:lnSpc>
                          <a:spcPct val="115000"/>
                        </a:lnSpc>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727828629"/>
                  </a:ext>
                </a:extLst>
              </a:tr>
              <a:tr h="394624">
                <a:tc>
                  <a:txBody>
                    <a:bodyPr/>
                    <a:lstStyle/>
                    <a:p>
                      <a:pPr>
                        <a:lnSpc>
                          <a:spcPct val="115000"/>
                        </a:lnSpc>
                        <a:spcAft>
                          <a:spcPts val="0"/>
                        </a:spcAft>
                      </a:pP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c>
                  <a:txBody>
                    <a:bodyPr/>
                    <a:lstStyle/>
                    <a:p>
                      <a:pPr algn="just">
                        <a:lnSpc>
                          <a:spcPct val="115000"/>
                        </a:lnSpc>
                        <a:spcAft>
                          <a:spcPts val="0"/>
                        </a:spcAft>
                        <a:tabLst>
                          <a:tab pos="4196715" algn="l"/>
                          <a:tab pos="4243070" algn="l"/>
                        </a:tabLs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Trình bày suy nghĩ về một vấn đề đời sống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extLst>
                  <a:ext uri="{0D108BD9-81ED-4DB2-BD59-A6C34878D82A}">
                    <a16:rowId xmlns:a16="http://schemas.microsoft.com/office/drawing/2014/main" val="3261588367"/>
                  </a:ext>
                </a:extLst>
              </a:tr>
            </a:tbl>
          </a:graphicData>
        </a:graphic>
      </p:graphicFrame>
    </p:spTree>
    <p:extLst>
      <p:ext uri="{BB962C8B-B14F-4D97-AF65-F5344CB8AC3E}">
        <p14:creationId xmlns:p14="http://schemas.microsoft.com/office/powerpoint/2010/main" val="155667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27546" y="818866"/>
            <a:ext cx="11491415" cy="550004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77672" y="1196160"/>
            <a:ext cx="11341289" cy="5262979"/>
          </a:xfrm>
          <a:prstGeom prst="rect">
            <a:avLst/>
          </a:prstGeom>
        </p:spPr>
        <p:txBody>
          <a:bodyPr wrap="square">
            <a:spAutoFit/>
          </a:bodyPr>
          <a:lstStyle/>
          <a:p>
            <a:pPr algn="just">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hằng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thật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,...(7).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đoàn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sẵn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đúng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đắn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gìn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vệ</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hào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gắn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vun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đắp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xóm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cực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tham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hoạt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tay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,…(8).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tươi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châu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góp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hàng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nỗ</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phấn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đấu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ngừng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khẳng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lĩnh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vụ</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cống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hiến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sẵn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sàng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(9).</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152400" algn="l"/>
              </a:tabLst>
            </a:pPr>
            <a:r>
              <a:rPr lang="de-DE"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124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8733" y="219586"/>
            <a:ext cx="6933063" cy="954107"/>
          </a:xfrm>
          <a:prstGeom prst="rect">
            <a:avLst/>
          </a:prstGeom>
        </p:spPr>
        <p:txBody>
          <a:bodyPr wrap="squar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rPr>
              <a:t>LUYỆN TẬP ĐỌC HIỂU THƠ BỐN CHỮ</a:t>
            </a:r>
            <a:endParaRPr lang="en-US" sz="2800" dirty="0">
              <a:latin typeface="Times New Roman" panose="02020603050405020304" pitchFamily="18" charset="0"/>
              <a:ea typeface="Times New Roman" panose="02020603050405020304" pitchFamily="18" charset="0"/>
            </a:endParaRPr>
          </a:p>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rPr>
              <a:t>NGỮ LIỆU NGOÀI SGK</a:t>
            </a:r>
          </a:p>
        </p:txBody>
      </p:sp>
      <p:sp>
        <p:nvSpPr>
          <p:cNvPr id="3" name="Rectangle 2"/>
          <p:cNvSpPr/>
          <p:nvPr/>
        </p:nvSpPr>
        <p:spPr>
          <a:xfrm>
            <a:off x="2838733" y="1201599"/>
            <a:ext cx="8029433" cy="954107"/>
          </a:xfrm>
          <a:prstGeom prst="rect">
            <a:avLst/>
          </a:prstGeom>
        </p:spPr>
        <p:txBody>
          <a:bodyPr wrap="squar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rPr>
              <a:t>MẸ</a:t>
            </a:r>
            <a:endParaRPr lang="en-US" sz="2800" dirty="0">
              <a:latin typeface="Times New Roman" panose="02020603050405020304" pitchFamily="18" charset="0"/>
              <a:ea typeface="Times New Roman" panose="02020603050405020304" pitchFamily="18" charset="0"/>
            </a:endParaRPr>
          </a:p>
          <a:p>
            <a:pPr algn="r">
              <a:spcAft>
                <a:spcPts val="0"/>
              </a:spcAft>
            </a:pPr>
            <a:r>
              <a:rPr lang="en-US" sz="2800" b="1" dirty="0">
                <a:solidFill>
                  <a:srgbClr val="1D1B11"/>
                </a:solidFill>
                <a:latin typeface="Times New Roman" panose="02020603050405020304" pitchFamily="18" charset="0"/>
                <a:ea typeface="Times New Roman" panose="02020603050405020304" pitchFamily="18" charset="0"/>
              </a:rPr>
              <a:t>ĐỖ TRUNG LAI</a:t>
            </a:r>
            <a:endParaRPr lang="en-US" sz="2800" dirty="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775209983"/>
              </p:ext>
            </p:extLst>
          </p:nvPr>
        </p:nvGraphicFramePr>
        <p:xfrm>
          <a:off x="464024" y="2347415"/>
          <a:ext cx="11368584" cy="4267200"/>
        </p:xfrm>
        <a:graphic>
          <a:graphicData uri="http://schemas.openxmlformats.org/drawingml/2006/table">
            <a:tbl>
              <a:tblPr firstRow="1" firstCol="1" bandRow="1"/>
              <a:tblGrid>
                <a:gridCol w="5684292">
                  <a:extLst>
                    <a:ext uri="{9D8B030D-6E8A-4147-A177-3AD203B41FA5}">
                      <a16:colId xmlns:a16="http://schemas.microsoft.com/office/drawing/2014/main" val="3786088951"/>
                    </a:ext>
                  </a:extLst>
                </a:gridCol>
                <a:gridCol w="5684292">
                  <a:extLst>
                    <a:ext uri="{9D8B030D-6E8A-4147-A177-3AD203B41FA5}">
                      <a16:colId xmlns:a16="http://schemas.microsoft.com/office/drawing/2014/main" val="305101758"/>
                    </a:ext>
                  </a:extLst>
                </a:gridCol>
              </a:tblGrid>
              <a:tr h="3868228">
                <a:tc>
                  <a:txBody>
                    <a:bodyPr/>
                    <a:lstStyle/>
                    <a:p>
                      <a:pPr>
                        <a:spcAft>
                          <a:spcPts val="0"/>
                        </a:spcAft>
                      </a:pP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Lưng</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còng</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rồi</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Cau</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Cau-ngọn</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rờn</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Mẹ-đầu</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bạc</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trắng</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Cau</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càng</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cao</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thấp</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Cau</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giời</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bé</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Cau</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tư</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cau</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tám</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ngại</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to!</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miếng</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cau</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gầy</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mẹ</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Con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nâng</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tay</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cầm</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lệ</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Ngẩng</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giời</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vậy</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-Sao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già</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đáp</a:t>
                      </a:r>
                      <a:b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Mây</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bay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Đỗ Trung Lai, </a:t>
                      </a:r>
                      <a:r>
                        <a:rPr lang="vi-VN"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Đêm sông Cầu</a:t>
                      </a:r>
                      <a:r>
                        <a:rPr lang="vi-VN"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NXB Quân đội nhân dân, 2003</a:t>
                      </a: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5778370"/>
                  </a:ext>
                </a:extLst>
              </a:tr>
            </a:tbl>
          </a:graphicData>
        </a:graphic>
      </p:graphicFrame>
    </p:spTree>
    <p:extLst>
      <p:ext uri="{BB962C8B-B14F-4D97-AF65-F5344CB8AC3E}">
        <p14:creationId xmlns:p14="http://schemas.microsoft.com/office/powerpoint/2010/main" val="197260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41194" y="941696"/>
            <a:ext cx="11559654" cy="499508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73123" y="1344894"/>
            <a:ext cx="11200262" cy="3970318"/>
          </a:xfrm>
          <a:prstGeom prst="rect">
            <a:avLst/>
          </a:prstGeom>
        </p:spPr>
        <p:txBody>
          <a:bodyPr wrap="squar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SỐ 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Đỗ</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Lai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Liệt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571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13899" y="805218"/>
            <a:ext cx="11505062" cy="506331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66298" y="1129450"/>
            <a:ext cx="11200263" cy="4401205"/>
          </a:xfrm>
          <a:prstGeom prst="rect">
            <a:avLst/>
          </a:prstGeom>
        </p:spPr>
        <p:txBody>
          <a:bodyPr wrap="squar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SỐ 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Đỗ</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Lai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5.</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Hai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Cau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gần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gần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6.</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14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nét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7.</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ra và phân tích những câu thơ thể hiện tình cảm của người con dành cho mẹ.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8.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 một lời đáp</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Mây bay về xa</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534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9272" y="231661"/>
            <a:ext cx="3029932" cy="523220"/>
          </a:xfrm>
          <a:prstGeom prst="rect">
            <a:avLst/>
          </a:prstGeom>
        </p:spPr>
        <p:txBody>
          <a:bodyPr wrap="none">
            <a:spAutoFit/>
          </a:bodyPr>
          <a:lstStyle/>
          <a:p>
            <a:pPr algn="ctr">
              <a:spcAft>
                <a:spcPts val="0"/>
              </a:spcAft>
            </a:pPr>
            <a:r>
              <a:rPr lang="de-DE" sz="2800" b="1" dirty="0">
                <a:solidFill>
                  <a:srgbClr val="0000FF"/>
                </a:solidFill>
                <a:latin typeface="Times New Roman" panose="02020603050405020304" pitchFamily="18" charset="0"/>
                <a:ea typeface="Times New Roman" panose="02020603050405020304" pitchFamily="18" charset="0"/>
              </a:rPr>
              <a:t>PHIẾU HỌC TẬP</a:t>
            </a:r>
            <a:endParaRPr lang="en-US" sz="2800" dirty="0">
              <a:effectLst/>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917385062"/>
              </p:ext>
            </p:extLst>
          </p:nvPr>
        </p:nvGraphicFramePr>
        <p:xfrm>
          <a:off x="163773" y="928052"/>
          <a:ext cx="11859905" cy="5917796"/>
        </p:xfrm>
        <a:graphic>
          <a:graphicData uri="http://schemas.openxmlformats.org/drawingml/2006/table">
            <a:tbl>
              <a:tblPr firstRow="1" firstCol="1" lastRow="1" lastCol="1" bandRow="1" bandCol="1"/>
              <a:tblGrid>
                <a:gridCol w="891615">
                  <a:extLst>
                    <a:ext uri="{9D8B030D-6E8A-4147-A177-3AD203B41FA5}">
                      <a16:colId xmlns:a16="http://schemas.microsoft.com/office/drawing/2014/main" val="3127477535"/>
                    </a:ext>
                  </a:extLst>
                </a:gridCol>
                <a:gridCol w="9821878">
                  <a:extLst>
                    <a:ext uri="{9D8B030D-6E8A-4147-A177-3AD203B41FA5}">
                      <a16:colId xmlns:a16="http://schemas.microsoft.com/office/drawing/2014/main" val="3846810181"/>
                    </a:ext>
                  </a:extLst>
                </a:gridCol>
                <a:gridCol w="1146412">
                  <a:extLst>
                    <a:ext uri="{9D8B030D-6E8A-4147-A177-3AD203B41FA5}">
                      <a16:colId xmlns:a16="http://schemas.microsoft.com/office/drawing/2014/main" val="551666936"/>
                    </a:ext>
                  </a:extLst>
                </a:gridCol>
              </a:tblGrid>
              <a:tr h="410601">
                <a:tc>
                  <a:txBody>
                    <a:bodyPr/>
                    <a:lstStyle/>
                    <a:p>
                      <a:pPr algn="just">
                        <a:lnSpc>
                          <a:spcPct val="115000"/>
                        </a:lnSpc>
                        <a:spcAft>
                          <a:spcPts val="0"/>
                        </a:spcAf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tìm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Trả lời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23875295"/>
                  </a:ext>
                </a:extLst>
              </a:tr>
              <a:tr h="410601">
                <a:tc>
                  <a:txBody>
                    <a:bodyPr/>
                    <a:lstStyle/>
                    <a:p>
                      <a:pPr algn="just">
                        <a:lnSpc>
                          <a:spcPct val="115000"/>
                        </a:lnSpc>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Thể thơ, vần, nhịp</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334861086"/>
                  </a:ext>
                </a:extLst>
              </a:tr>
              <a:tr h="410601">
                <a:tc>
                  <a:txBody>
                    <a:bodyPr/>
                    <a:lstStyle/>
                    <a:p>
                      <a:pPr algn="just">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840023301"/>
                  </a:ext>
                </a:extLst>
              </a:tr>
              <a:tr h="410601">
                <a:tc rowSpan="3">
                  <a:txBody>
                    <a:bodyPr/>
                    <a:lstStyle/>
                    <a:p>
                      <a:pPr algn="just">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3</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Hình ảnh đối sánh với mẹ</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de-DE" sz="2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924283184"/>
                  </a:ext>
                </a:extLst>
              </a:tr>
              <a:tr h="449849">
                <a:tc vMerge="1">
                  <a:txBody>
                    <a:bodyPr/>
                    <a:lstStyle/>
                    <a:p>
                      <a:endParaRPr lang="en-US"/>
                    </a:p>
                  </a:txBody>
                  <a:tcPr/>
                </a:tc>
                <a:tc>
                  <a:txBody>
                    <a:bodyPr/>
                    <a:lstStyle/>
                    <a:p>
                      <a:pPr algn="just">
                        <a:lnSpc>
                          <a:spcPct val="115000"/>
                        </a:lnSpc>
                        <a:spcAft>
                          <a:spcPts val="0"/>
                        </a:spcAft>
                      </a:pPr>
                      <a:r>
                        <a:rPr lang="de-DE" sz="2400" dirty="0">
                          <a:effectLst/>
                          <a:latin typeface="Times New Roman" panose="02020603050405020304" pitchFamily="18" charset="0"/>
                          <a:ea typeface="Times New Roman" panose="02020603050405020304" pitchFamily="18" charset="0"/>
                          <a:cs typeface="Times New Roman" panose="02020603050405020304" pitchFamily="18" charset="0"/>
                        </a:rPr>
                        <a:t>Phương diện đối sánh và từ ngữ hình ảnh thể hiện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de-DE" sz="2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55757298"/>
                  </a:ext>
                </a:extLst>
              </a:tr>
              <a:tr h="410601">
                <a:tc vMerge="1">
                  <a:txBody>
                    <a:bodyPr/>
                    <a:lstStyle/>
                    <a:p>
                      <a:endParaRPr lang="en-US"/>
                    </a:p>
                  </a:txBody>
                  <a:tcPr/>
                </a:tc>
                <a:tc>
                  <a:txBody>
                    <a:bodyPr/>
                    <a:lstStyle/>
                    <a:p>
                      <a:pPr algn="just">
                        <a:lnSpc>
                          <a:spcPct val="115000"/>
                        </a:lnSpc>
                        <a:spcAft>
                          <a:spcPts val="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lựa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de-DE" sz="2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928207458"/>
                  </a:ext>
                </a:extLst>
              </a:tr>
              <a:tr h="410601">
                <a:tc rowSpan="2">
                  <a:txBody>
                    <a:bodyPr/>
                    <a:lstStyle/>
                    <a:p>
                      <a:pPr algn="just">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de-DE" sz="2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13856672"/>
                  </a:ext>
                </a:extLst>
              </a:tr>
              <a:tr h="410601">
                <a:tc vMerge="1">
                  <a:txBody>
                    <a:bodyPr/>
                    <a:lstStyle/>
                    <a:p>
                      <a:endParaRPr lang="en-US"/>
                    </a:p>
                  </a:txBody>
                  <a:tcPr/>
                </a:tc>
                <a:tc>
                  <a:txBody>
                    <a:bodyPr/>
                    <a:lstStyle/>
                    <a:p>
                      <a:pPr algn="just">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Tác dụng </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782416186"/>
                  </a:ext>
                </a:extLst>
              </a:tr>
              <a:tr h="557709">
                <a:tc>
                  <a:txBody>
                    <a:bodyPr/>
                    <a:lstStyle/>
                    <a:p>
                      <a:pPr algn="just">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5</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Cau</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giời</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38698690"/>
                  </a:ext>
                </a:extLst>
              </a:tr>
              <a:tr h="449849">
                <a:tc>
                  <a:txBody>
                    <a:bodyPr/>
                    <a:lstStyle/>
                    <a:p>
                      <a:pPr algn="just">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6</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nét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50700949"/>
                  </a:ext>
                </a:extLst>
              </a:tr>
              <a:tr h="821202">
                <a:tc>
                  <a:txBody>
                    <a:bodyPr/>
                    <a:lstStyle/>
                    <a:p>
                      <a:pPr algn="just">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7</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ra và phân tích những câu thơ thể hiện tình cảm của người con dành cho mẹ.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22626606"/>
                  </a:ext>
                </a:extLst>
              </a:tr>
              <a:tr h="674773">
                <a:tc>
                  <a:txBody>
                    <a:bodyPr/>
                    <a:lstStyle/>
                    <a:p>
                      <a:pPr algn="just">
                        <a:lnSpc>
                          <a:spcPct val="115000"/>
                        </a:lnSpc>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8</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 một lời đáp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Mây bay về xa</a:t>
                      </a:r>
                      <a:r>
                        <a:rPr lang="vi-V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0767" marR="60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956966808"/>
                  </a:ext>
                </a:extLst>
              </a:tr>
            </a:tbl>
          </a:graphicData>
        </a:graphic>
      </p:graphicFrame>
    </p:spTree>
    <p:extLst>
      <p:ext uri="{BB962C8B-B14F-4D97-AF65-F5344CB8AC3E}">
        <p14:creationId xmlns:p14="http://schemas.microsoft.com/office/powerpoint/2010/main" val="256373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477670" y="1624084"/>
            <a:ext cx="11341291" cy="423080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77670" y="2175891"/>
            <a:ext cx="11177517" cy="3108543"/>
          </a:xfrm>
          <a:prstGeom prst="rect">
            <a:avLst/>
          </a:prstGeom>
        </p:spPr>
        <p:txBody>
          <a:bodyPr wrap="square">
            <a:spAutoFit/>
          </a:bodyPr>
          <a:lstStyle/>
          <a:p>
            <a:pPr algn="just">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de-DE"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 thơ</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Bốn chữ.</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de-DE"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*Vần</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Cuối câu, liên tiếp và xen kẽ  theo cặp, hoán đổi.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*Nhịp điệu: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 yếu ngắt</a:t>
            </a:r>
            <a:r>
              <a:rPr lang="de-DE"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nhịp 2/2 có câu ngắt nhịp 1/3 và 3/1.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 đề: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 thơ là cảm xúc chân thành với yêu thương, lo lắng, xót xa của con khi đối diện với tuổi già của mẹ, trách hận thời gian.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277694" y="663853"/>
            <a:ext cx="3686650" cy="523220"/>
          </a:xfrm>
          <a:prstGeom prst="rect">
            <a:avLst/>
          </a:prstGeom>
        </p:spPr>
        <p:txBody>
          <a:bodyPr wrap="none">
            <a:spAutoFit/>
          </a:bodyPr>
          <a:lstStyle/>
          <a:p>
            <a:pPr algn="just">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 ĐỀ 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793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54842" y="914400"/>
            <a:ext cx="11464119" cy="498143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527713" y="1063741"/>
            <a:ext cx="11118376" cy="4832092"/>
          </a:xfrm>
          <a:prstGeom prst="rect">
            <a:avLst/>
          </a:prstGeom>
        </p:spPr>
        <p:txBody>
          <a:bodyPr wrap="square">
            <a:spAutoFit/>
          </a:bodyPr>
          <a:lstStyle/>
          <a:p>
            <a:pPr algn="just">
              <a:spcAft>
                <a:spcPts val="0"/>
              </a:spcAft>
            </a:pPr>
            <a:r>
              <a:rPr lang="de-DE"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3.</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Hình ảnh mẹ:</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Người mẹ</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được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 sánh với cau về hình dáng, màu sắc, chiều cao:</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Hình dáng: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 </a:t>
            </a:r>
            <a:r>
              <a:rPr lang="de-DE"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thẳng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lưng mẹ còng</a:t>
            </a:r>
            <a:r>
              <a:rPr lang="de-DE"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
            </a:r>
            <a:r>
              <a:rPr lang="de-DE"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au khô - mẹ gầy.</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Màu sắc: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 n</a:t>
            </a:r>
            <a:r>
              <a:rPr lang="de-DE"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gọn xanh rờn -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mẹ </a:t>
            </a:r>
            <a:r>
              <a:rPr lang="de-DE"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đầu bạc trắng.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Chiều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thấp</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ần</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giời</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mẹ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gần</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Lí do tác giả đối sánh </a:t>
            </a:r>
            <a:r>
              <a:rPr lang="vi-VN"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với </a:t>
            </a:r>
            <a:r>
              <a:rPr lang="vi-VN" sz="28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b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Cau là loài cây gần gũi trong đời sống ở làng quê, gắn với mẹ trong thói quen hàng ngày - tục ăn trầu...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 và mẹ luôn song hành trên hành trình sống, nhà thơ nhận thấy nhiều điểm tương đồng khác biệt giữa mẹ và cau</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668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95785" y="941696"/>
            <a:ext cx="11423176" cy="496778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18698" y="1248968"/>
            <a:ext cx="11200263" cy="4401205"/>
          </a:xfrm>
          <a:prstGeom prst="rect">
            <a:avLst/>
          </a:prstGeom>
        </p:spPr>
        <p:txBody>
          <a:bodyPr wrap="square">
            <a:spAutoFit/>
          </a:bodyPr>
          <a:lstStyle/>
          <a:p>
            <a:pPr algn="just">
              <a:spcAft>
                <a:spcPts val="0"/>
              </a:spcAft>
              <a:tabLst>
                <a:tab pos="1386840" algn="l"/>
              </a:tabLst>
            </a:pPr>
            <a:r>
              <a:rPr lang="de-DE"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de-DE"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Đặc sắc</a:t>
            </a: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nghệ thuật: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Biện pháp</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so sánh;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Sử</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dụng các tính từ, danh từ chỉ sự vật;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ghệ thuật đối lập.</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 dụng</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Làm tăng giá trị miêu tả, biểu cảm cho lời thơ;</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Gợi </a:t>
            </a:r>
            <a:r>
              <a:rPr lang="de-DE"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niềm xót xa</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trước hình ảnh mẹ mỗi ngày một già thêm;</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Biểu đạt </a:t>
            </a:r>
            <a:r>
              <a:rPr lang="de-DE"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niềm thương cảm</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của con với mẹ;</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Gợi </a:t>
            </a:r>
            <a:r>
              <a:rPr lang="de-DE"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 lòng người đọc</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những cảm xúc, nghĩ suy.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722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009934"/>
            <a:ext cx="11573301"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18699" y="1441819"/>
            <a:ext cx="11091080" cy="4031873"/>
          </a:xfrm>
          <a:prstGeom prst="rect">
            <a:avLst/>
          </a:prstGeom>
        </p:spPr>
        <p:txBody>
          <a:bodyPr wrap="square">
            <a:spAutoFit/>
          </a:bodyPr>
          <a:lstStyle/>
          <a:p>
            <a:pPr algn="just">
              <a:spcAft>
                <a:spcPts val="0"/>
              </a:spcAft>
              <a:tabLst>
                <a:tab pos="1386840" algn="l"/>
              </a:tabLst>
            </a:pPr>
            <a:r>
              <a:rPr lang="de-DE"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5.</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suy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nghĩ</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Cau</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gần</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giời</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gần</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 câu thơ "</a:t>
            </a:r>
            <a:r>
              <a:rPr lang="de-DE"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 gần với giời/Mẹ thì gần đất</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gợi nghĩ đến sự đối lập giữa </a:t>
            </a:r>
            <a:r>
              <a:rPr lang="de-DE"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và </a:t>
            </a:r>
            <a:r>
              <a:rPr lang="de-DE"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Cau theo thời gian ngày càng lớn thêm, vươn cao lên bầu trời, còn mẹ thì già đi, đến gần hơn với sự chia lìa cuộc sống.</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Gần với đất</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là ẩn dụ chỉ sự ra đi mãi mãi của một kiếp người. Gợi liên tưởng đến thành ngữ "</a:t>
            </a:r>
            <a:r>
              <a:rPr lang="de-DE"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Gần đất xa trời</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209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82137" y="1009934"/>
            <a:ext cx="11436824"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09599" y="1806559"/>
            <a:ext cx="10981899" cy="3046988"/>
          </a:xfrm>
          <a:prstGeom prst="rect">
            <a:avLst/>
          </a:prstGeom>
        </p:spPr>
        <p:txBody>
          <a:bodyPr wrap="square">
            <a:spAutoFit/>
          </a:bodyPr>
          <a:lstStyle/>
          <a:p>
            <a:pPr algn="just">
              <a:spcAft>
                <a:spcPts val="0"/>
              </a:spcAft>
              <a:tabLst>
                <a:tab pos="1386840" algn="l"/>
              </a:tabLst>
            </a:pPr>
            <a:r>
              <a:rPr lang="de-DE"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6.</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Trong 14 câu thơ đầu, nét tương đồng duy nhất giữa </a:t>
            </a:r>
            <a:r>
              <a:rPr lang="de-DE"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 </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 </a:t>
            </a:r>
            <a:r>
              <a:rPr lang="de-DE"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thể hiện qua câu thơ: "</a:t>
            </a:r>
            <a:r>
              <a:rPr lang="de-DE"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 miếng cau khô/Khô gầy như mẹ</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Nghệ thuật so sánh ví </a:t>
            </a:r>
            <a:r>
              <a:rPr lang="de-DE"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như </a:t>
            </a:r>
            <a:r>
              <a:rPr lang="de-DE"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miếng cau khô gầy </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 thấy thời gian đã bào mòn tất cả, khiến lưng mẹ còng, tóc mẹ bạc, sức sống cũng héo hắt, vơi vợi dần đi.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de-DE"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Đằng sau đó là nỗi niềm rưng rưng đau xót của người con.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429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60218" y="592810"/>
            <a:ext cx="8428940" cy="763707"/>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60218" y="1908488"/>
            <a:ext cx="11499686" cy="1346195"/>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10"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60218" y="4103385"/>
            <a:ext cx="11499686" cy="2321860"/>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6" name="Rectangle 5"/>
          <p:cNvSpPr/>
          <p:nvPr/>
        </p:nvSpPr>
        <p:spPr>
          <a:xfrm>
            <a:off x="871595" y="4532798"/>
            <a:ext cx="11104728" cy="1095685"/>
          </a:xfrm>
          <a:prstGeom prst="rect">
            <a:avLst/>
          </a:prstGeom>
        </p:spPr>
        <p:txBody>
          <a:bodyPr wrap="square">
            <a:spAutoFit/>
          </a:bodyPr>
          <a:lstStyle/>
          <a:p>
            <a:pPr marL="457200" lvl="0" indent="-457200" algn="just" defTabSz="457200">
              <a:lnSpc>
                <a:spcPct val="115000"/>
              </a:lnSpc>
              <a:spcBef>
                <a:spcPts val="600"/>
              </a:spcBef>
              <a:spcAft>
                <a:spcPts val="600"/>
              </a:spcAft>
              <a:buFontTx/>
              <a:buChar char="-"/>
              <a:defRPr/>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0"/>
              </a:spcAft>
            </a:pP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360218" y="702022"/>
            <a:ext cx="8036367" cy="523220"/>
          </a:xfrm>
          <a:prstGeom prst="rect">
            <a:avLst/>
          </a:prstGeom>
        </p:spPr>
        <p:txBody>
          <a:bodyPr wrap="none">
            <a:spAutoFit/>
          </a:bodyPr>
          <a:lstStyle/>
          <a:p>
            <a:pPr marL="57150" marR="177165" algn="ctr">
              <a:spcAft>
                <a:spcPts val="0"/>
              </a:spcAft>
              <a:tabLst>
                <a:tab pos="57150" algn="l"/>
              </a:tabLst>
            </a:pPr>
            <a:r>
              <a:rPr lang="fr-FR" sz="28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HOẠT ĐỘNG 2. ÔN TẬP KIẾN THỨC CƠ BẢN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tangle 7"/>
          <p:cNvSpPr/>
          <p:nvPr/>
        </p:nvSpPr>
        <p:spPr>
          <a:xfrm>
            <a:off x="540844" y="2157577"/>
            <a:ext cx="11138434" cy="954107"/>
          </a:xfrm>
          <a:prstGeom prst="rect">
            <a:avLst/>
          </a:prstGeom>
        </p:spPr>
        <p:txBody>
          <a:bodyPr wrap="square">
            <a:spAutoFit/>
          </a:bodyPr>
          <a:lstStyle/>
          <a:p>
            <a:pPr marL="514350" indent="-514350">
              <a:buAutoNum type="alphaUcPeriod"/>
            </a:pPr>
            <a:r>
              <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MỘT SỐ YẾU TỐ HÌNH THỨC THỂ THƠ BỐN CHỮ VÀ THƠ </a:t>
            </a:r>
          </a:p>
          <a:p>
            <a:r>
              <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NĂM CHỮ</a:t>
            </a:r>
            <a:endParaRPr lang="en-US" sz="28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81418082-5537-EEA2-32EA-7346822FABDC}"/>
              </a:ext>
            </a:extLst>
          </p:cNvPr>
          <p:cNvSpPr txBox="1"/>
          <p:nvPr/>
        </p:nvSpPr>
        <p:spPr>
          <a:xfrm>
            <a:off x="2865120" y="3472364"/>
            <a:ext cx="6096000" cy="646331"/>
          </a:xfrm>
          <a:prstGeom prst="rect">
            <a:avLst/>
          </a:prstGeom>
          <a:noFill/>
        </p:spPr>
        <p:txBody>
          <a:bodyPr wrap="square">
            <a:spAutoFit/>
          </a:bodyPr>
          <a:lstStyle/>
          <a:p>
            <a:r>
              <a:rPr lang="vi-VN">
                <a:solidFill>
                  <a:schemeClr val="bg1"/>
                </a:solidFill>
              </a:rPr>
              <a:t>Anh Đào 0936421291 trường Mỹ Hoà - Đại Hoà - Đại Lộc- Quảng Nam.</a:t>
            </a:r>
            <a:endParaRPr lang="en-US">
              <a:solidFill>
                <a:schemeClr val="bg1"/>
              </a:solidFill>
            </a:endParaRPr>
          </a:p>
        </p:txBody>
      </p:sp>
    </p:spTree>
    <p:extLst>
      <p:ext uri="{BB962C8B-B14F-4D97-AF65-F5344CB8AC3E}">
        <p14:creationId xmlns:p14="http://schemas.microsoft.com/office/powerpoint/2010/main" val="403562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par>
                                <p:cTn id="24" presetID="16" presetClass="entr" presetSubtype="21" fill="hold" nodeType="with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animEffect transition="in" filter="barn(inVertical)">
                                      <p:cBhvr>
                                        <p:cTn id="26" dur="500"/>
                                        <p:tgtEl>
                                          <p:spTgt spid="6">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Effect transition="in" filter="barn(inVertical)">
                                      <p:cBhvr>
                                        <p:cTn id="31"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0" grpId="0" animBg="1"/>
      <p:bldP spid="7" grpId="0"/>
      <p:bldP spid="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450376" y="914400"/>
            <a:ext cx="11368585" cy="525438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77838" y="1157869"/>
            <a:ext cx="10940955" cy="4832092"/>
          </a:xfrm>
          <a:prstGeom prst="rect">
            <a:avLst/>
          </a:prstGeom>
        </p:spPr>
        <p:txBody>
          <a:bodyPr wrap="square">
            <a:spAutoFit/>
          </a:bodyPr>
          <a:lstStyle/>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7.</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ra và phân tích những câu thơ thể hiện tình cảm của người con dành cho mẹ: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Tình cảm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mẹ</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trước hết được thể hiện ở cảm nhận đầy xót xa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Một</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miếng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mẹ</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nâng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cầm</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được</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lê</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Hai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nâng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đều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nâng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nâng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niu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kính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cầm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dồn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nén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cay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đắng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927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82137" y="559558"/>
            <a:ext cx="11436824" cy="587128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77838" y="736980"/>
            <a:ext cx="10845421" cy="5693866"/>
          </a:xfrm>
          <a:prstGeom prst="rect">
            <a:avLst/>
          </a:prstGeom>
        </p:spPr>
        <p:txBody>
          <a:bodyPr wrap="square">
            <a:spAutoFit/>
          </a:bodyPr>
          <a:lstStyle/>
          <a:p>
            <a:pPr algn="just">
              <a:spcAft>
                <a:spcPts val="0"/>
              </a:spcAft>
              <a:tabLst>
                <a:tab pos="1386840" algn="l"/>
              </a:tabLst>
            </a:pPr>
            <a:r>
              <a:rPr lang="vi-VN"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Tình cảm của con dành cho mẹ thể hiện trong cả bài thơ nhưng đọng lại nghẹn ngào trong những câu thơ cuối bài: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Ngẩng hỏi giời vậy</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 </a:t>
            </a: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Sao mẹ ta già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Không một lời đáp</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Mây bay về xa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nhận ra quỹ thời gian của mẹ không còn nhiều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hiểu quy luật “sinh, lão, bệnh, tử” của đời người không ai tránh được và ngày con xa mẹ đang đến gần.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Đau đớn xót xa trước quy luật nghiệt ngã ấy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người con tự vấn trời xanh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Sao mẹ ta già?</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Một câu hỏi tu từ chất chứa bao cảm xúc vang lên không lời đáp, câu hỏi ấy cho thấy trong lòng người con chất chứa bao nỗi niềm nhức nhối...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288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477672" y="1009934"/>
            <a:ext cx="11341289"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777922" y="1574759"/>
            <a:ext cx="11041039" cy="3970318"/>
          </a:xfrm>
          <a:prstGeom prst="rect">
            <a:avLst/>
          </a:prstGeom>
        </p:spPr>
        <p:txBody>
          <a:bodyPr wrap="square">
            <a:spAutoFit/>
          </a:bodyPr>
          <a:lstStyle/>
          <a:p>
            <a:pPr>
              <a:spcAft>
                <a:spcPts val="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8.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 một lời đáp</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Mây bay về xa</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thơ như lời kể chuyện, giãi bày muốn nhấn mạnh thêm quy luật nghiệt ngã, sự vô tình của thời gian.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Hình ảnh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Mây bay về xa</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giữa bầu trời cao rộng là hình ảnh của thiên nhiên bất diệt, vĩnh hằng. Sự vĩnh hằng của thiên nhiên được đặt trong sự hữu hạn của đời người càng làm tăng nỗi ám ảnh không nguôi trong lòng người con về tuổi già và sự ra đi của mẹ.</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163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491319" y="1009934"/>
            <a:ext cx="11327642"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66381" y="1129450"/>
            <a:ext cx="11177517" cy="4401205"/>
          </a:xfrm>
          <a:prstGeom prst="rect">
            <a:avLst/>
          </a:prstGeom>
        </p:spPr>
        <p:txBody>
          <a:bodyPr wrap="squar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SỐ 2</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b="1" dirty="0" err="1">
                <a:solidFill>
                  <a:srgbClr val="000000"/>
                </a:solidFill>
                <a:latin typeface="Times New Roman" panose="02020603050405020304" pitchFamily="18" charset="0"/>
                <a:ea typeface="MS Mincho"/>
                <a:cs typeface="Times New Roman" panose="02020603050405020304" pitchFamily="18" charset="0"/>
              </a:rPr>
              <a:t>Câu</a:t>
            </a:r>
            <a:r>
              <a:rPr lang="en-US" sz="2800" b="1" dirty="0">
                <a:solidFill>
                  <a:srgbClr val="000000"/>
                </a:solidFill>
                <a:latin typeface="Times New Roman" panose="02020603050405020304" pitchFamily="18" charset="0"/>
                <a:ea typeface="MS Mincho"/>
                <a:cs typeface="Times New Roman" panose="02020603050405020304" pitchFamily="18" charset="0"/>
              </a:rPr>
              <a:t> 1</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Vì</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sao</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tác</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giả</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lấy</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hình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ảnh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cau</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để</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đối</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sánh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với</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mẹ</a:t>
            </a:r>
            <a:r>
              <a:rPr lang="en-US" sz="2800" dirty="0">
                <a:solidFill>
                  <a:srgbClr val="000000"/>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b="1" dirty="0" err="1">
                <a:solidFill>
                  <a:srgbClr val="000000"/>
                </a:solidFill>
                <a:latin typeface="Times New Roman" panose="02020603050405020304" pitchFamily="18" charset="0"/>
                <a:ea typeface="MS Mincho"/>
                <a:cs typeface="Times New Roman" panose="02020603050405020304" pitchFamily="18" charset="0"/>
              </a:rPr>
              <a:t>Câu</a:t>
            </a:r>
            <a:r>
              <a:rPr lang="en-US" sz="2800" b="1" dirty="0">
                <a:solidFill>
                  <a:srgbClr val="000000"/>
                </a:solidFill>
                <a:latin typeface="Times New Roman" panose="02020603050405020304" pitchFamily="18" charset="0"/>
                <a:ea typeface="MS Mincho"/>
                <a:cs typeface="Times New Roman" panose="02020603050405020304" pitchFamily="18" charset="0"/>
              </a:rPr>
              <a:t> 2</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Trong</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số</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những</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hình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ảnh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được</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tác</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giả</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dùng</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để</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khắc</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họa</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hình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tượng</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người</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mẹ</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em</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thích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nhất</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hình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ảnh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nào</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Tại</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sao</a:t>
            </a:r>
            <a:r>
              <a:rPr lang="en-US" sz="2800" dirty="0">
                <a:solidFill>
                  <a:srgbClr val="000000"/>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b="1" dirty="0" err="1">
                <a:solidFill>
                  <a:srgbClr val="000000"/>
                </a:solidFill>
                <a:latin typeface="Times New Roman" panose="02020603050405020304" pitchFamily="18" charset="0"/>
                <a:ea typeface="MS Mincho"/>
                <a:cs typeface="Times New Roman" panose="02020603050405020304" pitchFamily="18" charset="0"/>
              </a:rPr>
              <a:t>Câu</a:t>
            </a:r>
            <a:r>
              <a:rPr lang="en-US" sz="2800" b="1" dirty="0">
                <a:solidFill>
                  <a:srgbClr val="000000"/>
                </a:solidFill>
                <a:latin typeface="Times New Roman" panose="02020603050405020304" pitchFamily="18" charset="0"/>
                <a:ea typeface="MS Mincho"/>
                <a:cs typeface="Times New Roman" panose="02020603050405020304" pitchFamily="18" charset="0"/>
              </a:rPr>
              <a:t> 3.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dưới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miếng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gầy</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nâng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tay</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cầm</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lệ</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23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464024" y="1187355"/>
            <a:ext cx="11354937" cy="503602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50543" y="1533940"/>
            <a:ext cx="10981898" cy="4401205"/>
          </a:xfrm>
          <a:prstGeom prst="rect">
            <a:avLst/>
          </a:prstGeom>
        </p:spPr>
        <p:txBody>
          <a:bodyPr wrap="square">
            <a:spAutoFit/>
          </a:bodyPr>
          <a:lstStyle/>
          <a:p>
            <a:pPr algn="just">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chiếu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quen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Nam.</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liền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nhai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trầu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cạnh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quen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hóa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Nam.</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Theo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càng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xanh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khắc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nghiệt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càng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cạnh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phản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càng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251702" y="377482"/>
            <a:ext cx="3806876" cy="523220"/>
          </a:xfrm>
          <a:prstGeom prst="rect">
            <a:avLst/>
          </a:prstGeom>
        </p:spPr>
        <p:txBody>
          <a:bodyPr wrap="none">
            <a:spAutoFit/>
          </a:bodyPr>
          <a:lstStyle/>
          <a:p>
            <a:pPr algn="just">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 ĐỀ 2:</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942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409433" y="682388"/>
            <a:ext cx="11409528" cy="563652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80029" y="869160"/>
            <a:ext cx="11068335" cy="5262979"/>
          </a:xfrm>
          <a:prstGeom prst="rect">
            <a:avLst/>
          </a:prstGeom>
        </p:spPr>
        <p:txBody>
          <a:bodyPr wrap="square">
            <a:spAutoFit/>
          </a:bodyPr>
          <a:lstStyle/>
          <a:p>
            <a:pPr>
              <a:spcAft>
                <a:spcPts val="0"/>
              </a:spcAft>
              <a:tabLst>
                <a:tab pos="1386840" algn="l"/>
              </a:tabLst>
            </a:pPr>
            <a:r>
              <a:rPr lang="en-US" sz="2800" b="1" dirty="0" err="1">
                <a:solidFill>
                  <a:srgbClr val="000000"/>
                </a:solidFill>
                <a:latin typeface="Times New Roman" panose="02020603050405020304" pitchFamily="18" charset="0"/>
                <a:ea typeface="MS Mincho"/>
                <a:cs typeface="Times New Roman" panose="02020603050405020304" pitchFamily="18" charset="0"/>
              </a:rPr>
              <a:t>Câu</a:t>
            </a:r>
            <a:r>
              <a:rPr lang="en-US" sz="2800" b="1" dirty="0">
                <a:solidFill>
                  <a:srgbClr val="000000"/>
                </a:solidFill>
                <a:latin typeface="Times New Roman" panose="02020603050405020304" pitchFamily="18" charset="0"/>
                <a:ea typeface="MS Mincho"/>
                <a:cs typeface="Times New Roman" panose="02020603050405020304" pitchFamily="18" charset="0"/>
              </a:rPr>
              <a:t> 2. </a:t>
            </a:r>
            <a:r>
              <a:rPr lang="en-US" sz="2800" dirty="0">
                <a:solidFill>
                  <a:srgbClr val="000000"/>
                </a:solidFill>
                <a:latin typeface="Times New Roman" panose="02020603050405020304" pitchFamily="18" charset="0"/>
                <a:ea typeface="MS Mincho"/>
                <a:cs typeface="Times New Roman" panose="02020603050405020304" pitchFamily="18" charset="0"/>
              </a:rPr>
              <a:t>HS </a:t>
            </a:r>
            <a:r>
              <a:rPr lang="en-US" sz="2800" dirty="0" err="1">
                <a:solidFill>
                  <a:srgbClr val="000000"/>
                </a:solidFill>
                <a:latin typeface="Times New Roman" panose="02020603050405020304" pitchFamily="18" charset="0"/>
                <a:ea typeface="MS Mincho"/>
                <a:cs typeface="Times New Roman" panose="02020603050405020304" pitchFamily="18" charset="0"/>
              </a:rPr>
              <a:t>nêu</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được</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hình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ảnh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yêu</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thích</a:t>
            </a:r>
            <a:r>
              <a:rPr lang="en-US" sz="2800" b="1"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Nêu</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lí</a:t>
            </a:r>
            <a:r>
              <a:rPr lang="en-US" sz="2800" dirty="0">
                <a:solidFill>
                  <a:srgbClr val="000000"/>
                </a:solidFill>
                <a:latin typeface="Times New Roman" panose="02020603050405020304" pitchFamily="18" charset="0"/>
                <a:ea typeface="MS Mincho"/>
                <a:cs typeface="Times New Roman" panose="02020603050405020304" pitchFamily="18" charset="0"/>
              </a:rPr>
              <a:t> do </a:t>
            </a:r>
            <a:r>
              <a:rPr lang="en-US" sz="2800" dirty="0" err="1">
                <a:solidFill>
                  <a:srgbClr val="000000"/>
                </a:solidFill>
                <a:latin typeface="Times New Roman" panose="02020603050405020304" pitchFamily="18" charset="0"/>
                <a:ea typeface="MS Mincho"/>
                <a:cs typeface="Times New Roman" panose="02020603050405020304" pitchFamily="18" charset="0"/>
              </a:rPr>
              <a:t>mình</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yêu</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thích</a:t>
            </a:r>
            <a:r>
              <a:rPr lang="en-US" sz="2800" dirty="0">
                <a:solidFill>
                  <a:srgbClr val="000000"/>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1386840" algn="l"/>
              </a:tabLst>
            </a:pP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Đặc</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sắc</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nghệ</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thuật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1386840" algn="l"/>
              </a:tabLst>
            </a:pP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Đặc</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sắc</a:t>
            </a:r>
            <a:r>
              <a:rPr lang="en-US" sz="2800" dirty="0">
                <a:solidFill>
                  <a:srgbClr val="000000"/>
                </a:solidFill>
                <a:latin typeface="Times New Roman" panose="02020603050405020304" pitchFamily="18" charset="0"/>
                <a:ea typeface="MS Mincho"/>
                <a:cs typeface="Times New Roman" panose="02020603050405020304" pitchFamily="18" charset="0"/>
              </a:rPr>
              <a:t> </a:t>
            </a:r>
            <a:r>
              <a:rPr lang="en-US" sz="2800" dirty="0" err="1">
                <a:solidFill>
                  <a:srgbClr val="000000"/>
                </a:solidFill>
                <a:latin typeface="Times New Roman" panose="02020603050405020304" pitchFamily="18" charset="0"/>
                <a:ea typeface="MS Mincho"/>
                <a:cs typeface="Times New Roman" panose="02020603050405020304" pitchFamily="18" charset="0"/>
              </a:rPr>
              <a:t>nội</a:t>
            </a:r>
            <a:r>
              <a:rPr lang="en-US" sz="2800" dirty="0">
                <a:solidFill>
                  <a:srgbClr val="000000"/>
                </a:solidFill>
                <a:latin typeface="Times New Roman" panose="02020603050405020304" pitchFamily="18" charset="0"/>
                <a:ea typeface="MS Mincho"/>
                <a:cs typeface="Times New Roman" panose="02020603050405020304" pitchFamily="18" charset="0"/>
              </a:rPr>
              <a:t> dung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b="1" dirty="0" err="1">
                <a:solidFill>
                  <a:srgbClr val="000000"/>
                </a:solidFill>
                <a:latin typeface="Times New Roman" panose="02020603050405020304" pitchFamily="18" charset="0"/>
                <a:ea typeface="MS Mincho"/>
                <a:cs typeface="Times New Roman" panose="02020603050405020304" pitchFamily="18" charset="0"/>
              </a:rPr>
              <a:t>Câu</a:t>
            </a:r>
            <a:r>
              <a:rPr lang="en-US" sz="2800" b="1" dirty="0">
                <a:solidFill>
                  <a:srgbClr val="000000"/>
                </a:solidFill>
                <a:latin typeface="Times New Roman" panose="02020603050405020304" pitchFamily="18" charset="0"/>
                <a:ea typeface="MS Mincho"/>
                <a:cs typeface="Times New Roman" panose="02020603050405020304" pitchFamily="18" charset="0"/>
              </a:rPr>
              <a:t> 3.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trực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gián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miếng</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gầy</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thước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khơi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gợi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Dáng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nua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bùi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ngùi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dáng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dáng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gợi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tứ</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trái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019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41194" y="1282890"/>
            <a:ext cx="11477767" cy="436728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70847" y="1733266"/>
            <a:ext cx="11218459" cy="3046988"/>
          </a:xfrm>
          <a:prstGeom prst="rect">
            <a:avLst/>
          </a:prstGeom>
        </p:spPr>
        <p:txBody>
          <a:bodyPr wrap="square">
            <a:spAutoFit/>
          </a:bodyPr>
          <a:lstStyle/>
          <a:p>
            <a:pPr algn="ctr">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SỐ 3</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3200" b="1" dirty="0">
                <a:latin typeface="Times New Roman" panose="02020603050405020304" pitchFamily="18" charset="0"/>
                <a:ea typeface="Times New Roman" panose="02020603050405020304" pitchFamily="18" charset="0"/>
                <a:cs typeface="Times New Roman" panose="02020603050405020304" pitchFamily="18" charset="0"/>
              </a:rPr>
              <a:t>Câu 1. </a:t>
            </a:r>
            <a:r>
              <a:rPr lang="vi-VN" sz="3200" dirty="0">
                <a:latin typeface="Times New Roman" panose="02020603050405020304" pitchFamily="18" charset="0"/>
                <a:ea typeface="Times New Roman" panose="02020603050405020304" pitchFamily="18" charset="0"/>
                <a:cs typeface="Times New Roman" panose="02020603050405020304" pitchFamily="18" charset="0"/>
              </a:rPr>
              <a:t>Nêu cảm nghĩ của cá nhân em khi nghĩ về mẹ. Chia sẻ những câu thơ, câu hát hay về mẹ.</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tháng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đổi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đổi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207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68490" y="887104"/>
            <a:ext cx="11450471" cy="563652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846161" y="1009934"/>
            <a:ext cx="10972800" cy="5262979"/>
          </a:xfrm>
          <a:prstGeom prst="rect">
            <a:avLst/>
          </a:prstGeom>
        </p:spPr>
        <p:txBody>
          <a:bodyPr wrap="square">
            <a:spAutoFit/>
          </a:bodyPr>
          <a:lstStyle/>
          <a:p>
            <a:pPr>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sớm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khuya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lo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Hi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a:t>
            </a:r>
          </a:p>
          <a:p>
            <a:pPr algn="just">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hát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yếm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đào</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mê</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thay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quai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thao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đầu</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Rối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ren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bí</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bầu</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Váy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nhuộm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bùn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áo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nhuộm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nâu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Ngồi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buồn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xưa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344536" y="200511"/>
            <a:ext cx="5154305" cy="523220"/>
          </a:xfrm>
          <a:prstGeom prst="rect">
            <a:avLst/>
          </a:prstGeom>
        </p:spPr>
        <p:txBody>
          <a:bodyPr wrap="square">
            <a:spAutoFit/>
          </a:bodyPr>
          <a:lstStyle/>
          <a:p>
            <a:pPr algn="just">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 ĐỀ 3:</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519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996287" y="163773"/>
            <a:ext cx="10385946" cy="655092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302758" y="159057"/>
            <a:ext cx="8079475" cy="6555641"/>
          </a:xfrm>
          <a:prstGeom prst="rect">
            <a:avLst/>
          </a:prstGeom>
        </p:spPr>
        <p:txBody>
          <a:bodyPr wrap="square">
            <a:spAutoFit/>
          </a:bodyPr>
          <a:lstStyle/>
          <a:p>
            <a:pPr marL="341313">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được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vun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trồng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lặn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mọc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trăng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Lũ</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tử</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lên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bí</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bầu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xuống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dáng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giọt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mồ</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mặn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Rỏ</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xuống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thầm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lặng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đời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Bảy mươi tuổi mẹ đợi chờ được hái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Tôi hoảng sợ ngày bàn tay mẹ mỏi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1313">
              <a:spcAft>
                <a:spcPts val="0"/>
              </a:spcAft>
            </a:pP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Mình vẫn còn một thứ quả non xanh!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(Nguyễn Khoa  Điềm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6059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1514901" y="1009934"/>
            <a:ext cx="9771798"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1951631" y="1560338"/>
            <a:ext cx="8980226" cy="3539430"/>
          </a:xfrm>
          <a:prstGeom prst="rect">
            <a:avLst/>
          </a:prstGeom>
        </p:spPr>
        <p:txBody>
          <a:bodyPr wrap="square">
            <a:spAutoFit/>
          </a:bodyPr>
          <a:lstStyle/>
          <a:p>
            <a:pPr>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M</a:t>
            </a:r>
            <a:r>
              <a:rPr lang="vi-VN" sz="3200" i="1" dirty="0">
                <a:latin typeface="Times New Roman" panose="02020603050405020304" pitchFamily="18" charset="0"/>
                <a:ea typeface="Times New Roman" panose="02020603050405020304" pitchFamily="18" charset="0"/>
                <a:cs typeface="Times New Roman" panose="02020603050405020304" pitchFamily="18" charset="0"/>
              </a:rPr>
              <a:t>ẹ tôi vai tóc bạc phơ</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3200" i="1" dirty="0">
                <a:latin typeface="Times New Roman" panose="02020603050405020304" pitchFamily="18" charset="0"/>
                <a:ea typeface="Times New Roman" panose="02020603050405020304" pitchFamily="18" charset="0"/>
                <a:cs typeface="Times New Roman" panose="02020603050405020304" pitchFamily="18" charset="0"/>
              </a:rPr>
              <a:t>Lưng còng như thể bản đồ Việt Nam</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3200" i="1" dirty="0">
                <a:latin typeface="Times New Roman" panose="02020603050405020304" pitchFamily="18" charset="0"/>
                <a:ea typeface="Times New Roman" panose="02020603050405020304" pitchFamily="18" charset="0"/>
                <a:cs typeface="Times New Roman" panose="02020603050405020304" pitchFamily="18" charset="0"/>
              </a:rPr>
              <a:t>Bước đi từ ải Nam Quan</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3200" i="1" dirty="0">
                <a:latin typeface="Times New Roman" panose="02020603050405020304" pitchFamily="18" charset="0"/>
                <a:ea typeface="Times New Roman" panose="02020603050405020304" pitchFamily="18" charset="0"/>
                <a:cs typeface="Times New Roman" panose="02020603050405020304" pitchFamily="18" charset="0"/>
              </a:rPr>
              <a:t>Vượt đường vào đốt rừng tràm Cà Mau</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3200" i="1" dirty="0">
                <a:latin typeface="Times New Roman" panose="02020603050405020304" pitchFamily="18" charset="0"/>
                <a:ea typeface="Times New Roman" panose="02020603050405020304" pitchFamily="18" charset="0"/>
                <a:cs typeface="Times New Roman" panose="02020603050405020304" pitchFamily="18" charset="0"/>
              </a:rPr>
              <a:t>Chiến tranh bốn cuộc nát nhàu</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3200" i="1" dirty="0">
                <a:latin typeface="Times New Roman" panose="02020603050405020304" pitchFamily="18" charset="0"/>
                <a:ea typeface="Times New Roman" panose="02020603050405020304" pitchFamily="18" charset="0"/>
                <a:cs typeface="Times New Roman" panose="02020603050405020304" pitchFamily="18" charset="0"/>
              </a:rPr>
              <a:t>Vai mẹ gánh cả cho đau tuổi đời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vi-VN"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ea typeface="Times New Roman" panose="02020603050405020304" pitchFamily="18" charset="0"/>
                <a:cs typeface="Times New Roman" panose="02020603050405020304" pitchFamily="18" charset="0"/>
              </a:rPr>
              <a:t>Lý Đồng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35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450376" y="600502"/>
            <a:ext cx="7424382" cy="6960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589677436"/>
              </p:ext>
            </p:extLst>
          </p:nvPr>
        </p:nvGraphicFramePr>
        <p:xfrm>
          <a:off x="450376" y="1924334"/>
          <a:ext cx="11382233" cy="4258102"/>
        </p:xfrm>
        <a:graphic>
          <a:graphicData uri="http://schemas.openxmlformats.org/drawingml/2006/table">
            <a:tbl>
              <a:tblPr firstRow="1" firstCol="1" bandRow="1"/>
              <a:tblGrid>
                <a:gridCol w="1696988">
                  <a:extLst>
                    <a:ext uri="{9D8B030D-6E8A-4147-A177-3AD203B41FA5}">
                      <a16:colId xmlns:a16="http://schemas.microsoft.com/office/drawing/2014/main" val="989464849"/>
                    </a:ext>
                  </a:extLst>
                </a:gridCol>
                <a:gridCol w="9685245">
                  <a:extLst>
                    <a:ext uri="{9D8B030D-6E8A-4147-A177-3AD203B41FA5}">
                      <a16:colId xmlns:a16="http://schemas.microsoft.com/office/drawing/2014/main" val="1066486699"/>
                    </a:ext>
                  </a:extLst>
                </a:gridCol>
              </a:tblGrid>
              <a:tr h="2440337">
                <a:tc>
                  <a:txBody>
                    <a:bodyPr/>
                    <a:lstStyle/>
                    <a:p>
                      <a:pPr algn="l">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Số chữ (tiếng):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4867392"/>
                  </a:ext>
                </a:extLst>
              </a:tr>
              <a:tr h="1817765">
                <a:tc>
                  <a:txBody>
                    <a:bodyPr/>
                    <a:lstStyle/>
                    <a:p>
                      <a:pPr algn="l">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Cách gieo vần: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liền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quãng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phối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hỗn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73199120"/>
                  </a:ext>
                </a:extLst>
              </a:tr>
            </a:tbl>
          </a:graphicData>
        </a:graphic>
      </p:graphicFrame>
      <p:sp>
        <p:nvSpPr>
          <p:cNvPr id="2" name="Rectangle 1"/>
          <p:cNvSpPr/>
          <p:nvPr/>
        </p:nvSpPr>
        <p:spPr>
          <a:xfrm>
            <a:off x="620431" y="686910"/>
            <a:ext cx="9295210" cy="523220"/>
          </a:xfrm>
          <a:prstGeom prst="rect">
            <a:avLst/>
          </a:prstGeom>
        </p:spPr>
        <p:txBody>
          <a:bodyPr wrap="square">
            <a:spAutoFit/>
          </a:bodyPr>
          <a:lstStyle/>
          <a:p>
            <a:r>
              <a:rPr lang="en-US" sz="2800" b="1" dirty="0">
                <a:solidFill>
                  <a:srgbClr val="0070C0"/>
                </a:solidFill>
                <a:latin typeface="Times New Roman" panose="02020603050405020304" pitchFamily="18" charset="0"/>
                <a:ea typeface="Times New Roman" panose="02020603050405020304" pitchFamily="18" charset="0"/>
              </a:rPr>
              <a:t>1. </a:t>
            </a:r>
            <a:r>
              <a:rPr lang="en-US" sz="2800" b="1" dirty="0" err="1">
                <a:solidFill>
                  <a:srgbClr val="0070C0"/>
                </a:solidFill>
                <a:latin typeface="Times New Roman" panose="02020603050405020304" pitchFamily="18" charset="0"/>
                <a:ea typeface="Times New Roman" panose="02020603050405020304" pitchFamily="18" charset="0"/>
              </a:rPr>
              <a:t>Một</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số</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yếu</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tố</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hình</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thức</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của</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thể</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thơ</a:t>
            </a:r>
            <a:r>
              <a:rPr lang="en-US" sz="2800" b="1" dirty="0">
                <a:solidFill>
                  <a:srgbClr val="0070C0"/>
                </a:solidFill>
                <a:latin typeface="Times New Roman" panose="02020603050405020304" pitchFamily="18" charset="0"/>
                <a:ea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rPr>
              <a:t>bốn</a:t>
            </a:r>
            <a:r>
              <a:rPr lang="en-US" sz="2800" b="1" dirty="0">
                <a:solidFill>
                  <a:srgbClr val="0070C0"/>
                </a:solidFill>
                <a:latin typeface="Times New Roman" panose="02020603050405020304" pitchFamily="18" charset="0"/>
                <a:ea typeface="Times New Roman" panose="02020603050405020304" pitchFamily="18" charset="0"/>
              </a:rPr>
              <a:t> </a:t>
            </a:r>
            <a:endParaRPr lang="en-US" sz="2800" dirty="0"/>
          </a:p>
        </p:txBody>
      </p:sp>
    </p:spTree>
    <p:extLst>
      <p:ext uri="{BB962C8B-B14F-4D97-AF65-F5344CB8AC3E}">
        <p14:creationId xmlns:p14="http://schemas.microsoft.com/office/powerpoint/2010/main" val="290315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627798" y="1637731"/>
            <a:ext cx="11191164" cy="375313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1030405" y="2585198"/>
            <a:ext cx="10577015" cy="1569660"/>
          </a:xfrm>
          <a:prstGeom prst="rect">
            <a:avLst/>
          </a:prstGeom>
        </p:spPr>
        <p:txBody>
          <a:bodyPr wrap="square">
            <a:spAutoFit/>
          </a:bodyPr>
          <a:lstStyle/>
          <a:p>
            <a:pPr>
              <a:spcAft>
                <a:spcPts val="0"/>
              </a:spcAft>
            </a:pPr>
            <a:r>
              <a:rPr lang="en-US" sz="3200" b="1" dirty="0" err="1">
                <a:latin typeface="Times New Roman" panose="02020603050405020304" pitchFamily="18" charset="0"/>
                <a:ea typeface="Times New Roman" panose="02020603050405020304" pitchFamily="18" charset="0"/>
              </a:rPr>
              <a:t>Câu</a:t>
            </a:r>
            <a:r>
              <a:rPr lang="en-US" sz="3200" b="1" dirty="0">
                <a:latin typeface="Times New Roman" panose="02020603050405020304" pitchFamily="18" charset="0"/>
                <a:ea typeface="Times New Roman" panose="02020603050405020304" pitchFamily="18" charset="0"/>
              </a:rPr>
              <a:t> 2.</a:t>
            </a:r>
            <a:endParaRPr lang="en-US" sz="3200" dirty="0">
              <a:latin typeface="Times New Roman" panose="02020603050405020304" pitchFamily="18" charset="0"/>
              <a:ea typeface="Times New Roman" panose="02020603050405020304" pitchFamily="18" charset="0"/>
            </a:endParaRPr>
          </a:p>
          <a:p>
            <a:pPr algn="just">
              <a:spcAft>
                <a:spcPts val="0"/>
              </a:spcAft>
            </a:pPr>
            <a:r>
              <a:rPr lang="en-US" sz="3200" dirty="0">
                <a:solidFill>
                  <a:srgbClr val="000000"/>
                </a:solidFill>
                <a:latin typeface="Times New Roman" panose="02020603050405020304" pitchFamily="18" charset="0"/>
                <a:ea typeface="Times New Roman" panose="02020603050405020304" pitchFamily="18" charset="0"/>
              </a:rPr>
              <a:t>- HS </a:t>
            </a:r>
            <a:r>
              <a:rPr lang="en-US" sz="3200" dirty="0" err="1">
                <a:solidFill>
                  <a:srgbClr val="000000"/>
                </a:solidFill>
                <a:latin typeface="Times New Roman" panose="02020603050405020304" pitchFamily="18" charset="0"/>
                <a:ea typeface="Times New Roman" panose="02020603050405020304" pitchFamily="18" charset="0"/>
              </a:rPr>
              <a:t>nêu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những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quan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sát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cá</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nhân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về</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thân</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Aft>
                <a:spcPts val="0"/>
              </a:spcAft>
            </a:pP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Nêu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cảm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xúc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đó</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thấy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trách</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nhiệm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bản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thân</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1417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1596787" y="450378"/>
            <a:ext cx="9403309" cy="595042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2199564" y="949489"/>
            <a:ext cx="8006686" cy="954107"/>
          </a:xfrm>
          <a:prstGeom prst="rect">
            <a:avLst/>
          </a:prstGeom>
        </p:spPr>
        <p:txBody>
          <a:bodyPr wrap="squar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CON CHIM CHIỀN CHIỆN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r">
              <a:spcAft>
                <a:spcPts val="0"/>
              </a:spcAft>
            </a:pPr>
            <a:r>
              <a:rPr lang="en-US" sz="2800" b="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HUY CẬN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110250" y="2307652"/>
            <a:ext cx="6096000" cy="3970318"/>
          </a:xfrm>
          <a:prstGeom prst="rect">
            <a:avLst/>
          </a:prstGeom>
        </p:spPr>
        <p:txBody>
          <a:bodyPr>
            <a:spAutoFit/>
          </a:bodyPr>
          <a:lstStyle/>
          <a:p>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chiện</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Bay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vút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vút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cao</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đầy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mến</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Khúc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hát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ngọt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ngào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đập</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xanh</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Cao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hoài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vợi</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hót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long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lanh</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cành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sương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chói</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042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818866" y="423082"/>
            <a:ext cx="10099343" cy="622555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475629" y="523880"/>
            <a:ext cx="7183272" cy="6124754"/>
          </a:xfrm>
          <a:prstGeom prst="rect">
            <a:avLst/>
          </a:prstGeom>
        </p:spPr>
        <p:txBody>
          <a:bodyPr wrap="square">
            <a:spAutoFit/>
          </a:bodyPr>
          <a:lstStyle/>
          <a:p>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ơi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chi?</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vui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rối</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ngọc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veo</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gieo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chuỗi</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vui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nhiều</a:t>
            </a:r>
            <a:b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Hát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mỏi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p>
          <a:p>
            <a:endPar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Chim bay, chim sà</a:t>
            </a: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Lúa tròn bụng sữa</a:t>
            </a: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Đồng quê chan chứa</a:t>
            </a: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 lời chim ca.</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1710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805218" y="409434"/>
            <a:ext cx="10099343" cy="604595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2361062" y="907536"/>
            <a:ext cx="8529851" cy="4832092"/>
          </a:xfrm>
          <a:prstGeom prst="rect">
            <a:avLst/>
          </a:prstGeom>
        </p:spPr>
        <p:txBody>
          <a:bodyPr wrap="square">
            <a:spAutoFit/>
          </a:bodyPr>
          <a:lstStyle/>
          <a:p>
            <a:pPr>
              <a:spcAft>
                <a:spcPts val="0"/>
              </a:spcAft>
            </a:pP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Bay cao, cao vút</a:t>
            </a: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Chim biến mất rồi</a:t>
            </a: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Chỉ còn tiếng hót</a:t>
            </a: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 xanh da trời...</a:t>
            </a: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Con chim chiền chiện</a:t>
            </a: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Hồn xanh quê nhà</a:t>
            </a: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Sáng nay lại hót</a:t>
            </a:r>
            <a:b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Tưng bừng lòng ta.</a:t>
            </a:r>
            <a:b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1964</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Huy</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Cận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Hai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NXB Kim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1969)</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02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009934"/>
            <a:ext cx="11573301"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245659" y="1801504"/>
            <a:ext cx="11327641" cy="2554545"/>
          </a:xfrm>
          <a:prstGeom prst="rect">
            <a:avLst/>
          </a:prstGeom>
        </p:spPr>
        <p:txBody>
          <a:bodyPr wrap="square">
            <a:spAutoFit/>
          </a:bodyPr>
          <a:lstStyle/>
          <a:p>
            <a:pPr algn="just"/>
            <a:r>
              <a:rPr lang="en-US" sz="3200" b="1" baseline="300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baseline="300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aseline="300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Chiền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chiện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loài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nhỏ</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thuộc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sẻ</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lông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màu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nâu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xám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xám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vực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cỏ</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bụi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cây</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rậm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Nhìn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ngoài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phân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chim</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do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loài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bề</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ngoài</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khá</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giống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nhau</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hót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lẽ</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dạng</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3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857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86603" y="259307"/>
            <a:ext cx="11709779" cy="638715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6728" y="259307"/>
            <a:ext cx="11559654" cy="6124754"/>
          </a:xfrm>
          <a:prstGeom prst="rect">
            <a:avLst/>
          </a:prstGeom>
        </p:spPr>
        <p:txBody>
          <a:bodyPr wrap="squar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SỐ 4</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Con </a:t>
            </a:r>
            <a:r>
              <a:rPr lang="en-US" sz="28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chim</a:t>
            </a:r>
            <a:r>
              <a:rPr lang="en-US" sz="28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hãy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5.</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nét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6.</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332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13899" y="1146413"/>
            <a:ext cx="11505062" cy="503602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39087" y="1470644"/>
            <a:ext cx="11054685" cy="4401205"/>
          </a:xfrm>
          <a:prstGeom prst="rect">
            <a:avLst/>
          </a:prstGeom>
        </p:spPr>
        <p:txBody>
          <a:bodyPr wrap="square">
            <a:spAutoFit/>
          </a:bodyPr>
          <a:lstStyle/>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Khúc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hát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ngọt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hát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long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gieo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chuỗi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ca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ca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vui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rối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vui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hoan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đầy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chan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chung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bừng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a:t>
            </a:r>
          </a:p>
        </p:txBody>
      </p:sp>
      <p:sp>
        <p:nvSpPr>
          <p:cNvPr id="3" name="Rectangle 2"/>
          <p:cNvSpPr/>
          <p:nvPr/>
        </p:nvSpPr>
        <p:spPr>
          <a:xfrm>
            <a:off x="4271197" y="294958"/>
            <a:ext cx="3806876" cy="523220"/>
          </a:xfrm>
          <a:prstGeom prst="rect">
            <a:avLst/>
          </a:prstGeom>
        </p:spPr>
        <p:txBody>
          <a:bodyPr wrap="none">
            <a:spAutoFit/>
          </a:bodyPr>
          <a:lstStyle/>
          <a:p>
            <a:pPr>
              <a:spcAft>
                <a:spcPts val="0"/>
              </a:spcAft>
            </a:pP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ĐỀ 4</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8614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009934"/>
            <a:ext cx="11573301"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75313" y="1241946"/>
            <a:ext cx="11313993" cy="3892861"/>
          </a:xfrm>
          <a:prstGeom prst="rect">
            <a:avLst/>
          </a:prstGeom>
        </p:spPr>
        <p:txBody>
          <a:bodyPr wrap="square">
            <a:spAutoFit/>
          </a:bodyPr>
          <a:lstStyle/>
          <a:p>
            <a:pPr algn="just">
              <a:lnSpc>
                <a:spcPct val="150000"/>
              </a:lnSpc>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4.</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hót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gũi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quen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do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đập</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xanh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Cao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hoài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hót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trẻo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long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lan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no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1081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86602" y="818866"/>
            <a:ext cx="11532359" cy="528168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95784" y="1177217"/>
            <a:ext cx="11313993" cy="4401205"/>
          </a:xfrm>
          <a:prstGeom prst="rect">
            <a:avLst/>
          </a:prstGeom>
        </p:spPr>
        <p:txBody>
          <a:bodyPr wrap="square">
            <a:spAutoFit/>
          </a:bodyPr>
          <a:lstStyle/>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5.</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nét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đầy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hót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dậy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lan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nguồn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6.</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HS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…….-&gt;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lai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19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19701" y="280749"/>
            <a:ext cx="8347881" cy="954107"/>
          </a:xfrm>
          <a:prstGeom prst="rect">
            <a:avLst/>
          </a:prstGeom>
        </p:spPr>
        <p:txBody>
          <a:bodyPr wrap="square">
            <a:spAutoFit/>
          </a:bodyPr>
          <a:lstStyle/>
          <a:p>
            <a:pPr algn="ctr"/>
            <a:r>
              <a:rPr lang="en-US" sz="2800" b="1" dirty="0">
                <a:solidFill>
                  <a:srgbClr val="FF0000"/>
                </a:solidFill>
                <a:latin typeface="Times New Roman" panose="02020603050405020304" pitchFamily="18" charset="0"/>
                <a:cs typeface="Times New Roman" panose="02020603050405020304" pitchFamily="18" charset="0"/>
              </a:rPr>
              <a:t>THẢ DIỀU </a:t>
            </a:r>
            <a:endParaRPr lang="en-US" sz="2800" dirty="0">
              <a:latin typeface="Times New Roman" panose="02020603050405020304" pitchFamily="18" charset="0"/>
              <a:cs typeface="Times New Roman" panose="02020603050405020304" pitchFamily="18" charset="0"/>
            </a:endParaRPr>
          </a:p>
          <a:p>
            <a:pPr algn="ct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1D1B11"/>
                </a:solidFill>
                <a:latin typeface="Times New Roman" panose="02020603050405020304" pitchFamily="18" charset="0"/>
                <a:cs typeface="Times New Roman" panose="02020603050405020304" pitchFamily="18" charset="0"/>
              </a:rPr>
              <a:t>Trần</a:t>
            </a:r>
            <a:r>
              <a:rPr lang="en-US" sz="2800" b="1" dirty="0">
                <a:solidFill>
                  <a:srgbClr val="1D1B11"/>
                </a:solidFill>
                <a:latin typeface="Times New Roman" panose="02020603050405020304" pitchFamily="18" charset="0"/>
                <a:cs typeface="Times New Roman" panose="02020603050405020304" pitchFamily="18" charset="0"/>
              </a:rPr>
              <a:t> </a:t>
            </a:r>
            <a:r>
              <a:rPr lang="en-US" sz="2800" b="1" dirty="0" err="1">
                <a:solidFill>
                  <a:srgbClr val="1D1B11"/>
                </a:solidFill>
                <a:latin typeface="Times New Roman" panose="02020603050405020304" pitchFamily="18" charset="0"/>
                <a:cs typeface="Times New Roman" panose="02020603050405020304" pitchFamily="18" charset="0"/>
              </a:rPr>
              <a:t>Đăng</a:t>
            </a:r>
            <a:r>
              <a:rPr lang="en-US" sz="2800" b="1" dirty="0">
                <a:solidFill>
                  <a:srgbClr val="1D1B11"/>
                </a:solidFill>
                <a:latin typeface="Times New Roman" panose="02020603050405020304" pitchFamily="18" charset="0"/>
                <a:cs typeface="Times New Roman" panose="02020603050405020304" pitchFamily="18" charset="0"/>
              </a:rPr>
              <a:t> </a:t>
            </a:r>
            <a:r>
              <a:rPr lang="en-US" sz="2800" b="1" dirty="0" err="1">
                <a:solidFill>
                  <a:srgbClr val="1D1B11"/>
                </a:solidFill>
                <a:latin typeface="Times New Roman" panose="02020603050405020304" pitchFamily="18" charset="0"/>
                <a:cs typeface="Times New Roman" panose="02020603050405020304" pitchFamily="18" charset="0"/>
              </a:rPr>
              <a:t>Khoa</a:t>
            </a:r>
            <a:endParaRPr lang="en-US" sz="2800" dirty="0">
              <a:effectLst/>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352252917"/>
              </p:ext>
            </p:extLst>
          </p:nvPr>
        </p:nvGraphicFramePr>
        <p:xfrm>
          <a:off x="641444" y="1446663"/>
          <a:ext cx="11081982" cy="5120640"/>
        </p:xfrm>
        <a:graphic>
          <a:graphicData uri="http://schemas.openxmlformats.org/drawingml/2006/table">
            <a:tbl>
              <a:tblPr firstRow="1" firstCol="1" bandRow="1"/>
              <a:tblGrid>
                <a:gridCol w="5540991">
                  <a:extLst>
                    <a:ext uri="{9D8B030D-6E8A-4147-A177-3AD203B41FA5}">
                      <a16:colId xmlns:a16="http://schemas.microsoft.com/office/drawing/2014/main" val="781347822"/>
                    </a:ext>
                  </a:extLst>
                </a:gridCol>
                <a:gridCol w="5540991">
                  <a:extLst>
                    <a:ext uri="{9D8B030D-6E8A-4147-A177-3AD203B41FA5}">
                      <a16:colId xmlns:a16="http://schemas.microsoft.com/office/drawing/2014/main" val="3471286995"/>
                    </a:ext>
                  </a:extLst>
                </a:gridCol>
              </a:tblGrid>
              <a:tr h="3706957">
                <a:tc>
                  <a:txBody>
                    <a:bodyPr/>
                    <a:lstStyle/>
                    <a:p>
                      <a:r>
                        <a:rPr lang="en-US" sz="2400" i="1" dirty="0" err="1">
                          <a:solidFill>
                            <a:srgbClr val="000000"/>
                          </a:solidFill>
                          <a:effectLst/>
                          <a:latin typeface="Times New Roman" panose="02020603050405020304" pitchFamily="18" charset="0"/>
                          <a:cs typeface="Times New Roman" panose="02020603050405020304" pitchFamily="18" charset="0"/>
                        </a:rPr>
                        <a:t>Cánh</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diều</a:t>
                      </a:r>
                      <a:r>
                        <a:rPr lang="en-US" sz="2400" i="1" dirty="0">
                          <a:solidFill>
                            <a:srgbClr val="000000"/>
                          </a:solidFill>
                          <a:effectLst/>
                          <a:latin typeface="Times New Roman" panose="02020603050405020304" pitchFamily="18" charset="0"/>
                          <a:cs typeface="Times New Roman" panose="02020603050405020304" pitchFamily="18" charset="0"/>
                        </a:rPr>
                        <a:t> no </a:t>
                      </a:r>
                      <a:r>
                        <a:rPr lang="en-US" sz="2400" i="1" dirty="0" err="1">
                          <a:solidFill>
                            <a:srgbClr val="000000"/>
                          </a:solidFill>
                          <a:effectLst/>
                          <a:latin typeface="Times New Roman" panose="02020603050405020304" pitchFamily="18" charset="0"/>
                          <a:cs typeface="Times New Roman" panose="02020603050405020304" pitchFamily="18" charset="0"/>
                        </a:rPr>
                        <a:t>gió</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Sáo</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nó</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thổi</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vang</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a:solidFill>
                            <a:srgbClr val="000000"/>
                          </a:solidFill>
                          <a:effectLst/>
                          <a:latin typeface="Times New Roman" panose="02020603050405020304" pitchFamily="18" charset="0"/>
                          <a:cs typeface="Times New Roman" panose="02020603050405020304" pitchFamily="18" charset="0"/>
                        </a:rPr>
                        <a:t>Sao </a:t>
                      </a:r>
                      <a:r>
                        <a:rPr lang="en-US" sz="2400" i="1" dirty="0" err="1">
                          <a:solidFill>
                            <a:srgbClr val="000000"/>
                          </a:solidFill>
                          <a:effectLst/>
                          <a:latin typeface="Times New Roman" panose="02020603050405020304" pitchFamily="18" charset="0"/>
                          <a:cs typeface="Times New Roman" panose="02020603050405020304" pitchFamily="18" charset="0"/>
                        </a:rPr>
                        <a:t>trời</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trôi</a:t>
                      </a:r>
                      <a:r>
                        <a:rPr lang="en-US" sz="2400" i="1" dirty="0">
                          <a:solidFill>
                            <a:srgbClr val="000000"/>
                          </a:solidFill>
                          <a:effectLst/>
                          <a:latin typeface="Times New Roman" panose="02020603050405020304" pitchFamily="18" charset="0"/>
                          <a:cs typeface="Times New Roman" panose="02020603050405020304" pitchFamily="18" charset="0"/>
                        </a:rPr>
                        <a:t> qua</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Diều</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thành</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trăng</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vàng</a:t>
                      </a:r>
                      <a:br>
                        <a:rPr lang="en-US" sz="2400" i="1" dirty="0">
                          <a:solidFill>
                            <a:srgbClr val="000000"/>
                          </a:solidFill>
                          <a:effectLst/>
                          <a:latin typeface="Times New Roman" panose="02020603050405020304" pitchFamily="18" charset="0"/>
                          <a:cs typeface="Times New Roman" panose="02020603050405020304" pitchFamily="18" charset="0"/>
                        </a:rPr>
                      </a:b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Cánh</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diều</a:t>
                      </a:r>
                      <a:r>
                        <a:rPr lang="en-US" sz="2400" i="1" dirty="0">
                          <a:solidFill>
                            <a:srgbClr val="000000"/>
                          </a:solidFill>
                          <a:effectLst/>
                          <a:latin typeface="Times New Roman" panose="02020603050405020304" pitchFamily="18" charset="0"/>
                          <a:cs typeface="Times New Roman" panose="02020603050405020304" pitchFamily="18" charset="0"/>
                        </a:rPr>
                        <a:t> no </a:t>
                      </a:r>
                      <a:r>
                        <a:rPr lang="en-US" sz="2400" i="1" dirty="0" err="1">
                          <a:solidFill>
                            <a:srgbClr val="000000"/>
                          </a:solidFill>
                          <a:effectLst/>
                          <a:latin typeface="Times New Roman" panose="02020603050405020304" pitchFamily="18" charset="0"/>
                          <a:cs typeface="Times New Roman" panose="02020603050405020304" pitchFamily="18" charset="0"/>
                        </a:rPr>
                        <a:t>gió</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Tiếng</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nó</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ngần</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Diều</a:t>
                      </a:r>
                      <a:r>
                        <a:rPr lang="en-US" sz="2400" i="1" dirty="0">
                          <a:solidFill>
                            <a:srgbClr val="000000"/>
                          </a:solidFill>
                          <a:effectLst/>
                          <a:latin typeface="Times New Roman" panose="02020603050405020304" pitchFamily="18" charset="0"/>
                          <a:cs typeface="Times New Roman" panose="02020603050405020304" pitchFamily="18" charset="0"/>
                        </a:rPr>
                        <a:t> hay </a:t>
                      </a:r>
                      <a:r>
                        <a:rPr lang="en-US" sz="2400" i="1" dirty="0" err="1">
                          <a:solidFill>
                            <a:srgbClr val="000000"/>
                          </a:solidFill>
                          <a:effectLst/>
                          <a:latin typeface="Times New Roman" panose="02020603050405020304" pitchFamily="18" charset="0"/>
                          <a:cs typeface="Times New Roman" panose="02020603050405020304" pitchFamily="18" charset="0"/>
                        </a:rPr>
                        <a:t>chiếc</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thuyền</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Trôi</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sông</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Ngân</a:t>
                      </a:r>
                      <a:br>
                        <a:rPr lang="en-US" sz="2400" i="1" dirty="0">
                          <a:solidFill>
                            <a:srgbClr val="000000"/>
                          </a:solidFill>
                          <a:effectLst/>
                          <a:latin typeface="Times New Roman" panose="02020603050405020304" pitchFamily="18" charset="0"/>
                          <a:cs typeface="Times New Roman" panose="02020603050405020304" pitchFamily="18" charset="0"/>
                        </a:rPr>
                      </a:b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Cánh</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diều</a:t>
                      </a:r>
                      <a:r>
                        <a:rPr lang="en-US" sz="2400" i="1" dirty="0">
                          <a:solidFill>
                            <a:srgbClr val="000000"/>
                          </a:solidFill>
                          <a:effectLst/>
                          <a:latin typeface="Times New Roman" panose="02020603050405020304" pitchFamily="18" charset="0"/>
                          <a:cs typeface="Times New Roman" panose="02020603050405020304" pitchFamily="18" charset="0"/>
                        </a:rPr>
                        <a:t> no </a:t>
                      </a:r>
                      <a:r>
                        <a:rPr lang="en-US" sz="2400" i="1" dirty="0" err="1">
                          <a:solidFill>
                            <a:srgbClr val="000000"/>
                          </a:solidFill>
                          <a:effectLst/>
                          <a:latin typeface="Times New Roman" panose="02020603050405020304" pitchFamily="18" charset="0"/>
                          <a:cs typeface="Times New Roman" panose="02020603050405020304" pitchFamily="18" charset="0"/>
                        </a:rPr>
                        <a:t>gió</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Tiếng</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nó</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chơi</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vơi</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Diều</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hạt</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cau</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Phơi</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nong</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trời</a:t>
                      </a:r>
                      <a:endParaRPr lang="en-US" sz="2400" dirty="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r>
                        <a:rPr lang="en-US" sz="2400" i="1" dirty="0" err="1">
                          <a:solidFill>
                            <a:srgbClr val="000000"/>
                          </a:solidFill>
                          <a:effectLst/>
                          <a:latin typeface="Times New Roman" panose="02020603050405020304" pitchFamily="18" charset="0"/>
                          <a:cs typeface="Times New Roman" panose="02020603050405020304" pitchFamily="18" charset="0"/>
                        </a:rPr>
                        <a:t>Trời</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cánh</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đồng</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Xong</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mùa</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gặt</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hái</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Diều</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em</a:t>
                      </a:r>
                      <a:r>
                        <a:rPr lang="en-US" sz="2400" i="1" dirty="0">
                          <a:solidFill>
                            <a:srgbClr val="000000"/>
                          </a:solidFill>
                          <a:effectLst/>
                          <a:latin typeface="Times New Roman" panose="02020603050405020304" pitchFamily="18" charset="0"/>
                          <a:cs typeface="Times New Roman" panose="02020603050405020304" pitchFamily="18" charset="0"/>
                        </a:rPr>
                        <a:t> - </a:t>
                      </a:r>
                      <a:r>
                        <a:rPr lang="en-US" sz="2400" i="1" dirty="0" err="1">
                          <a:solidFill>
                            <a:srgbClr val="000000"/>
                          </a:solidFill>
                          <a:effectLst/>
                          <a:latin typeface="Times New Roman" panose="02020603050405020304" pitchFamily="18" charset="0"/>
                          <a:cs typeface="Times New Roman" panose="02020603050405020304" pitchFamily="18" charset="0"/>
                        </a:rPr>
                        <a:t>lưỡi</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liềm</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a:solidFill>
                            <a:srgbClr val="000000"/>
                          </a:solidFill>
                          <a:effectLst/>
                          <a:latin typeface="Times New Roman" panose="02020603050405020304" pitchFamily="18" charset="0"/>
                          <a:cs typeface="Times New Roman" panose="02020603050405020304" pitchFamily="18" charset="0"/>
                        </a:rPr>
                        <a:t>Ai </a:t>
                      </a:r>
                      <a:r>
                        <a:rPr lang="en-US" sz="2400" i="1" dirty="0" err="1">
                          <a:solidFill>
                            <a:srgbClr val="000000"/>
                          </a:solidFill>
                          <a:effectLst/>
                          <a:latin typeface="Times New Roman" panose="02020603050405020304" pitchFamily="18" charset="0"/>
                          <a:cs typeface="Times New Roman" panose="02020603050405020304" pitchFamily="18" charset="0"/>
                        </a:rPr>
                        <a:t>quên</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bỏ</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lại</a:t>
                      </a:r>
                      <a:endParaRPr lang="en-US" sz="2400" dirty="0">
                        <a:effectLst/>
                        <a:latin typeface="Times New Roman" panose="02020603050405020304" pitchFamily="18" charset="0"/>
                        <a:cs typeface="Times New Roman" panose="02020603050405020304" pitchFamily="18" charset="0"/>
                      </a:endParaRPr>
                    </a:p>
                    <a:p>
                      <a:r>
                        <a:rPr lang="en-US" sz="2400" i="1" dirty="0">
                          <a:solidFill>
                            <a:srgbClr val="000000"/>
                          </a:solidFill>
                          <a:effectLst/>
                          <a:latin typeface="Times New Roman" panose="02020603050405020304" pitchFamily="18" charset="0"/>
                          <a:cs typeface="Times New Roman" panose="02020603050405020304" pitchFamily="18" charset="0"/>
                        </a:rPr>
                        <a:t> […]</a:t>
                      </a:r>
                      <a:br>
                        <a:rPr lang="en-US" sz="2400" i="1" dirty="0">
                          <a:solidFill>
                            <a:srgbClr val="000000"/>
                          </a:solidFill>
                          <a:effectLst/>
                          <a:latin typeface="Times New Roman" panose="02020603050405020304" pitchFamily="18" charset="0"/>
                          <a:cs typeface="Times New Roman" panose="02020603050405020304" pitchFamily="18" charset="0"/>
                        </a:rPr>
                      </a:br>
                      <a:endParaRPr lang="en-US" sz="2400" dirty="0">
                        <a:effectLst/>
                        <a:latin typeface="Times New Roman" panose="02020603050405020304" pitchFamily="18" charset="0"/>
                        <a:cs typeface="Times New Roman" panose="02020603050405020304" pitchFamily="18" charset="0"/>
                      </a:endParaRPr>
                    </a:p>
                    <a:p>
                      <a:r>
                        <a:rPr lang="en-US" sz="2400" i="1" dirty="0" err="1">
                          <a:solidFill>
                            <a:srgbClr val="000000"/>
                          </a:solidFill>
                          <a:effectLst/>
                          <a:latin typeface="Times New Roman" panose="02020603050405020304" pitchFamily="18" charset="0"/>
                          <a:cs typeface="Times New Roman" panose="02020603050405020304" pitchFamily="18" charset="0"/>
                        </a:rPr>
                        <a:t>Tiếng</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diều</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vàng</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nắng</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Trời</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xanh</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cao</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hơn</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Dây</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diều</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em</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cắm</a:t>
                      </a:r>
                      <a:br>
                        <a:rPr lang="en-US" sz="2400" i="1" dirty="0">
                          <a:solidFill>
                            <a:srgbClr val="000000"/>
                          </a:solidFill>
                          <a:effectLst/>
                          <a:latin typeface="Times New Roman" panose="02020603050405020304" pitchFamily="18" charset="0"/>
                          <a:cs typeface="Times New Roman" panose="02020603050405020304" pitchFamily="18" charset="0"/>
                        </a:rPr>
                      </a:br>
                      <a:r>
                        <a:rPr lang="en-US" sz="2400" i="1" dirty="0" err="1">
                          <a:solidFill>
                            <a:srgbClr val="000000"/>
                          </a:solidFill>
                          <a:effectLst/>
                          <a:latin typeface="Times New Roman" panose="02020603050405020304" pitchFamily="18" charset="0"/>
                          <a:cs typeface="Times New Roman" panose="02020603050405020304" pitchFamily="18" charset="0"/>
                        </a:rPr>
                        <a:t>Bên</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bờ</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hố</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bom</a:t>
                      </a:r>
                      <a:r>
                        <a:rPr lang="en-US" sz="2400" i="1" dirty="0">
                          <a:solidFill>
                            <a:srgbClr val="000000"/>
                          </a:solidFill>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cs typeface="Times New Roman" panose="02020603050405020304" pitchFamily="18" charset="0"/>
                      </a:endParaRPr>
                    </a:p>
                    <a:p>
                      <a:r>
                        <a:rPr lang="en-US" sz="2400" dirty="0">
                          <a:solidFill>
                            <a:srgbClr val="000000"/>
                          </a:solidFill>
                          <a:effectLst/>
                          <a:latin typeface="Times New Roman" panose="02020603050405020304" pitchFamily="18" charset="0"/>
                          <a:cs typeface="Times New Roman" panose="02020603050405020304" pitchFamily="18" charset="0"/>
                        </a:rPr>
                        <a:t>1968</a:t>
                      </a:r>
                      <a:br>
                        <a:rPr lang="en-US" sz="2400" dirty="0">
                          <a:solidFill>
                            <a:srgbClr val="000000"/>
                          </a:solidFill>
                          <a:effectLst/>
                          <a:latin typeface="Times New Roman" panose="02020603050405020304" pitchFamily="18" charset="0"/>
                          <a:cs typeface="Times New Roman" panose="02020603050405020304" pitchFamily="18" charset="0"/>
                        </a:rPr>
                      </a:br>
                      <a:r>
                        <a:rPr lang="en-US" sz="2400" dirty="0">
                          <a:solidFill>
                            <a:srgbClr val="000000"/>
                          </a:solidFill>
                          <a:effectLst/>
                          <a:latin typeface="Times New Roman" panose="02020603050405020304" pitchFamily="18" charset="0"/>
                          <a:cs typeface="Times New Roman" panose="02020603050405020304" pitchFamily="18" charset="0"/>
                        </a:rPr>
                        <a:t>(</a:t>
                      </a:r>
                      <a:r>
                        <a:rPr lang="en-US" sz="2400" dirty="0" err="1">
                          <a:solidFill>
                            <a:srgbClr val="000000"/>
                          </a:solidFill>
                          <a:effectLst/>
                          <a:latin typeface="Times New Roman" panose="02020603050405020304" pitchFamily="18" charset="0"/>
                          <a:cs typeface="Times New Roman" panose="02020603050405020304" pitchFamily="18" charset="0"/>
                        </a:rPr>
                        <a:t>Trần</a:t>
                      </a:r>
                      <a:r>
                        <a:rPr lang="en-US" sz="2400" dirty="0">
                          <a:solidFill>
                            <a:srgbClr val="000000"/>
                          </a:solidFill>
                          <a:effectLst/>
                          <a:latin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cs typeface="Times New Roman" panose="02020603050405020304" pitchFamily="18" charset="0"/>
                        </a:rPr>
                        <a:t>Đăng</a:t>
                      </a:r>
                      <a:r>
                        <a:rPr lang="en-US" sz="2400" dirty="0">
                          <a:solidFill>
                            <a:srgbClr val="000000"/>
                          </a:solidFill>
                          <a:effectLst/>
                          <a:latin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cs typeface="Times New Roman" panose="02020603050405020304" pitchFamily="18" charset="0"/>
                        </a:rPr>
                        <a:t>Khoa</a:t>
                      </a:r>
                      <a:r>
                        <a:rPr lang="en-US" sz="2400"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Góc</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sân</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khoảng</a:t>
                      </a:r>
                      <a:r>
                        <a:rPr lang="en-US" sz="2400" i="1" dirty="0">
                          <a:solidFill>
                            <a:srgbClr val="000000"/>
                          </a:solidFill>
                          <a:effectLst/>
                          <a:latin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cs typeface="Times New Roman" panose="02020603050405020304" pitchFamily="18" charset="0"/>
                        </a:rPr>
                        <a:t>trời</a:t>
                      </a:r>
                      <a:r>
                        <a:rPr lang="en-US" sz="2400" dirty="0">
                          <a:solidFill>
                            <a:srgbClr val="000000"/>
                          </a:solidFill>
                          <a:effectLst/>
                          <a:latin typeface="Times New Roman" panose="02020603050405020304" pitchFamily="18" charset="0"/>
                          <a:cs typeface="Times New Roman" panose="02020603050405020304" pitchFamily="18" charset="0"/>
                        </a:rPr>
                        <a:t>, NXB </a:t>
                      </a:r>
                      <a:r>
                        <a:rPr lang="en-US" sz="2400" dirty="0" err="1">
                          <a:solidFill>
                            <a:srgbClr val="000000"/>
                          </a:solidFill>
                          <a:effectLst/>
                          <a:latin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cs typeface="Times New Roman" panose="02020603050405020304" pitchFamily="18" charset="0"/>
                        </a:rPr>
                        <a:t>hóa</a:t>
                      </a:r>
                      <a:r>
                        <a:rPr lang="en-US" sz="2400" dirty="0">
                          <a:solidFill>
                            <a:srgbClr val="000000"/>
                          </a:solidFill>
                          <a:effectLst/>
                          <a:latin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cs typeface="Times New Roman" panose="02020603050405020304" pitchFamily="18" charset="0"/>
                        </a:rPr>
                        <a:t>dân</a:t>
                      </a:r>
                      <a:r>
                        <a:rPr lang="en-US" sz="2400" dirty="0">
                          <a:solidFill>
                            <a:srgbClr val="000000"/>
                          </a:solidFill>
                          <a:effectLst/>
                          <a:latin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cs typeface="Times New Roman" panose="02020603050405020304" pitchFamily="18" charset="0"/>
                        </a:rPr>
                        <a:t>tộc</a:t>
                      </a:r>
                      <a:r>
                        <a:rPr lang="en-US" sz="2400" dirty="0">
                          <a:solidFill>
                            <a:srgbClr val="000000"/>
                          </a:solidFill>
                          <a:effectLst/>
                          <a:latin typeface="Times New Roman" panose="02020603050405020304" pitchFamily="18" charset="0"/>
                          <a:cs typeface="Times New Roman" panose="02020603050405020304" pitchFamily="18" charset="0"/>
                        </a:rPr>
                        <a:t>, 1999)</a:t>
                      </a:r>
                      <a:endParaRPr lang="en-US" sz="2400" dirty="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790349993"/>
                  </a:ext>
                </a:extLst>
              </a:tr>
            </a:tbl>
          </a:graphicData>
        </a:graphic>
      </p:graphicFrame>
    </p:spTree>
    <p:extLst>
      <p:ext uri="{BB962C8B-B14F-4D97-AF65-F5344CB8AC3E}">
        <p14:creationId xmlns:p14="http://schemas.microsoft.com/office/powerpoint/2010/main" val="204331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35428169"/>
              </p:ext>
            </p:extLst>
          </p:nvPr>
        </p:nvGraphicFramePr>
        <p:xfrm>
          <a:off x="777919" y="955343"/>
          <a:ext cx="10754438" cy="4995081"/>
        </p:xfrm>
        <a:graphic>
          <a:graphicData uri="http://schemas.openxmlformats.org/drawingml/2006/table">
            <a:tbl>
              <a:tblPr firstRow="1" firstCol="1" bandRow="1"/>
              <a:tblGrid>
                <a:gridCol w="3903263">
                  <a:extLst>
                    <a:ext uri="{9D8B030D-6E8A-4147-A177-3AD203B41FA5}">
                      <a16:colId xmlns:a16="http://schemas.microsoft.com/office/drawing/2014/main" val="3410016162"/>
                    </a:ext>
                  </a:extLst>
                </a:gridCol>
                <a:gridCol w="6851175">
                  <a:extLst>
                    <a:ext uri="{9D8B030D-6E8A-4147-A177-3AD203B41FA5}">
                      <a16:colId xmlns:a16="http://schemas.microsoft.com/office/drawing/2014/main" val="2238374440"/>
                    </a:ext>
                  </a:extLst>
                </a:gridCol>
              </a:tblGrid>
              <a:tr h="2997049">
                <a:tc>
                  <a:txBody>
                    <a:bodyPr/>
                    <a:lstStyle/>
                    <a:p>
                      <a:pPr algn="l">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nhịp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- 2/2 hoặc 3/1.</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(nhịp thơ có thể ngắt linh hoạt, phù hợp với tình cảm, cảm xúc được thể hiện trong bài thơ).</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19725501"/>
                  </a:ext>
                </a:extLst>
              </a:tr>
              <a:tr h="1998032">
                <a:tc>
                  <a:txBody>
                    <a:bodyPr/>
                    <a:lstStyle/>
                    <a:p>
                      <a:pPr algn="l">
                        <a:spcAft>
                          <a:spcPts val="0"/>
                        </a:spcAft>
                      </a:pPr>
                      <a:r>
                        <a:rPr lang="en-US"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Hình ảnh thơ:</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gũi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vè</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52626663"/>
                  </a:ext>
                </a:extLst>
              </a:tr>
            </a:tbl>
          </a:graphicData>
        </a:graphic>
      </p:graphicFrame>
    </p:spTree>
    <p:extLst>
      <p:ext uri="{BB962C8B-B14F-4D97-AF65-F5344CB8AC3E}">
        <p14:creationId xmlns:p14="http://schemas.microsoft.com/office/powerpoint/2010/main" val="185039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86603" y="272955"/>
            <a:ext cx="11764369" cy="638715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09431" y="272955"/>
            <a:ext cx="11641541" cy="6124754"/>
          </a:xfrm>
          <a:prstGeom prst="rect">
            <a:avLst/>
          </a:prstGeom>
        </p:spPr>
        <p:txBody>
          <a:bodyPr wrap="square">
            <a:spAutoFit/>
          </a:bodyPr>
          <a:lstStyle/>
          <a:p>
            <a:pPr algn="ctr"/>
            <a:r>
              <a:rPr lang="en-US" sz="2800" b="1" dirty="0">
                <a:solidFill>
                  <a:srgbClr val="FF0000"/>
                </a:solidFill>
                <a:latin typeface="Times New Roman" panose="02020603050405020304" pitchFamily="18" charset="0"/>
                <a:cs typeface="Times New Roman" panose="02020603050405020304" pitchFamily="18" charset="0"/>
              </a:rPr>
              <a:t>ĐỀ SỐ 5</a:t>
            </a:r>
            <a:endParaRPr lang="en-US" sz="2800" dirty="0">
              <a:latin typeface="Times New Roman" panose="02020603050405020304" pitchFamily="18" charset="0"/>
              <a:cs typeface="Times New Roman" panose="02020603050405020304" pitchFamily="18" charset="0"/>
            </a:endParaRPr>
          </a:p>
          <a:p>
            <a:pPr algn="just"/>
            <a:r>
              <a:rPr lang="en-US" sz="2800" b="1" dirty="0" err="1">
                <a:solidFill>
                  <a:srgbClr val="0D0D0D"/>
                </a:solidFill>
                <a:latin typeface="Times New Roman" panose="02020603050405020304" pitchFamily="18" charset="0"/>
                <a:cs typeface="Times New Roman" panose="02020603050405020304" pitchFamily="18" charset="0"/>
              </a:rPr>
              <a:t>Đọc</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bài</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thơ</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cs typeface="Times New Roman" panose="02020603050405020304" pitchFamily="18" charset="0"/>
              </a:rPr>
              <a:t>Thả</a:t>
            </a:r>
            <a:r>
              <a:rPr lang="en-US" sz="2800" b="1" i="1" dirty="0">
                <a:solidFill>
                  <a:srgbClr val="0D0D0D"/>
                </a:solidFill>
                <a:latin typeface="Times New Roman" panose="02020603050405020304" pitchFamily="18" charset="0"/>
                <a:cs typeface="Times New Roman" panose="02020603050405020304" pitchFamily="18" charset="0"/>
              </a:rPr>
              <a:t> </a:t>
            </a:r>
            <a:r>
              <a:rPr lang="en-US" sz="2800" b="1" i="1" dirty="0" err="1">
                <a:solidFill>
                  <a:srgbClr val="0D0D0D"/>
                </a:solidFill>
                <a:latin typeface="Times New Roman" panose="02020603050405020304" pitchFamily="18" charset="0"/>
                <a:cs typeface="Times New Roman" panose="02020603050405020304" pitchFamily="18" charset="0"/>
              </a:rPr>
              <a:t>diều</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của</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Trần</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Đăng</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Khoa</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và</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trả</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lời</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cs typeface="Times New Roman" panose="02020603050405020304" pitchFamily="18" charset="0"/>
              </a:rPr>
              <a:t>hỏi</a:t>
            </a:r>
            <a:r>
              <a:rPr lang="en-US" sz="2800" b="1" dirty="0">
                <a:solidFill>
                  <a:srgbClr val="0D0D0D"/>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err="1">
                <a:solidFill>
                  <a:srgbClr val="1D1B11"/>
                </a:solidFill>
                <a:latin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cs typeface="Times New Roman" panose="02020603050405020304" pitchFamily="18" charset="0"/>
              </a:rPr>
              <a:t> 1.</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Bài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được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viết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theo</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thể</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nào</a:t>
            </a:r>
            <a:r>
              <a:rPr lang="en-US" sz="2800" dirty="0">
                <a:solidFill>
                  <a:srgbClr val="1D1B11"/>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err="1">
                <a:solidFill>
                  <a:srgbClr val="1D1B11"/>
                </a:solidFill>
                <a:latin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cs typeface="Times New Roman" panose="02020603050405020304" pitchFamily="18" charset="0"/>
              </a:rPr>
              <a:t> 2.</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Tác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giả</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đã</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sử</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dụng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những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biện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pháp</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nghệ</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thuật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nào</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để</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miêu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tả</a:t>
            </a:r>
            <a:r>
              <a:rPr lang="en-US" sz="2800" dirty="0">
                <a:solidFill>
                  <a:srgbClr val="1D1B11"/>
                </a:solidFill>
                <a:latin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cs typeface="Times New Roman" panose="02020603050405020304" pitchFamily="18" charset="0"/>
              </a:rPr>
              <a:t>cánh</a:t>
            </a:r>
            <a:r>
              <a:rPr lang="en-US" sz="2800" i="1" dirty="0">
                <a:solidFill>
                  <a:srgbClr val="1D1B11"/>
                </a:solidFill>
                <a:latin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cs typeface="Times New Roman" panose="02020603050405020304" pitchFamily="18" charset="0"/>
              </a:rPr>
              <a:t>diều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Hãy</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tìm</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những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hình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ảnh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biểu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hiện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sự</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liên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tưởng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độc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đáo</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tác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giả</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về</a:t>
            </a:r>
            <a:r>
              <a:rPr lang="en-US" sz="2800" dirty="0">
                <a:solidFill>
                  <a:srgbClr val="1D1B11"/>
                </a:solidFill>
                <a:latin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cs typeface="Times New Roman" panose="02020603050405020304" pitchFamily="18" charset="0"/>
              </a:rPr>
              <a:t>cánh</a:t>
            </a:r>
            <a:r>
              <a:rPr lang="en-US" sz="2800" i="1" dirty="0">
                <a:solidFill>
                  <a:srgbClr val="1D1B11"/>
                </a:solidFill>
                <a:latin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cs typeface="Times New Roman" panose="02020603050405020304" pitchFamily="18" charset="0"/>
              </a:rPr>
              <a:t>diều</a:t>
            </a:r>
            <a:r>
              <a:rPr lang="en-US" sz="2800" dirty="0">
                <a:solidFill>
                  <a:srgbClr val="1D1B11"/>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err="1">
                <a:solidFill>
                  <a:srgbClr val="1D1B11"/>
                </a:solidFill>
                <a:latin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cs typeface="Times New Roman" panose="02020603050405020304" pitchFamily="18" charset="0"/>
              </a:rPr>
              <a:t> 3.</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Bức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tranh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thiên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nhiên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nông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thôn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trong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bài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hiện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như</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thế</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nào</a:t>
            </a:r>
            <a:r>
              <a:rPr lang="en-US" sz="2800" dirty="0">
                <a:solidFill>
                  <a:srgbClr val="1D1B11"/>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err="1">
                <a:solidFill>
                  <a:srgbClr val="1D1B11"/>
                </a:solidFill>
                <a:latin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cs typeface="Times New Roman" panose="02020603050405020304" pitchFamily="18" charset="0"/>
              </a:rPr>
              <a:t> 4.</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Khi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viết</a:t>
            </a:r>
            <a:r>
              <a:rPr lang="en-US" sz="2800" dirty="0">
                <a:solidFill>
                  <a:srgbClr val="1D1B11"/>
                </a:solidFill>
                <a:latin typeface="Times New Roman" panose="02020603050405020304" pitchFamily="18" charset="0"/>
                <a:cs typeface="Times New Roman" panose="02020603050405020304" pitchFamily="18" charset="0"/>
              </a:rPr>
              <a:t> : “</a:t>
            </a:r>
            <a:r>
              <a:rPr lang="en-US" sz="2800" i="1" dirty="0" err="1">
                <a:solidFill>
                  <a:srgbClr val="1D1B11"/>
                </a:solidFill>
                <a:latin typeface="Times New Roman" panose="02020603050405020304" pitchFamily="18" charset="0"/>
                <a:cs typeface="Times New Roman" panose="02020603050405020304" pitchFamily="18" charset="0"/>
              </a:rPr>
              <a:t>Dây</a:t>
            </a:r>
            <a:r>
              <a:rPr lang="en-US" sz="2800" i="1" dirty="0">
                <a:solidFill>
                  <a:srgbClr val="1D1B11"/>
                </a:solidFill>
                <a:latin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cs typeface="Times New Roman" panose="02020603050405020304" pitchFamily="18" charset="0"/>
              </a:rPr>
              <a:t>diều</a:t>
            </a:r>
            <a:r>
              <a:rPr lang="en-US" sz="2800" i="1" dirty="0">
                <a:solidFill>
                  <a:srgbClr val="1D1B11"/>
                </a:solidFill>
                <a:latin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cs typeface="Times New Roman" panose="02020603050405020304" pitchFamily="18" charset="0"/>
              </a:rPr>
              <a:t>em</a:t>
            </a:r>
            <a:r>
              <a:rPr lang="en-US" sz="2800" i="1" dirty="0">
                <a:solidFill>
                  <a:srgbClr val="1D1B11"/>
                </a:solidFill>
                <a:latin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cs typeface="Times New Roman" panose="02020603050405020304" pitchFamily="18" charset="0"/>
              </a:rPr>
              <a:t>cắm</a:t>
            </a:r>
            <a:r>
              <a:rPr lang="en-US" sz="2800" i="1" dirty="0">
                <a:solidFill>
                  <a:srgbClr val="1D1B11"/>
                </a:solidFill>
                <a:latin typeface="Times New Roman" panose="02020603050405020304" pitchFamily="18" charset="0"/>
                <a:cs typeface="Times New Roman" panose="02020603050405020304" pitchFamily="18" charset="0"/>
              </a:rPr>
              <a:t>/</a:t>
            </a:r>
            <a:r>
              <a:rPr lang="en-US" sz="2800" i="1" dirty="0" err="1">
                <a:solidFill>
                  <a:srgbClr val="1D1B11"/>
                </a:solidFill>
                <a:latin typeface="Times New Roman" panose="02020603050405020304" pitchFamily="18" charset="0"/>
                <a:cs typeface="Times New Roman" panose="02020603050405020304" pitchFamily="18" charset="0"/>
              </a:rPr>
              <a:t>Bên</a:t>
            </a:r>
            <a:r>
              <a:rPr lang="en-US" sz="2800" i="1" dirty="0">
                <a:solidFill>
                  <a:srgbClr val="1D1B11"/>
                </a:solidFill>
                <a:latin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cs typeface="Times New Roman" panose="02020603050405020304" pitchFamily="18" charset="0"/>
              </a:rPr>
              <a:t>bờ</a:t>
            </a:r>
            <a:r>
              <a:rPr lang="en-US" sz="2800" i="1" dirty="0">
                <a:solidFill>
                  <a:srgbClr val="1D1B11"/>
                </a:solidFill>
                <a:latin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cs typeface="Times New Roman" panose="02020603050405020304" pitchFamily="18" charset="0"/>
              </a:rPr>
              <a:t>hố</a:t>
            </a:r>
            <a:r>
              <a:rPr lang="en-US" sz="2800" i="1" dirty="0">
                <a:solidFill>
                  <a:srgbClr val="1D1B11"/>
                </a:solidFill>
                <a:latin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cs typeface="Times New Roman" panose="02020603050405020304" pitchFamily="18" charset="0"/>
              </a:rPr>
              <a:t>bom</a:t>
            </a:r>
            <a:r>
              <a:rPr lang="en-US" sz="2800" i="1" dirty="0">
                <a:solidFill>
                  <a:srgbClr val="1D1B11"/>
                </a:solidFill>
                <a:latin typeface="Times New Roman" panose="02020603050405020304" pitchFamily="18" charset="0"/>
                <a:cs typeface="Times New Roman" panose="02020603050405020304" pitchFamily="18" charset="0"/>
              </a:rPr>
              <a: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nhà</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muốn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nói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tới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điều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gì</a:t>
            </a:r>
            <a:r>
              <a:rPr lang="en-US" sz="2800" dirty="0">
                <a:solidFill>
                  <a:srgbClr val="1D1B11"/>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err="1">
                <a:solidFill>
                  <a:srgbClr val="1D1B11"/>
                </a:solidFill>
                <a:latin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cs typeface="Times New Roman" panose="02020603050405020304" pitchFamily="18" charset="0"/>
              </a:rPr>
              <a:t> 5.</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Nông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thôn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Việt</a:t>
            </a:r>
            <a:r>
              <a:rPr lang="en-US" sz="2800" dirty="0">
                <a:solidFill>
                  <a:srgbClr val="1D1B11"/>
                </a:solidFill>
                <a:latin typeface="Times New Roman" panose="02020603050405020304" pitchFamily="18" charset="0"/>
                <a:cs typeface="Times New Roman" panose="02020603050405020304" pitchFamily="18" charset="0"/>
              </a:rPr>
              <a:t> Nam </a:t>
            </a:r>
            <a:r>
              <a:rPr lang="en-US" sz="2800" dirty="0" err="1">
                <a:solidFill>
                  <a:srgbClr val="1D1B11"/>
                </a:solidFill>
                <a:latin typeface="Times New Roman" panose="02020603050405020304" pitchFamily="18" charset="0"/>
                <a:cs typeface="Times New Roman" panose="02020603050405020304" pitchFamily="18" charset="0"/>
              </a:rPr>
              <a:t>là</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chủ</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đề</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nổi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bật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trong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sáng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tác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Trần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Đăng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Khoa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khi</a:t>
            </a:r>
            <a:r>
              <a:rPr lang="en-US" sz="2800" dirty="0">
                <a:solidFill>
                  <a:srgbClr val="1D1B11"/>
                </a:solidFill>
                <a:latin typeface="Times New Roman" panose="02020603050405020304" pitchFamily="18" charset="0"/>
                <a:cs typeface="Times New Roman" panose="02020603050405020304" pitchFamily="18" charset="0"/>
              </a:rPr>
              <a:t> ở </a:t>
            </a:r>
            <a:r>
              <a:rPr lang="en-US" sz="2800" dirty="0" err="1">
                <a:solidFill>
                  <a:srgbClr val="1D1B11"/>
                </a:solidFill>
                <a:latin typeface="Times New Roman" panose="02020603050405020304" pitchFamily="18" charset="0"/>
                <a:cs typeface="Times New Roman" panose="02020603050405020304" pitchFamily="18" charset="0"/>
              </a:rPr>
              <a:t>lứa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tuổi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học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trò</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Em</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hãy</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chọn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giới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thiệu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với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thầy</a:t>
            </a:r>
            <a:r>
              <a:rPr lang="en-US" sz="2800" dirty="0">
                <a:solidFill>
                  <a:srgbClr val="1D1B11"/>
                </a:solidFill>
                <a:latin typeface="Times New Roman" panose="02020603050405020304" pitchFamily="18" charset="0"/>
                <a:cs typeface="Times New Roman" panose="02020603050405020304" pitchFamily="18" charset="0"/>
              </a:rPr>
              <a:t>/</a:t>
            </a:r>
            <a:r>
              <a:rPr lang="en-US" sz="2800" dirty="0" err="1">
                <a:solidFill>
                  <a:srgbClr val="1D1B11"/>
                </a:solidFill>
                <a:latin typeface="Times New Roman" panose="02020603050405020304" pitchFamily="18" charset="0"/>
                <a:cs typeface="Times New Roman" panose="02020603050405020304" pitchFamily="18" charset="0"/>
              </a:rPr>
              <a:t>cô</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và</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các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bạn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một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đoạn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hoặc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một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bài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viết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về</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nông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thôn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Trần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Đăng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Khoa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mà</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em</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yêu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thích</a:t>
            </a:r>
            <a:r>
              <a:rPr lang="en-US" sz="2800" dirty="0">
                <a:solidFill>
                  <a:srgbClr val="1D1B11"/>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err="1">
                <a:solidFill>
                  <a:srgbClr val="1D1B11"/>
                </a:solidFill>
                <a:latin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cs typeface="Times New Roman" panose="02020603050405020304" pitchFamily="18" charset="0"/>
              </a:rPr>
              <a:t> 6.</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Thả</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diều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là</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một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trò</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chơi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dân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gian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Ngoài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thả</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diều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em</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còn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biết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đến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trò</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chơi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dân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gian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nào</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khác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Hãy</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giới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thiệu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ngắn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gọn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về</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trò</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chơi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đó</a:t>
            </a:r>
            <a:r>
              <a:rPr lang="en-US" sz="2800" dirty="0">
                <a:solidFill>
                  <a:srgbClr val="1D1B11"/>
                </a:solidFill>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302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27546" y="1091821"/>
            <a:ext cx="11559654" cy="545910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09516" y="1405327"/>
            <a:ext cx="11172968" cy="4832092"/>
          </a:xfrm>
          <a:prstGeom prst="rect">
            <a:avLst/>
          </a:prstGeom>
        </p:spPr>
        <p:txBody>
          <a:bodyPr wrap="square">
            <a:spAutoFit/>
          </a:bodyPr>
          <a:lstStyle/>
          <a:p>
            <a:pPr algn="just"/>
            <a:r>
              <a:rPr lang="en-US" sz="2800" b="1" dirty="0" err="1">
                <a:solidFill>
                  <a:srgbClr val="1D1B11"/>
                </a:solidFill>
                <a:latin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cs typeface="Times New Roman" panose="02020603050405020304" pitchFamily="18" charset="0"/>
              </a:rPr>
              <a:t> 1.</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Bài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được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viết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theo</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thể</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bốn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chữ</a:t>
            </a:r>
            <a:r>
              <a:rPr lang="en-US" sz="2800" dirty="0">
                <a:solidFill>
                  <a:srgbClr val="1D1B11"/>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b="1" dirty="0" err="1">
                <a:solidFill>
                  <a:srgbClr val="1D1B11"/>
                </a:solidFill>
                <a:latin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cs typeface="Times New Roman" panose="02020603050405020304" pitchFamily="18" charset="0"/>
              </a:rPr>
              <a:t> 2.</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Tác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giả</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đã</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sử</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dụng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những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biện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pháp</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nghệ</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thuật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và</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những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hình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ảnh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liên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tưởng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độc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đáo</a:t>
            </a:r>
            <a:r>
              <a:rPr lang="en-US" sz="2800" dirty="0">
                <a:solidFill>
                  <a:srgbClr val="1D1B11"/>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342900" lvl="0" indent="-342900" algn="just">
              <a:spcAft>
                <a:spcPts val="0"/>
              </a:spcAft>
              <a:buFont typeface="Times New Roman" panose="02020603050405020304" pitchFamily="18" charset="0"/>
              <a:buChar char="-"/>
            </a:pP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spcAft>
                <a:spcPts val="0"/>
              </a:spcAft>
            </a:pP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Lặp</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no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gió</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lặp</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cú</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spcAft>
                <a:spcPts val="0"/>
              </a:spcAft>
            </a:pP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diều-trăng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vàng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diều-chiếc</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thuyền</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diều-hạt</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diều-lưỡi</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liềm</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spcAft>
                <a:spcPts val="0"/>
              </a:spcAft>
            </a:pP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hoá</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Sáo</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nó-thổi</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vang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nó-trong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ngần</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nó-chơi</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vơi</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spcAft>
                <a:spcPts val="0"/>
              </a:spcAft>
            </a:pP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Ẩn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cắm</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bờ</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hố</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bom</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Times New Roman" panose="02020603050405020304" pitchFamily="18" charset="0"/>
              <a:buChar char="-"/>
            </a:pP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tưởng</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độc</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đáo</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spcAft>
                <a:spcPts val="0"/>
              </a:spcAft>
            </a:pP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Diều-trăng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vàng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diều-chiếc</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thuyền</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diều-hạt</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diều-lưỡi</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liềm</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192562" y="308232"/>
            <a:ext cx="3806876" cy="523220"/>
          </a:xfrm>
          <a:prstGeom prst="rect">
            <a:avLst/>
          </a:prstGeom>
        </p:spPr>
        <p:txBody>
          <a:bodyPr wrap="none">
            <a:spAutoFit/>
          </a:bodyPr>
          <a:lstStyle/>
          <a:p>
            <a:pPr algn="ctr">
              <a:spcAft>
                <a:spcPts val="0"/>
              </a:spcAft>
            </a:pPr>
            <a:r>
              <a:rPr lang="en-US" sz="2800" b="1" dirty="0">
                <a:solidFill>
                  <a:srgbClr val="FF0000"/>
                </a:solidFill>
                <a:latin typeface="Times New Roman" panose="02020603050405020304" pitchFamily="18" charset="0"/>
                <a:ea typeface="MS Mincho"/>
                <a:cs typeface="Times New Roman" panose="02020603050405020304" pitchFamily="18" charset="0"/>
              </a:rPr>
              <a:t>*GỢI Ý ĐÁP ÁN ĐỀ 5:</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952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54842" y="1009934"/>
            <a:ext cx="11464119"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77672" y="1344894"/>
            <a:ext cx="11341289" cy="3970318"/>
          </a:xfrm>
          <a:prstGeom prst="rect">
            <a:avLst/>
          </a:prstGeom>
        </p:spPr>
        <p:txBody>
          <a:bodyPr wrap="square">
            <a:spAutoFit/>
          </a:bodyPr>
          <a:lstStyle/>
          <a:p>
            <a:pPr algn="just"/>
            <a:r>
              <a:rPr lang="en-US" sz="2800" b="1" dirty="0" err="1">
                <a:solidFill>
                  <a:srgbClr val="1D1B11"/>
                </a:solidFill>
                <a:latin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cs typeface="Times New Roman" panose="02020603050405020304" pitchFamily="18" charset="0"/>
              </a:rPr>
              <a:t> 3.</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Bức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tranh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thiên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nhiên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nông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thôn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trong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bài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just"/>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Với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những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hình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ảnh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quen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thuộc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cánh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diều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bầu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trời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những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vì</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sao</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trăng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vàng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cánh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đồng</a:t>
            </a:r>
            <a:r>
              <a:rPr lang="en-US" sz="2800" dirty="0">
                <a:solidFill>
                  <a:srgbClr val="1D1B11"/>
                </a:solidFill>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just"/>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Bức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tranh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thiên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nhiên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rộng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lớn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trải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dài</a:t>
            </a:r>
            <a:r>
              <a:rPr lang="en-US" sz="2800" dirty="0">
                <a:solidFill>
                  <a:srgbClr val="1D1B11"/>
                </a:solidFill>
                <a:latin typeface="Times New Roman" panose="02020603050405020304" pitchFamily="18" charset="0"/>
                <a:cs typeface="Times New Roman" panose="02020603050405020304" pitchFamily="18" charset="0"/>
              </a:rPr>
              <a:t> qua </a:t>
            </a:r>
            <a:r>
              <a:rPr lang="en-US" sz="2800" dirty="0" err="1">
                <a:solidFill>
                  <a:srgbClr val="1D1B11"/>
                </a:solidFill>
                <a:latin typeface="Times New Roman" panose="02020603050405020304" pitchFamily="18" charset="0"/>
                <a:cs typeface="Times New Roman" panose="02020603050405020304" pitchFamily="18" charset="0"/>
              </a:rPr>
              <a:t>các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mùa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các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thời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điểm</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gắn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với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cuộc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sống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sinh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hoạt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thôn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quê</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người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nông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dân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Việt</a:t>
            </a:r>
            <a:r>
              <a:rPr lang="en-US" sz="2800" dirty="0">
                <a:solidFill>
                  <a:srgbClr val="1D1B11"/>
                </a:solidFill>
                <a:latin typeface="Times New Roman" panose="02020603050405020304" pitchFamily="18" charset="0"/>
                <a:cs typeface="Times New Roman" panose="02020603050405020304" pitchFamily="18" charset="0"/>
              </a:rPr>
              <a:t> Nam. </a:t>
            </a:r>
            <a:r>
              <a:rPr lang="en-US" sz="2800" dirty="0" err="1">
                <a:solidFill>
                  <a:srgbClr val="1D1B11"/>
                </a:solidFill>
                <a:latin typeface="Times New Roman" panose="02020603050405020304" pitchFamily="18" charset="0"/>
                <a:cs typeface="Times New Roman" panose="02020603050405020304" pitchFamily="18" charset="0"/>
              </a:rPr>
              <a:t>Xuyên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suốt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bài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là</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hình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ảnh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cánh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diều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với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âm</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thanh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lan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toả</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trong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gió</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gợi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cảm</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giác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khoáng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đạt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tự</a:t>
            </a:r>
            <a:r>
              <a:rPr lang="en-US" sz="2800" dirty="0">
                <a:solidFill>
                  <a:srgbClr val="1D1B11"/>
                </a:solidFill>
                <a:latin typeface="Times New Roman" panose="02020603050405020304" pitchFamily="18" charset="0"/>
                <a:cs typeface="Times New Roman" panose="02020603050405020304" pitchFamily="18" charset="0"/>
              </a:rPr>
              <a:t> do </a:t>
            </a:r>
            <a:r>
              <a:rPr lang="en-US" sz="2800" dirty="0" err="1">
                <a:solidFill>
                  <a:srgbClr val="1D1B11"/>
                </a:solidFill>
                <a:latin typeface="Times New Roman" panose="02020603050405020304" pitchFamily="18" charset="0"/>
                <a:cs typeface="Times New Roman" panose="02020603050405020304" pitchFamily="18" charset="0"/>
              </a:rPr>
              <a:t>và</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quen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thuộc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bình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dị</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Cùng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với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đó</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là</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các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hình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ảnh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lấp</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lánh</a:t>
            </a:r>
            <a:r>
              <a:rPr lang="en-US" sz="2800" dirty="0">
                <a:solidFill>
                  <a:srgbClr val="1D1B11"/>
                </a:solidFill>
                <a:latin typeface="Times New Roman" panose="02020603050405020304" pitchFamily="18" charset="0"/>
                <a:cs typeface="Times New Roman" panose="02020603050405020304" pitchFamily="18" charset="0"/>
              </a:rPr>
              <a:t>, lung </a:t>
            </a:r>
            <a:r>
              <a:rPr lang="en-US" sz="2800" dirty="0" err="1">
                <a:solidFill>
                  <a:srgbClr val="1D1B11"/>
                </a:solidFill>
                <a:latin typeface="Times New Roman" panose="02020603050405020304" pitchFamily="18" charset="0"/>
                <a:cs typeface="Times New Roman" panose="02020603050405020304" pitchFamily="18" charset="0"/>
              </a:rPr>
              <a:t>linh</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nhiều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sắc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màu</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trăng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sao</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làm</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nét</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tươi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mới</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thiên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nhiên</a:t>
            </a:r>
            <a:r>
              <a:rPr lang="en-US" sz="2800" dirty="0">
                <a:solidFill>
                  <a:srgbClr val="1D1B11"/>
                </a:solidFill>
                <a:latin typeface="Times New Roman" panose="02020603050405020304" pitchFamily="18" charset="0"/>
                <a:cs typeface="Times New Roman" panose="02020603050405020304" pitchFamily="18" charset="0"/>
              </a:rPr>
              <a:t> qua </a:t>
            </a:r>
            <a:r>
              <a:rPr lang="en-US" sz="2800" dirty="0" err="1">
                <a:solidFill>
                  <a:srgbClr val="1D1B11"/>
                </a:solidFill>
                <a:latin typeface="Times New Roman" panose="02020603050405020304" pitchFamily="18" charset="0"/>
                <a:cs typeface="Times New Roman" panose="02020603050405020304" pitchFamily="18" charset="0"/>
              </a:rPr>
              <a:t>sự</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liên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tưởng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độc</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đáo</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chú</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bé</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Trần</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Đăng</a:t>
            </a:r>
            <a:r>
              <a:rPr lang="en-US" sz="2800" dirty="0">
                <a:solidFill>
                  <a:srgbClr val="1D1B11"/>
                </a:solidFill>
                <a:latin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cs typeface="Times New Roman" panose="02020603050405020304" pitchFamily="18" charset="0"/>
              </a:rPr>
              <a:t>Khoa</a:t>
            </a:r>
            <a:r>
              <a:rPr lang="en-US" sz="2800" dirty="0">
                <a:solidFill>
                  <a:srgbClr val="1D1B11"/>
                </a:solidFill>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571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450376" y="1009934"/>
            <a:ext cx="11368585" cy="464023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73205" y="1774209"/>
            <a:ext cx="11245755" cy="3539430"/>
          </a:xfrm>
          <a:prstGeom prst="rect">
            <a:avLst/>
          </a:prstGeom>
        </p:spPr>
        <p:txBody>
          <a:bodyPr wrap="square">
            <a:spAutoFit/>
          </a:bodyPr>
          <a:lstStyle/>
          <a:p>
            <a:pPr algn="just"/>
            <a:r>
              <a:rPr lang="en-US" sz="2800" b="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4.</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diều</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cắm</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bờ</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hố</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bom</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khẳng</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diệt</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tàn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khốc</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5.</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HS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nông</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thôn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Trần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Đăng</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Khoa</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Ò…ó…o;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Mưa</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Hạt</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gạo</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làng</a:t>
            </a:r>
            <a:r>
              <a:rPr lang="en-US" sz="2800" i="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ta.</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1"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6.</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HS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kể</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trò</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chơi</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chơi</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chuyền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chơi</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ô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ăn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nhảy</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lò</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cò</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thiệu</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ngắn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gọn</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trò</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chơi</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rgbClr val="1D1B1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624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61916" y="460191"/>
            <a:ext cx="3950056" cy="523220"/>
          </a:xfrm>
          <a:prstGeom prst="rect">
            <a:avLst/>
          </a:prstGeom>
        </p:spPr>
        <p:txBody>
          <a:bodyPr wrap="none">
            <a:spAutoFit/>
          </a:bodyPr>
          <a:lstStyle/>
          <a:p>
            <a:pPr algn="ctr">
              <a:spcAft>
                <a:spcPts val="0"/>
              </a:spcAft>
              <a:tabLst>
                <a:tab pos="152400" algn="l"/>
              </a:tabLst>
            </a:pPr>
            <a:r>
              <a:rPr lang="de-DE"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HƯỚNG DẪN TỰ HỌC</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66151849"/>
              </p:ext>
            </p:extLst>
          </p:nvPr>
        </p:nvGraphicFramePr>
        <p:xfrm>
          <a:off x="320723" y="1926281"/>
          <a:ext cx="11632442" cy="4679234"/>
        </p:xfrm>
        <a:graphic>
          <a:graphicData uri="http://schemas.openxmlformats.org/drawingml/2006/table">
            <a:tbl>
              <a:tblPr firstRow="1" firstCol="1" lastRow="1" lastCol="1" bandRow="1" bandCol="1"/>
              <a:tblGrid>
                <a:gridCol w="9701616">
                  <a:extLst>
                    <a:ext uri="{9D8B030D-6E8A-4147-A177-3AD203B41FA5}">
                      <a16:colId xmlns:a16="http://schemas.microsoft.com/office/drawing/2014/main" val="2203157873"/>
                    </a:ext>
                  </a:extLst>
                </a:gridCol>
                <a:gridCol w="1930826">
                  <a:extLst>
                    <a:ext uri="{9D8B030D-6E8A-4147-A177-3AD203B41FA5}">
                      <a16:colId xmlns:a16="http://schemas.microsoft.com/office/drawing/2014/main" val="1976288550"/>
                    </a:ext>
                  </a:extLst>
                </a:gridCol>
              </a:tblGrid>
              <a:tr h="519915">
                <a:tc gridSpan="2">
                  <a:txBody>
                    <a:bodyPr/>
                    <a:lstStyle/>
                    <a:p>
                      <a:pPr>
                        <a:lnSpc>
                          <a:spcPct val="115000"/>
                        </a:lnSpc>
                        <a:spcAft>
                          <a:spcPts val="0"/>
                        </a:spcAft>
                      </a:pPr>
                      <a:r>
                        <a:rPr lang="de-DE"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Tên tác phẩm: .......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hMerge="1">
                  <a:txBody>
                    <a:bodyPr/>
                    <a:lstStyle/>
                    <a:p>
                      <a:endParaRPr lang="en-US"/>
                    </a:p>
                  </a:txBody>
                  <a:tcPr/>
                </a:tc>
                <a:extLst>
                  <a:ext uri="{0D108BD9-81ED-4DB2-BD59-A6C34878D82A}">
                    <a16:rowId xmlns:a16="http://schemas.microsoft.com/office/drawing/2014/main" val="4070712968"/>
                  </a:ext>
                </a:extLst>
              </a:tr>
              <a:tr h="519915">
                <a:tc>
                  <a:txBody>
                    <a:bodyPr/>
                    <a:lstStyle/>
                    <a:p>
                      <a:pPr algn="ctr">
                        <a:lnSpc>
                          <a:spcPct val="115000"/>
                        </a:lnSpc>
                        <a:spcAft>
                          <a:spcPts val="0"/>
                        </a:spcAft>
                        <a:tabLst>
                          <a:tab pos="1386840" algn="l"/>
                        </a:tabLst>
                      </a:pPr>
                      <a:r>
                        <a:rPr lang="de-DE"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hỏi tìm ý</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tabLst>
                          <a:tab pos="1386840" algn="l"/>
                        </a:tabLst>
                      </a:pPr>
                      <a:r>
                        <a:rPr lang="de-DE"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 lời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5986734"/>
                  </a:ext>
                </a:extLst>
              </a:tr>
              <a:tr h="519915">
                <a:tc>
                  <a:txBody>
                    <a:bodyPr/>
                    <a:lstStyle/>
                    <a:p>
                      <a:pPr>
                        <a:lnSpc>
                          <a:spcPct val="115000"/>
                        </a:lnSpc>
                        <a:spcAft>
                          <a:spcPts val="0"/>
                        </a:spcAft>
                        <a:tabLst>
                          <a:tab pos="138684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 cách đọc bài thơ và ấn tượng chung của em khi đọc?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tabLst>
                          <a:tab pos="1386840" algn="l"/>
                        </a:tabLs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546296887"/>
                  </a:ext>
                </a:extLst>
              </a:tr>
              <a:tr h="519915">
                <a:tc>
                  <a:txBody>
                    <a:bodyPr/>
                    <a:lstStyle/>
                    <a:p>
                      <a:pPr>
                        <a:lnSpc>
                          <a:spcPct val="115000"/>
                        </a:lnSpc>
                        <a:spcAft>
                          <a:spcPts val="0"/>
                        </a:spcAft>
                        <a:tabLst>
                          <a:tab pos="138684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 thiệu xuất xứ của bài thơ?</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tabLst>
                          <a:tab pos="1386840" algn="l"/>
                        </a:tabLs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677595369"/>
                  </a:ext>
                </a:extLst>
              </a:tr>
              <a:tr h="1039829">
                <a:tc>
                  <a:txBody>
                    <a:bodyPr/>
                    <a:lstStyle/>
                    <a:p>
                      <a:pPr>
                        <a:lnSpc>
                          <a:spcPct val="115000"/>
                        </a:lnSpc>
                        <a:spcAft>
                          <a:spcPts val="0"/>
                        </a:spcAft>
                        <a:tabLst>
                          <a:tab pos="138684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 thơ được viết theo thể  thơ nào? Chỉ ra đặc điểm vần, nhịp của bài thơ.</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tabLst>
                          <a:tab pos="1386840" algn="l"/>
                        </a:tabLs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60751464"/>
                  </a:ext>
                </a:extLst>
              </a:tr>
              <a:tr h="519915">
                <a:tc>
                  <a:txBody>
                    <a:bodyPr/>
                    <a:lstStyle/>
                    <a:p>
                      <a:pPr>
                        <a:lnSpc>
                          <a:spcPct val="115000"/>
                        </a:lnSpc>
                        <a:spcAft>
                          <a:spcPts val="0"/>
                        </a:spcAft>
                        <a:tabLst>
                          <a:tab pos="138684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 thơ viết về ai và về điều gì?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tabLst>
                          <a:tab pos="1386840" algn="l"/>
                        </a:tabLs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524842225"/>
                  </a:ext>
                </a:extLst>
              </a:tr>
              <a:tr h="519915">
                <a:tc>
                  <a:txBody>
                    <a:bodyPr/>
                    <a:lstStyle/>
                    <a:p>
                      <a:pPr>
                        <a:lnSpc>
                          <a:spcPct val="115000"/>
                        </a:lnSpc>
                        <a:spcAft>
                          <a:spcPts val="0"/>
                        </a:spcAft>
                        <a:tabLst>
                          <a:tab pos="138684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Ai là người bày tỏ cảm xúc, tình cảm suy nghĩ trong bài thơ?</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tabLst>
                          <a:tab pos="1386840" algn="l"/>
                        </a:tabLs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588195102"/>
                  </a:ext>
                </a:extLst>
              </a:tr>
              <a:tr h="519915">
                <a:tc>
                  <a:txBody>
                    <a:bodyPr/>
                    <a:lstStyle/>
                    <a:p>
                      <a:pPr>
                        <a:lnSpc>
                          <a:spcPct val="115000"/>
                        </a:lnSpc>
                        <a:spcAft>
                          <a:spcPts val="0"/>
                        </a:spcAft>
                        <a:tabLst>
                          <a:tab pos="1386840" algn="l"/>
                        </a:tabLs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 thơ có thể chia làm mấy phần ? Nêu nội dung từng phẩn.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tabLst>
                          <a:tab pos="138684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850013158"/>
                  </a:ext>
                </a:extLst>
              </a:tr>
            </a:tbl>
          </a:graphicData>
        </a:graphic>
      </p:graphicFrame>
      <p:sp>
        <p:nvSpPr>
          <p:cNvPr id="4" name="Rectangle 3"/>
          <p:cNvSpPr/>
          <p:nvPr/>
        </p:nvSpPr>
        <p:spPr>
          <a:xfrm>
            <a:off x="320723" y="1193238"/>
            <a:ext cx="11632442" cy="523220"/>
          </a:xfrm>
          <a:prstGeom prst="rect">
            <a:avLst/>
          </a:prstGeom>
        </p:spPr>
        <p:txBody>
          <a:bodyPr wrap="square">
            <a:spAutoFit/>
          </a:bodyPr>
          <a:lstStyle/>
          <a:p>
            <a:pPr algn="just">
              <a:spcAft>
                <a:spcPts val="0"/>
              </a:spcAft>
              <a:tabLst>
                <a:tab pos="152400" algn="l"/>
              </a:tabLst>
            </a:pPr>
            <a:r>
              <a:rPr lang="de-DE"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Tìm đọc thêm một bài thơ bốn chữ và điền thông tin vào </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PHIẾU HỌC TẬP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95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450376" y="600502"/>
            <a:ext cx="7656394" cy="6960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50373" y="686910"/>
            <a:ext cx="7422225" cy="523220"/>
          </a:xfrm>
          <a:prstGeom prst="rect">
            <a:avLst/>
          </a:prstGeom>
        </p:spPr>
        <p:txBody>
          <a:bodyPr wrap="none">
            <a:spAutoFit/>
          </a:bodyPr>
          <a:lstStyle/>
          <a:p>
            <a:pPr>
              <a:spcAft>
                <a:spcPts val="0"/>
              </a:spcAft>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tố</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chữ</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797381008"/>
              </p:ext>
            </p:extLst>
          </p:nvPr>
        </p:nvGraphicFramePr>
        <p:xfrm>
          <a:off x="450373" y="2129050"/>
          <a:ext cx="11218462" cy="3256520"/>
        </p:xfrm>
        <a:graphic>
          <a:graphicData uri="http://schemas.openxmlformats.org/drawingml/2006/table">
            <a:tbl>
              <a:tblPr firstRow="1" firstCol="1" bandRow="1"/>
              <a:tblGrid>
                <a:gridCol w="4094331">
                  <a:extLst>
                    <a:ext uri="{9D8B030D-6E8A-4147-A177-3AD203B41FA5}">
                      <a16:colId xmlns:a16="http://schemas.microsoft.com/office/drawing/2014/main" val="3546751014"/>
                    </a:ext>
                  </a:extLst>
                </a:gridCol>
                <a:gridCol w="7124131">
                  <a:extLst>
                    <a:ext uri="{9D8B030D-6E8A-4147-A177-3AD203B41FA5}">
                      <a16:colId xmlns:a16="http://schemas.microsoft.com/office/drawing/2014/main" val="4199514784"/>
                    </a:ext>
                  </a:extLst>
                </a:gridCol>
              </a:tblGrid>
              <a:tr h="276883">
                <a:tc>
                  <a:txBody>
                    <a:bodyPr/>
                    <a:lstStyle/>
                    <a:p>
                      <a:pPr>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 dòng năm chữ.</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945206122"/>
                  </a:ext>
                </a:extLst>
              </a:tr>
              <a:tr h="2768840">
                <a:tc>
                  <a:txBody>
                    <a:bodyPr/>
                    <a:lstStyle/>
                    <a:p>
                      <a:pPr>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liền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quãng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phối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hỗn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90871002"/>
                  </a:ext>
                </a:extLst>
              </a:tr>
            </a:tbl>
          </a:graphicData>
        </a:graphic>
      </p:graphicFrame>
    </p:spTree>
    <p:extLst>
      <p:ext uri="{BB962C8B-B14F-4D97-AF65-F5344CB8AC3E}">
        <p14:creationId xmlns:p14="http://schemas.microsoft.com/office/powerpoint/2010/main" val="2751237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13918373"/>
              </p:ext>
            </p:extLst>
          </p:nvPr>
        </p:nvGraphicFramePr>
        <p:xfrm>
          <a:off x="777919" y="955343"/>
          <a:ext cx="10754438" cy="4995081"/>
        </p:xfrm>
        <a:graphic>
          <a:graphicData uri="http://schemas.openxmlformats.org/drawingml/2006/table">
            <a:tbl>
              <a:tblPr firstRow="1" firstCol="1" bandRow="1"/>
              <a:tblGrid>
                <a:gridCol w="3903263">
                  <a:extLst>
                    <a:ext uri="{9D8B030D-6E8A-4147-A177-3AD203B41FA5}">
                      <a16:colId xmlns:a16="http://schemas.microsoft.com/office/drawing/2014/main" val="3410016162"/>
                    </a:ext>
                  </a:extLst>
                </a:gridCol>
                <a:gridCol w="6851175">
                  <a:extLst>
                    <a:ext uri="{9D8B030D-6E8A-4147-A177-3AD203B41FA5}">
                      <a16:colId xmlns:a16="http://schemas.microsoft.com/office/drawing/2014/main" val="2238374440"/>
                    </a:ext>
                  </a:extLst>
                </a:gridCol>
              </a:tblGrid>
              <a:tr h="2997049">
                <a:tc>
                  <a:txBody>
                    <a:bodyPr/>
                    <a:lstStyle/>
                    <a:p>
                      <a:pPr>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nhịp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- 2/3 hoặc 3/2. </a:t>
                      </a:r>
                      <a:r>
                        <a:rPr lang="en-US" sz="32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(nhịp thơ có thể ngắt linh hoạt, phù hợp với tình cảm, cảm xúc được thể hiện trong bài thơ).</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19725501"/>
                  </a:ext>
                </a:extLst>
              </a:tr>
              <a:tr h="1998032">
                <a:tc>
                  <a:txBody>
                    <a:bodyPr/>
                    <a:lstStyle/>
                    <a:p>
                      <a:pPr>
                        <a:spcAft>
                          <a:spcPts val="0"/>
                        </a:spcAft>
                      </a:pPr>
                      <a:r>
                        <a:rPr lang="en-US" sz="3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Hình ảnh thơ:</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gũi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vè</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52626663"/>
                  </a:ext>
                </a:extLst>
              </a:tr>
            </a:tbl>
          </a:graphicData>
        </a:graphic>
      </p:graphicFrame>
    </p:spTree>
    <p:extLst>
      <p:ext uri="{BB962C8B-B14F-4D97-AF65-F5344CB8AC3E}">
        <p14:creationId xmlns:p14="http://schemas.microsoft.com/office/powerpoint/2010/main" val="116743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083212"/>
            <a:ext cx="11633982" cy="46001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3539" y="2073507"/>
            <a:ext cx="11337090" cy="3108543"/>
          </a:xfrm>
          <a:prstGeom prst="rect">
            <a:avLst/>
          </a:prstGeom>
        </p:spPr>
        <p:txBody>
          <a:bodyPr wrap="square">
            <a:spAutoFit/>
          </a:bodyPr>
          <a:lstStyle/>
          <a:p>
            <a:pPr algn="just">
              <a:spcAft>
                <a:spcPts val="0"/>
              </a:spcAft>
              <a:tabLst>
                <a:tab pos="400050" algn="l"/>
              </a:tabLst>
            </a:pP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Xác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định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nhận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diện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đặc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điểm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thể</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như</a:t>
            </a:r>
            <a:r>
              <a:rPr lang="en-US" sz="2800"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số</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chữ</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cách</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gieo</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vần</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ngắt</a:t>
            </a:r>
            <a:r>
              <a:rPr lang="en-US" sz="2800" i="1" dirty="0">
                <a:solidFill>
                  <a:srgbClr val="0D0D0D"/>
                </a:solidFill>
                <a:latin typeface="Times New Roman" panose="02020603050405020304" pitchFamily="18" charset="0"/>
                <a:ea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rPr>
              <a:t>nhịp</a:t>
            </a:r>
            <a:r>
              <a:rPr lang="en-US" sz="2800" i="1" dirty="0">
                <a:solidFill>
                  <a:srgbClr val="0D0D0D"/>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gn="just">
              <a:spcAft>
                <a:spcPts val="0"/>
              </a:spcAft>
              <a:tabLst>
                <a:tab pos="400050" algn="l"/>
              </a:tabLst>
            </a:pP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Đánh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giá</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tác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dụng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cách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gieo</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vần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ngắt</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nhịp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việc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thể</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hiện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tình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cảm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cảm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xúc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tác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giả</a:t>
            </a:r>
            <a:r>
              <a:rPr lang="en-US" sz="2800" dirty="0">
                <a:solidFill>
                  <a:srgbClr val="0D0D0D"/>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gn="just">
              <a:spcAft>
                <a:spcPts val="0"/>
              </a:spcAft>
              <a:tabLst>
                <a:tab pos="400050" algn="l"/>
              </a:tabLst>
            </a:pP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Tìm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hiểu</a:t>
            </a:r>
            <a:r>
              <a:rPr lang="en-US" sz="2800" dirty="0">
                <a:solidFill>
                  <a:srgbClr val="0D0D0D"/>
                </a:solidFill>
                <a:latin typeface="Times New Roman" panose="02020603050405020304" pitchFamily="18" charset="0"/>
                <a:ea typeface="Times New Roman" panose="02020603050405020304" pitchFamily="18" charset="0"/>
              </a:rPr>
              <a:t> ý </a:t>
            </a:r>
            <a:r>
              <a:rPr lang="en-US" sz="2800" dirty="0" err="1">
                <a:solidFill>
                  <a:srgbClr val="0D0D0D"/>
                </a:solidFill>
                <a:latin typeface="Times New Roman" panose="02020603050405020304" pitchFamily="18" charset="0"/>
                <a:ea typeface="Times New Roman" panose="02020603050405020304" pitchFamily="18" charset="0"/>
              </a:rPr>
              <a:t>nghĩa</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rPr>
              <a:t> chi </a:t>
            </a:r>
            <a:r>
              <a:rPr lang="en-US" sz="2800" dirty="0" err="1">
                <a:solidFill>
                  <a:srgbClr val="0D0D0D"/>
                </a:solidFill>
                <a:latin typeface="Times New Roman" panose="02020603050405020304" pitchFamily="18" charset="0"/>
                <a:ea typeface="Times New Roman" panose="02020603050405020304" pitchFamily="18" charset="0"/>
              </a:rPr>
              <a:t>tiết</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hình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ảnh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có</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thơ</a:t>
            </a:r>
            <a:r>
              <a:rPr lang="en-US" sz="2800" dirty="0">
                <a:solidFill>
                  <a:srgbClr val="0D0D0D"/>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Tìm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hiểu</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tâm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trạng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cảm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xúc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tác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giả</a:t>
            </a:r>
            <a:r>
              <a:rPr lang="en-US" sz="2800" dirty="0">
                <a:solidFill>
                  <a:srgbClr val="0D0D0D"/>
                </a:solidFill>
                <a:latin typeface="Times New Roman" panose="02020603050405020304" pitchFamily="18" charset="0"/>
                <a:ea typeface="Times New Roman" panose="02020603050405020304" pitchFamily="18" charset="0"/>
              </a:rPr>
              <a:t>. Qua </a:t>
            </a:r>
            <a:r>
              <a:rPr lang="en-US" sz="2800" dirty="0" err="1">
                <a:solidFill>
                  <a:srgbClr val="0D0D0D"/>
                </a:solidFill>
                <a:latin typeface="Times New Roman" panose="02020603050405020304" pitchFamily="18" charset="0"/>
                <a:ea typeface="Times New Roman" panose="02020603050405020304" pitchFamily="18" charset="0"/>
              </a:rPr>
              <a:t>đó</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lí</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giải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đánh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giá</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liên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hệ</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với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những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kinh</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nghiệm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sống</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thực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tiễn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bản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thân</a:t>
            </a:r>
            <a:r>
              <a:rPr lang="en-US" sz="2800" dirty="0">
                <a:solidFill>
                  <a:srgbClr val="0D0D0D"/>
                </a:solidFill>
                <a:latin typeface="Times New Roman" panose="02020603050405020304" pitchFamily="18" charset="0"/>
                <a:ea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514346" y="1485654"/>
            <a:ext cx="8193269" cy="587853"/>
          </a:xfrm>
          <a:prstGeom prst="rect">
            <a:avLst/>
          </a:prstGeom>
        </p:spPr>
        <p:txBody>
          <a:bodyPr wrap="non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lang="de-DE" sz="28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3</a:t>
            </a:r>
            <a:r>
              <a:rPr kumimoji="0" lang="de-DE"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Cách đọc hiểu một văn bản thơ bốn chữ, năm chữ</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097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7049</Words>
  <PresentationFormat>Widescreen</PresentationFormat>
  <Paragraphs>420</Paragraphs>
  <Slides>64</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64</vt:i4>
      </vt:variant>
    </vt:vector>
  </HeadingPairs>
  <TitlesOfParts>
    <vt:vector size="70" baseType="lpstr">
      <vt:lpstr>Arial</vt:lpstr>
      <vt:lpstr>Calibri</vt:lpstr>
      <vt:lpstr>Calibri Light</vt:lpstr>
      <vt:lpstr>Times New Roman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2022-07-16T04:33:54Z</dcterms:created>
  <dcterms:modified xsi:type="dcterms:W3CDTF">2022-08-21T15:32:37Z</dcterms:modified>
</cp:coreProperties>
</file>