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56" r:id="rId6"/>
    <p:sldId id="334" r:id="rId7"/>
    <p:sldId id="357" r:id="rId8"/>
    <p:sldId id="337" r:id="rId9"/>
    <p:sldId id="324" r:id="rId10"/>
    <p:sldId id="325" r:id="rId11"/>
    <p:sldId id="338" r:id="rId12"/>
    <p:sldId id="359" r:id="rId13"/>
    <p:sldId id="360" r:id="rId14"/>
    <p:sldId id="363" r:id="rId15"/>
    <p:sldId id="362" r:id="rId16"/>
    <p:sldId id="364" r:id="rId17"/>
    <p:sldId id="373" r:id="rId18"/>
    <p:sldId id="365" r:id="rId19"/>
    <p:sldId id="366" r:id="rId20"/>
    <p:sldId id="367" r:id="rId21"/>
    <p:sldId id="368" r:id="rId22"/>
    <p:sldId id="369" r:id="rId23"/>
    <p:sldId id="317" r:id="rId24"/>
    <p:sldId id="318" r:id="rId25"/>
    <p:sldId id="316" r:id="rId26"/>
    <p:sldId id="319" r:id="rId27"/>
    <p:sldId id="329" r:id="rId28"/>
    <p:sldId id="320" r:id="rId29"/>
    <p:sldId id="331" r:id="rId30"/>
    <p:sldId id="332" r:id="rId31"/>
    <p:sldId id="330" r:id="rId32"/>
    <p:sldId id="370" r:id="rId33"/>
    <p:sldId id="333" r:id="rId34"/>
    <p:sldId id="335" r:id="rId35"/>
    <p:sldId id="321" r:id="rId36"/>
    <p:sldId id="336" r:id="rId37"/>
    <p:sldId id="342" r:id="rId38"/>
    <p:sldId id="371" r:id="rId39"/>
    <p:sldId id="372" r:id="rId40"/>
    <p:sldId id="339" r:id="rId41"/>
    <p:sldId id="343" r:id="rId42"/>
    <p:sldId id="340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7" autoAdjust="0"/>
    <p:restoredTop sz="94139" autoAdjust="0"/>
  </p:normalViewPr>
  <p:slideViewPr>
    <p:cSldViewPr>
      <p:cViewPr varScale="1">
        <p:scale>
          <a:sx n="35" d="100"/>
          <a:sy n="35" d="100"/>
        </p:scale>
        <p:origin x="123" y="7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7.wmf"/><Relationship Id="rId7" Type="http://schemas.openxmlformats.org/officeDocument/2006/relationships/image" Target="../media/image80.png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11" Type="http://schemas.openxmlformats.org/officeDocument/2006/relationships/image" Target="../media/image37.wmf"/><Relationship Id="rId5" Type="http://schemas.openxmlformats.org/officeDocument/2006/relationships/package" Target="../embeddings/Microsoft_Word_Document.docx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231.png"/><Relationship Id="rId9" Type="http://schemas.openxmlformats.org/officeDocument/2006/relationships/image" Target="../media/image35.wmf"/><Relationship Id="rId14" Type="http://schemas.openxmlformats.org/officeDocument/2006/relationships/image" Target="../media/image40.wmf"/><Relationship Id="rId22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33.png"/><Relationship Id="rId9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547912" y="1676399"/>
            <a:ext cx="14333062" cy="11181524"/>
            <a:chOff x="9721699" y="2126502"/>
            <a:chExt cx="14333062" cy="111815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721699" y="2126502"/>
              <a:ext cx="13944599" cy="130523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384586" y="4088493"/>
              <a:ext cx="13281711" cy="75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nhất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51187" y="2185246"/>
              <a:ext cx="14203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5342"/>
            <a:ext cx="7936992" cy="112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 Tìm tập xác định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;			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 b="1"/>
                  <a:t>Giải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	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−4≥0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b) 	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−1≠0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blipFill>
                <a:blip r:embed="rId3"/>
                <a:stretch>
                  <a:fillRect l="-1453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3962400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a</a:t>
                </a:r>
                <a:r>
                  <a:rPr lang="en-US" sz="4300"/>
                  <a:t>) Hãy cho biết Bảng 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 panose="02040503050406030204" pitchFamily="18" charset="0"/>
                      </a:rPr>
                      <m:t>6.4</m:t>
                    </m:r>
                  </m:oMath>
                </a14:m>
                <a:r>
                  <a:rPr lang="en-US" sz="4300"/>
                  <a:t> có cho ta một hàm số hay không. Nếu có, tìm tập xác định và tập giá trị của hàm số đó.</a:t>
                </a:r>
              </a:p>
              <a:p>
                <a:pPr marL="0" indent="0">
                  <a:buNone/>
                </a:pPr>
                <a:r>
                  <a:rPr lang="en-US" sz="4300"/>
                  <a:t>b) Trở lại HĐ2, ta có hàm số cho bằng biểu đồ. Hãy cho biết giá trị của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</m:t>
                    </m:r>
                  </m:oMath>
                </a14:m>
                <a:r>
                  <a:rPr lang="en-US" sz="4300"/>
                  <a:t>. </a:t>
                </a:r>
              </a:p>
              <a:p>
                <a:pPr marL="0" indent="0">
                  <a:buNone/>
                </a:pPr>
                <a:r>
                  <a:rPr lang="en-US" sz="4300"/>
                  <a:t>Tìm tập xác định, tập giá trị của hàm số đó.</a:t>
                </a:r>
                <a:endParaRPr lang="vi-VN" sz="4300"/>
              </a:p>
              <a:p>
                <a:pPr marL="0" indent="0">
                  <a:buNone/>
                </a:pPr>
                <a:r>
                  <a:rPr lang="en-US" sz="4300"/>
                  <a:t>c) Cho hàm số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300"/>
                  <a:t>. Tính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00"/>
                  <a:t>;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00"/>
                  <a:t>  và tìm tập xác định, tập giá trị của hàm số này. </a:t>
                </a:r>
                <a:endParaRPr lang="vi-VN" sz="4300"/>
              </a:p>
              <a:p>
                <a:pPr mar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blipFill>
                <a:blip r:embed="rId3"/>
                <a:stretch>
                  <a:fillRect l="-1196" t="-5272" b="-92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723899" y="2628585"/>
            <a:ext cx="5116461" cy="1646755"/>
            <a:chOff x="224" y="592"/>
            <a:chExt cx="7128" cy="255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7128" cy="1586"/>
              <a:chOff x="315" y="602"/>
              <a:chExt cx="10029" cy="1962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8299" cy="1943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63" y="84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779478"/>
            <a:ext cx="23164800" cy="849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32C76-7213-4547-A4CF-F56DF4C1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" y="8335653"/>
            <a:ext cx="11353800" cy="2885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300"/>
                  <a:t>Bảng 6.4 cho ta một hàm số.</a:t>
                </a:r>
                <a:endParaRPr lang="vi-VN" sz="4300"/>
              </a:p>
              <a:p>
                <a:r>
                  <a:rPr lang="en-US" sz="4300"/>
                  <a:t>TXD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2013,2014,2015,2016,2017,2018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r>
                  <a:rPr lang="en-US" sz="4300"/>
                  <a:t>Tập giá trị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73,1;73,2;73,3;73,4;73,5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lvl="0"/>
                <a:r>
                  <a:rPr lang="en-US" sz="4300"/>
                  <a:t>Giá trị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 </m:t>
                    </m:r>
                  </m:oMath>
                </a14:m>
                <a:r>
                  <a:rPr lang="en-US" sz="4300"/>
                  <a:t>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242</m:t>
                    </m:r>
                  </m:oMath>
                </a14:m>
                <a:endParaRPr lang="vi-VN" sz="4300"/>
              </a:p>
              <a:p>
                <a:pPr lvl="0"/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300"/>
                  <a:t>,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4300"/>
                  <a:t>. </a:t>
                </a:r>
                <a:endParaRPr lang="vi-VN" sz="4300"/>
              </a:p>
              <a:p>
                <a:r>
                  <a:rPr lang="en-US" sz="4300"/>
                  <a:t>Tập xác định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, Tập giá trị 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blipFill>
                <a:blip r:embed="rId5"/>
                <a:stretch>
                  <a:fillRect l="-1823" t="-3663" b="-40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6948861-5019-4A64-98EF-9C1ADC6DA970}"/>
              </a:ext>
            </a:extLst>
          </p:cNvPr>
          <p:cNvSpPr/>
          <p:nvPr/>
        </p:nvSpPr>
        <p:spPr>
          <a:xfrm>
            <a:off x="723900" y="12626189"/>
            <a:ext cx="229362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vi-VN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/>
              <a:t>Một hàm số có thể được cho bằng bảng, bằng biểu đồ, bằng công thức hoặc bằng mô tả.</a:t>
            </a:r>
            <a:endParaRPr lang="vi-VN" sz="4200"/>
          </a:p>
        </p:txBody>
      </p:sp>
    </p:spTree>
    <p:extLst>
      <p:ext uri="{BB962C8B-B14F-4D97-AF65-F5344CB8AC3E}">
        <p14:creationId xmlns:p14="http://schemas.microsoft.com/office/powerpoint/2010/main" val="176362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320">
            <a:extLst>
              <a:ext uri="{FF2B5EF4-FFF2-40B4-BE49-F238E27FC236}">
                <a16:creationId xmlns:a16="http://schemas.microsoft.com/office/drawing/2014/main" id="{460848BD-ABBA-48CB-8099-5324BB2C487E}"/>
              </a:ext>
            </a:extLst>
          </p:cNvPr>
          <p:cNvGrpSpPr>
            <a:grpSpLocks/>
          </p:cNvGrpSpPr>
          <p:nvPr/>
        </p:nvGrpSpPr>
        <p:grpSpPr bwMode="auto">
          <a:xfrm>
            <a:off x="1272072" y="3263899"/>
            <a:ext cx="2743200" cy="810070"/>
            <a:chOff x="0" y="923"/>
            <a:chExt cx="14509" cy="2283"/>
          </a:xfrm>
        </p:grpSpPr>
        <p:sp>
          <p:nvSpPr>
            <p:cNvPr id="22" name="TextBox 321">
              <a:extLst>
                <a:ext uri="{FF2B5EF4-FFF2-40B4-BE49-F238E27FC236}">
                  <a16:creationId xmlns:a16="http://schemas.microsoft.com/office/drawing/2014/main" id="{B8A28B29-3C0B-4EB0-A40C-C047EEEB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954144B9-EB80-4357-8031-9F002522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4" name="Group 59">
                <a:extLst>
                  <a:ext uri="{FF2B5EF4-FFF2-40B4-BE49-F238E27FC236}">
                    <a16:creationId xmlns:a16="http://schemas.microsoft.com/office/drawing/2014/main" id="{C519D046-2197-478E-935C-5B43BA043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7" name="Arrow: Pentagon 60">
                  <a:extLst>
                    <a:ext uri="{FF2B5EF4-FFF2-40B4-BE49-F238E27FC236}">
                      <a16:creationId xmlns:a16="http://schemas.microsoft.com/office/drawing/2014/main" id="{92952B19-0A6C-400A-8402-545AD0F37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14816856-906E-4FEF-A67B-6500C4125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Arrow: Chevron 62">
                  <a:extLst>
                    <a:ext uri="{FF2B5EF4-FFF2-40B4-BE49-F238E27FC236}">
                      <a16:creationId xmlns:a16="http://schemas.microsoft.com/office/drawing/2014/main" id="{509E20D3-2F4A-4935-8368-B914E28B7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Flowchart: Terminator 63">
                <a:extLst>
                  <a:ext uri="{FF2B5EF4-FFF2-40B4-BE49-F238E27FC236}">
                    <a16:creationId xmlns:a16="http://schemas.microsoft.com/office/drawing/2014/main" id="{E232A1FA-19C6-423B-84E9-A1155A13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64">
                <a:extLst>
                  <a:ext uri="{FF2B5EF4-FFF2-40B4-BE49-F238E27FC236}">
                    <a16:creationId xmlns:a16="http://schemas.microsoft.com/office/drawing/2014/main" id="{3556A273-DA4F-42B9-8134-A443B2D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8198A26-A2B1-456E-AA83-42A59C5D19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267479"/>
            <a:ext cx="8467735" cy="776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Hình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6.2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những điểm nào sau đây nằm trên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0;0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 nhận xét về mối quan hệ giữa hoành độ và tung độ của những điểm nằm trên đồ thị.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 nằm trên đồ thị của hàm số là 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2;2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 Giá trị hàm số tại hoành độ chính là tung độ của điểm đó.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blipFill>
                <a:blip r:embed="rId4"/>
                <a:stretch>
                  <a:fillRect l="-2100" t="-9375" r="-2434" b="-466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1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>
                    <a:solidFill>
                      <a:schemeClr val="bg1"/>
                    </a:solidFill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là tập hợp tất cả các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trên mặt phẳng toạ độ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.</a:t>
                </a:r>
                <a:endParaRPr lang="vi-VN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7632" y="3479966"/>
            <a:ext cx="22936200" cy="1008714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933646"/>
            <a:ext cx="23393400" cy="101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TextBox 321">
            <a:extLst>
              <a:ext uri="{FF2B5EF4-FFF2-40B4-BE49-F238E27FC236}">
                <a16:creationId xmlns:a16="http://schemas.microsoft.com/office/drawing/2014/main" id="{56919CCA-0156-44BF-A420-96DFD964B319}"/>
              </a:ext>
            </a:extLst>
          </p:cNvPr>
          <p:cNvSpPr txBox="1"/>
          <p:nvPr/>
        </p:nvSpPr>
        <p:spPr>
          <a:xfrm>
            <a:off x="806756" y="4458039"/>
            <a:ext cx="12769371" cy="1866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Viết công thức của hàm số cho ở HĐ3b. Tìm tập xác định, tập giá trị và vẽ đồ thị của hàm số này.</a:t>
            </a:r>
            <a:br>
              <a:rPr lang="en-US"/>
            </a:br>
            <a:endParaRPr lang="vi-VN" sz="47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3657600" cy="1637969"/>
            <a:chOff x="224" y="592"/>
            <a:chExt cx="8505" cy="2472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764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9CE4E4-E2BF-49E2-B668-8321709510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5159336"/>
            <a:ext cx="7620000" cy="66770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/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Công thức của hàm số cho ở HĐ3b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r>
                  <a:rPr lang="en-US"/>
                  <a:t>Tập xác định của hàm số này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≤1,678⋅50=83,9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Vậy 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0;83,9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Đồ thị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 là một đoạn thẳng</a:t>
                </a:r>
                <a:endParaRPr lang="vi-VN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blipFill>
                <a:blip r:embed="rId4"/>
                <a:stretch>
                  <a:fillRect l="-1862" t="-1500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/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ta thấy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 với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=±4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blipFill>
                <a:blip r:embed="rId4"/>
                <a:stretch>
                  <a:fillRect l="-2149" t="-3145" r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1A5339-5C0E-123F-19CF-E75C3142473F}"/>
              </a:ext>
            </a:extLst>
          </p:cNvPr>
          <p:cNvSpPr txBox="1">
            <a:spLocks/>
          </p:cNvSpPr>
          <p:nvPr/>
        </p:nvSpPr>
        <p:spPr>
          <a:xfrm>
            <a:off x="14367267" y="3442658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B47E49-E520-BD80-BA00-50D3921E7A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42" y="3921404"/>
            <a:ext cx="8467735" cy="77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2E8EB-5330-4DA8-B8C1-8FC72DC44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91" y="3931985"/>
            <a:ext cx="7212605" cy="7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4495800"/>
            <a:ext cx="22721451" cy="85648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5400"/>
                  <a:t>Nếu lượng điện tiêu thụ từ trên 50 đến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en-US" sz="5400"/>
                      <m:t>kWh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(50&lt;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≤100)</m:t>
                    </m:r>
                  </m:oMath>
                </a14:m>
                <a:r>
                  <a:rPr lang="en-US" sz="5400"/>
                  <a:t> thì công thức liên hệ giữa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5400"/>
                  <a:t> đã thiết lập ở HĐ3 không còn đúng nữa.</a:t>
                </a:r>
                <a:endParaRPr lang="vi-VN" sz="5400"/>
              </a:p>
              <a:p>
                <a:r>
                  <a:rPr lang="en-US" sz="5400"/>
                  <a:t>Theo bảng giá bán lẻ điện sinh hoạt (Bảng 6.2) thì số tiền phải trả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𝟔𝟕𝟖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en-US" sz="5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5400" b="1"/>
                        <m:t>hay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5400" b="1"/>
                        <m:t>ngh</m:t>
                      </m:r>
                      <m:r>
                        <m:rPr>
                          <m:nor/>
                        </m:rPr>
                        <a:rPr lang="nl-NL" sz="5400" b="1"/>
                        <m:t>ì</m:t>
                      </m:r>
                      <m:r>
                        <m:rPr>
                          <m:nor/>
                        </m:rPr>
                        <a:rPr lang="nl-NL" sz="5400" b="1"/>
                        <m:t>n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m:rPr>
                          <m:nor/>
                        </m:rPr>
                        <a:rPr lang="nl-NL" sz="5400" b="1"/>
                        <m:t>đ</m:t>
                      </m:r>
                      <m:r>
                        <m:rPr>
                          <m:nor/>
                        </m:rPr>
                        <a:rPr lang="en-US" sz="5400" b="1" i="0" smtClean="0"/>
                        <m:t>ồ</m:t>
                      </m:r>
                      <m:r>
                        <m:rPr>
                          <m:nor/>
                        </m:rPr>
                        <a:rPr lang="nl-NL" sz="5400" b="1"/>
                        <m:t>ng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5400" b="1"/>
                        <m:t>.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vi-VN" sz="5400" b="1"/>
              </a:p>
              <a:p>
                <a:r>
                  <a:rPr lang="en-US" sz="5400"/>
                  <a:t>Vậy trên tập 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50;100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,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mô tả số tiền phải thanh toán có công thức là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; tập giá trị của nó là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83,9;170,6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r>
                  <a:rPr lang="en-US" sz="5400"/>
                  <a:t>Hãy vẽ đồ thị ở Hình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6.3</m:t>
                    </m:r>
                  </m:oMath>
                </a14:m>
                <a:r>
                  <a:rPr lang="en-US" sz="5400"/>
                  <a:t> vào vở rồi vẽ tiếp đồ thị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 trên tập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50;100</m:t>
                            </m:r>
                          </m:e>
                        </m:d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blipFill>
                <a:blip r:embed="rId3"/>
                <a:stretch>
                  <a:fillRect l="-1449" t="-273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63899"/>
            <a:ext cx="5867400" cy="1704892"/>
            <a:chOff x="224" y="592"/>
            <a:chExt cx="8505" cy="2573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865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1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85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886200"/>
            <a:ext cx="22721451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4800"/>
                  <a:t>Hàm số mô tả sự phụ thuộc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/>
                  <a:t> (số tiền phải trả vào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) (lượng điện tiêu thụ ) trên từng khoảng giá trị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 được cho bằng công thức như sau:</a:t>
                </a:r>
                <a:endParaRPr lang="vi-VN" sz="4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&amp;1,678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≤50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&amp;1,734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&amp;2,014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−30,8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≤200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&amp;2,536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−135,2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 &lt;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≤300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&amp;2,927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−261,8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ê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/>
              </a:p>
              <a:p>
                <a:r>
                  <a:rPr lang="en-US" sz="4800"/>
                  <a:t>Đồ thị của hàm số trên được vẽ như hình 6.4.</a:t>
                </a:r>
                <a:r>
                  <a:rPr lang="en-US" sz="5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5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blipFill>
                <a:blip r:embed="rId3"/>
                <a:stretch>
                  <a:fillRect l="-1899" t="-1943" r="-1477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583442" y="2786992"/>
            <a:ext cx="7315200" cy="1587611"/>
            <a:chOff x="224" y="592"/>
            <a:chExt cx="8505" cy="2396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68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hiểu thêm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92809-EBAF-4001-9715-1EF5D06FA9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1" y="4374794"/>
            <a:ext cx="8042882" cy="7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144000" y="1676400"/>
            <a:ext cx="15011400" cy="11181523"/>
            <a:chOff x="9317787" y="2126503"/>
            <a:chExt cx="144780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317787" y="2126503"/>
              <a:ext cx="14478000" cy="11181523"/>
              <a:chOff x="806299" y="3448230"/>
              <a:chExt cx="144780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06299" y="3448230"/>
                <a:ext cx="14478000" cy="11181523"/>
                <a:chOff x="806299" y="3448230"/>
                <a:chExt cx="144780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806299" y="3696072"/>
                  <a:ext cx="144780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27387" y="2164809"/>
              <a:ext cx="137160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41687" y="4564903"/>
              <a:ext cx="12458700" cy="76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079787" y="2542426"/>
              <a:ext cx="1363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VI. HÀM SỐ,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56EB0B-BF56-4C28-BD2E-F7F40F4B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0" y="2029060"/>
            <a:ext cx="7669790" cy="10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19651835" cy="11316856"/>
            <a:chOff x="1447795" y="1793811"/>
            <a:chExt cx="19651835" cy="11316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19651835" cy="11316856"/>
              <a:chOff x="1447795" y="1793811"/>
              <a:chExt cx="19651835" cy="1131685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90678" y="1793811"/>
                <a:ext cx="15808952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757860" y="1953221"/>
                <a:ext cx="15341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5" y="5264647"/>
                <a:ext cx="1392454" cy="872745"/>
                <a:chOff x="7459669" y="7543800"/>
                <a:chExt cx="1381118" cy="87284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768875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146804"/>
                <a:ext cx="7764406" cy="891801"/>
                <a:chOff x="7459670" y="6857078"/>
                <a:chExt cx="7765298" cy="8919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933280"/>
                  <a:ext cx="613251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THỊ CỦA HÀM SỐ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857078"/>
                  <a:ext cx="1392616" cy="883939"/>
                  <a:chOff x="7459669" y="5876383"/>
                  <a:chExt cx="1381119" cy="88393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8661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8" y="6028801"/>
                    <a:ext cx="1371600" cy="731521"/>
                    <a:chOff x="7469188" y="6028801"/>
                    <a:chExt cx="1371600" cy="7315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708762"/>
                      <a:ext cx="731521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028801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6" y="956311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5" name="TextBox 321">
            <a:extLst>
              <a:ext uri="{FF2B5EF4-FFF2-40B4-BE49-F238E27FC236}">
                <a16:creationId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8306330" y="3148940"/>
            <a:ext cx="1242649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1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B84BF7-9E80-4EE0-9012-12AE578CF528}"/>
              </a:ext>
            </a:extLst>
          </p:cNvPr>
          <p:cNvSpPr/>
          <p:nvPr/>
        </p:nvSpPr>
        <p:spPr>
          <a:xfrm>
            <a:off x="2547467" y="5424667"/>
            <a:ext cx="591219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HÀM SỐ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DF662A-B98C-4006-B7AB-AEA218DDB72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4A5080-1CAF-4901-8643-AA1A31B0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1" name="TextBox 321">
              <a:extLst>
                <a:ext uri="{FF2B5EF4-FFF2-40B4-BE49-F238E27FC236}">
                  <a16:creationId xmlns:a16="http://schemas.microsoft.com/office/drawing/2014/main" id="{9750F7A5-B55F-44F4-AB81-CE64A0DFE5F2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321">
              <a:extLst>
                <a:ext uri="{FF2B5EF4-FFF2-40B4-BE49-F238E27FC236}">
                  <a16:creationId xmlns:a16="http://schemas.microsoft.com/office/drawing/2014/main" id="{2F9F0EB2-82C7-4CEE-8095-721DCD76DEBE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4AA0FDB-43A5-41D3-BBE2-4369E2119031}"/>
              </a:ext>
            </a:extLst>
          </p:cNvPr>
          <p:cNvSpPr/>
          <p:nvPr/>
        </p:nvSpPr>
        <p:spPr>
          <a:xfrm>
            <a:off x="2623203" y="8898411"/>
            <a:ext cx="1390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ĐỒNG BIẾN, NGHỊCH BIẾN CỦA HÀM SỐ </a:t>
            </a:r>
            <a:endParaRPr lang="en-US" sz="4800" b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 Same Side Corner Rectangle 60">
            <a:extLst>
              <a:ext uri="{FF2B5EF4-FFF2-40B4-BE49-F238E27FC236}">
                <a16:creationId xmlns:a16="http://schemas.microsoft.com/office/drawing/2014/main" id="{4F9B22C3-6D6D-4BB6-B5CA-7D6D016604AE}"/>
              </a:ext>
            </a:extLst>
          </p:cNvPr>
          <p:cNvSpPr/>
          <p:nvPr/>
        </p:nvSpPr>
        <p:spPr>
          <a:xfrm rot="5400000">
            <a:off x="1325914" y="8622434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5F383-E7F0-48B7-8680-89CDF0D76B68}"/>
              </a:ext>
            </a:extLst>
          </p:cNvPr>
          <p:cNvSpPr txBox="1"/>
          <p:nvPr/>
        </p:nvSpPr>
        <p:spPr>
          <a:xfrm>
            <a:off x="1493841" y="8951778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DEDD4D-88B8-4AE1-97B9-F077813A322B}"/>
              </a:ext>
            </a:extLst>
          </p:cNvPr>
          <p:cNvSpPr/>
          <p:nvPr/>
        </p:nvSpPr>
        <p:spPr>
          <a:xfrm>
            <a:off x="2547467" y="10573210"/>
            <a:ext cx="25202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 Same Side Corner Rectangle 78">
            <a:extLst>
              <a:ext uri="{FF2B5EF4-FFF2-40B4-BE49-F238E27FC236}">
                <a16:creationId xmlns:a16="http://schemas.microsoft.com/office/drawing/2014/main" id="{B9D5FAE4-5DEC-45A2-94F5-6E04A523552D}"/>
              </a:ext>
            </a:extLst>
          </p:cNvPr>
          <p:cNvSpPr/>
          <p:nvPr/>
        </p:nvSpPr>
        <p:spPr>
          <a:xfrm rot="5400000">
            <a:off x="1336851" y="10239371"/>
            <a:ext cx="731436" cy="1382859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DB8121-7544-41BA-A4FC-CCA16EB4941B}"/>
              </a:ext>
            </a:extLst>
          </p:cNvPr>
          <p:cNvSpPr txBox="1"/>
          <p:nvPr/>
        </p:nvSpPr>
        <p:spPr>
          <a:xfrm>
            <a:off x="1493831" y="1051026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09600" y="1783002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400799" y="1793811"/>
                <a:ext cx="145541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705599" y="2082512"/>
                <a:ext cx="1388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VI. HÀM SỐ, ĐỒ THỊ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2" y="5264645"/>
                <a:ext cx="15534160" cy="922573"/>
                <a:chOff x="7459670" y="7086600"/>
                <a:chExt cx="15535959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390317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ĐỒNG BIẾN, NGHỊCH BIẾN CỦA HÀM SỐ 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8" y="7546341"/>
                <a:ext cx="4056569" cy="2120520"/>
                <a:chOff x="7459663" y="7256657"/>
                <a:chExt cx="4057036" cy="212076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8996167" y="7264786"/>
                  <a:ext cx="252053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59663" y="7256657"/>
                  <a:ext cx="1383018" cy="2120764"/>
                  <a:chOff x="7459661" y="6275962"/>
                  <a:chExt cx="1371600" cy="2120764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79701" y="595592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120949" y="7688759"/>
                    <a:ext cx="183226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14504" y="10163803"/>
                <a:ext cx="1847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1204FA-5AC6-4836-861C-39C7769277D9}"/>
              </a:ext>
            </a:extLst>
          </p:cNvPr>
          <p:cNvSpPr txBox="1"/>
          <p:nvPr/>
        </p:nvSpPr>
        <p:spPr>
          <a:xfrm>
            <a:off x="1155071" y="759140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hoàn thành bảng sau: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blipFill>
                <a:blip r:embed="rId4"/>
                <a:stretch>
                  <a:fillRect l="-1498" t="-3900" r="-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57200" y="6410323"/>
          <a:ext cx="23232021" cy="54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473592" imgH="1504652" progId="Word.Document.12">
                  <p:embed/>
                </p:oleObj>
              </mc:Choice>
              <mc:Fallback>
                <p:oleObj name="Document" r:id="rId5" imgW="6473592" imgH="1504652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57200" y="6410323"/>
                        <a:ext cx="23232021" cy="540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mỗi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blipFill>
                <a:blip r:embed="rId7"/>
                <a:stretch>
                  <a:fillRect l="-12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30">
            <a:extLst>
              <a:ext uri="{FF2B5EF4-FFF2-40B4-BE49-F238E27FC236}">
                <a16:creationId xmlns:a16="http://schemas.microsoft.com/office/drawing/2014/main" id="{7D12C89B-C15E-4A61-8979-80FE7ED1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CB25EBBF-F662-477A-8979-A27492B0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26AC4010-E5C2-4C23-BBEE-53520789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FB57FA63-998E-4A6A-BEAF-480DA49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20D0333-ABE4-41C6-A184-E756EFC5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C41493B4-4F00-4B56-8337-0AD26D91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241278E-1BAD-4284-8357-F2AE50DC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DB9345DA-EE83-4F90-A119-82439869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99160CC-C38D-4F97-B317-34F1BE1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EE3D3FCA-626F-4F74-8AA5-790E1BC0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A64D26A-0520-4F7E-BEC2-AE55E89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776CB20A-7040-46F9-AEB6-199F9CE8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02C67A8-3379-47E9-B489-EED3CEA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5FA4AF3E-2F67-460A-A53D-3BC9C84A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7A73FD6-9D45-4387-BD55-23423CC1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9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216540"/>
            <a:ext cx="21564600" cy="87374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16224"/>
              </p:ext>
            </p:extLst>
          </p:nvPr>
        </p:nvGraphicFramePr>
        <p:xfrm>
          <a:off x="-457200" y="4716959"/>
          <a:ext cx="2311717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473592" imgH="1503573" progId="Word.Document.12">
                  <p:embed/>
                </p:oleObj>
              </mc:Choice>
              <mc:Fallback>
                <p:oleObj name="Document" r:id="rId4" imgW="6473592" imgH="1503573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57200" y="4716959"/>
                        <a:ext cx="23117175" cy="536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còn giá trị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</a:t>
                </a:r>
              </a:p>
            </p:txBody>
          </p:sp>
        </mc:Choice>
        <mc:Fallback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blipFill>
                <a:blip r:embed="rId6"/>
                <a:stretch>
                  <a:fillRect l="-1293" r="-7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5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Quan sát đồ thị của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Hỏi: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a, Giá trị của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b, Giá trị 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2F2C-D29F-4D22-A359-E05C133BB8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400800"/>
            <a:ext cx="5867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blipFill>
                <a:blip r:embed="rId4"/>
                <a:stretch>
                  <a:fillRect l="-1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CFD7C57-E014-490F-84A5-4278212D695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9CA503-9605-4D83-A46B-9211E5C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5E47298-3F81-478C-B26E-F2C79E84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520C750-4B91-49A7-A819-FD493A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113B0A1-1C9E-4FCA-B33D-7F1395B7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26BE77-8E96-43AA-B335-7227A63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B027583E-B8B2-49F4-AFBF-80F3ED6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8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4DA4A0-360D-45F2-9172-532669A120F2}"/>
              </a:ext>
            </a:extLst>
          </p:cNvPr>
          <p:cNvGrpSpPr/>
          <p:nvPr/>
        </p:nvGrpSpPr>
        <p:grpSpPr>
          <a:xfrm>
            <a:off x="76200" y="1524000"/>
            <a:ext cx="4724400" cy="1371600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51ED27-A202-47C8-BA89-B8CA6F72A8E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075523BB-18BD-4526-B20E-B1996C9A499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79DD62A-6293-4FC8-A5B5-38AA838480C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8491207-0B65-4A86-9A15-3E569A4E550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0345BCD7-1D99-4813-A6A0-482895B1CD1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5.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blipFill>
                <a:blip r:embed="rId2"/>
                <a:stretch>
                  <a:fillRect l="-1890" t="-4459" r="-1490" b="-105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C90404-7A63-4C0A-8FAD-4A2D35539F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05400"/>
            <a:ext cx="7260590" cy="84582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/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 , đồ thị “đi xuống" từ trái sang phải và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−∞;0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 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nghịch biến 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, đồ thị "đi lên" từ trái sang phải và </a:t>
                </a:r>
                <a:r>
                  <a:rPr lang="en-US" sz="4400">
                    <a:latin typeface="+mj-lt"/>
                  </a:rPr>
                  <a:t>     </a:t>
                </a:r>
                <a:r>
                  <a:rPr lang="vi-VN" sz="4400"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đồng biến 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 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blipFill>
                <a:blip r:embed="rId4"/>
                <a:stretch>
                  <a:fillRect l="-1693" r="-423" b="-3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FCA9E0-450B-4BE8-9668-1E66908F1D30}"/>
              </a:ext>
            </a:extLst>
          </p:cNvPr>
          <p:cNvSpPr txBox="1"/>
          <p:nvPr/>
        </p:nvSpPr>
        <p:spPr>
          <a:xfrm>
            <a:off x="1676400" y="3728542"/>
            <a:ext cx="2971800" cy="9912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</a:t>
            </a:r>
            <a:endParaRPr lang="en-US" sz="6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đồng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lên" từ trái sang phải;</a:t>
                </a:r>
              </a:p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nghịch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xuống" từ trái sang phải.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blipFill>
                <a:blip r:embed="rId2"/>
                <a:stretch>
                  <a:fillRect l="-1207" r="-9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0E5FE84-824B-414E-8686-14470CBE42A7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85081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77534"/>
            <a:ext cx="7696200" cy="1637266"/>
            <a:chOff x="22440" y="59288"/>
            <a:chExt cx="1598059" cy="247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76422"/>
              <a:ext cx="1422275" cy="23053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Vẽ đồ thị của hàm số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cho biết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blipFill>
                <a:blip r:embed="rId2"/>
                <a:stretch>
                  <a:fillRect l="-1421" r="-1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ECFCF0-AE5B-48CC-902F-DA17E01EF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6800" y="3505200"/>
            <a:ext cx="7189470" cy="967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blipFill>
                <a:blip r:embed="rId3"/>
                <a:stretch>
                  <a:fillRect l="-1842" t="-3306" r="-1008" b="-112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/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blipFill>
                <a:blip r:embed="rId4"/>
                <a:stretch>
                  <a:fillRect l="-270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blipFill>
                <a:blip r:embed="rId2"/>
                <a:stretch>
                  <a:fillRect l="-2532" t="-2396" r="-2867" b="-71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4E72DCE-5FC5-4DB7-B302-1441737A7D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657600"/>
            <a:ext cx="8343900" cy="815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/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blipFill>
                <a:blip r:embed="rId4"/>
                <a:stretch>
                  <a:fillRect l="-2557" t="-9278" b="-1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3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8354829"/>
            <a:ext cx="11630891" cy="51325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b="1" dirty="0" err="1"/>
              <a:t>Hướng</a:t>
            </a:r>
            <a:r>
              <a:rPr lang="en-US" sz="4700" b="1" dirty="0"/>
              <a:t> </a:t>
            </a:r>
            <a:r>
              <a:rPr lang="en-US" sz="4700" b="1" dirty="0" err="1"/>
              <a:t>dẫn</a:t>
            </a:r>
            <a:r>
              <a:rPr lang="en-US" sz="4700" b="1"/>
              <a:t>: </a:t>
            </a:r>
          </a:p>
          <a:p>
            <a:pPr lvl="0"/>
            <a:r>
              <a:rPr lang="en-US"/>
              <a:t>Tại thời điểm 8 giờ nồng độ bụi là 57,9. </a:t>
            </a:r>
            <a:endParaRPr lang="vi-VN"/>
          </a:p>
          <a:p>
            <a:r>
              <a:rPr lang="en-US"/>
              <a:t>Tại thời điểm 12 giờ nồng độ bụi là 69,07. </a:t>
            </a:r>
            <a:endParaRPr lang="vi-VN"/>
          </a:p>
          <a:p>
            <a:r>
              <a:rPr lang="en-US"/>
              <a:t>Tại thời điểm 16 giờ nồng độ bụi là 81,78. </a:t>
            </a:r>
            <a:endParaRPr lang="vi-VN"/>
          </a:p>
          <a:p>
            <a:pPr lvl="0"/>
            <a:r>
              <a:rPr lang="en-US"/>
              <a:t>Mỗi thời điểm tương ứng với một giá trị nồng độ bụi PM 2.5</a:t>
            </a:r>
            <a:endParaRPr lang="vi-VN"/>
          </a:p>
          <a:p>
            <a:pPr marL="0" indent="0">
              <a:buNone/>
            </a:pPr>
            <a:endParaRPr lang="en-US" sz="4700" b="1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82B5A7B-3BB7-4836-9511-188D4E7C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539221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1375EA-DC11-4AD0-9938-9E2D523B05D7}"/>
              </a:ext>
            </a:extLst>
          </p:cNvPr>
          <p:cNvGrpSpPr/>
          <p:nvPr/>
        </p:nvGrpSpPr>
        <p:grpSpPr>
          <a:xfrm>
            <a:off x="685800" y="2917847"/>
            <a:ext cx="21608470" cy="1769118"/>
            <a:chOff x="0" y="-45827"/>
            <a:chExt cx="9105105" cy="79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/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 b="1" kern="1200">
                      <a:solidFill>
                        <a:srgbClr val="FF0000"/>
                      </a:solidFill>
                      <a:effectLst/>
                      <a:latin typeface="Cascadia Mono"/>
                      <a:ea typeface="Cascadia Mono"/>
                      <a:cs typeface="Times New Roman" panose="02020603050405020304" pitchFamily="18" charset="0"/>
                    </a:rPr>
                    <a:t> HĐ1:</a:t>
                  </a: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6.1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cho biết nồng độ bụi PM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2.5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trong không khí theo thời gian trong ngày 25-3-2021 tại một trạm quan trắc ở Thủ đô Hà Nội: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blipFill>
                  <a:blip r:embed="rId3"/>
                  <a:stretch>
                    <a:fillRect l="-1346" t="-8276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C1DA35-1823-4F12-825A-62891C0B6392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BE120-CCFC-4979-A3F5-4AEA35BEA56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3" name="Arrow: Pentagon 22">
                  <a:extLst>
                    <a:ext uri="{FF2B5EF4-FFF2-40B4-BE49-F238E27FC236}">
                      <a16:creationId xmlns:a16="http://schemas.microsoft.com/office/drawing/2014/main" id="{7D50C24D-2DE4-4E45-AEE5-FB11F54234C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rrow: Chevron 23">
                  <a:extLst>
                    <a:ext uri="{FF2B5EF4-FFF2-40B4-BE49-F238E27FC236}">
                      <a16:creationId xmlns:a16="http://schemas.microsoft.com/office/drawing/2014/main" id="{6FB8F08D-6530-4D3A-8191-2C241B546085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Arrow: Chevron 24">
                  <a:extLst>
                    <a:ext uri="{FF2B5EF4-FFF2-40B4-BE49-F238E27FC236}">
                      <a16:creationId xmlns:a16="http://schemas.microsoft.com/office/drawing/2014/main" id="{BD8C2F8E-9890-4C9C-A0BE-3E0B10145AA9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2DD52C5B-867E-48BF-83C2-408C0EAFAD2D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82CD4E-4329-4536-8557-E010797CC9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17">
            <a:extLst>
              <a:ext uri="{FF2B5EF4-FFF2-40B4-BE49-F238E27FC236}">
                <a16:creationId xmlns:a16="http://schemas.microsoft.com/office/drawing/2014/main" id="{C0D1764A-E7D0-462E-9B26-0FDE258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915400"/>
            <a:ext cx="10744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kumimoji="0" lang="en-US" altLang="vi-VN" sz="4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moitruongthudo. vn)</a:t>
            </a:r>
            <a:endParaRPr kumimoji="0" lang="vi-VN" altLang="vi-VN" sz="4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mỗi thời điểm 8 giờ, 12 giờ, 16 giờ.</a:t>
            </a:r>
            <a:endParaRPr kumimoji="0" lang="vi-VN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mỗi thời điểm tương ứng với bao nhiêu giá trị của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Nồng độ bụi PM </a:t>
                          </a:r>
                          <a14:m>
                            <m:oMath xmlns:m="http://schemas.openxmlformats.org/officeDocument/2006/math">
                              <m:r>
                                <a:rPr lang="en-US" sz="4700">
                                  <a:effectLst/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d>
                                <m:dPr>
                                  <m:ctrlPr>
                                    <a:rPr lang="vi-VN" sz="4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vi-VN" sz="47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7" t="-65085" r="-293710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5164498"/>
            <a:ext cx="11201400" cy="7705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CAB7D2-A4AA-451D-A18A-D0E78C8D65F0}"/>
              </a:ext>
            </a:extLst>
          </p:cNvPr>
          <p:cNvSpPr txBox="1">
            <a:spLocks/>
          </p:cNvSpPr>
          <p:nvPr/>
        </p:nvSpPr>
        <p:spPr>
          <a:xfrm>
            <a:off x="735538" y="3262837"/>
            <a:ext cx="22124462" cy="19016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bảng giá cước taxi bốn chỗ trong Hình 6.7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735537" y="5198746"/>
            <a:ext cx="10999263" cy="798385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Tính số tiền phải trả khi di chuyển 25 km.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</p:spTree>
    <p:extLst>
      <p:ext uri="{BB962C8B-B14F-4D97-AF65-F5344CB8AC3E}">
        <p14:creationId xmlns:p14="http://schemas.microsoft.com/office/powerpoint/2010/main" val="8303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Số tiền phải trả khi di chuyển 25 km là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10000+</m:t>
                    </m:r>
                    <m:d>
                      <m:d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24−0,6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.13000+11000=325200</m:t>
                    </m:r>
                  </m:oMath>
                </a14:m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 đồng)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blipFill>
                <a:blip r:embed="rId2"/>
                <a:stretch>
                  <a:fillRect l="-14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6324600"/>
            <a:ext cx="104394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38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3393400" cy="1512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28" y="4724400"/>
            <a:ext cx="10439400" cy="693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C6538B-BCD2-4966-AEFC-39D93D93E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819" y="8001000"/>
          <a:ext cx="1250718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3511400" imgH="770851" progId="Equation.DSMT4">
                  <p:embed/>
                </p:oleObj>
              </mc:Choice>
              <mc:Fallback>
                <p:oleObj name="Equation" r:id="rId4" imgW="3511400" imgH="7708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8C6538B-BCD2-4966-AEFC-39D93D93E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819" y="8001000"/>
                        <a:ext cx="12507185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/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/>
                  <a:t>Gọi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/>
                  <a:t> là số kilomét di chuyển khi đó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/>
                  <a:t>(nghìn đồng) là số tiền phải trả được tính theo công thức:</a:t>
                </a:r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blipFill>
                <a:blip r:embed="rId6"/>
                <a:stretch>
                  <a:fillRect l="-1905" t="-8621" b="-1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6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2346003" cy="1893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03" y="5143501"/>
            <a:ext cx="10439400" cy="6934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/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0,6;+∞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blipFill>
                <a:blip r:embed="rId3"/>
                <a:stretch>
                  <a:fillRect l="-200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48F960BB-8CF4-430A-8F54-3777AEF0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95" y="5286704"/>
            <a:ext cx="9387471" cy="64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6.1.  Xét hai đại lượng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phụ thuộc vào nhau theo các hệ thức dưới đây. Những trường hợp nào thì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blipFill>
                <a:blip r:embed="rId2"/>
                <a:stretch>
                  <a:fillRect l="-1023" t="-5831" r="-565" b="-1224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89D63F-048E-4070-975F-2CEC65B4CEE3}"/>
              </a:ext>
            </a:extLst>
          </p:cNvPr>
          <p:cNvSpPr txBox="1"/>
          <p:nvPr/>
        </p:nvSpPr>
        <p:spPr>
          <a:xfrm>
            <a:off x="609600" y="5486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/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nghĩa hàm số, mỗi giá trị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một và chỉ một giá trị tương ứng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hệ thức ở câu a và câu b cho ta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blipFill>
                <a:blip r:embed="rId3"/>
                <a:stretch>
                  <a:fillRect l="-1212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7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06382-FA39-4A3B-B1DD-A91C81EDAB28}"/>
              </a:ext>
            </a:extLst>
          </p:cNvPr>
          <p:cNvSpPr txBox="1"/>
          <p:nvPr/>
        </p:nvSpPr>
        <p:spPr>
          <a:xfrm>
            <a:off x="609600" y="3048000"/>
            <a:ext cx="21717000" cy="1569660"/>
          </a:xfrm>
          <a:prstGeom prst="rect">
            <a:avLst/>
          </a:prstGeom>
          <a:solidFill>
            <a:srgbClr val="D6F7FE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Hãy cho một ví dụ về hàm số được cho bằng bảng hoặc biểu đồ. Hãy chỉ ra tập xác định và tập giá trị của hàm số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F5105-27D0-4982-8200-537CAD8207B7}"/>
              </a:ext>
            </a:extLst>
          </p:cNvPr>
          <p:cNvSpPr txBox="1"/>
          <p:nvPr/>
        </p:nvSpPr>
        <p:spPr>
          <a:xfrm>
            <a:off x="533400" y="483881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BEB6D-AB9A-475A-AB44-B974E3D693B2}"/>
              </a:ext>
            </a:extLst>
          </p:cNvPr>
          <p:cNvSpPr txBox="1"/>
          <p:nvPr/>
        </p:nvSpPr>
        <p:spPr>
          <a:xfrm>
            <a:off x="526312" y="5909255"/>
            <a:ext cx="21800288" cy="2846933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1: Hàm số cho bởi bảng</a:t>
            </a:r>
          </a:p>
          <a:p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 kê s</a:t>
            </a:r>
            <a:r>
              <a: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mắc covid trong 10 ngày đầu tháng 8 năm 2021 </a:t>
            </a: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bản tin dịch covid-19 của Bộ y tế).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00B7FB9-FE2B-42B7-91B0-781BEA681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1200" y="8756188"/>
          <a:ext cx="24924394" cy="26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6737521" imgH="715667" progId="Word.Document.12">
                  <p:embed/>
                </p:oleObj>
              </mc:Choice>
              <mc:Fallback>
                <p:oleObj name="Document" r:id="rId3" imgW="6737521" imgH="715667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00B7FB9-FE2B-42B7-91B0-781BEA681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1200" y="8756188"/>
                        <a:ext cx="24924394" cy="265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/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1;2;3;4;5;6;7;8;9;10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/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={2025;2267;2173;935;1537;1497;2049;2002;1642;1466}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blipFill>
                <a:blip r:embed="rId5"/>
                <a:stretch>
                  <a:fillRect l="-1102" t="-10300" b="-1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3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CE468-D547-4644-844D-41BB393D3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19050000" cy="975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8457B-8DE3-4844-9133-57BE93FE8ACC}"/>
              </a:ext>
            </a:extLst>
          </p:cNvPr>
          <p:cNvSpPr txBox="1"/>
          <p:nvPr/>
        </p:nvSpPr>
        <p:spPr>
          <a:xfrm>
            <a:off x="533400" y="1981200"/>
            <a:ext cx="9677400" cy="914400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 Hàm số cho bởi biểu đồ.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của các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+2</m:t>
                        </m:r>
                      </m:den>
                    </m:f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rad>
                  </m:oMath>
                </a14:m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blipFill>
                <a:blip r:embed="rId2"/>
                <a:stretch>
                  <a:fillRect l="-1184" t="-4239" b="-79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064904-725F-4E2A-94DD-F4AA25441C77}"/>
              </a:ext>
            </a:extLst>
          </p:cNvPr>
          <p:cNvSpPr txBox="1"/>
          <p:nvPr/>
        </p:nvSpPr>
        <p:spPr>
          <a:xfrm>
            <a:off x="622005" y="65532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/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blipFill>
                <a:blip r:embed="rId3"/>
                <a:stretch>
                  <a:fillRect l="-1455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/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+2≠0⟺</m:t>
                    </m:r>
                    <m:d>
                      <m:dPr>
                        <m:begChr m:val="{"/>
                        <m:endChr m:val=""/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1;2}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blipFill>
                <a:blip r:embed="rId4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/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blipFill>
                <a:blip r:embed="rId5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08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và tập giá trị của mỗi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blipFill>
                <a:blip r:embed="rId2"/>
                <a:stretch>
                  <a:fillRect l="-1050" t="-8017" b="-181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1594FB-0AC9-426E-8F5E-F34EC97112E0}"/>
              </a:ext>
            </a:extLst>
          </p:cNvPr>
          <p:cNvSpPr txBox="1"/>
          <p:nvPr/>
        </p:nvSpPr>
        <p:spPr>
          <a:xfrm>
            <a:off x="572386" y="5105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/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/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blipFill>
                <a:blip r:embed="rId4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1FC1868-A66A-459C-97EF-47E90E1F1D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97400" y="5650067"/>
            <a:ext cx="6065202" cy="70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81400"/>
            <a:ext cx="23164800" cy="9921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	        </a:t>
            </a:r>
            <a:r>
              <a:rPr lang="en-US"/>
              <a:t>Quan sát Hình 6.1.</a:t>
            </a:r>
            <a:endParaRPr lang="vi-VN"/>
          </a:p>
          <a:p>
            <a:pPr marL="0" indent="0">
              <a:buNone/>
            </a:pPr>
            <a:r>
              <a:rPr lang="en-US"/>
              <a:t>a) Thời gian theo dõi mực nước biển ở Trường Sa được thể hiện trong hình từ năm nào đến năm nào?</a:t>
            </a:r>
            <a:endParaRPr lang="vi-VN"/>
          </a:p>
          <a:p>
            <a:pPr marL="0" indent="0">
              <a:buNone/>
            </a:pPr>
            <a:r>
              <a:rPr lang="en-US"/>
              <a:t>b) Trong khoảng thời gian đó, năm nào mực nước biển trung bình tại Trường Sa cao nhất, thấp nhất?</a:t>
            </a:r>
          </a:p>
          <a:p>
            <a:pPr marL="0" indent="0">
              <a:buNone/>
            </a:pPr>
            <a:r>
              <a:rPr lang="en-US" b="1"/>
              <a:t>Giải </a:t>
            </a:r>
            <a:endParaRPr lang="vi-VN"/>
          </a:p>
          <a:p>
            <a:pPr marL="0" lvl="0" indent="0">
              <a:buNone/>
            </a:pPr>
            <a:r>
              <a:rPr lang="en-US"/>
              <a:t>Thời gian theo dõi mực nước biển ở Trường Sa được thể </a:t>
            </a:r>
          </a:p>
          <a:p>
            <a:pPr marL="0" lvl="0" indent="0">
              <a:buNone/>
            </a:pPr>
            <a:r>
              <a:rPr lang="en-US"/>
              <a:t>hiện trong hình từ năm 2013 đến năm 2019.</a:t>
            </a:r>
            <a:endParaRPr lang="vi-VN"/>
          </a:p>
          <a:p>
            <a:pPr marL="0" lvl="0" indent="0">
              <a:buNone/>
            </a:pPr>
            <a:r>
              <a:rPr lang="en-US"/>
              <a:t>Trong khoảng thời gian đó, năm 2013 và 2018 mực nước </a:t>
            </a:r>
          </a:p>
          <a:p>
            <a:pPr marL="0" lvl="0" indent="0">
              <a:buNone/>
            </a:pPr>
            <a:r>
              <a:rPr lang="en-US"/>
              <a:t>biển trung bình tại Trường Sa cao nhất, năm 2015 thấp nhất.</a:t>
            </a:r>
            <a:endParaRPr lang="vi-VN"/>
          </a:p>
          <a:p>
            <a:endParaRPr lang="vi-VN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33400" y="3600450"/>
            <a:ext cx="3962400" cy="819650"/>
            <a:chOff x="0" y="923"/>
            <a:chExt cx="15675" cy="2310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698" y="977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4208630-5B13-4582-BC63-F4AC1088F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8077200"/>
            <a:ext cx="8001000" cy="54260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00CA478-8768-CCFD-2AB3-2D6A613868F3}"/>
              </a:ext>
            </a:extLst>
          </p:cNvPr>
          <p:cNvSpPr txBox="1">
            <a:spLocks/>
          </p:cNvSpPr>
          <p:nvPr/>
        </p:nvSpPr>
        <p:spPr>
          <a:xfrm>
            <a:off x="764825" y="1893711"/>
            <a:ext cx="2316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7385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blipFill>
                <a:blip r:embed="rId3"/>
                <a:stretch>
                  <a:fillRect l="-2120" t="-626" r="-471" b="-9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EDF044B-A3CE-4D30-A7CD-A04F5DC62B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0" y="5650067"/>
            <a:ext cx="585978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thuê xe ô tô tự lái là 1,2 triệu đồng một ngày cho hai ngày đầu tiên và 900 nghìn đồng cho mỗi ngày tiếp theo. Tổng số tiền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trả là một hàm số của số ngày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khách thuê xe.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Viết công thức của hàm số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cho biết ý nghĩa của mỗi giá trị này.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blipFill>
                <a:blip r:embed="rId2"/>
                <a:stretch>
                  <a:fillRect l="-1150" t="-3531" r="-1150" b="-72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5B8A6F-B734-401A-97BA-B98E4019E877}"/>
              </a:ext>
            </a:extLst>
          </p:cNvPr>
          <p:cNvSpPr txBox="1"/>
          <p:nvPr/>
        </p:nvSpPr>
        <p:spPr>
          <a:xfrm>
            <a:off x="616688" y="688234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/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công thức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1200000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∈{1;2}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2400000+900000.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ngày thuê xe,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tiền tính theo đơn vị nghìn đồng.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blipFill>
                <a:blip r:embed="rId3"/>
                <a:stretch>
                  <a:fillRect l="-1176" t="-4545" b="-8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/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Theo công thức, ta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=2400000;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=3300000;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=5100000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blipFill>
                <a:blip r:embed="rId4"/>
                <a:stretch>
                  <a:fillRect l="-11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5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/>
                  <a:t>		</a:t>
                </a:r>
                <a:r>
                  <a:rPr lang="en-US"/>
                  <a:t>Tính tiền điện.</a:t>
                </a:r>
                <a:endParaRPr lang="vi-VN"/>
              </a:p>
              <a:p>
                <a:pPr marL="914400" lvl="0" indent="-914400">
                  <a:buAutoNum type="alphaLcParenR"/>
                </a:pPr>
                <a:r>
                  <a:rPr lang="en-US"/>
                  <a:t>Dựa vào Bảng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6.2</m:t>
                    </m:r>
                  </m:oMath>
                </a14:m>
                <a:r>
                  <a:rPr lang="en-US"/>
                  <a:t> về giá bán lẻ điện sinh hoạt, hãy tính số tiền phải trả ứng với mỗi lượng điện tiêu thụ ở Bảng 6.3:</a:t>
                </a:r>
              </a:p>
              <a:p>
                <a:pPr marL="914400" lvl="0" indent="-914400">
                  <a:buAutoNum type="alphaLcParenR"/>
                </a:pPr>
                <a:r>
                  <a:rPr lang="en-US"/>
                  <a:t>Gọi x là lượng điện tiêu thụ (đơn vị KWh)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số tiền phải trả tương ứng (đơn vị nghìn đồng). Hãy viết công thức mô tả sự phụ thuộc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2032" t="-2026" r="-21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838200" y="3581400"/>
            <a:ext cx="32766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193484-EEEC-4E06-B442-9B7E1E6438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với mỗi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xác định được chỉ một giá trị tương ứng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 Ta tìm thấy mối quan hệ phụ thuộc tương tự giữa các đại lượng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, HĐ3.</a:t>
                </a:r>
                <a:endParaRPr lang="vi-VN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1988" r="-15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762001" y="3352800"/>
            <a:ext cx="3124189" cy="762000"/>
            <a:chOff x="0" y="923"/>
            <a:chExt cx="15315" cy="2421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8783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7C66F7-12A2-4446-9A44-DB29614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1686"/>
              </p:ext>
            </p:extLst>
          </p:nvPr>
        </p:nvGraphicFramePr>
        <p:xfrm>
          <a:off x="990600" y="4315270"/>
          <a:ext cx="12954000" cy="221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8674">
                  <a:extLst>
                    <a:ext uri="{9D8B030D-6E8A-4147-A177-3AD203B41FA5}">
                      <a16:colId xmlns:a16="http://schemas.microsoft.com/office/drawing/2014/main" val="4283475250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2677103244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1810201611"/>
                    </a:ext>
                  </a:extLst>
                </a:gridCol>
                <a:gridCol w="1746608">
                  <a:extLst>
                    <a:ext uri="{9D8B030D-6E8A-4147-A177-3AD203B41FA5}">
                      <a16:colId xmlns:a16="http://schemas.microsoft.com/office/drawing/2014/main" val="2640194946"/>
                    </a:ext>
                  </a:extLst>
                </a:gridCol>
              </a:tblGrid>
              <a:tr h="1270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Lượng điện tiêu thụ (kWh)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50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200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121629"/>
                  </a:ext>
                </a:extLst>
              </a:tr>
              <a:tr h="949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Số tiền (nghìn đồng) 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83900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173400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402800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8912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138808B-DD61-A233-563F-0E538D68E7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Nếu với mỗi giá trị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hợp số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có một và chỉ một giá trị tương ứng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số thực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thì ta có một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Ta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biến số và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hợp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gọi là tập xác định của hàm số.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tất cả các giá trị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nhận được, gọi là tập giá trị của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, ta có thể viết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oMath>
                          </a14:m>
                          <a:endParaRPr lang="vi-VN" sz="6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" t="-67" r="-108" b="-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83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Trong HĐ1,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biến số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 Đó là hàm số được cho bằng bảng.</a:t>
                </a:r>
                <a:endParaRPr lang="vi-VN"/>
              </a:p>
              <a:p>
                <a:r>
                  <a:rPr lang="en-US"/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74,27;64,58;57,9;69,07;81,78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blipFill>
                <a:blip r:embed="rId3"/>
                <a:stretch>
                  <a:fillRect l="-1939" r="-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900061" y="3995928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9719C1B-073E-4397-9B0B-77627403ECFD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CA3CFA-B33F-670B-E51F-37972DC42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57" y="5562600"/>
            <a:ext cx="9927943" cy="79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Viết hàm số mô tả sự phụ thuộc của quãng đường đi được vào thời gian của 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. Tìm tập xác định của hàm số đó. Tính 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,10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blipFill>
                <a:blip r:embed="rId3"/>
                <a:stretch>
                  <a:fillRect l="-1417" t="-9649" r="-1669" b="-15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thì quâng đường đi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(mét) phụ thuộc vào thời gian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(giây) theo công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 trong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là biến số,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. 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=2⋅5=10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=2⋅10=20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blipFill>
                <a:blip r:embed="rId4"/>
                <a:stretch>
                  <a:fillRect l="-1302" t="-3741" r="-1905" b="-78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68679" y="2850298"/>
            <a:ext cx="3657600" cy="1161315"/>
            <a:chOff x="224" y="592"/>
            <a:chExt cx="8505" cy="246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75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/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45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vi-VN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500"/>
                  <a:t>Khi cho hàm số bằng công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 mà không chỉ rõ tập xác định của nó thì ta quy ước tập xác định của hàm số là tập hợp tất cả các số thực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500"/>
                  <a:t> sao cho biểu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có nghĩa.</a:t>
                </a:r>
                <a:endParaRPr lang="en-US" sz="4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  <a:blipFill>
                <a:blip r:embed="rId5"/>
                <a:stretch>
                  <a:fillRect l="-1098" t="-10656" b="-19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1273952B-3A7C-4511-B683-AE6F48E49DDD}"/>
              </a:ext>
            </a:extLst>
          </p:cNvPr>
          <p:cNvSpPr txBox="1">
            <a:spLocks/>
          </p:cNvSpPr>
          <p:nvPr/>
        </p:nvSpPr>
        <p:spPr>
          <a:xfrm>
            <a:off x="838200" y="1760562"/>
            <a:ext cx="23164800" cy="1058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4140</TotalTime>
  <Words>3566</Words>
  <PresentationFormat>Custom</PresentationFormat>
  <Paragraphs>375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Document</vt:lpstr>
      <vt:lpstr>Microsoft Word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2022-05-10T16:56:18Z</dcterms:modified>
</cp:coreProperties>
</file>