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30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36" r:id="rId59"/>
    <p:sldId id="319" r:id="rId60"/>
    <p:sldId id="320" r:id="rId61"/>
    <p:sldId id="321" r:id="rId62"/>
    <p:sldId id="322" r:id="rId63"/>
    <p:sldId id="323" r:id="rId64"/>
    <p:sldId id="324" r:id="rId65"/>
    <p:sldId id="337" r:id="rId66"/>
    <p:sldId id="338" r:id="rId67"/>
    <p:sldId id="339" r:id="rId68"/>
    <p:sldId id="340" r:id="rId69"/>
    <p:sldId id="325" r:id="rId70"/>
    <p:sldId id="326" r:id="rId71"/>
    <p:sldId id="327" r:id="rId72"/>
    <p:sldId id="328" r:id="rId73"/>
    <p:sldId id="330" r:id="rId74"/>
    <p:sldId id="331" r:id="rId75"/>
    <p:sldId id="332" r:id="rId76"/>
    <p:sldId id="334" r:id="rId77"/>
    <p:sldId id="335" r:id="rId7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716C-8442-4D0D-BF56-322A6D8E883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4EF2F-E012-4863-9D9D-E25B4846B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7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EF2F-E012-4863-9D9D-E25B4846B2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9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18/02/2020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18/02/2020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18/02/2020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18/02/2020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18/02/2020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18/02/2020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18/02/2020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18/02/2020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18/02/2020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18/02/2020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18/02/2020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18/02/2020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18/02/2020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slide" Target="slide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slide" Target="slide3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9.xml"/><Relationship Id="rId3" Type="http://schemas.openxmlformats.org/officeDocument/2006/relationships/slide" Target="slide30.xml"/><Relationship Id="rId7" Type="http://schemas.openxmlformats.org/officeDocument/2006/relationships/slide" Target="slide25.xml"/><Relationship Id="rId12" Type="http://schemas.openxmlformats.org/officeDocument/2006/relationships/slide" Target="slide20.xml"/><Relationship Id="rId2" Type="http://schemas.openxmlformats.org/officeDocument/2006/relationships/slide" Target="slide29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21.xml"/><Relationship Id="rId5" Type="http://schemas.openxmlformats.org/officeDocument/2006/relationships/slide" Target="slide32.xml"/><Relationship Id="rId15" Type="http://schemas.openxmlformats.org/officeDocument/2006/relationships/slide" Target="slide23.xml"/><Relationship Id="rId10" Type="http://schemas.openxmlformats.org/officeDocument/2006/relationships/slide" Target="slide22.xml"/><Relationship Id="rId4" Type="http://schemas.openxmlformats.org/officeDocument/2006/relationships/slide" Target="slide31.xml"/><Relationship Id="rId9" Type="http://schemas.openxmlformats.org/officeDocument/2006/relationships/slide" Target="slide27.xml"/><Relationship Id="rId1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slide" Target="slide3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slide" Target="slide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slide" Target="slide3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slide" Target="slide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slide" Target="slide4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slide" Target="slide4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slide" Target="slide4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34.xml"/><Relationship Id="rId3" Type="http://schemas.openxmlformats.org/officeDocument/2006/relationships/slide" Target="slide45.xml"/><Relationship Id="rId7" Type="http://schemas.openxmlformats.org/officeDocument/2006/relationships/slide" Target="slide40.xml"/><Relationship Id="rId12" Type="http://schemas.openxmlformats.org/officeDocument/2006/relationships/slide" Target="slide35.xml"/><Relationship Id="rId2" Type="http://schemas.openxmlformats.org/officeDocument/2006/relationships/slide" Target="slide44.xml"/><Relationship Id="rId16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36.xml"/><Relationship Id="rId5" Type="http://schemas.openxmlformats.org/officeDocument/2006/relationships/slide" Target="slide47.xml"/><Relationship Id="rId15" Type="http://schemas.openxmlformats.org/officeDocument/2006/relationships/slide" Target="slide38.xml"/><Relationship Id="rId10" Type="http://schemas.openxmlformats.org/officeDocument/2006/relationships/slide" Target="slide37.xml"/><Relationship Id="rId4" Type="http://schemas.openxmlformats.org/officeDocument/2006/relationships/slide" Target="slide46.xml"/><Relationship Id="rId9" Type="http://schemas.openxmlformats.org/officeDocument/2006/relationships/slide" Target="slide42.xml"/><Relationship Id="rId14" Type="http://schemas.openxmlformats.org/officeDocument/2006/relationships/slide" Target="slide4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slide" Target="slide4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slide" Target="slide4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slide" Target="slide4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7" Type="http://schemas.openxmlformats.org/officeDocument/2006/relationships/slide" Target="slide5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19.png"/><Relationship Id="rId4" Type="http://schemas.openxmlformats.org/officeDocument/2006/relationships/image" Target="../media/image9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49.xml"/><Relationship Id="rId3" Type="http://schemas.openxmlformats.org/officeDocument/2006/relationships/slide" Target="slide65.xml"/><Relationship Id="rId7" Type="http://schemas.openxmlformats.org/officeDocument/2006/relationships/slide" Target="slide57.xml"/><Relationship Id="rId12" Type="http://schemas.openxmlformats.org/officeDocument/2006/relationships/slide" Target="slide50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11" Type="http://schemas.openxmlformats.org/officeDocument/2006/relationships/slide" Target="slide51.xml"/><Relationship Id="rId5" Type="http://schemas.openxmlformats.org/officeDocument/2006/relationships/slide" Target="slide67.xml"/><Relationship Id="rId15" Type="http://schemas.openxmlformats.org/officeDocument/2006/relationships/slide" Target="slide53.xml"/><Relationship Id="rId10" Type="http://schemas.openxmlformats.org/officeDocument/2006/relationships/slide" Target="slide52.xml"/><Relationship Id="rId4" Type="http://schemas.openxmlformats.org/officeDocument/2006/relationships/slide" Target="slide66.xml"/><Relationship Id="rId9" Type="http://schemas.openxmlformats.org/officeDocument/2006/relationships/slide" Target="slide59.xml"/><Relationship Id="rId14" Type="http://schemas.openxmlformats.org/officeDocument/2006/relationships/slide" Target="slide6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5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5.xml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23.png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5.xml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3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5" Type="http://schemas.openxmlformats.org/officeDocument/2006/relationships/image" Target="../media/image134.png"/><Relationship Id="rId4" Type="http://schemas.openxmlformats.org/officeDocument/2006/relationships/image" Target="../media/image8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slide" Target="slide71.xml"/><Relationship Id="rId4" Type="http://schemas.openxmlformats.org/officeDocument/2006/relationships/slide" Target="slide7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9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4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4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144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14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1460.png"/><Relationship Id="rId4" Type="http://schemas.openxmlformats.org/officeDocument/2006/relationships/image" Target="../media/image7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15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33868"/>
                  </p:ext>
                </p:extLst>
              </p:nvPr>
            </p:nvGraphicFramePr>
            <p:xfrm>
              <a:off x="181470" y="5306801"/>
              <a:ext cx="11610727" cy="14017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821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98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401709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𝑂𝐻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1900" dirty="0">
                            <a:effectLst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và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không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có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điểm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chung</a:t>
                          </a:r>
                          <a:endParaRPr lang="en-US" sz="19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15968" marR="115968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𝑂𝐻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1900" dirty="0">
                            <a:effectLst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tiếp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xúc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tại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𝐻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endParaRPr lang="en-US" sz="19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15968" marR="115968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𝑂𝐻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1900" dirty="0">
                            <a:effectLst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cắt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theo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giao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tuyến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là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một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đường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tròn</a:t>
                          </a:r>
                          <a:r>
                            <a:rPr lang="en-US" sz="2000" dirty="0">
                              <a:effectLst/>
                            </a:rPr>
                            <a:t>  </a:t>
                          </a:r>
                          <a:endParaRPr lang="en-US" sz="19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15968" marR="115968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7196168"/>
                  </p:ext>
                </p:extLst>
              </p:nvPr>
            </p:nvGraphicFramePr>
            <p:xfrm>
              <a:off x="181470" y="5306801"/>
              <a:ext cx="11610727" cy="14017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82154"/>
                    <a:gridCol w="3730517"/>
                    <a:gridCol w="3498056"/>
                  </a:tblGrid>
                  <a:tr h="14017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5968" marR="115968" marT="0" marB="0">
                        <a:blipFill rotWithShape="1">
                          <a:blip r:embed="rId2"/>
                          <a:stretch>
                            <a:fillRect l="-139" t="-3930" r="-164951" b="-4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5968" marR="115968" marT="0" marB="0">
                        <a:blipFill rotWithShape="1">
                          <a:blip r:embed="rId2"/>
                          <a:stretch>
                            <a:fillRect l="-117840" t="-3930" r="-94108" b="-4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5968" marR="115968" marT="0" marB="0">
                        <a:blipFill rotWithShape="1">
                          <a:blip r:embed="rId2"/>
                          <a:stretch>
                            <a:fillRect l="-231882" t="-3930" r="-174" b="-43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4597" y="223478"/>
            <a:ext cx="11610728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itchFamily="18" charset="0"/>
                <a:cs typeface="Times New Roman" pitchFamily="18" charset="0"/>
              </a:rPr>
              <a:t>II. GIAO CỦA MẶT CẦU V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À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itchFamily="18" charset="0"/>
                <a:cs typeface="Times New Roman" pitchFamily="18" charset="0"/>
              </a:rPr>
              <a:t> MẶT PHẲNG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Cho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mặt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cầu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S(O;R)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va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̀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mặt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phẳng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3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P)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Gọi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là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hình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chiếu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vuông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góc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của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lên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mặt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phẳng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3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P)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đo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́ </a:t>
            </a:r>
            <a:r>
              <a:rPr kumimoji="0" lang="en-US" sz="3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3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=OH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là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khoảng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cách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tư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̀ </a:t>
            </a:r>
            <a:r>
              <a:rPr kumimoji="0" lang="en-US" sz="3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tới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mặt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phẳng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3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P)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. Ta có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ba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trường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hợp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arpada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44913" y="59749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38" y="2455131"/>
            <a:ext cx="2154567" cy="271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21" y="2581062"/>
            <a:ext cx="2220784" cy="222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9" y="2647557"/>
            <a:ext cx="2266455" cy="222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478" y="21436"/>
            <a:ext cx="1168248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0000CC"/>
                </a:solidFill>
              </a:rPr>
              <a:t>III. GIAO CỦA MẶT CẦU VỚI ĐƯỜNG THẲNG. TIẾP TUYẾN CỦA MẶT CẦU</a:t>
            </a:r>
            <a:endParaRPr lang="en-US" sz="3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3770" y="1000182"/>
                <a:ext cx="11723427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/>
                  <a:t>Cho </a:t>
                </a:r>
                <a:r>
                  <a:rPr lang="en-US" sz="3200" dirty="0" err="1"/>
                  <a:t>mặt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cầu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va</a:t>
                </a:r>
                <a:r>
                  <a:rPr lang="en-US" sz="3200" dirty="0"/>
                  <a:t>̀ </a:t>
                </a:r>
                <a:r>
                  <a:rPr lang="en-US" sz="3200" dirty="0" err="1"/>
                  <a:t>đường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thẳng</a:t>
                </a:r>
                <a:r>
                  <a:rPr lang="en-US" sz="3200" dirty="0"/>
                  <a:t> 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200" dirty="0"/>
                  <a:t>. </a:t>
                </a:r>
                <a:r>
                  <a:rPr lang="en-US" sz="3200" dirty="0" err="1"/>
                  <a:t>Gọi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hình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chiếu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vuông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góc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tâm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𝑂𝐻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khoảng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cách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từ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200" dirty="0" err="1"/>
                  <a:t>đến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200" dirty="0" smtClean="0"/>
                  <a:t>. Tương </a:t>
                </a:r>
                <a:r>
                  <a:rPr lang="en-US" sz="3200" dirty="0" err="1"/>
                  <a:t>tư</a:t>
                </a:r>
                <a:r>
                  <a:rPr lang="en-US" sz="3200" dirty="0"/>
                  <a:t>̣ </a:t>
                </a:r>
                <a:r>
                  <a:rPr lang="en-US" sz="3200" dirty="0" err="1"/>
                  <a:t>như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trong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trường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hợp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mặt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cầu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va</a:t>
                </a:r>
                <a:r>
                  <a:rPr lang="en-US" sz="3200" dirty="0"/>
                  <a:t>̀ </a:t>
                </a:r>
                <a:r>
                  <a:rPr lang="en-US" sz="3200" dirty="0" err="1"/>
                  <a:t>mặt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phẳng</a:t>
                </a:r>
                <a:r>
                  <a:rPr lang="en-US" sz="3200" dirty="0"/>
                  <a:t>, ta có </a:t>
                </a:r>
                <a:r>
                  <a:rPr lang="en-US" sz="3200" dirty="0" err="1"/>
                  <a:t>ba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trường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hợp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sau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đây</a:t>
                </a:r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70" y="1000182"/>
                <a:ext cx="11723427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1352" t="-3550" r="-2132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90" y="2536711"/>
            <a:ext cx="2626014" cy="312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78" y="2978666"/>
            <a:ext cx="2723273" cy="257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550" y="2965296"/>
            <a:ext cx="2480124" cy="260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1076080"/>
                  </p:ext>
                </p:extLst>
              </p:nvPr>
            </p:nvGraphicFramePr>
            <p:xfrm>
              <a:off x="163770" y="5575100"/>
              <a:ext cx="11818964" cy="126187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3616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534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293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𝑂𝐻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/>
                                </a:rPr>
                                <m:t>𝛥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và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không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có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điểm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chung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𝑂𝐻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/>
                                </a:rPr>
                                <m:t>𝛥</m:t>
                              </m:r>
                            </m:oMath>
                          </a14:m>
                          <a:r>
                            <a:rPr lang="en-US" sz="2400">
                              <a:effectLst/>
                            </a:rPr>
                            <a:t>tiếp xúc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>
                              <a:effectLst/>
                            </a:rPr>
                            <a:t> tại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/>
                                </a:rPr>
                                <m:t>𝐻</m:t>
                              </m:r>
                            </m:oMath>
                          </a14:m>
                          <a:r>
                            <a:rPr lang="en-US" sz="2400">
                              <a:effectLst/>
                            </a:rPr>
                            <a:t> </a:t>
                          </a:r>
                          <a:endParaRPr lang="en-US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𝑂𝐻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/>
                                </a:rPr>
                                <m:t>𝛥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cắt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tại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hai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điểm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phân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biệt</a:t>
                          </a:r>
                          <a:r>
                            <a:rPr lang="en-US" sz="2400" dirty="0">
                              <a:effectLst/>
                            </a:rPr>
                            <a:t>  </a:t>
                          </a:r>
                          <a:endParaRPr lang="en-US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200181"/>
                  </p:ext>
                </p:extLst>
              </p:nvPr>
            </p:nvGraphicFramePr>
            <p:xfrm>
              <a:off x="163770" y="5575100"/>
              <a:ext cx="11818964" cy="126187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36166"/>
                    <a:gridCol w="3753454"/>
                    <a:gridCol w="3829344"/>
                  </a:tblGrid>
                  <a:tr h="1261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144" t="-5314" r="-178993" b="-125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112987" t="-5314" r="-101948" b="-125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208917" t="-5314" b="-1256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0606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2095" y="1054131"/>
                <a:ext cx="11623344" cy="5847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dirty="0" err="1"/>
                  <a:t>Đặc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biệt</a:t>
                </a:r>
                <a:r>
                  <a:rPr lang="en-US" sz="3400" dirty="0"/>
                  <a:t>, </a:t>
                </a:r>
                <a:r>
                  <a:rPr lang="en-US" sz="3400" dirty="0" err="1"/>
                  <a:t>khi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𝑑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thi</a:t>
                </a:r>
                <a:r>
                  <a:rPr lang="en-US" sz="3400" dirty="0"/>
                  <a:t>̀ </a:t>
                </a:r>
                <a:r>
                  <a:rPr lang="en-US" sz="3400" dirty="0" err="1"/>
                  <a:t>đường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thẳng</a:t>
                </a:r>
                <a:r>
                  <a:rPr lang="en-US" sz="3400" dirty="0"/>
                  <a:t> 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đi</a:t>
                </a:r>
                <a:r>
                  <a:rPr lang="en-US" sz="3400" dirty="0"/>
                  <a:t> qua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va</a:t>
                </a:r>
                <a:r>
                  <a:rPr lang="en-US" sz="3400" dirty="0"/>
                  <a:t>̀ </a:t>
                </a:r>
                <a:r>
                  <a:rPr lang="en-US" sz="3400" dirty="0" err="1"/>
                  <a:t>cắt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mặt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cầu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tại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hai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điểm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  <m:r>
                      <a:rPr lang="en-US" sz="3400" i="1">
                        <a:latin typeface="Cambria Math"/>
                      </a:rPr>
                      <m:t>,</m:t>
                    </m:r>
                    <m:r>
                      <a:rPr lang="en-US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400" dirty="0"/>
                  <a:t>. </a:t>
                </a:r>
                <a:r>
                  <a:rPr lang="en-US" sz="3400" dirty="0" err="1"/>
                  <a:t>Khi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</a:t>
                </a:r>
                <a:r>
                  <a:rPr lang="en-US" sz="3400" dirty="0"/>
                  <a:t>́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400" dirty="0"/>
                  <a:t> là </a:t>
                </a:r>
                <a:r>
                  <a:rPr lang="en-US" sz="3400" dirty="0" err="1"/>
                  <a:t>đường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kính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của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mặt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cầu</a:t>
                </a:r>
                <a:r>
                  <a:rPr lang="en-US" sz="3400" dirty="0"/>
                  <a:t>.</a:t>
                </a:r>
              </a:p>
              <a:p>
                <a:pPr algn="just"/>
                <a:r>
                  <a:rPr lang="en-US" sz="3400" b="1" dirty="0">
                    <a:sym typeface="Wingdings 2"/>
                  </a:rPr>
                  <a:t>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Nhận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xét</a:t>
                </a:r>
                <a:r>
                  <a:rPr lang="en-US" sz="3400" b="1" dirty="0"/>
                  <a:t>:</a:t>
                </a:r>
                <a:r>
                  <a:rPr lang="en-US" sz="3400" dirty="0"/>
                  <a:t>  </a:t>
                </a:r>
                <a:r>
                  <a:rPr lang="en-US" sz="3400" dirty="0" err="1"/>
                  <a:t>Người</a:t>
                </a:r>
                <a:r>
                  <a:rPr lang="en-US" sz="3400" dirty="0"/>
                  <a:t> ta </a:t>
                </a:r>
                <a:r>
                  <a:rPr lang="en-US" sz="3400" dirty="0" err="1"/>
                  <a:t>chứng</a:t>
                </a:r>
                <a:r>
                  <a:rPr lang="en-US" sz="3400" dirty="0"/>
                  <a:t> minh </a:t>
                </a:r>
                <a:r>
                  <a:rPr lang="en-US" sz="3400" dirty="0" err="1"/>
                  <a:t>được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rằng</a:t>
                </a:r>
                <a:r>
                  <a:rPr lang="en-US" sz="3400" dirty="0"/>
                  <a:t>:</a:t>
                </a:r>
              </a:p>
              <a:p>
                <a:pPr algn="just"/>
                <a:r>
                  <a:rPr lang="en-US" sz="3400" dirty="0"/>
                  <a:t>a) Qua </a:t>
                </a:r>
                <a:r>
                  <a:rPr lang="en-US" sz="3400" dirty="0" err="1"/>
                  <a:t>một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điểm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nằm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mặt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cầu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𝑂</m:t>
                        </m:r>
                        <m:r>
                          <a:rPr lang="en-US" sz="3400" i="1">
                            <a:latin typeface="Cambria Math"/>
                          </a:rPr>
                          <m:t>;</m:t>
                        </m:r>
                        <m:r>
                          <a:rPr lang="en-US" sz="3400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3400" dirty="0"/>
                  <a:t> có </a:t>
                </a:r>
                <a:r>
                  <a:rPr lang="en-US" sz="3400" dirty="0" err="1"/>
                  <a:t>vô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sô</a:t>
                </a:r>
                <a:r>
                  <a:rPr lang="en-US" sz="3400" dirty="0"/>
                  <a:t>́ </a:t>
                </a:r>
                <a:r>
                  <a:rPr lang="en-US" sz="3400" dirty="0" err="1"/>
                  <a:t>tiếp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tuyến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của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mặt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cầu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</a:t>
                </a:r>
                <a:r>
                  <a:rPr lang="en-US" sz="3400" dirty="0"/>
                  <a:t>́. </a:t>
                </a:r>
                <a:r>
                  <a:rPr lang="en-US" sz="3400" dirty="0" err="1"/>
                  <a:t>Tất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ca</a:t>
                </a:r>
                <a:r>
                  <a:rPr lang="en-US" sz="3400" dirty="0"/>
                  <a:t>̉ </a:t>
                </a:r>
                <a:r>
                  <a:rPr lang="en-US" sz="3400" dirty="0" err="1"/>
                  <a:t>các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tiếp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tuyến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này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đều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vuông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góc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với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bán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kính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của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mặt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cầu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tại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va</a:t>
                </a:r>
                <a:r>
                  <a:rPr lang="en-US" sz="3400" dirty="0"/>
                  <a:t>̀ </a:t>
                </a:r>
                <a:r>
                  <a:rPr lang="en-US" sz="3400" dirty="0" err="1"/>
                  <a:t>đều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nằm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mặt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phẳng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tiếp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xúc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với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mặt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cầu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tại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điểm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đo</a:t>
                </a:r>
                <a:r>
                  <a:rPr lang="en-US" sz="3400" dirty="0"/>
                  <a:t>́.</a:t>
                </a:r>
              </a:p>
              <a:p>
                <a:pPr algn="just"/>
                <a:r>
                  <a:rPr lang="en-US" sz="3400" dirty="0"/>
                  <a:t>b) Qua </a:t>
                </a:r>
                <a:r>
                  <a:rPr lang="en-US" sz="3400" dirty="0" err="1"/>
                  <a:t>một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điểm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nằm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ngoài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mặt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cầu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𝑂</m:t>
                        </m:r>
                        <m:r>
                          <a:rPr lang="en-US" sz="3400" i="1">
                            <a:latin typeface="Cambria Math"/>
                          </a:rPr>
                          <m:t>;</m:t>
                        </m:r>
                        <m:r>
                          <a:rPr lang="en-US" sz="3400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3400" dirty="0"/>
                  <a:t> có </a:t>
                </a:r>
                <a:r>
                  <a:rPr lang="en-US" sz="3400" dirty="0" err="1"/>
                  <a:t>vô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sô</a:t>
                </a:r>
                <a:r>
                  <a:rPr lang="en-US" sz="3400" dirty="0"/>
                  <a:t>́ </a:t>
                </a:r>
                <a:r>
                  <a:rPr lang="en-US" sz="3400" dirty="0" err="1"/>
                  <a:t>tiếp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tuyến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với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mặt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cầu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đa</a:t>
                </a:r>
                <a:r>
                  <a:rPr lang="en-US" sz="3400" dirty="0"/>
                  <a:t>̃ </a:t>
                </a:r>
                <a:r>
                  <a:rPr lang="en-US" sz="3400" dirty="0" err="1"/>
                  <a:t>cho</a:t>
                </a:r>
                <a:r>
                  <a:rPr lang="en-US" sz="3400" dirty="0"/>
                  <a:t>. </a:t>
                </a:r>
                <a:r>
                  <a:rPr lang="en-US" sz="3400" dirty="0" err="1"/>
                  <a:t>Các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tiếp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tuyến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này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tạo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thành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một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mặt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nón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đỉnh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. </a:t>
                </a:r>
                <a:r>
                  <a:rPr lang="en-US" sz="3400" dirty="0" err="1"/>
                  <a:t>Khi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</a:t>
                </a:r>
                <a:r>
                  <a:rPr lang="en-US" sz="3400" dirty="0"/>
                  <a:t>́ </a:t>
                </a:r>
                <a:r>
                  <a:rPr lang="en-US" sz="3400" dirty="0" err="1"/>
                  <a:t>đô</a:t>
                </a:r>
                <a:r>
                  <a:rPr lang="en-US" sz="3400" dirty="0"/>
                  <a:t>̣ </a:t>
                </a:r>
                <a:r>
                  <a:rPr lang="en-US" sz="3400" dirty="0" err="1"/>
                  <a:t>dài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các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đoạn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thẳng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ke</a:t>
                </a:r>
                <a:r>
                  <a:rPr lang="en-US" sz="3400" dirty="0"/>
                  <a:t>̉ </a:t>
                </a:r>
                <a:r>
                  <a:rPr lang="en-US" sz="3400" dirty="0" err="1"/>
                  <a:t>tư</a:t>
                </a:r>
                <a:r>
                  <a:rPr lang="en-US" sz="3400" dirty="0"/>
                  <a:t>̀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đến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các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tiếp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điểm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đều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bằng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nhau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95" y="1054131"/>
                <a:ext cx="11623344" cy="5847755"/>
              </a:xfrm>
              <a:prstGeom prst="rect">
                <a:avLst/>
              </a:prstGeom>
              <a:blipFill rotWithShape="1">
                <a:blip r:embed="rId2"/>
                <a:stretch>
                  <a:fillRect l="-1416" t="-1356" r="-2412" b="-2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36478" y="21436"/>
            <a:ext cx="1168248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0000CC"/>
                </a:solidFill>
              </a:rPr>
              <a:t>III. GIAO CỦA MẶT CẦU VỚI ĐƯỜNG THẲNG. TIẾP TUYẾN CỦA MẶT CẦU</a:t>
            </a:r>
            <a:endParaRPr lang="en-US" sz="3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2831" y="429285"/>
                <a:ext cx="11914494" cy="1910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IV. CÔNG THỨC TÍNH DIỆN TÍCH MẶT CẦU VÀ THỂ TÍCH KHỐI CẦU</a:t>
                </a:r>
                <a:endParaRPr lang="en-US" sz="3400" dirty="0">
                  <a:solidFill>
                    <a:srgbClr val="0000CC"/>
                  </a:solidFill>
                </a:endParaRPr>
              </a:p>
              <a:p>
                <a:pPr algn="just"/>
                <a:r>
                  <a:rPr lang="en-US" sz="3400" dirty="0" err="1"/>
                  <a:t>Mặt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cầu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bán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kính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3400" dirty="0"/>
                  <a:t> có </a:t>
                </a:r>
                <a:r>
                  <a:rPr lang="en-US" sz="3400" dirty="0" err="1"/>
                  <a:t>diện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tích</a:t>
                </a:r>
                <a:r>
                  <a:rPr lang="en-US" sz="3400" dirty="0"/>
                  <a:t> là: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4</m:t>
                    </m:r>
                    <m:r>
                      <a:rPr lang="en-US" sz="34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400" dirty="0"/>
                  <a:t>.</a:t>
                </a:r>
              </a:p>
              <a:p>
                <a:pPr algn="just"/>
                <a:r>
                  <a:rPr lang="en-US" sz="3400" dirty="0" err="1"/>
                  <a:t>Khối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cầu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bán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kính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3400" dirty="0"/>
                  <a:t> có </a:t>
                </a:r>
                <a:r>
                  <a:rPr lang="en-US" sz="3400" dirty="0" err="1"/>
                  <a:t>thê</a:t>
                </a:r>
                <a:r>
                  <a:rPr lang="en-US" sz="3400" dirty="0"/>
                  <a:t>̉ </a:t>
                </a:r>
                <a:r>
                  <a:rPr lang="en-US" sz="3400" dirty="0" err="1"/>
                  <a:t>tích</a:t>
                </a:r>
                <a:r>
                  <a:rPr lang="en-US" sz="3400" dirty="0"/>
                  <a:t> là: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𝑉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4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1" y="429285"/>
                <a:ext cx="11914494" cy="1910588"/>
              </a:xfrm>
              <a:prstGeom prst="rect">
                <a:avLst/>
              </a:prstGeom>
              <a:blipFill rotWithShape="1">
                <a:blip r:embed="rId2"/>
                <a:stretch>
                  <a:fillRect l="-1381" t="-4459" r="-1330" b="-2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8655" y="2409787"/>
            <a:ext cx="11204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V. MẶT CẦU NỘI - NGOẠI TIẾP KHỐI ĐA DIỆN</a:t>
            </a:r>
            <a:endParaRPr lang="en-US" sz="3400" dirty="0">
              <a:solidFill>
                <a:srgbClr val="0000CC"/>
              </a:solidFill>
            </a:endParaRPr>
          </a:p>
          <a:p>
            <a:r>
              <a:rPr lang="en-US" sz="3400" b="1" u="sng" dirty="0" err="1" smtClean="0"/>
              <a:t>Các</a:t>
            </a:r>
            <a:r>
              <a:rPr lang="en-US" sz="3400" b="1" u="sng" dirty="0" smtClean="0"/>
              <a:t> </a:t>
            </a:r>
            <a:r>
              <a:rPr lang="en-US" sz="3400" b="1" u="sng" dirty="0" err="1"/>
              <a:t>khái</a:t>
            </a:r>
            <a:r>
              <a:rPr lang="en-US" sz="3400" b="1" u="sng" dirty="0"/>
              <a:t> </a:t>
            </a:r>
            <a:r>
              <a:rPr lang="en-US" sz="3400" b="1" u="sng" dirty="0" err="1"/>
              <a:t>niệm</a:t>
            </a:r>
            <a:r>
              <a:rPr lang="en-US" sz="3400" b="1" u="sng" dirty="0"/>
              <a:t> </a:t>
            </a:r>
            <a:r>
              <a:rPr lang="en-US" sz="3400" b="1" u="sng" dirty="0" err="1"/>
              <a:t>cơ</a:t>
            </a:r>
            <a:r>
              <a:rPr lang="en-US" sz="3400" b="1" u="sng" dirty="0"/>
              <a:t> </a:t>
            </a:r>
            <a:r>
              <a:rPr lang="en-US" sz="3400" b="1" u="sng" dirty="0" err="1"/>
              <a:t>bản</a:t>
            </a:r>
            <a:endParaRPr lang="en-US" sz="3400" dirty="0"/>
          </a:p>
        </p:txBody>
      </p:sp>
      <p:sp>
        <p:nvSpPr>
          <p:cNvPr id="9" name="Rectangle 8"/>
          <p:cNvSpPr/>
          <p:nvPr/>
        </p:nvSpPr>
        <p:spPr>
          <a:xfrm>
            <a:off x="113727" y="3534469"/>
            <a:ext cx="1166428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ym typeface="Wingdings 2"/>
              </a:rPr>
              <a:t></a:t>
            </a:r>
            <a:r>
              <a:rPr lang="en-US" sz="3400" b="1" dirty="0"/>
              <a:t>.</a:t>
            </a:r>
            <a:r>
              <a:rPr lang="en-US" sz="3400" dirty="0"/>
              <a:t>  </a:t>
            </a:r>
            <a:r>
              <a:rPr lang="en-US" sz="3400" b="1" dirty="0" err="1"/>
              <a:t>Định</a:t>
            </a:r>
            <a:r>
              <a:rPr lang="en-US" sz="3400" b="1" dirty="0"/>
              <a:t> </a:t>
            </a:r>
            <a:r>
              <a:rPr lang="en-US" sz="3400" b="1" dirty="0" err="1"/>
              <a:t>nghĩa</a:t>
            </a:r>
            <a:r>
              <a:rPr lang="en-US" sz="3400" b="1" dirty="0"/>
              <a:t> </a:t>
            </a:r>
            <a:r>
              <a:rPr lang="en-US" sz="3400" b="1" dirty="0" err="1"/>
              <a:t>mặt</a:t>
            </a:r>
            <a:r>
              <a:rPr lang="en-US" sz="3400" b="1" dirty="0"/>
              <a:t> </a:t>
            </a:r>
            <a:r>
              <a:rPr lang="en-US" sz="3400" b="1" dirty="0" err="1"/>
              <a:t>cầu</a:t>
            </a:r>
            <a:r>
              <a:rPr lang="en-US" sz="3400" b="1" dirty="0"/>
              <a:t> </a:t>
            </a:r>
            <a:r>
              <a:rPr lang="en-US" sz="3400" b="1" dirty="0" err="1"/>
              <a:t>ngoại</a:t>
            </a:r>
            <a:r>
              <a:rPr lang="en-US" sz="3400" b="1" dirty="0"/>
              <a:t> </a:t>
            </a:r>
            <a:r>
              <a:rPr lang="en-US" sz="3400" b="1" dirty="0" err="1"/>
              <a:t>tiếp</a:t>
            </a:r>
            <a:r>
              <a:rPr lang="en-US" sz="3400" b="1" dirty="0"/>
              <a:t> </a:t>
            </a:r>
            <a:r>
              <a:rPr lang="en-US" sz="3400" b="1" dirty="0" err="1"/>
              <a:t>hình</a:t>
            </a:r>
            <a:r>
              <a:rPr lang="en-US" sz="3400" b="1" dirty="0"/>
              <a:t> </a:t>
            </a:r>
            <a:r>
              <a:rPr lang="en-US" sz="3400" b="1" dirty="0" err="1"/>
              <a:t>đa</a:t>
            </a:r>
            <a:r>
              <a:rPr lang="en-US" sz="3400" b="1" dirty="0"/>
              <a:t> </a:t>
            </a:r>
            <a:r>
              <a:rPr lang="en-US" sz="3400" b="1" dirty="0" err="1"/>
              <a:t>diện</a:t>
            </a:r>
            <a:r>
              <a:rPr lang="en-US" sz="3400" b="1" dirty="0"/>
              <a:t>:</a:t>
            </a:r>
            <a:endParaRPr lang="en-US" sz="3400" dirty="0"/>
          </a:p>
          <a:p>
            <a:pPr algn="just"/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/>
              <a:t> </a:t>
            </a:r>
            <a:r>
              <a:rPr lang="en-US" sz="3400" dirty="0" err="1"/>
              <a:t>ngoại</a:t>
            </a:r>
            <a:r>
              <a:rPr lang="en-US" sz="3400" dirty="0"/>
              <a:t> </a:t>
            </a:r>
            <a:r>
              <a:rPr lang="en-US" sz="3400" dirty="0" err="1"/>
              <a:t>tiếp</a:t>
            </a:r>
            <a:r>
              <a:rPr lang="en-US" sz="3400" dirty="0"/>
              <a:t> </a:t>
            </a:r>
            <a:r>
              <a:rPr lang="en-US" sz="3400" dirty="0" err="1"/>
              <a:t>hình</a:t>
            </a:r>
            <a:r>
              <a:rPr lang="en-US" sz="3400" dirty="0"/>
              <a:t> </a:t>
            </a:r>
            <a:r>
              <a:rPr lang="en-US" sz="3400" dirty="0" err="1"/>
              <a:t>đa</a:t>
            </a:r>
            <a:r>
              <a:rPr lang="en-US" sz="3400" dirty="0"/>
              <a:t> </a:t>
            </a:r>
            <a:r>
              <a:rPr lang="en-US" sz="3400" dirty="0" err="1"/>
              <a:t>diện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/>
              <a:t> </a:t>
            </a:r>
            <a:r>
              <a:rPr lang="en-US" sz="3400" dirty="0" err="1"/>
              <a:t>đi</a:t>
            </a:r>
            <a:r>
              <a:rPr lang="en-US" sz="3400" dirty="0"/>
              <a:t> qua </a:t>
            </a:r>
            <a:r>
              <a:rPr lang="en-US" sz="3400" dirty="0" err="1"/>
              <a:t>các</a:t>
            </a:r>
            <a:r>
              <a:rPr lang="en-US" sz="3400" dirty="0"/>
              <a:t> </a:t>
            </a:r>
            <a:r>
              <a:rPr lang="en-US" sz="3400" dirty="0" err="1"/>
              <a:t>đỉnh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hình</a:t>
            </a:r>
            <a:r>
              <a:rPr lang="en-US" sz="3400" dirty="0"/>
              <a:t> </a:t>
            </a:r>
            <a:r>
              <a:rPr lang="en-US" sz="3400" dirty="0" err="1"/>
              <a:t>đa</a:t>
            </a:r>
            <a:r>
              <a:rPr lang="en-US" sz="3400" dirty="0"/>
              <a:t> </a:t>
            </a:r>
            <a:r>
              <a:rPr lang="en-US" sz="3400" dirty="0" err="1"/>
              <a:t>diện</a:t>
            </a:r>
            <a:r>
              <a:rPr lang="en-US" sz="3400" dirty="0"/>
              <a:t>. </a:t>
            </a:r>
            <a:r>
              <a:rPr lang="en-US" sz="3400" dirty="0" err="1"/>
              <a:t>Khi</a:t>
            </a:r>
            <a:r>
              <a:rPr lang="en-US" sz="3400" dirty="0"/>
              <a:t> </a:t>
            </a:r>
            <a:r>
              <a:rPr lang="en-US" sz="3400" dirty="0" err="1"/>
              <a:t>đó</a:t>
            </a:r>
            <a:r>
              <a:rPr lang="en-US" sz="3400" dirty="0"/>
              <a:t> ta </a:t>
            </a:r>
            <a:r>
              <a:rPr lang="en-US" sz="3400" dirty="0" err="1"/>
              <a:t>nói</a:t>
            </a:r>
            <a:r>
              <a:rPr lang="en-US" sz="3400" dirty="0"/>
              <a:t> </a:t>
            </a:r>
            <a:r>
              <a:rPr lang="en-US" sz="3400" dirty="0" err="1"/>
              <a:t>hình</a:t>
            </a:r>
            <a:r>
              <a:rPr lang="en-US" sz="3400" dirty="0"/>
              <a:t> </a:t>
            </a:r>
            <a:r>
              <a:rPr lang="en-US" sz="3400" dirty="0" err="1"/>
              <a:t>đa</a:t>
            </a:r>
            <a:r>
              <a:rPr lang="en-US" sz="3400" dirty="0"/>
              <a:t> </a:t>
            </a:r>
            <a:r>
              <a:rPr lang="en-US" sz="3400" dirty="0" err="1"/>
              <a:t>diện</a:t>
            </a:r>
            <a:r>
              <a:rPr lang="en-US" sz="3400" dirty="0"/>
              <a:t> </a:t>
            </a:r>
            <a:r>
              <a:rPr lang="en-US" sz="3400" dirty="0" err="1"/>
              <a:t>nội</a:t>
            </a:r>
            <a:r>
              <a:rPr lang="en-US" sz="3400" dirty="0"/>
              <a:t> </a:t>
            </a:r>
            <a:r>
              <a:rPr lang="en-US" sz="3400" dirty="0" err="1"/>
              <a:t>tiếp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/>
              <a:t>.</a:t>
            </a:r>
          </a:p>
          <a:p>
            <a:pPr algn="just"/>
            <a:r>
              <a:rPr lang="en-US" sz="3400" b="1" dirty="0">
                <a:sym typeface="Wingdings 2"/>
              </a:rPr>
              <a:t></a:t>
            </a:r>
            <a:r>
              <a:rPr lang="en-US" sz="3400" b="1" dirty="0"/>
              <a:t>. </a:t>
            </a:r>
            <a:r>
              <a:rPr lang="en-US" sz="3400" b="1" dirty="0" err="1"/>
              <a:t>Điều</a:t>
            </a:r>
            <a:r>
              <a:rPr lang="en-US" sz="3400" b="1" dirty="0"/>
              <a:t> </a:t>
            </a:r>
            <a:r>
              <a:rPr lang="en-US" sz="3400" b="1" dirty="0" err="1"/>
              <a:t>kiện</a:t>
            </a:r>
            <a:r>
              <a:rPr lang="en-US" sz="3400" b="1" dirty="0"/>
              <a:t> </a:t>
            </a:r>
            <a:r>
              <a:rPr lang="en-US" sz="3400" b="1" dirty="0" err="1"/>
              <a:t>hình</a:t>
            </a:r>
            <a:r>
              <a:rPr lang="en-US" sz="3400" b="1" dirty="0"/>
              <a:t> </a:t>
            </a:r>
            <a:r>
              <a:rPr lang="en-US" sz="3400" b="1" dirty="0" err="1"/>
              <a:t>chóp</a:t>
            </a:r>
            <a:r>
              <a:rPr lang="en-US" sz="3400" b="1" dirty="0"/>
              <a:t> </a:t>
            </a:r>
            <a:r>
              <a:rPr lang="en-US" sz="3400" b="1" dirty="0" err="1"/>
              <a:t>nội</a:t>
            </a:r>
            <a:r>
              <a:rPr lang="en-US" sz="3400" b="1" dirty="0"/>
              <a:t> </a:t>
            </a:r>
            <a:r>
              <a:rPr lang="en-US" sz="3400" b="1" dirty="0" err="1"/>
              <a:t>tiếp</a:t>
            </a:r>
            <a:r>
              <a:rPr lang="en-US" sz="3400" b="1" dirty="0"/>
              <a:t> </a:t>
            </a:r>
            <a:r>
              <a:rPr lang="en-US" sz="3400" b="1" dirty="0" err="1"/>
              <a:t>mặt</a:t>
            </a:r>
            <a:r>
              <a:rPr lang="en-US" sz="3400" b="1" dirty="0"/>
              <a:t> </a:t>
            </a:r>
            <a:r>
              <a:rPr lang="en-US" sz="3400" b="1" dirty="0" err="1"/>
              <a:t>cầu</a:t>
            </a:r>
            <a:r>
              <a:rPr lang="en-US" sz="3400" b="1" dirty="0"/>
              <a:t>:</a:t>
            </a:r>
            <a:endParaRPr lang="en-US" sz="3400" dirty="0"/>
          </a:p>
          <a:p>
            <a:pPr algn="just"/>
            <a:r>
              <a:rPr lang="en-US" sz="3400" dirty="0" err="1"/>
              <a:t>Hình</a:t>
            </a:r>
            <a:r>
              <a:rPr lang="en-US" sz="3400" dirty="0"/>
              <a:t> </a:t>
            </a:r>
            <a:r>
              <a:rPr lang="en-US" sz="3400" dirty="0" err="1"/>
              <a:t>chóp</a:t>
            </a:r>
            <a:r>
              <a:rPr lang="en-US" sz="3400" dirty="0"/>
              <a:t> </a:t>
            </a:r>
            <a:r>
              <a:rPr lang="en-US" sz="3400" dirty="0" err="1"/>
              <a:t>nội</a:t>
            </a:r>
            <a:r>
              <a:rPr lang="en-US" sz="3400" dirty="0"/>
              <a:t> </a:t>
            </a:r>
            <a:r>
              <a:rPr lang="en-US" sz="3400" dirty="0" err="1"/>
              <a:t>tiếp</a:t>
            </a:r>
            <a:r>
              <a:rPr lang="en-US" sz="3400" dirty="0"/>
              <a:t> </a:t>
            </a:r>
            <a:r>
              <a:rPr lang="en-US" sz="3400" dirty="0" err="1"/>
              <a:t>được</a:t>
            </a:r>
            <a:r>
              <a:rPr lang="en-US" sz="3400" dirty="0"/>
              <a:t> </a:t>
            </a:r>
            <a:r>
              <a:rPr lang="en-US" sz="3400" dirty="0" err="1"/>
              <a:t>trong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/>
              <a:t> </a:t>
            </a:r>
            <a:r>
              <a:rPr lang="en-US" sz="3400" dirty="0" err="1"/>
              <a:t>khi</a:t>
            </a:r>
            <a:r>
              <a:rPr lang="en-US" sz="3400" dirty="0"/>
              <a:t> </a:t>
            </a:r>
            <a:r>
              <a:rPr lang="en-US" sz="3400" dirty="0" err="1"/>
              <a:t>và</a:t>
            </a:r>
            <a:r>
              <a:rPr lang="en-US" sz="3400" dirty="0"/>
              <a:t> </a:t>
            </a:r>
            <a:r>
              <a:rPr lang="en-US" sz="3400" dirty="0" err="1"/>
              <a:t>chỉ</a:t>
            </a:r>
            <a:r>
              <a:rPr lang="en-US" sz="3400" dirty="0"/>
              <a:t> </a:t>
            </a:r>
            <a:r>
              <a:rPr lang="en-US" sz="3400" dirty="0" err="1"/>
              <a:t>khi</a:t>
            </a:r>
            <a:r>
              <a:rPr lang="en-US" sz="3400" dirty="0"/>
              <a:t> </a:t>
            </a:r>
            <a:r>
              <a:rPr lang="en-US" sz="3400" dirty="0" err="1"/>
              <a:t>đáy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nó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đa</a:t>
            </a:r>
            <a:r>
              <a:rPr lang="en-US" sz="3400" dirty="0"/>
              <a:t> </a:t>
            </a:r>
            <a:r>
              <a:rPr lang="en-US" sz="3400" dirty="0" err="1"/>
              <a:t>giác</a:t>
            </a:r>
            <a:r>
              <a:rPr lang="en-US" sz="3400" dirty="0"/>
              <a:t> </a:t>
            </a:r>
            <a:r>
              <a:rPr lang="en-US" sz="3400" dirty="0" err="1"/>
              <a:t>nội</a:t>
            </a:r>
            <a:r>
              <a:rPr lang="en-US" sz="3400" dirty="0"/>
              <a:t> </a:t>
            </a:r>
            <a:r>
              <a:rPr lang="en-US" sz="3400" dirty="0" err="1"/>
              <a:t>tiếp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44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4716" y="184204"/>
            <a:ext cx="1181896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ym typeface="Wingdings 2"/>
              </a:rPr>
              <a:t></a:t>
            </a:r>
            <a:r>
              <a:rPr lang="en-US" sz="3400" b="1" dirty="0"/>
              <a:t>. </a:t>
            </a:r>
            <a:r>
              <a:rPr lang="en-US" sz="3400" dirty="0"/>
              <a:t> </a:t>
            </a:r>
            <a:r>
              <a:rPr lang="en-US" sz="3400" b="1" dirty="0" err="1"/>
              <a:t>Điều</a:t>
            </a:r>
            <a:r>
              <a:rPr lang="en-US" sz="3400" b="1" dirty="0"/>
              <a:t> </a:t>
            </a:r>
            <a:r>
              <a:rPr lang="en-US" sz="3400" b="1" dirty="0" err="1"/>
              <a:t>kiện</a:t>
            </a:r>
            <a:r>
              <a:rPr lang="en-US" sz="3400" b="1" dirty="0"/>
              <a:t> </a:t>
            </a:r>
            <a:r>
              <a:rPr lang="en-US" sz="3400" b="1" dirty="0" err="1"/>
              <a:t>hình</a:t>
            </a:r>
            <a:r>
              <a:rPr lang="en-US" sz="3400" b="1" dirty="0"/>
              <a:t> </a:t>
            </a:r>
            <a:r>
              <a:rPr lang="en-US" sz="3400" b="1" dirty="0" err="1"/>
              <a:t>lăng</a:t>
            </a:r>
            <a:r>
              <a:rPr lang="en-US" sz="3400" b="1" dirty="0"/>
              <a:t> </a:t>
            </a:r>
            <a:r>
              <a:rPr lang="en-US" sz="3400" b="1" dirty="0" err="1"/>
              <a:t>trụ</a:t>
            </a:r>
            <a:r>
              <a:rPr lang="en-US" sz="3400" b="1" dirty="0"/>
              <a:t> </a:t>
            </a:r>
            <a:r>
              <a:rPr lang="en-US" sz="3400" b="1" dirty="0" err="1"/>
              <a:t>nội</a:t>
            </a:r>
            <a:r>
              <a:rPr lang="en-US" sz="3400" b="1" dirty="0"/>
              <a:t> </a:t>
            </a:r>
            <a:r>
              <a:rPr lang="en-US" sz="3400" b="1" dirty="0" err="1"/>
              <a:t>tiếp</a:t>
            </a:r>
            <a:r>
              <a:rPr lang="en-US" sz="3400" b="1" dirty="0"/>
              <a:t> </a:t>
            </a:r>
            <a:r>
              <a:rPr lang="en-US" sz="3400" b="1" dirty="0" err="1"/>
              <a:t>mặt</a:t>
            </a:r>
            <a:r>
              <a:rPr lang="en-US" sz="3400" b="1" dirty="0"/>
              <a:t> </a:t>
            </a:r>
            <a:r>
              <a:rPr lang="en-US" sz="3400" b="1" dirty="0" err="1"/>
              <a:t>cầu</a:t>
            </a:r>
            <a:r>
              <a:rPr lang="en-US" sz="3400" b="1" dirty="0"/>
              <a:t>:</a:t>
            </a:r>
            <a:endParaRPr lang="en-US" sz="3400" dirty="0"/>
          </a:p>
          <a:p>
            <a:pPr algn="just"/>
            <a:r>
              <a:rPr lang="en-US" sz="3400" dirty="0" err="1"/>
              <a:t>Đối</a:t>
            </a:r>
            <a:r>
              <a:rPr lang="en-US" sz="3400" dirty="0"/>
              <a:t> </a:t>
            </a:r>
            <a:r>
              <a:rPr lang="en-US" sz="3400" dirty="0" err="1"/>
              <a:t>với</a:t>
            </a:r>
            <a:r>
              <a:rPr lang="en-US" sz="3400" dirty="0"/>
              <a:t> </a:t>
            </a:r>
            <a:r>
              <a:rPr lang="en-US" sz="3400" dirty="0" err="1"/>
              <a:t>hình</a:t>
            </a:r>
            <a:r>
              <a:rPr lang="en-US" sz="3400" dirty="0"/>
              <a:t> </a:t>
            </a:r>
            <a:r>
              <a:rPr lang="en-US" sz="3400" dirty="0" err="1"/>
              <a:t>lăng</a:t>
            </a:r>
            <a:r>
              <a:rPr lang="en-US" sz="3400" dirty="0"/>
              <a:t> </a:t>
            </a:r>
            <a:r>
              <a:rPr lang="en-US" sz="3400" dirty="0" err="1"/>
              <a:t>trụ</a:t>
            </a:r>
            <a:r>
              <a:rPr lang="en-US" sz="3400" dirty="0"/>
              <a:t> </a:t>
            </a:r>
            <a:r>
              <a:rPr lang="en-US" sz="3400" dirty="0" err="1"/>
              <a:t>nói</a:t>
            </a:r>
            <a:r>
              <a:rPr lang="en-US" sz="3400" dirty="0"/>
              <a:t> </a:t>
            </a:r>
            <a:r>
              <a:rPr lang="en-US" sz="3400" dirty="0" err="1"/>
              <a:t>chung</a:t>
            </a:r>
            <a:r>
              <a:rPr lang="en-US" sz="3400" dirty="0"/>
              <a:t>, </a:t>
            </a:r>
            <a:r>
              <a:rPr lang="en-US" sz="3400" dirty="0" err="1"/>
              <a:t>không</a:t>
            </a:r>
            <a:r>
              <a:rPr lang="en-US" sz="3400" dirty="0"/>
              <a:t> </a:t>
            </a:r>
            <a:r>
              <a:rPr lang="en-US" sz="3400" dirty="0" err="1"/>
              <a:t>có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dấu</a:t>
            </a:r>
            <a:r>
              <a:rPr lang="en-US" sz="3400" dirty="0"/>
              <a:t> </a:t>
            </a:r>
            <a:r>
              <a:rPr lang="en-US" sz="3400" dirty="0" err="1"/>
              <a:t>hiệu</a:t>
            </a:r>
            <a:r>
              <a:rPr lang="en-US" sz="3400" dirty="0"/>
              <a:t> </a:t>
            </a:r>
            <a:r>
              <a:rPr lang="en-US" sz="3400" dirty="0" err="1"/>
              <a:t>chung</a:t>
            </a:r>
            <a:r>
              <a:rPr lang="en-US" sz="3400" dirty="0"/>
              <a:t> </a:t>
            </a:r>
            <a:r>
              <a:rPr lang="en-US" sz="3400" dirty="0" err="1"/>
              <a:t>nào</a:t>
            </a:r>
            <a:r>
              <a:rPr lang="en-US" sz="3400" dirty="0"/>
              <a:t> </a:t>
            </a:r>
            <a:r>
              <a:rPr lang="en-US" sz="3400" dirty="0" err="1"/>
              <a:t>để</a:t>
            </a:r>
            <a:r>
              <a:rPr lang="en-US" sz="3400" dirty="0"/>
              <a:t> </a:t>
            </a:r>
            <a:r>
              <a:rPr lang="en-US" sz="3400" dirty="0" err="1"/>
              <a:t>nhận</a:t>
            </a:r>
            <a:r>
              <a:rPr lang="en-US" sz="3400" dirty="0"/>
              <a:t> </a:t>
            </a:r>
            <a:r>
              <a:rPr lang="en-US" sz="3400" dirty="0" err="1"/>
              <a:t>biết</a:t>
            </a:r>
            <a:r>
              <a:rPr lang="en-US" sz="3400" dirty="0"/>
              <a:t> </a:t>
            </a:r>
            <a:r>
              <a:rPr lang="en-US" sz="3400" dirty="0" err="1"/>
              <a:t>chúng</a:t>
            </a:r>
            <a:r>
              <a:rPr lang="en-US" sz="3400" dirty="0"/>
              <a:t> </a:t>
            </a:r>
            <a:r>
              <a:rPr lang="en-US" sz="3400" dirty="0" err="1"/>
              <a:t>có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đa</a:t>
            </a:r>
            <a:r>
              <a:rPr lang="en-US" sz="3400" dirty="0"/>
              <a:t> </a:t>
            </a:r>
            <a:r>
              <a:rPr lang="en-US" sz="3400" dirty="0" err="1"/>
              <a:t>diện</a:t>
            </a:r>
            <a:r>
              <a:rPr lang="en-US" sz="3400" dirty="0"/>
              <a:t> </a:t>
            </a:r>
            <a:r>
              <a:rPr lang="en-US" sz="3400" dirty="0" err="1"/>
              <a:t>nội</a:t>
            </a:r>
            <a:r>
              <a:rPr lang="en-US" sz="3400" dirty="0"/>
              <a:t> </a:t>
            </a:r>
            <a:r>
              <a:rPr lang="en-US" sz="3400" dirty="0" err="1"/>
              <a:t>tiếp</a:t>
            </a:r>
            <a:r>
              <a:rPr lang="en-US" sz="3400" dirty="0"/>
              <a:t> hay </a:t>
            </a:r>
            <a:r>
              <a:rPr lang="en-US" sz="3400" dirty="0" err="1"/>
              <a:t>không</a:t>
            </a:r>
            <a:r>
              <a:rPr lang="en-US" sz="3400" dirty="0"/>
              <a:t> </a:t>
            </a:r>
            <a:r>
              <a:rPr lang="en-US" sz="3400" dirty="0" err="1"/>
              <a:t>mà</a:t>
            </a:r>
            <a:r>
              <a:rPr lang="en-US" sz="3400" dirty="0"/>
              <a:t> </a:t>
            </a:r>
            <a:r>
              <a:rPr lang="en-US" sz="3400" dirty="0" err="1"/>
              <a:t>phải</a:t>
            </a:r>
            <a:r>
              <a:rPr lang="en-US" sz="3400" dirty="0"/>
              <a:t> </a:t>
            </a:r>
            <a:r>
              <a:rPr lang="en-US" sz="3400" dirty="0" err="1"/>
              <a:t>căn</a:t>
            </a:r>
            <a:r>
              <a:rPr lang="en-US" sz="3400" dirty="0"/>
              <a:t> </a:t>
            </a:r>
            <a:r>
              <a:rPr lang="en-US" sz="3400" dirty="0" err="1"/>
              <a:t>cứ</a:t>
            </a:r>
            <a:r>
              <a:rPr lang="en-US" sz="3400" dirty="0"/>
              <a:t> </a:t>
            </a:r>
            <a:r>
              <a:rPr lang="en-US" sz="3400" dirty="0" err="1"/>
              <a:t>vào</a:t>
            </a:r>
            <a:r>
              <a:rPr lang="en-US" sz="3400" dirty="0"/>
              <a:t> </a:t>
            </a:r>
            <a:r>
              <a:rPr lang="en-US" sz="3400" dirty="0" err="1"/>
              <a:t>từng</a:t>
            </a:r>
            <a:r>
              <a:rPr lang="en-US" sz="3400" dirty="0"/>
              <a:t> </a:t>
            </a:r>
            <a:r>
              <a:rPr lang="en-US" sz="3400" dirty="0" err="1"/>
              <a:t>trường</a:t>
            </a:r>
            <a:r>
              <a:rPr lang="en-US" sz="3400" dirty="0"/>
              <a:t> </a:t>
            </a:r>
            <a:r>
              <a:rPr lang="en-US" sz="3400" dirty="0" err="1"/>
              <a:t>hợp</a:t>
            </a:r>
            <a:r>
              <a:rPr lang="en-US" sz="3400" dirty="0"/>
              <a:t> </a:t>
            </a:r>
            <a:r>
              <a:rPr lang="en-US" sz="3400" dirty="0" err="1"/>
              <a:t>cụ</a:t>
            </a:r>
            <a:r>
              <a:rPr lang="en-US" sz="3400" dirty="0"/>
              <a:t> </a:t>
            </a:r>
            <a:r>
              <a:rPr lang="en-US" sz="3400" dirty="0" err="1"/>
              <a:t>thể</a:t>
            </a:r>
            <a:r>
              <a:rPr lang="en-US" sz="3400" dirty="0"/>
              <a:t>.</a:t>
            </a:r>
          </a:p>
          <a:p>
            <a:pPr algn="just"/>
            <a:r>
              <a:rPr lang="en-US" sz="3400" dirty="0" err="1"/>
              <a:t>Tuy</a:t>
            </a:r>
            <a:r>
              <a:rPr lang="en-US" sz="3400" dirty="0"/>
              <a:t> </a:t>
            </a:r>
            <a:r>
              <a:rPr lang="en-US" sz="3400" dirty="0" err="1"/>
              <a:t>nhiên</a:t>
            </a:r>
            <a:r>
              <a:rPr lang="en-US" sz="3400" dirty="0"/>
              <a:t> </a:t>
            </a:r>
            <a:r>
              <a:rPr lang="en-US" sz="3400" dirty="0" err="1"/>
              <a:t>đối</a:t>
            </a:r>
            <a:r>
              <a:rPr lang="en-US" sz="3400" dirty="0"/>
              <a:t> </a:t>
            </a:r>
            <a:r>
              <a:rPr lang="en-US" sz="3400" dirty="0" err="1"/>
              <a:t>với</a:t>
            </a:r>
            <a:r>
              <a:rPr lang="en-US" sz="3400" dirty="0"/>
              <a:t> </a:t>
            </a:r>
            <a:r>
              <a:rPr lang="en-US" sz="3400" dirty="0" err="1"/>
              <a:t>lăng</a:t>
            </a:r>
            <a:r>
              <a:rPr lang="en-US" sz="3400" dirty="0"/>
              <a:t> </a:t>
            </a:r>
            <a:r>
              <a:rPr lang="en-US" sz="3400" dirty="0" err="1"/>
              <a:t>trụ</a:t>
            </a:r>
            <a:r>
              <a:rPr lang="en-US" sz="3400" dirty="0"/>
              <a:t> </a:t>
            </a:r>
            <a:r>
              <a:rPr lang="en-US" sz="3400" dirty="0" err="1"/>
              <a:t>đứng</a:t>
            </a:r>
            <a:r>
              <a:rPr lang="en-US" sz="3400" dirty="0"/>
              <a:t> ta </a:t>
            </a:r>
            <a:r>
              <a:rPr lang="en-US" sz="3400" dirty="0" err="1"/>
              <a:t>có</a:t>
            </a:r>
            <a:r>
              <a:rPr lang="en-US" sz="3400" dirty="0"/>
              <a:t> </a:t>
            </a:r>
            <a:r>
              <a:rPr lang="en-US" sz="3400" dirty="0" err="1"/>
              <a:t>tính</a:t>
            </a:r>
            <a:r>
              <a:rPr lang="en-US" sz="3400" dirty="0"/>
              <a:t> </a:t>
            </a:r>
            <a:r>
              <a:rPr lang="en-US" sz="3400" dirty="0" err="1"/>
              <a:t>chất</a:t>
            </a:r>
            <a:r>
              <a:rPr lang="en-US" sz="3400" dirty="0"/>
              <a:t>: </a:t>
            </a:r>
            <a:r>
              <a:rPr lang="en-US" sz="3400" dirty="0" err="1"/>
              <a:t>Nếu</a:t>
            </a:r>
            <a:r>
              <a:rPr lang="en-US" sz="3400" dirty="0"/>
              <a:t> </a:t>
            </a:r>
            <a:r>
              <a:rPr lang="en-US" sz="3400" dirty="0" err="1"/>
              <a:t>lăng</a:t>
            </a:r>
            <a:r>
              <a:rPr lang="en-US" sz="3400" dirty="0"/>
              <a:t> </a:t>
            </a:r>
            <a:r>
              <a:rPr lang="en-US" sz="3400" dirty="0" err="1"/>
              <a:t>trụ</a:t>
            </a:r>
            <a:r>
              <a:rPr lang="en-US" sz="3400" dirty="0"/>
              <a:t> </a:t>
            </a:r>
            <a:r>
              <a:rPr lang="en-US" sz="3400" dirty="0" err="1"/>
              <a:t>đứng</a:t>
            </a:r>
            <a:r>
              <a:rPr lang="en-US" sz="3400" dirty="0"/>
              <a:t> </a:t>
            </a:r>
            <a:r>
              <a:rPr lang="en-US" sz="3400" dirty="0" err="1"/>
              <a:t>có</a:t>
            </a:r>
            <a:r>
              <a:rPr lang="en-US" sz="3400" dirty="0"/>
              <a:t> </a:t>
            </a:r>
            <a:r>
              <a:rPr lang="en-US" sz="3400" dirty="0" err="1"/>
              <a:t>đáy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đa</a:t>
            </a:r>
            <a:r>
              <a:rPr lang="en-US" sz="3400" dirty="0"/>
              <a:t> </a:t>
            </a:r>
            <a:r>
              <a:rPr lang="en-US" sz="3400" dirty="0" err="1"/>
              <a:t>giác</a:t>
            </a:r>
            <a:r>
              <a:rPr lang="en-US" sz="3400" dirty="0"/>
              <a:t> </a:t>
            </a:r>
            <a:r>
              <a:rPr lang="en-US" sz="3400" dirty="0" err="1"/>
              <a:t>nội</a:t>
            </a:r>
            <a:r>
              <a:rPr lang="en-US" sz="3400" dirty="0"/>
              <a:t> </a:t>
            </a:r>
            <a:r>
              <a:rPr lang="en-US" sz="3400" dirty="0" err="1"/>
              <a:t>tiếp</a:t>
            </a:r>
            <a:r>
              <a:rPr lang="en-US" sz="3400" dirty="0"/>
              <a:t>, </a:t>
            </a:r>
            <a:r>
              <a:rPr lang="en-US" sz="3400" dirty="0" err="1"/>
              <a:t>thì</a:t>
            </a:r>
            <a:r>
              <a:rPr lang="en-US" sz="3400" dirty="0"/>
              <a:t> </a:t>
            </a:r>
            <a:r>
              <a:rPr lang="en-US" sz="3400" dirty="0" err="1"/>
              <a:t>nó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đa</a:t>
            </a:r>
            <a:r>
              <a:rPr lang="en-US" sz="3400" dirty="0"/>
              <a:t> </a:t>
            </a:r>
            <a:r>
              <a:rPr lang="en-US" sz="3400" dirty="0" err="1"/>
              <a:t>diện</a:t>
            </a:r>
            <a:r>
              <a:rPr lang="en-US" sz="3400" dirty="0"/>
              <a:t> </a:t>
            </a:r>
            <a:r>
              <a:rPr lang="en-US" sz="3400" dirty="0" err="1"/>
              <a:t>nội</a:t>
            </a:r>
            <a:r>
              <a:rPr lang="en-US" sz="3400" dirty="0"/>
              <a:t> </a:t>
            </a:r>
            <a:r>
              <a:rPr lang="en-US" sz="3400" dirty="0" err="1"/>
              <a:t>tiếp</a:t>
            </a:r>
            <a:r>
              <a:rPr lang="en-US" sz="3400" dirty="0"/>
              <a:t>. </a:t>
            </a:r>
            <a:r>
              <a:rPr lang="en-US" sz="3400" dirty="0" err="1"/>
              <a:t>Tâm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hình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/>
              <a:t> </a:t>
            </a:r>
            <a:r>
              <a:rPr lang="en-US" sz="3400" dirty="0" err="1"/>
              <a:t>ngoại</a:t>
            </a:r>
            <a:r>
              <a:rPr lang="en-US" sz="3400" dirty="0"/>
              <a:t> </a:t>
            </a:r>
            <a:r>
              <a:rPr lang="en-US" sz="3400" dirty="0" err="1"/>
              <a:t>tiếp</a:t>
            </a:r>
            <a:r>
              <a:rPr lang="en-US" sz="3400" dirty="0"/>
              <a:t> </a:t>
            </a:r>
            <a:r>
              <a:rPr lang="en-US" sz="3400" dirty="0" err="1"/>
              <a:t>lăng</a:t>
            </a:r>
            <a:r>
              <a:rPr lang="en-US" sz="3400" dirty="0"/>
              <a:t> </a:t>
            </a:r>
            <a:r>
              <a:rPr lang="en-US" sz="3400" dirty="0" err="1"/>
              <a:t>trụ</a:t>
            </a:r>
            <a:r>
              <a:rPr lang="en-US" sz="3400" dirty="0"/>
              <a:t> </a:t>
            </a:r>
            <a:r>
              <a:rPr lang="en-US" sz="3400" dirty="0" err="1"/>
              <a:t>đứng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điểm</a:t>
            </a:r>
            <a:r>
              <a:rPr lang="en-US" sz="3400" dirty="0"/>
              <a:t> </a:t>
            </a:r>
            <a:r>
              <a:rPr lang="en-US" sz="3400" dirty="0" err="1"/>
              <a:t>giữa</a:t>
            </a:r>
            <a:r>
              <a:rPr lang="en-US" sz="3400" dirty="0"/>
              <a:t> </a:t>
            </a:r>
            <a:r>
              <a:rPr lang="en-US" sz="3400" dirty="0" err="1"/>
              <a:t>đoạn</a:t>
            </a:r>
            <a:r>
              <a:rPr lang="en-US" sz="3400" dirty="0"/>
              <a:t> </a:t>
            </a:r>
            <a:r>
              <a:rPr lang="en-US" sz="3400" dirty="0" err="1"/>
              <a:t>thẳng</a:t>
            </a:r>
            <a:r>
              <a:rPr lang="en-US" sz="3400" dirty="0"/>
              <a:t> </a:t>
            </a:r>
            <a:r>
              <a:rPr lang="en-US" sz="3400" dirty="0" err="1"/>
              <a:t>nối</a:t>
            </a:r>
            <a:r>
              <a:rPr lang="en-US" sz="3400" dirty="0"/>
              <a:t> </a:t>
            </a:r>
            <a:r>
              <a:rPr lang="en-US" sz="3400" dirty="0" err="1"/>
              <a:t>tâm</a:t>
            </a:r>
            <a:r>
              <a:rPr lang="en-US" sz="3400" dirty="0"/>
              <a:t> </a:t>
            </a:r>
            <a:r>
              <a:rPr lang="en-US" sz="3400" dirty="0" err="1"/>
              <a:t>các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 </a:t>
            </a:r>
            <a:r>
              <a:rPr lang="en-US" sz="3400" dirty="0" err="1"/>
              <a:t>ngoại</a:t>
            </a:r>
            <a:r>
              <a:rPr lang="en-US" sz="3400" dirty="0"/>
              <a:t> </a:t>
            </a:r>
            <a:r>
              <a:rPr lang="en-US" sz="3400" dirty="0" err="1"/>
              <a:t>tiếp</a:t>
            </a:r>
            <a:r>
              <a:rPr lang="en-US" sz="3400" dirty="0"/>
              <a:t> </a:t>
            </a:r>
            <a:r>
              <a:rPr lang="en-US" sz="3400" dirty="0" err="1"/>
              <a:t>hai</a:t>
            </a:r>
            <a:r>
              <a:rPr lang="en-US" sz="3400" dirty="0"/>
              <a:t> </a:t>
            </a:r>
            <a:r>
              <a:rPr lang="en-US" sz="3400" dirty="0" err="1"/>
              <a:t>đáy</a:t>
            </a:r>
            <a:r>
              <a:rPr lang="en-US" sz="3400" dirty="0"/>
              <a:t>.</a:t>
            </a:r>
          </a:p>
          <a:p>
            <a:pPr algn="just"/>
            <a:r>
              <a:rPr lang="en-US" sz="3400" b="1" dirty="0">
                <a:sym typeface="Wingdings 2"/>
              </a:rPr>
              <a:t></a:t>
            </a:r>
            <a:r>
              <a:rPr lang="en-US" sz="3400" b="1" dirty="0"/>
              <a:t>. </a:t>
            </a:r>
            <a:r>
              <a:rPr lang="en-US" sz="3400" dirty="0"/>
              <a:t> </a:t>
            </a:r>
            <a:r>
              <a:rPr lang="en-US" sz="3400" b="1" dirty="0" err="1"/>
              <a:t>Định</a:t>
            </a:r>
            <a:r>
              <a:rPr lang="en-US" sz="3400" b="1" dirty="0"/>
              <a:t> </a:t>
            </a:r>
            <a:r>
              <a:rPr lang="en-US" sz="3400" b="1" dirty="0" err="1"/>
              <a:t>nghĩa</a:t>
            </a:r>
            <a:r>
              <a:rPr lang="en-US" sz="3400" b="1" dirty="0"/>
              <a:t> </a:t>
            </a:r>
            <a:r>
              <a:rPr lang="en-US" sz="3400" b="1" dirty="0" err="1"/>
              <a:t>mặt</a:t>
            </a:r>
            <a:r>
              <a:rPr lang="en-US" sz="3400" b="1" dirty="0"/>
              <a:t> </a:t>
            </a:r>
            <a:r>
              <a:rPr lang="en-US" sz="3400" b="1" dirty="0" err="1"/>
              <a:t>cầu</a:t>
            </a:r>
            <a:r>
              <a:rPr lang="en-US" sz="3400" b="1" dirty="0"/>
              <a:t> </a:t>
            </a:r>
            <a:r>
              <a:rPr lang="en-US" sz="3400" b="1" dirty="0" err="1"/>
              <a:t>nội</a:t>
            </a:r>
            <a:r>
              <a:rPr lang="en-US" sz="3400" b="1" dirty="0"/>
              <a:t> </a:t>
            </a:r>
            <a:r>
              <a:rPr lang="en-US" sz="3400" b="1" dirty="0" err="1"/>
              <a:t>tiếp</a:t>
            </a:r>
            <a:r>
              <a:rPr lang="en-US" sz="3400" b="1" dirty="0"/>
              <a:t> </a:t>
            </a:r>
            <a:r>
              <a:rPr lang="en-US" sz="3400" b="1" dirty="0" err="1"/>
              <a:t>hình</a:t>
            </a:r>
            <a:r>
              <a:rPr lang="en-US" sz="3400" b="1" dirty="0"/>
              <a:t> </a:t>
            </a:r>
            <a:r>
              <a:rPr lang="en-US" sz="3400" b="1" dirty="0" err="1"/>
              <a:t>đa</a:t>
            </a:r>
            <a:r>
              <a:rPr lang="en-US" sz="3400" b="1" dirty="0"/>
              <a:t> </a:t>
            </a:r>
            <a:r>
              <a:rPr lang="en-US" sz="3400" b="1" dirty="0" err="1"/>
              <a:t>diện</a:t>
            </a:r>
            <a:r>
              <a:rPr lang="en-US" sz="3400" b="1" dirty="0"/>
              <a:t>:</a:t>
            </a:r>
            <a:endParaRPr lang="en-US" sz="3400" dirty="0"/>
          </a:p>
          <a:p>
            <a:pPr algn="just"/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/>
              <a:t> </a:t>
            </a:r>
            <a:r>
              <a:rPr lang="en-US" sz="3400" dirty="0" err="1"/>
              <a:t>nội</a:t>
            </a:r>
            <a:r>
              <a:rPr lang="en-US" sz="3400" dirty="0"/>
              <a:t> </a:t>
            </a:r>
            <a:r>
              <a:rPr lang="en-US" sz="3400" dirty="0" err="1"/>
              <a:t>tiếp</a:t>
            </a:r>
            <a:r>
              <a:rPr lang="en-US" sz="3400" dirty="0"/>
              <a:t> </a:t>
            </a:r>
            <a:r>
              <a:rPr lang="en-US" sz="3400" dirty="0" err="1"/>
              <a:t>hình</a:t>
            </a:r>
            <a:r>
              <a:rPr lang="en-US" sz="3400" dirty="0"/>
              <a:t> </a:t>
            </a:r>
            <a:r>
              <a:rPr lang="en-US" sz="3400" dirty="0" err="1"/>
              <a:t>đa</a:t>
            </a:r>
            <a:r>
              <a:rPr lang="en-US" sz="3400" dirty="0"/>
              <a:t> </a:t>
            </a:r>
            <a:r>
              <a:rPr lang="en-US" sz="3400" dirty="0" err="1"/>
              <a:t>diện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/>
              <a:t> </a:t>
            </a:r>
            <a:r>
              <a:rPr lang="en-US" sz="3400" dirty="0" err="1"/>
              <a:t>tiếp</a:t>
            </a:r>
            <a:r>
              <a:rPr lang="en-US" sz="3400" dirty="0"/>
              <a:t> </a:t>
            </a:r>
            <a:r>
              <a:rPr lang="en-US" sz="3400" dirty="0" err="1"/>
              <a:t>xúc</a:t>
            </a:r>
            <a:r>
              <a:rPr lang="en-US" sz="3400" dirty="0"/>
              <a:t> </a:t>
            </a:r>
            <a:r>
              <a:rPr lang="en-US" sz="3400" dirty="0" err="1"/>
              <a:t>với</a:t>
            </a:r>
            <a:r>
              <a:rPr lang="en-US" sz="3400" dirty="0"/>
              <a:t> </a:t>
            </a:r>
            <a:r>
              <a:rPr lang="en-US" sz="3400" dirty="0" err="1"/>
              <a:t>tất</a:t>
            </a:r>
            <a:r>
              <a:rPr lang="en-US" sz="3400" dirty="0"/>
              <a:t> </a:t>
            </a:r>
            <a:r>
              <a:rPr lang="en-US" sz="3400" dirty="0" err="1"/>
              <a:t>cả</a:t>
            </a:r>
            <a:r>
              <a:rPr lang="en-US" sz="3400" dirty="0"/>
              <a:t> </a:t>
            </a:r>
            <a:r>
              <a:rPr lang="en-US" sz="3400" dirty="0" err="1"/>
              <a:t>các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hình</a:t>
            </a:r>
            <a:r>
              <a:rPr lang="en-US" sz="3400" dirty="0"/>
              <a:t> </a:t>
            </a:r>
            <a:r>
              <a:rPr lang="en-US" sz="3400" dirty="0" err="1"/>
              <a:t>đa</a:t>
            </a:r>
            <a:r>
              <a:rPr lang="en-US" sz="3400" dirty="0"/>
              <a:t> </a:t>
            </a:r>
            <a:r>
              <a:rPr lang="en-US" sz="3400" dirty="0" err="1"/>
              <a:t>diện</a:t>
            </a:r>
            <a:r>
              <a:rPr lang="en-US" sz="3400" dirty="0"/>
              <a:t>. </a:t>
            </a:r>
            <a:r>
              <a:rPr lang="en-US" sz="3400" dirty="0" err="1"/>
              <a:t>Khi</a:t>
            </a:r>
            <a:r>
              <a:rPr lang="en-US" sz="3400" dirty="0"/>
              <a:t> </a:t>
            </a:r>
            <a:r>
              <a:rPr lang="en-US" sz="3400" dirty="0" err="1"/>
              <a:t>đó</a:t>
            </a:r>
            <a:r>
              <a:rPr lang="en-US" sz="3400" dirty="0"/>
              <a:t> ta </a:t>
            </a:r>
            <a:r>
              <a:rPr lang="en-US" sz="3400" dirty="0" err="1"/>
              <a:t>nói</a:t>
            </a:r>
            <a:r>
              <a:rPr lang="en-US" sz="3400" dirty="0"/>
              <a:t> </a:t>
            </a:r>
            <a:r>
              <a:rPr lang="en-US" sz="3400" dirty="0" err="1"/>
              <a:t>hình</a:t>
            </a:r>
            <a:r>
              <a:rPr lang="en-US" sz="3400" dirty="0"/>
              <a:t> </a:t>
            </a:r>
            <a:r>
              <a:rPr lang="en-US" sz="3400" dirty="0" err="1"/>
              <a:t>đa</a:t>
            </a:r>
            <a:r>
              <a:rPr lang="en-US" sz="3400" dirty="0"/>
              <a:t> </a:t>
            </a:r>
            <a:r>
              <a:rPr lang="en-US" sz="3400" dirty="0" err="1"/>
              <a:t>diện</a:t>
            </a:r>
            <a:r>
              <a:rPr lang="en-US" sz="3400" dirty="0"/>
              <a:t> </a:t>
            </a:r>
            <a:r>
              <a:rPr lang="en-US" sz="3400" dirty="0" err="1"/>
              <a:t>ngoại</a:t>
            </a:r>
            <a:r>
              <a:rPr lang="en-US" sz="3400" dirty="0"/>
              <a:t> </a:t>
            </a:r>
            <a:r>
              <a:rPr lang="en-US" sz="3400" dirty="0" err="1"/>
              <a:t>tiếp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 smtClean="0"/>
              <a:t>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294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307" y="-9904"/>
            <a:ext cx="116961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ym typeface="Wingdings 2"/>
              </a:rPr>
              <a:t></a:t>
            </a:r>
            <a:r>
              <a:rPr lang="en-US" sz="3400" b="1" dirty="0"/>
              <a:t>. </a:t>
            </a:r>
            <a:r>
              <a:rPr lang="en-US" sz="3400" dirty="0"/>
              <a:t> </a:t>
            </a:r>
            <a:r>
              <a:rPr lang="en-US" sz="3400" b="1" dirty="0" err="1"/>
              <a:t>Điều</a:t>
            </a:r>
            <a:r>
              <a:rPr lang="en-US" sz="3400" b="1" dirty="0"/>
              <a:t> </a:t>
            </a:r>
            <a:r>
              <a:rPr lang="en-US" sz="3400" b="1" dirty="0" err="1"/>
              <a:t>kiện</a:t>
            </a:r>
            <a:r>
              <a:rPr lang="en-US" sz="3400" b="1" dirty="0"/>
              <a:t> </a:t>
            </a:r>
            <a:r>
              <a:rPr lang="en-US" sz="3400" b="1" dirty="0" err="1"/>
              <a:t>hình</a:t>
            </a:r>
            <a:r>
              <a:rPr lang="en-US" sz="3400" b="1" dirty="0"/>
              <a:t> </a:t>
            </a:r>
            <a:r>
              <a:rPr lang="en-US" sz="3400" b="1" dirty="0" err="1"/>
              <a:t>chóp</a:t>
            </a:r>
            <a:r>
              <a:rPr lang="en-US" sz="3400" b="1" dirty="0"/>
              <a:t> </a:t>
            </a:r>
            <a:r>
              <a:rPr lang="en-US" sz="3400" b="1" dirty="0" err="1"/>
              <a:t>ngoại</a:t>
            </a:r>
            <a:r>
              <a:rPr lang="en-US" sz="3400" b="1" dirty="0"/>
              <a:t> </a:t>
            </a:r>
            <a:r>
              <a:rPr lang="en-US" sz="3400" b="1" dirty="0" err="1"/>
              <a:t>tiếp</a:t>
            </a:r>
            <a:r>
              <a:rPr lang="en-US" sz="3400" b="1" dirty="0"/>
              <a:t> </a:t>
            </a:r>
            <a:r>
              <a:rPr lang="en-US" sz="3400" b="1" dirty="0" err="1"/>
              <a:t>mặt</a:t>
            </a:r>
            <a:r>
              <a:rPr lang="en-US" sz="3400" b="1" dirty="0"/>
              <a:t> </a:t>
            </a:r>
            <a:r>
              <a:rPr lang="en-US" sz="3400" b="1" dirty="0" err="1"/>
              <a:t>cầu</a:t>
            </a:r>
            <a:r>
              <a:rPr lang="en-US" sz="3400" b="1" dirty="0"/>
              <a:t>:</a:t>
            </a:r>
            <a:endParaRPr lang="en-US" sz="3400" dirty="0"/>
          </a:p>
          <a:p>
            <a:pPr algn="just"/>
            <a:r>
              <a:rPr lang="en-US" sz="3400" dirty="0" err="1"/>
              <a:t>Nếu</a:t>
            </a:r>
            <a:r>
              <a:rPr lang="en-US" sz="3400" dirty="0"/>
              <a:t> </a:t>
            </a:r>
            <a:r>
              <a:rPr lang="en-US" sz="3400" dirty="0" err="1"/>
              <a:t>trên</a:t>
            </a:r>
            <a:r>
              <a:rPr lang="en-US" sz="3400" dirty="0"/>
              <a:t> </a:t>
            </a:r>
            <a:r>
              <a:rPr lang="en-US" sz="3400" dirty="0" err="1"/>
              <a:t>đáy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hình</a:t>
            </a:r>
            <a:r>
              <a:rPr lang="en-US" sz="3400" dirty="0"/>
              <a:t> </a:t>
            </a:r>
            <a:r>
              <a:rPr lang="en-US" sz="3400" dirty="0" err="1"/>
              <a:t>chóp</a:t>
            </a:r>
            <a:r>
              <a:rPr lang="en-US" sz="3400" dirty="0"/>
              <a:t> </a:t>
            </a:r>
            <a:r>
              <a:rPr lang="en-US" sz="3400" dirty="0" err="1"/>
              <a:t>tồn</a:t>
            </a:r>
            <a:r>
              <a:rPr lang="en-US" sz="3400" dirty="0"/>
              <a:t> </a:t>
            </a:r>
            <a:r>
              <a:rPr lang="en-US" sz="3400" dirty="0" err="1"/>
              <a:t>tại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điểm</a:t>
            </a:r>
            <a:r>
              <a:rPr lang="en-US" sz="3400" dirty="0"/>
              <a:t> </a:t>
            </a:r>
            <a:r>
              <a:rPr lang="en-US" sz="3400" dirty="0" err="1"/>
              <a:t>cách</a:t>
            </a:r>
            <a:r>
              <a:rPr lang="en-US" sz="3400" dirty="0"/>
              <a:t> </a:t>
            </a:r>
            <a:r>
              <a:rPr lang="en-US" sz="3400" dirty="0" err="1"/>
              <a:t>đều</a:t>
            </a:r>
            <a:r>
              <a:rPr lang="en-US" sz="3400" dirty="0"/>
              <a:t> </a:t>
            </a:r>
            <a:r>
              <a:rPr lang="en-US" sz="3400" dirty="0" err="1"/>
              <a:t>tất</a:t>
            </a:r>
            <a:r>
              <a:rPr lang="en-US" sz="3400" dirty="0"/>
              <a:t> </a:t>
            </a:r>
            <a:r>
              <a:rPr lang="en-US" sz="3400" dirty="0" err="1"/>
              <a:t>cả</a:t>
            </a:r>
            <a:r>
              <a:rPr lang="en-US" sz="3400" dirty="0"/>
              <a:t> </a:t>
            </a:r>
            <a:r>
              <a:rPr lang="en-US" sz="3400" dirty="0" err="1"/>
              <a:t>các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xung</a:t>
            </a:r>
            <a:r>
              <a:rPr lang="en-US" sz="3400" dirty="0"/>
              <a:t> </a:t>
            </a:r>
            <a:r>
              <a:rPr lang="en-US" sz="3400" dirty="0" err="1"/>
              <a:t>quanh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hình</a:t>
            </a:r>
            <a:r>
              <a:rPr lang="en-US" sz="3400" dirty="0"/>
              <a:t> </a:t>
            </a:r>
            <a:r>
              <a:rPr lang="en-US" sz="3400" dirty="0" err="1"/>
              <a:t>chóp</a:t>
            </a:r>
            <a:r>
              <a:rPr lang="en-US" sz="3400" dirty="0"/>
              <a:t> </a:t>
            </a:r>
            <a:r>
              <a:rPr lang="en-US" sz="3400" dirty="0" err="1"/>
              <a:t>thì</a:t>
            </a:r>
            <a:r>
              <a:rPr lang="en-US" sz="3400" dirty="0"/>
              <a:t> </a:t>
            </a:r>
            <a:r>
              <a:rPr lang="en-US" sz="3400" dirty="0" err="1"/>
              <a:t>hình</a:t>
            </a:r>
            <a:r>
              <a:rPr lang="en-US" sz="3400" dirty="0"/>
              <a:t> </a:t>
            </a:r>
            <a:r>
              <a:rPr lang="en-US" sz="3400" dirty="0" err="1"/>
              <a:t>chóp</a:t>
            </a:r>
            <a:r>
              <a:rPr lang="en-US" sz="3400" dirty="0"/>
              <a:t> </a:t>
            </a:r>
            <a:r>
              <a:rPr lang="en-US" sz="3400" dirty="0" err="1"/>
              <a:t>đó</a:t>
            </a:r>
            <a:r>
              <a:rPr lang="en-US" sz="3400" dirty="0"/>
              <a:t> </a:t>
            </a:r>
            <a:r>
              <a:rPr lang="en-US" sz="3400" dirty="0" err="1"/>
              <a:t>có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hình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/>
              <a:t> </a:t>
            </a:r>
            <a:r>
              <a:rPr lang="en-US" sz="3400" dirty="0" err="1"/>
              <a:t>nội</a:t>
            </a:r>
            <a:r>
              <a:rPr lang="en-US" sz="3400" dirty="0"/>
              <a:t> </a:t>
            </a:r>
            <a:r>
              <a:rPr lang="en-US" sz="3400" dirty="0" err="1"/>
              <a:t>tiếp</a:t>
            </a:r>
            <a:r>
              <a:rPr lang="en-US" sz="3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9307" y="2136339"/>
                <a:ext cx="11696132" cy="4801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ym typeface="Wingdings 2"/>
                  </a:rPr>
                  <a:t></a:t>
                </a:r>
                <a:r>
                  <a:rPr lang="en-US" sz="3400" b="1" dirty="0"/>
                  <a:t>.</a:t>
                </a:r>
                <a:r>
                  <a:rPr lang="en-US" sz="3400" dirty="0"/>
                  <a:t> </a:t>
                </a:r>
                <a:r>
                  <a:rPr lang="en-US" sz="3400" b="1" dirty="0" err="1"/>
                  <a:t>Trục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của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đa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giác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đáy</a:t>
                </a:r>
                <a:r>
                  <a:rPr lang="en-US" sz="3400" dirty="0"/>
                  <a:t>: là </a:t>
                </a:r>
                <a:r>
                  <a:rPr lang="en-US" sz="3400" dirty="0" err="1"/>
                  <a:t>đường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thẳng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</a:t>
                </a:r>
                <a:r>
                  <a:rPr lang="en-US" sz="3400" dirty="0"/>
                  <a:t> qua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đường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tròn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ngoại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tiếp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của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giác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đáy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va</a:t>
                </a:r>
                <a:r>
                  <a:rPr lang="en-US" sz="3400" dirty="0"/>
                  <a:t>̀ </a:t>
                </a:r>
                <a:r>
                  <a:rPr lang="en-US" sz="3400" dirty="0" err="1"/>
                  <a:t>vuông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góc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với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mặt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phẳng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chứa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giác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đáy</a:t>
                </a:r>
                <a:r>
                  <a:rPr lang="en-US" sz="3400" dirty="0"/>
                  <a:t>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3400" dirty="0" smtClean="0"/>
                  <a:t> </a:t>
                </a:r>
                <a:r>
                  <a:rPr lang="en-US" sz="3400" dirty="0" err="1"/>
                  <a:t>Bất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ki</a:t>
                </a:r>
                <a:r>
                  <a:rPr lang="en-US" sz="3400" dirty="0"/>
                  <a:t>̀ </a:t>
                </a:r>
                <a:r>
                  <a:rPr lang="en-US" sz="3400" dirty="0" err="1"/>
                  <a:t>một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điểm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nào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nằm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trục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của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giác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thi</a:t>
                </a:r>
                <a:r>
                  <a:rPr lang="en-US" sz="3400" dirty="0"/>
                  <a:t>̀ </a:t>
                </a:r>
                <a:r>
                  <a:rPr lang="en-US" sz="3400" dirty="0" err="1"/>
                  <a:t>cách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đều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các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đỉnh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của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giác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</a:t>
                </a:r>
                <a:r>
                  <a:rPr lang="en-US" sz="3400" dirty="0"/>
                  <a:t>́.</a:t>
                </a:r>
              </a:p>
              <a:p>
                <a:pPr algn="just"/>
                <a:r>
                  <a:rPr lang="en-US" sz="3400" b="1" dirty="0">
                    <a:sym typeface="Wingdings 2"/>
                  </a:rPr>
                  <a:t></a:t>
                </a:r>
                <a:r>
                  <a:rPr lang="en-US" sz="3400" b="1" dirty="0"/>
                  <a:t>. </a:t>
                </a:r>
                <a:r>
                  <a:rPr lang="en-US" sz="3400" dirty="0"/>
                  <a:t> </a:t>
                </a:r>
                <a:r>
                  <a:rPr lang="en-US" sz="3400" b="1" dirty="0" err="1"/>
                  <a:t>Đường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trung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trực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của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đoạn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thẳng</a:t>
                </a:r>
                <a:r>
                  <a:rPr lang="en-US" sz="3400" dirty="0"/>
                  <a:t>: là </a:t>
                </a:r>
                <a:r>
                  <a:rPr lang="en-US" sz="3400" dirty="0" err="1"/>
                  <a:t>đường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thẳng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</a:t>
                </a:r>
                <a:r>
                  <a:rPr lang="en-US" sz="3400" dirty="0"/>
                  <a:t> qua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điểm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của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đoạn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thẳng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va</a:t>
                </a:r>
                <a:r>
                  <a:rPr lang="en-US" sz="3400" dirty="0"/>
                  <a:t>̀ </a:t>
                </a:r>
                <a:r>
                  <a:rPr lang="en-US" sz="3400" dirty="0" err="1"/>
                  <a:t>vuông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góc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với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đoạn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thẳng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</a:t>
                </a:r>
                <a:r>
                  <a:rPr lang="en-US" sz="3400" dirty="0"/>
                  <a:t>́.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3400" dirty="0" smtClean="0"/>
                  <a:t> </a:t>
                </a:r>
                <a:r>
                  <a:rPr lang="en-US" sz="3400" dirty="0" err="1"/>
                  <a:t>Bất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ki</a:t>
                </a:r>
                <a:r>
                  <a:rPr lang="en-US" sz="3400" dirty="0"/>
                  <a:t>̀ </a:t>
                </a:r>
                <a:r>
                  <a:rPr lang="en-US" sz="3400" dirty="0" err="1"/>
                  <a:t>một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điểm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nào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nằm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đường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trực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thi</a:t>
                </a:r>
                <a:r>
                  <a:rPr lang="en-US" sz="3400" dirty="0"/>
                  <a:t>̀ </a:t>
                </a:r>
                <a:r>
                  <a:rPr lang="en-US" sz="3400" dirty="0" err="1"/>
                  <a:t>cách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đều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hai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đầu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mút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của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đoạn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thẳng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7" y="2136339"/>
                <a:ext cx="11696132" cy="4801314"/>
              </a:xfrm>
              <a:prstGeom prst="rect">
                <a:avLst/>
              </a:prstGeom>
              <a:blipFill rotWithShape="1">
                <a:blip r:embed="rId2"/>
                <a:stretch>
                  <a:fillRect l="-1460" t="-1904" r="-2398" b="-3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05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728" y="344944"/>
                <a:ext cx="11464119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ym typeface="Wingdings 2"/>
                  </a:rPr>
                  <a:t></a:t>
                </a:r>
                <a:r>
                  <a:rPr lang="en-US" sz="3400" b="1" dirty="0"/>
                  <a:t>. </a:t>
                </a:r>
                <a:r>
                  <a:rPr lang="en-US" sz="3400" dirty="0"/>
                  <a:t> </a:t>
                </a:r>
                <a:r>
                  <a:rPr lang="en-US" sz="3400" b="1" dirty="0" err="1"/>
                  <a:t>Mặt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trung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trực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của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đoạn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thẳng</a:t>
                </a:r>
                <a:r>
                  <a:rPr lang="en-US" sz="3400" dirty="0"/>
                  <a:t>: là </a:t>
                </a:r>
                <a:r>
                  <a:rPr lang="en-US" sz="3400" dirty="0" err="1"/>
                  <a:t>mặt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phẳng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</a:t>
                </a:r>
                <a:r>
                  <a:rPr lang="en-US" sz="3400" dirty="0"/>
                  <a:t> qua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điểm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của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đoạn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thẳng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va</a:t>
                </a:r>
                <a:r>
                  <a:rPr lang="en-US" sz="3400" dirty="0"/>
                  <a:t>̀ </a:t>
                </a:r>
                <a:r>
                  <a:rPr lang="en-US" sz="3400" dirty="0" err="1"/>
                  <a:t>vuông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góc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với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đoạn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thẳng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</a:t>
                </a:r>
                <a:r>
                  <a:rPr lang="en-US" sz="3400" dirty="0"/>
                  <a:t>́.</a:t>
                </a:r>
              </a:p>
              <a:p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3400" dirty="0" smtClean="0"/>
                  <a:t> </a:t>
                </a:r>
                <a:r>
                  <a:rPr lang="en-US" sz="3400" dirty="0" err="1"/>
                  <a:t>Bất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ki</a:t>
                </a:r>
                <a:r>
                  <a:rPr lang="en-US" sz="3400" dirty="0"/>
                  <a:t>̀ </a:t>
                </a:r>
                <a:r>
                  <a:rPr lang="en-US" sz="3400" dirty="0" err="1"/>
                  <a:t>một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điểm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nào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nằm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mặt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trực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thi</a:t>
                </a:r>
                <a:r>
                  <a:rPr lang="en-US" sz="3400" dirty="0"/>
                  <a:t>̀ </a:t>
                </a:r>
                <a:r>
                  <a:rPr lang="en-US" sz="3400" dirty="0" err="1"/>
                  <a:t>cách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đều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hai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đầu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mút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của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đoạn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thẳng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28" y="344944"/>
                <a:ext cx="11464119" cy="2185214"/>
              </a:xfrm>
              <a:prstGeom prst="rect">
                <a:avLst/>
              </a:prstGeom>
              <a:blipFill rotWithShape="1">
                <a:blip r:embed="rId2"/>
                <a:stretch>
                  <a:fillRect l="-1489" t="-4190" r="-2128"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9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421" y="308044"/>
            <a:ext cx="1158694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sym typeface="Wingdings 2"/>
              </a:rPr>
              <a:t></a:t>
            </a:r>
            <a:r>
              <a:rPr lang="en-US" sz="3400" b="1" dirty="0">
                <a:solidFill>
                  <a:srgbClr val="0000CC"/>
                </a:solidFill>
              </a:rPr>
              <a:t>B. DẠNG TOÁN.  </a:t>
            </a:r>
            <a:endParaRPr lang="en-US" sz="3400" dirty="0">
              <a:solidFill>
                <a:srgbClr val="0000CC"/>
              </a:solidFill>
            </a:endParaRPr>
          </a:p>
          <a:p>
            <a:r>
              <a:rPr lang="en-US" sz="3400" b="1" dirty="0">
                <a:solidFill>
                  <a:srgbClr val="0000CC"/>
                </a:solidFill>
                <a:sym typeface="Wingdings"/>
              </a:rPr>
              <a:t></a:t>
            </a:r>
            <a:r>
              <a:rPr lang="en-US" sz="3400" b="1" u="sng" dirty="0" err="1">
                <a:solidFill>
                  <a:srgbClr val="0000CC"/>
                </a:solidFill>
              </a:rPr>
              <a:t>Dạng</a:t>
            </a:r>
            <a:r>
              <a:rPr lang="en-US" sz="3400" b="1" u="sng" dirty="0">
                <a:solidFill>
                  <a:srgbClr val="0000CC"/>
                </a:solidFill>
              </a:rPr>
              <a:t> </a:t>
            </a:r>
            <a:r>
              <a:rPr lang="en-US" sz="3400" u="sng" dirty="0">
                <a:solidFill>
                  <a:srgbClr val="0000CC"/>
                </a:solidFill>
                <a:sym typeface="Wingdings 2"/>
              </a:rPr>
              <a:t></a:t>
            </a:r>
            <a:r>
              <a:rPr lang="en-US" sz="3400" b="1" dirty="0">
                <a:solidFill>
                  <a:srgbClr val="0000CC"/>
                </a:solidFill>
              </a:rPr>
              <a:t>: </a:t>
            </a:r>
            <a:r>
              <a:rPr lang="vi-VN" sz="3400" b="1" dirty="0">
                <a:solidFill>
                  <a:srgbClr val="0000CC"/>
                </a:solidFill>
              </a:rPr>
              <a:t>Xác định mặt cầu</a:t>
            </a:r>
            <a:endParaRPr lang="en-US" sz="3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604463"/>
                  </p:ext>
                </p:extLst>
              </p:nvPr>
            </p:nvGraphicFramePr>
            <p:xfrm>
              <a:off x="177421" y="1446817"/>
              <a:ext cx="11832609" cy="54111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83260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411183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2500" dirty="0" smtClean="0">
                              <a:effectLst/>
                              <a:sym typeface="Wingdings 2"/>
                            </a:rPr>
                            <a:t></a:t>
                          </a:r>
                          <a:r>
                            <a:rPr lang="nl-NL" sz="2500" dirty="0">
                              <a:effectLst/>
                            </a:rPr>
                            <a:t>.  </a:t>
                          </a:r>
                          <a:r>
                            <a:rPr lang="vi-VN" sz="2500" dirty="0">
                              <a:effectLst/>
                            </a:rPr>
                            <a:t>Phương pháp giải: </a:t>
                          </a:r>
                          <a:endParaRPr lang="en-US" sz="2500" dirty="0" smtClean="0">
                            <a:effectLst/>
                          </a:endParaRPr>
                        </a:p>
                        <a:p>
                          <a:pPr indent="45720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dirty="0" err="1" smtClean="0">
                              <a:effectLst/>
                            </a:rPr>
                            <a:t>Muốn</a:t>
                          </a:r>
                          <a:r>
                            <a:rPr lang="en-US" sz="2500" dirty="0" smtClean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xác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định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tâm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và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bán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kính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của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mặt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cầu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chúng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ra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cần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dựa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vào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các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mệnh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đề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sau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 smtClean="0">
                              <a:effectLst/>
                            </a:rPr>
                            <a:t>đây</a:t>
                          </a:r>
                          <a:r>
                            <a:rPr lang="en-US" sz="2500" dirty="0" smtClean="0">
                              <a:effectLst/>
                            </a:rPr>
                            <a:t>:</a:t>
                          </a:r>
                        </a:p>
                        <a:p>
                          <a:pPr indent="45720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dirty="0" smtClean="0">
                              <a:effectLst/>
                            </a:rPr>
                            <a:t>a) </a:t>
                          </a:r>
                          <a:r>
                            <a:rPr lang="en-US" sz="2500" dirty="0" err="1" smtClean="0">
                              <a:effectLst/>
                            </a:rPr>
                            <a:t>Tập</a:t>
                          </a:r>
                          <a:r>
                            <a:rPr lang="en-US" sz="2500" dirty="0" smtClean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hợp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tất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cả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những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điểm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500">
                                  <a:effectLst/>
                                  <a:latin typeface="Cambria Math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trong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không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gian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cách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điểm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500">
                                  <a:effectLst/>
                                  <a:latin typeface="Cambria Math"/>
                                </a:rPr>
                                <m:t>𝑂</m:t>
                              </m:r>
                            </m:oMath>
                          </a14:m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cố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định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một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khoảng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bằng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500">
                                  <a:effectLst/>
                                  <a:latin typeface="Cambria Math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cho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trước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là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mặt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cầu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tâm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500">
                                  <a:effectLst/>
                                  <a:latin typeface="Cambria Math"/>
                                </a:rPr>
                                <m:t>𝑂</m:t>
                              </m:r>
                            </m:oMath>
                          </a14:m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bán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kính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500">
                                  <a:effectLst/>
                                  <a:latin typeface="Cambria Math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sz="2500" dirty="0" smtClean="0">
                              <a:effectLst/>
                            </a:rPr>
                            <a:t>.</a:t>
                          </a:r>
                        </a:p>
                        <a:p>
                          <a:pPr indent="45720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dirty="0" smtClean="0">
                              <a:effectLst/>
                            </a:rPr>
                            <a:t>b</a:t>
                          </a:r>
                          <a:r>
                            <a:rPr lang="en-US" sz="2500" dirty="0">
                              <a:effectLst/>
                            </a:rPr>
                            <a:t>) </a:t>
                          </a:r>
                          <a:r>
                            <a:rPr lang="en-US" sz="2500" dirty="0" err="1">
                              <a:effectLst/>
                            </a:rPr>
                            <a:t>Tập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hợp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tất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cả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những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điểm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500">
                                  <a:effectLst/>
                                  <a:latin typeface="Cambria Math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nhìn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đoạn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thẳng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500">
                                  <a:effectLst/>
                                  <a:latin typeface="Cambria Math"/>
                                </a:rPr>
                                <m:t>𝐴𝐵</m:t>
                              </m:r>
                            </m:oMath>
                          </a14:m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cố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định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dưới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một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góc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vuông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là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mặt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cầu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đường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kính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500">
                                  <a:effectLst/>
                                  <a:latin typeface="Cambria Math"/>
                                </a:rPr>
                                <m:t>𝐴𝐵</m:t>
                              </m:r>
                            </m:oMath>
                          </a14:m>
                          <a:r>
                            <a:rPr lang="en-US" sz="2500" dirty="0">
                              <a:effectLst/>
                            </a:rPr>
                            <a:t>. </a:t>
                          </a:r>
                          <a:endParaRPr lang="en-US" sz="2500" dirty="0" smtClean="0">
                            <a:effectLst/>
                          </a:endParaRPr>
                        </a:p>
                        <a:p>
                          <a:pPr indent="45720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dirty="0" smtClean="0">
                              <a:effectLst/>
                            </a:rPr>
                            <a:t>c</a:t>
                          </a:r>
                          <a:r>
                            <a:rPr lang="en-US" sz="2500" dirty="0">
                              <a:effectLst/>
                            </a:rPr>
                            <a:t>) </a:t>
                          </a:r>
                          <a:r>
                            <a:rPr lang="en-US" sz="2500" dirty="0" err="1">
                              <a:effectLst/>
                            </a:rPr>
                            <a:t>Tập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hợp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tất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cả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những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điểm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500">
                                  <a:effectLst/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sz="2500" b="1" i="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500" dirty="0" err="1">
                              <a:effectLst/>
                            </a:rPr>
                            <a:t>sao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cho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tổng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bình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phương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các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khoảng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cách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tới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hai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điểm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500">
                                  <a:effectLst/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lang="vi-VN" sz="25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vi-VN" sz="2500">
                                  <a:effectLst/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lang="vi-VN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cố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định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bằng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một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hằng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số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5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là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mặt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cầu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có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tâm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là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trung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điểm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500">
                                  <a:effectLst/>
                                  <a:latin typeface="Cambria Math"/>
                                </a:rPr>
                                <m:t>𝑂</m:t>
                              </m:r>
                            </m:oMath>
                          </a14:m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của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đoạn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500">
                                  <a:effectLst/>
                                  <a:latin typeface="Cambria Math"/>
                                </a:rPr>
                                <m:t>𝐴𝐵</m:t>
                              </m:r>
                            </m:oMath>
                          </a14:m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và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bán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kính</a:t>
                          </a:r>
                          <a:r>
                            <a:rPr lang="en-US" sz="2500" dirty="0">
                              <a:effectLst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500">
                                  <a:effectLst/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5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5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2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5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5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500">
                                          <a:effectLst/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2500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50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500"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en-US" sz="25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500">
                                          <a:effectLst/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2500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500" dirty="0">
                              <a:effectLst/>
                            </a:rPr>
                            <a:t>. </a:t>
                          </a:r>
                        </a:p>
                        <a:p>
                          <a:pPr indent="45720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dirty="0">
                              <a:effectLst/>
                            </a:rPr>
                            <a:t>d) </a:t>
                          </a:r>
                          <a:r>
                            <a:rPr lang="en-US" sz="2500" dirty="0" err="1">
                              <a:effectLst/>
                            </a:rPr>
                            <a:t>Mặt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cầu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là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mặt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tròn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xoay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được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tạo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nên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bởi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một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nửa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đường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tròn</a:t>
                          </a:r>
                          <a:r>
                            <a:rPr lang="en-US" sz="2500" dirty="0">
                              <a:effectLst/>
                            </a:rPr>
                            <a:t> quay </a:t>
                          </a:r>
                          <a:r>
                            <a:rPr lang="en-US" sz="2500" dirty="0" err="1">
                              <a:effectLst/>
                            </a:rPr>
                            <a:t>quanh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trục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là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đường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kính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500">
                                  <a:effectLst/>
                                  <a:latin typeface="Cambria Math"/>
                                </a:rPr>
                                <m:t>𝐴𝐵</m:t>
                              </m:r>
                            </m:oMath>
                          </a14:m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của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nửa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đường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tròn</a:t>
                          </a:r>
                          <a:r>
                            <a:rPr lang="en-US" sz="2500" dirty="0">
                              <a:effectLst/>
                            </a:rPr>
                            <a:t> </a:t>
                          </a:r>
                          <a:r>
                            <a:rPr lang="en-US" sz="2500" dirty="0" err="1">
                              <a:effectLst/>
                            </a:rPr>
                            <a:t>đó</a:t>
                          </a:r>
                          <a:endParaRPr lang="en-US" sz="2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2400292"/>
                  </p:ext>
                </p:extLst>
              </p:nvPr>
            </p:nvGraphicFramePr>
            <p:xfrm>
              <a:off x="177421" y="1446817"/>
              <a:ext cx="11832609" cy="54111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832609"/>
                  </a:tblGrid>
                  <a:tr h="54111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1689" r="-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10953750" y="0"/>
            <a:ext cx="123825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5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1194" y="1825210"/>
                <a:ext cx="1151871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 smtClean="0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1. </a:t>
                </a:r>
                <a:r>
                  <a:rPr lang="vi-VN" sz="3400" dirty="0"/>
                  <a:t>Cho mặt cầu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𝑂</m:t>
                    </m:r>
                    <m:r>
                      <a:rPr lang="vi-VN" sz="3400" i="1">
                        <a:latin typeface="Cambria Math"/>
                      </a:rPr>
                      <m:t>;</m:t>
                    </m:r>
                    <m:r>
                      <a:rPr lang="vi-VN" sz="3400" i="1">
                        <a:latin typeface="Cambria Math"/>
                      </a:rPr>
                      <m:t>𝑟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. Chọn khẳng định </a:t>
                </a:r>
                <a:r>
                  <a:rPr lang="vi-VN" sz="3400" b="1" dirty="0"/>
                  <a:t>đúng</a:t>
                </a:r>
                <a:r>
                  <a:rPr lang="vi-VN" sz="3400" dirty="0" smtClean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4" y="1825210"/>
                <a:ext cx="11518710" cy="615553"/>
              </a:xfrm>
              <a:prstGeom prst="rect">
                <a:avLst/>
              </a:prstGeom>
              <a:blipFill rotWithShape="1">
                <a:blip r:embed="rId2"/>
                <a:stretch>
                  <a:fillRect l="-1481" t="-15842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138601" y="420793"/>
            <a:ext cx="392389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smtClean="0">
                <a:solidFill>
                  <a:srgbClr val="0000CC"/>
                </a:solidFill>
              </a:rPr>
              <a:t>CÂU HỎI NHẬN </a:t>
            </a:r>
            <a:r>
              <a:rPr lang="en-US" sz="3400" b="1" dirty="0">
                <a:solidFill>
                  <a:srgbClr val="0000CC"/>
                </a:solidFill>
              </a:rPr>
              <a:t>BIẾT.</a:t>
            </a:r>
            <a:endParaRPr lang="en-US" sz="3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9574" y="2507639"/>
                <a:ext cx="5085944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 smtClean="0">
                    <a:solidFill>
                      <a:srgbClr val="0000CC"/>
                    </a:solidFill>
                  </a:rPr>
                  <a:t>A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400" b="0" i="1">
                        <a:latin typeface="Cambria Math"/>
                      </a:rPr>
                      <m:t>𝑆</m:t>
                    </m:r>
                    <m:r>
                      <a:rPr lang="en-US" sz="3400" b="0" i="1">
                        <a:latin typeface="Cambria Math"/>
                      </a:rPr>
                      <m:t>(</m:t>
                    </m:r>
                    <m:r>
                      <a:rPr lang="en-US" sz="3400" b="0" i="1">
                        <a:latin typeface="Cambria Math"/>
                      </a:rPr>
                      <m:t>𝑂</m:t>
                    </m:r>
                    <m:r>
                      <a:rPr lang="en-US" sz="3400" b="0" i="1">
                        <a:latin typeface="Cambria Math"/>
                      </a:rPr>
                      <m:t>;</m:t>
                    </m:r>
                    <m:r>
                      <a:rPr lang="en-US" sz="3400" b="0" i="1">
                        <a:latin typeface="Cambria Math"/>
                      </a:rPr>
                      <m:t>𝑟</m:t>
                    </m:r>
                    <m:r>
                      <a:rPr lang="en-US" sz="3400" b="0" i="1">
                        <a:latin typeface="Cambria Math"/>
                      </a:rPr>
                      <m:t>)={</m:t>
                    </m:r>
                    <m:r>
                      <a:rPr lang="en-US" sz="3400" b="0" i="1">
                        <a:latin typeface="Cambria Math"/>
                      </a:rPr>
                      <m:t>𝑀</m:t>
                    </m:r>
                    <m:r>
                      <a:rPr lang="en-US" sz="3400" b="0" i="1">
                        <a:latin typeface="Cambria Math"/>
                      </a:rPr>
                      <m:t>|</m:t>
                    </m:r>
                    <m:r>
                      <a:rPr lang="en-US" sz="3400" b="0" i="1">
                        <a:latin typeface="Cambria Math"/>
                      </a:rPr>
                      <m:t>𝑂𝑀</m:t>
                    </m:r>
                    <m:r>
                      <a:rPr lang="en-US" sz="3400" b="0" i="1">
                        <a:latin typeface="Cambria Math"/>
                      </a:rPr>
                      <m:t>=</m:t>
                    </m:r>
                    <m:r>
                      <a:rPr lang="en-US" sz="3400" b="0" i="1">
                        <a:latin typeface="Cambria Math"/>
                      </a:rPr>
                      <m:t>𝑟</m:t>
                    </m:r>
                    <m:r>
                      <a:rPr lang="en-US" sz="34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74" y="2507639"/>
                <a:ext cx="5085944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3237" t="-12871" r="-2158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31409" y="2517454"/>
                <a:ext cx="5161285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B.  </a:t>
                </a:r>
                <a14:m>
                  <m:oMath xmlns:m="http://schemas.openxmlformats.org/officeDocument/2006/math">
                    <m:r>
                      <a:rPr lang="en-US" sz="3400" b="0" i="1">
                        <a:latin typeface="Cambria Math"/>
                      </a:rPr>
                      <m:t>𝑆</m:t>
                    </m:r>
                    <m:r>
                      <a:rPr lang="en-US" sz="3400" b="0" i="1">
                        <a:latin typeface="Cambria Math"/>
                      </a:rPr>
                      <m:t>(</m:t>
                    </m:r>
                    <m:r>
                      <a:rPr lang="en-US" sz="3400" b="0" i="1">
                        <a:latin typeface="Cambria Math"/>
                      </a:rPr>
                      <m:t>𝑂</m:t>
                    </m:r>
                    <m:r>
                      <a:rPr lang="en-US" sz="3400" b="0" i="1">
                        <a:latin typeface="Cambria Math"/>
                      </a:rPr>
                      <m:t>;</m:t>
                    </m:r>
                    <m:r>
                      <a:rPr lang="en-US" sz="3400" b="0" i="1">
                        <a:latin typeface="Cambria Math"/>
                      </a:rPr>
                      <m:t>𝑟</m:t>
                    </m:r>
                    <m:r>
                      <a:rPr lang="en-US" sz="3400" b="0" i="1">
                        <a:latin typeface="Cambria Math"/>
                      </a:rPr>
                      <m:t>)={</m:t>
                    </m:r>
                    <m:r>
                      <a:rPr lang="en-US" sz="3400" b="0" i="1">
                        <a:latin typeface="Cambria Math"/>
                      </a:rPr>
                      <m:t>𝑀</m:t>
                    </m:r>
                    <m:r>
                      <a:rPr lang="en-US" sz="3400" b="0" i="1">
                        <a:latin typeface="Cambria Math"/>
                      </a:rPr>
                      <m:t>|</m:t>
                    </m:r>
                    <m:r>
                      <a:rPr lang="en-US" sz="3400" b="0" i="1">
                        <a:latin typeface="Cambria Math"/>
                      </a:rPr>
                      <m:t>𝑂𝑀</m:t>
                    </m:r>
                    <m:r>
                      <a:rPr lang="en-US" sz="3400" b="0" i="1">
                        <a:latin typeface="Cambria Math"/>
                      </a:rPr>
                      <m:t>&gt;</m:t>
                    </m:r>
                    <m:r>
                      <a:rPr lang="en-US" sz="3400" b="0" i="1">
                        <a:latin typeface="Cambria Math"/>
                      </a:rPr>
                      <m:t>𝑟</m:t>
                    </m:r>
                    <m:r>
                      <a:rPr lang="en-US" sz="34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409" y="2517454"/>
                <a:ext cx="5161285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3310" t="-12871" r="-2128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4840" y="3283135"/>
                <a:ext cx="5050678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</a:t>
                </a:r>
                <a:r>
                  <a:rPr lang="en-US" sz="3400" b="1" dirty="0"/>
                  <a:t> </a:t>
                </a:r>
                <a14:m>
                  <m:oMath xmlns:m="http://schemas.openxmlformats.org/officeDocument/2006/math">
                    <m:r>
                      <a:rPr lang="en-US" sz="3400" b="0" i="1">
                        <a:latin typeface="Cambria Math"/>
                      </a:rPr>
                      <m:t>𝑆</m:t>
                    </m:r>
                    <m:r>
                      <a:rPr lang="en-US" sz="3400" b="0" i="1">
                        <a:latin typeface="Cambria Math"/>
                      </a:rPr>
                      <m:t>(</m:t>
                    </m:r>
                    <m:r>
                      <a:rPr lang="en-US" sz="3400" b="0" i="1">
                        <a:latin typeface="Cambria Math"/>
                      </a:rPr>
                      <m:t>𝑂</m:t>
                    </m:r>
                    <m:r>
                      <a:rPr lang="en-US" sz="3400" b="0" i="1">
                        <a:latin typeface="Cambria Math"/>
                      </a:rPr>
                      <m:t>;</m:t>
                    </m:r>
                    <m:r>
                      <a:rPr lang="en-US" sz="3400" b="0" i="1">
                        <a:latin typeface="Cambria Math"/>
                      </a:rPr>
                      <m:t>𝑟</m:t>
                    </m:r>
                    <m:r>
                      <a:rPr lang="en-US" sz="3400" b="0" i="1">
                        <a:latin typeface="Cambria Math"/>
                      </a:rPr>
                      <m:t>)={</m:t>
                    </m:r>
                    <m:r>
                      <a:rPr lang="en-US" sz="3400" b="0" i="1">
                        <a:latin typeface="Cambria Math"/>
                      </a:rPr>
                      <m:t>𝑀</m:t>
                    </m:r>
                    <m:r>
                      <a:rPr lang="en-US" sz="3400" b="0" i="1">
                        <a:latin typeface="Cambria Math"/>
                      </a:rPr>
                      <m:t>|</m:t>
                    </m:r>
                    <m:r>
                      <a:rPr lang="en-US" sz="3400" b="0" i="1">
                        <a:latin typeface="Cambria Math"/>
                      </a:rPr>
                      <m:t>𝑂𝑀</m:t>
                    </m:r>
                    <m:r>
                      <a:rPr lang="en-US" sz="3400" b="0" i="1">
                        <a:latin typeface="Cambria Math"/>
                      </a:rPr>
                      <m:t>&lt;</m:t>
                    </m:r>
                    <m:r>
                      <a:rPr lang="en-US" sz="3400" b="0" i="1">
                        <a:latin typeface="Cambria Math"/>
                      </a:rPr>
                      <m:t>𝑟</m:t>
                    </m:r>
                    <m:r>
                      <a:rPr lang="en-US" sz="34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40" y="3283135"/>
                <a:ext cx="5050678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3382" t="-12871" r="-2174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30053" y="3255274"/>
                <a:ext cx="5182188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D.</a:t>
                </a:r>
                <a:r>
                  <a:rPr lang="en-US" sz="3400" b="1" dirty="0"/>
                  <a:t>  </a:t>
                </a:r>
                <a14:m>
                  <m:oMath xmlns:m="http://schemas.openxmlformats.org/officeDocument/2006/math">
                    <m:r>
                      <a:rPr lang="en-US" sz="3400" b="0" i="1">
                        <a:latin typeface="Cambria Math"/>
                      </a:rPr>
                      <m:t>𝑆</m:t>
                    </m:r>
                    <m:r>
                      <a:rPr lang="en-US" sz="3400" b="0" i="1">
                        <a:latin typeface="Cambria Math"/>
                      </a:rPr>
                      <m:t>(</m:t>
                    </m:r>
                    <m:r>
                      <a:rPr lang="en-US" sz="3400" b="0" i="1">
                        <a:latin typeface="Cambria Math"/>
                      </a:rPr>
                      <m:t>𝑂</m:t>
                    </m:r>
                    <m:r>
                      <a:rPr lang="en-US" sz="3400" b="0" i="1">
                        <a:latin typeface="Cambria Math"/>
                      </a:rPr>
                      <m:t>;</m:t>
                    </m:r>
                    <m:r>
                      <a:rPr lang="en-US" sz="3400" b="0" i="1">
                        <a:latin typeface="Cambria Math"/>
                      </a:rPr>
                      <m:t>𝑟</m:t>
                    </m:r>
                    <m:r>
                      <a:rPr lang="en-US" sz="3400" b="0" i="1">
                        <a:latin typeface="Cambria Math"/>
                      </a:rPr>
                      <m:t>)={</m:t>
                    </m:r>
                    <m:r>
                      <a:rPr lang="en-US" sz="3400" b="0" i="1">
                        <a:latin typeface="Cambria Math"/>
                      </a:rPr>
                      <m:t>𝑀</m:t>
                    </m:r>
                    <m:r>
                      <a:rPr lang="en-US" sz="3400" b="0" i="1">
                        <a:latin typeface="Cambria Math"/>
                      </a:rPr>
                      <m:t>|</m:t>
                    </m:r>
                    <m:r>
                      <a:rPr lang="en-US" sz="3400" b="0" i="1">
                        <a:latin typeface="Cambria Math"/>
                      </a:rPr>
                      <m:t>𝑂𝑀</m:t>
                    </m:r>
                    <m:r>
                      <a:rPr lang="en-US" sz="3400" b="0" i="1">
                        <a:latin typeface="Cambria Math"/>
                      </a:rPr>
                      <m:t>≥</m:t>
                    </m:r>
                    <m:r>
                      <a:rPr lang="en-US" sz="3400" b="0" i="1">
                        <a:latin typeface="Cambria Math"/>
                      </a:rPr>
                      <m:t>𝑟</m:t>
                    </m:r>
                    <m:r>
                      <a:rPr lang="en-US" sz="34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053" y="3255274"/>
                <a:ext cx="5182188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3173" t="-12871" r="-2115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90292" y="2365053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Back or Previous 2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6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9" grpId="0"/>
      <p:bldP spid="11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6583" y="420793"/>
            <a:ext cx="392389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smtClean="0">
                <a:solidFill>
                  <a:srgbClr val="0000CC"/>
                </a:solidFill>
              </a:rPr>
              <a:t>CÂU HỎI NHẬN </a:t>
            </a:r>
            <a:r>
              <a:rPr lang="en-US" sz="3400" b="1" dirty="0">
                <a:solidFill>
                  <a:srgbClr val="0000CC"/>
                </a:solidFill>
              </a:rPr>
              <a:t>BIẾT.</a:t>
            </a:r>
            <a:endParaRPr lang="en-US" sz="3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3813" y="1881688"/>
                <a:ext cx="11518710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2. </a:t>
                </a:r>
                <a:r>
                  <a:rPr lang="vi-VN" sz="3400" dirty="0"/>
                  <a:t>Nếu hai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𝐶</m:t>
                    </m:r>
                    <m:r>
                      <a:rPr lang="vi-VN" sz="3400" i="1">
                        <a:latin typeface="Cambria Math"/>
                      </a:rPr>
                      <m:t>,</m:t>
                    </m:r>
                    <m:r>
                      <a:rPr lang="vi-VN" sz="3400" i="1">
                        <a:latin typeface="Cambria Math"/>
                      </a:rPr>
                      <m:t>𝐷</m:t>
                    </m:r>
                  </m:oMath>
                </a14:m>
                <a:r>
                  <a:rPr lang="vi-VN" sz="3400" dirty="0"/>
                  <a:t> nằm trên mặt cầu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𝑂</m:t>
                    </m:r>
                    <m:r>
                      <a:rPr lang="vi-VN" sz="3400" i="1">
                        <a:latin typeface="Cambria Math"/>
                      </a:rPr>
                      <m:t>;</m:t>
                    </m:r>
                    <m:r>
                      <a:rPr lang="vi-VN" sz="3400" i="1">
                        <a:latin typeface="Cambria Math"/>
                      </a:rPr>
                      <m:t>𝑟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 thì đoạn thẳng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𝐶𝐷</m:t>
                    </m:r>
                  </m:oMath>
                </a14:m>
                <a:r>
                  <a:rPr lang="vi-VN" sz="3400" dirty="0"/>
                  <a:t> được gọi là:</a:t>
                </a:r>
                <a:endParaRPr lang="en-US" sz="3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3" y="1881688"/>
                <a:ext cx="11518710" cy="1138773"/>
              </a:xfrm>
              <a:prstGeom prst="rect">
                <a:avLst/>
              </a:prstGeom>
              <a:blipFill rotWithShape="1">
                <a:blip r:embed="rId2"/>
                <a:stretch>
                  <a:fillRect l="-1481" t="-8602" r="-2487" b="-18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43813" y="3271731"/>
            <a:ext cx="113239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A. </a:t>
            </a:r>
            <a:r>
              <a:rPr lang="en-US" sz="3400" dirty="0" err="1"/>
              <a:t>Cung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/>
              <a:t>.</a:t>
            </a:r>
            <a:r>
              <a:rPr lang="en-US" sz="3400" b="1" dirty="0"/>
              <a:t>	</a:t>
            </a:r>
            <a:r>
              <a:rPr lang="en-US" sz="3400" b="1" dirty="0" smtClean="0"/>
              <a:t>	</a:t>
            </a:r>
            <a:r>
              <a:rPr lang="en-US" sz="3400" b="1" dirty="0" smtClean="0">
                <a:solidFill>
                  <a:srgbClr val="0000CC"/>
                </a:solidFill>
              </a:rPr>
              <a:t>B</a:t>
            </a:r>
            <a:r>
              <a:rPr lang="en-US" sz="3400" b="1" dirty="0">
                <a:solidFill>
                  <a:srgbClr val="0000CC"/>
                </a:solidFill>
              </a:rPr>
              <a:t>.  </a:t>
            </a:r>
            <a:r>
              <a:rPr lang="en-US" sz="3400" dirty="0" err="1"/>
              <a:t>Bán</a:t>
            </a:r>
            <a:r>
              <a:rPr lang="en-US" sz="3400" dirty="0"/>
              <a:t> </a:t>
            </a:r>
            <a:r>
              <a:rPr lang="en-US" sz="3400" dirty="0" err="1"/>
              <a:t>kính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/>
              <a:t>.</a:t>
            </a:r>
          </a:p>
          <a:p>
            <a:r>
              <a:rPr lang="en-US" sz="3400" b="1" dirty="0" smtClean="0">
                <a:solidFill>
                  <a:srgbClr val="0000CC"/>
                </a:solidFill>
              </a:rPr>
              <a:t>C</a:t>
            </a:r>
            <a:r>
              <a:rPr lang="en-US" sz="3400" b="1" dirty="0">
                <a:solidFill>
                  <a:srgbClr val="0000CC"/>
                </a:solidFill>
              </a:rPr>
              <a:t>.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kính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/>
              <a:t>.</a:t>
            </a:r>
            <a:r>
              <a:rPr lang="en-US" sz="3400" b="1" dirty="0"/>
              <a:t>	</a:t>
            </a:r>
            <a:r>
              <a:rPr lang="en-US" sz="3400" b="1" dirty="0">
                <a:solidFill>
                  <a:srgbClr val="0000CC"/>
                </a:solidFill>
              </a:rPr>
              <a:t>D.  </a:t>
            </a:r>
            <a:r>
              <a:rPr lang="en-US" sz="3400" dirty="0" err="1"/>
              <a:t>Dây</a:t>
            </a:r>
            <a:r>
              <a:rPr lang="en-US" sz="3400" dirty="0"/>
              <a:t> </a:t>
            </a:r>
            <a:r>
              <a:rPr lang="en-US" sz="3400" dirty="0" err="1"/>
              <a:t>cung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/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5602910" y="3749612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rId3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9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(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không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extLst>
              <a:ext uri="{FF2B5EF4-FFF2-40B4-BE49-F238E27FC236}">
                <a16:creationId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(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không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CẦU – KHỐI CẦU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433" y="430967"/>
            <a:ext cx="11232108" cy="524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400" b="1" dirty="0" err="1">
                <a:solidFill>
                  <a:srgbClr val="0000FF"/>
                </a:solidFill>
                <a:latin typeface="Varpada"/>
                <a:ea typeface="Times New Roman"/>
                <a:cs typeface="Times New Roman"/>
              </a:rPr>
              <a:t>Câu</a:t>
            </a:r>
            <a:r>
              <a:rPr lang="en-US" sz="3400" b="1" dirty="0">
                <a:solidFill>
                  <a:srgbClr val="0000FF"/>
                </a:solidFill>
                <a:latin typeface="Varpada"/>
                <a:ea typeface="Times New Roman"/>
                <a:cs typeface="Times New Roman"/>
              </a:rPr>
              <a:t> 3. </a:t>
            </a:r>
            <a:r>
              <a:rPr lang="vi-VN" sz="3400" dirty="0">
                <a:solidFill>
                  <a:srgbClr val="000000"/>
                </a:solidFill>
                <a:latin typeface="Varpada"/>
                <a:ea typeface="Arial"/>
                <a:cs typeface="Times New Roman"/>
              </a:rPr>
              <a:t>Chọn phát biểu </a:t>
            </a:r>
            <a:r>
              <a:rPr lang="vi-VN" sz="3400" b="1" dirty="0">
                <a:solidFill>
                  <a:srgbClr val="000000"/>
                </a:solidFill>
                <a:latin typeface="Varpada"/>
                <a:ea typeface="Arial"/>
                <a:cs typeface="Times New Roman"/>
              </a:rPr>
              <a:t>sai</a:t>
            </a:r>
            <a:r>
              <a:rPr lang="vi-VN" sz="3400" dirty="0">
                <a:latin typeface="Varpada"/>
                <a:ea typeface="Arial"/>
                <a:cs typeface="Times New Roman"/>
              </a:rPr>
              <a:t>.</a:t>
            </a:r>
            <a:endParaRPr lang="en-US" sz="3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0000FF"/>
                </a:solidFill>
                <a:latin typeface="Varpada"/>
                <a:ea typeface="Times New Roman"/>
                <a:cs typeface="Times New Roman"/>
              </a:rPr>
              <a:t>	A.</a:t>
            </a:r>
            <a:r>
              <a:rPr lang="en-US" sz="3400" b="1" dirty="0">
                <a:solidFill>
                  <a:srgbClr val="0000FF"/>
                </a:solidFill>
                <a:latin typeface="Varpada"/>
                <a:ea typeface="Arial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Một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mặt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cầu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được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xác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định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nếu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biết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đường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kính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của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nó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.</a:t>
            </a:r>
            <a:endParaRPr lang="en-US" sz="3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0000FF"/>
                </a:solidFill>
                <a:latin typeface="Varpada"/>
                <a:ea typeface="Times New Roman"/>
                <a:cs typeface="Times New Roman"/>
              </a:rPr>
              <a:t>	B.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Một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mặt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cầu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được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xác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định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nếu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biết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dây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cung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của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nó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.</a:t>
            </a:r>
            <a:endParaRPr lang="en-US" sz="3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0000FF"/>
                </a:solidFill>
                <a:latin typeface="Varpada"/>
                <a:ea typeface="Times New Roman"/>
                <a:cs typeface="Times New Roman"/>
              </a:rPr>
              <a:t>	C.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Một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mặt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cầu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được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xác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định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nếu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tâm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và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một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điểm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thuộc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mặt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cầu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đó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.</a:t>
            </a:r>
            <a:endParaRPr lang="en-US" sz="3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0000FF"/>
                </a:solidFill>
                <a:latin typeface="Varpada"/>
                <a:ea typeface="Times New Roman"/>
                <a:cs typeface="Times New Roman"/>
              </a:rPr>
              <a:t>	D.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Một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mặt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cầu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được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xác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định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nếu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biết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tâm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và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bán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kính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của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 </a:t>
            </a:r>
            <a:r>
              <a:rPr lang="en-US" sz="3400" dirty="0" err="1">
                <a:latin typeface="Varpada"/>
                <a:ea typeface="Times New Roman"/>
                <a:cs typeface="Times New Roman"/>
              </a:rPr>
              <a:t>nó</a:t>
            </a:r>
            <a:r>
              <a:rPr lang="en-US" sz="3400" dirty="0">
                <a:latin typeface="Varpada"/>
                <a:ea typeface="Times New Roman"/>
                <a:cs typeface="Times New Roman"/>
              </a:rPr>
              <a:t>.</a:t>
            </a:r>
            <a:endParaRPr lang="en-US" sz="3400" dirty="0">
              <a:ea typeface="Calibri"/>
              <a:cs typeface="Times New Roman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99942" y="2194586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2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8572" y="389931"/>
                <a:ext cx="11391331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4. </a:t>
                </a:r>
                <a:r>
                  <a:rPr lang="vi-VN" sz="3400" dirty="0"/>
                  <a:t>Cho mặt cầu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𝑂</m:t>
                    </m:r>
                    <m:r>
                      <a:rPr lang="vi-VN" sz="3400" i="1">
                        <a:latin typeface="Cambria Math"/>
                      </a:rPr>
                      <m:t>;</m:t>
                    </m:r>
                    <m:r>
                      <a:rPr lang="vi-VN" sz="3400" i="1">
                        <a:latin typeface="Cambria Math"/>
                      </a:rPr>
                      <m:t>𝑟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 và một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 bất kỳ trong không gian. Chọn khẳng định </a:t>
                </a:r>
                <a:r>
                  <a:rPr lang="vi-VN" sz="3400" b="1" dirty="0"/>
                  <a:t>sai</a:t>
                </a:r>
                <a:r>
                  <a:rPr lang="vi-VN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2" y="389931"/>
                <a:ext cx="11391331" cy="1138773"/>
              </a:xfrm>
              <a:prstGeom prst="rect">
                <a:avLst/>
              </a:prstGeom>
              <a:blipFill rotWithShape="1">
                <a:blip r:embed="rId2"/>
                <a:stretch>
                  <a:fillRect l="-1498" t="-855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68572" y="2249347"/>
                <a:ext cx="11391331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𝑂𝐴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nằm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2" y="2249347"/>
                <a:ext cx="11391331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1498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68572" y="3341167"/>
                <a:ext cx="1139133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B.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𝑂𝐴</m:t>
                    </m:r>
                    <m:r>
                      <a:rPr lang="en-US" sz="3400" i="1">
                        <a:latin typeface="Cambria Math"/>
                      </a:rPr>
                      <m:t>&lt;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nằm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trong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2" y="3341167"/>
                <a:ext cx="11391330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1498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8571" y="4240848"/>
                <a:ext cx="11391331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𝑂𝐴</m:t>
                    </m:r>
                    <m:r>
                      <a:rPr lang="en-US" sz="3400" i="1">
                        <a:latin typeface="Cambria Math"/>
                      </a:rPr>
                      <m:t>&gt;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nằm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ngoài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.</a:t>
                </a:r>
                <a:r>
                  <a:rPr lang="en-US" sz="3400" b="1" dirty="0"/>
                  <a:t>	</a:t>
                </a:r>
                <a:endParaRPr lang="en-US" sz="3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1" y="4240848"/>
                <a:ext cx="11391331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1498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68572" y="5271464"/>
                <a:ext cx="1139133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D.</a:t>
                </a:r>
                <a:r>
                  <a:rPr lang="en-US" sz="3400" b="1" dirty="0"/>
                  <a:t>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𝑂𝐴</m:t>
                    </m:r>
                    <m:r>
                      <a:rPr lang="en-US" sz="3400" i="1">
                        <a:latin typeface="Cambria Math"/>
                      </a:rPr>
                      <m:t>≤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thuộc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2" y="5271464"/>
                <a:ext cx="11391330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1498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47441" y="5271464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6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0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8546" y="815035"/>
            <a:ext cx="110602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CC"/>
                </a:solidFill>
              </a:rPr>
              <a:t>Câu</a:t>
            </a:r>
            <a:r>
              <a:rPr lang="en-US" sz="3400" b="1" dirty="0">
                <a:solidFill>
                  <a:srgbClr val="0000CC"/>
                </a:solidFill>
              </a:rPr>
              <a:t> 5. </a:t>
            </a:r>
            <a:r>
              <a:rPr lang="vi-VN" sz="3400" dirty="0"/>
              <a:t>Chọn phát biểu </a:t>
            </a:r>
            <a:r>
              <a:rPr lang="vi-VN" sz="3400" b="1" dirty="0"/>
              <a:t>sai</a:t>
            </a:r>
            <a:r>
              <a:rPr lang="vi-VN" sz="3400" dirty="0"/>
              <a:t>.</a:t>
            </a:r>
            <a:endParaRPr lang="en-US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8546" y="1932128"/>
                <a:ext cx="11060290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en-US" sz="3400" dirty="0" err="1"/>
                  <a:t>Tập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hợp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các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thuộc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cùng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các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nằm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trong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được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gọi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khối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,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46" y="1932128"/>
                <a:ext cx="11060290" cy="1138773"/>
              </a:xfrm>
              <a:prstGeom prst="rect">
                <a:avLst/>
              </a:prstGeom>
              <a:blipFill rotWithShape="1">
                <a:blip r:embed="rId2"/>
                <a:stretch>
                  <a:fillRect l="-1544" t="-6952" r="-24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08546" y="3365150"/>
            <a:ext cx="110602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0000CC"/>
                </a:solidFill>
              </a:rPr>
              <a:t>B. </a:t>
            </a:r>
            <a:r>
              <a:rPr lang="en-US" sz="3400" dirty="0" err="1"/>
              <a:t>Dây</a:t>
            </a:r>
            <a:r>
              <a:rPr lang="en-US" sz="3400" dirty="0"/>
              <a:t> </a:t>
            </a:r>
            <a:r>
              <a:rPr lang="en-US" sz="3400" dirty="0" err="1"/>
              <a:t>cung</a:t>
            </a:r>
            <a:r>
              <a:rPr lang="en-US" sz="3400" dirty="0"/>
              <a:t> </a:t>
            </a:r>
            <a:r>
              <a:rPr lang="en-US" sz="3400" dirty="0" err="1"/>
              <a:t>đi</a:t>
            </a:r>
            <a:r>
              <a:rPr lang="en-US" sz="3400" dirty="0"/>
              <a:t> qua </a:t>
            </a:r>
            <a:r>
              <a:rPr lang="en-US" sz="3400" dirty="0" err="1"/>
              <a:t>tâm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kính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/>
              <a:t> </a:t>
            </a:r>
            <a:r>
              <a:rPr lang="en-US" sz="3400" dirty="0" err="1"/>
              <a:t>đó</a:t>
            </a:r>
            <a:r>
              <a:rPr lang="en-US" sz="3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546" y="4568172"/>
            <a:ext cx="110602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0000CC"/>
                </a:solidFill>
              </a:rPr>
              <a:t>C. </a:t>
            </a:r>
            <a:r>
              <a:rPr lang="en-US" sz="3400" dirty="0" err="1"/>
              <a:t>Hình</a:t>
            </a:r>
            <a:r>
              <a:rPr lang="en-US" sz="3400" dirty="0"/>
              <a:t> </a:t>
            </a:r>
            <a:r>
              <a:rPr lang="en-US" sz="3400" dirty="0" err="1"/>
              <a:t>biểu</a:t>
            </a:r>
            <a:r>
              <a:rPr lang="en-US" sz="3400" dirty="0"/>
              <a:t> </a:t>
            </a:r>
            <a:r>
              <a:rPr lang="en-US" sz="3400" dirty="0" err="1"/>
              <a:t>diễn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hình</a:t>
            </a:r>
            <a:r>
              <a:rPr lang="en-US" sz="3400" dirty="0"/>
              <a:t> </a:t>
            </a:r>
            <a:r>
              <a:rPr lang="en-US" sz="3400" dirty="0" err="1"/>
              <a:t>elip</a:t>
            </a:r>
            <a:r>
              <a:rPr lang="en-US" sz="34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8546" y="5605401"/>
            <a:ext cx="110602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0000CC"/>
                </a:solidFill>
              </a:rPr>
              <a:t>D.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kính</a:t>
            </a:r>
            <a:r>
              <a:rPr lang="en-US" sz="3400" dirty="0"/>
              <a:t> </a:t>
            </a:r>
            <a:r>
              <a:rPr lang="en-US" sz="3400" dirty="0" err="1" smtClean="0"/>
              <a:t>của</a:t>
            </a:r>
            <a:r>
              <a:rPr lang="en-US" sz="3400" dirty="0" smtClean="0"/>
              <a:t> </a:t>
            </a:r>
            <a:r>
              <a:rPr lang="en-US" sz="3400" dirty="0" err="1" smtClean="0"/>
              <a:t>mặt</a:t>
            </a:r>
            <a:r>
              <a:rPr lang="en-US" sz="3400" dirty="0" smtClean="0"/>
              <a:t> </a:t>
            </a:r>
            <a:r>
              <a:rPr lang="en-US" sz="3400" dirty="0" err="1" smtClean="0"/>
              <a:t>cầu</a:t>
            </a:r>
            <a:r>
              <a:rPr lang="en-US" sz="3400" dirty="0" smtClean="0"/>
              <a:t> </a:t>
            </a:r>
            <a:r>
              <a:rPr lang="en-US" sz="3400" dirty="0" err="1" smtClean="0"/>
              <a:t>là</a:t>
            </a:r>
            <a:r>
              <a:rPr lang="en-US" sz="3400" dirty="0" smtClean="0"/>
              <a:t> </a:t>
            </a:r>
            <a:r>
              <a:rPr lang="en-US" sz="3400" dirty="0" err="1"/>
              <a:t>dây</a:t>
            </a:r>
            <a:r>
              <a:rPr lang="en-US" sz="3400" dirty="0"/>
              <a:t> </a:t>
            </a:r>
            <a:r>
              <a:rPr lang="en-US" sz="3400" dirty="0" err="1"/>
              <a:t>cung</a:t>
            </a:r>
            <a:r>
              <a:rPr lang="en-US" sz="3400" dirty="0"/>
              <a:t> </a:t>
            </a:r>
            <a:r>
              <a:rPr lang="en-US" sz="3400" dirty="0" err="1"/>
              <a:t>lớn</a:t>
            </a:r>
            <a:r>
              <a:rPr lang="en-US" sz="3400" dirty="0"/>
              <a:t> </a:t>
            </a:r>
            <a:r>
              <a:rPr lang="en-US" sz="3400" dirty="0" err="1"/>
              <a:t>nhất</a:t>
            </a:r>
            <a:r>
              <a:rPr lang="en-US" sz="3400" dirty="0"/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399842" y="4568172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0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6602" y="319670"/>
                <a:ext cx="11368585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6. </a:t>
                </a:r>
                <a:r>
                  <a:rPr lang="vi-VN" sz="3400" dirty="0"/>
                  <a:t>Cho mặt cầu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𝑂</m:t>
                    </m:r>
                    <m:r>
                      <a:rPr lang="vi-VN" sz="3400" i="1">
                        <a:latin typeface="Cambria Math"/>
                      </a:rPr>
                      <m:t>;</m:t>
                    </m:r>
                    <m:r>
                      <a:rPr lang="vi-VN" sz="3400" i="1">
                        <a:latin typeface="Cambria Math"/>
                      </a:rPr>
                      <m:t>𝑟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 và mặt phẳng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𝑃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. Gọi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𝐻</m:t>
                    </m:r>
                  </m:oMath>
                </a14:m>
                <a:r>
                  <a:rPr lang="vi-VN" sz="3400" dirty="0"/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vi-VN" sz="3400" dirty="0"/>
                  <a:t> lên mặt phẳng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𝑃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. Chọn khẳng định </a:t>
                </a:r>
                <a:r>
                  <a:rPr lang="vi-VN" sz="3400" b="1" dirty="0"/>
                  <a:t>sai</a:t>
                </a:r>
                <a:r>
                  <a:rPr lang="vi-VN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2" y="319670"/>
                <a:ext cx="11368585" cy="1661993"/>
              </a:xfrm>
              <a:prstGeom prst="rect">
                <a:avLst/>
              </a:prstGeom>
              <a:blipFill rotWithShape="1">
                <a:blip r:embed="rId2"/>
                <a:stretch>
                  <a:fillRect l="-1448" t="-5861" r="-2627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9434" y="3244334"/>
                <a:ext cx="11245754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B.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𝑂𝐻</m:t>
                    </m:r>
                    <m:r>
                      <a:rPr lang="en-US" sz="3400" i="1">
                        <a:latin typeface="Cambria Math"/>
                      </a:rPr>
                      <m:t>≥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𝑃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không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cắt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34" y="3244334"/>
                <a:ext cx="11245754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1463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9433" y="2123196"/>
                <a:ext cx="11245754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𝑂𝐻</m:t>
                    </m:r>
                    <m:r>
                      <a:rPr lang="en-US" sz="3400" i="1">
                        <a:latin typeface="Cambria Math"/>
                      </a:rPr>
                      <m:t>&gt;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𝑃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không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33" y="2123196"/>
                <a:ext cx="11245754" cy="1138773"/>
              </a:xfrm>
              <a:prstGeom prst="rect">
                <a:avLst/>
              </a:prstGeom>
              <a:blipFill rotWithShape="1">
                <a:blip r:embed="rId4"/>
                <a:stretch>
                  <a:fillRect l="-1463" t="-6952" r="-243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9434" y="4168952"/>
                <a:ext cx="11245753" cy="1298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𝑂𝐻</m:t>
                    </m:r>
                    <m:r>
                      <a:rPr lang="en-US" sz="3400" i="1">
                        <a:latin typeface="Cambria Math"/>
                      </a:rPr>
                      <m:t>&lt;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𝑃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cắt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theo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3400" dirty="0"/>
                  <a:t>,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400" i="1">
                            <a:latin typeface="Cambria Math"/>
                          </a:rPr>
                          <m:t>−</m:t>
                        </m:r>
                        <m:r>
                          <a:rPr lang="en-US" sz="3400" i="1">
                            <a:latin typeface="Cambria Math"/>
                          </a:rPr>
                          <m:t>𝑂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34" y="4168952"/>
                <a:ext cx="11245753" cy="1298817"/>
              </a:xfrm>
              <a:prstGeom prst="rect">
                <a:avLst/>
              </a:prstGeom>
              <a:blipFill rotWithShape="1">
                <a:blip r:embed="rId5"/>
                <a:stretch>
                  <a:fillRect l="-1463" t="-6103" r="-2493" b="-1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09435" y="5494198"/>
                <a:ext cx="11245752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D.</a:t>
                </a:r>
                <a:r>
                  <a:rPr lang="en-US" sz="3400" b="1" dirty="0"/>
                  <a:t>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𝑂𝐻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𝑃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xúc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tại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35" y="5494198"/>
                <a:ext cx="11245752" cy="1138773"/>
              </a:xfrm>
              <a:prstGeom prst="rect">
                <a:avLst/>
              </a:prstGeom>
              <a:blipFill rotWithShape="1">
                <a:blip r:embed="rId6"/>
                <a:stretch>
                  <a:fillRect l="-1463" t="-6952" r="-243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90292" y="3185769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3" grpId="0"/>
      <p:bldP spid="1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7504" y="237783"/>
                <a:ext cx="11636992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7. </a:t>
                </a:r>
                <a:r>
                  <a:rPr lang="vi-VN" sz="3400" dirty="0"/>
                  <a:t>Cho mặt cầu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𝑂</m:t>
                    </m:r>
                    <m:r>
                      <a:rPr lang="vi-VN" sz="3400" i="1">
                        <a:latin typeface="Cambria Math"/>
                      </a:rPr>
                      <m:t>;</m:t>
                    </m:r>
                    <m:r>
                      <a:rPr lang="vi-VN" sz="3400" i="1">
                        <a:latin typeface="Cambria Math"/>
                      </a:rPr>
                      <m:t>𝑟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 và mặt phẳng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𝑃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. Gọi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𝐻</m:t>
                    </m:r>
                  </m:oMath>
                </a14:m>
                <a:r>
                  <a:rPr lang="vi-VN" sz="3400" dirty="0"/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vi-VN" sz="3400" dirty="0"/>
                  <a:t> lên mặt phẳng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𝑃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. Chọn khẳng định </a:t>
                </a:r>
                <a:r>
                  <a:rPr lang="vi-VN" sz="3400" b="1" dirty="0"/>
                  <a:t>sai</a:t>
                </a:r>
                <a:r>
                  <a:rPr lang="vi-VN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4" y="237783"/>
                <a:ext cx="11636992" cy="1661993"/>
              </a:xfrm>
              <a:prstGeom prst="rect">
                <a:avLst/>
              </a:prstGeom>
              <a:blipFill rotWithShape="1">
                <a:blip r:embed="rId2"/>
                <a:stretch>
                  <a:fillRect l="-1468" t="-5861" r="-2621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7504" y="1822950"/>
                <a:ext cx="11636992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𝑂𝐻</m:t>
                    </m:r>
                    <m:r>
                      <a:rPr lang="en-US" sz="3400" i="1">
                        <a:latin typeface="Cambria Math"/>
                      </a:rPr>
                      <m:t>&lt;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độ</a:t>
                </a:r>
                <a:r>
                  <a:rPr lang="en-US" sz="3400" dirty="0"/>
                  <a:t> </a:t>
                </a:r>
                <a:r>
                  <a:rPr lang="en-US" sz="3400" dirty="0" err="1"/>
                  <a:t>dài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𝑂𝐻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càng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nhỏ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𝑃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cắt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theo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càng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nhỏ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4" y="1822950"/>
                <a:ext cx="11636992" cy="1138773"/>
              </a:xfrm>
              <a:prstGeom prst="rect">
                <a:avLst/>
              </a:prstGeom>
              <a:blipFill rotWithShape="1">
                <a:blip r:embed="rId3"/>
                <a:stretch>
                  <a:fillRect l="-1468" t="-6952" r="-230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2954" y="3036127"/>
                <a:ext cx="11641542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B.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,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lớn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4" y="3036127"/>
                <a:ext cx="11641542" cy="1138773"/>
              </a:xfrm>
              <a:prstGeom prst="rect">
                <a:avLst/>
              </a:prstGeom>
              <a:blipFill rotWithShape="1">
                <a:blip r:embed="rId4"/>
                <a:stretch>
                  <a:fillRect l="-1467" t="-6952" r="-241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7504" y="4265899"/>
                <a:ext cx="11636992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C.</a:t>
                </a:r>
                <a:r>
                  <a:rPr lang="en-US" sz="3400" b="1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𝑃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đi</a:t>
                </a:r>
                <a:r>
                  <a:rPr lang="en-US" sz="3400" dirty="0"/>
                  <a:t> qua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được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gọi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đó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4" y="4265899"/>
                <a:ext cx="11636992" cy="1138773"/>
              </a:xfrm>
              <a:prstGeom prst="rect">
                <a:avLst/>
              </a:prstGeom>
              <a:blipFill rotWithShape="1">
                <a:blip r:embed="rId5"/>
                <a:stretch>
                  <a:fillRect l="-1468" t="-6952" r="-235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7504" y="5521493"/>
                <a:ext cx="11636992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D.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𝑂𝐻</m:t>
                    </m:r>
                    <m:r>
                      <a:rPr lang="en-US" sz="3400" i="1">
                        <a:latin typeface="Cambria Math"/>
                      </a:rPr>
                      <m:t>&lt;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độ</a:t>
                </a:r>
                <a:r>
                  <a:rPr lang="en-US" sz="3400" dirty="0"/>
                  <a:t> </a:t>
                </a:r>
                <a:r>
                  <a:rPr lang="en-US" sz="3400" dirty="0" err="1"/>
                  <a:t>dài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𝑂𝐻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càng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lớn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𝑃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cắt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theo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càng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nhỏ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4" y="5521493"/>
                <a:ext cx="11636992" cy="1138773"/>
              </a:xfrm>
              <a:prstGeom prst="rect">
                <a:avLst/>
              </a:prstGeom>
              <a:blipFill rotWithShape="1">
                <a:blip r:embed="rId6"/>
                <a:stretch>
                  <a:fillRect l="-1468" t="-6952" r="-230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33142" y="1717353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0333" y="360613"/>
                <a:ext cx="11350388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8. </a:t>
                </a:r>
                <a:r>
                  <a:rPr lang="vi-VN" sz="3400" dirty="0"/>
                  <a:t>Cho mặt cầu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𝑂</m:t>
                    </m:r>
                    <m:r>
                      <a:rPr lang="vi-VN" sz="3400" i="1">
                        <a:latin typeface="Cambria Math"/>
                      </a:rPr>
                      <m:t>;</m:t>
                    </m:r>
                    <m:r>
                      <a:rPr lang="vi-VN" sz="3400" i="1">
                        <a:latin typeface="Cambria Math"/>
                      </a:rPr>
                      <m:t>𝑟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 và đường thẳng </a:t>
                </a:r>
                <a:r>
                  <a:rPr lang="vi-VN" sz="3400" dirty="0">
                    <a:sym typeface="Symbol"/>
                  </a:rPr>
                  <a:t></a:t>
                </a:r>
                <a:r>
                  <a:rPr lang="vi-VN" sz="3400" dirty="0"/>
                  <a:t>. Gọi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𝐻</m:t>
                    </m:r>
                  </m:oMath>
                </a14:m>
                <a:r>
                  <a:rPr lang="vi-VN" sz="3400" dirty="0"/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vi-VN" sz="3400" dirty="0"/>
                  <a:t> lên đường thẳng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𝛥</m:t>
                    </m:r>
                  </m:oMath>
                </a14:m>
                <a:r>
                  <a:rPr lang="vi-VN" sz="3400" dirty="0"/>
                  <a:t>. Chọn khẳng định </a:t>
                </a:r>
                <a:r>
                  <a:rPr lang="vi-VN" sz="3400" b="1" dirty="0"/>
                  <a:t>sai</a:t>
                </a:r>
                <a:r>
                  <a:rPr lang="vi-VN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33" y="360613"/>
                <a:ext cx="11350388" cy="1661993"/>
              </a:xfrm>
              <a:prstGeom prst="rect">
                <a:avLst/>
              </a:prstGeom>
              <a:blipFill rotWithShape="1">
                <a:blip r:embed="rId2"/>
                <a:stretch>
                  <a:fillRect l="-1504" t="-5861" r="-2632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0333" y="1993990"/>
                <a:ext cx="11350388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𝑂𝐻</m:t>
                    </m:r>
                    <m:r>
                      <a:rPr lang="en-US" sz="3400" i="1">
                        <a:latin typeface="Cambria Math"/>
                      </a:rPr>
                      <m:t>≤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thẳng</a:t>
                </a:r>
                <a:r>
                  <a:rPr lang="en-US" sz="3400" dirty="0"/>
                  <a:t> </a:t>
                </a:r>
                <a:r>
                  <a:rPr lang="en-US" sz="3400" dirty="0">
                    <a:sym typeface="Symbol"/>
                  </a:rPr>
                  <a:t>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cắt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tại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hai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phân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biệt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33" y="1993990"/>
                <a:ext cx="11350388" cy="1138773"/>
              </a:xfrm>
              <a:prstGeom prst="rect">
                <a:avLst/>
              </a:prstGeom>
              <a:blipFill rotWithShape="1">
                <a:blip r:embed="rId3"/>
                <a:stretch>
                  <a:fillRect l="-1504" t="-8556" r="-230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0333" y="3192566"/>
                <a:ext cx="11350388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B.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𝑂𝐻</m:t>
                    </m:r>
                    <m:r>
                      <a:rPr lang="en-US" sz="3400" i="1">
                        <a:latin typeface="Cambria Math"/>
                      </a:rPr>
                      <m:t>&gt;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thẳng</a:t>
                </a:r>
                <a:r>
                  <a:rPr lang="en-US" sz="3400" dirty="0"/>
                  <a:t> </a:t>
                </a:r>
                <a:r>
                  <a:rPr lang="en-US" sz="3400" dirty="0">
                    <a:sym typeface="Symbol"/>
                  </a:rPr>
                  <a:t>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không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chung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33" y="3192566"/>
                <a:ext cx="11350388" cy="1138773"/>
              </a:xfrm>
              <a:prstGeom prst="rect">
                <a:avLst/>
              </a:prstGeom>
              <a:blipFill rotWithShape="1">
                <a:blip r:embed="rId4"/>
                <a:stretch>
                  <a:fillRect l="-1504" t="-8556" r="-241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00332" y="4373602"/>
                <a:ext cx="11350388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𝑂𝐻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thẳng</a:t>
                </a:r>
                <a:r>
                  <a:rPr lang="en-US" sz="3400" dirty="0"/>
                  <a:t> </a:t>
                </a:r>
                <a:r>
                  <a:rPr lang="en-US" sz="3400" dirty="0">
                    <a:sym typeface="Symbol"/>
                  </a:rPr>
                  <a:t>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xúc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tại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32" y="4373602"/>
                <a:ext cx="11350388" cy="1138773"/>
              </a:xfrm>
              <a:prstGeom prst="rect">
                <a:avLst/>
              </a:prstGeom>
              <a:blipFill rotWithShape="1">
                <a:blip r:embed="rId5"/>
                <a:stretch>
                  <a:fillRect l="-1504" t="-8556" r="-230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0333" y="5691959"/>
                <a:ext cx="1135038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D.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𝑂𝐻</m:t>
                    </m:r>
                    <m:r>
                      <a:rPr lang="en-US" sz="3400" i="1">
                        <a:latin typeface="Cambria Math"/>
                      </a:rPr>
                      <m:t>&lt;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thẳng</a:t>
                </a:r>
                <a:r>
                  <a:rPr lang="en-US" sz="3400" dirty="0"/>
                  <a:t> </a:t>
                </a:r>
                <a:r>
                  <a:rPr lang="en-US" sz="3400" dirty="0">
                    <a:sym typeface="Symbol"/>
                  </a:rPr>
                  <a:t>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cắt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33" y="5691959"/>
                <a:ext cx="11350389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1504" t="-15842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09342" y="1907853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  <p:bldP spid="17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7505" y="212508"/>
                <a:ext cx="11555104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9. </a:t>
                </a:r>
                <a:r>
                  <a:rPr lang="vi-VN" sz="3400" dirty="0"/>
                  <a:t>Cho mặt cầu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𝑂</m:t>
                    </m:r>
                    <m:r>
                      <a:rPr lang="vi-VN" sz="3400" i="1">
                        <a:latin typeface="Cambria Math"/>
                      </a:rPr>
                      <m:t>;</m:t>
                    </m:r>
                    <m:r>
                      <a:rPr lang="vi-VN" sz="3400" i="1">
                        <a:latin typeface="Cambria Math"/>
                      </a:rPr>
                      <m:t>𝑟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 và một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. Chọn khẳng định </a:t>
                </a:r>
                <a:r>
                  <a:rPr lang="vi-VN" sz="3400" b="1" dirty="0"/>
                  <a:t>đúng</a:t>
                </a:r>
                <a:r>
                  <a:rPr lang="vi-VN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5" y="212508"/>
                <a:ext cx="11555104" cy="1138773"/>
              </a:xfrm>
              <a:prstGeom prst="rect">
                <a:avLst/>
              </a:prstGeom>
              <a:blipFill rotWithShape="1">
                <a:blip r:embed="rId2"/>
                <a:stretch>
                  <a:fillRect l="-1478" t="-8556" r="-2533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7505" y="2070626"/>
                <a:ext cx="11555104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en-US" sz="3400" dirty="0"/>
                  <a:t>Qua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vô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b="1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đó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5" y="2070626"/>
                <a:ext cx="11555104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1478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7505" y="2881462"/>
                <a:ext cx="11555104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B. </a:t>
                </a:r>
                <a:r>
                  <a:rPr lang="en-US" sz="3400" dirty="0"/>
                  <a:t>Qua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nằm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vô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đó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5" y="2881462"/>
                <a:ext cx="11555104" cy="1138773"/>
              </a:xfrm>
              <a:prstGeom prst="rect">
                <a:avLst/>
              </a:prstGeom>
              <a:blipFill rotWithShape="1">
                <a:blip r:embed="rId4"/>
                <a:stretch>
                  <a:fillRect l="-1478" t="-6989" r="-2375" b="-18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7505" y="4020235"/>
                <a:ext cx="11555104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en-US" sz="3400" dirty="0"/>
                  <a:t>Qua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nằm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ngoài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chỉ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hai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đã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cho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5" y="4020235"/>
                <a:ext cx="11555104" cy="1138773"/>
              </a:xfrm>
              <a:prstGeom prst="rect">
                <a:avLst/>
              </a:prstGeom>
              <a:blipFill rotWithShape="1">
                <a:blip r:embed="rId5"/>
                <a:stretch>
                  <a:fillRect l="-1478" t="-6952" r="-2375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7505" y="5309133"/>
                <a:ext cx="11555104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D. </a:t>
                </a:r>
                <a:r>
                  <a:rPr lang="en-US" sz="3400" dirty="0"/>
                  <a:t>Qua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nằm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duy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nhất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đó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5" y="5309133"/>
                <a:ext cx="11555104" cy="1138773"/>
              </a:xfrm>
              <a:prstGeom prst="rect">
                <a:avLst/>
              </a:prstGeom>
              <a:blipFill rotWithShape="1">
                <a:blip r:embed="rId6"/>
                <a:stretch>
                  <a:fillRect l="-1478" t="-6952" r="-2375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76199" y="2786212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4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5868" y="103322"/>
                <a:ext cx="11404979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10. </a:t>
                </a:r>
                <a:r>
                  <a:rPr lang="vi-VN" sz="3400" dirty="0"/>
                  <a:t>Cho mặt cầu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𝑂</m:t>
                    </m:r>
                    <m:r>
                      <a:rPr lang="vi-VN" sz="3400" i="1">
                        <a:latin typeface="Cambria Math"/>
                      </a:rPr>
                      <m:t>;</m:t>
                    </m:r>
                    <m:r>
                      <a:rPr lang="vi-VN" sz="3400" i="1">
                        <a:latin typeface="Cambria Math"/>
                      </a:rPr>
                      <m:t>𝑟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 và một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 nằm ngoài mặt cầu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𝑂</m:t>
                    </m:r>
                    <m:r>
                      <a:rPr lang="vi-VN" sz="3400" i="1">
                        <a:latin typeface="Cambria Math"/>
                      </a:rPr>
                      <m:t>;</m:t>
                    </m:r>
                    <m:r>
                      <a:rPr lang="vi-VN" sz="3400" i="1">
                        <a:latin typeface="Cambria Math"/>
                      </a:rPr>
                      <m:t>𝑟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. Chọn khẳng định </a:t>
                </a:r>
                <a:r>
                  <a:rPr lang="vi-VN" sz="3400" b="1" dirty="0"/>
                  <a:t>sai</a:t>
                </a:r>
                <a:r>
                  <a:rPr lang="vi-VN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68" y="103322"/>
                <a:ext cx="11404979" cy="1138773"/>
              </a:xfrm>
              <a:prstGeom prst="rect">
                <a:avLst/>
              </a:prstGeom>
              <a:blipFill rotWithShape="1">
                <a:blip r:embed="rId2"/>
                <a:stretch>
                  <a:fillRect l="-1443" t="-8556" r="-267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0125" y="1315955"/>
                <a:ext cx="11928144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en-US" sz="3400" dirty="0"/>
                  <a:t>Qua</a:t>
                </a:r>
                <a:r>
                  <a:rPr lang="en-US" sz="3400" b="1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nằm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ngoài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vô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đã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cho</a:t>
                </a:r>
                <a:r>
                  <a:rPr lang="en-US" sz="3400" dirty="0"/>
                  <a:t>. </a:t>
                </a:r>
                <a:r>
                  <a:rPr lang="en-US" sz="3400" dirty="0" err="1"/>
                  <a:t>Các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này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tạo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thành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trụ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5" y="1315955"/>
                <a:ext cx="11928144" cy="1138773"/>
              </a:xfrm>
              <a:prstGeom prst="rect">
                <a:avLst/>
              </a:prstGeom>
              <a:blipFill rotWithShape="1">
                <a:blip r:embed="rId3"/>
                <a:stretch>
                  <a:fillRect l="-1431" t="-6952" r="-230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0125" y="2482413"/>
                <a:ext cx="11928143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B. </a:t>
                </a:r>
                <a:r>
                  <a:rPr lang="en-US" sz="3400" dirty="0"/>
                  <a:t>Qua</a:t>
                </a:r>
                <a:r>
                  <a:rPr lang="en-US" sz="3400" b="1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nằm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ngoài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vô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đã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cho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5" y="2482413"/>
                <a:ext cx="11928143" cy="1138773"/>
              </a:xfrm>
              <a:prstGeom prst="rect">
                <a:avLst/>
              </a:prstGeom>
              <a:blipFill rotWithShape="1">
                <a:blip r:embed="rId4"/>
                <a:stretch>
                  <a:fillRect l="-1431" t="-6952" r="-235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0125" y="3618504"/>
                <a:ext cx="11928144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en-US" sz="3400" dirty="0"/>
                  <a:t>Qua</a:t>
                </a:r>
                <a:r>
                  <a:rPr lang="en-US" sz="3400" b="1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nằm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ngoài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vô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đã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cho</a:t>
                </a:r>
                <a:r>
                  <a:rPr lang="en-US" sz="3400" dirty="0"/>
                  <a:t>. </a:t>
                </a:r>
                <a:r>
                  <a:rPr lang="en-US" sz="3400" dirty="0" err="1"/>
                  <a:t>Độ</a:t>
                </a:r>
                <a:r>
                  <a:rPr lang="en-US" sz="3400" dirty="0"/>
                  <a:t> </a:t>
                </a:r>
                <a:r>
                  <a:rPr lang="en-US" sz="3400" dirty="0" err="1"/>
                  <a:t>dài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các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thẳng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kẻ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từ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đến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các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đều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bằng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nhau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5" y="3618504"/>
                <a:ext cx="11928144" cy="1661993"/>
              </a:xfrm>
              <a:prstGeom prst="rect">
                <a:avLst/>
              </a:prstGeom>
              <a:blipFill rotWithShape="1">
                <a:blip r:embed="rId5"/>
                <a:stretch>
                  <a:fillRect l="-1431" t="-4779" r="-2352" b="-1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0125" y="5205565"/>
                <a:ext cx="11928143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D. </a:t>
                </a:r>
                <a:r>
                  <a:rPr lang="en-US" sz="3400" dirty="0"/>
                  <a:t>Qua</a:t>
                </a:r>
                <a:r>
                  <a:rPr lang="en-US" sz="3400" b="1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nằm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ngoài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vô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đã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cho</a:t>
                </a:r>
                <a:r>
                  <a:rPr lang="en-US" sz="3400" dirty="0"/>
                  <a:t>. </a:t>
                </a:r>
                <a:r>
                  <a:rPr lang="en-US" sz="3400" dirty="0" err="1"/>
                  <a:t>Các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này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tạo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thành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nón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đỉnh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5" y="5205565"/>
                <a:ext cx="11928143" cy="1661993"/>
              </a:xfrm>
              <a:prstGeom prst="rect">
                <a:avLst/>
              </a:prstGeom>
              <a:blipFill rotWithShape="1">
                <a:blip r:embed="rId6"/>
                <a:stretch>
                  <a:fillRect l="-1431" t="-4762" r="-2352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0" y="1206848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4" grpId="0"/>
      <p:bldP spid="1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1069" y="365125"/>
                <a:ext cx="11832609" cy="1845812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nl-NL" sz="3400" b="1" dirty="0">
                    <a:solidFill>
                      <a:srgbClr val="0000CC"/>
                    </a:solidFill>
                    <a:latin typeface="+mn-lt"/>
                  </a:rPr>
                  <a:t>Câu 11. </a:t>
                </a:r>
                <a:r>
                  <a:rPr lang="nl-NL" sz="3400" dirty="0">
                    <a:latin typeface="+mn-lt"/>
                  </a:rPr>
                  <a:t>Cho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3400" dirty="0">
                    <a:latin typeface="+mn-lt"/>
                  </a:rPr>
                  <a:t> có đường kính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10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3400" dirty="0">
                    <a:latin typeface="+mn-lt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i="1" dirty="0">
                    <a:latin typeface="+mn-lt"/>
                  </a:rPr>
                  <a:t> </a:t>
                </a:r>
                <a:r>
                  <a:rPr lang="nl-NL" sz="3400" dirty="0">
                    <a:latin typeface="+mn-lt"/>
                  </a:rPr>
                  <a:t>nằm ngoài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3400" dirty="0">
                    <a:latin typeface="+mn-lt"/>
                  </a:rPr>
                  <a:t>. Qua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>
                    <a:latin typeface="+mn-lt"/>
                  </a:rPr>
                  <a:t> </a:t>
                </a:r>
                <a:r>
                  <a:rPr lang="nl-NL" sz="3400" dirty="0">
                    <a:latin typeface="+mn-lt"/>
                  </a:rPr>
                  <a:t>dựng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400" dirty="0">
                    <a:latin typeface="+mn-lt"/>
                  </a:rPr>
                  <a:t> </a:t>
                </a:r>
                <a:r>
                  <a:rPr lang="nl-NL" sz="3400" dirty="0">
                    <a:latin typeface="+mn-lt"/>
                  </a:rPr>
                  <a:t>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3400" dirty="0">
                    <a:latin typeface="+mn-lt"/>
                  </a:rPr>
                  <a:t> theo một đường tròn có bán kính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4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3400" dirty="0">
                    <a:latin typeface="+mn-lt"/>
                  </a:rPr>
                  <a:t>. Số các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3400" dirty="0">
                    <a:latin typeface="+mn-lt"/>
                  </a:rPr>
                  <a:t> là:</a:t>
                </a:r>
                <a:endParaRPr lang="en-US" sz="3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1069" y="365125"/>
                <a:ext cx="11832609" cy="1845812"/>
              </a:xfrm>
              <a:blipFill rotWithShape="1">
                <a:blip r:embed="rId2"/>
                <a:stretch>
                  <a:fillRect l="-1391" r="-2370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18363" y="2125218"/>
            <a:ext cx="1084996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/>
              <a:t>	</a:t>
            </a:r>
            <a:r>
              <a:rPr lang="nl-NL" sz="3400" b="1" dirty="0">
                <a:solidFill>
                  <a:srgbClr val="0000CC"/>
                </a:solidFill>
              </a:rPr>
              <a:t>A. </a:t>
            </a:r>
            <a:r>
              <a:rPr lang="nl-NL" sz="3400" dirty="0"/>
              <a:t>vô số.</a:t>
            </a:r>
            <a:r>
              <a:rPr lang="nl-NL" sz="3400" b="1" dirty="0"/>
              <a:t>	</a:t>
            </a:r>
            <a:endParaRPr lang="en-US" sz="3400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364" y="3396734"/>
            <a:ext cx="111251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/>
              <a:t>	</a:t>
            </a:r>
            <a:r>
              <a:rPr lang="nl-NL" sz="3400" b="1" dirty="0" smtClean="0">
                <a:solidFill>
                  <a:srgbClr val="0000CC"/>
                </a:solidFill>
              </a:rPr>
              <a:t>C</a:t>
            </a:r>
            <a:r>
              <a:rPr lang="nl-NL" sz="3400" b="1" dirty="0">
                <a:solidFill>
                  <a:srgbClr val="0000CC"/>
                </a:solidFill>
              </a:rPr>
              <a:t>.  </a:t>
            </a:r>
            <a:r>
              <a:rPr lang="nl-NL" sz="3400" dirty="0"/>
              <a:t>2.</a:t>
            </a:r>
            <a:r>
              <a:rPr lang="nl-NL" sz="3400" b="1" dirty="0"/>
              <a:t>	</a:t>
            </a:r>
            <a:r>
              <a:rPr lang="nl-NL" sz="3400" b="1" dirty="0" smtClean="0"/>
              <a:t>	</a:t>
            </a:r>
            <a:endParaRPr lang="en-US" sz="340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363" y="4040447"/>
            <a:ext cx="112775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 smtClean="0"/>
              <a:t>	</a:t>
            </a:r>
            <a:r>
              <a:rPr lang="nl-NL" sz="3400" b="1" dirty="0" smtClean="0">
                <a:solidFill>
                  <a:srgbClr val="0000CC"/>
                </a:solidFill>
              </a:rPr>
              <a:t>D</a:t>
            </a:r>
            <a:r>
              <a:rPr lang="nl-NL" sz="3400" b="1" dirty="0">
                <a:solidFill>
                  <a:srgbClr val="0000CC"/>
                </a:solidFill>
              </a:rPr>
              <a:t>.  </a:t>
            </a:r>
            <a:r>
              <a:rPr lang="nl-NL" sz="3400" dirty="0"/>
              <a:t>1.</a:t>
            </a:r>
            <a:endParaRPr lang="en-US" sz="3400" dirty="0"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363" y="2781181"/>
            <a:ext cx="107453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/>
              <a:t>	</a:t>
            </a:r>
            <a:r>
              <a:rPr lang="nl-NL" sz="3400" b="1" dirty="0" smtClean="0">
                <a:solidFill>
                  <a:srgbClr val="0000CC"/>
                </a:solidFill>
              </a:rPr>
              <a:t>B</a:t>
            </a:r>
            <a:r>
              <a:rPr lang="nl-NL" sz="3400" b="1" dirty="0">
                <a:solidFill>
                  <a:srgbClr val="0000CC"/>
                </a:solidFill>
              </a:rPr>
              <a:t>.  </a:t>
            </a:r>
            <a:r>
              <a:rPr lang="nl-NL" sz="3400" dirty="0"/>
              <a:t>0.</a:t>
            </a:r>
            <a:r>
              <a:rPr lang="nl-NL" sz="3400" b="1" dirty="0"/>
              <a:t>	</a:t>
            </a:r>
            <a:endParaRPr lang="en-US" sz="3400" dirty="0">
              <a:effectLst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71549" y="1964884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rId3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4842" y="387909"/>
                <a:ext cx="11423176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400" b="1" dirty="0">
                    <a:solidFill>
                      <a:srgbClr val="0000CC"/>
                    </a:solidFill>
                  </a:rPr>
                  <a:t>Câu 12. </a:t>
                </a:r>
                <a:r>
                  <a:rPr lang="pt-BR" sz="3400" dirty="0"/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 là mặt cầu tâm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pt-BR" sz="3400" dirty="0"/>
                  <a:t>, bán kính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𝑅</m:t>
                    </m:r>
                  </m:oMath>
                </a14:m>
                <a:r>
                  <a:rPr lang="pt-BR" sz="3400" dirty="0"/>
                  <a:t>;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𝑑</m:t>
                    </m:r>
                  </m:oMath>
                </a14:m>
                <a:r>
                  <a:rPr lang="pt-BR" sz="3400" dirty="0"/>
                  <a:t> là khoảng cách từ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 </a:t>
                </a:r>
                <a:r>
                  <a:rPr lang="pt-BR" sz="3400" dirty="0"/>
                  <a:t>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pt-BR" sz="3400" dirty="0"/>
                  <a:t> với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𝑑</m:t>
                    </m:r>
                    <m:r>
                      <a:rPr lang="vi-VN" sz="3400" i="1">
                        <a:latin typeface="Cambria Math"/>
                      </a:rPr>
                      <m:t>&lt;</m:t>
                    </m:r>
                    <m:r>
                      <a:rPr lang="vi-VN" sz="3400" i="1">
                        <a:latin typeface="Cambria Math"/>
                      </a:rPr>
                      <m:t>𝑅</m:t>
                    </m:r>
                  </m:oMath>
                </a14:m>
                <a:r>
                  <a:rPr lang="pt-BR" sz="3400" dirty="0"/>
                  <a:t>. Khi đó, số điểm chung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pt-BR" sz="3400" dirty="0"/>
                  <a:t> là: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42" y="387909"/>
                <a:ext cx="11423176" cy="1661993"/>
              </a:xfrm>
              <a:prstGeom prst="rect">
                <a:avLst/>
              </a:prstGeom>
              <a:blipFill rotWithShape="1">
                <a:blip r:embed="rId2"/>
                <a:stretch>
                  <a:fillRect l="-1441" t="-4779" r="-53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61581" y="3936573"/>
            <a:ext cx="1084996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/>
              <a:t>	</a:t>
            </a:r>
            <a:r>
              <a:rPr lang="nl-NL" sz="3400" b="1" dirty="0">
                <a:solidFill>
                  <a:srgbClr val="0000CC"/>
                </a:solidFill>
              </a:rPr>
              <a:t>C</a:t>
            </a:r>
            <a:r>
              <a:rPr lang="nl-NL" sz="3400" b="1" dirty="0" smtClean="0">
                <a:solidFill>
                  <a:srgbClr val="0000CC"/>
                </a:solidFill>
              </a:rPr>
              <a:t>. </a:t>
            </a:r>
            <a:r>
              <a:rPr lang="nl-NL" sz="3400" dirty="0"/>
              <a:t>vô số.</a:t>
            </a:r>
            <a:r>
              <a:rPr lang="nl-NL" sz="3400" b="1" dirty="0"/>
              <a:t>	</a:t>
            </a:r>
            <a:endParaRPr lang="en-US" sz="34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818" y="3186265"/>
            <a:ext cx="111251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/>
              <a:t>	</a:t>
            </a:r>
            <a:r>
              <a:rPr lang="nl-NL" sz="3400" b="1" dirty="0">
                <a:solidFill>
                  <a:srgbClr val="0000CC"/>
                </a:solidFill>
              </a:rPr>
              <a:t>B</a:t>
            </a:r>
            <a:r>
              <a:rPr lang="nl-NL" sz="3400" b="1" dirty="0" smtClean="0">
                <a:solidFill>
                  <a:srgbClr val="0000CC"/>
                </a:solidFill>
              </a:rPr>
              <a:t>.  </a:t>
            </a:r>
            <a:r>
              <a:rPr lang="nl-NL" sz="3400" dirty="0"/>
              <a:t>2.</a:t>
            </a:r>
            <a:r>
              <a:rPr lang="nl-NL" sz="3400" b="1" dirty="0"/>
              <a:t>	</a:t>
            </a:r>
            <a:r>
              <a:rPr lang="nl-NL" sz="3400" b="1" dirty="0" smtClean="0"/>
              <a:t>	</a:t>
            </a:r>
            <a:endParaRPr lang="en-US" sz="3400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955" y="4845679"/>
            <a:ext cx="112775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 smtClean="0"/>
              <a:t>	</a:t>
            </a:r>
            <a:r>
              <a:rPr lang="nl-NL" sz="3400" b="1" dirty="0" smtClean="0">
                <a:solidFill>
                  <a:srgbClr val="0000CC"/>
                </a:solidFill>
              </a:rPr>
              <a:t>D</a:t>
            </a:r>
            <a:r>
              <a:rPr lang="nl-NL" sz="3400" b="1" dirty="0">
                <a:solidFill>
                  <a:srgbClr val="0000CC"/>
                </a:solidFill>
              </a:rPr>
              <a:t>.  </a:t>
            </a:r>
            <a:r>
              <a:rPr lang="nl-NL" sz="3400" dirty="0"/>
              <a:t>1.</a:t>
            </a:r>
            <a:endParaRPr lang="en-US" sz="340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679" y="2385414"/>
            <a:ext cx="107453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/>
              <a:t>	</a:t>
            </a:r>
            <a:r>
              <a:rPr lang="nl-NL" sz="3400" b="1" dirty="0">
                <a:solidFill>
                  <a:srgbClr val="0000CC"/>
                </a:solidFill>
              </a:rPr>
              <a:t>A</a:t>
            </a:r>
            <a:r>
              <a:rPr lang="nl-NL" sz="3400" b="1" dirty="0" smtClean="0">
                <a:solidFill>
                  <a:srgbClr val="0000CC"/>
                </a:solidFill>
              </a:rPr>
              <a:t>.  </a:t>
            </a:r>
            <a:r>
              <a:rPr lang="nl-NL" sz="3400" dirty="0"/>
              <a:t>0.</a:t>
            </a:r>
            <a:r>
              <a:rPr lang="nl-NL" sz="3400" b="1" dirty="0"/>
              <a:t>	</a:t>
            </a:r>
            <a:endParaRPr lang="en-US" sz="3400" dirty="0">
              <a:effectLst/>
            </a:endParaRPr>
          </a:p>
        </p:txBody>
      </p:sp>
      <p:sp>
        <p:nvSpPr>
          <p:cNvPr id="10" name="Oval 9"/>
          <p:cNvSpPr/>
          <p:nvPr/>
        </p:nvSpPr>
        <p:spPr>
          <a:xfrm>
            <a:off x="971549" y="3823914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 CÂU HỎI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út Hành động: Bắt đầu 1">
            <a:hlinkClick r:id="" action="ppaction://hlinkshowjump?jump=previousslide" highlightClick="1"/>
          </p:cNvPr>
          <p:cNvSpPr/>
          <p:nvPr/>
        </p:nvSpPr>
        <p:spPr>
          <a:xfrm>
            <a:off x="9272732" y="6096000"/>
            <a:ext cx="817418" cy="41563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Nút Hành động: Kết thúc 2">
            <a:hlinkClick r:id="" action="ppaction://hlinkshowjump?jump=nextslide" highlightClick="1"/>
          </p:cNvPr>
          <p:cNvSpPr/>
          <p:nvPr/>
        </p:nvSpPr>
        <p:spPr>
          <a:xfrm>
            <a:off x="10230861" y="6096000"/>
            <a:ext cx="692727" cy="42949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Nút Hành động: Trang chủ 19">
            <a:hlinkClick r:id="" action="ppaction://hlinkshowjump?jump=firstslide" highlightClick="1"/>
          </p:cNvPr>
          <p:cNvSpPr/>
          <p:nvPr/>
        </p:nvSpPr>
        <p:spPr>
          <a:xfrm>
            <a:off x="8437418" y="6096000"/>
            <a:ext cx="738333" cy="42949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33232" y="286903"/>
                <a:ext cx="11553967" cy="204516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3400" b="1" dirty="0" smtClean="0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13. </a:t>
                </a:r>
                <a:r>
                  <a:rPr lang="vi-VN" sz="3400" dirty="0">
                    <a:latin typeface="Calibri" pitchFamily="34" charset="0"/>
                    <a:cs typeface="Calibri" pitchFamily="34" charset="0"/>
                  </a:rPr>
                  <a:t>Cho mặt cầu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3400" i="1">
                            <a:latin typeface="Cambria Math"/>
                          </a:rPr>
                          <m:t>𝑆</m:t>
                        </m:r>
                        <m:r>
                          <a:rPr lang="en-US" sz="3400" b="0" i="1" smtClean="0">
                            <a:latin typeface="Cambria Math"/>
                          </a:rPr>
                          <m:t>(</m:t>
                        </m:r>
                        <m:r>
                          <a:rPr lang="en-US" sz="34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3400" b="0" i="1" smtClean="0">
                            <a:latin typeface="Cambria Math"/>
                          </a:rPr>
                          <m:t>,</m:t>
                        </m:r>
                        <m:r>
                          <a:rPr lang="en-US" sz="3400" b="0" i="1" smtClean="0">
                            <a:latin typeface="Cambria Math"/>
                          </a:rPr>
                          <m:t>𝑅</m:t>
                        </m:r>
                        <m:r>
                          <a:rPr lang="en-US" sz="3400" b="0" i="1" smtClean="0">
                            <a:latin typeface="Cambria Math"/>
                          </a:rPr>
                          <m:t>)</m:t>
                        </m:r>
                      </m:e>
                      <m:sub/>
                    </m:sSub>
                  </m:oMath>
                </a14:m>
                <a:r>
                  <a:rPr lang="vi-VN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vi-VN" sz="3400" dirty="0" smtClean="0">
                    <a:latin typeface="Calibri" pitchFamily="34" charset="0"/>
                    <a:cs typeface="Calibri" pitchFamily="34" charset="0"/>
                  </a:rPr>
                  <a:t>và </a:t>
                </a:r>
                <a:r>
                  <a:rPr lang="vi-VN" sz="3400" dirty="0">
                    <a:latin typeface="Calibri" pitchFamily="34" charset="0"/>
                    <a:cs typeface="Calibri" pitchFamily="34" charset="0"/>
                  </a:rPr>
                  <a:t>mặt phẳng</a:t>
                </a:r>
                <a:r>
                  <a:rPr lang="en-US" sz="34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vi-VN" sz="3400" dirty="0">
                    <a:latin typeface="Calibri" pitchFamily="34" charset="0"/>
                    <a:cs typeface="Calibri" pitchFamily="34" charset="0"/>
                  </a:rPr>
                  <a:t>. Biết khoảng cách từ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vi-VN" sz="3400" dirty="0">
                    <a:latin typeface="Calibri" pitchFamily="34" charset="0"/>
                    <a:cs typeface="Calibri" pitchFamily="34" charset="0"/>
                  </a:rPr>
                  <a:t> tới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vi-VN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vi-VN" sz="3400" dirty="0" smtClean="0">
                    <a:latin typeface="Calibri" pitchFamily="34" charset="0"/>
                    <a:cs typeface="Calibri" pitchFamily="34" charset="0"/>
                  </a:rPr>
                  <a:t>bằng</a:t>
                </a:r>
                <a:r>
                  <a:rPr lang="en-US" sz="34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vi-VN" sz="3400" dirty="0" smtClean="0"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vi-VN" sz="3400" dirty="0">
                    <a:latin typeface="Calibri" pitchFamily="34" charset="0"/>
                    <a:cs typeface="Calibri" pitchFamily="34" charset="0"/>
                  </a:rPr>
                  <a:t>. Nếu </a:t>
                </a:r>
                <a14:m>
                  <m:oMath xmlns:m="http://schemas.openxmlformats.org/officeDocument/2006/math">
                    <m:r>
                      <a:rPr lang="pt-BR" sz="3400" i="1">
                        <a:latin typeface="Cambria Math"/>
                      </a:rPr>
                      <m:t>𝑑</m:t>
                    </m:r>
                    <m:r>
                      <a:rPr lang="pt-BR" sz="3400" i="1">
                        <a:latin typeface="Cambria Math"/>
                      </a:rPr>
                      <m:t>&lt;</m:t>
                    </m:r>
                    <m:r>
                      <a:rPr lang="pt-BR" sz="3400" i="1">
                        <a:latin typeface="Cambria Math"/>
                      </a:rPr>
                      <m:t>𝑅</m:t>
                    </m:r>
                  </m:oMath>
                </a14:m>
                <a:r>
                  <a:rPr lang="vi-VN" sz="3400" dirty="0">
                    <a:latin typeface="Calibri" pitchFamily="34" charset="0"/>
                    <a:cs typeface="Calibri" pitchFamily="34" charset="0"/>
                  </a:rPr>
                  <a:t> thì giao tuyến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vi-VN" sz="3400" dirty="0">
                    <a:latin typeface="Calibri" pitchFamily="34" charset="0"/>
                    <a:cs typeface="Calibri" pitchFamily="34" charset="0"/>
                  </a:rPr>
                  <a:t> với mặt cầu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3400" i="1">
                            <a:latin typeface="Cambria Math"/>
                          </a:rPr>
                          <m:t>𝑆</m:t>
                        </m:r>
                        <m:r>
                          <a:rPr lang="en-US" sz="3400" b="0" i="1" smtClean="0">
                            <a:latin typeface="Cambria Math"/>
                          </a:rPr>
                          <m:t>(</m:t>
                        </m:r>
                        <m:r>
                          <a:rPr lang="en-US" sz="34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3400" b="0" i="1" smtClean="0">
                            <a:latin typeface="Cambria Math"/>
                          </a:rPr>
                          <m:t>,</m:t>
                        </m:r>
                        <m:r>
                          <a:rPr lang="en-US" sz="3400" b="0" i="1" smtClean="0">
                            <a:latin typeface="Cambria Math"/>
                          </a:rPr>
                          <m:t>𝑅</m:t>
                        </m:r>
                        <m:r>
                          <a:rPr lang="en-US" sz="3400" b="0" i="1" smtClean="0">
                            <a:latin typeface="Cambria Math"/>
                          </a:rPr>
                          <m:t>)</m:t>
                        </m:r>
                      </m:e>
                      <m:sub/>
                    </m:sSub>
                  </m:oMath>
                </a14:m>
                <a:r>
                  <a:rPr lang="vi-VN" sz="3400" dirty="0">
                    <a:latin typeface="Calibri" pitchFamily="34" charset="0"/>
                    <a:cs typeface="Calibri" pitchFamily="34" charset="0"/>
                  </a:rPr>
                  <a:t>là đường tròn có bán kính bằng bao nhiêu?</a:t>
                </a:r>
                <a:endParaRPr lang="en-US" sz="3400" dirty="0">
                  <a:latin typeface="Calibri" pitchFamily="34" charset="0"/>
                  <a:cs typeface="Calibri" pitchFamily="34" charset="0"/>
                </a:endParaRPr>
              </a:p>
              <a:p>
                <a:endParaRPr lang="en-US" sz="34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3232" y="286903"/>
                <a:ext cx="11553967" cy="2045162"/>
              </a:xfrm>
              <a:blipFill rotWithShape="1">
                <a:blip r:embed="rId2"/>
                <a:stretch>
                  <a:fillRect l="-1478" t="-6548" r="-2375" b="-35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8698" y="2402159"/>
                <a:ext cx="6096000" cy="7895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400" b="1" dirty="0"/>
                  <a:t>	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3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400" b="1" i="1">
                            <a:latin typeface="Cambria Math"/>
                          </a:rPr>
                          <m:t>−</m:t>
                        </m:r>
                        <m:r>
                          <a:rPr lang="en-US" sz="3400" b="1" i="1"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3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400" dirty="0"/>
                  <a:t>.</a:t>
                </a:r>
                <a:r>
                  <a:rPr lang="en-US" sz="3400" b="1" dirty="0"/>
                  <a:t>	</a:t>
                </a:r>
                <a:endParaRPr lang="en-US" sz="3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98" y="2402159"/>
                <a:ext cx="6096000" cy="789575"/>
              </a:xfrm>
              <a:prstGeom prst="rect">
                <a:avLst/>
              </a:prstGeom>
              <a:blipFill rotWithShape="1">
                <a:blip r:embed="rId3"/>
                <a:stretch>
                  <a:fillRect l="-2700" t="-769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8698" y="3429000"/>
                <a:ext cx="6096000" cy="7895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400" b="1" dirty="0"/>
                  <a:t>	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.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3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3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400" dirty="0"/>
                  <a:t>.</a:t>
                </a:r>
                <a:r>
                  <a:rPr lang="en-US" sz="3400" b="1" dirty="0"/>
                  <a:t>	</a:t>
                </a:r>
                <a:endParaRPr lang="en-US" sz="3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98" y="3429000"/>
                <a:ext cx="6096000" cy="789575"/>
              </a:xfrm>
              <a:prstGeom prst="rect">
                <a:avLst/>
              </a:prstGeom>
              <a:blipFill rotWithShape="1">
                <a:blip r:embed="rId4"/>
                <a:stretch>
                  <a:fillRect l="-2700" b="-26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18698" y="4679940"/>
                <a:ext cx="6096000" cy="6906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400" b="1" dirty="0"/>
                  <a:t>	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C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3400" b="1" dirty="0"/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3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3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400" dirty="0"/>
                  <a:t>.</a:t>
                </a:r>
                <a:r>
                  <a:rPr lang="en-US" sz="3400" b="1" dirty="0"/>
                  <a:t>	</a:t>
                </a:r>
                <a:endParaRPr lang="en-US" sz="3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98" y="4679940"/>
                <a:ext cx="6096000" cy="690638"/>
              </a:xfrm>
              <a:prstGeom prst="rect">
                <a:avLst/>
              </a:prstGeom>
              <a:blipFill rotWithShape="1">
                <a:blip r:embed="rId5"/>
                <a:stretch>
                  <a:fillRect l="-2700" t="-885" b="-30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18698" y="5689871"/>
                <a:ext cx="6096000" cy="7851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400" b="1" dirty="0"/>
                  <a:t>	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D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.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3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3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98" y="5689871"/>
                <a:ext cx="6096000" cy="785151"/>
              </a:xfrm>
              <a:prstGeom prst="rect">
                <a:avLst/>
              </a:prstGeom>
              <a:blipFill rotWithShape="1">
                <a:blip r:embed="rId6"/>
                <a:stretch>
                  <a:fillRect l="-2700" b="-26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371392" y="4685462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rId7" action="ppaction://hlinksldjump" highlightClick="1"/>
          </p:cNvPr>
          <p:cNvSpPr/>
          <p:nvPr/>
        </p:nvSpPr>
        <p:spPr>
          <a:xfrm>
            <a:off x="10706100" y="643890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6603" y="387908"/>
                <a:ext cx="11518710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3400" b="1" dirty="0">
                    <a:solidFill>
                      <a:srgbClr val="0000CC"/>
                    </a:solidFill>
                  </a:rPr>
                  <a:t>Câu 14. </a:t>
                </a:r>
                <a:r>
                  <a:rPr lang="vi-VN" sz="3400" dirty="0"/>
                  <a:t>Cho mặt cầu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 </m:t>
                    </m:r>
                    <m:r>
                      <a:rPr lang="vi-VN" sz="3400" b="1" i="1">
                        <a:latin typeface="Cambria Math"/>
                      </a:rPr>
                      <m:t>𝑺</m:t>
                    </m:r>
                    <m:r>
                      <a:rPr lang="vi-VN" sz="3400" b="1" i="1">
                        <a:latin typeface="Cambria Math"/>
                      </a:rPr>
                      <m:t>(</m:t>
                    </m:r>
                    <m:r>
                      <a:rPr lang="vi-VN" sz="3400" b="1" i="1">
                        <a:latin typeface="Cambria Math"/>
                      </a:rPr>
                      <m:t>𝑶</m:t>
                    </m:r>
                    <m:r>
                      <a:rPr lang="vi-VN" sz="3400" b="1" i="1">
                        <a:latin typeface="Cambria Math"/>
                      </a:rPr>
                      <m:t>,</m:t>
                    </m:r>
                    <m:r>
                      <a:rPr lang="vi-VN" sz="3400" b="1" i="1">
                        <a:latin typeface="Cambria Math"/>
                      </a:rPr>
                      <m:t>𝑹</m:t>
                    </m:r>
                    <m:r>
                      <a:rPr lang="vi-VN" sz="3400" b="1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 và đường thẳng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𝛥</m:t>
                    </m:r>
                  </m:oMath>
                </a14:m>
                <a:r>
                  <a:rPr lang="vi-VN" sz="3400" dirty="0"/>
                  <a:t>. </a:t>
                </a:r>
                <a:r>
                  <a:rPr lang="nl-NL" sz="3400" dirty="0"/>
                  <a:t>Biết khoảng cách từ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nl-NL" sz="3400" dirty="0"/>
                  <a:t> tới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𝛥</m:t>
                    </m:r>
                  </m:oMath>
                </a14:m>
                <a:r>
                  <a:rPr lang="nl-NL" sz="3400" dirty="0"/>
                  <a:t> bằng </a:t>
                </a:r>
                <a14:m>
                  <m:oMath xmlns:m="http://schemas.openxmlformats.org/officeDocument/2006/math">
                    <m:r>
                      <a:rPr lang="nl-NL" sz="3400" i="1">
                        <a:latin typeface="Cambria Math"/>
                      </a:rPr>
                      <m:t>𝑑</m:t>
                    </m:r>
                  </m:oMath>
                </a14:m>
                <a:r>
                  <a:rPr lang="nl-NL" sz="3400" dirty="0"/>
                  <a:t>. Đường thẳng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𝛥</m:t>
                    </m:r>
                  </m:oMath>
                </a14:m>
                <a:r>
                  <a:rPr lang="nl-NL" sz="3400" dirty="0"/>
                  <a:t> tiếp xúc với </a:t>
                </a:r>
                <a:r>
                  <a:rPr lang="vi-VN" sz="3400" dirty="0"/>
                  <a:t>cầu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 </m:t>
                    </m:r>
                    <m:r>
                      <a:rPr lang="vi-VN" sz="3400" b="1" i="1">
                        <a:latin typeface="Cambria Math"/>
                      </a:rPr>
                      <m:t>𝑺</m:t>
                    </m:r>
                    <m:r>
                      <a:rPr lang="vi-VN" sz="3400" b="1" i="1">
                        <a:latin typeface="Cambria Math"/>
                      </a:rPr>
                      <m:t>(</m:t>
                    </m:r>
                    <m:r>
                      <a:rPr lang="vi-VN" sz="3400" b="1" i="1">
                        <a:latin typeface="Cambria Math"/>
                      </a:rPr>
                      <m:t>𝑶</m:t>
                    </m:r>
                    <m:r>
                      <a:rPr lang="vi-VN" sz="3400" b="1" i="1">
                        <a:latin typeface="Cambria Math"/>
                      </a:rPr>
                      <m:t>,</m:t>
                    </m:r>
                    <m:r>
                      <a:rPr lang="vi-VN" sz="3400" b="1" i="1">
                        <a:latin typeface="Cambria Math"/>
                      </a:rPr>
                      <m:t>𝑹</m:t>
                    </m:r>
                    <m:r>
                      <a:rPr lang="vi-VN" sz="3400" b="1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  </a:t>
                </a:r>
                <a:r>
                  <a:rPr lang="nl-NL" sz="3400" dirty="0"/>
                  <a:t>khi thỏa mãn điều kiện nào trong các điều kiện sau?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3" y="387908"/>
                <a:ext cx="11518710" cy="1661993"/>
              </a:xfrm>
              <a:prstGeom prst="rect">
                <a:avLst/>
              </a:prstGeom>
              <a:blipFill rotWithShape="1">
                <a:blip r:embed="rId2"/>
                <a:stretch>
                  <a:fillRect l="-1429" t="-5882" r="-248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8698" y="2403861"/>
                <a:ext cx="6096000" cy="6155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400" b="1" dirty="0" smtClean="0"/>
                  <a:t>	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latin typeface="Cambria Math"/>
                      </a:rPr>
                      <m:t>𝒅</m:t>
                    </m:r>
                    <m:r>
                      <a:rPr lang="en-US" sz="3400" b="1" i="1" smtClean="0">
                        <a:latin typeface="Cambria Math"/>
                      </a:rPr>
                      <m:t>&gt;</m:t>
                    </m:r>
                    <m:r>
                      <a:rPr lang="en-US" sz="3400" b="1" i="1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sz="3400" dirty="0"/>
                  <a:t>.</a:t>
                </a:r>
                <a:r>
                  <a:rPr lang="en-US" sz="3400" b="1" dirty="0"/>
                  <a:t>	</a:t>
                </a:r>
                <a:endParaRPr lang="en-US" sz="3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98" y="2403861"/>
                <a:ext cx="6096000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2700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8698" y="3429000"/>
                <a:ext cx="6096000" cy="6155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400" b="1" dirty="0" smtClean="0"/>
                  <a:t>	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. 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latin typeface="Cambria Math"/>
                      </a:rPr>
                      <m:t>𝒅</m:t>
                    </m:r>
                    <m:r>
                      <a:rPr lang="en-US" sz="3400" b="1" i="1" smtClean="0">
                        <a:latin typeface="Cambria Math"/>
                      </a:rPr>
                      <m:t>&lt;</m:t>
                    </m:r>
                    <m:r>
                      <a:rPr lang="en-US" sz="3400" b="1" i="1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sz="3400" dirty="0"/>
                  <a:t>.</a:t>
                </a:r>
                <a:r>
                  <a:rPr lang="en-US" sz="3400" b="1" dirty="0"/>
                  <a:t>	</a:t>
                </a:r>
                <a:endParaRPr lang="en-US" sz="3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98" y="3429000"/>
                <a:ext cx="6096000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2700" t="-13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8698" y="4529812"/>
                <a:ext cx="6096000" cy="6155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400" b="1" dirty="0" smtClean="0"/>
                  <a:t>	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C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3400" b="1" dirty="0"/>
                  <a:t> 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latin typeface="Cambria Math"/>
                      </a:rPr>
                      <m:t>𝒅</m:t>
                    </m:r>
                    <m:r>
                      <a:rPr lang="en-US" sz="3400" b="1" i="1" smtClean="0">
                        <a:latin typeface="Cambria Math"/>
                      </a:rPr>
                      <m:t>=</m:t>
                    </m:r>
                    <m:r>
                      <a:rPr lang="en-US" sz="3400" b="1" i="1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sz="3400" dirty="0"/>
                  <a:t>.</a:t>
                </a:r>
                <a:r>
                  <a:rPr lang="en-US" sz="3400" b="1" dirty="0"/>
                  <a:t>	</a:t>
                </a:r>
                <a:endParaRPr lang="en-US" sz="3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98" y="4529812"/>
                <a:ext cx="6096000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2700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8698" y="5689871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400" b="1" dirty="0" smtClean="0"/>
                  <a:t>	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D.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𝒅</m:t>
                    </m:r>
                    <m:r>
                      <a:rPr lang="en-US" sz="3600" b="1" i="1">
                        <a:latin typeface="Cambria Math"/>
                      </a:rPr>
                      <m:t>≠</m:t>
                    </m:r>
                    <m:r>
                      <a:rPr lang="en-US" sz="3600" b="1" i="1">
                        <a:latin typeface="Cambria Math"/>
                      </a:rPr>
                      <m:t>𝑹</m:t>
                    </m:r>
                  </m:oMath>
                </a14:m>
                <a:r>
                  <a:rPr lang="en-US" sz="36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98" y="5689871"/>
                <a:ext cx="60960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70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352342" y="4417153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6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9584" y="425083"/>
                <a:ext cx="11567615" cy="175856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nl-NL" sz="3400" b="1" dirty="0" smtClean="0">
                    <a:solidFill>
                      <a:srgbClr val="0000CC"/>
                    </a:solidFill>
                  </a:rPr>
                  <a:t>Câu </a:t>
                </a:r>
                <a:r>
                  <a:rPr lang="nl-NL" sz="3400" b="1" dirty="0">
                    <a:solidFill>
                      <a:srgbClr val="0000CC"/>
                    </a:solidFill>
                  </a:rPr>
                  <a:t>15. </a:t>
                </a:r>
                <a:r>
                  <a:rPr lang="nl-NL" sz="3400" dirty="0"/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3400" dirty="0"/>
                  <a:t> cắt mặt cầu có tâm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nl-NL" sz="3400" dirty="0"/>
                  <a:t> theo đường tròn có bán kính bằng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4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3400" dirty="0"/>
                  <a:t> và khoảng cách từ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nl-NL" sz="3400" dirty="0"/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3400" dirty="0"/>
                  <a:t> bằng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3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3400" dirty="0"/>
                  <a:t>. Bán kính của mặt cầu là:</a:t>
                </a:r>
                <a:endParaRPr lang="en-US" sz="34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9584" y="425083"/>
                <a:ext cx="11567615" cy="1758560"/>
              </a:xfrm>
              <a:blipFill rotWithShape="1">
                <a:blip r:embed="rId2"/>
                <a:stretch>
                  <a:fillRect l="-1423" t="-7639" r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4441" y="2521603"/>
                <a:ext cx="2475999" cy="664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3400" b="1" dirty="0">
                    <a:solidFill>
                      <a:srgbClr val="0000CC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nl-NL" sz="3400" i="1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3400" i="1">
                            <a:latin typeface="Cambria Math"/>
                          </a:rPr>
                          <m:t>3</m:t>
                        </m:r>
                      </m:e>
                    </m:rad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400" i="1"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41" y="2521603"/>
                <a:ext cx="2475999" cy="664862"/>
              </a:xfrm>
              <a:prstGeom prst="rect">
                <a:avLst/>
              </a:prstGeom>
              <a:blipFill rotWithShape="1">
                <a:blip r:embed="rId3"/>
                <a:stretch>
                  <a:fillRect l="-6634" t="-4587" r="-9828" b="-3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83223" y="2534651"/>
                <a:ext cx="2021323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3400" b="1" dirty="0">
                    <a:solidFill>
                      <a:srgbClr val="0000CC"/>
                    </a:solidFill>
                  </a:rPr>
                  <a:t>B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.  </a:t>
                </a:r>
                <a14:m>
                  <m:oMath xmlns:m="http://schemas.openxmlformats.org/officeDocument/2006/math">
                    <m:r>
                      <a:rPr lang="nl-NL" sz="3400" i="1">
                        <a:latin typeface="Cambria Math"/>
                      </a:rPr>
                      <m:t>5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400" i="1"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223" y="2534651"/>
                <a:ext cx="2021323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8133" t="-12871" r="-1265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08637" y="2504423"/>
                <a:ext cx="2536913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  </a:t>
                </a:r>
                <a14:m>
                  <m:oMath xmlns:m="http://schemas.openxmlformats.org/officeDocument/2006/math">
                    <m:r>
                      <a:rPr lang="nl-NL" sz="3400" i="1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3400" i="1">
                            <a:latin typeface="Cambria Math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400" i="1"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637" y="2504423"/>
                <a:ext cx="2536913" cy="666529"/>
              </a:xfrm>
              <a:prstGeom prst="rect">
                <a:avLst/>
              </a:prstGeom>
              <a:blipFill rotWithShape="1">
                <a:blip r:embed="rId5"/>
                <a:stretch>
                  <a:fillRect l="-6731" t="-4587" r="-9615" b="-3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691184" y="2545367"/>
                <a:ext cx="2042226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D.  </a:t>
                </a:r>
                <a14:m>
                  <m:oMath xmlns:m="http://schemas.openxmlformats.org/officeDocument/2006/math">
                    <m:r>
                      <a:rPr lang="nl-NL" sz="3400" i="1">
                        <a:latin typeface="Cambria Math"/>
                      </a:rPr>
                      <m:t>6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400" i="1"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184" y="2545367"/>
                <a:ext cx="2042226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8358" t="-12871" r="-12239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333542" y="2433599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277" y="1595483"/>
                <a:ext cx="11527810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1. </a:t>
                </a:r>
                <a:r>
                  <a:rPr lang="vi-VN" sz="3400" dirty="0"/>
                  <a:t>Tập hợp tâm các mặt cầu luôn đi qua hai điểm cố định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 và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400" dirty="0"/>
                  <a:t> cho trước là: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77" y="1595483"/>
                <a:ext cx="11527810" cy="1138773"/>
              </a:xfrm>
              <a:prstGeom prst="rect">
                <a:avLst/>
              </a:prstGeom>
              <a:blipFill rotWithShape="1">
                <a:blip r:embed="rId2"/>
                <a:stretch>
                  <a:fillRect l="-1428" t="-8556" r="-259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276" y="2921344"/>
                <a:ext cx="7594263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trực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76" y="2921344"/>
                <a:ext cx="7594263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2167" t="-12871" r="-24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1277" y="3669813"/>
                <a:ext cx="8278255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B.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trực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77" y="3669813"/>
                <a:ext cx="8278255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1988" t="-12871" r="-74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1276" y="4827348"/>
                <a:ext cx="8186345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vuông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góc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76" y="4827348"/>
                <a:ext cx="8186345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2010" t="-12871" r="-74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1277" y="5841956"/>
                <a:ext cx="9669161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D.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</a:t>
                </a:r>
                <a:r>
                  <a:rPr lang="en-US" sz="3400" dirty="0"/>
                  <a:t> qua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77" y="5841956"/>
                <a:ext cx="9669161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1701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93418" y="3605972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1644" y="420793"/>
            <a:ext cx="418152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smtClean="0">
                <a:solidFill>
                  <a:srgbClr val="0000CC"/>
                </a:solidFill>
              </a:rPr>
              <a:t>CÂU HỎI THÔNG HIỂU</a:t>
            </a:r>
            <a:endParaRPr lang="en-US" sz="3400" dirty="0">
              <a:solidFill>
                <a:srgbClr val="0000CC"/>
              </a:solidFill>
            </a:endParaRPr>
          </a:p>
        </p:txBody>
      </p:sp>
      <p:sp>
        <p:nvSpPr>
          <p:cNvPr id="12" name="Action Button: Back or Previous 11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3039" y="580999"/>
                <a:ext cx="11200262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2. </a:t>
                </a:r>
                <a:r>
                  <a:rPr lang="vi-VN" sz="3400" dirty="0"/>
                  <a:t>Cho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vi-VN" sz="3400" dirty="0"/>
                  <a:t> là đường kính của mặt cầu</a:t>
                </a:r>
                <a:r>
                  <a:rPr lang="vi-VN" sz="3400" b="1" dirty="0"/>
                  <a:t> </a:t>
                </a:r>
                <a14:m>
                  <m:oMath xmlns:m="http://schemas.openxmlformats.org/officeDocument/2006/math">
                    <m:r>
                      <a:rPr lang="vi-VN" sz="3400" b="1" i="1">
                        <a:latin typeface="Cambria Math"/>
                      </a:rPr>
                      <m:t>𝑺</m:t>
                    </m:r>
                    <m:r>
                      <a:rPr lang="vi-VN" sz="3400" b="1" i="1">
                        <a:latin typeface="Cambria Math"/>
                      </a:rPr>
                      <m:t>(</m:t>
                    </m:r>
                    <m:r>
                      <a:rPr lang="vi-VN" sz="3400" b="1" i="1">
                        <a:latin typeface="Cambria Math"/>
                      </a:rPr>
                      <m:t>𝑶</m:t>
                    </m:r>
                    <m:r>
                      <a:rPr lang="vi-VN" sz="3400" b="1" i="1">
                        <a:latin typeface="Cambria Math"/>
                      </a:rPr>
                      <m:t>;</m:t>
                    </m:r>
                    <m:r>
                      <a:rPr lang="vi-VN" sz="3400" b="1" i="1">
                        <a:latin typeface="Cambria Math"/>
                      </a:rPr>
                      <m:t>𝒓</m:t>
                    </m:r>
                    <m:r>
                      <a:rPr lang="vi-VN" sz="3400" b="1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 và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vi-VN" sz="3400" dirty="0"/>
                  <a:t> thuộc mặt cầu</a:t>
                </a:r>
                <a:r>
                  <a:rPr lang="vi-VN" sz="3400" b="1" dirty="0"/>
                  <a:t> </a:t>
                </a:r>
                <a14:m>
                  <m:oMath xmlns:m="http://schemas.openxmlformats.org/officeDocument/2006/math">
                    <m:r>
                      <a:rPr lang="vi-VN" sz="3400" b="1" i="1">
                        <a:latin typeface="Cambria Math"/>
                      </a:rPr>
                      <m:t>𝑺</m:t>
                    </m:r>
                    <m:r>
                      <a:rPr lang="vi-VN" sz="3400" b="1" i="1">
                        <a:latin typeface="Cambria Math"/>
                      </a:rPr>
                      <m:t>(</m:t>
                    </m:r>
                    <m:r>
                      <a:rPr lang="vi-VN" sz="3400" b="1" i="1">
                        <a:latin typeface="Cambria Math"/>
                      </a:rPr>
                      <m:t>𝑶</m:t>
                    </m:r>
                    <m:r>
                      <a:rPr lang="vi-VN" sz="3400" b="1" i="1">
                        <a:latin typeface="Cambria Math"/>
                      </a:rPr>
                      <m:t>;</m:t>
                    </m:r>
                    <m:r>
                      <a:rPr lang="vi-VN" sz="3400" b="1" i="1">
                        <a:latin typeface="Cambria Math"/>
                      </a:rPr>
                      <m:t>𝒓</m:t>
                    </m:r>
                    <m:r>
                      <a:rPr lang="vi-VN" sz="3400" b="1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. Khi đó: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9" y="580999"/>
                <a:ext cx="11200262" cy="1138773"/>
              </a:xfrm>
              <a:prstGeom prst="rect">
                <a:avLst/>
              </a:prstGeom>
              <a:blipFill rotWithShape="1">
                <a:blip r:embed="rId2"/>
                <a:stretch>
                  <a:fillRect l="-1469" t="-855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3039" y="2251402"/>
                <a:ext cx="11200262" cy="63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/>
                  <a:t>	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400" b="1" i="1">
                            <a:latin typeface="Cambria Math"/>
                          </a:rPr>
                          <m:t>𝑨𝑴𝑩</m:t>
                        </m:r>
                      </m:e>
                    </m:acc>
                    <m:r>
                      <a:rPr lang="en-US" sz="3400" b="1" i="1">
                        <a:latin typeface="Cambria Math"/>
                      </a:rPr>
                      <m:t>&gt;</m:t>
                    </m:r>
                    <m:r>
                      <a:rPr lang="en-US" sz="3400" b="1" i="1">
                        <a:latin typeface="Cambria Math"/>
                      </a:rPr>
                      <m:t>𝟗</m:t>
                    </m:r>
                    <m:sSup>
                      <m:sSup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3400" b="1" i="1"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3400" dirty="0"/>
                  <a:t>.</a:t>
                </a:r>
                <a:r>
                  <a:rPr lang="en-US" sz="3400" b="1" dirty="0"/>
                  <a:t>	</a:t>
                </a:r>
                <a:endParaRPr lang="en-US" sz="3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9" y="2251402"/>
                <a:ext cx="11200262" cy="631135"/>
              </a:xfrm>
              <a:prstGeom prst="rect">
                <a:avLst/>
              </a:prstGeom>
              <a:blipFill rotWithShape="1">
                <a:blip r:embed="rId3"/>
                <a:stretch>
                  <a:fillRect l="-1469" t="-10577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3039" y="3140781"/>
                <a:ext cx="11200262" cy="63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 smtClean="0"/>
                  <a:t>	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.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400" b="1" i="1">
                            <a:latin typeface="Cambria Math"/>
                          </a:rPr>
                          <m:t>𝑨𝑴𝑩</m:t>
                        </m:r>
                      </m:e>
                    </m:acc>
                    <m:r>
                      <a:rPr lang="en-US" sz="3400" b="1" i="1">
                        <a:latin typeface="Cambria Math"/>
                      </a:rPr>
                      <m:t>&lt;</m:t>
                    </m:r>
                    <m:r>
                      <a:rPr lang="en-US" sz="3400" b="1" i="1">
                        <a:latin typeface="Cambria Math"/>
                      </a:rPr>
                      <m:t>𝟗</m:t>
                    </m:r>
                    <m:sSup>
                      <m:sSup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3400" b="1" i="1"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3400" dirty="0"/>
                  <a:t>.</a:t>
                </a:r>
                <a:r>
                  <a:rPr lang="en-US" sz="3400" b="1" dirty="0"/>
                  <a:t>	</a:t>
                </a:r>
                <a:endParaRPr lang="en-US" sz="3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9" y="3140781"/>
                <a:ext cx="11200262" cy="631135"/>
              </a:xfrm>
              <a:prstGeom prst="rect">
                <a:avLst/>
              </a:prstGeom>
              <a:blipFill rotWithShape="1">
                <a:blip r:embed="rId4"/>
                <a:stretch>
                  <a:fillRect l="-1469" t="-10577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3039" y="3906867"/>
                <a:ext cx="11200262" cy="63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/>
                  <a:t>	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C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.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400" b="1" i="1">
                            <a:latin typeface="Cambria Math"/>
                          </a:rPr>
                          <m:t>𝑨𝑴𝑩</m:t>
                        </m:r>
                      </m:e>
                    </m:acc>
                    <m:r>
                      <a:rPr lang="en-US" sz="3400" b="1" i="1">
                        <a:latin typeface="Cambria Math"/>
                      </a:rPr>
                      <m:t>=</m:t>
                    </m:r>
                    <m:r>
                      <a:rPr lang="en-US" sz="3400" b="1" i="1">
                        <a:latin typeface="Cambria Math"/>
                      </a:rPr>
                      <m:t>𝟗</m:t>
                    </m:r>
                    <m:sSup>
                      <m:sSup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3400" b="1" i="1"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3400" dirty="0"/>
                  <a:t>.</a:t>
                </a:r>
                <a:r>
                  <a:rPr lang="en-US" sz="3400" b="1" dirty="0"/>
                  <a:t>	</a:t>
                </a:r>
                <a:endParaRPr lang="en-US" sz="3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9" y="3906867"/>
                <a:ext cx="11200262" cy="631135"/>
              </a:xfrm>
              <a:prstGeom prst="rect">
                <a:avLst/>
              </a:prstGeom>
              <a:blipFill rotWithShape="1">
                <a:blip r:embed="rId5"/>
                <a:stretch>
                  <a:fillRect l="-1469" t="-10680" b="-33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3039" y="4578344"/>
                <a:ext cx="11200262" cy="63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/>
                  <a:t>	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D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.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400" b="1" i="1">
                            <a:latin typeface="Cambria Math"/>
                          </a:rPr>
                          <m:t>𝑨𝑴𝑩</m:t>
                        </m:r>
                      </m:e>
                    </m:acc>
                    <m:r>
                      <a:rPr lang="en-US" sz="3400" b="1" i="1">
                        <a:latin typeface="Cambria Math"/>
                      </a:rPr>
                      <m:t>=</m:t>
                    </m:r>
                    <m:r>
                      <a:rPr lang="en-US" sz="3400" b="1" i="1"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3400" b="1" i="1"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9" y="4578344"/>
                <a:ext cx="11200262" cy="631135"/>
              </a:xfrm>
              <a:prstGeom prst="rect">
                <a:avLst/>
              </a:prstGeom>
              <a:blipFill rotWithShape="1">
                <a:blip r:embed="rId6"/>
                <a:stretch>
                  <a:fillRect l="-1469" t="-10577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218992" y="3737475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2219" y="450499"/>
                <a:ext cx="10927307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3. </a:t>
                </a:r>
                <a:r>
                  <a:rPr lang="vi-VN" sz="3400" dirty="0"/>
                  <a:t>Tập hợp tất cả các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vi-VN" sz="3400" dirty="0"/>
                  <a:t> trong không gian luôn nhìn đoạn thẳng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vi-VN" sz="3400" dirty="0"/>
                  <a:t> cố định dưới một góc vuông là: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19" y="450499"/>
                <a:ext cx="10927307" cy="1138773"/>
              </a:xfrm>
              <a:prstGeom prst="rect">
                <a:avLst/>
              </a:prstGeom>
              <a:blipFill rotWithShape="1">
                <a:blip r:embed="rId2"/>
                <a:stretch>
                  <a:fillRect l="-1506" t="-8556" r="-278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2219" y="2240388"/>
                <a:ext cx="10125437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19" y="2240388"/>
                <a:ext cx="10125437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1626" t="-13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2220" y="3042187"/>
                <a:ext cx="10927306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B.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trực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20" y="3042187"/>
                <a:ext cx="10927306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1506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2220" y="4076848"/>
                <a:ext cx="8931924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20" y="4076848"/>
                <a:ext cx="8931924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1843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82220" y="4950306"/>
            <a:ext cx="641134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D. </a:t>
            </a:r>
            <a:r>
              <a:rPr lang="en-US" sz="3400" dirty="0" err="1"/>
              <a:t>Tất</a:t>
            </a:r>
            <a:r>
              <a:rPr lang="en-US" sz="3400" dirty="0"/>
              <a:t> </a:t>
            </a:r>
            <a:r>
              <a:rPr lang="en-US" sz="3400" dirty="0" err="1"/>
              <a:t>cả</a:t>
            </a:r>
            <a:r>
              <a:rPr lang="en-US" sz="3400" dirty="0"/>
              <a:t> </a:t>
            </a:r>
            <a:r>
              <a:rPr lang="en-US" sz="3400" dirty="0" err="1"/>
              <a:t>đều</a:t>
            </a:r>
            <a:r>
              <a:rPr lang="en-US" sz="3400" dirty="0"/>
              <a:t> </a:t>
            </a:r>
            <a:r>
              <a:rPr lang="en-US" sz="3400" dirty="0" err="1"/>
              <a:t>đúng</a:t>
            </a:r>
            <a:r>
              <a:rPr lang="en-US" sz="3400" dirty="0"/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323642" y="3964189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6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335" y="471817"/>
            <a:ext cx="112275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CC"/>
                </a:solidFill>
              </a:rPr>
              <a:t>Câu</a:t>
            </a:r>
            <a:r>
              <a:rPr lang="en-US" sz="3400" b="1" dirty="0">
                <a:solidFill>
                  <a:srgbClr val="0000CC"/>
                </a:solidFill>
              </a:rPr>
              <a:t> </a:t>
            </a:r>
            <a:r>
              <a:rPr lang="en-US" sz="3400" b="1" dirty="0" smtClean="0">
                <a:solidFill>
                  <a:srgbClr val="0000CC"/>
                </a:solidFill>
              </a:rPr>
              <a:t>4. </a:t>
            </a:r>
            <a:r>
              <a:rPr lang="vi-VN" sz="3400" dirty="0"/>
              <a:t>Tập hợp tâm các mặt cầu luôn cùng chứa một đường tròn cố định cho trước là:</a:t>
            </a:r>
            <a:endParaRPr lang="en-US" sz="3400" dirty="0"/>
          </a:p>
        </p:txBody>
      </p:sp>
      <p:sp>
        <p:nvSpPr>
          <p:cNvPr id="7" name="Rectangle 6"/>
          <p:cNvSpPr/>
          <p:nvPr/>
        </p:nvSpPr>
        <p:spPr>
          <a:xfrm>
            <a:off x="400335" y="1756728"/>
            <a:ext cx="112275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0000CC"/>
                </a:solidFill>
              </a:rPr>
              <a:t>A.</a:t>
            </a:r>
            <a:r>
              <a:rPr lang="en-US" sz="3400" b="1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phẳng</a:t>
            </a:r>
            <a:r>
              <a:rPr lang="en-US" sz="3400" dirty="0"/>
              <a:t> </a:t>
            </a:r>
            <a:r>
              <a:rPr lang="en-US" sz="3400" dirty="0" err="1"/>
              <a:t>trung</a:t>
            </a:r>
            <a:r>
              <a:rPr lang="en-US" sz="3400" dirty="0"/>
              <a:t> </a:t>
            </a:r>
            <a:r>
              <a:rPr lang="en-US" sz="3400" dirty="0" err="1"/>
              <a:t>trực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kính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 </a:t>
            </a:r>
            <a:r>
              <a:rPr lang="en-US" sz="3400" dirty="0" err="1"/>
              <a:t>đó</a:t>
            </a:r>
            <a:r>
              <a:rPr lang="en-US" sz="3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335" y="2682756"/>
            <a:ext cx="112275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0000CC"/>
                </a:solidFill>
              </a:rPr>
              <a:t>B.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phẳng</a:t>
            </a:r>
            <a:r>
              <a:rPr lang="en-US" sz="3400" dirty="0"/>
              <a:t> </a:t>
            </a:r>
            <a:r>
              <a:rPr lang="en-US" sz="3400" dirty="0" err="1"/>
              <a:t>vuông</a:t>
            </a:r>
            <a:r>
              <a:rPr lang="en-US" sz="3400" dirty="0"/>
              <a:t> </a:t>
            </a:r>
            <a:r>
              <a:rPr lang="en-US" sz="3400" dirty="0" err="1"/>
              <a:t>góc</a:t>
            </a:r>
            <a:r>
              <a:rPr lang="en-US" sz="3400" dirty="0"/>
              <a:t> </a:t>
            </a:r>
            <a:r>
              <a:rPr lang="en-US" sz="3400" dirty="0" err="1"/>
              <a:t>với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phẳng</a:t>
            </a:r>
            <a:r>
              <a:rPr lang="en-US" sz="3400" dirty="0"/>
              <a:t> </a:t>
            </a:r>
            <a:r>
              <a:rPr lang="en-US" sz="3400" dirty="0" err="1"/>
              <a:t>chứa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 </a:t>
            </a:r>
            <a:r>
              <a:rPr lang="en-US" sz="3400" dirty="0" err="1"/>
              <a:t>tại</a:t>
            </a:r>
            <a:r>
              <a:rPr lang="en-US" sz="3400" dirty="0"/>
              <a:t> </a:t>
            </a:r>
            <a:r>
              <a:rPr lang="en-US" sz="3400" dirty="0" err="1"/>
              <a:t>tâm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nó</a:t>
            </a:r>
            <a:r>
              <a:rPr lang="en-US" sz="3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0335" y="3885778"/>
            <a:ext cx="112275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0000CC"/>
                </a:solidFill>
              </a:rPr>
              <a:t>C.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thẳng</a:t>
            </a:r>
            <a:r>
              <a:rPr lang="en-US" sz="3400" dirty="0"/>
              <a:t> </a:t>
            </a:r>
            <a:r>
              <a:rPr lang="en-US" sz="3400" dirty="0" err="1"/>
              <a:t>vuông</a:t>
            </a:r>
            <a:r>
              <a:rPr lang="en-US" sz="3400" dirty="0"/>
              <a:t> </a:t>
            </a:r>
            <a:r>
              <a:rPr lang="en-US" sz="3400" dirty="0" err="1"/>
              <a:t>góc</a:t>
            </a:r>
            <a:r>
              <a:rPr lang="en-US" sz="3400" dirty="0"/>
              <a:t> </a:t>
            </a:r>
            <a:r>
              <a:rPr lang="en-US" sz="3400" dirty="0" err="1"/>
              <a:t>với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phẳng</a:t>
            </a:r>
            <a:r>
              <a:rPr lang="en-US" sz="3400" dirty="0"/>
              <a:t> </a:t>
            </a:r>
            <a:r>
              <a:rPr lang="en-US" sz="3400" dirty="0" err="1"/>
              <a:t>chứa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 </a:t>
            </a:r>
            <a:r>
              <a:rPr lang="en-US" sz="3400" dirty="0" err="1"/>
              <a:t>đó</a:t>
            </a:r>
            <a:r>
              <a:rPr lang="en-US" sz="3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0335" y="5002874"/>
            <a:ext cx="112275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0000CC"/>
                </a:solidFill>
              </a:rPr>
              <a:t>D.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thẳng</a:t>
            </a:r>
            <a:r>
              <a:rPr lang="en-US" sz="3400" dirty="0"/>
              <a:t> </a:t>
            </a:r>
            <a:r>
              <a:rPr lang="en-US" sz="3400" dirty="0" err="1"/>
              <a:t>vuông</a:t>
            </a:r>
            <a:r>
              <a:rPr lang="en-US" sz="3400" dirty="0"/>
              <a:t> </a:t>
            </a:r>
            <a:r>
              <a:rPr lang="en-US" sz="3400" dirty="0" err="1"/>
              <a:t>góc</a:t>
            </a:r>
            <a:r>
              <a:rPr lang="en-US" sz="3400" dirty="0"/>
              <a:t> </a:t>
            </a:r>
            <a:r>
              <a:rPr lang="en-US" sz="3400" dirty="0" err="1"/>
              <a:t>với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phẳng</a:t>
            </a:r>
            <a:r>
              <a:rPr lang="en-US" sz="3400" dirty="0"/>
              <a:t> </a:t>
            </a:r>
            <a:r>
              <a:rPr lang="en-US" sz="3400" dirty="0" err="1"/>
              <a:t>chứa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 </a:t>
            </a:r>
            <a:r>
              <a:rPr lang="en-US" sz="3400" dirty="0" err="1"/>
              <a:t>tại</a:t>
            </a:r>
            <a:r>
              <a:rPr lang="en-US" sz="3400" dirty="0"/>
              <a:t> </a:t>
            </a:r>
            <a:r>
              <a:rPr lang="en-US" sz="3400" dirty="0" err="1"/>
              <a:t>tâm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nó</a:t>
            </a:r>
            <a:r>
              <a:rPr lang="en-US" sz="3400" dirty="0"/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67270" y="4855996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2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2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572" y="471817"/>
            <a:ext cx="1130944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CC"/>
                </a:solidFill>
              </a:rPr>
              <a:t>Câu</a:t>
            </a:r>
            <a:r>
              <a:rPr lang="en-US" sz="3400" b="1" dirty="0">
                <a:solidFill>
                  <a:srgbClr val="0000CC"/>
                </a:solidFill>
              </a:rPr>
              <a:t> </a:t>
            </a:r>
            <a:r>
              <a:rPr lang="en-US" sz="3400" b="1" dirty="0" smtClean="0">
                <a:solidFill>
                  <a:srgbClr val="0000CC"/>
                </a:solidFill>
              </a:rPr>
              <a:t>5. </a:t>
            </a:r>
            <a:r>
              <a:rPr lang="vi-VN" sz="3400" dirty="0"/>
              <a:t>Tập hợp tâm các mặt cầu luôn cùng tiếp xúc với ba cạnh của một tam giác cho trước là:</a:t>
            </a:r>
            <a:endParaRPr lang="en-US" sz="3400" dirty="0"/>
          </a:p>
        </p:txBody>
      </p:sp>
      <p:sp>
        <p:nvSpPr>
          <p:cNvPr id="6" name="Rectangle 5"/>
          <p:cNvSpPr/>
          <p:nvPr/>
        </p:nvSpPr>
        <p:spPr>
          <a:xfrm>
            <a:off x="468572" y="1620251"/>
            <a:ext cx="113094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0000CC"/>
                </a:solidFill>
              </a:rPr>
              <a:t>A. </a:t>
            </a:r>
            <a:r>
              <a:rPr lang="en-US" sz="3400" dirty="0" err="1"/>
              <a:t>Trục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 </a:t>
            </a:r>
            <a:r>
              <a:rPr lang="en-US" sz="3400" dirty="0" err="1"/>
              <a:t>nội</a:t>
            </a:r>
            <a:r>
              <a:rPr lang="en-US" sz="3400" dirty="0"/>
              <a:t> </a:t>
            </a:r>
            <a:r>
              <a:rPr lang="en-US" sz="3400" dirty="0" err="1"/>
              <a:t>tiếp</a:t>
            </a:r>
            <a:r>
              <a:rPr lang="en-US" sz="3400" dirty="0"/>
              <a:t> tam </a:t>
            </a:r>
            <a:r>
              <a:rPr lang="en-US" sz="3400" dirty="0" err="1"/>
              <a:t>giác</a:t>
            </a:r>
            <a:r>
              <a:rPr lang="en-US" sz="3400" dirty="0"/>
              <a:t> </a:t>
            </a:r>
            <a:r>
              <a:rPr lang="en-US" sz="3400" dirty="0" err="1"/>
              <a:t>đó</a:t>
            </a:r>
            <a:r>
              <a:rPr lang="en-US" sz="3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572" y="2875002"/>
            <a:ext cx="113094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0000CC"/>
                </a:solidFill>
              </a:rPr>
              <a:t>B.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thẳng</a:t>
            </a:r>
            <a:r>
              <a:rPr lang="en-US" sz="3400" dirty="0"/>
              <a:t> </a:t>
            </a:r>
            <a:r>
              <a:rPr lang="en-US" sz="3400" dirty="0" err="1"/>
              <a:t>vuông</a:t>
            </a:r>
            <a:r>
              <a:rPr lang="en-US" sz="3400" dirty="0"/>
              <a:t> </a:t>
            </a:r>
            <a:r>
              <a:rPr lang="en-US" sz="3400" dirty="0" err="1"/>
              <a:t>góc</a:t>
            </a:r>
            <a:r>
              <a:rPr lang="en-US" sz="3400" dirty="0"/>
              <a:t> </a:t>
            </a:r>
            <a:r>
              <a:rPr lang="en-US" sz="3400" dirty="0" err="1"/>
              <a:t>với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phẳng</a:t>
            </a:r>
            <a:r>
              <a:rPr lang="en-US" sz="3400" dirty="0"/>
              <a:t> </a:t>
            </a:r>
            <a:r>
              <a:rPr lang="en-US" sz="3400" dirty="0" err="1"/>
              <a:t>chứa</a:t>
            </a:r>
            <a:r>
              <a:rPr lang="en-US" sz="3400" dirty="0"/>
              <a:t> tam </a:t>
            </a:r>
            <a:r>
              <a:rPr lang="en-US" sz="3400" dirty="0" err="1"/>
              <a:t>giác</a:t>
            </a:r>
            <a:r>
              <a:rPr lang="en-US" sz="3400" dirty="0"/>
              <a:t> </a:t>
            </a:r>
            <a:r>
              <a:rPr lang="en-US" sz="3400" dirty="0" err="1"/>
              <a:t>đó</a:t>
            </a:r>
            <a:r>
              <a:rPr lang="en-US" sz="3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571" y="3992939"/>
            <a:ext cx="1130944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0000CC"/>
                </a:solidFill>
              </a:rPr>
              <a:t>C.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phẳng</a:t>
            </a:r>
            <a:r>
              <a:rPr lang="en-US" sz="3400" dirty="0"/>
              <a:t> </a:t>
            </a:r>
            <a:r>
              <a:rPr lang="en-US" sz="3400" dirty="0" err="1"/>
              <a:t>vuông</a:t>
            </a:r>
            <a:r>
              <a:rPr lang="en-US" sz="3400" dirty="0"/>
              <a:t> </a:t>
            </a:r>
            <a:r>
              <a:rPr lang="en-US" sz="3400" dirty="0" err="1"/>
              <a:t>góc</a:t>
            </a:r>
            <a:r>
              <a:rPr lang="en-US" sz="3400" dirty="0"/>
              <a:t> </a:t>
            </a:r>
            <a:r>
              <a:rPr lang="en-US" sz="3400" dirty="0" err="1"/>
              <a:t>với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phẳng</a:t>
            </a:r>
            <a:r>
              <a:rPr lang="en-US" sz="3400" dirty="0"/>
              <a:t> </a:t>
            </a:r>
            <a:r>
              <a:rPr lang="en-US" sz="3400" dirty="0" err="1"/>
              <a:t>chứa</a:t>
            </a:r>
            <a:r>
              <a:rPr lang="en-US" sz="3400" dirty="0"/>
              <a:t> tam </a:t>
            </a:r>
            <a:r>
              <a:rPr lang="en-US" sz="3400" dirty="0" err="1"/>
              <a:t>giác</a:t>
            </a:r>
            <a:r>
              <a:rPr lang="en-US" sz="3400" dirty="0"/>
              <a:t> </a:t>
            </a:r>
            <a:r>
              <a:rPr lang="en-US" sz="3400" dirty="0" err="1"/>
              <a:t>tại</a:t>
            </a:r>
            <a:r>
              <a:rPr lang="en-US" sz="3400" dirty="0"/>
              <a:t> </a:t>
            </a:r>
            <a:r>
              <a:rPr lang="en-US" sz="3400" dirty="0" err="1"/>
              <a:t>tâm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 </a:t>
            </a:r>
            <a:r>
              <a:rPr lang="en-US" sz="3400" dirty="0" err="1"/>
              <a:t>nội</a:t>
            </a:r>
            <a:r>
              <a:rPr lang="en-US" sz="3400" dirty="0"/>
              <a:t> </a:t>
            </a:r>
            <a:r>
              <a:rPr lang="en-US" sz="3400" dirty="0" err="1"/>
              <a:t>tiếp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tam </a:t>
            </a:r>
            <a:r>
              <a:rPr lang="en-US" sz="3400" dirty="0" err="1"/>
              <a:t>giác</a:t>
            </a:r>
            <a:r>
              <a:rPr lang="en-US" sz="3400" dirty="0"/>
              <a:t> </a:t>
            </a:r>
            <a:r>
              <a:rPr lang="en-US" sz="3400" dirty="0" err="1"/>
              <a:t>đó</a:t>
            </a:r>
            <a:r>
              <a:rPr lang="en-US" sz="3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8571" y="5166647"/>
            <a:ext cx="1130944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0000CC"/>
                </a:solidFill>
              </a:rPr>
              <a:t>D.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phẳng</a:t>
            </a:r>
            <a:r>
              <a:rPr lang="en-US" sz="3400" dirty="0"/>
              <a:t> </a:t>
            </a:r>
            <a:r>
              <a:rPr lang="en-US" sz="3400" dirty="0" err="1"/>
              <a:t>vuông</a:t>
            </a:r>
            <a:r>
              <a:rPr lang="en-US" sz="3400" dirty="0"/>
              <a:t> </a:t>
            </a:r>
            <a:r>
              <a:rPr lang="en-US" sz="3400" dirty="0" err="1"/>
              <a:t>góc</a:t>
            </a:r>
            <a:r>
              <a:rPr lang="en-US" sz="3400" dirty="0"/>
              <a:t> </a:t>
            </a:r>
            <a:r>
              <a:rPr lang="en-US" sz="3400" dirty="0" err="1"/>
              <a:t>với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phẳng</a:t>
            </a:r>
            <a:r>
              <a:rPr lang="en-US" sz="3400" dirty="0"/>
              <a:t> </a:t>
            </a:r>
            <a:r>
              <a:rPr lang="en-US" sz="3400" dirty="0" err="1"/>
              <a:t>chứa</a:t>
            </a:r>
            <a:r>
              <a:rPr lang="en-US" sz="3400" dirty="0"/>
              <a:t> tam </a:t>
            </a:r>
            <a:r>
              <a:rPr lang="en-US" sz="3400" dirty="0" err="1"/>
              <a:t>giác</a:t>
            </a:r>
            <a:r>
              <a:rPr lang="en-US" sz="3400" dirty="0"/>
              <a:t> </a:t>
            </a:r>
            <a:r>
              <a:rPr lang="en-US" sz="3400" dirty="0" err="1"/>
              <a:t>tại</a:t>
            </a:r>
            <a:r>
              <a:rPr lang="en-US" sz="3400" dirty="0"/>
              <a:t> </a:t>
            </a:r>
            <a:r>
              <a:rPr lang="en-US" sz="3400" dirty="0" err="1"/>
              <a:t>tâm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 </a:t>
            </a:r>
            <a:r>
              <a:rPr lang="en-US" sz="3400" dirty="0" err="1"/>
              <a:t>ngoại</a:t>
            </a:r>
            <a:r>
              <a:rPr lang="en-US" sz="3400" dirty="0"/>
              <a:t> </a:t>
            </a:r>
            <a:r>
              <a:rPr lang="en-US" sz="3400" dirty="0" err="1"/>
              <a:t>tiếp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tam </a:t>
            </a:r>
            <a:r>
              <a:rPr lang="en-US" sz="3400" dirty="0" err="1"/>
              <a:t>giác</a:t>
            </a:r>
            <a:r>
              <a:rPr lang="en-US" sz="3400" dirty="0"/>
              <a:t> </a:t>
            </a:r>
            <a:r>
              <a:rPr lang="en-US" sz="3400" dirty="0" err="1"/>
              <a:t>đó</a:t>
            </a:r>
            <a:r>
              <a:rPr lang="en-US" sz="3400" dirty="0"/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90292" y="1545903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rId2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2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7629" y="533384"/>
                <a:ext cx="11295797" cy="1679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6. </a:t>
                </a:r>
                <a:r>
                  <a:rPr lang="vi-VN" sz="3400" dirty="0"/>
                  <a:t>Cho ba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𝐶</m:t>
                    </m:r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400" dirty="0"/>
                  <a:t> nằm trên một mặt cầu, biết rằng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400" i="1">
                            <a:latin typeface="Cambria Math"/>
                          </a:rPr>
                          <m:t>𝐴𝐶𝐵</m:t>
                        </m:r>
                      </m:e>
                    </m:acc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9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3400" dirty="0"/>
                  <a:t>. Trong các khẳng định sau, khẳng định nào </a:t>
                </a:r>
                <a:r>
                  <a:rPr lang="vi-VN" sz="3400" b="1" dirty="0"/>
                  <a:t>đúng</a:t>
                </a:r>
                <a:r>
                  <a:rPr lang="vi-VN" sz="3400" dirty="0"/>
                  <a:t>?</a:t>
                </a:r>
                <a:endParaRPr lang="en-US" sz="3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9" y="533384"/>
                <a:ext cx="11295797" cy="1679499"/>
              </a:xfrm>
              <a:prstGeom prst="rect">
                <a:avLst/>
              </a:prstGeom>
              <a:blipFill rotWithShape="1">
                <a:blip r:embed="rId2"/>
                <a:stretch>
                  <a:fillRect l="-1457" t="-5797" r="-2644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7629" y="2248040"/>
                <a:ext cx="11295796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en-US" sz="3400" dirty="0"/>
                  <a:t>Tam </a:t>
                </a:r>
                <a:r>
                  <a:rPr lang="en-US" sz="3400" dirty="0" err="1"/>
                  <a:t>giác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vuông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cân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tại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9" y="2248040"/>
                <a:ext cx="11295796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1457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7629" y="3064754"/>
                <a:ext cx="11295796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9" y="3064754"/>
                <a:ext cx="11295796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1457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7628" y="4006574"/>
                <a:ext cx="11295797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en-US" sz="3400" dirty="0" err="1"/>
                  <a:t>Luôn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nằm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ngoại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tam </a:t>
                </a:r>
                <a:r>
                  <a:rPr lang="en-US" sz="3400" dirty="0" err="1"/>
                  <a:t>giác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8" y="4006574"/>
                <a:ext cx="11295797" cy="1138773"/>
              </a:xfrm>
              <a:prstGeom prst="rect">
                <a:avLst/>
              </a:prstGeom>
              <a:blipFill rotWithShape="1">
                <a:blip r:embed="rId5"/>
                <a:stretch>
                  <a:fillRect l="-1457" t="-7487" r="-237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7628" y="5303117"/>
                <a:ext cx="11295797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D.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cắt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theo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lớn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8" y="5303117"/>
                <a:ext cx="11295797" cy="1138773"/>
              </a:xfrm>
              <a:prstGeom prst="rect">
                <a:avLst/>
              </a:prstGeom>
              <a:blipFill rotWithShape="1">
                <a:blip r:embed="rId6"/>
                <a:stretch>
                  <a:fillRect l="-1457" t="-6952" r="-248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36920" y="3878746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5869" y="497090"/>
                <a:ext cx="11200262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7.</a:t>
                </a:r>
                <a:r>
                  <a:rPr lang="en-US" sz="3400" b="1" dirty="0" smtClean="0"/>
                  <a:t> </a:t>
                </a:r>
                <a:r>
                  <a:rPr lang="vi-VN" sz="3400" dirty="0"/>
                  <a:t>Cho mặt cầu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𝑂</m:t>
                    </m:r>
                    <m:r>
                      <a:rPr lang="vi-VN" sz="3400" i="1">
                        <a:latin typeface="Cambria Math"/>
                      </a:rPr>
                      <m:t>;</m:t>
                    </m:r>
                    <m:r>
                      <a:rPr lang="vi-VN" sz="3400" i="1">
                        <a:latin typeface="Cambria Math"/>
                      </a:rPr>
                      <m:t>𝑟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400" dirty="0"/>
                  <a:t>. Gọi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𝑑</m:t>
                    </m:r>
                  </m:oMath>
                </a14:m>
                <a:r>
                  <a:rPr lang="vi-VN" sz="3400" dirty="0"/>
                  <a:t> là khoảng cách từ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vi-VN" sz="3400" dirty="0"/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400" dirty="0"/>
                  <a:t>. Chọn phát biểu </a:t>
                </a:r>
                <a:r>
                  <a:rPr lang="vi-VN" sz="3400" b="1" dirty="0" smtClean="0"/>
                  <a:t>đúng</a:t>
                </a:r>
                <a:r>
                  <a:rPr lang="en-US" sz="3400" dirty="0"/>
                  <a:t>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69" y="497090"/>
                <a:ext cx="11200262" cy="1661993"/>
              </a:xfrm>
              <a:prstGeom prst="rect">
                <a:avLst/>
              </a:prstGeom>
              <a:blipFill rotWithShape="1">
                <a:blip r:embed="rId2"/>
                <a:stretch>
                  <a:fillRect l="-1469" t="-5882" r="-266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3853" y="2302635"/>
                <a:ext cx="1120026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𝑑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5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cắt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53" y="2302635"/>
                <a:ext cx="11200262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1469" t="-12871" r="-1143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9307" y="3223312"/>
                <a:ext cx="1181896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B.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𝑑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6</m:t>
                    </m:r>
                  </m:oMath>
                </a14:m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5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xúc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7" y="3223312"/>
                <a:ext cx="11818962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1445" t="-12871" r="-1496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3853" y="4361429"/>
                <a:ext cx="11200262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𝑑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5</m:t>
                    </m:r>
                  </m:oMath>
                </a14:m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5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không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chung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53" y="4361429"/>
                <a:ext cx="11200262" cy="1138773"/>
              </a:xfrm>
              <a:prstGeom prst="rect">
                <a:avLst/>
              </a:prstGeom>
              <a:blipFill rotWithShape="1">
                <a:blip r:embed="rId5"/>
                <a:stretch>
                  <a:fillRect l="-1469" t="-6952" r="-239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3853" y="5603382"/>
                <a:ext cx="11200262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D.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𝑑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6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cắt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;</m:t>
                    </m:r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theo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5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53" y="5603382"/>
                <a:ext cx="11200262" cy="1138773"/>
              </a:xfrm>
              <a:prstGeom prst="rect">
                <a:avLst/>
              </a:prstGeom>
              <a:blipFill rotWithShape="1">
                <a:blip r:embed="rId6"/>
                <a:stretch>
                  <a:fillRect l="-1469" t="-6952" r="-239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7719" y="2286438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CÂU HỎI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út Hành động: Kết thúc 1">
            <a:hlinkClick r:id="" action="ppaction://hlinkshowjump?jump=nextslide" highlightClick="1"/>
          </p:cNvPr>
          <p:cNvSpPr/>
          <p:nvPr/>
        </p:nvSpPr>
        <p:spPr>
          <a:xfrm>
            <a:off x="10266218" y="6220691"/>
            <a:ext cx="657370" cy="41563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Nút Hành động: Bắt đầu 2">
            <a:hlinkClick r:id="" action="ppaction://hlinkshowjump?jump=previousslide" highlightClick="1"/>
          </p:cNvPr>
          <p:cNvSpPr/>
          <p:nvPr/>
        </p:nvSpPr>
        <p:spPr>
          <a:xfrm>
            <a:off x="9434945" y="6220691"/>
            <a:ext cx="651164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Nút Hành động: Trang chủ 19">
            <a:hlinkClick r:id="" action="ppaction://hlinkshowjump?jump=firstslide" highlightClick="1"/>
          </p:cNvPr>
          <p:cNvSpPr/>
          <p:nvPr/>
        </p:nvSpPr>
        <p:spPr>
          <a:xfrm>
            <a:off x="8589818" y="6220691"/>
            <a:ext cx="666895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1152" y="190169"/>
                <a:ext cx="11582400" cy="2202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8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. </a:t>
                </a:r>
                <a:r>
                  <a:rPr lang="vi-VN" sz="3400" dirty="0"/>
                  <a:t>Cho hai điểm cố định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400" dirty="0"/>
                  <a:t> và một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vi-VN" sz="3400" dirty="0"/>
                  <a:t> di động trong không gian nhưng luôn thoả mãn điều kiện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400" i="1">
                            <a:latin typeface="Cambria Math"/>
                          </a:rPr>
                          <m:t>𝑀𝐴𝐵</m:t>
                        </m:r>
                      </m:e>
                    </m:acc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𝛼</m:t>
                    </m:r>
                  </m:oMath>
                </a14:m>
                <a:r>
                  <a:rPr lang="vi-VN" sz="3400" dirty="0"/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&lt;</m:t>
                    </m:r>
                    <m:r>
                      <a:rPr lang="vi-VN" sz="3400" i="1">
                        <a:latin typeface="Cambria Math"/>
                      </a:rPr>
                      <m:t>𝛼</m:t>
                    </m:r>
                    <m:r>
                      <a:rPr lang="vi-VN" sz="3400" i="1">
                        <a:latin typeface="Cambria Math"/>
                      </a:rPr>
                      <m:t>&lt;</m:t>
                    </m:r>
                    <m:r>
                      <a:rPr lang="vi-VN" sz="3400" i="1">
                        <a:latin typeface="Cambria Math"/>
                      </a:rPr>
                      <m:t>9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3400" dirty="0"/>
                  <a:t>. Khi đó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vi-VN" sz="3400" dirty="0"/>
                  <a:t> thuộc mặt nào trong các mặt sau?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52" y="190169"/>
                <a:ext cx="11582400" cy="2202719"/>
              </a:xfrm>
              <a:prstGeom prst="rect">
                <a:avLst/>
              </a:prstGeom>
              <a:blipFill rotWithShape="1">
                <a:blip r:embed="rId2"/>
                <a:stretch>
                  <a:fillRect l="-1474" t="-4420" r="-2526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91152" y="2782669"/>
            <a:ext cx="11582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/>
              <a:t>	</a:t>
            </a:r>
            <a:r>
              <a:rPr lang="en-US" sz="3400" b="1" dirty="0" smtClean="0">
                <a:solidFill>
                  <a:srgbClr val="0000CC"/>
                </a:solidFill>
              </a:rPr>
              <a:t>A</a:t>
            </a:r>
            <a:r>
              <a:rPr lang="en-US" sz="3400" b="1" dirty="0">
                <a:solidFill>
                  <a:srgbClr val="0000CC"/>
                </a:solidFill>
              </a:rPr>
              <a:t>.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cầu</a:t>
            </a:r>
            <a:r>
              <a:rPr lang="en-US" sz="3400" dirty="0"/>
              <a:t>.</a:t>
            </a:r>
            <a:r>
              <a:rPr lang="en-US" sz="3400" b="1" dirty="0"/>
              <a:t>	</a:t>
            </a:r>
            <a:endParaRPr lang="en-US" sz="3400" dirty="0"/>
          </a:p>
        </p:txBody>
      </p:sp>
      <p:sp>
        <p:nvSpPr>
          <p:cNvPr id="8" name="Rectangle 7"/>
          <p:cNvSpPr/>
          <p:nvPr/>
        </p:nvSpPr>
        <p:spPr>
          <a:xfrm>
            <a:off x="291152" y="3654012"/>
            <a:ext cx="11582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/>
              <a:t>	</a:t>
            </a:r>
            <a:r>
              <a:rPr lang="en-US" sz="3400" b="1" dirty="0" smtClean="0">
                <a:solidFill>
                  <a:srgbClr val="0000CC"/>
                </a:solidFill>
              </a:rPr>
              <a:t>B</a:t>
            </a:r>
            <a:r>
              <a:rPr lang="en-US" sz="3400" b="1" dirty="0">
                <a:solidFill>
                  <a:srgbClr val="0000CC"/>
                </a:solidFill>
              </a:rPr>
              <a:t>. 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nón</a:t>
            </a:r>
            <a:r>
              <a:rPr lang="en-US" sz="3400" dirty="0"/>
              <a:t>.</a:t>
            </a:r>
            <a:r>
              <a:rPr lang="en-US" sz="3400" b="1" dirty="0"/>
              <a:t>	</a:t>
            </a:r>
            <a:endParaRPr lang="en-US" sz="3400" dirty="0"/>
          </a:p>
        </p:txBody>
      </p:sp>
      <p:sp>
        <p:nvSpPr>
          <p:cNvPr id="9" name="Rectangle 8"/>
          <p:cNvSpPr/>
          <p:nvPr/>
        </p:nvSpPr>
        <p:spPr>
          <a:xfrm>
            <a:off x="291152" y="4767956"/>
            <a:ext cx="11582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/>
              <a:t>	</a:t>
            </a:r>
            <a:r>
              <a:rPr lang="en-US" sz="3400" b="1" dirty="0" smtClean="0">
                <a:solidFill>
                  <a:srgbClr val="0000CC"/>
                </a:solidFill>
              </a:rPr>
              <a:t>C</a:t>
            </a:r>
            <a:r>
              <a:rPr lang="en-US" sz="3400" b="1" dirty="0">
                <a:solidFill>
                  <a:srgbClr val="0000CC"/>
                </a:solidFill>
              </a:rPr>
              <a:t>. 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trụ</a:t>
            </a:r>
            <a:r>
              <a:rPr lang="en-US" sz="3400" dirty="0"/>
              <a:t>.</a:t>
            </a:r>
            <a:r>
              <a:rPr lang="en-US" sz="3400" b="1" dirty="0"/>
              <a:t>	</a:t>
            </a:r>
            <a:endParaRPr lang="en-US" sz="3400" dirty="0"/>
          </a:p>
        </p:txBody>
      </p:sp>
      <p:sp>
        <p:nvSpPr>
          <p:cNvPr id="10" name="Rectangle 9"/>
          <p:cNvSpPr/>
          <p:nvPr/>
        </p:nvSpPr>
        <p:spPr>
          <a:xfrm>
            <a:off x="291152" y="5844019"/>
            <a:ext cx="11582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/>
              <a:t>	</a:t>
            </a:r>
            <a:r>
              <a:rPr lang="en-US" sz="3400" b="1" dirty="0" smtClean="0">
                <a:solidFill>
                  <a:srgbClr val="0000CC"/>
                </a:solidFill>
              </a:rPr>
              <a:t>D</a:t>
            </a:r>
            <a:r>
              <a:rPr lang="en-US" sz="3400" b="1" dirty="0">
                <a:solidFill>
                  <a:srgbClr val="0000CC"/>
                </a:solidFill>
              </a:rPr>
              <a:t>. 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phẳng</a:t>
            </a:r>
            <a:r>
              <a:rPr lang="en-US" sz="3400" dirty="0"/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971549" y="2670010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rId3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4685" y="569372"/>
            <a:ext cx="113059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00CC"/>
                </a:solidFill>
              </a:rPr>
              <a:t>Câu</a:t>
            </a:r>
            <a:r>
              <a:rPr lang="en-US" sz="3400" b="1" dirty="0">
                <a:solidFill>
                  <a:srgbClr val="0000CC"/>
                </a:solidFill>
              </a:rPr>
              <a:t> 9</a:t>
            </a:r>
            <a:r>
              <a:rPr lang="en-US" sz="3400" b="1" dirty="0" smtClean="0">
                <a:solidFill>
                  <a:srgbClr val="0000CC"/>
                </a:solidFill>
              </a:rPr>
              <a:t>. </a:t>
            </a:r>
            <a:r>
              <a:rPr lang="vi-VN" sz="3400" dirty="0"/>
              <a:t>Số mặt cầu chứa một đường tròn cho trước là:</a:t>
            </a:r>
            <a:endParaRPr lang="en-US" sz="3400" dirty="0"/>
          </a:p>
        </p:txBody>
      </p:sp>
      <p:sp>
        <p:nvSpPr>
          <p:cNvPr id="8" name="Rectangle 7"/>
          <p:cNvSpPr/>
          <p:nvPr/>
        </p:nvSpPr>
        <p:spPr>
          <a:xfrm>
            <a:off x="184244" y="3213229"/>
            <a:ext cx="1084996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/>
              <a:t>	</a:t>
            </a:r>
            <a:r>
              <a:rPr lang="nl-NL" sz="3400" b="1" dirty="0">
                <a:solidFill>
                  <a:srgbClr val="0000CC"/>
                </a:solidFill>
              </a:rPr>
              <a:t>C</a:t>
            </a:r>
            <a:r>
              <a:rPr lang="nl-NL" sz="3400" b="1" dirty="0" smtClean="0">
                <a:solidFill>
                  <a:srgbClr val="0000CC"/>
                </a:solidFill>
              </a:rPr>
              <a:t>. </a:t>
            </a:r>
            <a:r>
              <a:rPr lang="nl-NL" sz="3400" dirty="0"/>
              <a:t>vô số.</a:t>
            </a:r>
            <a:r>
              <a:rPr lang="nl-NL" sz="3400" b="1" dirty="0"/>
              <a:t>	</a:t>
            </a:r>
            <a:endParaRPr lang="en-US" sz="340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481" y="2462921"/>
            <a:ext cx="111251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/>
              <a:t>	</a:t>
            </a:r>
            <a:r>
              <a:rPr lang="nl-NL" sz="3400" b="1" dirty="0">
                <a:solidFill>
                  <a:srgbClr val="0000CC"/>
                </a:solidFill>
              </a:rPr>
              <a:t>B</a:t>
            </a:r>
            <a:r>
              <a:rPr lang="nl-NL" sz="3400" b="1" dirty="0" smtClean="0">
                <a:solidFill>
                  <a:srgbClr val="0000CC"/>
                </a:solidFill>
              </a:rPr>
              <a:t>.  </a:t>
            </a:r>
            <a:r>
              <a:rPr lang="nl-NL" sz="3400" dirty="0"/>
              <a:t>2.</a:t>
            </a:r>
            <a:r>
              <a:rPr lang="nl-NL" sz="3400" b="1" dirty="0"/>
              <a:t>	</a:t>
            </a:r>
            <a:r>
              <a:rPr lang="nl-NL" sz="3400" b="1" dirty="0" smtClean="0"/>
              <a:t>	</a:t>
            </a:r>
            <a:endParaRPr lang="en-US" sz="3400" dirty="0"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618" y="4122335"/>
            <a:ext cx="112775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 smtClean="0"/>
              <a:t>	</a:t>
            </a:r>
            <a:r>
              <a:rPr lang="nl-NL" sz="3400" b="1" dirty="0" smtClean="0">
                <a:solidFill>
                  <a:srgbClr val="0000CC"/>
                </a:solidFill>
              </a:rPr>
              <a:t>D</a:t>
            </a:r>
            <a:r>
              <a:rPr lang="nl-NL" sz="3400" b="1" dirty="0">
                <a:solidFill>
                  <a:srgbClr val="0000CC"/>
                </a:solidFill>
              </a:rPr>
              <a:t>.  </a:t>
            </a:r>
            <a:r>
              <a:rPr lang="nl-NL" sz="3400" dirty="0"/>
              <a:t>1.</a:t>
            </a:r>
            <a:endParaRPr lang="en-US" sz="3400" dirty="0"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342" y="1662070"/>
            <a:ext cx="107453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/>
              <a:t>	</a:t>
            </a:r>
            <a:r>
              <a:rPr lang="nl-NL" sz="3400" b="1" dirty="0">
                <a:solidFill>
                  <a:srgbClr val="0000CC"/>
                </a:solidFill>
              </a:rPr>
              <a:t>A</a:t>
            </a:r>
            <a:r>
              <a:rPr lang="nl-NL" sz="3400" b="1" dirty="0" smtClean="0">
                <a:solidFill>
                  <a:srgbClr val="0000CC"/>
                </a:solidFill>
              </a:rPr>
              <a:t>.  </a:t>
            </a:r>
            <a:r>
              <a:rPr lang="nl-NL" sz="3400" dirty="0"/>
              <a:t>0.</a:t>
            </a:r>
            <a:r>
              <a:rPr lang="nl-NL" sz="3400" b="1" dirty="0"/>
              <a:t>	</a:t>
            </a:r>
            <a:endParaRPr lang="en-US" sz="3400" dirty="0">
              <a:effectLst/>
            </a:endParaRPr>
          </a:p>
        </p:txBody>
      </p:sp>
      <p:sp>
        <p:nvSpPr>
          <p:cNvPr id="7" name="Oval 6"/>
          <p:cNvSpPr/>
          <p:nvPr/>
        </p:nvSpPr>
        <p:spPr>
          <a:xfrm>
            <a:off x="971549" y="3078474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rId2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6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9391" y="387907"/>
                <a:ext cx="11486866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10. </a:t>
                </a:r>
                <a:r>
                  <a:rPr lang="vi-VN" sz="3400" dirty="0"/>
                  <a:t>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400" dirty="0"/>
                  <a:t> và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 nằm ngoài mặt phẳng chứa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400" dirty="0"/>
                  <a:t>. Có bao nhiêu mặt cầu chứa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400" dirty="0"/>
                  <a:t> và đi qua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?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91" y="387907"/>
                <a:ext cx="11486866" cy="1661993"/>
              </a:xfrm>
              <a:prstGeom prst="rect">
                <a:avLst/>
              </a:prstGeom>
              <a:blipFill rotWithShape="1">
                <a:blip r:embed="rId2"/>
                <a:stretch>
                  <a:fillRect l="-1486" t="-5882" r="-260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5146" y="3852420"/>
            <a:ext cx="1084996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/>
              <a:t>	</a:t>
            </a:r>
            <a:r>
              <a:rPr lang="nl-NL" sz="3400" b="1" dirty="0">
                <a:solidFill>
                  <a:srgbClr val="0000CC"/>
                </a:solidFill>
              </a:rPr>
              <a:t>C</a:t>
            </a:r>
            <a:r>
              <a:rPr lang="nl-NL" sz="3400" b="1" dirty="0" smtClean="0">
                <a:solidFill>
                  <a:srgbClr val="0000CC"/>
                </a:solidFill>
              </a:rPr>
              <a:t>.  </a:t>
            </a:r>
            <a:r>
              <a:rPr lang="nl-NL" sz="3400" dirty="0" smtClean="0"/>
              <a:t>2.</a:t>
            </a:r>
            <a:r>
              <a:rPr lang="nl-NL" sz="3400" b="1" dirty="0"/>
              <a:t>	</a:t>
            </a:r>
            <a:endParaRPr lang="en-US" sz="34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383" y="3102112"/>
            <a:ext cx="111251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/>
              <a:t>	</a:t>
            </a:r>
            <a:r>
              <a:rPr lang="nl-NL" sz="3400" b="1" dirty="0">
                <a:solidFill>
                  <a:srgbClr val="0000CC"/>
                </a:solidFill>
              </a:rPr>
              <a:t>B</a:t>
            </a:r>
            <a:r>
              <a:rPr lang="nl-NL" sz="3400" b="1" dirty="0" smtClean="0">
                <a:solidFill>
                  <a:srgbClr val="0000CC"/>
                </a:solidFill>
              </a:rPr>
              <a:t>.  </a:t>
            </a:r>
            <a:r>
              <a:rPr lang="nl-NL" sz="3400" dirty="0"/>
              <a:t>0</a:t>
            </a:r>
            <a:r>
              <a:rPr lang="nl-NL" sz="3400" dirty="0" smtClean="0"/>
              <a:t>.</a:t>
            </a:r>
            <a:r>
              <a:rPr lang="nl-NL" sz="3400" b="1" dirty="0"/>
              <a:t>	</a:t>
            </a:r>
            <a:r>
              <a:rPr lang="nl-NL" sz="3400" b="1" dirty="0" smtClean="0"/>
              <a:t>	</a:t>
            </a:r>
            <a:endParaRPr lang="en-US" sz="3400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520" y="4761527"/>
            <a:ext cx="112775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 smtClean="0"/>
              <a:t>	</a:t>
            </a:r>
            <a:r>
              <a:rPr lang="nl-NL" sz="3400" b="1" dirty="0" smtClean="0">
                <a:solidFill>
                  <a:srgbClr val="0000CC"/>
                </a:solidFill>
              </a:rPr>
              <a:t>D</a:t>
            </a:r>
            <a:r>
              <a:rPr lang="nl-NL" sz="3400" b="1" dirty="0">
                <a:solidFill>
                  <a:srgbClr val="0000CC"/>
                </a:solidFill>
              </a:rPr>
              <a:t>. </a:t>
            </a:r>
            <a:r>
              <a:rPr lang="nl-NL" sz="3400" b="1" dirty="0" smtClean="0">
                <a:solidFill>
                  <a:srgbClr val="0000CC"/>
                </a:solidFill>
              </a:rPr>
              <a:t> </a:t>
            </a:r>
            <a:r>
              <a:rPr lang="nl-NL" sz="3400" dirty="0" smtClean="0"/>
              <a:t>vô </a:t>
            </a:r>
            <a:r>
              <a:rPr lang="nl-NL" sz="3400" dirty="0"/>
              <a:t>số</a:t>
            </a:r>
            <a:r>
              <a:rPr lang="nl-NL" sz="3400" dirty="0" smtClean="0"/>
              <a:t>.</a:t>
            </a:r>
            <a:endParaRPr lang="en-US" sz="340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244" y="2301261"/>
            <a:ext cx="107453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400" b="1" dirty="0"/>
              <a:t>	</a:t>
            </a:r>
            <a:r>
              <a:rPr lang="nl-NL" sz="3400" b="1" dirty="0">
                <a:solidFill>
                  <a:srgbClr val="0000CC"/>
                </a:solidFill>
              </a:rPr>
              <a:t>A</a:t>
            </a:r>
            <a:r>
              <a:rPr lang="nl-NL" sz="3400" b="1" dirty="0" smtClean="0">
                <a:solidFill>
                  <a:srgbClr val="0000CC"/>
                </a:solidFill>
              </a:rPr>
              <a:t>.  </a:t>
            </a:r>
            <a:r>
              <a:rPr lang="nl-NL" sz="3400" dirty="0"/>
              <a:t>1</a:t>
            </a:r>
            <a:r>
              <a:rPr lang="nl-NL" sz="3400" dirty="0" smtClean="0"/>
              <a:t>.</a:t>
            </a:r>
            <a:r>
              <a:rPr lang="nl-NL" sz="3400" b="1" dirty="0"/>
              <a:t>	</a:t>
            </a:r>
            <a:endParaRPr lang="en-US" sz="3400" dirty="0">
              <a:effectLst/>
            </a:endParaRPr>
          </a:p>
        </p:txBody>
      </p:sp>
      <p:sp>
        <p:nvSpPr>
          <p:cNvPr id="10" name="Oval 9"/>
          <p:cNvSpPr/>
          <p:nvPr/>
        </p:nvSpPr>
        <p:spPr>
          <a:xfrm>
            <a:off x="971549" y="2188602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4925" y="384737"/>
                <a:ext cx="11377684" cy="1828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11. </a:t>
                </a:r>
                <a:r>
                  <a:rPr lang="vi-VN" sz="3400" dirty="0"/>
                  <a:t>Cho hình lập phương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𝐴𝐵𝐶𝐷</m:t>
                    </m:r>
                    <m:r>
                      <a:rPr lang="vi-VN" sz="34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400" dirty="0"/>
                  <a:t> cạnh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vi-VN" sz="3400" dirty="0"/>
                  <a:t> là tâm của hình lập phương. Xét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3400" dirty="0"/>
                  <a:t> tâm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 bán kính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400" dirty="0"/>
                  <a:t>. Khẳng định nào sau đây </a:t>
                </a:r>
                <a:r>
                  <a:rPr lang="vi-VN" sz="3400" b="1" dirty="0"/>
                  <a:t>đúng</a:t>
                </a:r>
                <a:r>
                  <a:rPr lang="vi-VN" sz="3400" dirty="0"/>
                  <a:t>?</a:t>
                </a:r>
                <a:endParaRPr lang="en-US" sz="3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25" y="384737"/>
                <a:ext cx="11377684" cy="1828578"/>
              </a:xfrm>
              <a:prstGeom prst="rect">
                <a:avLst/>
              </a:prstGeom>
              <a:blipFill rotWithShape="1">
                <a:blip r:embed="rId2"/>
                <a:stretch>
                  <a:fillRect l="-1501" t="-5333" r="-2572" b="-5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63865" y="2602890"/>
                <a:ext cx="450822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400" b="1" dirty="0" smtClean="0">
                    <a:solidFill>
                      <a:srgbClr val="0000CC"/>
                    </a:solidFill>
                  </a:rPr>
                  <a:t>A</a:t>
                </a:r>
                <a:r>
                  <a:rPr lang="pt-BR" sz="3400" b="1" dirty="0">
                    <a:solidFill>
                      <a:srgbClr val="0000CC"/>
                    </a:solidFill>
                  </a:rPr>
                  <a:t>. </a:t>
                </a:r>
                <a:r>
                  <a:rPr lang="pt-BR" sz="3400" dirty="0"/>
                  <a:t>Điểm </a:t>
                </a:r>
                <a14:m>
                  <m:oMath xmlns:m="http://schemas.openxmlformats.org/officeDocument/2006/math">
                    <m:r>
                      <a:rPr lang="pt-BR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pt-BR" sz="3400" dirty="0"/>
                  <a:t> nằm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865" y="2602890"/>
                <a:ext cx="4508222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3649" t="-12871" r="-5135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63095" y="3602588"/>
                <a:ext cx="4722639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4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pt-BR" sz="3400" b="1" dirty="0">
                    <a:solidFill>
                      <a:srgbClr val="0000CC"/>
                    </a:solidFill>
                  </a:rPr>
                  <a:t>.  </a:t>
                </a:r>
                <a:r>
                  <a:rPr lang="pt-BR" sz="3400" dirty="0"/>
                  <a:t>Điểm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pt-BR" sz="3400" dirty="0"/>
                  <a:t> nằm ngoài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095" y="3602588"/>
                <a:ext cx="4722639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3484" t="-12871" r="-5290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63095" y="4377098"/>
                <a:ext cx="4696094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pt-BR" sz="3400" dirty="0"/>
                  <a:t>Điểm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pt-BR" sz="3400" dirty="0"/>
                  <a:t>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095" y="4377098"/>
                <a:ext cx="4696094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3502" t="-12871" r="-4799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63865" y="5209612"/>
                <a:ext cx="4721805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400" b="1" dirty="0">
                    <a:solidFill>
                      <a:srgbClr val="0000CC"/>
                    </a:solidFill>
                  </a:rPr>
                  <a:t>D.  </a:t>
                </a:r>
                <a:r>
                  <a:rPr lang="pt-BR" sz="3400" dirty="0"/>
                  <a:t>Điểm </a:t>
                </a:r>
                <a14:m>
                  <m:oMath xmlns:m="http://schemas.openxmlformats.org/officeDocument/2006/math">
                    <m:r>
                      <a:rPr lang="pt-BR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pt-BR" sz="3400" dirty="0"/>
                  <a:t> nằm trong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.</a:t>
                </a:r>
                <a:endParaRPr lang="en-US" sz="3400" dirty="0"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865" y="5209612"/>
                <a:ext cx="4721805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3484" t="-12871" r="-4774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045474" y="3489929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2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8615" y="398792"/>
                <a:ext cx="11286698" cy="1878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12. </a:t>
                </a:r>
                <a:r>
                  <a:rPr lang="vi-VN" sz="3400" dirty="0"/>
                  <a:t>Cho tứ diện đều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400" dirty="0"/>
                  <a:t>cạnh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 </m:t>
                    </m:r>
                    <m:r>
                      <a:rPr lang="vi-VN" sz="3400" i="1">
                        <a:latin typeface="Cambria Math"/>
                      </a:rPr>
                      <m:t>𝐺</m:t>
                    </m:r>
                    <m:r>
                      <a:rPr lang="vi-VN" sz="3400" i="1">
                        <a:latin typeface="Cambria Math"/>
                      </a:rPr>
                      <m:t> </m:t>
                    </m:r>
                  </m:oMath>
                </a14:m>
                <a:r>
                  <a:rPr lang="vi-VN" sz="3400" dirty="0"/>
                  <a:t> là trọng tâm của tứ diện. Xét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3400" dirty="0"/>
                  <a:t> tâm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 bán kính</a:t>
                </a:r>
                <a:r>
                  <a:rPr lang="en-US" sz="34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400" i="1">
                            <a:latin typeface="Cambria Math"/>
                          </a:rPr>
                          <m:t>3</m:t>
                        </m:r>
                        <m:r>
                          <a:rPr lang="vi-VN" sz="3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vi-VN" sz="3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400" dirty="0"/>
                  <a:t>. Khẳng định nào sau đây </a:t>
                </a:r>
                <a:r>
                  <a:rPr lang="vi-VN" sz="3400" b="1" dirty="0"/>
                  <a:t>sai</a:t>
                </a:r>
                <a:r>
                  <a:rPr lang="vi-VN" sz="3400" dirty="0"/>
                  <a:t>?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5" y="398792"/>
                <a:ext cx="11286698" cy="1878656"/>
              </a:xfrm>
              <a:prstGeom prst="rect">
                <a:avLst/>
              </a:prstGeom>
              <a:blipFill rotWithShape="1">
                <a:blip r:embed="rId2"/>
                <a:stretch>
                  <a:fillRect l="-1458" t="-5178" r="-2592" b="-10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8615" y="2875002"/>
                <a:ext cx="483645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pt-BR" sz="3400" b="1" dirty="0" smtClean="0">
                    <a:solidFill>
                      <a:srgbClr val="0000CC"/>
                    </a:solidFill>
                  </a:rPr>
                  <a:t> </a:t>
                </a:r>
                <a:r>
                  <a:rPr lang="pt-BR" sz="3400" dirty="0" smtClean="0"/>
                  <a:t>Điểm </a:t>
                </a:r>
                <a14:m>
                  <m:oMath xmlns:m="http://schemas.openxmlformats.org/officeDocument/2006/math">
                    <m:r>
                      <a:rPr lang="pt-BR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pt-BR" sz="3400" dirty="0"/>
                  <a:t> nằm ngoài</a:t>
                </a:r>
                <a:r>
                  <a:rPr lang="pt-BR" sz="3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5" y="2875002"/>
                <a:ext cx="4836452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3405" t="-12871" r="-4792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8615" y="3803892"/>
                <a:ext cx="4784258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4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pt-BR" sz="3400" b="1" dirty="0">
                    <a:solidFill>
                      <a:srgbClr val="0000CC"/>
                    </a:solidFill>
                  </a:rPr>
                  <a:t>.  </a:t>
                </a:r>
                <a:r>
                  <a:rPr lang="pt-BR" sz="3400" dirty="0"/>
                  <a:t>Điểm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𝐺</m:t>
                    </m:r>
                    <m:r>
                      <a:rPr lang="en-US" sz="3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sz="3400" dirty="0"/>
                  <a:t>nằm trong</a:t>
                </a:r>
                <a:r>
                  <a:rPr lang="pt-BR" sz="3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5" y="3803892"/>
                <a:ext cx="4784258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3439" t="-12871" r="-5350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5478" y="4786531"/>
                <a:ext cx="477233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pt-BR" sz="3400" b="1" dirty="0" smtClean="0">
                    <a:solidFill>
                      <a:srgbClr val="0000CC"/>
                    </a:solidFill>
                  </a:rPr>
                  <a:t> </a:t>
                </a:r>
                <a:r>
                  <a:rPr lang="pt-BR" sz="3400" dirty="0" smtClean="0"/>
                  <a:t>Điểm </a:t>
                </a:r>
                <a14:m>
                  <m:oMath xmlns:m="http://schemas.openxmlformats.org/officeDocument/2006/math">
                    <m:r>
                      <a:rPr lang="pt-BR" sz="3400" i="1">
                        <a:latin typeface="Cambria Math"/>
                      </a:rPr>
                      <m:t>𝐶</m:t>
                    </m:r>
                  </m:oMath>
                </a14:m>
                <a:r>
                  <a:rPr lang="pt-BR" sz="3400" dirty="0" smtClean="0"/>
                  <a:t> </a:t>
                </a:r>
                <a:r>
                  <a:rPr lang="pt-BR" sz="3400" dirty="0"/>
                  <a:t>nằm ngoài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78" y="4786531"/>
                <a:ext cx="4772332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3576" t="-12871" r="-4598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18615" y="5666390"/>
                <a:ext cx="4820487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400" b="1" dirty="0">
                    <a:solidFill>
                      <a:srgbClr val="0000CC"/>
                    </a:solidFill>
                  </a:rPr>
                  <a:t>D.  </a:t>
                </a:r>
                <a:r>
                  <a:rPr lang="pt-BR" sz="3400" dirty="0"/>
                  <a:t>Điểm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𝐺</m:t>
                    </m:r>
                  </m:oMath>
                </a14:m>
                <a:r>
                  <a:rPr lang="pt-BR" sz="3400" dirty="0" smtClean="0"/>
                  <a:t> </a:t>
                </a:r>
                <a:r>
                  <a:rPr lang="pt-BR" sz="3400" dirty="0"/>
                  <a:t>nằm ngoài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5" y="5666390"/>
                <a:ext cx="4820487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3413" t="-12871" r="-4678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61742" y="3691233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1194" y="400654"/>
                <a:ext cx="11518710" cy="2026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13. </a:t>
                </a:r>
                <a:r>
                  <a:rPr lang="vi-VN" sz="3400" dirty="0"/>
                  <a:t>Cho hình chóp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.</m:t>
                    </m:r>
                    <m:r>
                      <a:rPr lang="vi-VN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400" dirty="0"/>
                  <a:t> có đáy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400" dirty="0"/>
                  <a:t> là tam giác đều cạnh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𝑆𝐴</m:t>
                    </m:r>
                    <m:r>
                      <a:rPr lang="vi-VN" sz="34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400" dirty="0"/>
                  <a:t>và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𝑆𝐴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4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400" dirty="0"/>
                  <a:t>. Vị trí tương đối giữa mặt cầu tâm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, bán kính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4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4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vi-VN" sz="3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400" dirty="0"/>
                  <a:t> 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400" dirty="0"/>
                  <a:t> là: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4" y="400654"/>
                <a:ext cx="11518710" cy="2026452"/>
              </a:xfrm>
              <a:prstGeom prst="rect">
                <a:avLst/>
              </a:prstGeom>
              <a:blipFill rotWithShape="1">
                <a:blip r:embed="rId2"/>
                <a:stretch>
                  <a:fillRect l="-1481" t="-4819" r="-2540" b="-4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6329" y="3059667"/>
            <a:ext cx="223651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A. </a:t>
            </a:r>
            <a:r>
              <a:rPr lang="en-US" sz="3400" dirty="0" err="1"/>
              <a:t>Tiếp</a:t>
            </a:r>
            <a:r>
              <a:rPr lang="en-US" sz="3400" dirty="0"/>
              <a:t> </a:t>
            </a:r>
            <a:r>
              <a:rPr lang="en-US" sz="3400" dirty="0" err="1"/>
              <a:t>xúc</a:t>
            </a:r>
            <a:r>
              <a:rPr lang="en-US" sz="3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06329" y="3954017"/>
            <a:ext cx="465505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B.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b="1" dirty="0">
                <a:solidFill>
                  <a:srgbClr val="0000CC"/>
                </a:solidFill>
              </a:rPr>
              <a:t> </a:t>
            </a:r>
            <a:r>
              <a:rPr lang="en-US" sz="3400" dirty="0" err="1"/>
              <a:t>Không</a:t>
            </a:r>
            <a:r>
              <a:rPr lang="en-US" sz="3400" dirty="0"/>
              <a:t> </a:t>
            </a:r>
            <a:r>
              <a:rPr lang="en-US" sz="3400" dirty="0" err="1"/>
              <a:t>có</a:t>
            </a:r>
            <a:r>
              <a:rPr lang="en-US" sz="3400" dirty="0"/>
              <a:t> </a:t>
            </a:r>
            <a:r>
              <a:rPr lang="en-US" sz="3400" dirty="0" err="1"/>
              <a:t>điểm</a:t>
            </a:r>
            <a:r>
              <a:rPr lang="en-US" sz="3400" dirty="0"/>
              <a:t> </a:t>
            </a:r>
            <a:r>
              <a:rPr lang="en-US" sz="3400" dirty="0" err="1"/>
              <a:t>chung</a:t>
            </a:r>
            <a:r>
              <a:rPr lang="en-US" sz="3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6329" y="4936657"/>
            <a:ext cx="864493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C. </a:t>
            </a:r>
            <a:r>
              <a:rPr lang="en-US" sz="3400" b="1" dirty="0" smtClean="0">
                <a:solidFill>
                  <a:srgbClr val="0000CC"/>
                </a:solidFill>
              </a:rPr>
              <a:t> </a:t>
            </a:r>
            <a:r>
              <a:rPr lang="en-US" sz="3400" dirty="0" err="1" smtClean="0"/>
              <a:t>Cắt</a:t>
            </a:r>
            <a:r>
              <a:rPr lang="en-US" sz="3400" dirty="0" smtClean="0"/>
              <a:t> </a:t>
            </a:r>
            <a:r>
              <a:rPr lang="en-US" sz="3400" dirty="0" err="1"/>
              <a:t>nhau</a:t>
            </a:r>
            <a:r>
              <a:rPr lang="en-US" sz="3400" dirty="0"/>
              <a:t> </a:t>
            </a:r>
            <a:r>
              <a:rPr lang="en-US" sz="3400" dirty="0" err="1"/>
              <a:t>theo</a:t>
            </a:r>
            <a:r>
              <a:rPr lang="en-US" sz="3400" dirty="0"/>
              <a:t> </a:t>
            </a:r>
            <a:r>
              <a:rPr lang="en-US" sz="3400" dirty="0" err="1"/>
              <a:t>giao</a:t>
            </a:r>
            <a:r>
              <a:rPr lang="en-US" sz="3400" dirty="0"/>
              <a:t> </a:t>
            </a:r>
            <a:r>
              <a:rPr lang="en-US" sz="3400" dirty="0" err="1"/>
              <a:t>tuyến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6329" y="5905647"/>
            <a:ext cx="853599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D.  </a:t>
            </a:r>
            <a:r>
              <a:rPr lang="en-US" sz="3400" dirty="0" err="1"/>
              <a:t>Cắt</a:t>
            </a:r>
            <a:r>
              <a:rPr lang="en-US" sz="3400" dirty="0"/>
              <a:t> </a:t>
            </a:r>
            <a:r>
              <a:rPr lang="en-US" sz="3400" dirty="0" err="1"/>
              <a:t>nhau</a:t>
            </a:r>
            <a:r>
              <a:rPr lang="en-US" sz="3400" dirty="0"/>
              <a:t> </a:t>
            </a:r>
            <a:r>
              <a:rPr lang="en-US" sz="3400" dirty="0" err="1"/>
              <a:t>theo</a:t>
            </a:r>
            <a:r>
              <a:rPr lang="en-US" sz="3400" dirty="0"/>
              <a:t> </a:t>
            </a:r>
            <a:r>
              <a:rPr lang="en-US" sz="3400" dirty="0" err="1"/>
              <a:t>giao</a:t>
            </a:r>
            <a:r>
              <a:rPr lang="en-US" sz="3400" dirty="0"/>
              <a:t> </a:t>
            </a:r>
            <a:r>
              <a:rPr lang="en-US" sz="3400" dirty="0" err="1"/>
              <a:t>tuyến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 </a:t>
            </a:r>
            <a:r>
              <a:rPr lang="en-US" sz="3400" dirty="0" err="1"/>
              <a:t>lớn</a:t>
            </a:r>
            <a:r>
              <a:rPr lang="en-US" sz="3400" dirty="0"/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598264" y="3940489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3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0333" y="354044"/>
                <a:ext cx="11418627" cy="2511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14. </a:t>
                </a:r>
                <a:r>
                  <a:rPr lang="vi-VN" sz="3400" dirty="0"/>
                  <a:t>Cho hình chóp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.</m:t>
                    </m:r>
                    <m:r>
                      <a:rPr lang="vi-VN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400" dirty="0"/>
                  <a:t> có đáy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400" dirty="0"/>
                  <a:t> là tam giác vuông tại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400" dirty="0"/>
                  <a:t>. Biết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𝑆𝐴</m:t>
                    </m:r>
                    <m:r>
                      <a:rPr lang="vi-VN" sz="34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400" i="1">
                            <a:latin typeface="Cambria Math"/>
                          </a:rPr>
                          <m:t>𝐴𝐶𝐵</m:t>
                        </m:r>
                      </m:e>
                    </m:acc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3400" dirty="0"/>
                  <a:t>,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400" dirty="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400" dirty="0"/>
                  <a:t> bằng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3400" dirty="0"/>
                  <a:t>. Vị trí tương đối giữa mặt cầu tâm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, bán kính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4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400" dirty="0"/>
                  <a:t>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400" dirty="0"/>
                  <a:t> là: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33" y="354044"/>
                <a:ext cx="11418627" cy="2511841"/>
              </a:xfrm>
              <a:prstGeom prst="rect">
                <a:avLst/>
              </a:prstGeom>
              <a:blipFill rotWithShape="1">
                <a:blip r:embed="rId2"/>
                <a:stretch>
                  <a:fillRect l="-1495" t="-3883" r="-2563" b="-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06329" y="3059668"/>
            <a:ext cx="223651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A. </a:t>
            </a:r>
            <a:r>
              <a:rPr lang="en-US" sz="3400" dirty="0" err="1"/>
              <a:t>Tiếp</a:t>
            </a:r>
            <a:r>
              <a:rPr lang="en-US" sz="3400" dirty="0"/>
              <a:t> </a:t>
            </a:r>
            <a:r>
              <a:rPr lang="en-US" sz="3400" dirty="0" err="1"/>
              <a:t>xúc</a:t>
            </a:r>
            <a:r>
              <a:rPr lang="en-US" sz="3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06329" y="3954018"/>
            <a:ext cx="465505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B.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b="1" dirty="0">
                <a:solidFill>
                  <a:srgbClr val="0000CC"/>
                </a:solidFill>
              </a:rPr>
              <a:t> </a:t>
            </a:r>
            <a:r>
              <a:rPr lang="en-US" sz="3400" dirty="0" err="1"/>
              <a:t>Không</a:t>
            </a:r>
            <a:r>
              <a:rPr lang="en-US" sz="3400" dirty="0"/>
              <a:t> </a:t>
            </a:r>
            <a:r>
              <a:rPr lang="en-US" sz="3400" dirty="0" err="1"/>
              <a:t>có</a:t>
            </a:r>
            <a:r>
              <a:rPr lang="en-US" sz="3400" dirty="0"/>
              <a:t> </a:t>
            </a:r>
            <a:r>
              <a:rPr lang="en-US" sz="3400" dirty="0" err="1"/>
              <a:t>điểm</a:t>
            </a:r>
            <a:r>
              <a:rPr lang="en-US" sz="3400" dirty="0"/>
              <a:t> </a:t>
            </a:r>
            <a:r>
              <a:rPr lang="en-US" sz="3400" dirty="0" err="1"/>
              <a:t>chung</a:t>
            </a:r>
            <a:r>
              <a:rPr lang="en-US" sz="3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06329" y="4936657"/>
            <a:ext cx="864493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C. </a:t>
            </a:r>
            <a:r>
              <a:rPr lang="en-US" sz="3400" b="1" dirty="0" smtClean="0">
                <a:solidFill>
                  <a:srgbClr val="0000CC"/>
                </a:solidFill>
              </a:rPr>
              <a:t> </a:t>
            </a:r>
            <a:r>
              <a:rPr lang="en-US" sz="3400" dirty="0" err="1" smtClean="0"/>
              <a:t>Cắt</a:t>
            </a:r>
            <a:r>
              <a:rPr lang="en-US" sz="3400" dirty="0" smtClean="0"/>
              <a:t> </a:t>
            </a:r>
            <a:r>
              <a:rPr lang="en-US" sz="3400" dirty="0" err="1"/>
              <a:t>nhau</a:t>
            </a:r>
            <a:r>
              <a:rPr lang="en-US" sz="3400" dirty="0"/>
              <a:t> </a:t>
            </a:r>
            <a:r>
              <a:rPr lang="en-US" sz="3400" dirty="0" err="1"/>
              <a:t>theo</a:t>
            </a:r>
            <a:r>
              <a:rPr lang="en-US" sz="3400" dirty="0"/>
              <a:t> </a:t>
            </a:r>
            <a:r>
              <a:rPr lang="en-US" sz="3400" dirty="0" err="1"/>
              <a:t>giao</a:t>
            </a:r>
            <a:r>
              <a:rPr lang="en-US" sz="3400" dirty="0"/>
              <a:t> </a:t>
            </a:r>
            <a:r>
              <a:rPr lang="en-US" sz="3400" dirty="0" err="1"/>
              <a:t>tuyến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06329" y="5905647"/>
            <a:ext cx="853599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D.  </a:t>
            </a:r>
            <a:r>
              <a:rPr lang="en-US" sz="3400" dirty="0" err="1"/>
              <a:t>Cắt</a:t>
            </a:r>
            <a:r>
              <a:rPr lang="en-US" sz="3400" dirty="0"/>
              <a:t> </a:t>
            </a:r>
            <a:r>
              <a:rPr lang="en-US" sz="3400" dirty="0" err="1"/>
              <a:t>nhau</a:t>
            </a:r>
            <a:r>
              <a:rPr lang="en-US" sz="3400" dirty="0"/>
              <a:t> </a:t>
            </a:r>
            <a:r>
              <a:rPr lang="en-US" sz="3400" dirty="0" err="1"/>
              <a:t>theo</a:t>
            </a:r>
            <a:r>
              <a:rPr lang="en-US" sz="3400" dirty="0"/>
              <a:t> </a:t>
            </a:r>
            <a:r>
              <a:rPr lang="en-US" sz="3400" dirty="0" err="1"/>
              <a:t>giao</a:t>
            </a:r>
            <a:r>
              <a:rPr lang="en-US" sz="3400" dirty="0"/>
              <a:t> </a:t>
            </a:r>
            <a:r>
              <a:rPr lang="en-US" sz="3400" dirty="0" err="1"/>
              <a:t>tuyến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 </a:t>
            </a:r>
            <a:r>
              <a:rPr lang="en-US" sz="3400" dirty="0" err="1"/>
              <a:t>lớn</a:t>
            </a:r>
            <a:r>
              <a:rPr lang="en-US" sz="3400" dirty="0"/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581203" y="5892119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3982" y="276278"/>
                <a:ext cx="11473218" cy="2725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15. </a:t>
                </a:r>
                <a:r>
                  <a:rPr lang="vi-VN" sz="3400" dirty="0"/>
                  <a:t>Cho hình chóp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.</m:t>
                    </m:r>
                    <m:r>
                      <a:rPr lang="vi-VN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400" dirty="0"/>
                  <a:t> có đáy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400" dirty="0"/>
                  <a:t> là tam giác vuông tại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400" dirty="0"/>
                  <a:t>.</a:t>
                </a:r>
                <a:r>
                  <a:rPr lang="vi-VN" sz="3400" b="1" dirty="0"/>
                  <a:t> </a:t>
                </a:r>
                <a:r>
                  <a:rPr lang="vi-VN" sz="3400" dirty="0"/>
                  <a:t>Biết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 </m:t>
                    </m:r>
                    <m:r>
                      <a:rPr lang="vi-VN" sz="3400" i="1">
                        <a:latin typeface="Cambria Math"/>
                      </a:rPr>
                      <m:t>𝑆𝐴</m:t>
                    </m:r>
                    <m:r>
                      <a:rPr lang="vi-VN" sz="34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400" i="1">
                            <a:latin typeface="Cambria Math"/>
                          </a:rPr>
                          <m:t>𝐴𝐶𝐵</m:t>
                        </m:r>
                      </m:e>
                    </m:acc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3400" dirty="0"/>
                  <a:t>,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400" dirty="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400" dirty="0"/>
                  <a:t> bằng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3400" dirty="0"/>
                  <a:t>. Mặt cầu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𝐴</m:t>
                    </m:r>
                    <m:r>
                      <a:rPr lang="vi-VN" sz="3400" i="1">
                        <a:latin typeface="Cambria Math"/>
                      </a:rPr>
                      <m:t>,</m:t>
                    </m:r>
                    <m:r>
                      <a:rPr lang="vi-VN" sz="3400" i="1">
                        <a:latin typeface="Cambria Math"/>
                      </a:rPr>
                      <m:t>𝑎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 cắt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400" dirty="0"/>
                  <a:t> theo giao tuyến là một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400" dirty="0"/>
                  <a:t>. Tính bán kính của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2" y="276278"/>
                <a:ext cx="11473218" cy="2725939"/>
              </a:xfrm>
              <a:prstGeom prst="rect">
                <a:avLst/>
              </a:prstGeom>
              <a:blipFill rotWithShape="1">
                <a:blip r:embed="rId2"/>
                <a:stretch>
                  <a:fillRect l="-1488" t="-3579" r="-2550" b="-7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8413" y="3429000"/>
                <a:ext cx="2176430" cy="93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A.</a:t>
                </a:r>
                <a:r>
                  <a:rPr lang="en-US" sz="3400" b="1" dirty="0"/>
                  <a:t> </a:t>
                </a:r>
                <a14:m>
                  <m:oMath xmlns:m="http://schemas.openxmlformats.org/officeDocument/2006/math">
                    <m:r>
                      <a:rPr lang="en-US" sz="3400" b="1" i="1">
                        <a:latin typeface="Cambria Math"/>
                      </a:rPr>
                      <m:t>𝒓</m:t>
                    </m:r>
                    <m:r>
                      <a:rPr lang="en-US" sz="3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13" y="3429000"/>
                <a:ext cx="2176430" cy="931409"/>
              </a:xfrm>
              <a:prstGeom prst="rect">
                <a:avLst/>
              </a:prstGeom>
              <a:blipFill rotWithShape="1">
                <a:blip r:embed="rId3"/>
                <a:stretch>
                  <a:fillRect l="-7563" r="-11485" b="-1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16572" y="3537954"/>
                <a:ext cx="1850378" cy="787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B.  </a:t>
                </a:r>
                <a14:m>
                  <m:oMath xmlns:m="http://schemas.openxmlformats.org/officeDocument/2006/math">
                    <m:r>
                      <a:rPr lang="en-US" sz="3400" b="1" i="1">
                        <a:latin typeface="Cambria Math"/>
                      </a:rPr>
                      <m:t>𝒓</m:t>
                    </m:r>
                    <m:r>
                      <a:rPr lang="en-US" sz="3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3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572" y="3537954"/>
                <a:ext cx="1850378" cy="787588"/>
              </a:xfrm>
              <a:prstGeom prst="rect">
                <a:avLst/>
              </a:prstGeom>
              <a:blipFill rotWithShape="1">
                <a:blip r:embed="rId4"/>
                <a:stretch>
                  <a:fillRect l="-9241" t="-2308" r="-13531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150590" y="3374408"/>
                <a:ext cx="2237344" cy="93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  </a:t>
                </a:r>
                <a14:m>
                  <m:oMath xmlns:m="http://schemas.openxmlformats.org/officeDocument/2006/math">
                    <m:r>
                      <a:rPr lang="en-US" sz="3400" b="1" i="1">
                        <a:latin typeface="Cambria Math"/>
                      </a:rPr>
                      <m:t>𝒓</m:t>
                    </m:r>
                    <m:r>
                      <a:rPr lang="en-US" sz="3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4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590" y="3374408"/>
                <a:ext cx="2237344" cy="931409"/>
              </a:xfrm>
              <a:prstGeom prst="rect">
                <a:avLst/>
              </a:prstGeom>
              <a:blipFill rotWithShape="1">
                <a:blip r:embed="rId5"/>
                <a:stretch>
                  <a:fillRect l="-7629" r="-1089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091327" y="3551832"/>
                <a:ext cx="1871282" cy="787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D.  </a:t>
                </a:r>
                <a14:m>
                  <m:oMath xmlns:m="http://schemas.openxmlformats.org/officeDocument/2006/math">
                    <m:r>
                      <a:rPr lang="en-US" sz="3400" b="1" i="1">
                        <a:latin typeface="Cambria Math"/>
                      </a:rPr>
                      <m:t>𝒓</m:t>
                    </m:r>
                    <m:r>
                      <a:rPr lang="en-US" sz="3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34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1327" y="3551832"/>
                <a:ext cx="1871282" cy="787588"/>
              </a:xfrm>
              <a:prstGeom prst="rect">
                <a:avLst/>
              </a:prstGeom>
              <a:blipFill rotWithShape="1">
                <a:blip r:embed="rId6"/>
                <a:stretch>
                  <a:fillRect l="-8795" t="-2326" r="-13681" b="-1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276392" y="3551832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47104" y="803460"/>
            <a:ext cx="680827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srgbClr val="0000CC"/>
                </a:solidFill>
              </a:rPr>
              <a:t>Câu</a:t>
            </a:r>
            <a:r>
              <a:rPr lang="en-US" sz="3400" b="1" dirty="0">
                <a:solidFill>
                  <a:srgbClr val="0000CC"/>
                </a:solidFill>
              </a:rPr>
              <a:t> </a:t>
            </a:r>
            <a:r>
              <a:rPr lang="en-US" sz="3400" b="1" dirty="0" smtClean="0">
                <a:solidFill>
                  <a:srgbClr val="0000CC"/>
                </a:solidFill>
              </a:rPr>
              <a:t>1. </a:t>
            </a:r>
            <a:r>
              <a:rPr lang="vi-VN" sz="3400" dirty="0"/>
              <a:t>Hãy chọn phương án </a:t>
            </a:r>
            <a:r>
              <a:rPr lang="vi-VN" sz="3400" b="1" dirty="0" smtClean="0"/>
              <a:t>đúng</a:t>
            </a:r>
            <a:r>
              <a:rPr lang="en-US" sz="3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47102" y="1464389"/>
                <a:ext cx="10987597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en-US" sz="3400" dirty="0" err="1"/>
                  <a:t>Quỹ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tích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những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mà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​+</m:t>
                    </m:r>
                    <m:r>
                      <a:rPr lang="en-US" sz="3400" i="1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400" dirty="0"/>
                  <a:t>, </a:t>
                </a:r>
                <a:r>
                  <a:rPr lang="en-US" sz="3400" dirty="0" err="1"/>
                  <a:t>trong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đó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,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định</a:t>
                </a:r>
                <a:r>
                  <a:rPr lang="en-US" sz="3400" dirty="0"/>
                  <a:t>,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hằng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dương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sao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cho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𝐴𝐵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02" y="1464389"/>
                <a:ext cx="10987597" cy="1661993"/>
              </a:xfrm>
              <a:prstGeom prst="rect">
                <a:avLst/>
              </a:prstGeom>
              <a:blipFill rotWithShape="1">
                <a:blip r:embed="rId2"/>
                <a:stretch>
                  <a:fillRect l="-1498" t="-4762" r="-2496" b="-1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47101" y="3372522"/>
                <a:ext cx="10987597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B. </a:t>
                </a:r>
                <a:r>
                  <a:rPr lang="en-US" sz="3400" dirty="0" err="1"/>
                  <a:t>Quỹ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tích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những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cách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định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khoảng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en-US" sz="3400"/>
                          <m:t> &gt;</m:t>
                        </m:r>
                        <m:r>
                          <a:rPr lang="en-US" sz="340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,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01" y="3372522"/>
                <a:ext cx="10987597" cy="1138773"/>
              </a:xfrm>
              <a:prstGeom prst="rect">
                <a:avLst/>
              </a:prstGeom>
              <a:blipFill rotWithShape="1">
                <a:blip r:embed="rId3"/>
                <a:stretch>
                  <a:fillRect l="-1498" t="-6952" r="-244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47104" y="4453176"/>
                <a:ext cx="10987597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en-US" sz="3400" dirty="0" err="1"/>
                  <a:t>Quỹ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tích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những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nhìn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hai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định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,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r>
                          <a:rPr lang="en-US" sz="3400" i="1">
                            <a:latin typeface="Cambria Math"/>
                          </a:rPr>
                          <m:t>≠</m:t>
                        </m:r>
                        <m:r>
                          <a:rPr lang="en-US" sz="3400" i="1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dưới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góc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vuông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04" y="4453176"/>
                <a:ext cx="10987597" cy="1138773"/>
              </a:xfrm>
              <a:prstGeom prst="rect">
                <a:avLst/>
              </a:prstGeom>
              <a:blipFill rotWithShape="1">
                <a:blip r:embed="rId4"/>
                <a:stretch>
                  <a:fillRect l="-1498" t="-6989" r="-2440" b="-18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47100" y="5664454"/>
                <a:ext cx="10987597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D.</a:t>
                </a:r>
                <a:r>
                  <a:rPr lang="en-US" sz="3400" b="1" dirty="0"/>
                  <a:t> </a:t>
                </a:r>
                <a:r>
                  <a:rPr lang="en-US" sz="3400" dirty="0" err="1"/>
                  <a:t>Quỹ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tích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những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cách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đều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hai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định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,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r>
                          <a:rPr lang="en-US" sz="3400" i="1">
                            <a:latin typeface="Cambria Math"/>
                          </a:rPr>
                          <m:t>≠</m:t>
                        </m:r>
                        <m:r>
                          <a:rPr lang="en-US" sz="3400" i="1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trực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đoạn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00" y="5664454"/>
                <a:ext cx="10987597" cy="1138773"/>
              </a:xfrm>
              <a:prstGeom prst="rect">
                <a:avLst/>
              </a:prstGeom>
              <a:blipFill rotWithShape="1">
                <a:blip r:embed="rId5"/>
                <a:stretch>
                  <a:fillRect l="-1498" t="-6952" r="-238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368694" y="156553"/>
            <a:ext cx="493577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smtClean="0">
                <a:solidFill>
                  <a:srgbClr val="0000CC"/>
                </a:solidFill>
              </a:rPr>
              <a:t>CÂU HỎI VẬN DỤNG THẤP</a:t>
            </a:r>
            <a:endParaRPr lang="en-US" sz="3400" dirty="0">
              <a:solidFill>
                <a:srgbClr val="0000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42742" y="1419013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rId6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6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3553" y="769516"/>
                <a:ext cx="11404269" cy="1710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2. </a:t>
                </a:r>
                <a:r>
                  <a:rPr lang="vi-VN" sz="3400" dirty="0"/>
                  <a:t>Cho hai điểm phân biệt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 và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400" dirty="0"/>
                  <a:t>. Tìm điều kiện của số thực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𝑘</m:t>
                    </m:r>
                  </m:oMath>
                </a14:m>
                <a:r>
                  <a:rPr lang="vi-VN" sz="3400" dirty="0"/>
                  <a:t> để tập hợp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vi-VN" sz="3400" dirty="0"/>
                  <a:t> trong không gian sao cho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+</m:t>
                    </m:r>
                    <m:r>
                      <a:rPr lang="vi-VN" sz="3400" i="1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𝑘</m:t>
                    </m:r>
                  </m:oMath>
                </a14:m>
                <a:r>
                  <a:rPr lang="vi-VN" sz="3400" dirty="0"/>
                  <a:t> là một mặt cầu.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53" y="769516"/>
                <a:ext cx="11404269" cy="1710212"/>
              </a:xfrm>
              <a:prstGeom prst="rect">
                <a:avLst/>
              </a:prstGeom>
              <a:blipFill rotWithShape="1">
                <a:blip r:embed="rId2"/>
                <a:stretch>
                  <a:fillRect l="-1443" t="-5694" b="-8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3554" y="2954331"/>
                <a:ext cx="2155334" cy="948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𝑘</m:t>
                    </m:r>
                    <m:r>
                      <a:rPr lang="en-US" sz="34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54" y="2954331"/>
                <a:ext cx="2155334" cy="948080"/>
              </a:xfrm>
              <a:prstGeom prst="rect">
                <a:avLst/>
              </a:prstGeom>
              <a:blipFill rotWithShape="1">
                <a:blip r:embed="rId3"/>
                <a:stretch>
                  <a:fillRect l="-7627" r="-11582" b="-1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20957" y="2946156"/>
                <a:ext cx="2240293" cy="92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B. 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𝑘</m:t>
                    </m:r>
                    <m:r>
                      <a:rPr lang="en-US" sz="34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957" y="2946156"/>
                <a:ext cx="2240293" cy="929806"/>
              </a:xfrm>
              <a:prstGeom prst="rect">
                <a:avLst/>
              </a:prstGeom>
              <a:blipFill rotWithShape="1">
                <a:blip r:embed="rId4"/>
                <a:stretch>
                  <a:fillRect l="-7629" r="-10627" b="-12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44413" y="2946156"/>
                <a:ext cx="2267865" cy="90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 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𝑘</m:t>
                    </m:r>
                    <m:r>
                      <a:rPr lang="en-US" sz="34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413" y="2946156"/>
                <a:ext cx="2267865" cy="905504"/>
              </a:xfrm>
              <a:prstGeom prst="rect">
                <a:avLst/>
              </a:prstGeom>
              <a:blipFill rotWithShape="1">
                <a:blip r:embed="rId5"/>
                <a:stretch>
                  <a:fillRect l="-7527" r="-10753" b="-10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897520" y="2964013"/>
                <a:ext cx="2249975" cy="948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D. 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𝑘</m:t>
                    </m:r>
                    <m:r>
                      <a:rPr lang="en-US" sz="34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520" y="2964013"/>
                <a:ext cx="2249975" cy="948080"/>
              </a:xfrm>
              <a:prstGeom prst="rect">
                <a:avLst/>
              </a:prstGeom>
              <a:blipFill rotWithShape="1">
                <a:blip r:embed="rId6"/>
                <a:stretch>
                  <a:fillRect l="-7588" r="-1165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124242" y="3061542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90034" y="788586"/>
            <a:ext cx="716351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CÂU HỎI VẬN DỤNG 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út Hành động: Kết thúc 1">
            <a:hlinkClick r:id="" action="ppaction://hlinkshowjump?jump=nextslide" highlightClick="1"/>
          </p:cNvPr>
          <p:cNvSpPr/>
          <p:nvPr/>
        </p:nvSpPr>
        <p:spPr>
          <a:xfrm>
            <a:off x="10390909" y="6331527"/>
            <a:ext cx="651164" cy="41563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Nút Hành động: Trang chủ 19">
            <a:hlinkClick r:id="" action="ppaction://hlinkshowjump?jump=firstslide" highlightClick="1"/>
          </p:cNvPr>
          <p:cNvSpPr/>
          <p:nvPr/>
        </p:nvSpPr>
        <p:spPr>
          <a:xfrm>
            <a:off x="8686654" y="6331527"/>
            <a:ext cx="666895" cy="4156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Nút Hành động: Bắt đầu 20">
            <a:hlinkClick r:id="" action="ppaction://hlinkshowjump?jump=previousslide" highlightClick="1"/>
          </p:cNvPr>
          <p:cNvSpPr/>
          <p:nvPr/>
        </p:nvSpPr>
        <p:spPr>
          <a:xfrm>
            <a:off x="9628909" y="6331527"/>
            <a:ext cx="651164" cy="41563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1881" y="447998"/>
                <a:ext cx="11685319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3. </a:t>
                </a:r>
              </a:p>
              <a:p>
                <a:pPr algn="just"/>
                <a:r>
                  <a:rPr lang="vi-VN" sz="3400" dirty="0" smtClean="0"/>
                  <a:t>Cho </a:t>
                </a:r>
                <a:r>
                  <a:rPr lang="vi-VN" sz="3400" dirty="0"/>
                  <a:t>hai điểm phân biệt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 và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400" dirty="0"/>
                  <a:t>, gọi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vi-VN" sz="3400" dirty="0"/>
                  <a:t> là trung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vi-VN" sz="3400" dirty="0"/>
                  <a:t>. Tập hợp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vi-VN" sz="3400" dirty="0"/>
                  <a:t> trong không gian sao cho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+</m:t>
                    </m:r>
                    <m:r>
                      <a:rPr lang="vi-VN" sz="3400" i="1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𝑘</m:t>
                    </m:r>
                  </m:oMath>
                </a14:m>
                <a:r>
                  <a:rPr lang="vi-VN" sz="3400" dirty="0"/>
                  <a:t>, với số thực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𝑘</m:t>
                    </m:r>
                    <m:r>
                      <a:rPr lang="vi-VN" sz="3400" i="1">
                        <a:latin typeface="Cambria Math"/>
                      </a:rPr>
                      <m:t>&gt;</m:t>
                    </m:r>
                    <m:r>
                      <a:rPr lang="vi-VN" sz="3400" i="1">
                        <a:latin typeface="Cambria Math"/>
                      </a:rPr>
                      <m:t>2</m:t>
                    </m:r>
                    <m:r>
                      <a:rPr lang="vi-VN" sz="34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400" dirty="0"/>
                  <a:t>, là: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81" y="447998"/>
                <a:ext cx="11685319" cy="2185214"/>
              </a:xfrm>
              <a:prstGeom prst="rect">
                <a:avLst/>
              </a:prstGeom>
              <a:blipFill rotWithShape="1">
                <a:blip r:embed="rId2"/>
                <a:stretch>
                  <a:fillRect l="-1408" t="-3900" r="-2556" b="-8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9585" y="2729648"/>
                <a:ext cx="7517443" cy="1157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,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5" y="2729648"/>
                <a:ext cx="7517443" cy="1157048"/>
              </a:xfrm>
              <a:prstGeom prst="rect">
                <a:avLst/>
              </a:prstGeom>
              <a:blipFill rotWithShape="1">
                <a:blip r:embed="rId3"/>
                <a:stretch>
                  <a:fillRect l="-2271" r="-3406"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2265" y="3816865"/>
                <a:ext cx="8169544" cy="78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B. 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,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i="1">
                            <a:latin typeface="Cambria Math"/>
                          </a:rPr>
                          <m:t>𝑘</m:t>
                        </m:r>
                        <m:r>
                          <a:rPr lang="en-US" sz="3400" i="1">
                            <a:latin typeface="Cambria Math"/>
                          </a:rPr>
                          <m:t>−</m:t>
                        </m:r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  <m:r>
                          <a:rPr lang="en-US" sz="3400" i="1">
                            <a:latin typeface="Cambria Math"/>
                          </a:rPr>
                          <m:t>𝑂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65" y="3816865"/>
                <a:ext cx="8169544" cy="783997"/>
              </a:xfrm>
              <a:prstGeom prst="rect">
                <a:avLst/>
              </a:prstGeom>
              <a:blipFill rotWithShape="1">
                <a:blip r:embed="rId4"/>
                <a:stretch>
                  <a:fillRect l="-2090" r="-2313" b="-26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1119" y="4600862"/>
                <a:ext cx="7459734" cy="1157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,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19" y="4600862"/>
                <a:ext cx="7459734" cy="1157048"/>
              </a:xfrm>
              <a:prstGeom prst="rect">
                <a:avLst/>
              </a:prstGeom>
              <a:blipFill rotWithShape="1">
                <a:blip r:embed="rId5"/>
                <a:stretch>
                  <a:fillRect l="-2289" r="-2698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4944" y="5676404"/>
                <a:ext cx="7612084" cy="1157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D. 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,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4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44" y="5676404"/>
                <a:ext cx="7612084" cy="1157048"/>
              </a:xfrm>
              <a:prstGeom prst="rect">
                <a:avLst/>
              </a:prstGeom>
              <a:blipFill rotWithShape="1">
                <a:blip r:embed="rId6"/>
                <a:stretch>
                  <a:fillRect l="-2162" r="-2322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45314" y="2887737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1053" y="596275"/>
                <a:ext cx="11154889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4. </a:t>
                </a:r>
                <a:r>
                  <a:rPr lang="vi-VN" sz="3400" dirty="0"/>
                  <a:t>Cho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𝐼</m:t>
                    </m:r>
                  </m:oMath>
                </a14:m>
                <a:r>
                  <a:rPr lang="vi-VN" sz="3400" dirty="0"/>
                  <a:t> nằm ngoài mặt cầu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𝑂</m:t>
                        </m:r>
                        <m:r>
                          <a:rPr lang="vi-VN" sz="3400" i="1">
                            <a:latin typeface="Cambria Math"/>
                          </a:rPr>
                          <m:t>;</m:t>
                        </m:r>
                        <m:r>
                          <a:rPr lang="vi-VN" sz="3400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vi-VN" sz="3400" dirty="0"/>
                  <a:t>.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3400" i="1">
                            <a:latin typeface="Cambria Math"/>
                          </a:rPr>
                          <m:t>𝛥</m:t>
                        </m:r>
                      </m:e>
                      <m:sub>
                        <m:r>
                          <a:rPr lang="vi-VN" sz="3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3400" dirty="0"/>
                  <a:t> qua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𝐼</m:t>
                    </m:r>
                  </m:oMath>
                </a14:m>
                <a:r>
                  <a:rPr lang="vi-VN" sz="3400" dirty="0"/>
                  <a:t> cắt mặt cầu tại hai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400" dirty="0"/>
                  <a:t>;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3400" i="1">
                            <a:latin typeface="Cambria Math"/>
                          </a:rPr>
                          <m:t>𝛥</m:t>
                        </m:r>
                      </m:e>
                      <m:sub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400" dirty="0"/>
                  <a:t> qua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𝐼</m:t>
                    </m:r>
                  </m:oMath>
                </a14:m>
                <a:r>
                  <a:rPr lang="vi-VN" sz="3400" dirty="0"/>
                  <a:t> cắt mặt cầu tại hai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𝐶</m:t>
                    </m:r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𝐷</m:t>
                    </m:r>
                  </m:oMath>
                </a14:m>
                <a:r>
                  <a:rPr lang="vi-VN" sz="3400" dirty="0"/>
                  <a:t>. Biết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𝐼𝐴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3</m:t>
                    </m:r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𝐼𝐵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8</m:t>
                    </m:r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𝐼𝐶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4</m:t>
                    </m:r>
                  </m:oMath>
                </a14:m>
                <a:r>
                  <a:rPr lang="vi-VN" sz="3400" dirty="0"/>
                  <a:t>. Tính độ dài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𝐼𝐷</m:t>
                    </m:r>
                  </m:oMath>
                </a14:m>
                <a:r>
                  <a:rPr lang="vi-VN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3" y="596275"/>
                <a:ext cx="11154889" cy="2185214"/>
              </a:xfrm>
              <a:prstGeom prst="rect">
                <a:avLst/>
              </a:prstGeom>
              <a:blipFill rotWithShape="1">
                <a:blip r:embed="rId2"/>
                <a:stretch>
                  <a:fillRect l="-1475" t="-4469" r="-2678" b="-9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7549" y="3412384"/>
                <a:ext cx="2053960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𝐼𝐷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49" y="3412384"/>
                <a:ext cx="2053960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8309" t="-12871" r="-11869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60632" y="3412384"/>
                <a:ext cx="2127698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B. 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𝐼𝐷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632" y="3412384"/>
                <a:ext cx="2127698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8023" t="-12871" r="-1146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7549" y="4497204"/>
                <a:ext cx="2114874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 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𝐼𝐷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6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49" y="4497204"/>
                <a:ext cx="2114874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8069" t="-12871" r="-12104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60632" y="4473477"/>
                <a:ext cx="214860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D. 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𝐼𝐷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8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632" y="4473477"/>
                <a:ext cx="2148602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7955" t="-12871" r="-11648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04273" y="4360818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7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4804" y="677224"/>
                <a:ext cx="11392395" cy="2417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5. </a:t>
                </a:r>
                <a:r>
                  <a:rPr lang="vi-VN" sz="3400" dirty="0"/>
                  <a:t>Cho tứ diện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400" dirty="0"/>
                  <a:t> có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400" dirty="0"/>
                  <a:t> và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𝐷𝐵𝐶</m:t>
                    </m:r>
                  </m:oMath>
                </a14:m>
                <a:r>
                  <a:rPr lang="vi-VN" sz="3400" dirty="0"/>
                  <a:t> là 2 tam giác đều cạnh chung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𝐵𝐶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2</m:t>
                    </m:r>
                  </m:oMath>
                </a14:m>
                <a:r>
                  <a:rPr lang="vi-VN" sz="3400" dirty="0"/>
                  <a:t>. Cho biết mặt bên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𝐷𝐵𝐶</m:t>
                        </m:r>
                      </m:e>
                    </m:d>
                  </m:oMath>
                </a14:m>
                <a:r>
                  <a:rPr lang="vi-VN" sz="3400" dirty="0"/>
                  <a:t> tạo với mặt đáy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400" dirty="0"/>
                  <a:t> góc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2</m:t>
                    </m:r>
                    <m:r>
                      <a:rPr lang="vi-VN" sz="3400" i="1">
                        <a:latin typeface="Cambria Math"/>
                      </a:rPr>
                      <m:t>𝛼</m:t>
                    </m:r>
                  </m:oMath>
                </a14:m>
                <a:r>
                  <a:rPr lang="vi-VN" sz="3400" dirty="0"/>
                  <a:t> mà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34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3400" i="1">
                        <a:latin typeface="Cambria Math"/>
                      </a:rPr>
                      <m:t>𝛼</m:t>
                    </m:r>
                    <m:r>
                      <a:rPr lang="vi-VN" sz="3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400" dirty="0"/>
                  <a:t>. Hãy xác định tâm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vi-VN" sz="3400" dirty="0"/>
                  <a:t> của mặt cầu ngoại tiếp tứ diện đó.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04" y="677224"/>
                <a:ext cx="11392395" cy="2417713"/>
              </a:xfrm>
              <a:prstGeom prst="rect">
                <a:avLst/>
              </a:prstGeom>
              <a:blipFill rotWithShape="1">
                <a:blip r:embed="rId2"/>
                <a:stretch>
                  <a:fillRect l="-1445" t="-4030" r="-2622" b="-7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4804" y="3429000"/>
                <a:ext cx="4633000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04" y="3429000"/>
                <a:ext cx="4633000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3553" t="-13000" r="-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4804" y="4194360"/>
                <a:ext cx="500810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B. 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𝐴𝐷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04" y="4194360"/>
                <a:ext cx="5008102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3285" t="-12871" r="-4988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4804" y="4864718"/>
                <a:ext cx="4908716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𝐵𝐷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04" y="4864718"/>
                <a:ext cx="4908716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3354" t="-12871" r="-4720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94804" y="5619399"/>
                <a:ext cx="560166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D. 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thuộc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𝐴𝐵𝐷</m:t>
                        </m:r>
                      </m:e>
                    </m: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04" y="5619399"/>
                <a:ext cx="5601662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2938" t="-12871" r="-3917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66492" y="4044553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7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7921" y="531218"/>
                <a:ext cx="11594275" cy="2708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6. </a:t>
                </a:r>
              </a:p>
              <a:p>
                <a:pPr algn="just"/>
                <a:r>
                  <a:rPr lang="vi-VN" sz="3400" dirty="0" smtClean="0"/>
                  <a:t>Cho </a:t>
                </a:r>
                <a:r>
                  <a:rPr lang="vi-VN" sz="3400" dirty="0"/>
                  <a:t>mặt cầu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3400" i="1">
                            <a:latin typeface="Cambria Math"/>
                          </a:rPr>
                          <m:t>𝑆</m:t>
                        </m:r>
                        <m:r>
                          <a:rPr lang="vi-VN" sz="3400" i="1">
                            <a:latin typeface="Cambria Math"/>
                          </a:rPr>
                          <m:t>(</m:t>
                        </m:r>
                        <m:r>
                          <a:rPr lang="vi-VN" sz="3400" i="1">
                            <a:latin typeface="Cambria Math"/>
                          </a:rPr>
                          <m:t>𝑂</m:t>
                        </m:r>
                        <m:r>
                          <a:rPr lang="vi-VN" sz="3400" i="1">
                            <a:latin typeface="Cambria Math"/>
                          </a:rPr>
                          <m:t>,</m:t>
                        </m:r>
                        <m:r>
                          <a:rPr lang="vi-VN" sz="3400" i="1">
                            <a:latin typeface="Cambria Math"/>
                          </a:rPr>
                          <m:t>𝑅</m:t>
                        </m:r>
                        <m:r>
                          <a:rPr lang="vi-VN" sz="3400" i="1">
                            <a:latin typeface="Cambria Math"/>
                          </a:rPr>
                          <m:t>)</m:t>
                        </m:r>
                      </m:e>
                      <m:sub/>
                    </m:sSub>
                  </m:oMath>
                </a14:m>
                <a:r>
                  <a:rPr lang="vi-VN" sz="3400" dirty="0"/>
                  <a:t>và điểm A cố định với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 </m:t>
                    </m:r>
                    <m:r>
                      <a:rPr lang="vi-VN" sz="3400" i="1">
                        <a:latin typeface="Cambria Math"/>
                      </a:rPr>
                      <m:t>𝑂𝐴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𝑑</m:t>
                    </m:r>
                  </m:oMath>
                </a14:m>
                <a:r>
                  <a:rPr lang="vi-VN" sz="3400" dirty="0"/>
                  <a:t>. Qua A, kẻ đường thẳng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𝛥</m:t>
                    </m:r>
                  </m:oMath>
                </a14:m>
                <a:r>
                  <a:rPr lang="vi-VN" sz="3400" dirty="0"/>
                  <a:t> tiếp xúc với mặt cầu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3400" i="1">
                            <a:latin typeface="Cambria Math"/>
                          </a:rPr>
                          <m:t>𝑆</m:t>
                        </m:r>
                        <m:r>
                          <a:rPr lang="vi-VN" sz="3400" i="1">
                            <a:latin typeface="Cambria Math"/>
                          </a:rPr>
                          <m:t>(</m:t>
                        </m:r>
                        <m:r>
                          <a:rPr lang="vi-VN" sz="3400" i="1">
                            <a:latin typeface="Cambria Math"/>
                          </a:rPr>
                          <m:t>𝑂</m:t>
                        </m:r>
                        <m:r>
                          <a:rPr lang="vi-VN" sz="3400" i="1">
                            <a:latin typeface="Cambria Math"/>
                          </a:rPr>
                          <m:t>,</m:t>
                        </m:r>
                        <m:r>
                          <a:rPr lang="vi-VN" sz="3400" i="1">
                            <a:latin typeface="Cambria Math"/>
                          </a:rPr>
                          <m:t>𝑅</m:t>
                        </m:r>
                        <m:r>
                          <a:rPr lang="vi-VN" sz="3400" i="1">
                            <a:latin typeface="Cambria Math"/>
                          </a:rPr>
                          <m:t>)</m:t>
                        </m:r>
                      </m:e>
                      <m:sub/>
                    </m:sSub>
                  </m:oMath>
                </a14:m>
                <a:r>
                  <a:rPr lang="vi-VN" sz="3400" dirty="0"/>
                  <a:t> tại </a:t>
                </a:r>
                <a14:m>
                  <m:oMath xmlns:m="http://schemas.openxmlformats.org/officeDocument/2006/math">
                    <m:r>
                      <a:rPr lang="nl-NL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vi-VN" sz="3400" dirty="0"/>
                  <a:t>. Công thức nào sau đây được dùng để tính độ dài đoạn thẳng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𝐴𝑀</m:t>
                    </m:r>
                  </m:oMath>
                </a14:m>
                <a:r>
                  <a:rPr lang="vi-VN" sz="3400" dirty="0"/>
                  <a:t>?</a:t>
                </a:r>
                <a:endParaRPr lang="en-US" sz="3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21" y="531218"/>
                <a:ext cx="11594275" cy="2708434"/>
              </a:xfrm>
              <a:prstGeom prst="rect">
                <a:avLst/>
              </a:prstGeom>
              <a:blipFill rotWithShape="1">
                <a:blip r:embed="rId2"/>
                <a:stretch>
                  <a:fillRect l="-1420" t="-3153" r="-2629"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1956" y="3429000"/>
                <a:ext cx="2884829" cy="789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b="1" i="1"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3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3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6" y="3429000"/>
                <a:ext cx="2884829" cy="789575"/>
              </a:xfrm>
              <a:prstGeom prst="rect">
                <a:avLst/>
              </a:prstGeom>
              <a:blipFill rotWithShape="1">
                <a:blip r:embed="rId3"/>
                <a:stretch>
                  <a:fillRect l="-5920" r="-8245" b="-26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27879" y="3429000"/>
                <a:ext cx="2659831" cy="690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B.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3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3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879" y="3429000"/>
                <a:ext cx="2659831" cy="690638"/>
              </a:xfrm>
              <a:prstGeom prst="rect">
                <a:avLst/>
              </a:prstGeom>
              <a:blipFill rotWithShape="1">
                <a:blip r:embed="rId4"/>
                <a:stretch>
                  <a:fillRect l="-6193" t="-885" r="-9404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1956" y="4604657"/>
                <a:ext cx="2945743" cy="789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3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400" b="1" i="1">
                            <a:latin typeface="Cambria Math"/>
                          </a:rPr>
                          <m:t>−</m:t>
                        </m:r>
                        <m:r>
                          <a:rPr lang="en-US" sz="3400" b="1" i="1"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3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6" y="4604657"/>
                <a:ext cx="2945743" cy="789575"/>
              </a:xfrm>
              <a:prstGeom prst="rect">
                <a:avLst/>
              </a:prstGeom>
              <a:blipFill rotWithShape="1">
                <a:blip r:embed="rId5"/>
                <a:stretch>
                  <a:fillRect l="-5797" r="-8075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27879" y="4566851"/>
                <a:ext cx="2718180" cy="785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D.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3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3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400" dirty="0" smtClean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879" y="4566851"/>
                <a:ext cx="2718180" cy="785151"/>
              </a:xfrm>
              <a:prstGeom prst="rect">
                <a:avLst/>
              </a:prstGeom>
              <a:blipFill rotWithShape="1">
                <a:blip r:embed="rId6"/>
                <a:stretch>
                  <a:fillRect l="-6054" r="-9193" b="-26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604429" y="3353884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93087" y="1278549"/>
            <a:ext cx="4015983" cy="2753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2301" y="4164790"/>
                <a:ext cx="10846130" cy="1835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dirty="0" err="1"/>
                  <a:t>Vì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xúc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𝑂</m:t>
                        </m:r>
                        <m:r>
                          <a:rPr lang="en-US" sz="3400" i="1">
                            <a:latin typeface="Cambria Math"/>
                          </a:rPr>
                          <m:t>;</m:t>
                        </m:r>
                        <m:r>
                          <a:rPr lang="en-US" sz="3400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3400" dirty="0" err="1"/>
                  <a:t>tại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400" dirty="0" err="1"/>
                  <a:t>nên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𝑂𝑀</m:t>
                    </m:r>
                    <m:r>
                      <a:rPr lang="en-US" sz="3400" i="1">
                        <a:latin typeface="Cambria Math"/>
                      </a:rPr>
                      <m:t>⊥</m:t>
                    </m:r>
                    <m:r>
                      <a:rPr lang="en-US" sz="3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400" dirty="0" err="1"/>
                  <a:t>tại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400" dirty="0"/>
                  <a:t>.</a:t>
                </a:r>
              </a:p>
              <a:p>
                <a:r>
                  <a:rPr lang="en-US" sz="3400" dirty="0" err="1"/>
                  <a:t>Xét</a:t>
                </a:r>
                <a:r>
                  <a:rPr lang="en-US" sz="3400" dirty="0"/>
                  <a:t> tam </a:t>
                </a:r>
                <a:r>
                  <a:rPr lang="en-US" sz="3400" dirty="0" err="1"/>
                  <a:t>giác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𝑂𝑀𝐴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vuông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tại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400" dirty="0"/>
                  <a:t>,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−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⇒</m:t>
                    </m:r>
                    <m:r>
                      <a:rPr lang="en-US" sz="3400" i="1">
                        <a:latin typeface="Cambria Math"/>
                      </a:rPr>
                      <m:t>𝐴𝑀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1" y="4164790"/>
                <a:ext cx="10846130" cy="1835759"/>
              </a:xfrm>
              <a:prstGeom prst="rect">
                <a:avLst/>
              </a:prstGeom>
              <a:blipFill rotWithShape="1">
                <a:blip r:embed="rId3"/>
                <a:stretch>
                  <a:fillRect l="-1574" t="-4319" b="-10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564819" y="738640"/>
            <a:ext cx="14863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</a:rPr>
              <a:t>Lời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giải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2300" y="64573"/>
                <a:ext cx="11428021" cy="2429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7. </a:t>
                </a:r>
              </a:p>
              <a:p>
                <a:pPr algn="just"/>
                <a:r>
                  <a:rPr lang="vi-VN" sz="3400" dirty="0" smtClean="0"/>
                  <a:t>Cho </a:t>
                </a:r>
                <a:r>
                  <a:rPr lang="vi-VN" sz="3400" dirty="0"/>
                  <a:t>hình lập phương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𝐴𝐵𝐶𝐷</m:t>
                    </m:r>
                    <m:r>
                      <a:rPr lang="vi-VN" sz="34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400" dirty="0"/>
                  <a:t> cạnh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vi-VN" sz="3400" dirty="0"/>
                  <a:t> là tâm của hình lập phương. Xét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3400" dirty="0"/>
                  <a:t> tâm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 bán kính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400" dirty="0"/>
                  <a:t>. Khẳng định nào sau đây </a:t>
                </a:r>
                <a:r>
                  <a:rPr lang="vi-VN" sz="3400" b="1" dirty="0"/>
                  <a:t>đúng</a:t>
                </a:r>
                <a:r>
                  <a:rPr lang="vi-VN" sz="3400" dirty="0"/>
                  <a:t>?</a:t>
                </a:r>
                <a:endParaRPr lang="en-US" sz="3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0" y="64573"/>
                <a:ext cx="11428021" cy="2429127"/>
              </a:xfrm>
              <a:prstGeom prst="rect">
                <a:avLst/>
              </a:prstGeom>
              <a:blipFill rotWithShape="1">
                <a:blip r:embed="rId2"/>
                <a:stretch>
                  <a:fillRect l="-1494" t="-3518" r="-2668" b="-5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2300" y="2875002"/>
                <a:ext cx="450822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pt-BR" sz="3400" b="1" dirty="0">
                    <a:solidFill>
                      <a:srgbClr val="0000CC"/>
                    </a:solidFill>
                  </a:rPr>
                  <a:t>A.</a:t>
                </a:r>
                <a:r>
                  <a:rPr lang="pt-BR" sz="3400" b="1" dirty="0"/>
                  <a:t> </a:t>
                </a:r>
                <a:r>
                  <a:rPr lang="pt-BR" sz="3400" dirty="0"/>
                  <a:t>Điểm </a:t>
                </a:r>
                <a14:m>
                  <m:oMath xmlns:m="http://schemas.openxmlformats.org/officeDocument/2006/math">
                    <m:r>
                      <a:rPr lang="pt-BR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pt-BR" sz="3400" dirty="0"/>
                  <a:t> nằm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0" y="2875002"/>
                <a:ext cx="4508222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3789" t="-12871" r="-5142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65983" y="2877372"/>
                <a:ext cx="482042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pt-BR" sz="3400" b="1" dirty="0">
                    <a:solidFill>
                      <a:srgbClr val="0000CC"/>
                    </a:solidFill>
                  </a:rPr>
                  <a:t>B.  </a:t>
                </a:r>
                <a:r>
                  <a:rPr lang="pt-BR" sz="3400" dirty="0"/>
                  <a:t>Điểm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pt-BR" sz="3400" dirty="0"/>
                  <a:t> nằm ngoài</a:t>
                </a:r>
                <a:r>
                  <a:rPr lang="pt-BR" sz="3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83" y="2877372"/>
                <a:ext cx="4820422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3413" t="-12871" r="-5183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2300" y="3613666"/>
                <a:ext cx="4696094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pt-BR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pt-BR" sz="3400" dirty="0"/>
                  <a:t>Điểm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pt-BR" sz="3400" dirty="0"/>
                  <a:t>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0" y="3613666"/>
                <a:ext cx="4696094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3636" t="-12871" r="-4805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65982" y="3613666"/>
                <a:ext cx="4819589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pt-BR" sz="3400" b="1" dirty="0">
                    <a:solidFill>
                      <a:srgbClr val="0000CC"/>
                    </a:solidFill>
                  </a:rPr>
                  <a:t>D.  </a:t>
                </a:r>
                <a:r>
                  <a:rPr lang="pt-BR" sz="3400" dirty="0"/>
                  <a:t>Điểm </a:t>
                </a:r>
                <a14:m>
                  <m:oMath xmlns:m="http://schemas.openxmlformats.org/officeDocument/2006/math">
                    <m:r>
                      <a:rPr lang="pt-BR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pt-BR" sz="3400" dirty="0"/>
                  <a:t> nằm trong</a:t>
                </a:r>
                <a:r>
                  <a:rPr lang="pt-BR" sz="3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82" y="3613666"/>
                <a:ext cx="4819589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3413" t="-12871" r="-4678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675681" y="2772797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1891" y="2225775"/>
                <a:ext cx="10794670" cy="931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</a:rPr>
                      <m:t>+ </m:t>
                    </m:r>
                    <m:r>
                      <a:rPr lang="pt-BR" sz="3400" i="1">
                        <a:latin typeface="Cambria Math"/>
                      </a:rPr>
                      <m:t>𝑂𝐴</m:t>
                    </m:r>
                    <m:r>
                      <a:rPr lang="pt-BR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4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t-BR" sz="34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pt-BR" sz="3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t-BR" sz="3400" i="1">
                        <a:latin typeface="Cambria Math"/>
                      </a:rPr>
                      <m:t>=</m:t>
                    </m:r>
                    <m:r>
                      <a:rPr lang="pt-BR" sz="3400" i="1">
                        <a:latin typeface="Cambria Math"/>
                      </a:rPr>
                      <m:t>𝑅</m:t>
                    </m:r>
                  </m:oMath>
                </a14:m>
                <a:r>
                  <a:rPr lang="pt-BR" sz="3400" dirty="0">
                    <a:latin typeface="+mj-lt"/>
                  </a:rPr>
                  <a:t>. </a:t>
                </a:r>
                <a:r>
                  <a:rPr lang="pt-BR" sz="3400" dirty="0" smtClean="0">
                    <a:latin typeface="+mj-lt"/>
                  </a:rPr>
                  <a:t>Loại C.</a:t>
                </a:r>
                <a:endParaRPr lang="en-US" sz="34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2225775"/>
                <a:ext cx="10794670" cy="931409"/>
              </a:xfrm>
              <a:prstGeom prst="rect">
                <a:avLst/>
              </a:prstGeom>
              <a:blipFill rotWithShape="1"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659821" y="667388"/>
            <a:ext cx="14863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</a:rPr>
              <a:t>Lời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giải</a:t>
            </a:r>
            <a:endParaRPr lang="en-US" sz="3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81891" y="1353367"/>
                <a:ext cx="10794670" cy="782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BR" sz="3400" dirty="0" smtClean="0">
                    <a:solidFill>
                      <a:prstClr val="black"/>
                    </a:solidFill>
                    <a:latin typeface="+mj-lt"/>
                  </a:rPr>
                  <a:t>+ Ta </a:t>
                </a:r>
                <a:r>
                  <a:rPr lang="pt-BR" sz="3400" dirty="0">
                    <a:solidFill>
                      <a:prstClr val="black"/>
                    </a:solidFill>
                    <a:latin typeface="+mj-lt"/>
                  </a:rPr>
                  <a:t>có: </a:t>
                </a:r>
                <a14:m>
                  <m:oMath xmlns:m="http://schemas.openxmlformats.org/officeDocument/2006/math">
                    <m:r>
                      <a:rPr lang="pt-BR" sz="34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r>
                      <a:rPr lang="pt-BR" sz="3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pt-BR" sz="3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400" dirty="0">
                    <a:solidFill>
                      <a:prstClr val="black"/>
                    </a:solidFill>
                    <a:latin typeface="+mj-lt"/>
                  </a:rPr>
                  <a:t> ; </a:t>
                </a:r>
                <a14:m>
                  <m:oMath xmlns:m="http://schemas.openxmlformats.org/officeDocument/2006/math">
                    <m:r>
                      <a:rPr lang="pt-BR" sz="3400" i="1">
                        <a:solidFill>
                          <a:prstClr val="black"/>
                        </a:solidFill>
                        <a:latin typeface="Cambria Math"/>
                      </a:rPr>
                      <m:t>𝐵𝐴</m:t>
                    </m:r>
                    <m:r>
                      <a:rPr lang="pt-BR" sz="3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pt-BR" sz="34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pt-BR" sz="34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pt-BR" sz="34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pt-BR" sz="3400" dirty="0">
                    <a:solidFill>
                      <a:prstClr val="black"/>
                    </a:solidFill>
                    <a:latin typeface="+mj-lt"/>
                  </a:rPr>
                  <a:t> nên loại A và D</a:t>
                </a:r>
                <a:endParaRPr lang="en-US" sz="34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1353367"/>
                <a:ext cx="10794670" cy="782137"/>
              </a:xfrm>
              <a:prstGeom prst="rect">
                <a:avLst/>
              </a:prstGeom>
              <a:blipFill rotWithShape="1">
                <a:blip r:embed="rId3"/>
                <a:stretch>
                  <a:fillRect l="-1525" t="-3125" b="-1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81891" y="3536447"/>
            <a:ext cx="1079467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400" dirty="0" smtClean="0">
                <a:solidFill>
                  <a:prstClr val="black"/>
                </a:solidFill>
                <a:latin typeface="+mj-lt"/>
              </a:rPr>
              <a:t>+ </a:t>
            </a:r>
            <a:r>
              <a:rPr lang="en-US" sz="3400" dirty="0" err="1" smtClean="0">
                <a:solidFill>
                  <a:prstClr val="black"/>
                </a:solidFill>
                <a:latin typeface="+mj-lt"/>
              </a:rPr>
              <a:t>Chọn</a:t>
            </a:r>
            <a:r>
              <a:rPr lang="en-US" sz="3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400" b="1" dirty="0" smtClean="0">
                <a:solidFill>
                  <a:prstClr val="black"/>
                </a:solidFill>
                <a:latin typeface="+mj-lt"/>
              </a:rPr>
              <a:t>B</a:t>
            </a:r>
            <a:endParaRPr lang="en-US" sz="3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Action Button: Back or Previous 8">
            <a:hlinkClick r:id="rId4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046" y="175129"/>
                <a:ext cx="11903035" cy="1839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3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3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300" b="1" dirty="0" smtClean="0">
                    <a:solidFill>
                      <a:srgbClr val="0000CC"/>
                    </a:solidFill>
                  </a:rPr>
                  <a:t>8. </a:t>
                </a:r>
              </a:p>
              <a:p>
                <a:pPr algn="just"/>
                <a:r>
                  <a:rPr lang="vi-VN" sz="3300" dirty="0" smtClean="0"/>
                  <a:t>Cho </a:t>
                </a:r>
                <a:r>
                  <a:rPr lang="vi-VN" sz="3300" dirty="0"/>
                  <a:t>tứ diện đều </a:t>
                </a:r>
                <a14:m>
                  <m:oMath xmlns:m="http://schemas.openxmlformats.org/officeDocument/2006/math">
                    <m:r>
                      <a:rPr lang="vi-VN" sz="3300" i="1">
                        <a:latin typeface="Cambria Math"/>
                      </a:rPr>
                      <m:t>𝐴𝐵𝐶𝐷</m:t>
                    </m:r>
                    <m:r>
                      <a:rPr lang="vi-VN" sz="3300" i="1">
                        <a:latin typeface="Cambria Math"/>
                      </a:rPr>
                      <m:t> </m:t>
                    </m:r>
                  </m:oMath>
                </a14:m>
                <a:r>
                  <a:rPr lang="vi-VN" sz="3300" dirty="0"/>
                  <a:t>cạnh </a:t>
                </a:r>
                <a14:m>
                  <m:oMath xmlns:m="http://schemas.openxmlformats.org/officeDocument/2006/math">
                    <m:r>
                      <a:rPr lang="vi-VN" sz="33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300" dirty="0"/>
                  <a:t>. </a:t>
                </a:r>
                <a14:m>
                  <m:oMath xmlns:m="http://schemas.openxmlformats.org/officeDocument/2006/math">
                    <m:r>
                      <a:rPr lang="vi-VN" sz="3300" i="1">
                        <a:latin typeface="Cambria Math"/>
                      </a:rPr>
                      <m:t>𝐺</m:t>
                    </m:r>
                  </m:oMath>
                </a14:m>
                <a:r>
                  <a:rPr lang="vi-VN" sz="3300" dirty="0"/>
                  <a:t> là trọng tâm của tứ diện. Xét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3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3300" dirty="0"/>
                  <a:t> tâm </a:t>
                </a:r>
                <a14:m>
                  <m:oMath xmlns:m="http://schemas.openxmlformats.org/officeDocument/2006/math">
                    <m:r>
                      <a:rPr lang="vi-VN" sz="33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300" dirty="0"/>
                  <a:t> bán kính</a:t>
                </a:r>
                <a14:m>
                  <m:oMath xmlns:m="http://schemas.openxmlformats.org/officeDocument/2006/math">
                    <m:r>
                      <a:rPr lang="vi-VN" sz="33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300" i="1">
                            <a:latin typeface="Cambria Math"/>
                          </a:rPr>
                          <m:t>3</m:t>
                        </m:r>
                        <m:r>
                          <a:rPr lang="vi-VN" sz="33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vi-VN" sz="33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300" dirty="0"/>
                  <a:t>. Khẳng định nào sau đây </a:t>
                </a:r>
                <a:r>
                  <a:rPr lang="vi-VN" sz="3300" b="1" dirty="0"/>
                  <a:t>sai</a:t>
                </a:r>
                <a:r>
                  <a:rPr lang="vi-VN" sz="3300" dirty="0"/>
                  <a:t>?</a:t>
                </a:r>
                <a:endParaRPr lang="en-US" sz="33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6" y="175129"/>
                <a:ext cx="11903035" cy="1839093"/>
              </a:xfrm>
              <a:prstGeom prst="rect">
                <a:avLst/>
              </a:prstGeom>
              <a:blipFill rotWithShape="1">
                <a:blip r:embed="rId2"/>
                <a:stretch>
                  <a:fillRect l="-1383" t="-4319" r="-2408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6047" y="2306168"/>
                <a:ext cx="4738670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pt-BR" sz="3400" dirty="0"/>
                  <a:t>Điểm </a:t>
                </a:r>
                <a14:m>
                  <m:oMath xmlns:m="http://schemas.openxmlformats.org/officeDocument/2006/math">
                    <m:r>
                      <a:rPr lang="pt-BR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pt-BR" sz="3400" dirty="0"/>
                  <a:t> nằm </a:t>
                </a:r>
                <a:r>
                  <a:rPr lang="pt-BR" sz="3400" dirty="0" smtClean="0"/>
                  <a:t>ngoài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7" y="2306168"/>
                <a:ext cx="4738670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3604" t="-12871" r="-4762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82047" y="2296663"/>
                <a:ext cx="4688078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400" b="1" dirty="0">
                    <a:solidFill>
                      <a:srgbClr val="0000CC"/>
                    </a:solidFill>
                  </a:rPr>
                  <a:t>B.  </a:t>
                </a:r>
                <a:r>
                  <a:rPr lang="pt-BR" sz="3400" dirty="0"/>
                  <a:t>Điểm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𝐺</m:t>
                    </m:r>
                  </m:oMath>
                </a14:m>
                <a:r>
                  <a:rPr lang="pt-BR" sz="3400" dirty="0"/>
                  <a:t>nằm trong</a:t>
                </a:r>
                <a:r>
                  <a:rPr lang="pt-BR" sz="3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.</a:t>
                </a:r>
                <a:endParaRPr lang="en-US" sz="3400" dirty="0">
                  <a:effectLst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047" y="2296663"/>
                <a:ext cx="4688078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3641" t="-12871" r="-5462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2910" y="3125565"/>
                <a:ext cx="4576766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pt-BR" sz="3400" dirty="0"/>
                  <a:t>Điểm </a:t>
                </a:r>
                <a14:m>
                  <m:oMath xmlns:m="http://schemas.openxmlformats.org/officeDocument/2006/math">
                    <m:r>
                      <a:rPr lang="pt-BR" sz="3400" i="1">
                        <a:latin typeface="Cambria Math"/>
                      </a:rPr>
                      <m:t>𝐶</m:t>
                    </m:r>
                  </m:oMath>
                </a14:m>
                <a:r>
                  <a:rPr lang="pt-BR" sz="3400" dirty="0"/>
                  <a:t>nằm ngoài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10" y="3125565"/>
                <a:ext cx="4576766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3595" t="-12871" r="-4927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282047" y="3125565"/>
                <a:ext cx="4722703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400" b="1" dirty="0">
                    <a:solidFill>
                      <a:srgbClr val="0000CC"/>
                    </a:solidFill>
                  </a:rPr>
                  <a:t>D.  </a:t>
                </a:r>
                <a:r>
                  <a:rPr lang="pt-BR" sz="3400" dirty="0"/>
                  <a:t>Điểm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𝐺</m:t>
                    </m:r>
                  </m:oMath>
                </a14:m>
                <a:r>
                  <a:rPr lang="pt-BR" sz="3400" dirty="0"/>
                  <a:t>nằm ngoài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3400" dirty="0"/>
                  <a:t>.</a:t>
                </a:r>
                <a:endParaRPr lang="en-US" sz="3400" dirty="0"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047" y="3125565"/>
                <a:ext cx="4722703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3618" t="-12871" r="-4780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02909" y="4190890"/>
                <a:ext cx="11886171" cy="1684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400" dirty="0" smtClean="0"/>
                  <a:t>+ Ta </a:t>
                </a:r>
                <a:r>
                  <a:rPr lang="pt-BR" sz="3400" dirty="0"/>
                  <a:t>có: </a:t>
                </a:r>
                <a14:m>
                  <m:oMath xmlns:m="http://schemas.openxmlformats.org/officeDocument/2006/math">
                    <m:r>
                      <a:rPr lang="pt-BR" sz="3400" i="1">
                        <a:latin typeface="Cambria Math"/>
                      </a:rPr>
                      <m:t>𝑅</m:t>
                    </m:r>
                    <m:r>
                      <a:rPr lang="pt-BR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400" i="1">
                            <a:latin typeface="Cambria Math"/>
                          </a:rPr>
                          <m:t>3</m:t>
                        </m:r>
                        <m:r>
                          <a:rPr lang="pt-BR" sz="3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pt-BR" sz="3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3400" dirty="0"/>
                  <a:t> ; </a:t>
                </a:r>
                <a14:m>
                  <m:oMath xmlns:m="http://schemas.openxmlformats.org/officeDocument/2006/math">
                    <m:r>
                      <a:rPr lang="pt-BR" sz="3400" i="1">
                        <a:latin typeface="Cambria Math"/>
                      </a:rPr>
                      <m:t>𝐵𝐴</m:t>
                    </m:r>
                    <m:r>
                      <a:rPr lang="pt-BR" sz="3400" i="1">
                        <a:latin typeface="Cambria Math"/>
                      </a:rPr>
                      <m:t>=</m:t>
                    </m:r>
                    <m:r>
                      <a:rPr lang="pt-BR" sz="3400" i="1">
                        <a:latin typeface="Cambria Math"/>
                      </a:rPr>
                      <m:t>𝐶𝐴</m:t>
                    </m:r>
                    <m:r>
                      <a:rPr lang="pt-BR" sz="3400" i="1">
                        <a:latin typeface="Cambria Math"/>
                      </a:rPr>
                      <m:t>=</m:t>
                    </m:r>
                    <m:r>
                      <a:rPr lang="pt-BR" sz="3400" i="1">
                        <a:latin typeface="Cambria Math"/>
                      </a:rPr>
                      <m:t>𝑎</m:t>
                    </m:r>
                    <m:r>
                      <a:rPr lang="pt-BR" sz="3400" i="1">
                        <a:latin typeface="Cambria Math"/>
                      </a:rPr>
                      <m:t>&gt;</m:t>
                    </m:r>
                    <m:r>
                      <a:rPr lang="pt-BR" sz="3400" i="1">
                        <a:latin typeface="Cambria Math"/>
                      </a:rPr>
                      <m:t>𝑅</m:t>
                    </m:r>
                  </m:oMath>
                </a14:m>
                <a:r>
                  <a:rPr lang="pt-BR" sz="3400" dirty="0"/>
                  <a:t> nên loại A và C</a:t>
                </a:r>
                <a:endParaRPr lang="en-US" sz="3400" dirty="0"/>
              </a:p>
              <a:p>
                <a:r>
                  <a:rPr lang="pt-BR" sz="3400" dirty="0" smtClean="0"/>
                  <a:t>+ Tính </a:t>
                </a:r>
                <a:r>
                  <a:rPr lang="pt-BR" sz="3400" dirty="0"/>
                  <a:t>được </a:t>
                </a:r>
                <a14:m>
                  <m:oMath xmlns:m="http://schemas.openxmlformats.org/officeDocument/2006/math">
                    <m:r>
                      <a:rPr lang="pt-BR" sz="3400" i="1">
                        <a:latin typeface="Cambria Math"/>
                      </a:rPr>
                      <m:t>𝐺𝐴</m:t>
                    </m:r>
                    <m:r>
                      <a:rPr lang="pt-BR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4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4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pt-BR" sz="3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pt-BR" sz="34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400" i="1">
                            <a:latin typeface="Cambria Math"/>
                          </a:rPr>
                          <m:t>3</m:t>
                        </m:r>
                        <m:r>
                          <a:rPr lang="pt-BR" sz="3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pt-BR" sz="3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pt-BR" sz="3400" i="1">
                        <a:latin typeface="Cambria Math"/>
                      </a:rPr>
                      <m:t>=</m:t>
                    </m:r>
                    <m:r>
                      <a:rPr lang="pt-BR" sz="3400" i="1">
                        <a:latin typeface="Cambria Math"/>
                      </a:rPr>
                      <m:t>𝑅</m:t>
                    </m:r>
                  </m:oMath>
                </a14:m>
                <a:r>
                  <a:rPr lang="pt-BR" sz="3400" dirty="0"/>
                  <a:t>. Loại </a:t>
                </a:r>
                <a:r>
                  <a:rPr lang="pt-BR" sz="3400" dirty="0" smtClean="0"/>
                  <a:t>D</a:t>
                </a:r>
                <a:r>
                  <a:rPr lang="pt-BR" sz="3400" b="1" dirty="0" smtClean="0"/>
                  <a:t>. </a:t>
                </a:r>
                <a:endParaRPr lang="en-US" sz="3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9" y="4190890"/>
                <a:ext cx="11886171" cy="1684628"/>
              </a:xfrm>
              <a:prstGeom prst="rect">
                <a:avLst/>
              </a:prstGeom>
              <a:blipFill rotWithShape="1">
                <a:blip r:embed="rId7"/>
                <a:stretch>
                  <a:fillRect l="-1385" b="-5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937906" y="3665024"/>
            <a:ext cx="14863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</a:rPr>
              <a:t>Lời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giải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3480" y="5878349"/>
            <a:ext cx="177324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smtClean="0"/>
              <a:t>+ </a:t>
            </a:r>
            <a:r>
              <a:rPr lang="en-US" sz="3400" b="1" dirty="0" err="1" smtClean="0"/>
              <a:t>Chọn</a:t>
            </a:r>
            <a:r>
              <a:rPr lang="en-US" sz="3400" b="1" dirty="0" smtClean="0"/>
              <a:t> </a:t>
            </a:r>
            <a:r>
              <a:rPr lang="en-US" sz="3400" b="1" dirty="0"/>
              <a:t>B</a:t>
            </a:r>
            <a:endParaRPr lang="en-US" sz="3400" dirty="0"/>
          </a:p>
        </p:txBody>
      </p:sp>
      <p:sp>
        <p:nvSpPr>
          <p:cNvPr id="11" name="Oval 10"/>
          <p:cNvSpPr/>
          <p:nvPr/>
        </p:nvSpPr>
        <p:spPr>
          <a:xfrm>
            <a:off x="6137563" y="2199186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rId8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4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5" grpId="0"/>
      <p:bldP spid="16" grpId="0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3039" y="385887"/>
                <a:ext cx="11432274" cy="2708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9. </a:t>
                </a:r>
              </a:p>
              <a:p>
                <a:pPr algn="just"/>
                <a:r>
                  <a:rPr lang="vi-VN" sz="3400" dirty="0" smtClean="0"/>
                  <a:t>Cho </a:t>
                </a:r>
                <a:r>
                  <a:rPr lang="vi-VN" sz="3400" dirty="0"/>
                  <a:t>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𝐼</m:t>
                    </m:r>
                  </m:oMath>
                </a14:m>
                <a:r>
                  <a:rPr lang="vi-VN" sz="3400" dirty="0"/>
                  <a:t> nằm ngoài mặt cầu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𝑂</m:t>
                        </m:r>
                        <m:r>
                          <a:rPr lang="vi-VN" sz="3400" i="1">
                            <a:latin typeface="Cambria Math"/>
                          </a:rPr>
                          <m:t>;</m:t>
                        </m:r>
                        <m:r>
                          <a:rPr lang="vi-VN" sz="3400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vi-VN" sz="3400" dirty="0"/>
                  <a:t>.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3400" i="1">
                            <a:latin typeface="Cambria Math"/>
                          </a:rPr>
                          <m:t>𝛥</m:t>
                        </m:r>
                      </m:e>
                      <m:sub>
                        <m:r>
                          <a:rPr lang="vi-VN" sz="3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3400" dirty="0"/>
                  <a:t> qua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𝐼</m:t>
                    </m:r>
                  </m:oMath>
                </a14:m>
                <a:r>
                  <a:rPr lang="vi-VN" sz="3400" dirty="0"/>
                  <a:t> cắt mặt cầu tại hai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400" dirty="0"/>
                  <a:t>;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3400" i="1">
                            <a:latin typeface="Cambria Math"/>
                          </a:rPr>
                          <m:t>𝛥</m:t>
                        </m:r>
                      </m:e>
                      <m:sub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400" dirty="0"/>
                  <a:t> qua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𝐼</m:t>
                    </m:r>
                  </m:oMath>
                </a14:m>
                <a:r>
                  <a:rPr lang="vi-VN" sz="3400" dirty="0"/>
                  <a:t> cắt mặt cầu tại hai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𝐶</m:t>
                    </m:r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𝐷</m:t>
                    </m:r>
                  </m:oMath>
                </a14:m>
                <a:r>
                  <a:rPr lang="vi-VN" sz="3400" dirty="0"/>
                  <a:t>. Biết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𝐼𝐴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3</m:t>
                    </m:r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𝐼𝐵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8</m:t>
                    </m:r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𝐼𝐶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4</m:t>
                    </m:r>
                  </m:oMath>
                </a14:m>
                <a:r>
                  <a:rPr lang="vi-VN" sz="3400" dirty="0"/>
                  <a:t>. Tính độ dài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𝐼𝐷</m:t>
                    </m:r>
                  </m:oMath>
                </a14:m>
                <a:r>
                  <a:rPr lang="vi-VN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9" y="385887"/>
                <a:ext cx="11432274" cy="2708434"/>
              </a:xfrm>
              <a:prstGeom prst="rect">
                <a:avLst/>
              </a:prstGeom>
              <a:blipFill rotWithShape="1">
                <a:blip r:embed="rId2"/>
                <a:stretch>
                  <a:fillRect l="-1439" t="-3146" r="-2559" b="-6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3039" y="3128744"/>
                <a:ext cx="2053960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 smtClean="0">
                    <a:solidFill>
                      <a:srgbClr val="0000CC"/>
                    </a:solidFill>
                  </a:rPr>
                  <a:t>A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𝐼𝐷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9" y="3128744"/>
                <a:ext cx="2053960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8012" t="-12871" r="-12166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99392" y="3128741"/>
                <a:ext cx="2127698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B. 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𝐼𝐷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392" y="3128741"/>
                <a:ext cx="2127698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8023" t="-12871" r="-1146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83077" y="3128742"/>
                <a:ext cx="2114874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 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𝐼𝐷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6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77" y="3128742"/>
                <a:ext cx="2114874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8069" t="-12871" r="-12104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194208" y="3128743"/>
                <a:ext cx="214860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D. 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𝐼𝐷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8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208" y="3128743"/>
                <a:ext cx="2148602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7649" t="-12871" r="-11615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73039" y="4710132"/>
                <a:ext cx="11432274" cy="1371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dirty="0" smtClean="0"/>
                  <a:t>+ Do </a:t>
                </a:r>
                <a:r>
                  <a:rPr lang="en-US" sz="3400" dirty="0" err="1"/>
                  <a:t>bốn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,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400" dirty="0"/>
                  <a:t>,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3400" dirty="0"/>
                  <a:t>,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thuộc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𝑂</m:t>
                        </m:r>
                        <m:r>
                          <a:rPr lang="en-US" sz="3400" i="1">
                            <a:latin typeface="Cambria Math"/>
                          </a:rPr>
                          <m:t>;</m:t>
                        </m:r>
                        <m:r>
                          <a:rPr lang="en-US" sz="3400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nên</a:t>
                </a:r>
                <a:r>
                  <a:rPr lang="en-US" sz="3400" dirty="0"/>
                  <a:t> </a:t>
                </a:r>
                <a:endParaRPr lang="en-US" sz="34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𝐼𝐴</m:t>
                    </m:r>
                    <m:r>
                      <a:rPr lang="en-US" sz="3400" i="1">
                        <a:latin typeface="Cambria Math"/>
                      </a:rPr>
                      <m:t>.</m:t>
                    </m:r>
                    <m:r>
                      <a:rPr lang="en-US" sz="3400" i="1">
                        <a:latin typeface="Cambria Math"/>
                      </a:rPr>
                      <m:t>𝐼𝐵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𝐼𝐶</m:t>
                    </m:r>
                    <m:r>
                      <a:rPr lang="en-US" sz="3400" i="1">
                        <a:latin typeface="Cambria Math"/>
                      </a:rPr>
                      <m:t>.</m:t>
                    </m:r>
                    <m:r>
                      <a:rPr lang="en-US" sz="3400" i="1">
                        <a:latin typeface="Cambria Math"/>
                      </a:rPr>
                      <m:t>𝐼𝐷</m:t>
                    </m:r>
                    <m:r>
                      <a:rPr lang="en-US" sz="3400" i="1">
                        <a:latin typeface="Cambria Math"/>
                      </a:rPr>
                      <m:t>⇒</m:t>
                    </m:r>
                    <m:r>
                      <a:rPr lang="en-US" sz="3400" i="1">
                        <a:latin typeface="Cambria Math"/>
                      </a:rPr>
                      <m:t>𝐼𝐷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𝐼𝐴</m:t>
                        </m:r>
                        <m:r>
                          <a:rPr lang="en-US" sz="3400" i="1">
                            <a:latin typeface="Cambria Math"/>
                          </a:rPr>
                          <m:t>.</m:t>
                        </m:r>
                        <m:r>
                          <a:rPr lang="en-US" sz="3400" i="1">
                            <a:latin typeface="Cambria Math"/>
                          </a:rPr>
                          <m:t>𝐼𝐵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𝐼𝐶</m:t>
                        </m:r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6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9" y="4710132"/>
                <a:ext cx="11432274" cy="1371273"/>
              </a:xfrm>
              <a:prstGeom prst="rect">
                <a:avLst/>
              </a:prstGeom>
              <a:blipFill rotWithShape="1">
                <a:blip r:embed="rId7"/>
                <a:stretch>
                  <a:fillRect l="-1439" t="-5778" b="-7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842823" y="3885439"/>
            <a:ext cx="14863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00" b="1" dirty="0" err="1">
                <a:solidFill>
                  <a:srgbClr val="FF0000"/>
                </a:solidFill>
              </a:rPr>
              <a:t>Lời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giải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039" y="5934878"/>
            <a:ext cx="176041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00" b="1" dirty="0" smtClean="0">
                <a:solidFill>
                  <a:srgbClr val="FF0000"/>
                </a:solidFill>
              </a:rPr>
              <a:t>+ </a:t>
            </a:r>
            <a:r>
              <a:rPr lang="en-US" sz="3400" b="1" dirty="0" err="1" smtClean="0">
                <a:solidFill>
                  <a:srgbClr val="FF0000"/>
                </a:solidFill>
              </a:rPr>
              <a:t>Chọn</a:t>
            </a:r>
            <a:r>
              <a:rPr lang="en-US" sz="3400" b="1" dirty="0" smtClean="0">
                <a:solidFill>
                  <a:srgbClr val="FF0000"/>
                </a:solidFill>
              </a:rPr>
              <a:t> C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60283" y="3094321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rId8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6" grpId="0"/>
      <p:bldP spid="17" grpId="0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9801" y="568519"/>
                <a:ext cx="11404271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10. </a:t>
                </a:r>
                <a:r>
                  <a:rPr lang="vi-VN" sz="3400" dirty="0"/>
                  <a:t>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400" dirty="0"/>
                  <a:t> và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 nằm ngoài mặt phẳng chứa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400" dirty="0"/>
                  <a:t>. Có bao nhiêu mặt cầu chứa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400" dirty="0"/>
                  <a:t> và đi qua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?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01" y="568519"/>
                <a:ext cx="11404271" cy="1661993"/>
              </a:xfrm>
              <a:prstGeom prst="rect">
                <a:avLst/>
              </a:prstGeom>
              <a:blipFill rotWithShape="1">
                <a:blip r:embed="rId2"/>
                <a:stretch>
                  <a:fillRect l="-1497" t="-5861" r="-2620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0578" y="2614941"/>
                <a:ext cx="1019831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78" y="2614941"/>
                <a:ext cx="1019831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16766" t="-12871" r="-25150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73802" y="2624852"/>
                <a:ext cx="1093569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B. </a:t>
                </a:r>
                <a:r>
                  <a:rPr lang="en-US" sz="34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802" y="2624852"/>
                <a:ext cx="1093569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15084" t="-12871" r="-24022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54754" y="2624852"/>
                <a:ext cx="1080745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en-US" sz="34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754" y="2624852"/>
                <a:ext cx="1080745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15169" t="-12871" r="-23596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254004" y="2577756"/>
            <a:ext cx="179170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D. 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dirty="0" err="1"/>
              <a:t>vô</a:t>
            </a:r>
            <a:r>
              <a:rPr lang="en-US" sz="3400" dirty="0"/>
              <a:t> </a:t>
            </a:r>
            <a:r>
              <a:rPr lang="en-US" sz="3400" dirty="0" err="1"/>
              <a:t>số</a:t>
            </a:r>
            <a:r>
              <a:rPr lang="en-US" sz="34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87467" y="3444443"/>
            <a:ext cx="14863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</a:rPr>
              <a:t>Lời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giải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8716658" y="3730687"/>
            <a:ext cx="2658110" cy="2409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10578" y="4059996"/>
                <a:ext cx="8639280" cy="2708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Trên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lấy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3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định</a:t>
                </a:r>
                <a:r>
                  <a:rPr lang="en-US" sz="3400" dirty="0"/>
                  <a:t>.</a:t>
                </a:r>
              </a:p>
              <a:p>
                <a:pPr algn="just"/>
                <a:r>
                  <a:rPr lang="en-US" sz="3400" dirty="0" err="1"/>
                  <a:t>Gọi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trực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3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trục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400" dirty="0"/>
                  <a:t>.</a:t>
                </a:r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Gọi</a:t>
                </a: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𝑅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𝐼𝐴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thỏa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yêu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đề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bài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78" y="4059996"/>
                <a:ext cx="8639280" cy="2708434"/>
              </a:xfrm>
              <a:prstGeom prst="rect">
                <a:avLst/>
              </a:prstGeom>
              <a:blipFill rotWithShape="1">
                <a:blip r:embed="rId7"/>
                <a:stretch>
                  <a:fillRect l="-1976" t="-2928" r="-3105"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5690069" y="2489274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8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CÂU HỎI VẬN DỤNG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3986212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655320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út Hành động: Kết thúc 1">
            <a:hlinkClick r:id="" action="ppaction://hlinkshowjump?jump=nextslide" highlightClick="1"/>
          </p:cNvPr>
          <p:cNvSpPr/>
          <p:nvPr/>
        </p:nvSpPr>
        <p:spPr>
          <a:xfrm>
            <a:off x="9809018" y="6276109"/>
            <a:ext cx="775855" cy="47105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Nút Hành động: Bắt đầu 2">
            <a:hlinkClick r:id="" action="ppaction://hlinkshowjump?jump=firstslide" highlightClick="1"/>
          </p:cNvPr>
          <p:cNvSpPr/>
          <p:nvPr/>
        </p:nvSpPr>
        <p:spPr>
          <a:xfrm>
            <a:off x="9019309" y="6276109"/>
            <a:ext cx="678873" cy="48490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Nút Hành động: Trang chủ 4">
            <a:hlinkClick r:id="" action="ppaction://hlinkshowjump?jump=firstslide" highlightClick="1"/>
          </p:cNvPr>
          <p:cNvSpPr/>
          <p:nvPr/>
        </p:nvSpPr>
        <p:spPr>
          <a:xfrm>
            <a:off x="8007927" y="6276109"/>
            <a:ext cx="821748" cy="48490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9174" y="404814"/>
                <a:ext cx="11724904" cy="468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dirty="0" smtClean="0"/>
                  <a:t>+ Ta </a:t>
                </a:r>
                <a:r>
                  <a:rPr lang="en-US" sz="3400" dirty="0" err="1"/>
                  <a:t>sẽ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chứng</a:t>
                </a:r>
                <a:r>
                  <a:rPr lang="en-US" sz="3400" dirty="0"/>
                  <a:t> minh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duy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nhất</a:t>
                </a:r>
                <a:r>
                  <a:rPr lang="en-US" sz="3400" dirty="0"/>
                  <a:t>.</a:t>
                </a:r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Giả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sử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bất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khác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400" dirty="0"/>
                  <a:t>.</a:t>
                </a:r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Gọi</a:t>
                </a: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trực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𝐴𝑀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400" i="1">
                        <a:latin typeface="Cambria Math"/>
                      </a:rPr>
                      <m:t>∩</m:t>
                    </m:r>
                    <m:r>
                      <a:rPr lang="en-US" sz="3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thỏa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mãn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yêu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đề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bài</a:t>
                </a:r>
                <a:r>
                  <a:rPr lang="en-US" sz="3400" dirty="0"/>
                  <a:t>. </a:t>
                </a:r>
                <a:endParaRPr lang="en-US" sz="3400" dirty="0" smtClean="0"/>
              </a:p>
              <a:p>
                <a:pPr algn="just"/>
                <a:r>
                  <a:rPr lang="en-US" sz="3400" dirty="0" smtClean="0"/>
                  <a:t>+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𝐴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𝑀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3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4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thuộc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trực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3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nên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400" i="1">
                        <a:latin typeface="Cambria Math"/>
                      </a:rPr>
                      <m:t>∩</m:t>
                    </m:r>
                    <m:r>
                      <a:rPr lang="en-US" sz="3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3400" dirty="0"/>
                  <a:t>.</a:t>
                </a:r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Từ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đó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suy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ra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≡</m:t>
                    </m:r>
                    <m:r>
                      <a:rPr lang="en-US" sz="34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3400" dirty="0"/>
                  <a:t>. </a:t>
                </a:r>
                <a:r>
                  <a:rPr lang="en-US" sz="3400" dirty="0" err="1"/>
                  <a:t>Vậy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chỉ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duy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nhất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thỏa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yêu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bài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toán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74" y="404814"/>
                <a:ext cx="11724904" cy="4689682"/>
              </a:xfrm>
              <a:prstGeom prst="rect">
                <a:avLst/>
              </a:prstGeom>
              <a:blipFill rotWithShape="1">
                <a:blip r:embed="rId2"/>
                <a:stretch>
                  <a:fillRect l="-1403" t="-1688" r="-2339" b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1153" y="298284"/>
                <a:ext cx="11555104" cy="2258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11. </a:t>
                </a:r>
                <a:r>
                  <a:rPr lang="vi-VN" sz="3400" dirty="0"/>
                  <a:t>Cho hình chóp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.</m:t>
                    </m:r>
                    <m:r>
                      <a:rPr lang="vi-VN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400" dirty="0"/>
                  <a:t> có đáy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400" dirty="0"/>
                  <a:t> là tam giác vuông tại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400" dirty="0"/>
                  <a:t>. Biết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𝑆𝐴</m:t>
                    </m:r>
                    <m:r>
                      <a:rPr lang="vi-VN" sz="34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400" i="1">
                            <a:latin typeface="Cambria Math"/>
                          </a:rPr>
                          <m:t>𝐴𝐶𝐵</m:t>
                        </m:r>
                      </m:e>
                    </m:acc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3400" dirty="0"/>
                  <a:t>,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400" dirty="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400" dirty="0"/>
                  <a:t> bằng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3400" dirty="0"/>
                  <a:t>. Xét vị trí tương đối giữa mặt cầu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3400" i="1">
                            <a:latin typeface="Cambria Math"/>
                          </a:rPr>
                          <m:t>𝑆</m:t>
                        </m:r>
                        <m:r>
                          <a:rPr lang="vi-VN" sz="3400" i="1">
                            <a:latin typeface="Cambria Math"/>
                          </a:rPr>
                          <m:t>(</m:t>
                        </m:r>
                        <m:r>
                          <a:rPr lang="vi-VN" sz="3400" i="1">
                            <a:latin typeface="Cambria Math"/>
                          </a:rPr>
                          <m:t>𝐴</m:t>
                        </m:r>
                        <m:r>
                          <a:rPr lang="vi-VN" sz="3400" i="1">
                            <a:latin typeface="Cambria Math"/>
                          </a:rPr>
                          <m:t>,</m:t>
                        </m:r>
                        <m:r>
                          <a:rPr lang="vi-VN" sz="3400" i="1">
                            <a:latin typeface="Cambria Math"/>
                          </a:rPr>
                          <m:t>𝑎</m:t>
                        </m:r>
                        <m:r>
                          <a:rPr lang="vi-VN" sz="3400" i="1">
                            <a:latin typeface="Cambria Math"/>
                          </a:rPr>
                          <m:t>)</m:t>
                        </m:r>
                      </m:e>
                      <m:sub/>
                    </m:sSub>
                  </m:oMath>
                </a14:m>
                <a:r>
                  <a:rPr lang="vi-VN" sz="3400" dirty="0"/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400" dirty="0"/>
                  <a:t>.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53" y="298284"/>
                <a:ext cx="11555104" cy="2258182"/>
              </a:xfrm>
              <a:prstGeom prst="rect">
                <a:avLst/>
              </a:prstGeom>
              <a:blipFill rotWithShape="1">
                <a:blip r:embed="rId2"/>
                <a:stretch>
                  <a:fillRect l="-1478" t="-4324" r="-2533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1153" y="2875002"/>
                <a:ext cx="6307254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en-US" sz="3400" dirty="0" err="1"/>
                  <a:t>Mp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xúc</a:t>
                </a:r>
                <a:r>
                  <a:rPr lang="en-US" sz="3400" dirty="0"/>
                  <a:t> mc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𝐴</m:t>
                    </m:r>
                    <m:r>
                      <a:rPr lang="vi-VN" sz="3400" i="1">
                        <a:latin typeface="Cambria Math"/>
                      </a:rPr>
                      <m:t>,</m:t>
                    </m:r>
                    <m:r>
                      <a:rPr lang="vi-VN" sz="3400" i="1">
                        <a:latin typeface="Cambria Math"/>
                      </a:rPr>
                      <m:t>𝑎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53" y="2875002"/>
                <a:ext cx="6307254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2708" t="-12871" r="-193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1152" y="3800903"/>
                <a:ext cx="6615483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B. </a:t>
                </a:r>
                <a:r>
                  <a:rPr lang="en-US" sz="3400" dirty="0" err="1"/>
                  <a:t>Mp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không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cắt</a:t>
                </a:r>
                <a:r>
                  <a:rPr lang="en-US" sz="3400" dirty="0"/>
                  <a:t> mc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𝐴</m:t>
                    </m:r>
                    <m:r>
                      <a:rPr lang="vi-VN" sz="3400" i="1">
                        <a:latin typeface="Cambria Math"/>
                      </a:rPr>
                      <m:t>,</m:t>
                    </m:r>
                    <m:r>
                      <a:rPr lang="vi-VN" sz="3400" i="1">
                        <a:latin typeface="Cambria Math"/>
                      </a:rPr>
                      <m:t>𝑎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52" y="3800903"/>
                <a:ext cx="6615483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2581" t="-13000" r="-92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1153" y="4772883"/>
                <a:ext cx="9160796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en-US" sz="3400" dirty="0" err="1"/>
                  <a:t>Mp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cắt</a:t>
                </a:r>
                <a:r>
                  <a:rPr lang="en-US" sz="3400" dirty="0"/>
                  <a:t> mc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𝐴</m:t>
                    </m:r>
                    <m:r>
                      <a:rPr lang="vi-VN" sz="3400" i="1">
                        <a:latin typeface="Cambria Math"/>
                      </a:rPr>
                      <m:t>,</m:t>
                    </m:r>
                    <m:r>
                      <a:rPr lang="vi-VN" sz="3400" i="1">
                        <a:latin typeface="Cambria Math"/>
                      </a:rPr>
                      <m:t>𝑎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theo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lớn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53" y="4772883"/>
                <a:ext cx="9160796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1863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1153" y="5671614"/>
                <a:ext cx="11555104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D. </a:t>
                </a:r>
                <a:r>
                  <a:rPr lang="en-US" sz="3400" dirty="0" err="1"/>
                  <a:t>Mp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cắt</a:t>
                </a:r>
                <a:r>
                  <a:rPr lang="en-US" sz="3400" dirty="0"/>
                  <a:t> mc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𝐴</m:t>
                    </m:r>
                    <m:r>
                      <a:rPr lang="vi-VN" sz="3400" i="1">
                        <a:latin typeface="Cambria Math"/>
                      </a:rPr>
                      <m:t>,</m:t>
                    </m:r>
                    <m:r>
                      <a:rPr lang="vi-VN" sz="3400" i="1">
                        <a:latin typeface="Cambria Math"/>
                      </a:rPr>
                      <m:t>𝑎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theo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53" y="5671614"/>
                <a:ext cx="11555104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1478" t="-12871" r="-1055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9585" y="5463088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3981" y="762832"/>
                <a:ext cx="11404979" cy="5219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dirty="0" smtClean="0"/>
                  <a:t>+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400" i="1">
                            <a:latin typeface="Cambria Math"/>
                          </a:rPr>
                          <m:t>𝑆𝐵𝐴</m:t>
                        </m:r>
                      </m:e>
                    </m:acc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⇒</m:t>
                    </m:r>
                    <m:r>
                      <a:rPr lang="en-US" sz="3400" i="1">
                        <a:latin typeface="Cambria Math"/>
                      </a:rPr>
                      <m:t>𝑆𝐴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3400" dirty="0">
                  <a:effectLst/>
                </a:endParaRPr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Gọi</a:t>
                </a: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hình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chiếu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𝑆𝐵</m:t>
                    </m:r>
                  </m:oMath>
                </a14:m>
                <a:r>
                  <a:rPr lang="en-US" sz="3400" dirty="0"/>
                  <a:t>, ta </a:t>
                </a:r>
                <a:r>
                  <a:rPr lang="en-US" sz="3400" dirty="0" err="1"/>
                  <a:t>chứng</a:t>
                </a:r>
                <a:r>
                  <a:rPr lang="en-US" sz="3400" dirty="0"/>
                  <a:t> minh </a:t>
                </a:r>
                <a:r>
                  <a:rPr lang="en-US" sz="3400" dirty="0" err="1"/>
                  <a:t>được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𝐴𝐻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r>
                          <a:rPr lang="en-US" sz="34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𝑆𝐵𝐶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400" dirty="0"/>
                  <a:t>.</a:t>
                </a:r>
                <a:endParaRPr lang="en-US" sz="3400" dirty="0">
                  <a:effectLst/>
                </a:endParaRPr>
              </a:p>
              <a:p>
                <a:pPr algn="just"/>
                <a:r>
                  <a:rPr lang="en-US" sz="3400" dirty="0" smtClean="0"/>
                  <a:t>+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400" i="1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⇒</m:t>
                      </m:r>
                      <m:r>
                        <a:rPr lang="en-US" sz="34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 i="1">
                              <a:latin typeface="Cambria Math"/>
                            </a:rPr>
                            <m:t>𝐴</m:t>
                          </m:r>
                          <m:r>
                            <a:rPr lang="en-US" sz="3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𝑆𝐵𝐶</m:t>
                              </m:r>
                            </m:e>
                          </m:d>
                        </m:e>
                      </m:d>
                      <m:r>
                        <a:rPr lang="en-US" sz="3400" i="1">
                          <a:latin typeface="Cambria Math"/>
                        </a:rPr>
                        <m:t>=</m:t>
                      </m:r>
                      <m:r>
                        <a:rPr lang="en-US" sz="3400" i="1">
                          <a:latin typeface="Cambria Math"/>
                        </a:rPr>
                        <m:t>𝐴𝐻</m:t>
                      </m:r>
                      <m:r>
                        <a:rPr lang="en-US" sz="3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400" i="1">
                          <a:latin typeface="Cambria Math"/>
                        </a:rPr>
                        <m:t>&lt;</m:t>
                      </m:r>
                      <m:r>
                        <a:rPr lang="en-US" sz="3400" i="1">
                          <a:latin typeface="Cambria Math"/>
                        </a:rPr>
                        <m:t>𝑎</m:t>
                      </m:r>
                      <m:r>
                        <a:rPr lang="en-US" sz="3400" i="1">
                          <a:latin typeface="Cambria Math"/>
                        </a:rPr>
                        <m:t>=</m:t>
                      </m:r>
                      <m:r>
                        <a:rPr lang="en-US" sz="3400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3400" dirty="0">
                  <a:effectLst/>
                </a:endParaRPr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Vậy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cắt</a:t>
                </a:r>
                <a:r>
                  <a:rPr lang="en-US" sz="3400" dirty="0"/>
                  <a:t> mc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𝐴</m:t>
                    </m:r>
                    <m:r>
                      <a:rPr lang="vi-VN" sz="3400" i="1">
                        <a:latin typeface="Cambria Math"/>
                      </a:rPr>
                      <m:t>,</m:t>
                    </m:r>
                    <m:r>
                      <a:rPr lang="vi-VN" sz="3400" i="1">
                        <a:latin typeface="Cambria Math"/>
                      </a:rPr>
                      <m:t>𝑎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theo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 smtClean="0"/>
                  <a:t>.</a:t>
                </a:r>
              </a:p>
              <a:p>
                <a:pPr algn="just"/>
                <a:r>
                  <a:rPr lang="en-US" sz="3400" b="1" dirty="0"/>
                  <a:t>+</a:t>
                </a:r>
                <a:r>
                  <a:rPr lang="en-US" sz="3400" b="1" dirty="0" smtClean="0"/>
                  <a:t> </a:t>
                </a:r>
                <a:r>
                  <a:rPr lang="en-US" sz="3400" b="1" dirty="0" err="1"/>
                  <a:t>Chọn</a:t>
                </a:r>
                <a:r>
                  <a:rPr lang="en-US" sz="3400" b="1" dirty="0"/>
                  <a:t> </a:t>
                </a:r>
                <a:r>
                  <a:rPr lang="en-US" sz="3400" b="1" dirty="0" smtClean="0"/>
                  <a:t>D</a:t>
                </a:r>
                <a:endParaRPr lang="en-US" sz="3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1" y="762832"/>
                <a:ext cx="11404979" cy="5219762"/>
              </a:xfrm>
              <a:prstGeom prst="rect">
                <a:avLst/>
              </a:prstGeom>
              <a:blipFill rotWithShape="1">
                <a:blip r:embed="rId2"/>
                <a:stretch>
                  <a:fillRect l="-1497" t="-584" r="-2352" b="-3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73318" y="285239"/>
            <a:ext cx="14863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dirty="0" err="1">
                <a:solidFill>
                  <a:srgbClr val="FF0000"/>
                </a:solidFill>
              </a:rPr>
              <a:t>Lời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giải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9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0208" y="168154"/>
                <a:ext cx="11636991" cy="2556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12. </a:t>
                </a:r>
              </a:p>
              <a:p>
                <a:pPr algn="just"/>
                <a:r>
                  <a:rPr lang="vi-VN" sz="3400" dirty="0" smtClean="0"/>
                  <a:t>Cho </a:t>
                </a:r>
                <a:r>
                  <a:rPr lang="vi-VN" sz="3400" dirty="0"/>
                  <a:t>hình chóp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.</m:t>
                    </m:r>
                    <m:r>
                      <a:rPr lang="vi-VN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400" dirty="0"/>
                  <a:t> có đáy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400" dirty="0"/>
                  <a:t> là tam giác đều cạnh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 </m:t>
                    </m:r>
                    <m:r>
                      <a:rPr lang="vi-VN" sz="3400" i="1">
                        <a:latin typeface="Cambria Math"/>
                      </a:rPr>
                      <m:t>𝑆𝐴</m:t>
                    </m:r>
                    <m:r>
                      <a:rPr lang="vi-VN" sz="34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400" dirty="0"/>
                  <a:t> và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𝑆𝐴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4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400" dirty="0"/>
                  <a:t>.  Vị trí tương đối giữa mặt cầu tâm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, bán </a:t>
                </a:r>
                <a:r>
                  <a:rPr lang="vi-VN" sz="3400" dirty="0" smtClean="0"/>
                  <a:t>kính</a:t>
                </a:r>
                <a:r>
                  <a:rPr lang="en-US" sz="3400" dirty="0" smtClean="0"/>
                  <a:t> </a:t>
                </a:r>
                <a:r>
                  <a:rPr lang="vi-VN" sz="3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4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4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vi-VN" sz="3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400" dirty="0"/>
                  <a:t> </a:t>
                </a:r>
                <a:r>
                  <a:rPr lang="en-US" sz="3400" dirty="0" smtClean="0"/>
                  <a:t> </a:t>
                </a:r>
                <a:r>
                  <a:rPr lang="vi-VN" sz="3400" dirty="0" smtClean="0"/>
                  <a:t>với </a:t>
                </a:r>
                <a:r>
                  <a:rPr lang="vi-VN" sz="3400" dirty="0"/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400" dirty="0"/>
                  <a:t> là: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08" y="168154"/>
                <a:ext cx="11636991" cy="2556790"/>
              </a:xfrm>
              <a:prstGeom prst="rect">
                <a:avLst/>
              </a:prstGeom>
              <a:blipFill rotWithShape="1">
                <a:blip r:embed="rId2"/>
                <a:stretch>
                  <a:fillRect l="-1414" t="-3341" r="-2514" b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50208" y="3150203"/>
            <a:ext cx="30514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A. </a:t>
            </a:r>
            <a:r>
              <a:rPr lang="en-US" sz="3400" dirty="0" err="1"/>
              <a:t>Tiếp</a:t>
            </a:r>
            <a:r>
              <a:rPr lang="en-US" sz="3400" dirty="0"/>
              <a:t> </a:t>
            </a:r>
            <a:r>
              <a:rPr lang="en-US" sz="3400" dirty="0" err="1"/>
              <a:t>xúc</a:t>
            </a:r>
            <a:r>
              <a:rPr lang="en-US" sz="3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975" y="3917037"/>
            <a:ext cx="63512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B.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b="1" dirty="0">
                <a:solidFill>
                  <a:srgbClr val="0000CC"/>
                </a:solidFill>
              </a:rPr>
              <a:t> </a:t>
            </a:r>
            <a:r>
              <a:rPr lang="en-US" sz="3400" dirty="0" err="1"/>
              <a:t>Không</a:t>
            </a:r>
            <a:r>
              <a:rPr lang="en-US" sz="3400" dirty="0"/>
              <a:t> </a:t>
            </a:r>
            <a:r>
              <a:rPr lang="en-US" sz="3400" dirty="0" err="1"/>
              <a:t>có</a:t>
            </a:r>
            <a:r>
              <a:rPr lang="en-US" sz="3400" dirty="0"/>
              <a:t> </a:t>
            </a:r>
            <a:r>
              <a:rPr lang="en-US" sz="3400" dirty="0" err="1"/>
              <a:t>điểm</a:t>
            </a:r>
            <a:r>
              <a:rPr lang="en-US" sz="3400" dirty="0"/>
              <a:t> </a:t>
            </a:r>
            <a:r>
              <a:rPr lang="en-US" sz="3400" dirty="0" err="1"/>
              <a:t>chung</a:t>
            </a:r>
            <a:r>
              <a:rPr lang="en-US" sz="3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0975" y="4759235"/>
            <a:ext cx="116614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C. </a:t>
            </a:r>
            <a:r>
              <a:rPr lang="en-US" sz="3400" b="1" dirty="0" smtClean="0">
                <a:solidFill>
                  <a:srgbClr val="0000CC"/>
                </a:solidFill>
              </a:rPr>
              <a:t> </a:t>
            </a:r>
            <a:r>
              <a:rPr lang="en-US" sz="3400" dirty="0" err="1" smtClean="0"/>
              <a:t>Cắt</a:t>
            </a:r>
            <a:r>
              <a:rPr lang="en-US" sz="3400" dirty="0" smtClean="0"/>
              <a:t> </a:t>
            </a:r>
            <a:r>
              <a:rPr lang="en-US" sz="3400" dirty="0" err="1"/>
              <a:t>nhau</a:t>
            </a:r>
            <a:r>
              <a:rPr lang="en-US" sz="3400" dirty="0"/>
              <a:t> </a:t>
            </a:r>
            <a:r>
              <a:rPr lang="en-US" sz="3400" dirty="0" err="1"/>
              <a:t>theo</a:t>
            </a:r>
            <a:r>
              <a:rPr lang="en-US" sz="3400" dirty="0"/>
              <a:t> </a:t>
            </a:r>
            <a:r>
              <a:rPr lang="en-US" sz="3400" dirty="0" err="1"/>
              <a:t>giao</a:t>
            </a:r>
            <a:r>
              <a:rPr lang="en-US" sz="3400" dirty="0"/>
              <a:t> </a:t>
            </a:r>
            <a:r>
              <a:rPr lang="en-US" sz="3400" dirty="0" err="1"/>
              <a:t>tuyến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0975" y="5619044"/>
            <a:ext cx="116462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D.  </a:t>
            </a:r>
            <a:r>
              <a:rPr lang="en-US" sz="3400" dirty="0" err="1"/>
              <a:t>Cắt</a:t>
            </a:r>
            <a:r>
              <a:rPr lang="en-US" sz="3400" dirty="0"/>
              <a:t> </a:t>
            </a:r>
            <a:r>
              <a:rPr lang="en-US" sz="3400" dirty="0" err="1"/>
              <a:t>nhau</a:t>
            </a:r>
            <a:r>
              <a:rPr lang="en-US" sz="3400" dirty="0"/>
              <a:t> </a:t>
            </a:r>
            <a:r>
              <a:rPr lang="en-US" sz="3400" dirty="0" err="1"/>
              <a:t>theo</a:t>
            </a:r>
            <a:r>
              <a:rPr lang="en-US" sz="3400" dirty="0"/>
              <a:t> </a:t>
            </a:r>
            <a:r>
              <a:rPr lang="en-US" sz="3400" dirty="0" err="1"/>
              <a:t>giao</a:t>
            </a:r>
            <a:r>
              <a:rPr lang="en-US" sz="3400" dirty="0"/>
              <a:t> </a:t>
            </a:r>
            <a:r>
              <a:rPr lang="en-US" sz="3400" dirty="0" err="1"/>
              <a:t>tuyến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 </a:t>
            </a:r>
            <a:r>
              <a:rPr lang="en-US" sz="3400" dirty="0" err="1"/>
              <a:t>lớn</a:t>
            </a:r>
            <a:r>
              <a:rPr lang="en-US" sz="3400" dirty="0"/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0" y="3813842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277" y="863264"/>
                <a:ext cx="11404980" cy="4140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dirty="0" smtClean="0"/>
                  <a:t>+ </a:t>
                </a:r>
                <a:r>
                  <a:rPr lang="en-US" sz="3400" dirty="0" err="1" smtClean="0"/>
                  <a:t>Gọi</a:t>
                </a: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3400" dirty="0"/>
                  <a:t>,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hình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chiếu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3400" dirty="0"/>
                  <a:t>, ta </a:t>
                </a:r>
                <a:r>
                  <a:rPr lang="en-US" sz="3400" dirty="0" err="1"/>
                  <a:t>chứng</a:t>
                </a:r>
                <a:r>
                  <a:rPr lang="en-US" sz="3400" dirty="0"/>
                  <a:t> minh </a:t>
                </a:r>
                <a:r>
                  <a:rPr lang="en-US" sz="3400" dirty="0" err="1"/>
                  <a:t>được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𝐴𝐻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r>
                          <a:rPr lang="en-US" sz="34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𝑆𝐵𝐶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400" dirty="0"/>
                  <a:t>.</a:t>
                </a:r>
                <a:endParaRPr lang="en-US" sz="3400" dirty="0">
                  <a:effectLst/>
                </a:endParaRPr>
              </a:p>
              <a:p>
                <a:r>
                  <a:rPr lang="en-US" sz="3400" dirty="0" smtClean="0"/>
                  <a:t>+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⇒</m:t>
                      </m:r>
                      <m:r>
                        <a:rPr lang="en-US" sz="34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 i="1">
                              <a:latin typeface="Cambria Math"/>
                            </a:rPr>
                            <m:t>𝐴</m:t>
                          </m:r>
                          <m:r>
                            <a:rPr lang="en-US" sz="3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𝑆𝐵𝐶</m:t>
                              </m:r>
                            </m:e>
                          </m:d>
                        </m:e>
                      </m:d>
                      <m:r>
                        <a:rPr lang="en-US" sz="3400" i="1">
                          <a:latin typeface="Cambria Math"/>
                        </a:rPr>
                        <m:t>=</m:t>
                      </m:r>
                      <m:r>
                        <a:rPr lang="en-US" sz="3400" i="1">
                          <a:latin typeface="Cambria Math"/>
                        </a:rPr>
                        <m:t>𝐴𝐻</m:t>
                      </m:r>
                      <m:r>
                        <a:rPr lang="en-US" sz="3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15</m:t>
                              </m:r>
                            </m:e>
                          </m:rad>
                        </m:num>
                        <m:den>
                          <m:r>
                            <a:rPr lang="en-US" sz="3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400" i="1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3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400" i="1">
                          <a:latin typeface="Cambria Math"/>
                        </a:rPr>
                        <m:t>=</m:t>
                      </m:r>
                      <m:r>
                        <a:rPr lang="en-US" sz="3400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3400" dirty="0">
                  <a:effectLst/>
                </a:endParaRPr>
              </a:p>
              <a:p>
                <a:r>
                  <a:rPr lang="en-US" sz="3400" dirty="0" smtClean="0"/>
                  <a:t>+ </a:t>
                </a:r>
                <a:r>
                  <a:rPr lang="en-US" sz="3400" dirty="0" err="1" smtClean="0"/>
                  <a:t>Vậy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Mp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smtClean="0"/>
                  <a:t>và </a:t>
                </a:r>
                <a:r>
                  <a:rPr lang="en-US" sz="3400" dirty="0"/>
                  <a:t>mc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(</m:t>
                    </m:r>
                    <m:r>
                      <a:rPr lang="vi-VN" sz="3400" i="1">
                        <a:latin typeface="Cambria Math"/>
                      </a:rPr>
                      <m:t>𝐴</m:t>
                    </m:r>
                    <m:r>
                      <a:rPr lang="vi-VN" sz="3400" i="1">
                        <a:latin typeface="Cambria Math"/>
                      </a:rPr>
                      <m:t>,</m:t>
                    </m:r>
                    <m:r>
                      <a:rPr lang="vi-VN" sz="3400" i="1">
                        <a:latin typeface="Cambria Math"/>
                      </a:rPr>
                      <m:t>𝑎</m:t>
                    </m:r>
                    <m:r>
                      <a:rPr lang="vi-VN" sz="34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3400" dirty="0"/>
                  <a:t> 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chung</a:t>
                </a:r>
                <a:r>
                  <a:rPr lang="en-US" sz="3400" dirty="0"/>
                  <a:t>. </a:t>
                </a:r>
                <a:endParaRPr lang="en-US" sz="3400" dirty="0" smtClean="0"/>
              </a:p>
              <a:p>
                <a:r>
                  <a:rPr lang="en-US" sz="3400" b="1" dirty="0" smtClean="0"/>
                  <a:t>+ </a:t>
                </a:r>
                <a:r>
                  <a:rPr lang="en-US" sz="3400" b="1" dirty="0" err="1" smtClean="0"/>
                  <a:t>Chọn</a:t>
                </a:r>
                <a:r>
                  <a:rPr lang="en-US" sz="3400" b="1" dirty="0" smtClean="0"/>
                  <a:t> B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77" y="863264"/>
                <a:ext cx="11404980" cy="4140492"/>
              </a:xfrm>
              <a:prstGeom prst="rect">
                <a:avLst/>
              </a:prstGeom>
              <a:blipFill rotWithShape="1">
                <a:blip r:embed="rId2"/>
                <a:stretch>
                  <a:fillRect l="-1443" t="-1915" b="-4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866239" y="295886"/>
            <a:ext cx="14863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00" b="1" dirty="0" err="1">
                <a:solidFill>
                  <a:srgbClr val="FF0000"/>
                </a:solidFill>
              </a:rPr>
              <a:t>Lời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giải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1969" y="221447"/>
                <a:ext cx="11773469" cy="1981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13.</a:t>
                </a:r>
                <a:r>
                  <a:rPr lang="en-US" sz="3400" b="1" dirty="0"/>
                  <a:t>	</a:t>
                </a:r>
                <a:r>
                  <a:rPr lang="en-US" sz="3400" dirty="0" err="1"/>
                  <a:t>Tính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thể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tích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khối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ngoại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hình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chóp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tứ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giác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đều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tất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cả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các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cạnh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bằng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400" dirty="0"/>
                  <a:t>.</a:t>
                </a:r>
              </a:p>
              <a:p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/>
                  <a:t>.	</a:t>
                </a:r>
                <a:r>
                  <a:rPr lang="en-US" sz="3400" dirty="0" smtClean="0">
                    <a:solidFill>
                      <a:srgbClr val="0000CC"/>
                    </a:solidFill>
                  </a:rPr>
                  <a:t>	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𝜋</m:t>
                        </m:r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/>
                  <a:t>.	</a:t>
                </a:r>
                <a:r>
                  <a:rPr lang="en-US" sz="3400" dirty="0" smtClean="0"/>
                  <a:t>	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C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400" dirty="0"/>
                  <a:t>.	</a:t>
                </a:r>
                <a:r>
                  <a:rPr lang="en-US" sz="3400" dirty="0" smtClean="0"/>
                  <a:t>	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D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69" y="221447"/>
                <a:ext cx="11773469" cy="1981633"/>
              </a:xfrm>
              <a:prstGeom prst="rect">
                <a:avLst/>
              </a:prstGeom>
              <a:blipFill rotWithShape="1">
                <a:blip r:embed="rId2"/>
                <a:stretch>
                  <a:fillRect l="-1450" t="-4308" r="-2279" b="-4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007768" y="2497610"/>
            <a:ext cx="2947670" cy="2790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3038" y="2830083"/>
                <a:ext cx="8634729" cy="3928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Áp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dụng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thức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𝑅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400" dirty="0"/>
              </a:p>
              <a:p>
                <a:pPr algn="just"/>
                <a:r>
                  <a:rPr lang="en-US" sz="3400" dirty="0" smtClean="0"/>
                  <a:t>+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𝑆𝑂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400" i="1">
                            <a:latin typeface="Cambria Math"/>
                          </a:rPr>
                          <m:t>−</m:t>
                        </m:r>
                        <m:r>
                          <a:rPr lang="en-US" sz="3400" i="1">
                            <a:latin typeface="Cambria Math"/>
                          </a:rPr>
                          <m:t>𝑂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400" dirty="0"/>
                  <a:t>  </a:t>
                </a:r>
                <a:r>
                  <a:rPr lang="en-US" sz="3400" dirty="0" err="1"/>
                  <a:t>suy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ra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𝑅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  <m:r>
                          <a:rPr lang="en-US" sz="3400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4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3400" dirty="0"/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Vậy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thể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tích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khối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𝑉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4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8" y="2830083"/>
                <a:ext cx="8634729" cy="3928704"/>
              </a:xfrm>
              <a:prstGeom prst="rect">
                <a:avLst/>
              </a:prstGeom>
              <a:blipFill rotWithShape="1">
                <a:blip r:embed="rId4"/>
                <a:stretch>
                  <a:fillRect l="-1905" r="-4234" b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458297" y="2189833"/>
            <a:ext cx="14863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00" b="1" dirty="0" err="1">
                <a:solidFill>
                  <a:srgbClr val="FF0000"/>
                </a:solidFill>
              </a:rPr>
              <a:t>Lời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giải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7" name="Action Button: Back or Previous 6">
            <a:hlinkClick r:id="rId5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7591" y="1366053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8322" y="369552"/>
                <a:ext cx="11705230" cy="2504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400" b="1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Câu </a:t>
                </a:r>
                <a:r>
                  <a:rPr lang="en-US" sz="3400" b="1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14</a:t>
                </a:r>
                <a:r>
                  <a:rPr lang="vi-VN" sz="3400" b="1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  <a:r>
                  <a:rPr lang="vi-VN" sz="3400" b="1" dirty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Cho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hình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chóp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.</m:t>
                    </m:r>
                    <m:r>
                      <a:rPr lang="en-US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có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cạnh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𝑆𝐴</m:t>
                    </m:r>
                  </m:oMath>
                </a14:m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vuông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góc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với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đáy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là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tam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giác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vuông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tại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và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𝐵𝐶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𝑆𝐴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Tính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bán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kính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của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mặt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cầu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ngoại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tiếp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hình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400" dirty="0" err="1">
                    <a:latin typeface="Calibri" pitchFamily="34" charset="0"/>
                    <a:cs typeface="Calibri" pitchFamily="34" charset="0"/>
                  </a:rPr>
                  <a:t>chóp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.</m:t>
                    </m:r>
                    <m:r>
                      <a:rPr lang="en-US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r>
                  <a:rPr lang="en-US" sz="3400" b="1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latin typeface="Cambria Math"/>
                      </a:rPr>
                      <m:t>  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400" dirty="0"/>
                  <a:t>.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US" sz="3400" dirty="0" smtClean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US" sz="3400" b="1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B.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400" dirty="0"/>
                  <a:t>.</a:t>
                </a:r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US" sz="3400" dirty="0" smtClean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US" sz="3400" b="1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C</a:t>
                </a:r>
                <a:r>
                  <a:rPr lang="en-US" sz="3400" b="1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.	</a:t>
                </a:r>
                <a:r>
                  <a:rPr lang="en-US" sz="3400" dirty="0" smtClean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US" sz="3400" b="1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3400" b="1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22" y="369552"/>
                <a:ext cx="11705230" cy="2504853"/>
              </a:xfrm>
              <a:prstGeom prst="rect">
                <a:avLst/>
              </a:prstGeom>
              <a:blipFill rotWithShape="1">
                <a:blip r:embed="rId2"/>
                <a:stretch>
                  <a:fillRect l="-1458" t="-3163" r="-2344" b="-3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7503" y="3740805"/>
                <a:ext cx="8757315" cy="2440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dirty="0" smtClean="0"/>
                  <a:t>+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400" i="1">
                            <a:latin typeface="Cambria Math"/>
                          </a:rPr>
                          <m:t>đ</m:t>
                        </m:r>
                      </m:sub>
                    </m:sSub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h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𝑆𝐴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400" dirty="0"/>
                  <a:t>.</a:t>
                </a:r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Áp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dụng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thức</a:t>
                </a:r>
                <a:r>
                  <a:rPr lang="en-US" sz="3400" dirty="0"/>
                  <a:t>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 </a:t>
                </a:r>
                <a:endParaRPr lang="en-US" sz="3400" dirty="0" smtClean="0"/>
              </a:p>
              <a:p>
                <a:pPr algn="just"/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𝑅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4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3400" i="1">
                                        <a:latin typeface="Cambria Math"/>
                                      </a:rPr>
                                      <m:t>đ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4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US" sz="3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400" i="1">
                                        <a:latin typeface="Cambria Math"/>
                                      </a:rPr>
                                      <m:t>𝐵𝐶</m:t>
                                    </m:r>
                                  </m:num>
                                  <m:den>
                                    <m:r>
                                      <a:rPr lang="en-US" sz="3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400" i="1">
                                        <a:latin typeface="Cambria Math"/>
                                      </a:rPr>
                                      <m:t>𝑆𝐴</m:t>
                                    </m:r>
                                  </m:num>
                                  <m:den>
                                    <m:r>
                                      <a:rPr lang="en-US" sz="3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3" y="3740805"/>
                <a:ext cx="8757315" cy="2440155"/>
              </a:xfrm>
              <a:prstGeom prst="rect">
                <a:avLst/>
              </a:prstGeom>
              <a:blipFill rotWithShape="1">
                <a:blip r:embed="rId3"/>
                <a:stretch>
                  <a:fillRect l="-1950" r="-557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8863652" y="3541499"/>
            <a:ext cx="3009900" cy="2832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34633" y="2936429"/>
            <a:ext cx="14863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00" b="1" dirty="0" err="1">
                <a:solidFill>
                  <a:srgbClr val="FF0000"/>
                </a:solidFill>
              </a:rPr>
              <a:t>Lời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giải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13126" y="2033536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0209" y="329531"/>
                <a:ext cx="11691582" cy="3067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15.</a:t>
                </a:r>
                <a:r>
                  <a:rPr lang="en-US" sz="3400" b="1" dirty="0"/>
                  <a:t>	</a:t>
                </a:r>
                <a:endParaRPr lang="en-US" sz="3400" b="1" dirty="0" smtClean="0"/>
              </a:p>
              <a:p>
                <a:pPr algn="just"/>
                <a:r>
                  <a:rPr lang="en-US" sz="3400" dirty="0" smtClean="0"/>
                  <a:t>Cho </a:t>
                </a:r>
                <a:r>
                  <a:rPr lang="en-US" sz="3400" dirty="0" err="1"/>
                  <a:t>tứ</a:t>
                </a:r>
                <a:r>
                  <a:rPr lang="en-US" sz="3400" dirty="0"/>
                  <a:t> </a:t>
                </a:r>
                <a:r>
                  <a:rPr lang="en-US" sz="3400" dirty="0" err="1"/>
                  <a:t>diện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 </m:t>
                    </m:r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.</m:t>
                    </m:r>
                    <m:r>
                      <a:rPr lang="en-US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đáy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tam </a:t>
                </a:r>
                <a:r>
                  <a:rPr lang="en-US" sz="3400" dirty="0" err="1"/>
                  <a:t>giác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vuông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tại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3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  <m:r>
                      <a:rPr lang="en-US" sz="3400" i="1">
                        <a:latin typeface="Cambria Math"/>
                      </a:rPr>
                      <m:t>,</m:t>
                    </m:r>
                    <m:r>
                      <a:rPr lang="en-US" sz="3400" i="1">
                        <a:latin typeface="Cambria Math"/>
                      </a:rPr>
                      <m:t>𝐵𝐶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4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  <m:r>
                      <a:rPr lang="en-US" sz="3400" i="1">
                        <a:latin typeface="Cambria Math"/>
                      </a:rPr>
                      <m:t>,</m:t>
                    </m:r>
                    <m:r>
                      <a:rPr lang="en-US" sz="3400" i="1">
                        <a:latin typeface="Cambria Math"/>
                      </a:rPr>
                      <m:t>𝑆𝐴</m:t>
                    </m:r>
                    <m:r>
                      <a:rPr lang="en-US" sz="34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400" dirty="0"/>
                  <a:t>, </a:t>
                </a:r>
                <a:r>
                  <a:rPr lang="en-US" sz="3400" dirty="0" err="1"/>
                  <a:t>cạnh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bên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𝑆𝐶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tạo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đáy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góc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400" dirty="0"/>
                  <a:t>. </a:t>
                </a:r>
                <a:r>
                  <a:rPr lang="en-US" sz="3400" dirty="0" err="1"/>
                  <a:t>Khi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thể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tích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khối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ngoại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.</m:t>
                    </m:r>
                    <m:r>
                      <a:rPr lang="en-US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bằng</a:t>
                </a:r>
                <a:endParaRPr lang="en-US" sz="3400" dirty="0"/>
              </a:p>
              <a:p>
                <a:pPr algn="just"/>
                <a:r>
                  <a:rPr lang="en-US" sz="3400" b="1" dirty="0">
                    <a:solidFill>
                      <a:srgbClr val="0000CC"/>
                    </a:solidFill>
                  </a:rPr>
                  <a:t>A</a:t>
                </a:r>
                <a:r>
                  <a:rPr lang="en-US" sz="3400" dirty="0">
                    <a:solidFill>
                      <a:srgbClr val="0000CC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𝑉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/>
                  <a:t>.	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B</a:t>
                </a:r>
                <a:r>
                  <a:rPr lang="en-US" sz="3400" dirty="0">
                    <a:solidFill>
                      <a:srgbClr val="0000CC"/>
                    </a:solidFill>
                  </a:rPr>
                  <a:t>.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𝑉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50</m:t>
                        </m:r>
                        <m:r>
                          <a:rPr lang="en-US" sz="34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  <a:r>
                  <a:rPr lang="en-US" sz="3400" dirty="0">
                    <a:solidFill>
                      <a:srgbClr val="0000CC"/>
                    </a:solidFill>
                  </a:rPr>
                  <a:t>	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C</a:t>
                </a:r>
                <a:r>
                  <a:rPr lang="en-US" sz="3400" dirty="0">
                    <a:solidFill>
                      <a:srgbClr val="0000CC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𝑉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5</m:t>
                        </m:r>
                        <m:r>
                          <a:rPr lang="en-US" sz="34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>
                    <a:solidFill>
                      <a:srgbClr val="0000CC"/>
                    </a:solidFill>
                  </a:rPr>
                  <a:t>.	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D</a:t>
                </a:r>
                <a:r>
                  <a:rPr lang="en-US" sz="3400" dirty="0">
                    <a:solidFill>
                      <a:srgbClr val="0000CC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𝑉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500</m:t>
                        </m:r>
                        <m:r>
                          <a:rPr lang="en-US" sz="34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09" y="329531"/>
                <a:ext cx="11691582" cy="3067378"/>
              </a:xfrm>
              <a:prstGeom prst="rect">
                <a:avLst/>
              </a:prstGeom>
              <a:blipFill rotWithShape="1">
                <a:blip r:embed="rId2"/>
                <a:stretch>
                  <a:fillRect l="-1408" t="-2783" r="-2346" b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63872" y="3596800"/>
            <a:ext cx="2708910" cy="27971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267700" y="2556040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1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4208" y="92370"/>
            <a:ext cx="14863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00" b="1" dirty="0" err="1">
                <a:solidFill>
                  <a:srgbClr val="FF0000"/>
                </a:solidFill>
              </a:rPr>
              <a:t>Lời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giải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319317" y="51483"/>
            <a:ext cx="2708910" cy="2797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0738" y="2688782"/>
                <a:ext cx="11715604" cy="4235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dirty="0" smtClean="0"/>
                  <a:t>+ </a:t>
                </a:r>
                <a:r>
                  <a:rPr lang="en-US" sz="3400" dirty="0" err="1" smtClean="0"/>
                  <a:t>Gọi</a:t>
                </a: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𝑆𝐶</m:t>
                    </m:r>
                  </m:oMath>
                </a14:m>
                <a:r>
                  <a:rPr lang="en-US" sz="3400" dirty="0"/>
                  <a:t>,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𝐼𝑆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𝐼𝐴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𝐼𝐵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𝐼𝐶</m:t>
                    </m:r>
                    <m:r>
                      <a:rPr lang="en-US" sz="3400" i="1">
                        <a:latin typeface="Cambria Math"/>
                      </a:rPr>
                      <m:t>⇒</m:t>
                    </m:r>
                    <m:r>
                      <a:rPr lang="en-US" sz="34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ngoại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khối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chóp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.</m:t>
                    </m:r>
                    <m:r>
                      <a:rPr lang="en-US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400" dirty="0"/>
                  <a:t>. </a:t>
                </a:r>
                <a:endParaRPr lang="en-US" sz="3400" dirty="0" smtClean="0"/>
              </a:p>
              <a:p>
                <a:r>
                  <a:rPr lang="en-US" sz="3400" dirty="0" smtClean="0"/>
                  <a:t>+ </a:t>
                </a:r>
                <a:r>
                  <a:rPr lang="en-US" sz="3400" dirty="0" err="1" smtClean="0"/>
                  <a:t>Khi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đó</a:t>
                </a:r>
                <a:r>
                  <a:rPr lang="en-US" sz="3400" dirty="0"/>
                  <a:t>,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𝑅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𝑆𝐶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  <a:p>
                <a:r>
                  <a:rPr lang="en-US" sz="3400" dirty="0" smtClean="0"/>
                  <a:t>+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𝐴𝐶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400" i="1">
                            <a:latin typeface="Cambria Math"/>
                          </a:rPr>
                          <m:t>+</m:t>
                        </m:r>
                        <m:r>
                          <a:rPr lang="en-US" sz="3400" i="1">
                            <a:latin typeface="Cambria Math"/>
                          </a:rPr>
                          <m:t>𝐵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5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400" dirty="0" smtClean="0"/>
                  <a:t>. </a:t>
                </a:r>
              </a:p>
              <a:p>
                <a:r>
                  <a:rPr lang="en-US" sz="3400" dirty="0"/>
                  <a:t>+</a:t>
                </a: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b="0" i="0" smtClean="0">
                        <a:latin typeface="Cambria Math"/>
                      </a:rPr>
                      <m:t>T</m:t>
                    </m:r>
                    <m:r>
                      <a:rPr lang="en-US" sz="3400" b="0" i="1" smtClean="0">
                        <a:latin typeface="Cambria Math"/>
                      </a:rPr>
                      <m:t>ỷ </m:t>
                    </m:r>
                    <m:r>
                      <a:rPr lang="en-US" sz="3400" b="0" i="1" smtClean="0">
                        <a:latin typeface="Cambria Math"/>
                      </a:rPr>
                      <m:t>𝑠</m:t>
                    </m:r>
                    <m:r>
                      <a:rPr lang="en-US" sz="3400" b="0" i="1" smtClean="0">
                        <a:latin typeface="Cambria Math"/>
                      </a:rPr>
                      <m:t>ố 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𝑆𝐶</m:t>
                        </m:r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𝑐𝑜𝑠</m:t>
                    </m:r>
                    <m:r>
                      <a:rPr lang="en-US" sz="34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⇒</m:t>
                    </m:r>
                    <m:r>
                      <a:rPr lang="en-US" sz="3400" i="1">
                        <a:latin typeface="Cambria Math"/>
                      </a:rPr>
                      <m:t>𝑆𝐶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𝐴𝐶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10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  <m:r>
                      <a:rPr lang="en-US" sz="3400" i="1">
                        <a:latin typeface="Cambria Math"/>
                      </a:rPr>
                      <m:t>⇒</m:t>
                    </m:r>
                    <m:r>
                      <a:rPr lang="en-US" sz="3400" i="1">
                        <a:latin typeface="Cambria Math"/>
                      </a:rPr>
                      <m:t>𝑅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𝑆𝐶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5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400" dirty="0"/>
                  <a:t>.</a:t>
                </a:r>
              </a:p>
              <a:p>
                <a:r>
                  <a:rPr lang="en-US" sz="3400" dirty="0" smtClean="0"/>
                  <a:t>+ </a:t>
                </a:r>
                <a:r>
                  <a:rPr lang="en-US" sz="3400" dirty="0" err="1" smtClean="0"/>
                  <a:t>Vậy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thể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tích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khối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𝑉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4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500</m:t>
                        </m:r>
                        <m:r>
                          <a:rPr lang="en-US" sz="34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38" y="2688782"/>
                <a:ext cx="11715604" cy="4235070"/>
              </a:xfrm>
              <a:prstGeom prst="rect">
                <a:avLst/>
              </a:prstGeom>
              <a:blipFill rotWithShape="1">
                <a:blip r:embed="rId3"/>
                <a:stretch>
                  <a:fillRect l="-1457" t="-1871" r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0738" y="741584"/>
                <a:ext cx="9268104" cy="2011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dirty="0" smtClean="0"/>
                  <a:t>+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𝛥</m:t>
                    </m:r>
                    <m:r>
                      <a:rPr lang="en-US" sz="3400" i="1">
                        <a:latin typeface="Cambria Math"/>
                      </a:rPr>
                      <m:t>𝑆𝐴𝐶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vuông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tại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3400" i="1">
                                  <a:latin typeface="Cambria Math"/>
                                </a:rPr>
                                <m:t>𝐵𝐶</m:t>
                              </m:r>
                              <m:r>
                                <a:rPr lang="en-US" sz="3400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3400" i="1">
                                  <a:latin typeface="Cambria Math"/>
                                </a:rPr>
                                <m:t>𝐴𝐵</m:t>
                              </m:r>
                            </m:e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3400" i="1">
                                  <a:latin typeface="Cambria Math"/>
                                </a:rPr>
                                <m:t>𝐵𝐶</m:t>
                              </m:r>
                              <m:r>
                                <a:rPr lang="en-US" sz="3400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3400" i="1">
                                  <a:latin typeface="Cambria Math"/>
                                </a:rPr>
                                <m:t>𝑆𝐴</m:t>
                              </m:r>
                            </m:e>
                          </m:eqArr>
                        </m:e>
                      </m:d>
                      <m:r>
                        <a:rPr lang="en-US" sz="3400" i="1">
                          <a:latin typeface="Cambria Math"/>
                        </a:rPr>
                        <m:t>⇒</m:t>
                      </m:r>
                      <m:r>
                        <a:rPr lang="en-US" sz="3400" i="1">
                          <a:latin typeface="Cambria Math"/>
                        </a:rPr>
                        <m:t>𝐵𝐶</m:t>
                      </m:r>
                      <m:r>
                        <a:rPr lang="en-US" sz="3400" i="1"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 i="1">
                              <a:latin typeface="Cambria Math"/>
                            </a:rPr>
                            <m:t>𝑆𝐴𝐵</m:t>
                          </m:r>
                        </m:e>
                      </m:d>
                      <m:r>
                        <a:rPr lang="en-US" sz="3400" i="1">
                          <a:latin typeface="Cambria Math"/>
                        </a:rPr>
                        <m:t>⇒</m:t>
                      </m:r>
                      <m:r>
                        <a:rPr lang="en-US" sz="3400" i="1">
                          <a:latin typeface="Cambria Math"/>
                        </a:rPr>
                        <m:t>𝐵𝐶</m:t>
                      </m:r>
                      <m:r>
                        <a:rPr lang="en-US" sz="3400" i="1">
                          <a:latin typeface="Cambria Math"/>
                        </a:rPr>
                        <m:t>⊥</m:t>
                      </m:r>
                      <m:r>
                        <a:rPr lang="en-US" sz="3400" i="1">
                          <a:latin typeface="Cambria Math"/>
                        </a:rPr>
                        <m:t>𝑆𝐵</m:t>
                      </m:r>
                    </m:oMath>
                  </m:oMathPara>
                </a14:m>
                <a:endParaRPr lang="en-US" sz="3400" i="1" dirty="0" smtClean="0">
                  <a:latin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⇒</m:t>
                    </m:r>
                    <m:r>
                      <a:rPr lang="en-US" sz="3400" i="1">
                        <a:latin typeface="Cambria Math"/>
                      </a:rPr>
                      <m:t>𝛥</m:t>
                    </m:r>
                    <m:r>
                      <a:rPr lang="en-US" sz="3400" i="1">
                        <a:latin typeface="Cambria Math"/>
                      </a:rPr>
                      <m:t>𝑆𝐵𝐶</m:t>
                    </m:r>
                  </m:oMath>
                </a14:m>
                <a:r>
                  <a:rPr lang="en-US" sz="3400" dirty="0" err="1"/>
                  <a:t>vuông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tại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38" y="741584"/>
                <a:ext cx="9268104" cy="2011448"/>
              </a:xfrm>
              <a:prstGeom prst="rect">
                <a:avLst/>
              </a:prstGeom>
              <a:blipFill rotWithShape="1">
                <a:blip r:embed="rId4"/>
                <a:stretch>
                  <a:fillRect l="-1842" t="-3939" b="-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Back or Previous 6">
            <a:hlinkClick r:id="rId5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799" y="256714"/>
                <a:ext cx="11541457" cy="3041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1. </a:t>
                </a:r>
              </a:p>
              <a:p>
                <a:pPr algn="just"/>
                <a:r>
                  <a:rPr lang="vi-VN" sz="3400" dirty="0" smtClean="0"/>
                  <a:t>Cho </a:t>
                </a:r>
                <a:r>
                  <a:rPr lang="vi-VN" sz="3400" dirty="0"/>
                  <a:t>hình chóp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.</m:t>
                    </m:r>
                    <m:r>
                      <a:rPr lang="vi-VN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400" dirty="0"/>
                  <a:t> có đáy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400" dirty="0"/>
                  <a:t> là tam giác vuông tại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400" dirty="0"/>
                  <a:t>. Biết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𝑆𝐴</m:t>
                    </m:r>
                    <m:r>
                      <a:rPr lang="vi-VN" sz="34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 </m:t>
                    </m:r>
                    <m:r>
                      <a:rPr lang="vi-VN" sz="3400" i="1">
                        <a:latin typeface="Cambria Math"/>
                      </a:rPr>
                      <m:t>𝐴𝐵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400" i="1">
                            <a:latin typeface="Cambria Math"/>
                          </a:rPr>
                          <m:t>𝐴𝐶𝐵</m:t>
                        </m:r>
                      </m:e>
                    </m:acc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3400" dirty="0"/>
                  <a:t>,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400" dirty="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400" dirty="0"/>
                  <a:t> bằng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3400" dirty="0"/>
                  <a:t>.  Vị trí tương đối giữa mặt cầu tâm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, bán kính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4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400" dirty="0"/>
                  <a:t>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400" dirty="0"/>
                  <a:t> là: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56714"/>
                <a:ext cx="11541457" cy="3041795"/>
              </a:xfrm>
              <a:prstGeom prst="rect">
                <a:avLst/>
              </a:prstGeom>
              <a:blipFill rotWithShape="1">
                <a:blip r:embed="rId2"/>
                <a:stretch>
                  <a:fillRect l="-1426" t="-2806" r="-2588" b="-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0208" y="3244334"/>
            <a:ext cx="30514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A. </a:t>
            </a:r>
            <a:r>
              <a:rPr lang="en-US" sz="3400" dirty="0" err="1"/>
              <a:t>Tiếp</a:t>
            </a:r>
            <a:r>
              <a:rPr lang="en-US" sz="3400" dirty="0"/>
              <a:t> </a:t>
            </a:r>
            <a:r>
              <a:rPr lang="en-US" sz="3400" dirty="0" err="1"/>
              <a:t>xúc</a:t>
            </a:r>
            <a:r>
              <a:rPr lang="en-US" sz="3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975" y="3954018"/>
            <a:ext cx="63512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B.</a:t>
            </a:r>
            <a:r>
              <a:rPr lang="en-US" sz="3400" dirty="0">
                <a:solidFill>
                  <a:srgbClr val="0000CC"/>
                </a:solidFill>
              </a:rPr>
              <a:t> </a:t>
            </a:r>
            <a:r>
              <a:rPr lang="en-US" sz="3400" b="1" dirty="0">
                <a:solidFill>
                  <a:srgbClr val="0000CC"/>
                </a:solidFill>
              </a:rPr>
              <a:t> </a:t>
            </a:r>
            <a:r>
              <a:rPr lang="en-US" sz="3400" dirty="0" err="1"/>
              <a:t>Không</a:t>
            </a:r>
            <a:r>
              <a:rPr lang="en-US" sz="3400" dirty="0"/>
              <a:t> </a:t>
            </a:r>
            <a:r>
              <a:rPr lang="en-US" sz="3400" dirty="0" err="1"/>
              <a:t>có</a:t>
            </a:r>
            <a:r>
              <a:rPr lang="en-US" sz="3400" dirty="0"/>
              <a:t> </a:t>
            </a:r>
            <a:r>
              <a:rPr lang="en-US" sz="3400" dirty="0" err="1"/>
              <a:t>điểm</a:t>
            </a:r>
            <a:r>
              <a:rPr lang="en-US" sz="3400" dirty="0"/>
              <a:t> </a:t>
            </a:r>
            <a:r>
              <a:rPr lang="en-US" sz="3400" dirty="0" err="1"/>
              <a:t>chung</a:t>
            </a:r>
            <a:r>
              <a:rPr lang="en-US" sz="3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975" y="4759235"/>
            <a:ext cx="116614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C. </a:t>
            </a:r>
            <a:r>
              <a:rPr lang="en-US" sz="3400" b="1" dirty="0" smtClean="0">
                <a:solidFill>
                  <a:srgbClr val="0000CC"/>
                </a:solidFill>
              </a:rPr>
              <a:t> </a:t>
            </a:r>
            <a:r>
              <a:rPr lang="en-US" sz="3400" dirty="0" err="1" smtClean="0"/>
              <a:t>Cắt</a:t>
            </a:r>
            <a:r>
              <a:rPr lang="en-US" sz="3400" dirty="0" smtClean="0"/>
              <a:t> </a:t>
            </a:r>
            <a:r>
              <a:rPr lang="en-US" sz="3400" dirty="0" err="1"/>
              <a:t>nhau</a:t>
            </a:r>
            <a:r>
              <a:rPr lang="en-US" sz="3400" dirty="0"/>
              <a:t> </a:t>
            </a:r>
            <a:r>
              <a:rPr lang="en-US" sz="3400" dirty="0" err="1"/>
              <a:t>theo</a:t>
            </a:r>
            <a:r>
              <a:rPr lang="en-US" sz="3400" dirty="0"/>
              <a:t> </a:t>
            </a:r>
            <a:r>
              <a:rPr lang="en-US" sz="3400" dirty="0" err="1"/>
              <a:t>giao</a:t>
            </a:r>
            <a:r>
              <a:rPr lang="en-US" sz="3400" dirty="0"/>
              <a:t> </a:t>
            </a:r>
            <a:r>
              <a:rPr lang="en-US" sz="3400" dirty="0" err="1"/>
              <a:t>tuyến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975" y="5619044"/>
            <a:ext cx="116462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D.  </a:t>
            </a:r>
            <a:r>
              <a:rPr lang="en-US" sz="3400" dirty="0" err="1"/>
              <a:t>Cắt</a:t>
            </a:r>
            <a:r>
              <a:rPr lang="en-US" sz="3400" dirty="0"/>
              <a:t> </a:t>
            </a:r>
            <a:r>
              <a:rPr lang="en-US" sz="3400" dirty="0" err="1"/>
              <a:t>nhau</a:t>
            </a:r>
            <a:r>
              <a:rPr lang="en-US" sz="3400" dirty="0"/>
              <a:t> </a:t>
            </a:r>
            <a:r>
              <a:rPr lang="en-US" sz="3400" dirty="0" err="1"/>
              <a:t>theo</a:t>
            </a:r>
            <a:r>
              <a:rPr lang="en-US" sz="3400" dirty="0"/>
              <a:t> </a:t>
            </a:r>
            <a:r>
              <a:rPr lang="en-US" sz="3400" dirty="0" err="1"/>
              <a:t>giao</a:t>
            </a:r>
            <a:r>
              <a:rPr lang="en-US" sz="3400" dirty="0"/>
              <a:t> </a:t>
            </a:r>
            <a:r>
              <a:rPr lang="en-US" sz="3400" dirty="0" err="1"/>
              <a:t>tuyến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đường</a:t>
            </a:r>
            <a:r>
              <a:rPr lang="en-US" sz="3400" dirty="0"/>
              <a:t> </a:t>
            </a:r>
            <a:r>
              <a:rPr lang="en-US" sz="3400" dirty="0" err="1"/>
              <a:t>tròn</a:t>
            </a:r>
            <a:r>
              <a:rPr lang="en-US" sz="3400" dirty="0"/>
              <a:t> </a:t>
            </a:r>
            <a:r>
              <a:rPr lang="en-US" sz="3400" dirty="0" err="1"/>
              <a:t>lớn</a:t>
            </a:r>
            <a:r>
              <a:rPr lang="en-US" sz="3400" dirty="0"/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60820" y="5506385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61485" y="35820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850" y="30860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995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13863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0" y="20963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6849" y="20963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9950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7188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2901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99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68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9925" y="10991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1100" y="31051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1100" y="21154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2525" y="11181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7550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5900" y="59816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32913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7550" y="49919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5899" y="49919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66238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51951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90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59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8975" y="3994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0150" y="60007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0150" y="50110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1575" y="40137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7505" y="768219"/>
                <a:ext cx="11691582" cy="4973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dirty="0" smtClean="0"/>
                  <a:t>+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𝐴𝐶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4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400" i="1">
                            <a:latin typeface="Cambria Math"/>
                          </a:rPr>
                          <m:t>𝑆𝐵𝐴</m:t>
                        </m:r>
                      </m:e>
                    </m:acc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⇒</m:t>
                    </m:r>
                    <m:r>
                      <a:rPr lang="en-US" sz="3400" i="1">
                        <a:latin typeface="Cambria Math"/>
                      </a:rPr>
                      <m:t>𝑆𝐴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3400" dirty="0">
                  <a:effectLst/>
                </a:endParaRPr>
              </a:p>
              <a:p>
                <a:r>
                  <a:rPr lang="en-US" sz="3400" dirty="0" smtClean="0"/>
                  <a:t>+ </a:t>
                </a:r>
                <a:r>
                  <a:rPr lang="en-US" sz="3400" dirty="0" err="1" smtClean="0"/>
                  <a:t>Gọi</a:t>
                </a: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hình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chiếu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𝑆𝐵</m:t>
                    </m:r>
                  </m:oMath>
                </a14:m>
                <a:r>
                  <a:rPr lang="en-US" sz="3400" dirty="0"/>
                  <a:t>, ta </a:t>
                </a:r>
                <a:r>
                  <a:rPr lang="en-US" sz="3400" dirty="0" err="1"/>
                  <a:t>chứng</a:t>
                </a:r>
                <a:r>
                  <a:rPr lang="en-US" sz="3400" dirty="0"/>
                  <a:t> minh </a:t>
                </a:r>
                <a:r>
                  <a:rPr lang="en-US" sz="3400" dirty="0" err="1"/>
                  <a:t>được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𝐴𝐻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r>
                          <a:rPr lang="en-US" sz="34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𝑆𝐵𝐶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400" dirty="0"/>
                  <a:t>.</a:t>
                </a:r>
                <a:endParaRPr lang="en-US" sz="3400" dirty="0">
                  <a:effectLst/>
                </a:endParaRPr>
              </a:p>
              <a:p>
                <a:r>
                  <a:rPr lang="en-US" sz="3400" dirty="0" smtClean="0"/>
                  <a:t>+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4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⇒</m:t>
                      </m:r>
                      <m:r>
                        <a:rPr lang="en-US" sz="34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 i="1">
                              <a:latin typeface="Cambria Math"/>
                            </a:rPr>
                            <m:t>𝐴</m:t>
                          </m:r>
                          <m:r>
                            <a:rPr lang="en-US" sz="3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𝑆𝐵𝐶</m:t>
                              </m:r>
                            </m:e>
                          </m:d>
                        </m:e>
                      </m:d>
                      <m:r>
                        <a:rPr lang="en-US" sz="3400" i="1">
                          <a:latin typeface="Cambria Math"/>
                        </a:rPr>
                        <m:t>=</m:t>
                      </m:r>
                      <m:r>
                        <a:rPr lang="en-US" sz="3400" i="1">
                          <a:latin typeface="Cambria Math"/>
                        </a:rPr>
                        <m:t>𝐴𝐻</m:t>
                      </m:r>
                      <m:r>
                        <a:rPr lang="en-US" sz="3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400" i="1">
                          <a:latin typeface="Cambria Math"/>
                        </a:rPr>
                        <m:t>=</m:t>
                      </m:r>
                      <m:r>
                        <a:rPr lang="en-US" sz="3400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3400" dirty="0">
                  <a:effectLst/>
                </a:endParaRPr>
              </a:p>
              <a:p>
                <a:r>
                  <a:rPr lang="en-US" sz="3400" dirty="0" smtClean="0"/>
                  <a:t>+ </a:t>
                </a:r>
                <a:r>
                  <a:rPr lang="en-US" sz="3400" dirty="0" err="1" smtClean="0"/>
                  <a:t>Vậy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Mp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xúc</a:t>
                </a:r>
                <a:r>
                  <a:rPr lang="en-US" sz="3400" dirty="0"/>
                  <a:t> mc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𝐴</m:t>
                    </m:r>
                    <m:r>
                      <a:rPr lang="en-US" sz="3400" i="1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.</a:t>
                </a:r>
                <a:endParaRPr lang="en-US" sz="3400" dirty="0" smtClean="0"/>
              </a:p>
              <a:p>
                <a:r>
                  <a:rPr lang="en-US" sz="3400" b="1" dirty="0"/>
                  <a:t>+</a:t>
                </a:r>
                <a:r>
                  <a:rPr lang="en-US" sz="3400" b="1" dirty="0" smtClean="0"/>
                  <a:t> </a:t>
                </a:r>
                <a:r>
                  <a:rPr lang="en-US" sz="3400" b="1" dirty="0" err="1"/>
                  <a:t>Chọn</a:t>
                </a:r>
                <a:r>
                  <a:rPr lang="en-US" sz="3400" b="1" dirty="0"/>
                  <a:t> </a:t>
                </a:r>
                <a:r>
                  <a:rPr lang="en-US" sz="3400" b="1" dirty="0" smtClean="0"/>
                  <a:t>D</a:t>
                </a:r>
                <a:endParaRPr lang="en-US" sz="3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5" y="768219"/>
                <a:ext cx="11691582" cy="4973669"/>
              </a:xfrm>
              <a:prstGeom prst="rect">
                <a:avLst/>
              </a:prstGeom>
              <a:blipFill rotWithShape="1">
                <a:blip r:embed="rId2"/>
                <a:stretch>
                  <a:fillRect l="-1461" t="-613" b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004208" y="206671"/>
            <a:ext cx="14863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00" b="1" dirty="0" err="1">
                <a:solidFill>
                  <a:srgbClr val="FF0000"/>
                </a:solidFill>
              </a:rPr>
              <a:t>Lời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giải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7504" y="242739"/>
                <a:ext cx="11500514" cy="3249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  <a:latin typeface="Calibri (Body)"/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  <a:latin typeface="Calibri (Body)"/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  <a:latin typeface="Calibri (Body)"/>
                  </a:rPr>
                  <a:t>2. </a:t>
                </a:r>
              </a:p>
              <a:p>
                <a:pPr algn="just"/>
                <a:r>
                  <a:rPr lang="vi-VN" sz="3400" dirty="0" smtClean="0">
                    <a:latin typeface="Calibri (Body)"/>
                  </a:rPr>
                  <a:t>Cho </a:t>
                </a:r>
                <a:r>
                  <a:rPr lang="vi-VN" sz="3400" dirty="0">
                    <a:latin typeface="Calibri (Body)"/>
                  </a:rPr>
                  <a:t>hình chóp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</m:t>
                    </m:r>
                    <m:r>
                      <a:rPr lang="vi-VN" sz="3400" i="1">
                        <a:latin typeface="Cambria Math"/>
                      </a:rPr>
                      <m:t>.</m:t>
                    </m:r>
                    <m:r>
                      <a:rPr lang="vi-VN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400" dirty="0">
                    <a:latin typeface="Calibri (Body)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400" dirty="0">
                    <a:latin typeface="Calibri (Body)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400" dirty="0">
                    <a:latin typeface="Calibri (Body)"/>
                  </a:rPr>
                  <a:t>.</a:t>
                </a:r>
                <a:r>
                  <a:rPr lang="vi-VN" sz="3400" b="1" dirty="0">
                    <a:latin typeface="Calibri (Body)"/>
                  </a:rPr>
                  <a:t> </a:t>
                </a:r>
                <a:r>
                  <a:rPr lang="vi-VN" sz="3400" dirty="0">
                    <a:latin typeface="Calibri (Body)"/>
                  </a:rPr>
                  <a:t>Biết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𝑆𝐴</m:t>
                    </m:r>
                    <m:r>
                      <a:rPr lang="vi-VN" sz="34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400" dirty="0">
                    <a:latin typeface="Calibri (Body)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400" dirty="0">
                    <a:latin typeface="Calibri (Body)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400" i="1">
                            <a:latin typeface="Cambria Math"/>
                          </a:rPr>
                          <m:t>𝐴𝐶𝐵</m:t>
                        </m:r>
                      </m:e>
                    </m:acc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3400" dirty="0">
                    <a:latin typeface="Calibri (Body)"/>
                  </a:rPr>
                  <a:t>,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400" dirty="0">
                    <a:latin typeface="Calibri (Body)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400" dirty="0">
                    <a:latin typeface="Calibri (Body)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3400" dirty="0">
                    <a:latin typeface="Calibri (Body)"/>
                  </a:rPr>
                  <a:t>. Mặt cầu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</m:t>
                    </m:r>
                    <m:r>
                      <a:rPr lang="en-US" sz="3400" i="1">
                        <a:latin typeface="Cambria Math"/>
                      </a:rPr>
                      <m:t>(</m:t>
                    </m:r>
                    <m:r>
                      <a:rPr lang="en-US" sz="3400" i="1">
                        <a:latin typeface="Cambria Math"/>
                      </a:rPr>
                      <m:t>𝐴</m:t>
                    </m:r>
                    <m:r>
                      <a:rPr lang="en-US" sz="3400" i="1">
                        <a:latin typeface="Cambria Math"/>
                      </a:rPr>
                      <m:t>,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  <m:r>
                      <a:rPr lang="en-US" sz="3400">
                        <a:latin typeface="Cambria Math"/>
                      </a:rPr>
                      <m:t>.</m:t>
                    </m:r>
                  </m:oMath>
                </a14:m>
                <a:r>
                  <a:rPr lang="vi-VN" sz="3400" dirty="0">
                    <a:latin typeface="Calibri (Body)"/>
                  </a:rPr>
                  <a:t> cắt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400" dirty="0">
                    <a:latin typeface="Calibri (Body)"/>
                  </a:rPr>
                  <a:t> theo giao tuyến là một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400" dirty="0">
                    <a:latin typeface="Calibri (Body)"/>
                  </a:rPr>
                  <a:t>. Tính bán kính của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400" dirty="0">
                    <a:latin typeface="Calibri (Body)"/>
                  </a:rPr>
                  <a:t>.</a:t>
                </a:r>
                <a:endParaRPr lang="en-US" sz="34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4" y="242739"/>
                <a:ext cx="11500514" cy="3249159"/>
              </a:xfrm>
              <a:prstGeom prst="rect">
                <a:avLst/>
              </a:prstGeom>
              <a:blipFill rotWithShape="1">
                <a:blip r:embed="rId2"/>
                <a:stretch>
                  <a:fillRect l="-1485" t="-2439" r="-2651" b="-5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7504" y="3897732"/>
                <a:ext cx="2176430" cy="93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 smtClean="0">
                    <a:solidFill>
                      <a:srgbClr val="0000CC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3400" b="1" i="1">
                        <a:latin typeface="Cambria Math"/>
                      </a:rPr>
                      <m:t>𝒓</m:t>
                    </m:r>
                    <m:r>
                      <a:rPr lang="en-US" sz="3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4" y="3897732"/>
                <a:ext cx="2176430" cy="931409"/>
              </a:xfrm>
              <a:prstGeom prst="rect">
                <a:avLst/>
              </a:prstGeom>
              <a:blipFill rotWithShape="1">
                <a:blip r:embed="rId3"/>
                <a:stretch>
                  <a:fillRect l="-7843" r="-112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28272" y="3973844"/>
                <a:ext cx="1850378" cy="787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3400" b="1" dirty="0"/>
                  <a:t>  </a:t>
                </a:r>
                <a14:m>
                  <m:oMath xmlns:m="http://schemas.openxmlformats.org/officeDocument/2006/math">
                    <m:r>
                      <a:rPr lang="en-US" sz="3400" b="1" i="1">
                        <a:latin typeface="Cambria Math"/>
                      </a:rPr>
                      <m:t>𝒓</m:t>
                    </m:r>
                    <m:r>
                      <a:rPr lang="en-US" sz="3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3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272" y="3973844"/>
                <a:ext cx="1850378" cy="787588"/>
              </a:xfrm>
              <a:prstGeom prst="rect">
                <a:avLst/>
              </a:prstGeom>
              <a:blipFill rotWithShape="1">
                <a:blip r:embed="rId4"/>
                <a:stretch>
                  <a:fillRect l="-9241" t="-2326" r="-13531" b="-1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65187" y="3897732"/>
                <a:ext cx="2237344" cy="93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 smtClean="0">
                    <a:solidFill>
                      <a:srgbClr val="0000CC"/>
                    </a:solidFill>
                  </a:rPr>
                  <a:t>C.  </a:t>
                </a:r>
                <a14:m>
                  <m:oMath xmlns:m="http://schemas.openxmlformats.org/officeDocument/2006/math">
                    <m:r>
                      <a:rPr lang="en-US" sz="3400" b="1" i="1">
                        <a:latin typeface="Cambria Math"/>
                      </a:rPr>
                      <m:t>𝒓</m:t>
                    </m:r>
                    <m:r>
                      <a:rPr lang="en-US" sz="3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4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87" y="3897732"/>
                <a:ext cx="2237344" cy="931409"/>
              </a:xfrm>
              <a:prstGeom prst="rect">
                <a:avLst/>
              </a:prstGeom>
              <a:blipFill rotWithShape="1">
                <a:blip r:embed="rId5"/>
                <a:stretch>
                  <a:fillRect l="-7629" r="-1089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582647" y="3973844"/>
                <a:ext cx="1871282" cy="787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 smtClean="0">
                    <a:solidFill>
                      <a:srgbClr val="0000CC"/>
                    </a:solidFill>
                  </a:rPr>
                  <a:t>D.</a:t>
                </a:r>
                <a:r>
                  <a:rPr lang="en-US" sz="3400" b="1" dirty="0" smtClean="0"/>
                  <a:t>  </a:t>
                </a:r>
                <a14:m>
                  <m:oMath xmlns:m="http://schemas.openxmlformats.org/officeDocument/2006/math">
                    <m:r>
                      <a:rPr lang="en-US" sz="3400" b="1" i="1">
                        <a:latin typeface="Cambria Math"/>
                      </a:rPr>
                      <m:t>𝒓</m:t>
                    </m:r>
                    <m:r>
                      <a:rPr lang="en-US" sz="3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34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647" y="3973844"/>
                <a:ext cx="1871282" cy="787588"/>
              </a:xfrm>
              <a:prstGeom prst="rect">
                <a:avLst/>
              </a:prstGeom>
              <a:blipFill rotWithShape="1">
                <a:blip r:embed="rId6"/>
                <a:stretch>
                  <a:fillRect l="-9121" t="-2326" r="-13355" b="-1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070513" y="3897732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4208" y="296079"/>
            <a:ext cx="14863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00" b="1" dirty="0" err="1">
                <a:solidFill>
                  <a:srgbClr val="FF0000"/>
                </a:solidFill>
              </a:rPr>
              <a:t>Lời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giải</a:t>
            </a:r>
            <a:endParaRPr lang="en-US" sz="3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8490" y="1096627"/>
                <a:ext cx="11273050" cy="5274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dirty="0" smtClean="0"/>
                  <a:t>+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400" i="1">
                            <a:latin typeface="Cambria Math"/>
                          </a:rPr>
                          <m:t>𝑆𝐵𝐴</m:t>
                        </m:r>
                      </m:e>
                    </m:acc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⇒</m:t>
                    </m:r>
                    <m:r>
                      <a:rPr lang="en-US" sz="3400" i="1">
                        <a:latin typeface="Cambria Math"/>
                      </a:rPr>
                      <m:t>𝑆𝐴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3400" dirty="0">
                  <a:effectLst/>
                </a:endParaRPr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Gọi</a:t>
                </a: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hình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chiếu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𝑆𝐵</m:t>
                    </m:r>
                  </m:oMath>
                </a14:m>
                <a:r>
                  <a:rPr lang="en-US" sz="3400" dirty="0"/>
                  <a:t>, ta </a:t>
                </a:r>
                <a:r>
                  <a:rPr lang="en-US" sz="3400" dirty="0" err="1"/>
                  <a:t>chứng</a:t>
                </a:r>
                <a:r>
                  <a:rPr lang="en-US" sz="3400" dirty="0"/>
                  <a:t> minh </a:t>
                </a:r>
                <a:r>
                  <a:rPr lang="en-US" sz="3400" dirty="0" err="1"/>
                  <a:t>được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𝐴𝐻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r>
                          <a:rPr lang="en-US" sz="3400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𝑆𝐵𝐶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400" dirty="0"/>
                  <a:t>.</a:t>
                </a:r>
                <a:endParaRPr lang="en-US" sz="3400" dirty="0">
                  <a:effectLst/>
                </a:endParaRPr>
              </a:p>
              <a:p>
                <a:pPr algn="just"/>
                <a:r>
                  <a:rPr lang="en-US" sz="3400" dirty="0" smtClean="0"/>
                  <a:t>+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𝑆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400" i="1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⇒</m:t>
                      </m:r>
                      <m:r>
                        <a:rPr lang="en-US" sz="34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 i="1">
                              <a:latin typeface="Cambria Math"/>
                            </a:rPr>
                            <m:t>𝐴</m:t>
                          </m:r>
                          <m:r>
                            <a:rPr lang="en-US" sz="3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𝑆𝐵𝐶</m:t>
                              </m:r>
                            </m:e>
                          </m:d>
                        </m:e>
                      </m:d>
                      <m:r>
                        <a:rPr lang="en-US" sz="3400" i="1">
                          <a:latin typeface="Cambria Math"/>
                        </a:rPr>
                        <m:t>=</m:t>
                      </m:r>
                      <m:r>
                        <a:rPr lang="en-US" sz="3400" i="1">
                          <a:latin typeface="Cambria Math"/>
                        </a:rPr>
                        <m:t>𝐴𝐻</m:t>
                      </m:r>
                      <m:r>
                        <a:rPr lang="en-US" sz="3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400" i="1">
                          <a:latin typeface="Cambria Math"/>
                        </a:rPr>
                        <m:t>&lt;</m:t>
                      </m:r>
                      <m:r>
                        <a:rPr lang="en-US" sz="3400" i="1">
                          <a:latin typeface="Cambria Math"/>
                        </a:rPr>
                        <m:t>𝑎</m:t>
                      </m:r>
                      <m:r>
                        <a:rPr lang="en-US" sz="3400" i="1">
                          <a:latin typeface="Cambria Math"/>
                        </a:rPr>
                        <m:t>=</m:t>
                      </m:r>
                      <m:r>
                        <a:rPr lang="en-US" sz="3400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3400" dirty="0">
                  <a:effectLst/>
                </a:endParaRPr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Vậy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Mp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cắt</a:t>
                </a:r>
                <a:r>
                  <a:rPr lang="en-US" sz="3400" dirty="0"/>
                  <a:t> mc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b="0" i="0" smtClean="0">
                        <a:latin typeface="Cambria Math"/>
                      </a:rPr>
                      <m:t>S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400" b="0" i="1" smtClean="0">
                            <a:latin typeface="Cambria Math"/>
                          </a:rPr>
                          <m:t>,</m:t>
                        </m:r>
                        <m:r>
                          <a:rPr lang="en-US" sz="3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3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400" dirty="0" err="1" smtClean="0"/>
                  <a:t>theo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giao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tuyến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một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tròn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0" y="1096627"/>
                <a:ext cx="11273050" cy="5274649"/>
              </a:xfrm>
              <a:prstGeom prst="rect">
                <a:avLst/>
              </a:prstGeom>
              <a:blipFill rotWithShape="1">
                <a:blip r:embed="rId2"/>
                <a:stretch>
                  <a:fillRect l="-1459" t="-578" r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1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3982" y="238668"/>
                <a:ext cx="11377684" cy="1710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3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. </a:t>
                </a:r>
                <a:r>
                  <a:rPr lang="vi-VN" sz="3400" dirty="0"/>
                  <a:t>Cho hai điểm phân biệt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 và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400" dirty="0"/>
                  <a:t>. Tìm điều kiện của số thực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𝑘</m:t>
                    </m:r>
                  </m:oMath>
                </a14:m>
                <a:r>
                  <a:rPr lang="vi-VN" sz="3400" dirty="0"/>
                  <a:t> để tập hợp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vi-VN" sz="3400" dirty="0"/>
                  <a:t> trong không gian sao cho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+</m:t>
                    </m:r>
                    <m:r>
                      <a:rPr lang="vi-VN" sz="3400" i="1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𝑘</m:t>
                    </m:r>
                  </m:oMath>
                </a14:m>
                <a:r>
                  <a:rPr lang="vi-VN" sz="3400" dirty="0"/>
                  <a:t> là một mặt cầu.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2" y="238668"/>
                <a:ext cx="11377684" cy="1710212"/>
              </a:xfrm>
              <a:prstGeom prst="rect">
                <a:avLst/>
              </a:prstGeom>
              <a:blipFill rotWithShape="1">
                <a:blip r:embed="rId2"/>
                <a:stretch>
                  <a:fillRect l="-1501" t="-5694" r="-2626" b="-8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3982" y="1879601"/>
                <a:ext cx="2155334" cy="948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𝑘</m:t>
                    </m:r>
                    <m:r>
                      <a:rPr lang="en-US" sz="34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2" y="1879601"/>
                <a:ext cx="2155334" cy="948080"/>
              </a:xfrm>
              <a:prstGeom prst="rect">
                <a:avLst/>
              </a:prstGeom>
              <a:blipFill rotWithShape="1">
                <a:blip r:embed="rId3"/>
                <a:stretch>
                  <a:fillRect l="-7932" r="-1161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27546" y="1910120"/>
                <a:ext cx="2229072" cy="948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B. 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𝑘</m:t>
                    </m:r>
                    <m:r>
                      <a:rPr lang="en-US" sz="34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546" y="1910120"/>
                <a:ext cx="2229072" cy="948080"/>
              </a:xfrm>
              <a:prstGeom prst="rect">
                <a:avLst/>
              </a:prstGeom>
              <a:blipFill rotWithShape="1">
                <a:blip r:embed="rId4"/>
                <a:stretch>
                  <a:fillRect l="-7671" r="-11233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93118" y="1879601"/>
                <a:ext cx="2267865" cy="90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 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𝑘</m:t>
                    </m:r>
                    <m:r>
                      <a:rPr lang="en-US" sz="34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118" y="1879601"/>
                <a:ext cx="2267865" cy="905504"/>
              </a:xfrm>
              <a:prstGeom prst="rect">
                <a:avLst/>
              </a:prstGeom>
              <a:blipFill rotWithShape="1">
                <a:blip r:embed="rId5"/>
                <a:stretch>
                  <a:fillRect l="-7258" r="-11022" b="-10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977203" y="1910120"/>
                <a:ext cx="2249975" cy="948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D. 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𝑘</m:t>
                    </m:r>
                    <m:r>
                      <a:rPr lang="en-US" sz="34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203" y="1910120"/>
                <a:ext cx="2249975" cy="948080"/>
              </a:xfrm>
              <a:prstGeom prst="rect">
                <a:avLst/>
              </a:prstGeom>
              <a:blipFill rotWithShape="1">
                <a:blip r:embed="rId6"/>
                <a:stretch>
                  <a:fillRect l="-7588" r="-11111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3982" y="2867569"/>
                <a:ext cx="11377684" cy="3633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Gọi</a:t>
                </a: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trong</a:t>
                </a:r>
                <a:r>
                  <a:rPr lang="en-US" sz="3400" dirty="0"/>
                  <a:t> tam </a:t>
                </a:r>
                <a:r>
                  <a:rPr lang="en-US" sz="3400" dirty="0" err="1"/>
                  <a:t>giác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𝐴𝑀𝐵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+</m:t>
                    </m:r>
                    <m:r>
                      <a:rPr lang="en-US" sz="3400" i="1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+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400" dirty="0"/>
                  <a:t> </a:t>
                </a:r>
                <a:endParaRPr lang="en-US" sz="3400" dirty="0" smtClean="0"/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Suy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ra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𝑘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+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⇒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𝑘</m:t>
                        </m:r>
                        <m:r>
                          <a:rPr lang="en-US" sz="3400" i="1">
                            <a:latin typeface="Cambria Math"/>
                          </a:rPr>
                          <m:t>−</m:t>
                        </m:r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  <m:r>
                          <a:rPr lang="en-US" sz="3400" i="1">
                            <a:latin typeface="Cambria Math"/>
                          </a:rPr>
                          <m:t>𝑂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/>
                  <a:t>(</a:t>
                </a:r>
                <a:r>
                  <a:rPr lang="en-US" sz="3400" dirty="0" err="1"/>
                  <a:t>không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đổi</a:t>
                </a:r>
                <a:r>
                  <a:rPr lang="en-US" sz="3400" dirty="0"/>
                  <a:t>).</a:t>
                </a:r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Vậy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hợp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M </a:t>
                </a:r>
                <a:r>
                  <a:rPr lang="en-US" sz="3400" dirty="0" err="1"/>
                  <a:t>trong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thỏa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đề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bài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O,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3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điều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kiện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𝑘</m:t>
                    </m:r>
                    <m:r>
                      <a:rPr lang="en-US" sz="3400" i="1">
                        <a:latin typeface="Cambria Math"/>
                      </a:rPr>
                      <m:t>&gt;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400" dirty="0"/>
                  <a:t>.</a:t>
                </a:r>
                <a:r>
                  <a:rPr lang="en-US" sz="3400" dirty="0" smtClean="0"/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C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2" y="2867569"/>
                <a:ext cx="11377684" cy="3633110"/>
              </a:xfrm>
              <a:prstGeom prst="rect">
                <a:avLst/>
              </a:prstGeom>
              <a:blipFill rotWithShape="1">
                <a:blip r:embed="rId7"/>
                <a:stretch>
                  <a:fillRect l="-1501" t="-2181" r="-2358" b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712195" y="2026700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8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6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8322" y="157673"/>
                <a:ext cx="11814412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4. </a:t>
                </a:r>
              </a:p>
              <a:p>
                <a:pPr algn="just"/>
                <a:r>
                  <a:rPr lang="vi-VN" sz="3400" dirty="0" smtClean="0"/>
                  <a:t>Cho </a:t>
                </a:r>
                <a:r>
                  <a:rPr lang="vi-VN" sz="3400" dirty="0"/>
                  <a:t>hai điểm phân biệt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3400" dirty="0"/>
                  <a:t> và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400" dirty="0"/>
                  <a:t>, gọi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vi-VN" sz="3400" dirty="0"/>
                  <a:t> là trung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vi-VN" sz="3400" dirty="0"/>
                  <a:t>. Tập hợp điểm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vi-VN" sz="3400" dirty="0"/>
                  <a:t> trong không gian sao cho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+</m:t>
                    </m:r>
                    <m:r>
                      <a:rPr lang="vi-VN" sz="3400" i="1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𝑘</m:t>
                    </m:r>
                  </m:oMath>
                </a14:m>
                <a:r>
                  <a:rPr lang="vi-VN" sz="3400" dirty="0"/>
                  <a:t>, với số thực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𝑘</m:t>
                    </m:r>
                    <m:r>
                      <a:rPr lang="vi-VN" sz="3400" i="1">
                        <a:latin typeface="Cambria Math"/>
                      </a:rPr>
                      <m:t>&gt;</m:t>
                    </m:r>
                    <m:r>
                      <a:rPr lang="vi-VN" sz="3400" i="1">
                        <a:latin typeface="Cambria Math"/>
                      </a:rPr>
                      <m:t>2</m:t>
                    </m:r>
                    <m:r>
                      <a:rPr lang="vi-VN" sz="34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400" dirty="0"/>
                  <a:t>, là:</a:t>
                </a:r>
                <a:endParaRPr lang="en-US" sz="3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22" y="157673"/>
                <a:ext cx="11814412" cy="2185214"/>
              </a:xfrm>
              <a:prstGeom prst="rect">
                <a:avLst/>
              </a:prstGeom>
              <a:blipFill rotWithShape="1">
                <a:blip r:embed="rId2"/>
                <a:stretch>
                  <a:fillRect l="-1445" t="-3911" r="-2477" b="-9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8321" y="2295778"/>
                <a:ext cx="11548567" cy="1157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,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21" y="2295778"/>
                <a:ext cx="11548567" cy="1157048"/>
              </a:xfrm>
              <a:prstGeom prst="rect">
                <a:avLst/>
              </a:prstGeom>
              <a:blipFill rotWithShape="1">
                <a:blip r:embed="rId3"/>
                <a:stretch>
                  <a:fillRect l="-1478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8321" y="3607086"/>
                <a:ext cx="11548567" cy="783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B. 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,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i="1">
                            <a:latin typeface="Cambria Math"/>
                          </a:rPr>
                          <m:t>𝑘</m:t>
                        </m:r>
                        <m:r>
                          <a:rPr lang="en-US" sz="3400" i="1">
                            <a:latin typeface="Cambria Math"/>
                          </a:rPr>
                          <m:t>−</m:t>
                        </m:r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  <m:r>
                          <a:rPr lang="en-US" sz="3400" i="1">
                            <a:latin typeface="Cambria Math"/>
                          </a:rPr>
                          <m:t>𝑂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21" y="3607086"/>
                <a:ext cx="11548567" cy="783997"/>
              </a:xfrm>
              <a:prstGeom prst="rect">
                <a:avLst/>
              </a:prstGeom>
              <a:blipFill rotWithShape="1">
                <a:blip r:embed="rId4"/>
                <a:stretch>
                  <a:fillRect l="-1478" b="-27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8321" y="4424827"/>
                <a:ext cx="11548567" cy="1157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,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21" y="4424827"/>
                <a:ext cx="11548567" cy="1157048"/>
              </a:xfrm>
              <a:prstGeom prst="rect">
                <a:avLst/>
              </a:prstGeom>
              <a:blipFill rotWithShape="1">
                <a:blip r:embed="rId5"/>
                <a:stretch>
                  <a:fillRect l="-1478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8322" y="5557591"/>
                <a:ext cx="11548566" cy="1157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D.</a:t>
                </a:r>
                <a:r>
                  <a:rPr lang="en-US" sz="3400" b="1" dirty="0"/>
                  <a:t> 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,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4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22" y="5557591"/>
                <a:ext cx="11548566" cy="1157048"/>
              </a:xfrm>
              <a:prstGeom prst="rect">
                <a:avLst/>
              </a:prstGeom>
              <a:blipFill rotWithShape="1">
                <a:blip r:embed="rId6"/>
                <a:stretch>
                  <a:fillRect l="-147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7112" y="2582293"/>
            <a:ext cx="781257" cy="840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6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4208" y="514447"/>
            <a:ext cx="14863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00" b="1" dirty="0" err="1">
                <a:solidFill>
                  <a:srgbClr val="FF0000"/>
                </a:solidFill>
              </a:rPr>
              <a:t>Lời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giải</a:t>
            </a:r>
            <a:endParaRPr lang="en-US" sz="3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4512" y="1130000"/>
                <a:ext cx="11519984" cy="4965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Gọi</a:t>
                </a: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trong</a:t>
                </a:r>
                <a:r>
                  <a:rPr lang="en-US" sz="3400" dirty="0"/>
                  <a:t> tam </a:t>
                </a:r>
                <a:r>
                  <a:rPr lang="en-US" sz="3400" dirty="0" err="1"/>
                  <a:t>giác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𝐴𝑀𝐵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+</m:t>
                    </m:r>
                    <m:r>
                      <a:rPr lang="en-US" sz="3400" i="1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+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400" dirty="0"/>
                  <a:t> </a:t>
                </a:r>
                <a:endParaRPr lang="en-US" sz="3400" dirty="0" smtClean="0"/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Suy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ra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𝑘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+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400" i="1" dirty="0" smtClean="0"/>
              </a:p>
              <a:p>
                <a:pPr algn="just"/>
                <a:r>
                  <a:rPr lang="en-US" sz="3400" dirty="0" smtClean="0"/>
                  <a:t>Do </a:t>
                </a:r>
                <a:r>
                  <a:rPr lang="en-US" sz="3400" dirty="0" err="1" smtClean="0"/>
                  <a:t>đó</a:t>
                </a: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𝑂𝑀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400" dirty="0"/>
                  <a:t>(</a:t>
                </a:r>
                <a:r>
                  <a:rPr lang="en-US" sz="3400" dirty="0" err="1"/>
                  <a:t>không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đổi</a:t>
                </a:r>
                <a:r>
                  <a:rPr lang="en-US" sz="3400" dirty="0"/>
                  <a:t>,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𝑘</m:t>
                    </m:r>
                    <m:r>
                      <a:rPr lang="en-US" sz="3400" i="1">
                        <a:latin typeface="Cambria Math"/>
                      </a:rPr>
                      <m:t>&gt;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400" dirty="0"/>
                  <a:t>).</a:t>
                </a:r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Vậy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hợp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M </a:t>
                </a:r>
                <a:r>
                  <a:rPr lang="en-US" sz="3400" dirty="0" err="1"/>
                  <a:t>trong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thỏa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đề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bài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O, </a:t>
                </a:r>
                <a:r>
                  <a:rPr lang="en-US" sz="3400" dirty="0" err="1"/>
                  <a:t>bán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kính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𝑟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400" i="1">
                                <a:latin typeface="Cambria Math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3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𝑘</m:t>
                    </m:r>
                    <m:r>
                      <a:rPr lang="en-US" sz="3400" i="1">
                        <a:latin typeface="Cambria Math"/>
                      </a:rPr>
                      <m:t>&gt;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400" dirty="0"/>
                  <a:t>.</a:t>
                </a:r>
                <a:endParaRPr lang="en-US" sz="3400" dirty="0" smtClean="0"/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6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A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12" y="1130000"/>
                <a:ext cx="11519984" cy="4965077"/>
              </a:xfrm>
              <a:prstGeom prst="rect">
                <a:avLst/>
              </a:prstGeom>
              <a:blipFill rotWithShape="1">
                <a:blip r:embed="rId2"/>
                <a:stretch>
                  <a:fillRect l="-1482" t="-1595" r="-2382" b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6687" y="474457"/>
                <a:ext cx="11350388" cy="2940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b="1" dirty="0" err="1">
                    <a:solidFill>
                      <a:srgbClr val="0000CC"/>
                    </a:solidFill>
                  </a:rPr>
                  <a:t>Câu</a:t>
                </a:r>
                <a:r>
                  <a:rPr lang="en-US" sz="3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3400" b="1" dirty="0" smtClean="0">
                    <a:solidFill>
                      <a:srgbClr val="0000CC"/>
                    </a:solidFill>
                  </a:rPr>
                  <a:t>5. </a:t>
                </a:r>
              </a:p>
              <a:p>
                <a:pPr algn="just"/>
                <a:r>
                  <a:rPr lang="vi-VN" sz="3400" dirty="0" smtClean="0"/>
                  <a:t>Cho </a:t>
                </a:r>
                <a:r>
                  <a:rPr lang="vi-VN" sz="3400" dirty="0"/>
                  <a:t>tứ diện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3400" dirty="0"/>
                  <a:t> có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3400" dirty="0"/>
                  <a:t> và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𝐷𝐵𝐶</m:t>
                    </m:r>
                  </m:oMath>
                </a14:m>
                <a:r>
                  <a:rPr lang="vi-VN" sz="3400" dirty="0"/>
                  <a:t> là 2 tam giác đều cạnh chung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𝐵𝐶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2</m:t>
                    </m:r>
                  </m:oMath>
                </a14:m>
                <a:r>
                  <a:rPr lang="vi-VN" sz="3400" dirty="0"/>
                  <a:t>. Cho biết mặt bên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𝐷𝐵𝐶</m:t>
                        </m:r>
                      </m:e>
                    </m:d>
                  </m:oMath>
                </a14:m>
                <a:r>
                  <a:rPr lang="vi-VN" sz="3400" dirty="0"/>
                  <a:t> tạo với mặt đáy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4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400" dirty="0"/>
                  <a:t> góc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2</m:t>
                    </m:r>
                    <m:r>
                      <a:rPr lang="vi-VN" sz="3400" i="1">
                        <a:latin typeface="Cambria Math"/>
                      </a:rPr>
                      <m:t>𝛼</m:t>
                    </m:r>
                  </m:oMath>
                </a14:m>
                <a:r>
                  <a:rPr lang="vi-VN" sz="3400" dirty="0"/>
                  <a:t> mà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34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3400" i="1">
                        <a:latin typeface="Cambria Math"/>
                      </a:rPr>
                      <m:t>𝛼</m:t>
                    </m:r>
                    <m:r>
                      <a:rPr lang="vi-VN" sz="3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400" dirty="0"/>
                  <a:t>. Hãy xác định tâm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vi-VN" sz="3400" dirty="0"/>
                  <a:t> của mặt cầu ngoại tiếp tứ diện đó.</a:t>
                </a:r>
                <a:endParaRPr lang="en-US" sz="3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87" y="474457"/>
                <a:ext cx="11350388" cy="2940933"/>
              </a:xfrm>
              <a:prstGeom prst="rect">
                <a:avLst/>
              </a:prstGeom>
              <a:blipFill rotWithShape="1">
                <a:blip r:embed="rId2"/>
                <a:stretch>
                  <a:fillRect l="-1450" t="-2905" r="-2685" b="-6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6687" y="3776597"/>
                <a:ext cx="4633000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87" y="3776597"/>
                <a:ext cx="4633000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3553" t="-13000" r="-5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35413" y="3769773"/>
                <a:ext cx="500810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B. 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𝐴𝐷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413" y="3769773"/>
                <a:ext cx="5008102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3285" t="-12871" r="-4988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6687" y="4827474"/>
                <a:ext cx="4908716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𝐵𝐷</m:t>
                    </m:r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87" y="4827474"/>
                <a:ext cx="4908716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3350" t="-12871" r="-459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135413" y="4820650"/>
                <a:ext cx="560166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b="1" dirty="0">
                    <a:solidFill>
                      <a:srgbClr val="0000CC"/>
                    </a:solidFill>
                  </a:rPr>
                  <a:t>D. 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thuộc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𝐴𝐵𝐷</m:t>
                        </m:r>
                      </m:e>
                    </m:d>
                  </m:oMath>
                </a14:m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413" y="4820650"/>
                <a:ext cx="5601662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2938" t="-12871" r="-3917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6061881" y="3776597"/>
            <a:ext cx="623454" cy="6155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4208" y="206670"/>
            <a:ext cx="14863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00" b="1" dirty="0" err="1">
                <a:solidFill>
                  <a:srgbClr val="FF0000"/>
                </a:solidFill>
              </a:rPr>
              <a:t>Lời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giải</a:t>
            </a:r>
            <a:endParaRPr lang="en-US" sz="3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4512" y="827613"/>
                <a:ext cx="11397154" cy="5569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Gọi</a:t>
                </a: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cạnh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3400" dirty="0"/>
                  <a:t>. </a:t>
                </a:r>
                <a:r>
                  <a:rPr lang="en-US" sz="3400" dirty="0" err="1"/>
                  <a:t>Vì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𝐷𝐵𝐶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2 tam </a:t>
                </a:r>
                <a:r>
                  <a:rPr lang="en-US" sz="3400" dirty="0" err="1"/>
                  <a:t>giác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đều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bằng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nhau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nên</a:t>
                </a:r>
                <a:r>
                  <a:rPr lang="en-US" sz="3400" dirty="0"/>
                  <a:t> 2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truyến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𝐴𝑀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𝐷𝑀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cùng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vuông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góc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𝐴𝑀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𝐷𝑀</m:t>
                    </m:r>
                    <m:r>
                      <a:rPr lang="vi-VN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4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  <a:p>
                <a:pPr algn="just"/>
                <a:r>
                  <a:rPr lang="en-US" sz="3400" dirty="0" smtClean="0"/>
                  <a:t>+  </a:t>
                </a:r>
                <a:r>
                  <a:rPr lang="en-US" sz="3400" dirty="0" err="1" smtClean="0"/>
                  <a:t>Trong</a:t>
                </a: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𝛥</m:t>
                    </m:r>
                    <m:r>
                      <a:rPr lang="vi-VN" sz="3400" i="1">
                        <a:latin typeface="Cambria Math"/>
                      </a:rPr>
                      <m:t>𝑀𝐴𝐷</m:t>
                    </m:r>
                  </m:oMath>
                </a14:m>
                <a:r>
                  <a:rPr lang="en-US" sz="3400" dirty="0" smtClean="0"/>
                  <a:t>: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+</m:t>
                    </m:r>
                    <m:r>
                      <a:rPr lang="en-US" sz="3400" i="1">
                        <a:latin typeface="Cambria Math"/>
                      </a:rPr>
                      <m:t>𝐷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−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𝐴𝑀</m:t>
                    </m:r>
                    <m:r>
                      <a:rPr lang="en-US" sz="3400" i="1">
                        <a:latin typeface="Cambria Math"/>
                      </a:rPr>
                      <m:t>.</m:t>
                    </m:r>
                    <m:r>
                      <a:rPr lang="en-US" sz="3400" i="1">
                        <a:latin typeface="Cambria Math"/>
                      </a:rPr>
                      <m:t>𝐷𝑀</m:t>
                    </m:r>
                    <m:r>
                      <a:rPr lang="en-US" sz="34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4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3400" i="1">
                        <a:latin typeface="Cambria Math"/>
                      </a:rPr>
                      <m:t>𝛼</m:t>
                    </m:r>
                  </m:oMath>
                </a14:m>
                <a:endParaRPr lang="en-US" sz="3400" i="1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⇒</m:t>
                    </m:r>
                    <m:r>
                      <a:rPr lang="en-US" sz="3400" i="1">
                        <a:latin typeface="Cambria Math"/>
                      </a:rPr>
                      <m:t>𝐴𝐷</m:t>
                    </m:r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.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400" i="1">
                        <a:latin typeface="Cambria Math"/>
                      </a:rPr>
                      <m:t>−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r>
                      <a:rPr lang="en-US" sz="34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4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400" dirty="0"/>
                  <a:t>.</a:t>
                </a:r>
              </a:p>
              <a:p>
                <a:pPr algn="just"/>
                <a:r>
                  <a:rPr lang="en-US" sz="3400" dirty="0" smtClean="0"/>
                  <a:t>+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+</m:t>
                    </m:r>
                    <m:r>
                      <a:rPr lang="vi-VN" sz="3400" i="1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400" i="1">
                            <a:latin typeface="Cambria Math"/>
                          </a:rPr>
                          <m:t>𝐴𝐵𝐷</m:t>
                        </m:r>
                      </m:e>
                    </m:acc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9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400" dirty="0"/>
                  <a:t>.</a:t>
                </a:r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Tương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tự</a:t>
                </a:r>
                <a:r>
                  <a:rPr lang="en-US" sz="3400" dirty="0"/>
                  <a:t>: </a:t>
                </a:r>
                <a14:m>
                  <m:oMath xmlns:m="http://schemas.openxmlformats.org/officeDocument/2006/math">
                    <m:r>
                      <a:rPr lang="vi-VN" sz="3400" i="1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+</m:t>
                    </m:r>
                    <m:r>
                      <a:rPr lang="vi-VN" sz="3400" i="1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400" i="1">
                        <a:latin typeface="Cambria Math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400" i="1">
                            <a:latin typeface="Cambria Math"/>
                          </a:rPr>
                          <m:t>𝐴𝐶𝐷</m:t>
                        </m:r>
                      </m:e>
                    </m:acc>
                    <m:r>
                      <a:rPr lang="vi-VN" sz="3400" i="1">
                        <a:latin typeface="Cambria Math"/>
                      </a:rPr>
                      <m:t>=</m:t>
                    </m:r>
                    <m:r>
                      <a:rPr lang="vi-VN" sz="3400" i="1">
                        <a:latin typeface="Cambria Math"/>
                      </a:rPr>
                      <m:t>9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3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400" dirty="0"/>
                  <a:t>.</a:t>
                </a:r>
              </a:p>
              <a:p>
                <a:pPr algn="just"/>
                <a:r>
                  <a:rPr lang="en-US" sz="3400" dirty="0" smtClean="0"/>
                  <a:t>+ </a:t>
                </a:r>
                <a:r>
                  <a:rPr lang="en-US" sz="3400" dirty="0" err="1" smtClean="0"/>
                  <a:t>Vậy</a:t>
                </a:r>
                <a:r>
                  <a:rPr lang="en-US" sz="3400" dirty="0" smtClean="0"/>
                  <a:t> </a:t>
                </a:r>
                <a:r>
                  <a:rPr lang="en-US" sz="3400" dirty="0" err="1"/>
                  <a:t>mặt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ngoại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tiếp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tứ</a:t>
                </a:r>
                <a:r>
                  <a:rPr lang="en-US" sz="3400" dirty="0"/>
                  <a:t> </a:t>
                </a:r>
                <a:r>
                  <a:rPr lang="en-US" sz="3400" dirty="0" err="1"/>
                  <a:t>diện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tâm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trung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điểm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cạnh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𝐴𝐷</m:t>
                    </m:r>
                  </m:oMath>
                </a14:m>
                <a:r>
                  <a:rPr lang="en-US" sz="3400" dirty="0" smtClean="0"/>
                  <a:t>. </a:t>
                </a:r>
                <a:r>
                  <a:rPr lang="en-US" sz="3400" dirty="0" err="1" smtClean="0">
                    <a:solidFill>
                      <a:srgbClr val="FF0000"/>
                    </a:solidFill>
                  </a:rPr>
                  <a:t>Chọn</a:t>
                </a:r>
                <a:r>
                  <a:rPr lang="en-US" sz="3400" dirty="0" smtClean="0">
                    <a:solidFill>
                      <a:srgbClr val="FF0000"/>
                    </a:solidFill>
                  </a:rPr>
                  <a:t> B</a:t>
                </a:r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12" y="827613"/>
                <a:ext cx="11397154" cy="5569153"/>
              </a:xfrm>
              <a:prstGeom prst="rect">
                <a:avLst/>
              </a:prstGeom>
              <a:blipFill rotWithShape="1">
                <a:blip r:embed="rId2"/>
                <a:stretch>
                  <a:fillRect l="-1498" t="-1424" r="-2461" b="-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0706100" y="6419850"/>
            <a:ext cx="1485900" cy="438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68" y="2650176"/>
            <a:ext cx="3546550" cy="33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78134" y="956630"/>
            <a:ext cx="803241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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1: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   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Wingdings 2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Tập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hợp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các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điểm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trong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không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gian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cách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điểm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O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cố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định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một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khoảng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R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không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đổi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được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gọi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là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mặt</a:t>
            </a:r>
            <a:r>
              <a:rPr kumimoji="0" lang="en-US" sz="3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cầu</a:t>
            </a:r>
            <a:r>
              <a:rPr kumimoji="0" lang="en-US" sz="3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có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tâm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là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O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và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bán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kính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bằng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R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kí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hiệu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S(O;R)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.</a:t>
            </a:r>
            <a:endParaRPr kumimoji="0" lang="en-US" sz="3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Arial" pitchFamily="34" charset="0"/>
              <a:sym typeface="Wingdings 2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Như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vậy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: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Mặt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cầu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en-US" sz="3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S(O;R)={M/OM=R}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.</a:t>
            </a:r>
            <a:endParaRPr kumimoji="0" lang="en-US" sz="3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135" y="341077"/>
            <a:ext cx="222721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90488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rgbClr val="0000CC"/>
                </a:solidFill>
                <a:latin typeface="Calibri Light"/>
                <a:ea typeface="Times New Roman" pitchFamily="18" charset="0"/>
                <a:cs typeface="Times New Roman" pitchFamily="18" charset="0"/>
              </a:rPr>
              <a:t>I. MẶT CẦU</a:t>
            </a:r>
            <a:endParaRPr lang="en-US" sz="340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513" y="476992"/>
            <a:ext cx="69735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</a:t>
            </a:r>
            <a:r>
              <a:rPr lang="nl-NL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</a:rPr>
              <a:t>2. </a:t>
            </a:r>
            <a:r>
              <a:rPr lang="nl-NL" sz="3400" b="1" dirty="0"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Định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nghĩa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2:</a:t>
            </a:r>
            <a:endParaRPr lang="en-US" sz="3400" dirty="0">
              <a:latin typeface="+mj-lt"/>
              <a:cs typeface="Arial" pitchFamily="34" charset="0"/>
              <a:sym typeface="Wingdings 2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Tập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hợp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các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điểm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thuộc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cầu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i="1" dirty="0" smtClean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S(O;R) </a:t>
            </a:r>
            <a:r>
              <a:rPr lang="en-US" sz="3400" b="1" dirty="0" err="1" smtClean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cùng</a:t>
            </a:r>
            <a:r>
              <a:rPr lang="en-US" sz="3400" b="1" dirty="0" smtClean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với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các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điểm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nằm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trong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cầu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đó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được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gọi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là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khối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cầu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i="1" dirty="0" smtClean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S(O;R)</a:t>
            </a:r>
            <a:r>
              <a:rPr lang="en-US" sz="3400" b="1" dirty="0" smtClean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dirty="0" err="1" smtClean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Như</a:t>
            </a:r>
            <a:r>
              <a:rPr lang="en-US" sz="3400" b="1" dirty="0" smtClean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vậy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: </a:t>
            </a:r>
            <a:endParaRPr lang="en-US" sz="3400" b="1" dirty="0" smtClean="0">
              <a:solidFill>
                <a:srgbClr val="0000CC"/>
              </a:solidFill>
              <a:latin typeface="+mj-lt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dirty="0" err="1" smtClean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Khối</a:t>
            </a:r>
            <a:r>
              <a:rPr lang="en-US" sz="3400" b="1" dirty="0" smtClean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cầu</a:t>
            </a:r>
            <a:r>
              <a:rPr lang="en-US" sz="3400" b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400" b="1" i="1" dirty="0" smtClean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S(O;R)={M/OM</a:t>
            </a:r>
            <a:r>
              <a:rPr lang="en-US" sz="3400" b="1" i="1" dirty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≤</a:t>
            </a:r>
            <a:r>
              <a:rPr lang="en-US" sz="3400" b="1" i="1" dirty="0" smtClean="0">
                <a:solidFill>
                  <a:srgbClr val="0000CC"/>
                </a:solidFill>
                <a:latin typeface="+mj-lt"/>
                <a:ea typeface="Calibri" pitchFamily="34" charset="0"/>
                <a:cs typeface="Times New Roman" pitchFamily="18" charset="0"/>
                <a:sym typeface="Wingdings 2" pitchFamily="18" charset="2"/>
              </a:rPr>
              <a:t>R}</a:t>
            </a:r>
            <a:endParaRPr lang="en-US" sz="3400" b="1" dirty="0">
              <a:solidFill>
                <a:srgbClr val="0000CC"/>
              </a:solidFill>
              <a:latin typeface="+mj-lt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25" y="3442720"/>
            <a:ext cx="39624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19" y="0"/>
            <a:ext cx="3500346" cy="32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285</TotalTime>
  <Words>4068</Words>
  <PresentationFormat>Màn hình rộng</PresentationFormat>
  <Paragraphs>493</Paragraphs>
  <Slides>77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77</vt:i4>
      </vt:variant>
    </vt:vector>
  </HeadingPairs>
  <TitlesOfParts>
    <vt:vector size="89" baseType="lpstr">
      <vt:lpstr>Arial</vt:lpstr>
      <vt:lpstr>Calibri</vt:lpstr>
      <vt:lpstr>Calibri (Body)</vt:lpstr>
      <vt:lpstr>Calibri Light</vt:lpstr>
      <vt:lpstr>Cambria Math</vt:lpstr>
      <vt:lpstr>Symbol</vt:lpstr>
      <vt:lpstr>Times New Roman</vt:lpstr>
      <vt:lpstr>Vani</vt:lpstr>
      <vt:lpstr>Varpada</vt:lpstr>
      <vt:lpstr>Wingdings</vt:lpstr>
      <vt:lpstr>Wingdings 2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Câu 11. Cho mặt cầu (S) có đường kính 10(cm) và điểm A nằm ngoài (S). Qua A dựng mặt phẳng (P) cắt (S) theo một đường tròn có bán kính 4(cm). Số các mặt phẳng (P) là: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2020-02-18T17:12:35Z</dcterms:modified>
</cp:coreProperties>
</file>