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  <p:sldMasterId id="2147483669" r:id="rId4"/>
  </p:sldMasterIdLst>
  <p:sldIdLst>
    <p:sldId id="258" r:id="rId5"/>
    <p:sldId id="266" r:id="rId6"/>
    <p:sldId id="267" r:id="rId7"/>
    <p:sldId id="283" r:id="rId8"/>
    <p:sldId id="259" r:id="rId9"/>
    <p:sldId id="280" r:id="rId10"/>
    <p:sldId id="260" r:id="rId11"/>
    <p:sldId id="279" r:id="rId12"/>
    <p:sldId id="282" r:id="rId13"/>
    <p:sldId id="281" r:id="rId14"/>
    <p:sldId id="284" r:id="rId15"/>
    <p:sldId id="285" r:id="rId16"/>
    <p:sldId id="286" r:id="rId17"/>
    <p:sldId id="263" r:id="rId18"/>
    <p:sldId id="288" r:id="rId19"/>
    <p:sldId id="287" r:id="rId20"/>
    <p:sldId id="265" r:id="rId21"/>
    <p:sldId id="270" r:id="rId22"/>
    <p:sldId id="289" r:id="rId23"/>
    <p:sldId id="271" r:id="rId24"/>
    <p:sldId id="272" r:id="rId25"/>
    <p:sldId id="273" r:id="rId26"/>
    <p:sldId id="27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6494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496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0746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090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0614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96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4496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7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</a:t>
            </a:r>
            <a:r>
              <a:rPr lang="en-US" b="1" dirty="0" smtClean="0">
                <a:solidFill>
                  <a:prstClr val="white"/>
                </a:solidFill>
              </a:rPr>
              <a:t>4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25802" y="-41096"/>
            <a:ext cx="121482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</a:rPr>
              <a:t>Lesson</a:t>
            </a:r>
            <a:r>
              <a:rPr lang="en-US" b="1" baseline="0" dirty="0" smtClean="0">
                <a:solidFill>
                  <a:prstClr val="white"/>
                </a:solidFill>
              </a:rPr>
              <a:t>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3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</a:t>
            </a:r>
            <a:r>
              <a:rPr lang="en-US" b="1" dirty="0" smtClean="0">
                <a:solidFill>
                  <a:prstClr val="white"/>
                </a:solidFill>
              </a:rPr>
              <a:t>1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</a:t>
            </a:r>
            <a:r>
              <a:rPr lang="en-US" sz="1400" dirty="0" smtClean="0">
                <a:solidFill>
                  <a:prstClr val="white"/>
                </a:solidFill>
              </a:rPr>
              <a:t>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44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73459" y="-4989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</a:rPr>
              <a:t>Lesson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73459" y="-49890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</a:rPr>
              <a:t>Lesson 1.2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80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</a:t>
            </a:r>
            <a:r>
              <a:rPr lang="en-US" sz="3200" b="1" dirty="0" smtClean="0">
                <a:solidFill>
                  <a:srgbClr val="00B050"/>
                </a:solidFill>
              </a:rPr>
              <a:t>1.2: Grammar </a:t>
            </a:r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29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51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621486" y="552140"/>
            <a:ext cx="357051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PRACTICE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2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60" y="1051088"/>
            <a:ext cx="10181376" cy="52504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5511" y="290145"/>
            <a:ext cx="11660819" cy="1524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 smtClean="0">
                <a:solidFill>
                  <a:schemeClr val="accent1"/>
                </a:solidFill>
              </a:rPr>
              <a:t>Work in pairs, filling in the blanks with </a:t>
            </a:r>
            <a:r>
              <a:rPr lang="en-US" sz="3600" b="1" i="1" dirty="0" smtClean="0">
                <a:solidFill>
                  <a:schemeClr val="accent1"/>
                </a:solidFill>
              </a:rPr>
              <a:t>should, let’s </a:t>
            </a:r>
            <a:r>
              <a:rPr lang="en-US" sz="3600" i="1" dirty="0" smtClean="0">
                <a:solidFill>
                  <a:schemeClr val="accent1"/>
                </a:solidFill>
              </a:rPr>
              <a:t>or</a:t>
            </a:r>
            <a:r>
              <a:rPr lang="en-US" sz="3600" b="1" i="1" dirty="0" smtClean="0">
                <a:solidFill>
                  <a:schemeClr val="accent1"/>
                </a:solidFill>
              </a:rPr>
              <a:t> how about</a:t>
            </a:r>
            <a:r>
              <a:rPr lang="en-US" sz="3600" i="1" dirty="0">
                <a:solidFill>
                  <a:schemeClr val="accent1"/>
                </a:solidFill>
              </a:rPr>
              <a:t> </a:t>
            </a:r>
            <a:r>
              <a:rPr lang="en-US" sz="3600" i="1" dirty="0" smtClean="0">
                <a:solidFill>
                  <a:schemeClr val="accent1"/>
                </a:solidFill>
              </a:rPr>
              <a:t>and give reasons for your answers.</a:t>
            </a:r>
            <a:endParaRPr lang="en-US" sz="3600" i="1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6736" y="2533211"/>
            <a:ext cx="2008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How about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3200" y="3328916"/>
            <a:ext cx="188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Let’s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2452" y="4056539"/>
            <a:ext cx="2264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How about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0457" y="4941936"/>
            <a:ext cx="1640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should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0571" y="5625598"/>
            <a:ext cx="2213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How about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062728" y="3098151"/>
            <a:ext cx="1408410" cy="198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966008" y="3913691"/>
            <a:ext cx="2306463" cy="1737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80844" y="4641314"/>
            <a:ext cx="1724402" cy="256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749598" y="5491084"/>
            <a:ext cx="800671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100607" y="6210373"/>
            <a:ext cx="2830055" cy="2518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22652" y="5491084"/>
            <a:ext cx="47001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391314" y="2650550"/>
            <a:ext cx="367469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307684" y="4188424"/>
            <a:ext cx="273465" cy="4785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351644" y="5781688"/>
            <a:ext cx="299102" cy="5042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4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432" y="1505396"/>
            <a:ext cx="11544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211D1E"/>
                </a:solidFill>
              </a:rPr>
              <a:t>1</a:t>
            </a:r>
            <a:r>
              <a:rPr lang="en-US" sz="4000" dirty="0">
                <a:solidFill>
                  <a:srgbClr val="211D1E"/>
                </a:solidFill>
              </a:rPr>
              <a:t>. A bake sale will raise more money than a craft fair.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make some pies to sell this weekend.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2.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charge money for the fun run. More people will come if it's free.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3.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have the craft fair at the school gym. It's too small to fit a lot of people.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Work in pairs, circle the correct words and explain why.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45586" y="2145323"/>
            <a:ext cx="1189783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341185" y="2790092"/>
            <a:ext cx="2110046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81309" y="3952138"/>
            <a:ext cx="2110046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151792" y="2074984"/>
            <a:ext cx="10084777" cy="879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0809" y="3950676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0986" y="5193321"/>
            <a:ext cx="6855068" cy="14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4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4785" y="1505397"/>
            <a:ext cx="115443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211D1E"/>
                </a:solidFill>
              </a:rPr>
              <a:t>4</a:t>
            </a:r>
            <a:r>
              <a:rPr lang="en-US" sz="4000" dirty="0">
                <a:solidFill>
                  <a:srgbClr val="211D1E"/>
                </a:solidFill>
              </a:rPr>
              <a:t>. My teacher said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ask our parents to donate old clothes because we don't need them.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5. The weather report said it will rain this weekend. We </a:t>
            </a:r>
            <a:r>
              <a:rPr lang="en-US" sz="4000" i="1" dirty="0">
                <a:solidFill>
                  <a:srgbClr val="211D1E"/>
                </a:solidFill>
              </a:rPr>
              <a:t>should/shouldn't </a:t>
            </a:r>
            <a:r>
              <a:rPr lang="en-US" sz="4000" dirty="0">
                <a:solidFill>
                  <a:srgbClr val="211D1E"/>
                </a:solidFill>
              </a:rPr>
              <a:t>have the event outside. </a:t>
            </a:r>
          </a:p>
          <a:p>
            <a:r>
              <a:rPr lang="en-US" sz="4000" dirty="0">
                <a:solidFill>
                  <a:srgbClr val="211D1E"/>
                </a:solidFill>
              </a:rPr>
              <a:t>6. I'm not very good at designing posters. </a:t>
            </a:r>
            <a:r>
              <a:rPr lang="en-US" sz="4000" i="1" dirty="0">
                <a:solidFill>
                  <a:srgbClr val="211D1E"/>
                </a:solidFill>
              </a:rPr>
              <a:t>Let's/Let's not </a:t>
            </a:r>
            <a:r>
              <a:rPr lang="en-US" sz="4000" dirty="0">
                <a:solidFill>
                  <a:srgbClr val="211D1E"/>
                </a:solidFill>
              </a:rPr>
              <a:t>ask your sister to help because she's an artist. 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445586" y="521294"/>
            <a:ext cx="11270697" cy="8716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smtClean="0">
                <a:solidFill>
                  <a:srgbClr val="0070C0"/>
                </a:solidFill>
              </a:rPr>
              <a:t>Work in pairs, circle the correct words and explain why.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5081953" y="1505397"/>
            <a:ext cx="160020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2" y="4007826"/>
            <a:ext cx="2133605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994531" y="4585635"/>
            <a:ext cx="1269021" cy="6682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8475785" y="2760785"/>
            <a:ext cx="2998177" cy="2637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80934" y="3932883"/>
            <a:ext cx="4953412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8176846" y="4533245"/>
            <a:ext cx="1525466" cy="131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65738" y="5767754"/>
            <a:ext cx="9246577" cy="477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66800" y="5150500"/>
            <a:ext cx="7804638" cy="237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74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739" y="418821"/>
            <a:ext cx="9779176" cy="6068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5230" y="2307364"/>
            <a:ext cx="239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9772" y="2864703"/>
            <a:ext cx="3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9990" y="3931066"/>
            <a:ext cx="307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9682" y="4175053"/>
            <a:ext cx="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5230" y="4770415"/>
            <a:ext cx="32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5230" y="5300737"/>
            <a:ext cx="25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358355" y="2401368"/>
            <a:ext cx="1700613" cy="85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02123" y="2939753"/>
            <a:ext cx="71784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366617" y="4050707"/>
            <a:ext cx="174334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19970" y="4836919"/>
            <a:ext cx="2469735" cy="101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02123" y="5359590"/>
            <a:ext cx="98276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35880" y="477041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77925" y="5359590"/>
            <a:ext cx="13886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272045" y="4300398"/>
            <a:ext cx="7349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896030" y="5199568"/>
            <a:ext cx="1538243" cy="48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887626" y="5458769"/>
            <a:ext cx="263210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981630" y="1734796"/>
            <a:ext cx="1956987" cy="85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724972" y="2563738"/>
            <a:ext cx="34183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981630" y="2785929"/>
            <a:ext cx="3503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203678" y="4460905"/>
            <a:ext cx="0" cy="834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451507" y="4648912"/>
            <a:ext cx="1076770" cy="854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9960123" y="4865129"/>
            <a:ext cx="935765" cy="25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665151" y="3707013"/>
            <a:ext cx="70930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981630" y="3973795"/>
            <a:ext cx="209799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Extra Practice </a:t>
            </a:r>
          </a:p>
          <a:p>
            <a:pPr algn="ctr"/>
            <a:r>
              <a:rPr lang="en-US" b="1" dirty="0" smtClean="0"/>
              <a:t>WB p. 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393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144" y="304447"/>
            <a:ext cx="11420133" cy="5469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accent1"/>
                </a:solidFill>
              </a:rPr>
              <a:t>Work in pairs. Discuss how to do this exercise.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46" y="884186"/>
            <a:ext cx="8952744" cy="5554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4699" y="2662051"/>
            <a:ext cx="767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How about we have a fashion show?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3491" y="3459313"/>
            <a:ext cx="6661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 we need volunteers?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6153" y="4274180"/>
            <a:ext cx="754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Yes, we need people to </a:t>
            </a:r>
            <a:r>
              <a:rPr lang="en-US" sz="2800" dirty="0">
                <a:solidFill>
                  <a:srgbClr val="FF0000"/>
                </a:solidFill>
              </a:rPr>
              <a:t>d</a:t>
            </a:r>
            <a:r>
              <a:rPr lang="en-US" sz="2800" dirty="0" smtClean="0">
                <a:solidFill>
                  <a:srgbClr val="FF0000"/>
                </a:solidFill>
              </a:rPr>
              <a:t>esign and </a:t>
            </a:r>
            <a:r>
              <a:rPr lang="en-US" sz="2800" dirty="0">
                <a:solidFill>
                  <a:srgbClr val="FF0000"/>
                </a:solidFill>
              </a:rPr>
              <a:t>m</a:t>
            </a:r>
            <a:r>
              <a:rPr lang="en-US" sz="2800" dirty="0" smtClean="0">
                <a:solidFill>
                  <a:srgbClr val="FF0000"/>
                </a:solidFill>
              </a:rPr>
              <a:t>ake clothes.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6190" y="5141784"/>
            <a:ext cx="654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What should we call our fashion show?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4699" y="5956636"/>
            <a:ext cx="688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What about calling it “Be Creative and Help”?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223" y="1239715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Extra Practice </a:t>
            </a:r>
          </a:p>
          <a:p>
            <a:pPr algn="ctr"/>
            <a:r>
              <a:rPr lang="en-US" b="1" dirty="0" smtClean="0"/>
              <a:t>WB p. 21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08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83" y="346363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464669" y="552140"/>
            <a:ext cx="472733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PRODUCTION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3769" y="544793"/>
            <a:ext cx="11852031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smtClean="0">
                <a:solidFill>
                  <a:schemeClr val="accent1"/>
                </a:solidFill>
              </a:rPr>
              <a:t>Work in pairs, ask and answer about charity events you should organize to help poor students at your school.</a:t>
            </a:r>
            <a:endParaRPr lang="en-US" sz="3200" i="1" dirty="0">
              <a:solidFill>
                <a:schemeClr val="accent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1110953" y="4288436"/>
            <a:ext cx="5708591" cy="117931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accent1"/>
                </a:solidFill>
              </a:rPr>
              <a:t>I think we should have a fun run. 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537391" y="4305525"/>
            <a:ext cx="3888336" cy="1155238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smtClean="0">
                <a:solidFill>
                  <a:schemeClr val="accent1"/>
                </a:solidFill>
              </a:rPr>
              <a:t>How about “Run for Friends”?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23" y="1578430"/>
            <a:ext cx="7822985" cy="13691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455" y="2994699"/>
            <a:ext cx="3778308" cy="102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CONSOLIDATION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4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 smtClean="0"/>
              <a:t>Click here to play the games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026" y="1907927"/>
            <a:ext cx="8743957" cy="387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Lesson </a:t>
            </a:r>
            <a:r>
              <a:rPr lang="en-US" dirty="0" smtClean="0">
                <a:solidFill>
                  <a:prstClr val="white"/>
                </a:solidFill>
              </a:rPr>
              <a:t>1.1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424103" y="4844354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Consolidation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75" y="2876505"/>
            <a:ext cx="3810330" cy="86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45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Write five suggestions on how to help poor students at your school, using the structures you learned today. (about 50 words)  </a:t>
            </a:r>
          </a:p>
        </p:txBody>
      </p:sp>
    </p:spTree>
    <p:extLst>
      <p:ext uri="{BB962C8B-B14F-4D97-AF65-F5344CB8AC3E}">
        <p14:creationId xmlns:p14="http://schemas.microsoft.com/office/powerpoint/2010/main" val="19734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WRAP-UP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8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Today’s lesson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111" y="1930662"/>
            <a:ext cx="1012676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i="1" dirty="0" smtClean="0">
                <a:solidFill>
                  <a:srgbClr val="0070C0"/>
                </a:solidFill>
              </a:rPr>
              <a:t>I think we </a:t>
            </a:r>
            <a:r>
              <a:rPr lang="en-US" sz="3600" b="1" i="1" dirty="0" smtClean="0">
                <a:solidFill>
                  <a:srgbClr val="0070C0"/>
                </a:solidFill>
              </a:rPr>
              <a:t>should</a:t>
            </a:r>
            <a:r>
              <a:rPr lang="en-US" sz="3600" i="1" dirty="0" smtClean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Let’s</a:t>
            </a:r>
            <a:r>
              <a:rPr lang="en-US" sz="3600" i="1" dirty="0" smtClean="0">
                <a:solidFill>
                  <a:srgbClr val="0070C0"/>
                </a:solidFill>
              </a:rPr>
              <a:t> + bare infinitive.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How about </a:t>
            </a:r>
            <a:r>
              <a:rPr lang="en-US" sz="3600" i="1" dirty="0" smtClean="0">
                <a:solidFill>
                  <a:srgbClr val="0070C0"/>
                </a:solidFill>
              </a:rPr>
              <a:t>+ V-</a:t>
            </a:r>
            <a:r>
              <a:rPr lang="en-US" sz="3600" i="1" dirty="0" err="1" smtClean="0">
                <a:solidFill>
                  <a:srgbClr val="0070C0"/>
                </a:solidFill>
              </a:rPr>
              <a:t>ing</a:t>
            </a:r>
            <a:r>
              <a:rPr lang="en-US" sz="3600" i="1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How about </a:t>
            </a:r>
            <a:r>
              <a:rPr lang="en-US" sz="3600" i="1" dirty="0" smtClean="0">
                <a:solidFill>
                  <a:srgbClr val="0070C0"/>
                </a:solidFill>
              </a:rPr>
              <a:t>+ should + V (simple present)?</a:t>
            </a:r>
          </a:p>
          <a:p>
            <a:r>
              <a:rPr lang="en-US" sz="3600" b="1" i="1" dirty="0" smtClean="0">
                <a:solidFill>
                  <a:srgbClr val="0070C0"/>
                </a:solidFill>
              </a:rPr>
              <a:t>Let’s not </a:t>
            </a:r>
            <a:r>
              <a:rPr lang="en-US" sz="3600" i="1" dirty="0" smtClean="0">
                <a:solidFill>
                  <a:srgbClr val="0070C0"/>
                </a:solidFill>
              </a:rPr>
              <a:t>+ bare infinitive (for negative suggestions)</a:t>
            </a:r>
          </a:p>
          <a:p>
            <a:endParaRPr lang="en-US" sz="3600" i="1" dirty="0" smtClean="0">
              <a:solidFill>
                <a:srgbClr val="FF0000"/>
              </a:solidFill>
            </a:endParaRPr>
          </a:p>
          <a:p>
            <a:endParaRPr lang="en-US" sz="3600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5190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Homework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451" y="1650187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grammar point </a:t>
            </a:r>
            <a:r>
              <a:rPr lang="en-US" sz="3600" i="1" dirty="0">
                <a:solidFill>
                  <a:srgbClr val="0070C0"/>
                </a:solidFill>
              </a:rPr>
              <a:t>and make sentences </a:t>
            </a:r>
            <a:r>
              <a:rPr lang="en-US" sz="3600" i="1" dirty="0" smtClean="0">
                <a:solidFill>
                  <a:srgbClr val="0070C0"/>
                </a:solidFill>
              </a:rPr>
              <a:t>using it.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on page </a:t>
            </a:r>
            <a:r>
              <a:rPr lang="en-US" sz="3600" i="1" dirty="0" smtClean="0">
                <a:solidFill>
                  <a:srgbClr val="0070C0"/>
                </a:solidFill>
              </a:rPr>
              <a:t>21 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smtClean="0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23).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30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428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11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70C0"/>
                </a:solidFill>
              </a:rPr>
              <a:t>make suggestions, using </a:t>
            </a:r>
            <a:r>
              <a:rPr lang="en-US" sz="3600" b="1" i="1" dirty="0" smtClean="0">
                <a:solidFill>
                  <a:srgbClr val="0070C0"/>
                </a:solidFill>
              </a:rPr>
              <a:t>should, Let’s, How about</a:t>
            </a:r>
            <a:r>
              <a:rPr lang="en-US" sz="3600" dirty="0" smtClean="0">
                <a:solidFill>
                  <a:srgbClr val="0070C0"/>
                </a:solidFill>
              </a:rPr>
              <a:t>. 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464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WARM-UP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8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34042" y="50730"/>
            <a:ext cx="9708022" cy="12761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accent1"/>
                </a:solidFill>
              </a:rPr>
              <a:t>Look at the pictures and name the activities:</a:t>
            </a:r>
          </a:p>
          <a:p>
            <a:pPr algn="just"/>
            <a:r>
              <a:rPr lang="en-US" sz="2400" i="1" dirty="0">
                <a:solidFill>
                  <a:schemeClr val="accent1"/>
                </a:solidFill>
              </a:rPr>
              <a:t>b</a:t>
            </a:r>
            <a:r>
              <a:rPr lang="en-US" sz="2400" i="1" dirty="0" smtClean="0">
                <a:solidFill>
                  <a:schemeClr val="accent1"/>
                </a:solidFill>
              </a:rPr>
              <a:t>aking cookies, having a craft fair, washing cars, organizing an art show, designing posters, donating old clothes.  </a:t>
            </a:r>
            <a:endParaRPr lang="en-US" sz="2400" i="1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00" y="1377653"/>
            <a:ext cx="3116124" cy="2237217"/>
          </a:xfrm>
          <a:prstGeom prst="rect">
            <a:avLst/>
          </a:prstGeom>
        </p:spPr>
      </p:pic>
      <p:pic>
        <p:nvPicPr>
          <p:cNvPr id="1026" name="Picture 2" descr="Happy Woman Baking Cookies in Oven Stock Image - Image of cooker, home:  218838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64" y="1377653"/>
            <a:ext cx="3172400" cy="211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61064" y="3495230"/>
            <a:ext cx="3172400" cy="34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218838597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779" y="1377654"/>
            <a:ext cx="2967211" cy="22372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11779" y="3614870"/>
            <a:ext cx="2937933" cy="290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1461521012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18" y="4101980"/>
            <a:ext cx="3118606" cy="2238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063" y="4025068"/>
            <a:ext cx="3225733" cy="23159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673" y="4006889"/>
            <a:ext cx="3034317" cy="23340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3986" y="3468854"/>
            <a:ext cx="3056969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washing cars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61063" y="3495230"/>
            <a:ext cx="3172401" cy="3418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baking cookies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1779" y="3507506"/>
            <a:ext cx="2937933" cy="397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designing posters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8818" y="6187155"/>
            <a:ext cx="3118606" cy="2552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donating old clothes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61063" y="6132469"/>
            <a:ext cx="3238698" cy="3099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having a craft fair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12870" y="6132468"/>
            <a:ext cx="3066120" cy="3065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organizing an art show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62086" y="4262109"/>
            <a:ext cx="768266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I think we should + …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Let’s + …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How about </a:t>
            </a:r>
            <a:r>
              <a:rPr lang="en-US" sz="3600" b="1" smtClean="0">
                <a:solidFill>
                  <a:srgbClr val="0070C0"/>
                </a:solidFill>
              </a:rPr>
              <a:t>+ …?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128588" y="552140"/>
            <a:ext cx="5023071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79646">
                    <a:lumMod val="75000"/>
                  </a:srgbClr>
                </a:solidFill>
              </a:rPr>
              <a:t>PRESENTATION</a:t>
            </a:r>
            <a:endParaRPr lang="en-US" sz="5400" b="1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225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462" y="423016"/>
            <a:ext cx="11945130" cy="116650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 smtClean="0">
                <a:solidFill>
                  <a:schemeClr val="accent1"/>
                </a:solidFill>
              </a:rPr>
              <a:t>Look at three sentences and complete the structure with the correct verb form.</a:t>
            </a:r>
            <a:endParaRPr lang="en-US" sz="3200" i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4426" y="2742940"/>
            <a:ext cx="5759866" cy="21257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smtClean="0">
                <a:solidFill>
                  <a:schemeClr val="accent1"/>
                </a:solidFill>
              </a:rPr>
              <a:t>I think we </a:t>
            </a:r>
            <a:r>
              <a:rPr lang="en-US" sz="2800" b="1" i="1" dirty="0" smtClean="0">
                <a:solidFill>
                  <a:schemeClr val="accent1"/>
                </a:solidFill>
              </a:rPr>
              <a:t>should</a:t>
            </a:r>
            <a:r>
              <a:rPr lang="en-US" sz="2800" i="1" dirty="0" smtClean="0">
                <a:solidFill>
                  <a:schemeClr val="accent1"/>
                </a:solidFill>
              </a:rPr>
              <a:t> + …</a:t>
            </a:r>
          </a:p>
          <a:p>
            <a:r>
              <a:rPr lang="en-US" sz="2800" b="1" i="1" dirty="0" smtClean="0">
                <a:solidFill>
                  <a:schemeClr val="accent1"/>
                </a:solidFill>
              </a:rPr>
              <a:t>Let’s</a:t>
            </a:r>
            <a:r>
              <a:rPr lang="en-US" sz="2800" i="1" dirty="0" smtClean="0">
                <a:solidFill>
                  <a:schemeClr val="accent1"/>
                </a:solidFill>
              </a:rPr>
              <a:t> + …</a:t>
            </a:r>
          </a:p>
          <a:p>
            <a:r>
              <a:rPr lang="en-US" sz="2800" b="1" i="1" dirty="0">
                <a:solidFill>
                  <a:schemeClr val="accent1"/>
                </a:solidFill>
              </a:rPr>
              <a:t>How about </a:t>
            </a:r>
            <a:r>
              <a:rPr lang="en-US" sz="2800" i="1" dirty="0">
                <a:solidFill>
                  <a:schemeClr val="accent1"/>
                </a:solidFill>
              </a:rPr>
              <a:t>+ …              </a:t>
            </a:r>
            <a:r>
              <a:rPr lang="en-US" sz="2800" i="1" dirty="0" smtClean="0">
                <a:solidFill>
                  <a:schemeClr val="accent1"/>
                </a:solidFill>
              </a:rPr>
              <a:t>?</a:t>
            </a:r>
          </a:p>
          <a:p>
            <a:r>
              <a:rPr lang="en-US" sz="2800" b="1" i="1" dirty="0" smtClean="0">
                <a:solidFill>
                  <a:schemeClr val="accent1"/>
                </a:solidFill>
              </a:rPr>
              <a:t>How about </a:t>
            </a:r>
            <a:r>
              <a:rPr lang="en-US" sz="2800" i="1" dirty="0" smtClean="0">
                <a:solidFill>
                  <a:schemeClr val="accent1"/>
                </a:solidFill>
              </a:rPr>
              <a:t>+                                          ?</a:t>
            </a:r>
            <a:endParaRPr lang="en-US" sz="2800" i="1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24359" y="2920398"/>
            <a:ext cx="2213362" cy="4187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are infinitive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1017" y="3369052"/>
            <a:ext cx="2241052" cy="3589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 smtClean="0">
                <a:solidFill>
                  <a:srgbClr val="FF0000"/>
                </a:solidFill>
              </a:rPr>
              <a:t>are infinitive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86871" y="3805821"/>
            <a:ext cx="1335198" cy="398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V-</a:t>
            </a:r>
            <a:r>
              <a:rPr lang="en-US" sz="2800" dirty="0" err="1" smtClean="0">
                <a:solidFill>
                  <a:srgbClr val="FF0000"/>
                </a:solidFill>
              </a:rPr>
              <a:t>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04034" y="5129358"/>
            <a:ext cx="3631962" cy="549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Making suggestions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144426" y="5263684"/>
            <a:ext cx="1307507" cy="280417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9462" y="2755753"/>
            <a:ext cx="5768411" cy="21193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 dirty="0" smtClean="0">
              <a:solidFill>
                <a:schemeClr val="accent1"/>
              </a:solidFill>
            </a:endParaRPr>
          </a:p>
          <a:p>
            <a:r>
              <a:rPr lang="en-US" sz="2800" dirty="0" smtClean="0">
                <a:solidFill>
                  <a:schemeClr val="accent1"/>
                </a:solidFill>
              </a:rPr>
              <a:t>I think we </a:t>
            </a:r>
            <a:r>
              <a:rPr lang="en-US" sz="2800" b="1" dirty="0" smtClean="0">
                <a:solidFill>
                  <a:schemeClr val="accent1"/>
                </a:solidFill>
              </a:rPr>
              <a:t>should</a:t>
            </a:r>
            <a:r>
              <a:rPr lang="en-US" sz="2800" dirty="0" smtClean="0">
                <a:solidFill>
                  <a:schemeClr val="accent1"/>
                </a:solidFill>
              </a:rPr>
              <a:t> organize a fun run.</a:t>
            </a:r>
          </a:p>
          <a:p>
            <a:r>
              <a:rPr lang="en-US" sz="2800" b="1" dirty="0" smtClean="0">
                <a:solidFill>
                  <a:schemeClr val="accent1"/>
                </a:solidFill>
              </a:rPr>
              <a:t>Let’s</a:t>
            </a:r>
            <a:r>
              <a:rPr lang="en-US" sz="2800" dirty="0" smtClean="0">
                <a:solidFill>
                  <a:schemeClr val="accent1"/>
                </a:solidFill>
              </a:rPr>
              <a:t> wash cars. 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</a:rPr>
              <a:t>How about </a:t>
            </a:r>
            <a:r>
              <a:rPr lang="en-US" sz="2800" dirty="0">
                <a:solidFill>
                  <a:srgbClr val="4F81BD"/>
                </a:solidFill>
              </a:rPr>
              <a:t>selling cakes</a:t>
            </a:r>
            <a:r>
              <a:rPr lang="en-US" sz="2800" dirty="0" smtClean="0">
                <a:solidFill>
                  <a:srgbClr val="4F81BD"/>
                </a:solidFill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</a:rPr>
              <a:t>How about </a:t>
            </a:r>
            <a:r>
              <a:rPr lang="en-US" sz="2800" dirty="0" smtClean="0">
                <a:solidFill>
                  <a:srgbClr val="4F81BD"/>
                </a:solidFill>
              </a:rPr>
              <a:t>we sell cakes?</a:t>
            </a:r>
            <a:endParaRPr lang="en-US" sz="2800" dirty="0">
              <a:solidFill>
                <a:srgbClr val="4F81BD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6871" y="4287595"/>
            <a:ext cx="3302949" cy="3760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rgbClr val="FF0000"/>
                </a:solidFill>
              </a:rPr>
              <a:t>S + V (simple present)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748457" y="3369052"/>
            <a:ext cx="9847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7656" y="3772178"/>
            <a:ext cx="6418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13438" y="4204800"/>
            <a:ext cx="7121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62782" y="4663609"/>
            <a:ext cx="356088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07368" y="4654818"/>
            <a:ext cx="436494" cy="879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510" y="2140721"/>
            <a:ext cx="459841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Let’s not </a:t>
            </a:r>
            <a:r>
              <a:rPr lang="en-US" sz="4000" dirty="0" smtClean="0">
                <a:solidFill>
                  <a:schemeClr val="accent1"/>
                </a:solidFill>
              </a:rPr>
              <a:t>wash cars.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82952" y="2140722"/>
            <a:ext cx="5922237" cy="10724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Let’s not + …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19" y="3750775"/>
            <a:ext cx="1408166" cy="3263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82952" y="3461047"/>
            <a:ext cx="5922237" cy="9058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Negative suggestions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33047" y="2221907"/>
            <a:ext cx="319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Bare infinitive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0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3" y="373967"/>
            <a:ext cx="11442817" cy="6078997"/>
          </a:xfrm>
          <a:prstGeom prst="rect">
            <a:avLst/>
          </a:prstGeom>
        </p:spPr>
      </p:pic>
      <p:pic>
        <p:nvPicPr>
          <p:cNvPr id="4" name="CD1-TRACK 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878" y="382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629</Words>
  <Application>Microsoft Office PowerPoint</Application>
  <PresentationFormat>Widescreen</PresentationFormat>
  <Paragraphs>99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Times New Roman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Rieu Phan Van</cp:lastModifiedBy>
  <cp:revision>62</cp:revision>
  <dcterms:created xsi:type="dcterms:W3CDTF">2022-05-09T08:01:08Z</dcterms:created>
  <dcterms:modified xsi:type="dcterms:W3CDTF">2022-06-23T15:43:38Z</dcterms:modified>
</cp:coreProperties>
</file>