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20"/>
  </p:notesMasterIdLst>
  <p:sldIdLst>
    <p:sldId id="266" r:id="rId2"/>
    <p:sldId id="262" r:id="rId3"/>
    <p:sldId id="338" r:id="rId4"/>
    <p:sldId id="339" r:id="rId5"/>
    <p:sldId id="324" r:id="rId6"/>
    <p:sldId id="323" r:id="rId7"/>
    <p:sldId id="304" r:id="rId8"/>
    <p:sldId id="335" r:id="rId9"/>
    <p:sldId id="318" r:id="rId10"/>
    <p:sldId id="336" r:id="rId11"/>
    <p:sldId id="337" r:id="rId12"/>
    <p:sldId id="319" r:id="rId13"/>
    <p:sldId id="317" r:id="rId14"/>
    <p:sldId id="327" r:id="rId15"/>
    <p:sldId id="328" r:id="rId16"/>
    <p:sldId id="329" r:id="rId17"/>
    <p:sldId id="331" r:id="rId18"/>
    <p:sldId id="301" r:id="rId19"/>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FF"/>
    <a:srgbClr val="0000CC"/>
    <a:srgbClr val="CC0099"/>
    <a:srgbClr val="A50021"/>
    <a:srgbClr val="CC3300"/>
    <a:srgbClr val="0066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636"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image" Target="../media/image24.wmf"/><Relationship Id="rId7" Type="http://schemas.openxmlformats.org/officeDocument/2006/relationships/image" Target="../media/image45.wmf"/><Relationship Id="rId2" Type="http://schemas.openxmlformats.org/officeDocument/2006/relationships/image" Target="../media/image23.wmf"/><Relationship Id="rId1" Type="http://schemas.openxmlformats.org/officeDocument/2006/relationships/image" Target="../media/image42.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25.wmf"/><Relationship Id="rId9" Type="http://schemas.openxmlformats.org/officeDocument/2006/relationships/image" Target="../media/image47.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image" Target="../media/image50.wmf"/><Relationship Id="rId7" Type="http://schemas.openxmlformats.org/officeDocument/2006/relationships/image" Target="../media/image54.wmf"/><Relationship Id="rId12" Type="http://schemas.openxmlformats.org/officeDocument/2006/relationships/image" Target="../media/image59.wmf"/><Relationship Id="rId2" Type="http://schemas.openxmlformats.org/officeDocument/2006/relationships/image" Target="../media/image49.wmf"/><Relationship Id="rId1" Type="http://schemas.openxmlformats.org/officeDocument/2006/relationships/image" Target="../media/image48.wmf"/><Relationship Id="rId6" Type="http://schemas.openxmlformats.org/officeDocument/2006/relationships/image" Target="../media/image53.wmf"/><Relationship Id="rId11" Type="http://schemas.openxmlformats.org/officeDocument/2006/relationships/image" Target="../media/image58.wmf"/><Relationship Id="rId5" Type="http://schemas.openxmlformats.org/officeDocument/2006/relationships/image" Target="../media/image52.wmf"/><Relationship Id="rId10" Type="http://schemas.openxmlformats.org/officeDocument/2006/relationships/image" Target="../media/image57.wmf"/><Relationship Id="rId4" Type="http://schemas.openxmlformats.org/officeDocument/2006/relationships/image" Target="../media/image51.wmf"/><Relationship Id="rId9" Type="http://schemas.openxmlformats.org/officeDocument/2006/relationships/image" Target="../media/image56.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63.wmf"/><Relationship Id="rId13" Type="http://schemas.openxmlformats.org/officeDocument/2006/relationships/image" Target="../media/image68.wmf"/><Relationship Id="rId3" Type="http://schemas.openxmlformats.org/officeDocument/2006/relationships/image" Target="../media/image24.wmf"/><Relationship Id="rId7" Type="http://schemas.openxmlformats.org/officeDocument/2006/relationships/image" Target="../media/image43.wmf"/><Relationship Id="rId12" Type="http://schemas.openxmlformats.org/officeDocument/2006/relationships/image" Target="../media/image67.wmf"/><Relationship Id="rId2" Type="http://schemas.openxmlformats.org/officeDocument/2006/relationships/image" Target="../media/image23.wmf"/><Relationship Id="rId1" Type="http://schemas.openxmlformats.org/officeDocument/2006/relationships/image" Target="../media/image60.wmf"/><Relationship Id="rId6" Type="http://schemas.openxmlformats.org/officeDocument/2006/relationships/image" Target="../media/image62.wmf"/><Relationship Id="rId11" Type="http://schemas.openxmlformats.org/officeDocument/2006/relationships/image" Target="../media/image66.wmf"/><Relationship Id="rId5" Type="http://schemas.openxmlformats.org/officeDocument/2006/relationships/image" Target="../media/image61.wmf"/><Relationship Id="rId15" Type="http://schemas.openxmlformats.org/officeDocument/2006/relationships/image" Target="../media/image70.wmf"/><Relationship Id="rId10" Type="http://schemas.openxmlformats.org/officeDocument/2006/relationships/image" Target="../media/image65.wmf"/><Relationship Id="rId4" Type="http://schemas.openxmlformats.org/officeDocument/2006/relationships/image" Target="../media/image25.wmf"/><Relationship Id="rId9" Type="http://schemas.openxmlformats.org/officeDocument/2006/relationships/image" Target="../media/image64.wmf"/><Relationship Id="rId14" Type="http://schemas.openxmlformats.org/officeDocument/2006/relationships/image" Target="../media/image6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10" Type="http://schemas.openxmlformats.org/officeDocument/2006/relationships/image" Target="../media/image31.wmf"/><Relationship Id="rId4" Type="http://schemas.openxmlformats.org/officeDocument/2006/relationships/image" Target="../media/image25.wmf"/><Relationship Id="rId9"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image" Target="../media/image34.wmf"/><Relationship Id="rId7" Type="http://schemas.openxmlformats.org/officeDocument/2006/relationships/image" Target="../media/image38.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5" Type="http://schemas.openxmlformats.org/officeDocument/2006/relationships/image" Target="../media/image36.wmf"/><Relationship Id="rId10" Type="http://schemas.openxmlformats.org/officeDocument/2006/relationships/image" Target="../media/image41.wmf"/><Relationship Id="rId4" Type="http://schemas.openxmlformats.org/officeDocument/2006/relationships/image" Target="../media/image35.wmf"/><Relationship Id="rId9" Type="http://schemas.openxmlformats.org/officeDocument/2006/relationships/image" Target="../media/image4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A585BDA-6CFB-47DC-99D2-66D403B7450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7F89FA9F-B7C9-43D1-9F33-035BF76C661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7D2BBA0F-67FE-4B00-953F-A8E36A438502}" type="datetimeFigureOut">
              <a:rPr lang="en-US"/>
              <a:pPr>
                <a:defRPr/>
              </a:pPr>
              <a:t>10/22/2021</a:t>
            </a:fld>
            <a:endParaRPr lang="en-US"/>
          </a:p>
        </p:txBody>
      </p:sp>
      <p:sp>
        <p:nvSpPr>
          <p:cNvPr id="4" name="Slide Image Placeholder 3">
            <a:extLst>
              <a:ext uri="{FF2B5EF4-FFF2-40B4-BE49-F238E27FC236}">
                <a16:creationId xmlns:a16="http://schemas.microsoft.com/office/drawing/2014/main" id="{0963E1AE-504E-4D6B-BEB3-2DEF6CB66745}"/>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53291521-32E5-4A02-B921-75CF934BC4D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3A069E0-6C57-49A8-8819-375004DA014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0409CF38-9329-47A5-99E0-330642EC122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2432747-E321-45B8-9E48-A63468ECFE6A}" type="slidenum">
              <a:rPr lang="en-US" altLang="vi-VN"/>
              <a:pPr/>
              <a:t>‹#›</a:t>
            </a:fld>
            <a:endParaRPr lang="en-US" altLang="vi-V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CB162F36-540A-4BFD-A40D-3F1A6DEE0A3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DF87E1F8-51E1-45BA-A2CE-FAAB3A6419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20484" name="Slide Number Placeholder 3">
            <a:extLst>
              <a:ext uri="{FF2B5EF4-FFF2-40B4-BE49-F238E27FC236}">
                <a16:creationId xmlns:a16="http://schemas.microsoft.com/office/drawing/2014/main" id="{CB3717A0-53EE-4C95-826C-2F5FB65819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BA5627-BD32-4F5A-932C-81A49D69CEB1}" type="slidenum">
              <a:rPr lang="en-US" altLang="vi-VN"/>
              <a:pPr eaLnBrk="1" hangingPunct="1"/>
              <a:t>1</a:t>
            </a:fld>
            <a:endParaRPr lang="en-US" altLang="vi-V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5D2D3AB8-5F54-4A33-BADE-4068560239B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6DBB45A1-BAF2-44A2-A5D5-562B293E2E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28676" name="Slide Number Placeholder 3">
            <a:extLst>
              <a:ext uri="{FF2B5EF4-FFF2-40B4-BE49-F238E27FC236}">
                <a16:creationId xmlns:a16="http://schemas.microsoft.com/office/drawing/2014/main" id="{B205BCA1-5FCA-4751-B176-A634C5CF1E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45DD600-4573-430E-9D66-72979160B84F}" type="slidenum">
              <a:rPr lang="en-US" altLang="vi-VN"/>
              <a:pPr eaLnBrk="1" hangingPunct="1"/>
              <a:t>10</a:t>
            </a:fld>
            <a:endParaRPr lang="en-US" altLang="vi-V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B32587BE-B1CB-44EC-B8D4-CA313A15B952}"/>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2DAFFDEE-6AA5-475E-ADEE-164FED0EEE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29700" name="Slide Number Placeholder 3">
            <a:extLst>
              <a:ext uri="{FF2B5EF4-FFF2-40B4-BE49-F238E27FC236}">
                <a16:creationId xmlns:a16="http://schemas.microsoft.com/office/drawing/2014/main" id="{71D95519-4616-47EF-A05C-81FF1CB47E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B1C4E2-CE89-4B7D-9E9C-8BEA4FCC6FA8}" type="slidenum">
              <a:rPr lang="en-US" altLang="vi-VN"/>
              <a:pPr eaLnBrk="1" hangingPunct="1"/>
              <a:t>11</a:t>
            </a:fld>
            <a:endParaRPr lang="en-US" altLang="vi-V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09BA82B8-0C50-483B-A48A-B37F66BCC04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B93D03D8-F5FE-40A4-8CAD-7622CB032D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30724" name="Slide Number Placeholder 3">
            <a:extLst>
              <a:ext uri="{FF2B5EF4-FFF2-40B4-BE49-F238E27FC236}">
                <a16:creationId xmlns:a16="http://schemas.microsoft.com/office/drawing/2014/main" id="{ED4F1473-78F5-4663-BA05-799ADA5343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6D10DD-C991-4B9D-8B91-4D1BD04E2898}" type="slidenum">
              <a:rPr lang="en-US" altLang="vi-VN"/>
              <a:pPr eaLnBrk="1" hangingPunct="1"/>
              <a:t>12</a:t>
            </a:fld>
            <a:endParaRPr lang="en-US" altLang="vi-V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95998D69-DA46-4469-A903-8CB24E868181}"/>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0502FCEE-1690-4C8D-BEE8-26748323C4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31748" name="Slide Number Placeholder 3">
            <a:extLst>
              <a:ext uri="{FF2B5EF4-FFF2-40B4-BE49-F238E27FC236}">
                <a16:creationId xmlns:a16="http://schemas.microsoft.com/office/drawing/2014/main" id="{D378472C-5A56-4BB5-8BD5-2967397D55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B74862-B18B-4133-A7E0-7F4D0889AE9C}" type="slidenum">
              <a:rPr lang="en-US" altLang="vi-VN"/>
              <a:pPr eaLnBrk="1" hangingPunct="1"/>
              <a:t>13</a:t>
            </a:fld>
            <a:endParaRPr lang="en-US" altLang="vi-V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B18994F0-0D33-4FEF-B8A4-B1D52366668D}"/>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FB8D6F56-0CD0-4752-A362-719471AAE0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32772" name="Slide Number Placeholder 3">
            <a:extLst>
              <a:ext uri="{FF2B5EF4-FFF2-40B4-BE49-F238E27FC236}">
                <a16:creationId xmlns:a16="http://schemas.microsoft.com/office/drawing/2014/main" id="{6F0EE931-9A9B-4C6F-8F12-AFCE5940C2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35C9D76-BFDA-49C2-AC1F-2BCE5F4A19C7}" type="slidenum">
              <a:rPr lang="en-US" altLang="vi-VN"/>
              <a:pPr eaLnBrk="1" hangingPunct="1"/>
              <a:t>14</a:t>
            </a:fld>
            <a:endParaRPr lang="en-US" altLang="vi-V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A8F45051-BE14-4FF4-875C-1E1B5D140E7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CE0ECA82-C6EC-4EFE-9F7E-268EC8AFF6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21508" name="Slide Number Placeholder 3">
            <a:extLst>
              <a:ext uri="{FF2B5EF4-FFF2-40B4-BE49-F238E27FC236}">
                <a16:creationId xmlns:a16="http://schemas.microsoft.com/office/drawing/2014/main" id="{753E9000-E418-4184-8238-1803B91F0B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82642C-D078-43BF-8F74-5F6841CB2C3C}" type="slidenum">
              <a:rPr lang="en-US" altLang="vi-VN"/>
              <a:pPr eaLnBrk="1" hangingPunct="1"/>
              <a:t>2</a:t>
            </a:fld>
            <a:endParaRPr lang="en-US" altLang="vi-V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83723402-141D-472C-8C3E-BF524E5118D8}"/>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00135444-9C50-4E0C-87B0-C794759E92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22532" name="Slide Number Placeholder 3">
            <a:extLst>
              <a:ext uri="{FF2B5EF4-FFF2-40B4-BE49-F238E27FC236}">
                <a16:creationId xmlns:a16="http://schemas.microsoft.com/office/drawing/2014/main" id="{64798BA9-508B-4674-89DC-7EF46540DA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E8C54C-D57F-4673-882B-1BC1FE19C126}" type="slidenum">
              <a:rPr lang="en-US" altLang="vi-VN"/>
              <a:pPr eaLnBrk="1" hangingPunct="1"/>
              <a:t>3</a:t>
            </a:fld>
            <a:endParaRPr lang="en-US" altLang="vi-V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83723402-141D-472C-8C3E-BF524E5118D8}"/>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00135444-9C50-4E0C-87B0-C794759E92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22532" name="Slide Number Placeholder 3">
            <a:extLst>
              <a:ext uri="{FF2B5EF4-FFF2-40B4-BE49-F238E27FC236}">
                <a16:creationId xmlns:a16="http://schemas.microsoft.com/office/drawing/2014/main" id="{64798BA9-508B-4674-89DC-7EF46540DA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E8C54C-D57F-4673-882B-1BC1FE19C126}" type="slidenum">
              <a:rPr lang="en-US" altLang="vi-VN"/>
              <a:pPr eaLnBrk="1" hangingPunct="1"/>
              <a:t>4</a:t>
            </a:fld>
            <a:endParaRPr lang="en-US" altLang="vi-VN"/>
          </a:p>
        </p:txBody>
      </p:sp>
    </p:spTree>
    <p:extLst>
      <p:ext uri="{BB962C8B-B14F-4D97-AF65-F5344CB8AC3E}">
        <p14:creationId xmlns:p14="http://schemas.microsoft.com/office/powerpoint/2010/main" val="3680237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20606D9A-04B8-476E-9D43-C8BFAEF962EF}"/>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2E749FA6-FE98-4478-BFE7-62A49D76F6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23556" name="Slide Number Placeholder 3">
            <a:extLst>
              <a:ext uri="{FF2B5EF4-FFF2-40B4-BE49-F238E27FC236}">
                <a16:creationId xmlns:a16="http://schemas.microsoft.com/office/drawing/2014/main" id="{036E5A2A-9A4C-4967-BB16-11BFE7043B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335580-C151-4BAC-8B7A-B9049FEDB9B2}" type="slidenum">
              <a:rPr lang="en-US" altLang="vi-VN"/>
              <a:pPr eaLnBrk="1" hangingPunct="1"/>
              <a:t>5</a:t>
            </a:fld>
            <a:endParaRPr lang="en-US" altLang="vi-V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FF54B8A-D86E-41AA-B646-4B929C64D6B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2AB7809A-2DCF-42A2-B7D8-17F1BAB2FF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24580" name="Slide Number Placeholder 3">
            <a:extLst>
              <a:ext uri="{FF2B5EF4-FFF2-40B4-BE49-F238E27FC236}">
                <a16:creationId xmlns:a16="http://schemas.microsoft.com/office/drawing/2014/main" id="{BA706756-C87E-4537-A327-8C3479085B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9D17C9-5681-4F93-B403-B4C9B7A9A573}" type="slidenum">
              <a:rPr lang="en-US" altLang="vi-VN"/>
              <a:pPr eaLnBrk="1" hangingPunct="1"/>
              <a:t>6</a:t>
            </a:fld>
            <a:endParaRPr lang="en-US" altLang="vi-V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669CAC5D-738C-4290-8CFF-2C7A4284EA7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585F61A9-FC0A-44EA-B99E-57946BDD2C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25604" name="Slide Number Placeholder 3">
            <a:extLst>
              <a:ext uri="{FF2B5EF4-FFF2-40B4-BE49-F238E27FC236}">
                <a16:creationId xmlns:a16="http://schemas.microsoft.com/office/drawing/2014/main" id="{22FC0FB2-5FBD-457A-B1C1-32354EB4B4B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9BED77-2B03-4600-BC90-E2B3A44B351F}" type="slidenum">
              <a:rPr lang="en-US" altLang="vi-VN"/>
              <a:pPr eaLnBrk="1" hangingPunct="1"/>
              <a:t>7</a:t>
            </a:fld>
            <a:endParaRPr lang="en-US" altLang="vi-V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86DF5D50-6131-41EA-8843-9665D316ECAF}"/>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FC1ED029-0163-45AD-B6F3-54B4C69EBA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26628" name="Slide Number Placeholder 3">
            <a:extLst>
              <a:ext uri="{FF2B5EF4-FFF2-40B4-BE49-F238E27FC236}">
                <a16:creationId xmlns:a16="http://schemas.microsoft.com/office/drawing/2014/main" id="{DD6F23E1-4FE5-4E8A-BEC0-D367E37720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9EAEF69-FDFD-4DFA-BD11-898900404528}" type="slidenum">
              <a:rPr lang="en-US" altLang="vi-VN"/>
              <a:pPr eaLnBrk="1" hangingPunct="1"/>
              <a:t>8</a:t>
            </a:fld>
            <a:endParaRPr lang="en-US" altLang="vi-V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391DFD4B-32DA-46D2-8DF6-FF8F7B100CF2}"/>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A38ADAA5-5BF9-4544-BE92-710A88F905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27652" name="Slide Number Placeholder 3">
            <a:extLst>
              <a:ext uri="{FF2B5EF4-FFF2-40B4-BE49-F238E27FC236}">
                <a16:creationId xmlns:a16="http://schemas.microsoft.com/office/drawing/2014/main" id="{DEAD4D00-C4B0-47D3-B225-F2FE202007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E443C0-1422-4D20-8557-F583994EE181}" type="slidenum">
              <a:rPr lang="en-US" altLang="vi-VN"/>
              <a:pPr eaLnBrk="1" hangingPunct="1"/>
              <a:t>9</a:t>
            </a:fld>
            <a:endParaRPr lang="en-US" alt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24BD95AE-010C-4BB2-A7EB-C75FDA1B8B0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D73712F-9DD9-43EC-8D99-2D6F0CAD015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566F3B8-C73B-463C-99B6-23A6F380F252}"/>
              </a:ext>
            </a:extLst>
          </p:cNvPr>
          <p:cNvSpPr>
            <a:spLocks noGrp="1" noChangeArrowheads="1"/>
          </p:cNvSpPr>
          <p:nvPr>
            <p:ph type="sldNum" sz="quarter" idx="12"/>
          </p:nvPr>
        </p:nvSpPr>
        <p:spPr>
          <a:ln/>
        </p:spPr>
        <p:txBody>
          <a:bodyPr/>
          <a:lstStyle>
            <a:lvl1pPr>
              <a:defRPr/>
            </a:lvl1pPr>
          </a:lstStyle>
          <a:p>
            <a:fld id="{C55100BE-E320-4985-AEFA-0B21B857D3C5}" type="slidenum">
              <a:rPr lang="en-US" altLang="vi-VN"/>
              <a:pPr/>
              <a:t>‹#›</a:t>
            </a:fld>
            <a:endParaRPr lang="en-US" altLang="vi-VN"/>
          </a:p>
        </p:txBody>
      </p:sp>
    </p:spTree>
    <p:extLst>
      <p:ext uri="{BB962C8B-B14F-4D97-AF65-F5344CB8AC3E}">
        <p14:creationId xmlns:p14="http://schemas.microsoft.com/office/powerpoint/2010/main" val="1221089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D973C14-0FF0-4FF8-B46E-AA03FE933F7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F2FD59C-1CA0-49BB-8398-17D9BBB9021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7D272B2-9C8B-4E4A-93BD-98E9B643F33D}"/>
              </a:ext>
            </a:extLst>
          </p:cNvPr>
          <p:cNvSpPr>
            <a:spLocks noGrp="1" noChangeArrowheads="1"/>
          </p:cNvSpPr>
          <p:nvPr>
            <p:ph type="sldNum" sz="quarter" idx="12"/>
          </p:nvPr>
        </p:nvSpPr>
        <p:spPr>
          <a:ln/>
        </p:spPr>
        <p:txBody>
          <a:bodyPr/>
          <a:lstStyle>
            <a:lvl1pPr>
              <a:defRPr/>
            </a:lvl1pPr>
          </a:lstStyle>
          <a:p>
            <a:fld id="{903F1D92-245A-4272-977C-0F9A516352E7}" type="slidenum">
              <a:rPr lang="en-US" altLang="vi-VN"/>
              <a:pPr/>
              <a:t>‹#›</a:t>
            </a:fld>
            <a:endParaRPr lang="en-US" altLang="vi-VN"/>
          </a:p>
        </p:txBody>
      </p:sp>
    </p:spTree>
    <p:extLst>
      <p:ext uri="{BB962C8B-B14F-4D97-AF65-F5344CB8AC3E}">
        <p14:creationId xmlns:p14="http://schemas.microsoft.com/office/powerpoint/2010/main" val="2166245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7986F72-D447-47EF-B6CC-465CC44AE1B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57D6B11-ACD1-4752-8675-09896B4E1ED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F7FFAFD-D389-4959-8FCC-E77C28739101}"/>
              </a:ext>
            </a:extLst>
          </p:cNvPr>
          <p:cNvSpPr>
            <a:spLocks noGrp="1" noChangeArrowheads="1"/>
          </p:cNvSpPr>
          <p:nvPr>
            <p:ph type="sldNum" sz="quarter" idx="12"/>
          </p:nvPr>
        </p:nvSpPr>
        <p:spPr>
          <a:ln/>
        </p:spPr>
        <p:txBody>
          <a:bodyPr/>
          <a:lstStyle>
            <a:lvl1pPr>
              <a:defRPr/>
            </a:lvl1pPr>
          </a:lstStyle>
          <a:p>
            <a:fld id="{52BAD020-331A-4A90-822D-038F8FA27F54}" type="slidenum">
              <a:rPr lang="en-US" altLang="vi-VN"/>
              <a:pPr/>
              <a:t>‹#›</a:t>
            </a:fld>
            <a:endParaRPr lang="en-US" altLang="vi-VN"/>
          </a:p>
        </p:txBody>
      </p:sp>
    </p:spTree>
    <p:extLst>
      <p:ext uri="{BB962C8B-B14F-4D97-AF65-F5344CB8AC3E}">
        <p14:creationId xmlns:p14="http://schemas.microsoft.com/office/powerpoint/2010/main" val="291541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38135D3-4509-44F2-A196-7A96201A776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C897BA3-506E-4E0A-A7F3-5F8E6E7D145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820407A-1EEE-4547-8590-F91733FA32D3}"/>
              </a:ext>
            </a:extLst>
          </p:cNvPr>
          <p:cNvSpPr>
            <a:spLocks noGrp="1" noChangeArrowheads="1"/>
          </p:cNvSpPr>
          <p:nvPr>
            <p:ph type="sldNum" sz="quarter" idx="12"/>
          </p:nvPr>
        </p:nvSpPr>
        <p:spPr>
          <a:ln/>
        </p:spPr>
        <p:txBody>
          <a:bodyPr/>
          <a:lstStyle>
            <a:lvl1pPr>
              <a:defRPr/>
            </a:lvl1pPr>
          </a:lstStyle>
          <a:p>
            <a:fld id="{C95490A4-5C07-4C42-A678-794A2D9E5D78}" type="slidenum">
              <a:rPr lang="en-US" altLang="vi-VN"/>
              <a:pPr/>
              <a:t>‹#›</a:t>
            </a:fld>
            <a:endParaRPr lang="en-US" altLang="vi-VN"/>
          </a:p>
        </p:txBody>
      </p:sp>
    </p:spTree>
    <p:extLst>
      <p:ext uri="{BB962C8B-B14F-4D97-AF65-F5344CB8AC3E}">
        <p14:creationId xmlns:p14="http://schemas.microsoft.com/office/powerpoint/2010/main" val="2240566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D049DBC-819B-4615-A242-C6511227F0A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17B719F-9E51-4695-8C0B-065C890B05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F245953-2FDC-4CB9-9F37-53D52D565116}"/>
              </a:ext>
            </a:extLst>
          </p:cNvPr>
          <p:cNvSpPr>
            <a:spLocks noGrp="1" noChangeArrowheads="1"/>
          </p:cNvSpPr>
          <p:nvPr>
            <p:ph type="sldNum" sz="quarter" idx="12"/>
          </p:nvPr>
        </p:nvSpPr>
        <p:spPr>
          <a:ln/>
        </p:spPr>
        <p:txBody>
          <a:bodyPr/>
          <a:lstStyle>
            <a:lvl1pPr>
              <a:defRPr/>
            </a:lvl1pPr>
          </a:lstStyle>
          <a:p>
            <a:fld id="{D5A386DE-A4CA-4969-A496-2FB3CCB04915}" type="slidenum">
              <a:rPr lang="en-US" altLang="vi-VN"/>
              <a:pPr/>
              <a:t>‹#›</a:t>
            </a:fld>
            <a:endParaRPr lang="en-US" altLang="vi-VN"/>
          </a:p>
        </p:txBody>
      </p:sp>
    </p:spTree>
    <p:extLst>
      <p:ext uri="{BB962C8B-B14F-4D97-AF65-F5344CB8AC3E}">
        <p14:creationId xmlns:p14="http://schemas.microsoft.com/office/powerpoint/2010/main" val="2440965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D4F973C-FCF5-4D62-A250-04703145936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6840DCF-8A3B-4D94-A67C-EA570CAB421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722020C-7D4C-418A-A999-145154DE9068}"/>
              </a:ext>
            </a:extLst>
          </p:cNvPr>
          <p:cNvSpPr>
            <a:spLocks noGrp="1" noChangeArrowheads="1"/>
          </p:cNvSpPr>
          <p:nvPr>
            <p:ph type="sldNum" sz="quarter" idx="12"/>
          </p:nvPr>
        </p:nvSpPr>
        <p:spPr>
          <a:ln/>
        </p:spPr>
        <p:txBody>
          <a:bodyPr/>
          <a:lstStyle>
            <a:lvl1pPr>
              <a:defRPr/>
            </a:lvl1pPr>
          </a:lstStyle>
          <a:p>
            <a:fld id="{E617E40F-9DF2-4F8C-80C3-B5AA17CC6695}" type="slidenum">
              <a:rPr lang="en-US" altLang="vi-VN"/>
              <a:pPr/>
              <a:t>‹#›</a:t>
            </a:fld>
            <a:endParaRPr lang="en-US" altLang="vi-VN"/>
          </a:p>
        </p:txBody>
      </p:sp>
    </p:spTree>
    <p:extLst>
      <p:ext uri="{BB962C8B-B14F-4D97-AF65-F5344CB8AC3E}">
        <p14:creationId xmlns:p14="http://schemas.microsoft.com/office/powerpoint/2010/main" val="505365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88CBD3F-FB22-4DEB-8BBB-4FB031206DD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49BFAD2-9759-4022-808B-8319C3D34C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BD0C86F-E8B4-4A81-89A4-3FD9ABE8A4DA}"/>
              </a:ext>
            </a:extLst>
          </p:cNvPr>
          <p:cNvSpPr>
            <a:spLocks noGrp="1" noChangeArrowheads="1"/>
          </p:cNvSpPr>
          <p:nvPr>
            <p:ph type="sldNum" sz="quarter" idx="12"/>
          </p:nvPr>
        </p:nvSpPr>
        <p:spPr>
          <a:ln/>
        </p:spPr>
        <p:txBody>
          <a:bodyPr/>
          <a:lstStyle>
            <a:lvl1pPr>
              <a:defRPr/>
            </a:lvl1pPr>
          </a:lstStyle>
          <a:p>
            <a:fld id="{A4F4F9B8-8933-4DF2-80EC-69FA379BD5B3}" type="slidenum">
              <a:rPr lang="en-US" altLang="vi-VN"/>
              <a:pPr/>
              <a:t>‹#›</a:t>
            </a:fld>
            <a:endParaRPr lang="en-US" altLang="vi-VN"/>
          </a:p>
        </p:txBody>
      </p:sp>
    </p:spTree>
    <p:extLst>
      <p:ext uri="{BB962C8B-B14F-4D97-AF65-F5344CB8AC3E}">
        <p14:creationId xmlns:p14="http://schemas.microsoft.com/office/powerpoint/2010/main" val="990634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5FD8B09-BB98-4B34-B6E9-A1BC45C11FF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F253663-496C-4181-B653-534F21651D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894FDD8-0779-4D35-B83E-219EE6784CFF}"/>
              </a:ext>
            </a:extLst>
          </p:cNvPr>
          <p:cNvSpPr>
            <a:spLocks noGrp="1" noChangeArrowheads="1"/>
          </p:cNvSpPr>
          <p:nvPr>
            <p:ph type="sldNum" sz="quarter" idx="12"/>
          </p:nvPr>
        </p:nvSpPr>
        <p:spPr>
          <a:ln/>
        </p:spPr>
        <p:txBody>
          <a:bodyPr/>
          <a:lstStyle>
            <a:lvl1pPr>
              <a:defRPr/>
            </a:lvl1pPr>
          </a:lstStyle>
          <a:p>
            <a:fld id="{6A792E8F-DB20-4C2D-859A-CF16A534E6CC}" type="slidenum">
              <a:rPr lang="en-US" altLang="vi-VN"/>
              <a:pPr/>
              <a:t>‹#›</a:t>
            </a:fld>
            <a:endParaRPr lang="en-US" altLang="vi-VN"/>
          </a:p>
        </p:txBody>
      </p:sp>
    </p:spTree>
    <p:extLst>
      <p:ext uri="{BB962C8B-B14F-4D97-AF65-F5344CB8AC3E}">
        <p14:creationId xmlns:p14="http://schemas.microsoft.com/office/powerpoint/2010/main" val="3520031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263CEC7-49CF-49FD-BD8A-E1AB3225195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54329A4-F3F8-4A2D-81AC-898BA8A127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F7EC165C-8F23-466F-8538-D841CAE97F71}"/>
              </a:ext>
            </a:extLst>
          </p:cNvPr>
          <p:cNvSpPr>
            <a:spLocks noGrp="1" noChangeArrowheads="1"/>
          </p:cNvSpPr>
          <p:nvPr>
            <p:ph type="sldNum" sz="quarter" idx="12"/>
          </p:nvPr>
        </p:nvSpPr>
        <p:spPr>
          <a:ln/>
        </p:spPr>
        <p:txBody>
          <a:bodyPr/>
          <a:lstStyle>
            <a:lvl1pPr>
              <a:defRPr/>
            </a:lvl1pPr>
          </a:lstStyle>
          <a:p>
            <a:fld id="{2BA3B345-EA03-4EF7-80E1-DEFF571C261C}" type="slidenum">
              <a:rPr lang="en-US" altLang="vi-VN"/>
              <a:pPr/>
              <a:t>‹#›</a:t>
            </a:fld>
            <a:endParaRPr lang="en-US" altLang="vi-VN"/>
          </a:p>
        </p:txBody>
      </p:sp>
    </p:spTree>
    <p:extLst>
      <p:ext uri="{BB962C8B-B14F-4D97-AF65-F5344CB8AC3E}">
        <p14:creationId xmlns:p14="http://schemas.microsoft.com/office/powerpoint/2010/main" val="3857344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92D0112-EC5B-4FA8-9752-9521AB08F2C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575DBC4-1738-4334-84B7-D3B27540A5C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5FDFB7B-D038-44BD-8C96-199EEFF12BE1}"/>
              </a:ext>
            </a:extLst>
          </p:cNvPr>
          <p:cNvSpPr>
            <a:spLocks noGrp="1" noChangeArrowheads="1"/>
          </p:cNvSpPr>
          <p:nvPr>
            <p:ph type="sldNum" sz="quarter" idx="12"/>
          </p:nvPr>
        </p:nvSpPr>
        <p:spPr>
          <a:ln/>
        </p:spPr>
        <p:txBody>
          <a:bodyPr/>
          <a:lstStyle>
            <a:lvl1pPr>
              <a:defRPr/>
            </a:lvl1pPr>
          </a:lstStyle>
          <a:p>
            <a:fld id="{1A8CEFAB-F9C3-4B75-B16F-01560C361C97}" type="slidenum">
              <a:rPr lang="en-US" altLang="vi-VN"/>
              <a:pPr/>
              <a:t>‹#›</a:t>
            </a:fld>
            <a:endParaRPr lang="en-US" altLang="vi-VN"/>
          </a:p>
        </p:txBody>
      </p:sp>
    </p:spTree>
    <p:extLst>
      <p:ext uri="{BB962C8B-B14F-4D97-AF65-F5344CB8AC3E}">
        <p14:creationId xmlns:p14="http://schemas.microsoft.com/office/powerpoint/2010/main" val="1546932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7CA1136-8E58-4723-9D0C-743032ED6DF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B2CDE62-4C14-46AB-8086-A8E06A73B4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35B8505-BB59-463D-A1D7-F07C826EC0C4}"/>
              </a:ext>
            </a:extLst>
          </p:cNvPr>
          <p:cNvSpPr>
            <a:spLocks noGrp="1" noChangeArrowheads="1"/>
          </p:cNvSpPr>
          <p:nvPr>
            <p:ph type="sldNum" sz="quarter" idx="12"/>
          </p:nvPr>
        </p:nvSpPr>
        <p:spPr>
          <a:ln/>
        </p:spPr>
        <p:txBody>
          <a:bodyPr/>
          <a:lstStyle>
            <a:lvl1pPr>
              <a:defRPr/>
            </a:lvl1pPr>
          </a:lstStyle>
          <a:p>
            <a:fld id="{78E3C668-8CBE-4CB2-9AF5-91A5A106B24D}" type="slidenum">
              <a:rPr lang="en-US" altLang="vi-VN"/>
              <a:pPr/>
              <a:t>‹#›</a:t>
            </a:fld>
            <a:endParaRPr lang="en-US" altLang="vi-VN"/>
          </a:p>
        </p:txBody>
      </p:sp>
    </p:spTree>
    <p:extLst>
      <p:ext uri="{BB962C8B-B14F-4D97-AF65-F5344CB8AC3E}">
        <p14:creationId xmlns:p14="http://schemas.microsoft.com/office/powerpoint/2010/main" val="1186914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1D35B9-0CCA-48E8-9BA7-046184C14A09}"/>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vi-VN"/>
              <a:t>Click to edit Master title style</a:t>
            </a:r>
          </a:p>
        </p:txBody>
      </p:sp>
      <p:sp>
        <p:nvSpPr>
          <p:cNvPr id="1027" name="Rectangle 3">
            <a:extLst>
              <a:ext uri="{FF2B5EF4-FFF2-40B4-BE49-F238E27FC236}">
                <a16:creationId xmlns:a16="http://schemas.microsoft.com/office/drawing/2014/main" id="{F58E9810-66F3-4C8E-8FEC-ED43329B157C}"/>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a:p>
            <a:pPr lvl="4"/>
            <a:r>
              <a:rPr lang="en-US" altLang="vi-VN"/>
              <a:t>Fifth level</a:t>
            </a:r>
          </a:p>
        </p:txBody>
      </p:sp>
      <p:sp>
        <p:nvSpPr>
          <p:cNvPr id="51204" name="Rectangle 4">
            <a:extLst>
              <a:ext uri="{FF2B5EF4-FFF2-40B4-BE49-F238E27FC236}">
                <a16:creationId xmlns:a16="http://schemas.microsoft.com/office/drawing/2014/main" id="{AF998289-49E0-46BD-99A7-31001EC53C05}"/>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51205" name="Rectangle 5">
            <a:extLst>
              <a:ext uri="{FF2B5EF4-FFF2-40B4-BE49-F238E27FC236}">
                <a16:creationId xmlns:a16="http://schemas.microsoft.com/office/drawing/2014/main" id="{8EBD8E35-C338-466B-948B-D25E3DA8F5C6}"/>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51206" name="Rectangle 6">
            <a:extLst>
              <a:ext uri="{FF2B5EF4-FFF2-40B4-BE49-F238E27FC236}">
                <a16:creationId xmlns:a16="http://schemas.microsoft.com/office/drawing/2014/main" id="{88282F01-DB49-4DFD-ACD6-BB51B235641B}"/>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5735E8A-EFAC-4954-9918-A8B8E6858494}" type="slidenum">
              <a:rPr lang="en-US" altLang="vi-VN"/>
              <a:pPr/>
              <a:t>‹#›</a:t>
            </a:fld>
            <a:endParaRPr lang="en-US" altLang="vi-VN"/>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gi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notesSlide" Target="../notesSlides/notesSlide10.xml"/><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7.wmf"/><Relationship Id="rId5" Type="http://schemas.openxmlformats.org/officeDocument/2006/relationships/oleObject" Target="../embeddings/oleObject11.bin"/><Relationship Id="rId4" Type="http://schemas.openxmlformats.org/officeDocument/2006/relationships/image" Target="../media/image13.jpeg"/><Relationship Id="rId9" Type="http://schemas.openxmlformats.org/officeDocument/2006/relationships/image" Target="../media/image14.gi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4.gi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9.wmf"/><Relationship Id="rId5" Type="http://schemas.openxmlformats.org/officeDocument/2006/relationships/oleObject" Target="../embeddings/oleObject13.bin"/><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notesSlide" Target="../notesSlides/notesSlide12.xml"/><Relationship Id="rId7"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20.wmf"/><Relationship Id="rId5" Type="http://schemas.openxmlformats.org/officeDocument/2006/relationships/oleObject" Target="../embeddings/oleObject14.bin"/><Relationship Id="rId4" Type="http://schemas.openxmlformats.org/officeDocument/2006/relationships/image" Target="../media/image13.jpeg"/><Relationship Id="rId9" Type="http://schemas.openxmlformats.org/officeDocument/2006/relationships/image" Target="../media/image14.gif"/></Relationships>
</file>

<file path=ppt/slides/_rels/slide13.x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oleObject" Target="../embeddings/oleObject20.bin"/><Relationship Id="rId18" Type="http://schemas.openxmlformats.org/officeDocument/2006/relationships/image" Target="../media/image28.wmf"/><Relationship Id="rId3" Type="http://schemas.openxmlformats.org/officeDocument/2006/relationships/notesSlide" Target="../notesSlides/notesSlide13.xml"/><Relationship Id="rId21" Type="http://schemas.openxmlformats.org/officeDocument/2006/relationships/oleObject" Target="../embeddings/oleObject24.bin"/><Relationship Id="rId7" Type="http://schemas.openxmlformats.org/officeDocument/2006/relationships/oleObject" Target="../embeddings/oleObject17.bin"/><Relationship Id="rId12" Type="http://schemas.openxmlformats.org/officeDocument/2006/relationships/image" Target="../media/image25.wmf"/><Relationship Id="rId17" Type="http://schemas.openxmlformats.org/officeDocument/2006/relationships/oleObject" Target="../embeddings/oleObject22.bin"/><Relationship Id="rId25" Type="http://schemas.openxmlformats.org/officeDocument/2006/relationships/image" Target="../media/image14.gif"/><Relationship Id="rId2" Type="http://schemas.openxmlformats.org/officeDocument/2006/relationships/slideLayout" Target="../slideLayouts/slideLayout7.xml"/><Relationship Id="rId16" Type="http://schemas.openxmlformats.org/officeDocument/2006/relationships/image" Target="../media/image27.wmf"/><Relationship Id="rId20" Type="http://schemas.openxmlformats.org/officeDocument/2006/relationships/image" Target="../media/image29.wmf"/><Relationship Id="rId1" Type="http://schemas.openxmlformats.org/officeDocument/2006/relationships/vmlDrawing" Target="../drawings/vmlDrawing8.vml"/><Relationship Id="rId6" Type="http://schemas.openxmlformats.org/officeDocument/2006/relationships/image" Target="../media/image22.wmf"/><Relationship Id="rId11" Type="http://schemas.openxmlformats.org/officeDocument/2006/relationships/oleObject" Target="../embeddings/oleObject19.bin"/><Relationship Id="rId24" Type="http://schemas.openxmlformats.org/officeDocument/2006/relationships/image" Target="../media/image31.wmf"/><Relationship Id="rId5" Type="http://schemas.openxmlformats.org/officeDocument/2006/relationships/oleObject" Target="../embeddings/oleObject16.bin"/><Relationship Id="rId15" Type="http://schemas.openxmlformats.org/officeDocument/2006/relationships/oleObject" Target="../embeddings/oleObject21.bin"/><Relationship Id="rId23" Type="http://schemas.openxmlformats.org/officeDocument/2006/relationships/oleObject" Target="../embeddings/oleObject25.bin"/><Relationship Id="rId10" Type="http://schemas.openxmlformats.org/officeDocument/2006/relationships/image" Target="../media/image24.wmf"/><Relationship Id="rId19" Type="http://schemas.openxmlformats.org/officeDocument/2006/relationships/oleObject" Target="../embeddings/oleObject23.bin"/><Relationship Id="rId4" Type="http://schemas.openxmlformats.org/officeDocument/2006/relationships/image" Target="../media/image13.jpeg"/><Relationship Id="rId9" Type="http://schemas.openxmlformats.org/officeDocument/2006/relationships/oleObject" Target="../embeddings/oleObject18.bin"/><Relationship Id="rId14" Type="http://schemas.openxmlformats.org/officeDocument/2006/relationships/image" Target="../media/image26.wmf"/><Relationship Id="rId22" Type="http://schemas.openxmlformats.org/officeDocument/2006/relationships/image" Target="../media/image30.wmf"/></Relationships>
</file>

<file path=ppt/slides/_rels/slide14.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oleObject" Target="../embeddings/oleObject30.bin"/><Relationship Id="rId18" Type="http://schemas.openxmlformats.org/officeDocument/2006/relationships/image" Target="../media/image38.wmf"/><Relationship Id="rId3" Type="http://schemas.openxmlformats.org/officeDocument/2006/relationships/notesSlide" Target="../notesSlides/notesSlide14.xml"/><Relationship Id="rId21" Type="http://schemas.openxmlformats.org/officeDocument/2006/relationships/oleObject" Target="../embeddings/oleObject34.bin"/><Relationship Id="rId7" Type="http://schemas.openxmlformats.org/officeDocument/2006/relationships/oleObject" Target="../embeddings/oleObject27.bin"/><Relationship Id="rId12" Type="http://schemas.openxmlformats.org/officeDocument/2006/relationships/image" Target="../media/image35.wmf"/><Relationship Id="rId17" Type="http://schemas.openxmlformats.org/officeDocument/2006/relationships/oleObject" Target="../embeddings/oleObject32.bin"/><Relationship Id="rId25" Type="http://schemas.openxmlformats.org/officeDocument/2006/relationships/image" Target="../media/image14.gif"/><Relationship Id="rId2" Type="http://schemas.openxmlformats.org/officeDocument/2006/relationships/slideLayout" Target="../slideLayouts/slideLayout7.xml"/><Relationship Id="rId16" Type="http://schemas.openxmlformats.org/officeDocument/2006/relationships/image" Target="../media/image37.wmf"/><Relationship Id="rId20" Type="http://schemas.openxmlformats.org/officeDocument/2006/relationships/image" Target="../media/image39.wmf"/><Relationship Id="rId1" Type="http://schemas.openxmlformats.org/officeDocument/2006/relationships/vmlDrawing" Target="../drawings/vmlDrawing9.vml"/><Relationship Id="rId6" Type="http://schemas.openxmlformats.org/officeDocument/2006/relationships/image" Target="../media/image32.wmf"/><Relationship Id="rId11" Type="http://schemas.openxmlformats.org/officeDocument/2006/relationships/oleObject" Target="../embeddings/oleObject29.bin"/><Relationship Id="rId24" Type="http://schemas.openxmlformats.org/officeDocument/2006/relationships/image" Target="../media/image41.wmf"/><Relationship Id="rId5" Type="http://schemas.openxmlformats.org/officeDocument/2006/relationships/oleObject" Target="../embeddings/oleObject26.bin"/><Relationship Id="rId15" Type="http://schemas.openxmlformats.org/officeDocument/2006/relationships/oleObject" Target="../embeddings/oleObject31.bin"/><Relationship Id="rId23" Type="http://schemas.openxmlformats.org/officeDocument/2006/relationships/oleObject" Target="../embeddings/oleObject35.bin"/><Relationship Id="rId10" Type="http://schemas.openxmlformats.org/officeDocument/2006/relationships/image" Target="../media/image34.wmf"/><Relationship Id="rId19" Type="http://schemas.openxmlformats.org/officeDocument/2006/relationships/oleObject" Target="../embeddings/oleObject33.bin"/><Relationship Id="rId4" Type="http://schemas.openxmlformats.org/officeDocument/2006/relationships/image" Target="../media/image13.jpeg"/><Relationship Id="rId9" Type="http://schemas.openxmlformats.org/officeDocument/2006/relationships/oleObject" Target="../embeddings/oleObject28.bin"/><Relationship Id="rId14" Type="http://schemas.openxmlformats.org/officeDocument/2006/relationships/image" Target="../media/image36.wmf"/><Relationship Id="rId22" Type="http://schemas.openxmlformats.org/officeDocument/2006/relationships/image" Target="../media/image40.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8.bin"/><Relationship Id="rId13" Type="http://schemas.openxmlformats.org/officeDocument/2006/relationships/image" Target="../media/image43.wmf"/><Relationship Id="rId18" Type="http://schemas.openxmlformats.org/officeDocument/2006/relationships/oleObject" Target="../embeddings/oleObject43.bin"/><Relationship Id="rId3" Type="http://schemas.openxmlformats.org/officeDocument/2006/relationships/image" Target="../media/image13.jpeg"/><Relationship Id="rId21" Type="http://schemas.openxmlformats.org/officeDocument/2006/relationships/image" Target="../media/image47.wmf"/><Relationship Id="rId7" Type="http://schemas.openxmlformats.org/officeDocument/2006/relationships/image" Target="../media/image23.wmf"/><Relationship Id="rId12" Type="http://schemas.openxmlformats.org/officeDocument/2006/relationships/oleObject" Target="../embeddings/oleObject40.bin"/><Relationship Id="rId17" Type="http://schemas.openxmlformats.org/officeDocument/2006/relationships/image" Target="../media/image45.wmf"/><Relationship Id="rId2" Type="http://schemas.openxmlformats.org/officeDocument/2006/relationships/slideLayout" Target="../slideLayouts/slideLayout7.xml"/><Relationship Id="rId16" Type="http://schemas.openxmlformats.org/officeDocument/2006/relationships/oleObject" Target="../embeddings/oleObject42.bin"/><Relationship Id="rId20" Type="http://schemas.openxmlformats.org/officeDocument/2006/relationships/oleObject" Target="../embeddings/oleObject44.bin"/><Relationship Id="rId1" Type="http://schemas.openxmlformats.org/officeDocument/2006/relationships/vmlDrawing" Target="../drawings/vmlDrawing10.vml"/><Relationship Id="rId6" Type="http://schemas.openxmlformats.org/officeDocument/2006/relationships/oleObject" Target="../embeddings/oleObject37.bin"/><Relationship Id="rId11" Type="http://schemas.openxmlformats.org/officeDocument/2006/relationships/image" Target="../media/image25.wmf"/><Relationship Id="rId5" Type="http://schemas.openxmlformats.org/officeDocument/2006/relationships/image" Target="../media/image42.wmf"/><Relationship Id="rId15" Type="http://schemas.openxmlformats.org/officeDocument/2006/relationships/image" Target="../media/image44.wmf"/><Relationship Id="rId10" Type="http://schemas.openxmlformats.org/officeDocument/2006/relationships/oleObject" Target="../embeddings/oleObject39.bin"/><Relationship Id="rId19" Type="http://schemas.openxmlformats.org/officeDocument/2006/relationships/image" Target="../media/image46.wmf"/><Relationship Id="rId4" Type="http://schemas.openxmlformats.org/officeDocument/2006/relationships/oleObject" Target="../embeddings/oleObject36.bin"/><Relationship Id="rId9" Type="http://schemas.openxmlformats.org/officeDocument/2006/relationships/image" Target="../media/image24.wmf"/><Relationship Id="rId14" Type="http://schemas.openxmlformats.org/officeDocument/2006/relationships/oleObject" Target="../embeddings/oleObject41.bin"/><Relationship Id="rId22" Type="http://schemas.openxmlformats.org/officeDocument/2006/relationships/image" Target="../media/image14.gi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7.bin"/><Relationship Id="rId13" Type="http://schemas.openxmlformats.org/officeDocument/2006/relationships/image" Target="../media/image52.wmf"/><Relationship Id="rId18" Type="http://schemas.openxmlformats.org/officeDocument/2006/relationships/oleObject" Target="../embeddings/oleObject52.bin"/><Relationship Id="rId26" Type="http://schemas.openxmlformats.org/officeDocument/2006/relationships/image" Target="../media/image58.wmf"/><Relationship Id="rId3" Type="http://schemas.openxmlformats.org/officeDocument/2006/relationships/image" Target="../media/image13.jpeg"/><Relationship Id="rId21" Type="http://schemas.openxmlformats.org/officeDocument/2006/relationships/image" Target="../media/image56.wmf"/><Relationship Id="rId7" Type="http://schemas.openxmlformats.org/officeDocument/2006/relationships/image" Target="../media/image49.wmf"/><Relationship Id="rId12" Type="http://schemas.openxmlformats.org/officeDocument/2006/relationships/oleObject" Target="../embeddings/oleObject49.bin"/><Relationship Id="rId17" Type="http://schemas.openxmlformats.org/officeDocument/2006/relationships/image" Target="../media/image54.wmf"/><Relationship Id="rId25" Type="http://schemas.openxmlformats.org/officeDocument/2006/relationships/oleObject" Target="../embeddings/oleObject55.bin"/><Relationship Id="rId2" Type="http://schemas.openxmlformats.org/officeDocument/2006/relationships/slideLayout" Target="../slideLayouts/slideLayout7.xml"/><Relationship Id="rId16" Type="http://schemas.openxmlformats.org/officeDocument/2006/relationships/oleObject" Target="../embeddings/oleObject51.bin"/><Relationship Id="rId20" Type="http://schemas.openxmlformats.org/officeDocument/2006/relationships/oleObject" Target="../embeddings/oleObject53.bin"/><Relationship Id="rId1" Type="http://schemas.openxmlformats.org/officeDocument/2006/relationships/vmlDrawing" Target="../drawings/vmlDrawing11.vml"/><Relationship Id="rId6" Type="http://schemas.openxmlformats.org/officeDocument/2006/relationships/oleObject" Target="../embeddings/oleObject46.bin"/><Relationship Id="rId11" Type="http://schemas.openxmlformats.org/officeDocument/2006/relationships/image" Target="../media/image51.wmf"/><Relationship Id="rId24" Type="http://schemas.openxmlformats.org/officeDocument/2006/relationships/image" Target="../media/image14.gif"/><Relationship Id="rId5" Type="http://schemas.openxmlformats.org/officeDocument/2006/relationships/image" Target="../media/image48.wmf"/><Relationship Id="rId15" Type="http://schemas.openxmlformats.org/officeDocument/2006/relationships/image" Target="../media/image53.wmf"/><Relationship Id="rId23" Type="http://schemas.openxmlformats.org/officeDocument/2006/relationships/image" Target="../media/image57.wmf"/><Relationship Id="rId28" Type="http://schemas.openxmlformats.org/officeDocument/2006/relationships/image" Target="../media/image59.wmf"/><Relationship Id="rId10" Type="http://schemas.openxmlformats.org/officeDocument/2006/relationships/oleObject" Target="../embeddings/oleObject48.bin"/><Relationship Id="rId19" Type="http://schemas.openxmlformats.org/officeDocument/2006/relationships/image" Target="../media/image55.wmf"/><Relationship Id="rId4" Type="http://schemas.openxmlformats.org/officeDocument/2006/relationships/oleObject" Target="../embeddings/oleObject45.bin"/><Relationship Id="rId9" Type="http://schemas.openxmlformats.org/officeDocument/2006/relationships/image" Target="../media/image50.wmf"/><Relationship Id="rId14" Type="http://schemas.openxmlformats.org/officeDocument/2006/relationships/oleObject" Target="../embeddings/oleObject50.bin"/><Relationship Id="rId22" Type="http://schemas.openxmlformats.org/officeDocument/2006/relationships/oleObject" Target="../embeddings/oleObject54.bin"/><Relationship Id="rId27" Type="http://schemas.openxmlformats.org/officeDocument/2006/relationships/oleObject" Target="../embeddings/oleObject56.bin"/></Relationships>
</file>

<file path=ppt/slides/_rels/slide17.xml.rels><?xml version="1.0" encoding="UTF-8" standalone="yes"?>
<Relationships xmlns="http://schemas.openxmlformats.org/package/2006/relationships"><Relationship Id="rId13" Type="http://schemas.openxmlformats.org/officeDocument/2006/relationships/image" Target="../media/image61.wmf"/><Relationship Id="rId18" Type="http://schemas.openxmlformats.org/officeDocument/2006/relationships/oleObject" Target="../embeddings/oleObject64.bin"/><Relationship Id="rId26" Type="http://schemas.openxmlformats.org/officeDocument/2006/relationships/oleObject" Target="../embeddings/oleObject68.bin"/><Relationship Id="rId3" Type="http://schemas.openxmlformats.org/officeDocument/2006/relationships/image" Target="../media/image13.jpeg"/><Relationship Id="rId21" Type="http://schemas.openxmlformats.org/officeDocument/2006/relationships/image" Target="../media/image64.wmf"/><Relationship Id="rId34" Type="http://schemas.openxmlformats.org/officeDocument/2006/relationships/image" Target="../media/image14.gif"/><Relationship Id="rId7" Type="http://schemas.openxmlformats.org/officeDocument/2006/relationships/image" Target="../media/image23.wmf"/><Relationship Id="rId12" Type="http://schemas.openxmlformats.org/officeDocument/2006/relationships/oleObject" Target="../embeddings/oleObject61.bin"/><Relationship Id="rId17" Type="http://schemas.openxmlformats.org/officeDocument/2006/relationships/image" Target="../media/image43.wmf"/><Relationship Id="rId25" Type="http://schemas.openxmlformats.org/officeDocument/2006/relationships/image" Target="../media/image66.wmf"/><Relationship Id="rId33" Type="http://schemas.openxmlformats.org/officeDocument/2006/relationships/image" Target="../media/image70.wmf"/><Relationship Id="rId2" Type="http://schemas.openxmlformats.org/officeDocument/2006/relationships/slideLayout" Target="../slideLayouts/slideLayout7.xml"/><Relationship Id="rId16" Type="http://schemas.openxmlformats.org/officeDocument/2006/relationships/oleObject" Target="../embeddings/oleObject63.bin"/><Relationship Id="rId20" Type="http://schemas.openxmlformats.org/officeDocument/2006/relationships/oleObject" Target="../embeddings/oleObject65.bin"/><Relationship Id="rId29" Type="http://schemas.openxmlformats.org/officeDocument/2006/relationships/image" Target="../media/image68.wmf"/><Relationship Id="rId1" Type="http://schemas.openxmlformats.org/officeDocument/2006/relationships/vmlDrawing" Target="../drawings/vmlDrawing12.vml"/><Relationship Id="rId6" Type="http://schemas.openxmlformats.org/officeDocument/2006/relationships/oleObject" Target="../embeddings/oleObject58.bin"/><Relationship Id="rId11" Type="http://schemas.openxmlformats.org/officeDocument/2006/relationships/image" Target="../media/image25.wmf"/><Relationship Id="rId24" Type="http://schemas.openxmlformats.org/officeDocument/2006/relationships/oleObject" Target="../embeddings/oleObject67.bin"/><Relationship Id="rId32" Type="http://schemas.openxmlformats.org/officeDocument/2006/relationships/oleObject" Target="../embeddings/oleObject71.bin"/><Relationship Id="rId5" Type="http://schemas.openxmlformats.org/officeDocument/2006/relationships/image" Target="../media/image60.wmf"/><Relationship Id="rId15" Type="http://schemas.openxmlformats.org/officeDocument/2006/relationships/image" Target="../media/image62.wmf"/><Relationship Id="rId23" Type="http://schemas.openxmlformats.org/officeDocument/2006/relationships/image" Target="../media/image65.wmf"/><Relationship Id="rId28" Type="http://schemas.openxmlformats.org/officeDocument/2006/relationships/oleObject" Target="../embeddings/oleObject69.bin"/><Relationship Id="rId10" Type="http://schemas.openxmlformats.org/officeDocument/2006/relationships/oleObject" Target="../embeddings/oleObject60.bin"/><Relationship Id="rId19" Type="http://schemas.openxmlformats.org/officeDocument/2006/relationships/image" Target="../media/image63.wmf"/><Relationship Id="rId31" Type="http://schemas.openxmlformats.org/officeDocument/2006/relationships/image" Target="../media/image69.wmf"/><Relationship Id="rId4" Type="http://schemas.openxmlformats.org/officeDocument/2006/relationships/oleObject" Target="../embeddings/oleObject57.bin"/><Relationship Id="rId9" Type="http://schemas.openxmlformats.org/officeDocument/2006/relationships/image" Target="../media/image24.wmf"/><Relationship Id="rId14" Type="http://schemas.openxmlformats.org/officeDocument/2006/relationships/oleObject" Target="../embeddings/oleObject62.bin"/><Relationship Id="rId22" Type="http://schemas.openxmlformats.org/officeDocument/2006/relationships/oleObject" Target="../embeddings/oleObject66.bin"/><Relationship Id="rId27" Type="http://schemas.openxmlformats.org/officeDocument/2006/relationships/image" Target="../media/image67.wmf"/><Relationship Id="rId30" Type="http://schemas.openxmlformats.org/officeDocument/2006/relationships/oleObject" Target="../embeddings/oleObject70.bin"/><Relationship Id="rId8" Type="http://schemas.openxmlformats.org/officeDocument/2006/relationships/oleObject" Target="../embeddings/oleObject59.bin"/></Relationships>
</file>

<file path=ppt/slides/_rels/slide18.xml.rels><?xml version="1.0" encoding="UTF-8" standalone="yes"?>
<Relationships xmlns="http://schemas.openxmlformats.org/package/2006/relationships"><Relationship Id="rId2" Type="http://schemas.openxmlformats.org/officeDocument/2006/relationships/image" Target="../media/image7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9.wmf"/><Relationship Id="rId3" Type="http://schemas.openxmlformats.org/officeDocument/2006/relationships/notesSlide" Target="../notesSlides/notesSlide3.xml"/><Relationship Id="rId7" Type="http://schemas.openxmlformats.org/officeDocument/2006/relationships/image" Target="../media/image6.wmf"/><Relationship Id="rId12" Type="http://schemas.openxmlformats.org/officeDocument/2006/relationships/oleObject" Target="../embeddings/oleObject6.bin"/><Relationship Id="rId2" Type="http://schemas.openxmlformats.org/officeDocument/2006/relationships/slideLayout" Target="../slideLayouts/slideLayout7.xml"/><Relationship Id="rId16" Type="http://schemas.openxmlformats.org/officeDocument/2006/relationships/image" Target="../media/image10.wmf"/><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8.wmf"/><Relationship Id="rId5" Type="http://schemas.openxmlformats.org/officeDocument/2006/relationships/image" Target="../media/image5.wmf"/><Relationship Id="rId15" Type="http://schemas.openxmlformats.org/officeDocument/2006/relationships/oleObject" Target="../embeddings/oleObject7.bin"/><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7.wmf"/><Relationship Id="rId14"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8.bin"/><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4.gif"/></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4.gif"/></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4.gif"/></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4.gif"/></Relationships>
</file>

<file path=ppt/slides/_rels/slide9.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notesSlide" Target="../notesSlides/notesSlide9.xml"/><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5.wmf"/><Relationship Id="rId5" Type="http://schemas.openxmlformats.org/officeDocument/2006/relationships/oleObject" Target="../embeddings/oleObject9.bin"/><Relationship Id="rId4" Type="http://schemas.openxmlformats.org/officeDocument/2006/relationships/image" Target="../media/image13.jpeg"/><Relationship Id="rId9" Type="http://schemas.openxmlformats.org/officeDocument/2006/relationships/image" Target="../media/image14.gi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0" name="Picture 6" descr="free-powerpoint-templates-and-powerpoint-template">
            <a:extLst>
              <a:ext uri="{FF2B5EF4-FFF2-40B4-BE49-F238E27FC236}">
                <a16:creationId xmlns:a16="http://schemas.microsoft.com/office/drawing/2014/main" id="{D0A971CD-94E6-4267-AE3E-5BA661B7C3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WordArt 3">
            <a:extLst>
              <a:ext uri="{FF2B5EF4-FFF2-40B4-BE49-F238E27FC236}">
                <a16:creationId xmlns:a16="http://schemas.microsoft.com/office/drawing/2014/main" id="{FE675D73-9BBD-4B10-ABCA-D76D7200C43F}"/>
              </a:ext>
            </a:extLst>
          </p:cNvPr>
          <p:cNvSpPr>
            <a:spLocks noChangeArrowheads="1" noChangeShapeType="1" noTextEdit="1"/>
          </p:cNvSpPr>
          <p:nvPr/>
        </p:nvSpPr>
        <p:spPr bwMode="auto">
          <a:xfrm>
            <a:off x="3724276" y="76200"/>
            <a:ext cx="5114925" cy="990600"/>
          </a:xfrm>
          <a:prstGeom prst="rect">
            <a:avLst/>
          </a:prstGeom>
        </p:spPr>
        <p:txBody>
          <a:bodyPr wrap="none" fromWordArt="1">
            <a:prstTxWarp prst="textPlain">
              <a:avLst>
                <a:gd name="adj" fmla="val 50000"/>
              </a:avLst>
            </a:prstTxWarp>
          </a:bodyPr>
          <a:lstStyle/>
          <a:p>
            <a:r>
              <a:rPr lang="vi-VN" sz="3600" b="1" kern="10">
                <a:ln w="12700">
                  <a:solidFill>
                    <a:srgbClr val="FFC000"/>
                  </a:solidFill>
                  <a:round/>
                  <a:headEnd/>
                  <a:tailEnd/>
                </a:ln>
                <a:solidFill>
                  <a:srgbClr val="FF3399"/>
                </a:solidFill>
                <a:effectLst>
                  <a:outerShdw blurRad="41275" dist="20320" dir="1799969" algn="tl" rotWithShape="0">
                    <a:srgbClr val="000000">
                      <a:alpha val="39998"/>
                    </a:srgbClr>
                  </a:outerShdw>
                </a:effectLst>
                <a:cs typeface="Arial" panose="020B0604020202020204" pitchFamily="34" charset="0"/>
              </a:rPr>
              <a:t>VẬT LÝ 12</a:t>
            </a:r>
          </a:p>
        </p:txBody>
      </p:sp>
      <p:pic>
        <p:nvPicPr>
          <p:cNvPr id="2052" name="Picture 4" descr="10831_1383999633_2">
            <a:extLst>
              <a:ext uri="{FF2B5EF4-FFF2-40B4-BE49-F238E27FC236}">
                <a16:creationId xmlns:a16="http://schemas.microsoft.com/office/drawing/2014/main" id="{ABD04907-E655-4026-ACE6-2111B80C6E2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1506538"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WordArt 9">
            <a:extLst>
              <a:ext uri="{FF2B5EF4-FFF2-40B4-BE49-F238E27FC236}">
                <a16:creationId xmlns:a16="http://schemas.microsoft.com/office/drawing/2014/main" id="{36FF179B-97F2-4644-A085-452F593B9A31}"/>
              </a:ext>
            </a:extLst>
          </p:cNvPr>
          <p:cNvSpPr>
            <a:spLocks noChangeArrowheads="1" noChangeShapeType="1" noTextEdit="1"/>
          </p:cNvSpPr>
          <p:nvPr/>
        </p:nvSpPr>
        <p:spPr bwMode="auto">
          <a:xfrm>
            <a:off x="3700212" y="1333500"/>
            <a:ext cx="5638800" cy="1295400"/>
          </a:xfrm>
          <a:prstGeom prst="rect">
            <a:avLst/>
          </a:prstGeom>
        </p:spPr>
        <p:txBody>
          <a:bodyPr wrap="none" fromWordArt="1">
            <a:prstTxWarp prst="textTriangle">
              <a:avLst>
                <a:gd name="adj" fmla="val 34801"/>
              </a:avLst>
            </a:prstTxWarp>
          </a:bodyPr>
          <a:lstStyle/>
          <a:p>
            <a:pPr algn="ctr"/>
            <a:r>
              <a:rPr lang="vi-VN" sz="3600" kern="10" dirty="0">
                <a:ln w="9525">
                  <a:solidFill>
                    <a:srgbClr val="003300"/>
                  </a:solidFill>
                  <a:round/>
                  <a:headEnd/>
                  <a:tailEnd/>
                </a:ln>
                <a:solidFill>
                  <a:srgbClr val="008000"/>
                </a:solidFill>
                <a:effectLst>
                  <a:prstShdw prst="shdw13" dist="53882" dir="13500000">
                    <a:srgbClr val="868686">
                      <a:alpha val="50000"/>
                    </a:srgbClr>
                  </a:prstShdw>
                </a:effectLst>
                <a:latin typeface="Times New Roman" panose="02020603050405020304" pitchFamily="18" charset="0"/>
                <a:cs typeface="Times New Roman" panose="02020603050405020304" pitchFamily="18" charset="0"/>
              </a:rPr>
              <a:t>BÀI TẬP:</a:t>
            </a:r>
          </a:p>
          <a:p>
            <a:pPr algn="ctr"/>
            <a:r>
              <a:rPr lang="vi-VN" sz="3600" kern="10" dirty="0">
                <a:ln w="9525">
                  <a:solidFill>
                    <a:srgbClr val="003300"/>
                  </a:solidFill>
                  <a:round/>
                  <a:headEnd/>
                  <a:tailEnd/>
                </a:ln>
                <a:solidFill>
                  <a:srgbClr val="008000"/>
                </a:solidFill>
                <a:effectLst>
                  <a:prstShdw prst="shdw13" dist="53882" dir="13500000">
                    <a:srgbClr val="868686">
                      <a:alpha val="50000"/>
                    </a:srgbClr>
                  </a:prstShdw>
                </a:effectLst>
                <a:latin typeface="Times New Roman" panose="02020603050405020304" pitchFamily="18" charset="0"/>
                <a:cs typeface="Times New Roman" panose="02020603050405020304" pitchFamily="18" charset="0"/>
              </a:rPr>
              <a:t>GIAO THOA SÓNG</a:t>
            </a:r>
          </a:p>
        </p:txBody>
      </p:sp>
      <p:pic>
        <p:nvPicPr>
          <p:cNvPr id="2054" name="Picture 9" descr="https://upload.wikimedia.org/wikipedia/commons/2/2c/Two_sources_interference.gif">
            <a:extLst>
              <a:ext uri="{FF2B5EF4-FFF2-40B4-BE49-F238E27FC236}">
                <a16:creationId xmlns:a16="http://schemas.microsoft.com/office/drawing/2014/main" id="{DA53035A-4584-44B7-A93E-969D3481F69E}"/>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3276601"/>
            <a:ext cx="32766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476_example">
            <a:extLst>
              <a:ext uri="{FF2B5EF4-FFF2-40B4-BE49-F238E27FC236}">
                <a16:creationId xmlns:a16="http://schemas.microsoft.com/office/drawing/2014/main" id="{DBD5C77F-66BE-4DF5-BD3B-9F9BB0C29F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
            <a:ext cx="111252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a:extLst>
              <a:ext uri="{FF2B5EF4-FFF2-40B4-BE49-F238E27FC236}">
                <a16:creationId xmlns:a16="http://schemas.microsoft.com/office/drawing/2014/main" id="{30E8EBCC-4D82-4131-9FFE-D9436352B9F6}"/>
              </a:ext>
            </a:extLst>
          </p:cNvPr>
          <p:cNvSpPr txBox="1">
            <a:spLocks noChangeArrowheads="1"/>
          </p:cNvSpPr>
          <p:nvPr/>
        </p:nvSpPr>
        <p:spPr bwMode="auto">
          <a:xfrm>
            <a:off x="3581400" y="319088"/>
            <a:ext cx="502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800" b="1">
                <a:solidFill>
                  <a:srgbClr val="FF3300"/>
                </a:solidFill>
                <a:effectLst>
                  <a:outerShdw blurRad="38100" dist="38100" dir="2700000" algn="tl">
                    <a:srgbClr val="C0C0C0"/>
                  </a:outerShdw>
                </a:effectLst>
                <a:latin typeface="Times New Roman" pitchFamily="18" charset="0"/>
              </a:rPr>
              <a:t>BÀI TẬP: GIAO THOA SÓNG</a:t>
            </a:r>
          </a:p>
        </p:txBody>
      </p:sp>
      <p:sp>
        <p:nvSpPr>
          <p:cNvPr id="10244" name="Rectangle 3">
            <a:extLst>
              <a:ext uri="{FF2B5EF4-FFF2-40B4-BE49-F238E27FC236}">
                <a16:creationId xmlns:a16="http://schemas.microsoft.com/office/drawing/2014/main" id="{8383302F-69AE-4C23-96A3-E17C219A157A}"/>
              </a:ext>
            </a:extLst>
          </p:cNvPr>
          <p:cNvSpPr>
            <a:spLocks noChangeArrowheads="1"/>
          </p:cNvSpPr>
          <p:nvPr/>
        </p:nvSpPr>
        <p:spPr bwMode="auto">
          <a:xfrm>
            <a:off x="1752600" y="750888"/>
            <a:ext cx="8686800" cy="267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228600" algn="l"/>
                <a:tab pos="990600" algn="l"/>
              </a:tabLst>
              <a:defRPr>
                <a:solidFill>
                  <a:schemeClr val="tx1"/>
                </a:solidFill>
                <a:latin typeface="Arial" panose="020B0604020202020204" pitchFamily="34" charset="0"/>
              </a:defRPr>
            </a:lvl1pPr>
            <a:lvl2pPr marL="742950" indent="-285750" eaLnBrk="0" hangingPunct="0">
              <a:tabLst>
                <a:tab pos="228600" algn="l"/>
                <a:tab pos="990600" algn="l"/>
              </a:tabLst>
              <a:defRPr>
                <a:solidFill>
                  <a:schemeClr val="tx1"/>
                </a:solidFill>
                <a:latin typeface="Arial" panose="020B0604020202020204" pitchFamily="34" charset="0"/>
              </a:defRPr>
            </a:lvl2pPr>
            <a:lvl3pPr marL="1143000" indent="-228600" eaLnBrk="0" hangingPunct="0">
              <a:tabLst>
                <a:tab pos="228600" algn="l"/>
                <a:tab pos="990600" algn="l"/>
              </a:tabLst>
              <a:defRPr>
                <a:solidFill>
                  <a:schemeClr val="tx1"/>
                </a:solidFill>
                <a:latin typeface="Arial" panose="020B0604020202020204" pitchFamily="34" charset="0"/>
              </a:defRPr>
            </a:lvl3pPr>
            <a:lvl4pPr marL="1600200" indent="-228600" eaLnBrk="0" hangingPunct="0">
              <a:tabLst>
                <a:tab pos="228600" algn="l"/>
                <a:tab pos="990600" algn="l"/>
              </a:tabLst>
              <a:defRPr>
                <a:solidFill>
                  <a:schemeClr val="tx1"/>
                </a:solidFill>
                <a:latin typeface="Arial" panose="020B0604020202020204" pitchFamily="34" charset="0"/>
              </a:defRPr>
            </a:lvl4pPr>
            <a:lvl5pPr marL="2057400" indent="-228600" eaLnBrk="0" hangingPunct="0">
              <a:tabLst>
                <a:tab pos="228600" algn="l"/>
                <a:tab pos="9906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228600" algn="l"/>
                <a:tab pos="9906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228600" algn="l"/>
                <a:tab pos="9906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228600" algn="l"/>
                <a:tab pos="9906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228600" algn="l"/>
                <a:tab pos="990600" algn="l"/>
              </a:tabLst>
              <a:defRPr>
                <a:solidFill>
                  <a:schemeClr val="tx1"/>
                </a:solidFill>
                <a:latin typeface="Arial" panose="020B0604020202020204" pitchFamily="34" charset="0"/>
              </a:defRPr>
            </a:lvl9pPr>
          </a:lstStyle>
          <a:p>
            <a:pPr algn="just" eaLnBrk="1" hangingPunct="1"/>
            <a:r>
              <a:rPr lang="en-US" altLang="vi-VN" sz="2400" b="1" dirty="0"/>
              <a:t>Câu 8:  </a:t>
            </a:r>
            <a:r>
              <a:rPr lang="en-US" altLang="vi-VN" sz="2400" dirty="0"/>
              <a:t>Ở bề mặt một chất lỏng có hai nguồn phát sóng kết hợp S</a:t>
            </a:r>
            <a:r>
              <a:rPr lang="en-US" altLang="vi-VN" sz="2400" baseline="-25000" dirty="0"/>
              <a:t>1</a:t>
            </a:r>
            <a:r>
              <a:rPr lang="en-US" altLang="vi-VN" sz="2400" dirty="0"/>
              <a:t> và S</a:t>
            </a:r>
            <a:r>
              <a:rPr lang="en-US" altLang="vi-VN" sz="2400" baseline="-25000" dirty="0"/>
              <a:t>2</a:t>
            </a:r>
            <a:r>
              <a:rPr lang="en-US" altLang="vi-VN" sz="2400" dirty="0"/>
              <a:t> cách nhau 20 cm. Hai nguồn này dao động theo phương thẳng đứng có phương trình lần lượt là    u</a:t>
            </a:r>
            <a:r>
              <a:rPr lang="en-US" altLang="vi-VN" sz="2400" baseline="-25000" dirty="0"/>
              <a:t>1</a:t>
            </a:r>
            <a:r>
              <a:rPr lang="en-US" altLang="vi-VN" sz="2400" dirty="0"/>
              <a:t> = 5cos40πt(mm) và u</a:t>
            </a:r>
            <a:r>
              <a:rPr lang="en-US" altLang="vi-VN" sz="2400" baseline="-25000" dirty="0"/>
              <a:t>2</a:t>
            </a:r>
            <a:r>
              <a:rPr lang="en-US" altLang="vi-VN" sz="2400" dirty="0"/>
              <a:t> = 5cos(40πt + π)(mm). Tốc độ truyền sóng trên mặt chất lỏng là 80 cm/s. Số điểm dao động với biên độ cực đại trên đoạn thẳng S</a:t>
            </a:r>
            <a:r>
              <a:rPr lang="en-US" altLang="vi-VN" sz="2400" baseline="-25000" dirty="0"/>
              <a:t>1</a:t>
            </a:r>
            <a:r>
              <a:rPr lang="en-US" altLang="vi-VN" sz="2400" dirty="0"/>
              <a:t>S</a:t>
            </a:r>
            <a:r>
              <a:rPr lang="en-US" altLang="vi-VN" sz="2400" baseline="-25000" dirty="0"/>
              <a:t>2</a:t>
            </a:r>
            <a:r>
              <a:rPr lang="en-US" altLang="vi-VN" sz="2400" dirty="0"/>
              <a:t> là</a:t>
            </a:r>
          </a:p>
          <a:p>
            <a:pPr algn="just" eaLnBrk="1" hangingPunct="1"/>
            <a:r>
              <a:rPr lang="en-US" altLang="vi-VN" sz="2400" dirty="0"/>
              <a:t> 		</a:t>
            </a:r>
            <a:r>
              <a:rPr lang="en-US" altLang="vi-VN" sz="2400" b="1" dirty="0"/>
              <a:t>A. </a:t>
            </a:r>
            <a:r>
              <a:rPr lang="en-US" altLang="vi-VN" sz="2400" dirty="0"/>
              <a:t>11. 	</a:t>
            </a:r>
            <a:r>
              <a:rPr lang="en-US" altLang="vi-VN" sz="2400" b="1" dirty="0"/>
              <a:t>B. </a:t>
            </a:r>
            <a:r>
              <a:rPr lang="en-US" altLang="vi-VN" sz="2400" dirty="0"/>
              <a:t>9. 		</a:t>
            </a:r>
            <a:r>
              <a:rPr lang="en-US" altLang="vi-VN" sz="2400" b="1" dirty="0"/>
              <a:t>C. </a:t>
            </a:r>
            <a:r>
              <a:rPr lang="en-US" altLang="vi-VN" sz="2400" dirty="0"/>
              <a:t>10. 		</a:t>
            </a:r>
            <a:r>
              <a:rPr lang="en-US" altLang="vi-VN" sz="2400" b="1" dirty="0"/>
              <a:t>D. </a:t>
            </a:r>
            <a:r>
              <a:rPr lang="en-US" altLang="vi-VN" sz="2400" dirty="0"/>
              <a:t>8. </a:t>
            </a:r>
          </a:p>
        </p:txBody>
      </p:sp>
      <p:sp>
        <p:nvSpPr>
          <p:cNvPr id="10245" name="Rectangle 25">
            <a:extLst>
              <a:ext uri="{FF2B5EF4-FFF2-40B4-BE49-F238E27FC236}">
                <a16:creationId xmlns:a16="http://schemas.microsoft.com/office/drawing/2014/main" id="{5E27E4F1-7443-479F-9BDB-920246BE2E3C}"/>
              </a:ext>
            </a:extLst>
          </p:cNvPr>
          <p:cNvSpPr>
            <a:spLocks noChangeArrowheads="1"/>
          </p:cNvSpPr>
          <p:nvPr/>
        </p:nvSpPr>
        <p:spPr bwMode="auto">
          <a:xfrm>
            <a:off x="3733800" y="5284788"/>
            <a:ext cx="4343400" cy="430212"/>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eaLnBrk="0" hangingPunct="0">
              <a:tabLst>
                <a:tab pos="1187450" algn="l"/>
              </a:tabLst>
              <a:defRPr>
                <a:solidFill>
                  <a:schemeClr val="tx1"/>
                </a:solidFill>
                <a:latin typeface="Arial" panose="020B0604020202020204" pitchFamily="34" charset="0"/>
              </a:defRPr>
            </a:lvl1pPr>
            <a:lvl2pPr marL="742950" indent="-285750" eaLnBrk="0" hangingPunct="0">
              <a:tabLst>
                <a:tab pos="1187450" algn="l"/>
              </a:tabLst>
              <a:defRPr>
                <a:solidFill>
                  <a:schemeClr val="tx1"/>
                </a:solidFill>
                <a:latin typeface="Arial" panose="020B0604020202020204" pitchFamily="34" charset="0"/>
              </a:defRPr>
            </a:lvl2pPr>
            <a:lvl3pPr marL="1143000" indent="-228600" eaLnBrk="0" hangingPunct="0">
              <a:tabLst>
                <a:tab pos="1187450" algn="l"/>
              </a:tabLst>
              <a:defRPr>
                <a:solidFill>
                  <a:schemeClr val="tx1"/>
                </a:solidFill>
                <a:latin typeface="Arial" panose="020B0604020202020204" pitchFamily="34" charset="0"/>
              </a:defRPr>
            </a:lvl3pPr>
            <a:lvl4pPr marL="1600200" indent="-228600" eaLnBrk="0" hangingPunct="0">
              <a:tabLst>
                <a:tab pos="1187450" algn="l"/>
              </a:tabLst>
              <a:defRPr>
                <a:solidFill>
                  <a:schemeClr val="tx1"/>
                </a:solidFill>
                <a:latin typeface="Arial" panose="020B0604020202020204" pitchFamily="34" charset="0"/>
              </a:defRPr>
            </a:lvl4pPr>
            <a:lvl5pPr marL="2057400" indent="-228600" eaLnBrk="0" hangingPunct="0">
              <a:tabLst>
                <a:tab pos="11874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1874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1874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1874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187450" algn="l"/>
              </a:tabLst>
              <a:defRPr>
                <a:solidFill>
                  <a:schemeClr val="tx1"/>
                </a:solidFill>
                <a:latin typeface="Arial" panose="020B0604020202020204" pitchFamily="34" charset="0"/>
              </a:defRPr>
            </a:lvl9pPr>
          </a:lstStyle>
          <a:p>
            <a:pPr algn="just"/>
            <a:r>
              <a:rPr lang="en-US" altLang="vi-VN" sz="2200">
                <a:solidFill>
                  <a:srgbClr val="0000CC"/>
                </a:solidFill>
                <a:cs typeface="Times New Roman" panose="02020603050405020304" pitchFamily="18" charset="0"/>
                <a:sym typeface="Symbol" panose="05050102010706020507" pitchFamily="18" charset="2"/>
              </a:rPr>
              <a:t> </a:t>
            </a:r>
            <a:r>
              <a:rPr lang="en-US" altLang="vi-VN" sz="2200">
                <a:solidFill>
                  <a:srgbClr val="0000CC"/>
                </a:solidFill>
                <a:cs typeface="Times New Roman" panose="02020603050405020304" pitchFamily="18" charset="0"/>
              </a:rPr>
              <a:t>Số cực đại : N</a:t>
            </a:r>
            <a:r>
              <a:rPr lang="en-US" altLang="vi-VN" sz="2200" baseline="-30000">
                <a:solidFill>
                  <a:srgbClr val="0000CC"/>
                </a:solidFill>
                <a:cs typeface="Times New Roman" panose="02020603050405020304" pitchFamily="18" charset="0"/>
              </a:rPr>
              <a:t>CĐ</a:t>
            </a:r>
            <a:r>
              <a:rPr lang="en-US" altLang="vi-VN" sz="2200">
                <a:solidFill>
                  <a:srgbClr val="0000CC"/>
                </a:solidFill>
                <a:cs typeface="Times New Roman" panose="02020603050405020304" pitchFamily="18" charset="0"/>
              </a:rPr>
              <a:t> = 2n = 10</a:t>
            </a:r>
            <a:endParaRPr lang="en-US" altLang="vi-VN" sz="2200">
              <a:solidFill>
                <a:srgbClr val="0000CC"/>
              </a:solidFill>
            </a:endParaRPr>
          </a:p>
        </p:txBody>
      </p:sp>
      <p:graphicFrame>
        <p:nvGraphicFramePr>
          <p:cNvPr id="10246" name="Object 16">
            <a:extLst>
              <a:ext uri="{FF2B5EF4-FFF2-40B4-BE49-F238E27FC236}">
                <a16:creationId xmlns:a16="http://schemas.microsoft.com/office/drawing/2014/main" id="{89FE1CDE-3B5A-467B-AF3C-1577EE5108F2}"/>
              </a:ext>
            </a:extLst>
          </p:cNvPr>
          <p:cNvGraphicFramePr>
            <a:graphicFrameLocks noChangeAspect="1"/>
          </p:cNvGraphicFramePr>
          <p:nvPr/>
        </p:nvGraphicFramePr>
        <p:xfrm>
          <a:off x="3509964" y="4343401"/>
          <a:ext cx="2403475" cy="855663"/>
        </p:xfrm>
        <a:graphic>
          <a:graphicData uri="http://schemas.openxmlformats.org/presentationml/2006/ole">
            <mc:AlternateContent xmlns:mc="http://schemas.openxmlformats.org/markup-compatibility/2006">
              <mc:Choice xmlns:v="urn:schemas-microsoft-com:vml" Requires="v">
                <p:oleObj spid="_x0000_s10260" name="Equation" r:id="rId5" imgW="1168400" imgH="419100" progId="Equation.DSMT4">
                  <p:embed/>
                </p:oleObj>
              </mc:Choice>
              <mc:Fallback>
                <p:oleObj name="Equation" r:id="rId5" imgW="1168400" imgH="419100" progId="Equation.DSMT4">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9964" y="4343401"/>
                        <a:ext cx="2403475"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7" name="Object 16">
            <a:extLst>
              <a:ext uri="{FF2B5EF4-FFF2-40B4-BE49-F238E27FC236}">
                <a16:creationId xmlns:a16="http://schemas.microsoft.com/office/drawing/2014/main" id="{08A77B2A-096E-412E-A67D-EF3ED75A4BEB}"/>
              </a:ext>
            </a:extLst>
          </p:cNvPr>
          <p:cNvGraphicFramePr>
            <a:graphicFrameLocks noChangeAspect="1"/>
          </p:cNvGraphicFramePr>
          <p:nvPr/>
        </p:nvGraphicFramePr>
        <p:xfrm>
          <a:off x="6145213" y="4343401"/>
          <a:ext cx="1752600" cy="790575"/>
        </p:xfrm>
        <a:graphic>
          <a:graphicData uri="http://schemas.openxmlformats.org/presentationml/2006/ole">
            <mc:AlternateContent xmlns:mc="http://schemas.openxmlformats.org/markup-compatibility/2006">
              <mc:Choice xmlns:v="urn:schemas-microsoft-com:vml" Requires="v">
                <p:oleObj spid="_x0000_s10261" name="Equation" r:id="rId7" imgW="863225" imgH="393529" progId="Equation.DSMT4">
                  <p:embed/>
                </p:oleObj>
              </mc:Choice>
              <mc:Fallback>
                <p:oleObj name="Equation" r:id="rId7" imgW="863225" imgH="393529" progId="Equation.DSMT4">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45213" y="4343401"/>
                        <a:ext cx="175260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9" name="Straight Connector 8">
            <a:extLst>
              <a:ext uri="{FF2B5EF4-FFF2-40B4-BE49-F238E27FC236}">
                <a16:creationId xmlns:a16="http://schemas.microsoft.com/office/drawing/2014/main" id="{221FC89D-1E92-4B0D-9EE3-9FA428D6DE17}"/>
              </a:ext>
            </a:extLst>
          </p:cNvPr>
          <p:cNvCxnSpPr/>
          <p:nvPr/>
        </p:nvCxnSpPr>
        <p:spPr>
          <a:xfrm>
            <a:off x="6629400" y="1524000"/>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733BB13-745D-4107-A7B0-7B15F9F7DCC0}"/>
              </a:ext>
            </a:extLst>
          </p:cNvPr>
          <p:cNvCxnSpPr/>
          <p:nvPr/>
        </p:nvCxnSpPr>
        <p:spPr>
          <a:xfrm>
            <a:off x="1828800" y="2255838"/>
            <a:ext cx="7162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26B8B34-7BFB-4355-AD8A-C871F61AF612}"/>
              </a:ext>
            </a:extLst>
          </p:cNvPr>
          <p:cNvCxnSpPr/>
          <p:nvPr/>
        </p:nvCxnSpPr>
        <p:spPr>
          <a:xfrm>
            <a:off x="6499226" y="2590800"/>
            <a:ext cx="10445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901C797-FCBF-4783-9B27-61FA264FED91}"/>
              </a:ext>
            </a:extLst>
          </p:cNvPr>
          <p:cNvCxnSpPr/>
          <p:nvPr/>
        </p:nvCxnSpPr>
        <p:spPr>
          <a:xfrm>
            <a:off x="7848601" y="2586038"/>
            <a:ext cx="10445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7E1C267-3CC1-4DCE-B06B-3B43AA06C73D}"/>
              </a:ext>
            </a:extLst>
          </p:cNvPr>
          <p:cNvCxnSpPr/>
          <p:nvPr/>
        </p:nvCxnSpPr>
        <p:spPr>
          <a:xfrm>
            <a:off x="3429001" y="2971800"/>
            <a:ext cx="10445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5" name="Picture 5" descr="96">
            <a:hlinkClick r:id="" action="ppaction://noaction"/>
            <a:extLst>
              <a:ext uri="{FF2B5EF4-FFF2-40B4-BE49-F238E27FC236}">
                <a16:creationId xmlns:a16="http://schemas.microsoft.com/office/drawing/2014/main" id="{EDB53BA7-3996-4508-B0D1-F14F1941D26A}"/>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6243638" y="2862264"/>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fade">
                                      <p:cBhvr>
                                        <p:cTn id="7" dur="1000"/>
                                        <p:tgtEl>
                                          <p:spTgt spid="10244"/>
                                        </p:tgtEl>
                                      </p:cBhvr>
                                    </p:animEffect>
                                    <p:anim calcmode="lin" valueType="num">
                                      <p:cBhvr>
                                        <p:cTn id="8" dur="1000" fill="hold"/>
                                        <p:tgtEl>
                                          <p:spTgt spid="10244"/>
                                        </p:tgtEl>
                                        <p:attrNameLst>
                                          <p:attrName>ppt_x</p:attrName>
                                        </p:attrNameLst>
                                      </p:cBhvr>
                                      <p:tavLst>
                                        <p:tav tm="0">
                                          <p:val>
                                            <p:strVal val="#ppt_x"/>
                                          </p:val>
                                        </p:tav>
                                        <p:tav tm="100000">
                                          <p:val>
                                            <p:strVal val="#ppt_x"/>
                                          </p:val>
                                        </p:tav>
                                      </p:tavLst>
                                    </p:anim>
                                    <p:anim calcmode="lin" valueType="num">
                                      <p:cBhvr>
                                        <p:cTn id="9" dur="1000" fill="hold"/>
                                        <p:tgtEl>
                                          <p:spTgt spid="1024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1000"/>
                                        <p:tgtEl>
                                          <p:spTgt spid="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1000"/>
                                        <p:tgtEl>
                                          <p:spTgt spid="1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1000"/>
                                        <p:tgtEl>
                                          <p:spTgt spid="1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left)">
                                      <p:cBhvr>
                                        <p:cTn id="29" dur="1000"/>
                                        <p:tgtEl>
                                          <p:spTgt spid="1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left)">
                                      <p:cBhvr>
                                        <p:cTn id="34" dur="1000"/>
                                        <p:tgtEl>
                                          <p:spTgt spid="1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0246"/>
                                        </p:tgtEl>
                                        <p:attrNameLst>
                                          <p:attrName>style.visibility</p:attrName>
                                        </p:attrNameLst>
                                      </p:cBhvr>
                                      <p:to>
                                        <p:strVal val="visible"/>
                                      </p:to>
                                    </p:set>
                                    <p:animEffect transition="in" filter="wipe(left)">
                                      <p:cBhvr>
                                        <p:cTn id="39" dur="1000"/>
                                        <p:tgtEl>
                                          <p:spTgt spid="1024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0247"/>
                                        </p:tgtEl>
                                        <p:attrNameLst>
                                          <p:attrName>style.visibility</p:attrName>
                                        </p:attrNameLst>
                                      </p:cBhvr>
                                      <p:to>
                                        <p:strVal val="visible"/>
                                      </p:to>
                                    </p:set>
                                    <p:animEffect transition="in" filter="wipe(left)">
                                      <p:cBhvr>
                                        <p:cTn id="44" dur="1000"/>
                                        <p:tgtEl>
                                          <p:spTgt spid="1024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0245"/>
                                        </p:tgtEl>
                                        <p:attrNameLst>
                                          <p:attrName>style.visibility</p:attrName>
                                        </p:attrNameLst>
                                      </p:cBhvr>
                                      <p:to>
                                        <p:strVal val="visible"/>
                                      </p:to>
                                    </p:set>
                                    <p:animEffect transition="in" filter="wipe(left)">
                                      <p:cBhvr>
                                        <p:cTn id="49" dur="1000"/>
                                        <p:tgtEl>
                                          <p:spTgt spid="10245"/>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nodeType="clickEffect">
                                  <p:stCondLst>
                                    <p:cond delay="0"/>
                                  </p:stCondLst>
                                  <p:childTnLst>
                                    <p:set>
                                      <p:cBhvr>
                                        <p:cTn id="53" dur="1" fill="hold">
                                          <p:stCondLst>
                                            <p:cond delay="0"/>
                                          </p:stCondLst>
                                        </p:cTn>
                                        <p:tgtEl>
                                          <p:spTgt spid="15"/>
                                        </p:tgtEl>
                                        <p:attrNameLst>
                                          <p:attrName>style.visibility</p:attrName>
                                        </p:attrNameLst>
                                      </p:cBhvr>
                                      <p:to>
                                        <p:strVal val="visible"/>
                                      </p:to>
                                    </p:set>
                                    <p:anim calcmode="lin" valueType="num">
                                      <p:cBhvr additive="base">
                                        <p:cTn id="54" dur="1000" fill="hold"/>
                                        <p:tgtEl>
                                          <p:spTgt spid="15"/>
                                        </p:tgtEl>
                                        <p:attrNameLst>
                                          <p:attrName>ppt_x</p:attrName>
                                        </p:attrNameLst>
                                      </p:cBhvr>
                                      <p:tavLst>
                                        <p:tav tm="0">
                                          <p:val>
                                            <p:strVal val="#ppt_x"/>
                                          </p:val>
                                        </p:tav>
                                        <p:tav tm="100000">
                                          <p:val>
                                            <p:strVal val="#ppt_x"/>
                                          </p:val>
                                        </p:tav>
                                      </p:tavLst>
                                    </p:anim>
                                    <p:anim calcmode="lin" valueType="num">
                                      <p:cBhvr additive="base">
                                        <p:cTn id="55" dur="10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476_example">
            <a:extLst>
              <a:ext uri="{FF2B5EF4-FFF2-40B4-BE49-F238E27FC236}">
                <a16:creationId xmlns:a16="http://schemas.microsoft.com/office/drawing/2014/main" id="{F2BE5DB3-DB90-4E11-80B2-E06039279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
            <a:ext cx="113538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a:extLst>
              <a:ext uri="{FF2B5EF4-FFF2-40B4-BE49-F238E27FC236}">
                <a16:creationId xmlns:a16="http://schemas.microsoft.com/office/drawing/2014/main" id="{AEE19C67-93AE-4A2C-9850-6804DE3939E9}"/>
              </a:ext>
            </a:extLst>
          </p:cNvPr>
          <p:cNvSpPr txBox="1">
            <a:spLocks noChangeArrowheads="1"/>
          </p:cNvSpPr>
          <p:nvPr/>
        </p:nvSpPr>
        <p:spPr bwMode="auto">
          <a:xfrm>
            <a:off x="3581400" y="319088"/>
            <a:ext cx="502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800" b="1">
                <a:solidFill>
                  <a:srgbClr val="FF3300"/>
                </a:solidFill>
                <a:effectLst>
                  <a:outerShdw blurRad="38100" dist="38100" dir="2700000" algn="tl">
                    <a:srgbClr val="C0C0C0"/>
                  </a:outerShdw>
                </a:effectLst>
                <a:latin typeface="Times New Roman" pitchFamily="18" charset="0"/>
              </a:rPr>
              <a:t>BÀI TẬP: GIAO THOA SÓNG</a:t>
            </a:r>
          </a:p>
        </p:txBody>
      </p:sp>
      <p:sp>
        <p:nvSpPr>
          <p:cNvPr id="11268" name="Rectangle 2">
            <a:extLst>
              <a:ext uri="{FF2B5EF4-FFF2-40B4-BE49-F238E27FC236}">
                <a16:creationId xmlns:a16="http://schemas.microsoft.com/office/drawing/2014/main" id="{11E99A83-E12B-4E18-8AB8-D0505B9012E7}"/>
              </a:ext>
            </a:extLst>
          </p:cNvPr>
          <p:cNvSpPr>
            <a:spLocks noChangeArrowheads="1"/>
          </p:cNvSpPr>
          <p:nvPr/>
        </p:nvSpPr>
        <p:spPr bwMode="auto">
          <a:xfrm>
            <a:off x="1752600" y="892176"/>
            <a:ext cx="8686800"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1066800" algn="l"/>
                <a:tab pos="1600200" algn="l"/>
                <a:tab pos="2133600" algn="l"/>
                <a:tab pos="2743200" algn="l"/>
              </a:tabLst>
              <a:defRPr>
                <a:solidFill>
                  <a:schemeClr val="tx1"/>
                </a:solidFill>
                <a:latin typeface="Arial" panose="020B0604020202020204" pitchFamily="34" charset="0"/>
              </a:defRPr>
            </a:lvl1pPr>
            <a:lvl2pPr marL="742950" indent="-285750" eaLnBrk="0" hangingPunct="0">
              <a:tabLst>
                <a:tab pos="1066800" algn="l"/>
                <a:tab pos="1600200" algn="l"/>
                <a:tab pos="2133600" algn="l"/>
                <a:tab pos="2743200" algn="l"/>
              </a:tabLst>
              <a:defRPr>
                <a:solidFill>
                  <a:schemeClr val="tx1"/>
                </a:solidFill>
                <a:latin typeface="Arial" panose="020B0604020202020204" pitchFamily="34" charset="0"/>
              </a:defRPr>
            </a:lvl2pPr>
            <a:lvl3pPr marL="1143000" indent="-228600" eaLnBrk="0" hangingPunct="0">
              <a:tabLst>
                <a:tab pos="1066800" algn="l"/>
                <a:tab pos="1600200" algn="l"/>
                <a:tab pos="2133600" algn="l"/>
                <a:tab pos="2743200" algn="l"/>
              </a:tabLst>
              <a:defRPr>
                <a:solidFill>
                  <a:schemeClr val="tx1"/>
                </a:solidFill>
                <a:latin typeface="Arial" panose="020B0604020202020204" pitchFamily="34" charset="0"/>
              </a:defRPr>
            </a:lvl3pPr>
            <a:lvl4pPr marL="1600200" indent="-228600" eaLnBrk="0" hangingPunct="0">
              <a:tabLst>
                <a:tab pos="1066800" algn="l"/>
                <a:tab pos="1600200" algn="l"/>
                <a:tab pos="2133600" algn="l"/>
                <a:tab pos="2743200" algn="l"/>
              </a:tabLst>
              <a:defRPr>
                <a:solidFill>
                  <a:schemeClr val="tx1"/>
                </a:solidFill>
                <a:latin typeface="Arial" panose="020B0604020202020204" pitchFamily="34" charset="0"/>
              </a:defRPr>
            </a:lvl4pPr>
            <a:lvl5pPr marL="2057400" indent="-228600" eaLnBrk="0" hangingPunct="0">
              <a:tabLst>
                <a:tab pos="1066800" algn="l"/>
                <a:tab pos="1600200" algn="l"/>
                <a:tab pos="2133600" algn="l"/>
                <a:tab pos="27432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066800" algn="l"/>
                <a:tab pos="1600200" algn="l"/>
                <a:tab pos="2133600" algn="l"/>
                <a:tab pos="27432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066800" algn="l"/>
                <a:tab pos="1600200" algn="l"/>
                <a:tab pos="2133600" algn="l"/>
                <a:tab pos="27432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066800" algn="l"/>
                <a:tab pos="1600200" algn="l"/>
                <a:tab pos="2133600" algn="l"/>
                <a:tab pos="27432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066800" algn="l"/>
                <a:tab pos="1600200" algn="l"/>
                <a:tab pos="2133600" algn="l"/>
                <a:tab pos="2743200" algn="l"/>
              </a:tabLst>
              <a:defRPr>
                <a:solidFill>
                  <a:schemeClr val="tx1"/>
                </a:solidFill>
                <a:latin typeface="Arial" panose="020B0604020202020204" pitchFamily="34" charset="0"/>
              </a:defRPr>
            </a:lvl9pPr>
          </a:lstStyle>
          <a:p>
            <a:pPr algn="just" eaLnBrk="1" hangingPunct="1"/>
            <a:r>
              <a:rPr lang="nl-NL" altLang="vi-VN" sz="2400" b="1" dirty="0"/>
              <a:t>Câu 9: </a:t>
            </a:r>
            <a:r>
              <a:rPr lang="nl-NL" altLang="vi-VN" sz="2400" dirty="0"/>
              <a:t>Trong một thí nghiệm về giao thoa sóng nước, hai nguồn sóng kết hợp dao động cùng pha đặt tại hai điểm A và B cách nhau 16 cm. Sóng truyền trên mặt nước với bước sóng 3 cm. Trên đoạn AB, số điểm mà tại đó phần tử nước dao động với biên độ cực đại là</a:t>
            </a:r>
          </a:p>
          <a:p>
            <a:pPr algn="just" eaLnBrk="1" hangingPunct="1"/>
            <a:r>
              <a:rPr lang="nl-NL" altLang="vi-VN" sz="2400" b="1" dirty="0"/>
              <a:t>	A. </a:t>
            </a:r>
            <a:r>
              <a:rPr lang="nl-NL" altLang="vi-VN" sz="2400" dirty="0"/>
              <a:t>9.     		</a:t>
            </a:r>
            <a:r>
              <a:rPr lang="nl-NL" altLang="vi-VN" sz="2400" b="1" dirty="0"/>
              <a:t>B.</a:t>
            </a:r>
            <a:r>
              <a:rPr lang="nl-NL" altLang="vi-VN" sz="2400" dirty="0"/>
              <a:t> 10.     	</a:t>
            </a:r>
            <a:r>
              <a:rPr lang="nl-NL" altLang="vi-VN" sz="2400" b="1" dirty="0"/>
              <a:t>C.</a:t>
            </a:r>
            <a:r>
              <a:rPr lang="nl-NL" altLang="vi-VN" sz="2400" dirty="0"/>
              <a:t> 11.     	</a:t>
            </a:r>
            <a:r>
              <a:rPr lang="nl-NL" altLang="vi-VN" sz="2400" b="1" dirty="0"/>
              <a:t>D.</a:t>
            </a:r>
            <a:r>
              <a:rPr lang="nl-NL" altLang="vi-VN" sz="2400" dirty="0"/>
              <a:t> 12. </a:t>
            </a:r>
          </a:p>
        </p:txBody>
      </p:sp>
      <p:sp>
        <p:nvSpPr>
          <p:cNvPr id="11273" name="Rectangle 25">
            <a:extLst>
              <a:ext uri="{FF2B5EF4-FFF2-40B4-BE49-F238E27FC236}">
                <a16:creationId xmlns:a16="http://schemas.microsoft.com/office/drawing/2014/main" id="{403A6A32-5D15-47D7-8D0B-6F10A15AF4DB}"/>
              </a:ext>
            </a:extLst>
          </p:cNvPr>
          <p:cNvSpPr>
            <a:spLocks noChangeArrowheads="1"/>
          </p:cNvSpPr>
          <p:nvPr/>
        </p:nvSpPr>
        <p:spPr bwMode="auto">
          <a:xfrm>
            <a:off x="4768850" y="3363913"/>
            <a:ext cx="4343400" cy="43180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eaLnBrk="0" hangingPunct="0">
              <a:tabLst>
                <a:tab pos="1187450" algn="l"/>
              </a:tabLst>
              <a:defRPr>
                <a:solidFill>
                  <a:schemeClr val="tx1"/>
                </a:solidFill>
                <a:latin typeface="Arial" panose="020B0604020202020204" pitchFamily="34" charset="0"/>
              </a:defRPr>
            </a:lvl1pPr>
            <a:lvl2pPr marL="742950" indent="-285750" eaLnBrk="0" hangingPunct="0">
              <a:tabLst>
                <a:tab pos="1187450" algn="l"/>
              </a:tabLst>
              <a:defRPr>
                <a:solidFill>
                  <a:schemeClr val="tx1"/>
                </a:solidFill>
                <a:latin typeface="Arial" panose="020B0604020202020204" pitchFamily="34" charset="0"/>
              </a:defRPr>
            </a:lvl2pPr>
            <a:lvl3pPr marL="1143000" indent="-228600" eaLnBrk="0" hangingPunct="0">
              <a:tabLst>
                <a:tab pos="1187450" algn="l"/>
              </a:tabLst>
              <a:defRPr>
                <a:solidFill>
                  <a:schemeClr val="tx1"/>
                </a:solidFill>
                <a:latin typeface="Arial" panose="020B0604020202020204" pitchFamily="34" charset="0"/>
              </a:defRPr>
            </a:lvl3pPr>
            <a:lvl4pPr marL="1600200" indent="-228600" eaLnBrk="0" hangingPunct="0">
              <a:tabLst>
                <a:tab pos="1187450" algn="l"/>
              </a:tabLst>
              <a:defRPr>
                <a:solidFill>
                  <a:schemeClr val="tx1"/>
                </a:solidFill>
                <a:latin typeface="Arial" panose="020B0604020202020204" pitchFamily="34" charset="0"/>
              </a:defRPr>
            </a:lvl4pPr>
            <a:lvl5pPr marL="2057400" indent="-228600" eaLnBrk="0" hangingPunct="0">
              <a:tabLst>
                <a:tab pos="11874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1874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1874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1874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187450" algn="l"/>
              </a:tabLst>
              <a:defRPr>
                <a:solidFill>
                  <a:schemeClr val="tx1"/>
                </a:solidFill>
                <a:latin typeface="Arial" panose="020B0604020202020204" pitchFamily="34" charset="0"/>
              </a:defRPr>
            </a:lvl9pPr>
          </a:lstStyle>
          <a:p>
            <a:pPr algn="just"/>
            <a:r>
              <a:rPr lang="en-US" altLang="vi-VN" sz="2200">
                <a:solidFill>
                  <a:srgbClr val="0000CC"/>
                </a:solidFill>
                <a:cs typeface="Times New Roman" panose="02020603050405020304" pitchFamily="18" charset="0"/>
                <a:sym typeface="Symbol" panose="05050102010706020507" pitchFamily="18" charset="2"/>
              </a:rPr>
              <a:t> </a:t>
            </a:r>
            <a:r>
              <a:rPr lang="en-US" altLang="vi-VN" sz="2200">
                <a:solidFill>
                  <a:srgbClr val="0000CC"/>
                </a:solidFill>
                <a:cs typeface="Times New Roman" panose="02020603050405020304" pitchFamily="18" charset="0"/>
              </a:rPr>
              <a:t>Số cực đại : N</a:t>
            </a:r>
            <a:r>
              <a:rPr lang="en-US" altLang="vi-VN" sz="2200" baseline="-30000">
                <a:solidFill>
                  <a:srgbClr val="0000CC"/>
                </a:solidFill>
                <a:cs typeface="Times New Roman" panose="02020603050405020304" pitchFamily="18" charset="0"/>
              </a:rPr>
              <a:t>CĐ</a:t>
            </a:r>
            <a:r>
              <a:rPr lang="en-US" altLang="vi-VN" sz="2200">
                <a:solidFill>
                  <a:srgbClr val="0000CC"/>
                </a:solidFill>
                <a:cs typeface="Times New Roman" panose="02020603050405020304" pitchFamily="18" charset="0"/>
              </a:rPr>
              <a:t> = 2n + 1 = 11</a:t>
            </a:r>
            <a:endParaRPr lang="en-US" altLang="vi-VN" sz="2200">
              <a:solidFill>
                <a:srgbClr val="0000CC"/>
              </a:solidFill>
            </a:endParaRPr>
          </a:p>
        </p:txBody>
      </p:sp>
      <p:graphicFrame>
        <p:nvGraphicFramePr>
          <p:cNvPr id="11274" name="Object 16">
            <a:extLst>
              <a:ext uri="{FF2B5EF4-FFF2-40B4-BE49-F238E27FC236}">
                <a16:creationId xmlns:a16="http://schemas.microsoft.com/office/drawing/2014/main" id="{1586CA7B-51E4-4D7A-9F33-FEF2B76C8B8C}"/>
              </a:ext>
            </a:extLst>
          </p:cNvPr>
          <p:cNvGraphicFramePr>
            <a:graphicFrameLocks noChangeAspect="1"/>
          </p:cNvGraphicFramePr>
          <p:nvPr/>
        </p:nvGraphicFramePr>
        <p:xfrm>
          <a:off x="2819400" y="3200401"/>
          <a:ext cx="1879600" cy="792163"/>
        </p:xfrm>
        <a:graphic>
          <a:graphicData uri="http://schemas.openxmlformats.org/presentationml/2006/ole">
            <mc:AlternateContent xmlns:mc="http://schemas.openxmlformats.org/markup-compatibility/2006">
              <mc:Choice xmlns:v="urn:schemas-microsoft-com:vml" Requires="v">
                <p:oleObj spid="_x0000_s11280" name="Equation" r:id="rId5" imgW="926698" imgH="393529" progId="Equation.DSMT4">
                  <p:embed/>
                </p:oleObj>
              </mc:Choice>
              <mc:Fallback>
                <p:oleObj name="Equation" r:id="rId5" imgW="926698" imgH="393529" progId="Equation.DSMT4">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3200401"/>
                        <a:ext cx="1879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4" name="Picture 5" descr="96">
            <a:hlinkClick r:id="" action="ppaction://noaction"/>
            <a:extLst>
              <a:ext uri="{FF2B5EF4-FFF2-40B4-BE49-F238E27FC236}">
                <a16:creationId xmlns:a16="http://schemas.microsoft.com/office/drawing/2014/main" id="{5CCCF1A7-D25B-4C94-86BC-27296B7891A5}"/>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6238875" y="269875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fade">
                                      <p:cBhvr>
                                        <p:cTn id="7" dur="1000"/>
                                        <p:tgtEl>
                                          <p:spTgt spid="11268"/>
                                        </p:tgtEl>
                                      </p:cBhvr>
                                    </p:animEffect>
                                    <p:anim calcmode="lin" valueType="num">
                                      <p:cBhvr>
                                        <p:cTn id="8" dur="1000" fill="hold"/>
                                        <p:tgtEl>
                                          <p:spTgt spid="11268"/>
                                        </p:tgtEl>
                                        <p:attrNameLst>
                                          <p:attrName>ppt_x</p:attrName>
                                        </p:attrNameLst>
                                      </p:cBhvr>
                                      <p:tavLst>
                                        <p:tav tm="0">
                                          <p:val>
                                            <p:strVal val="#ppt_x"/>
                                          </p:val>
                                        </p:tav>
                                        <p:tav tm="100000">
                                          <p:val>
                                            <p:strVal val="#ppt_x"/>
                                          </p:val>
                                        </p:tav>
                                      </p:tavLst>
                                    </p:anim>
                                    <p:anim calcmode="lin" valueType="num">
                                      <p:cBhvr>
                                        <p:cTn id="9" dur="1000" fill="hold"/>
                                        <p:tgtEl>
                                          <p:spTgt spid="1126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1274"/>
                                        </p:tgtEl>
                                        <p:attrNameLst>
                                          <p:attrName>style.visibility</p:attrName>
                                        </p:attrNameLst>
                                      </p:cBhvr>
                                      <p:to>
                                        <p:strVal val="visible"/>
                                      </p:to>
                                    </p:set>
                                    <p:animEffect transition="in" filter="wipe(left)">
                                      <p:cBhvr>
                                        <p:cTn id="14" dur="1000"/>
                                        <p:tgtEl>
                                          <p:spTgt spid="1127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1273"/>
                                        </p:tgtEl>
                                        <p:attrNameLst>
                                          <p:attrName>style.visibility</p:attrName>
                                        </p:attrNameLst>
                                      </p:cBhvr>
                                      <p:to>
                                        <p:strVal val="visible"/>
                                      </p:to>
                                    </p:set>
                                    <p:animEffect transition="in" filter="wipe(left)">
                                      <p:cBhvr>
                                        <p:cTn id="19" dur="1000"/>
                                        <p:tgtEl>
                                          <p:spTgt spid="1127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additive="base">
                                        <p:cTn id="24" dur="1000" fill="hold"/>
                                        <p:tgtEl>
                                          <p:spTgt spid="14"/>
                                        </p:tgtEl>
                                        <p:attrNameLst>
                                          <p:attrName>ppt_x</p:attrName>
                                        </p:attrNameLst>
                                      </p:cBhvr>
                                      <p:tavLst>
                                        <p:tav tm="0">
                                          <p:val>
                                            <p:strVal val="#ppt_x"/>
                                          </p:val>
                                        </p:tav>
                                        <p:tav tm="100000">
                                          <p:val>
                                            <p:strVal val="#ppt_x"/>
                                          </p:val>
                                        </p:tav>
                                      </p:tavLst>
                                    </p:anim>
                                    <p:anim calcmode="lin" valueType="num">
                                      <p:cBhvr additive="base">
                                        <p:cTn id="25"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1127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476_example">
            <a:extLst>
              <a:ext uri="{FF2B5EF4-FFF2-40B4-BE49-F238E27FC236}">
                <a16:creationId xmlns:a16="http://schemas.microsoft.com/office/drawing/2014/main" id="{879E3B83-AFB7-4C62-9167-E442606C54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
            <a:ext cx="114300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a:extLst>
              <a:ext uri="{FF2B5EF4-FFF2-40B4-BE49-F238E27FC236}">
                <a16:creationId xmlns:a16="http://schemas.microsoft.com/office/drawing/2014/main" id="{CC4ADC98-7D5D-4E3E-8B2B-5B0B993F4EB4}"/>
              </a:ext>
            </a:extLst>
          </p:cNvPr>
          <p:cNvSpPr txBox="1">
            <a:spLocks noChangeArrowheads="1"/>
          </p:cNvSpPr>
          <p:nvPr/>
        </p:nvSpPr>
        <p:spPr bwMode="auto">
          <a:xfrm>
            <a:off x="3581400" y="319088"/>
            <a:ext cx="502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800" b="1">
                <a:solidFill>
                  <a:srgbClr val="FF3300"/>
                </a:solidFill>
                <a:effectLst>
                  <a:outerShdw blurRad="38100" dist="38100" dir="2700000" algn="tl">
                    <a:srgbClr val="C0C0C0"/>
                  </a:outerShdw>
                </a:effectLst>
                <a:latin typeface="Times New Roman" pitchFamily="18" charset="0"/>
              </a:rPr>
              <a:t>BÀI TẬP: GIAO THOA SÓNG</a:t>
            </a:r>
          </a:p>
        </p:txBody>
      </p:sp>
      <p:sp>
        <p:nvSpPr>
          <p:cNvPr id="12292" name="Rectangle 4">
            <a:extLst>
              <a:ext uri="{FF2B5EF4-FFF2-40B4-BE49-F238E27FC236}">
                <a16:creationId xmlns:a16="http://schemas.microsoft.com/office/drawing/2014/main" id="{E3E67D4D-3F2F-4FB6-9845-7D926CD97061}"/>
              </a:ext>
            </a:extLst>
          </p:cNvPr>
          <p:cNvSpPr>
            <a:spLocks noChangeArrowheads="1"/>
          </p:cNvSpPr>
          <p:nvPr/>
        </p:nvSpPr>
        <p:spPr bwMode="auto">
          <a:xfrm>
            <a:off x="1828800" y="1011982"/>
            <a:ext cx="86106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vi-VN" sz="2400" b="1" dirty="0"/>
              <a:t>Câu 10: </a:t>
            </a:r>
            <a:r>
              <a:rPr lang="en-US" altLang="vi-VN" sz="2400" dirty="0"/>
              <a:t>Ở mặt nước, có hai nguồn kết hợp A, B dao động theo phương thẳng đứng với phương trình </a:t>
            </a:r>
            <a:r>
              <a:rPr lang="en-US" altLang="vi-VN" sz="2400" dirty="0" err="1"/>
              <a:t>u</a:t>
            </a:r>
            <a:r>
              <a:rPr lang="en-US" altLang="vi-VN" sz="2400" baseline="-25000" dirty="0" err="1"/>
              <a:t>A</a:t>
            </a:r>
            <a:r>
              <a:rPr lang="en-US" altLang="vi-VN" sz="2400" dirty="0"/>
              <a:t> = </a:t>
            </a:r>
            <a:r>
              <a:rPr lang="en-US" altLang="vi-VN" sz="2400" dirty="0" err="1"/>
              <a:t>u</a:t>
            </a:r>
            <a:r>
              <a:rPr lang="en-US" altLang="vi-VN" sz="2400" baseline="-25000" dirty="0" err="1"/>
              <a:t>B</a:t>
            </a:r>
            <a:r>
              <a:rPr lang="en-US" altLang="vi-VN" sz="2400" dirty="0"/>
              <a:t> = 2cos20</a:t>
            </a:r>
            <a:r>
              <a:rPr lang="en-US" altLang="vi-VN" sz="2400" dirty="0">
                <a:sym typeface="Symbol" panose="05050102010706020507" pitchFamily="18" charset="2"/>
              </a:rPr>
              <a:t></a:t>
            </a:r>
            <a:r>
              <a:rPr lang="en-US" altLang="vi-VN" sz="2400" dirty="0"/>
              <a:t>t (mm). Tốc độ truyền sóng là 30 cm/s. Coi biên độ sóng không đổi khi sóng truyền đi. Phần tử M ở mặt nước cách hai nguồn lần lượt là 10,5 cm và 13,5 cm có biên độ dao động là</a:t>
            </a:r>
            <a:endParaRPr lang="en-US" altLang="vi-VN" sz="2400" dirty="0">
              <a:sym typeface="Symbol" panose="05050102010706020507" pitchFamily="18" charset="2"/>
            </a:endParaRPr>
          </a:p>
          <a:p>
            <a:pPr algn="just" eaLnBrk="1" hangingPunct="1"/>
            <a:r>
              <a:rPr lang="en-US" altLang="vi-VN" sz="2400" b="1" dirty="0">
                <a:sym typeface="Symbol" panose="05050102010706020507" pitchFamily="18" charset="2"/>
              </a:rPr>
              <a:t>	A</a:t>
            </a:r>
            <a:r>
              <a:rPr lang="fr-FR" altLang="vi-VN" sz="2400" b="1" dirty="0">
                <a:sym typeface="Symbol" panose="05050102010706020507" pitchFamily="18" charset="2"/>
              </a:rPr>
              <a:t>.</a:t>
            </a:r>
            <a:r>
              <a:rPr lang="fr-FR" altLang="vi-VN" sz="2400" dirty="0">
                <a:sym typeface="Symbol" panose="05050102010706020507" pitchFamily="18" charset="2"/>
              </a:rPr>
              <a:t> 4 </a:t>
            </a:r>
            <a:r>
              <a:rPr lang="fr-FR" altLang="vi-VN" sz="2400" dirty="0" err="1">
                <a:sym typeface="Symbol" panose="05050102010706020507" pitchFamily="18" charset="2"/>
              </a:rPr>
              <a:t>mm.</a:t>
            </a:r>
            <a:r>
              <a:rPr lang="fr-FR" altLang="vi-VN" sz="2400" dirty="0">
                <a:sym typeface="Symbol" panose="05050102010706020507" pitchFamily="18" charset="2"/>
              </a:rPr>
              <a:t>       </a:t>
            </a:r>
            <a:r>
              <a:rPr lang="fr-FR" altLang="vi-VN" sz="2400" b="1" dirty="0">
                <a:sym typeface="Symbol" panose="05050102010706020507" pitchFamily="18" charset="2"/>
              </a:rPr>
              <a:t>B.</a:t>
            </a:r>
            <a:r>
              <a:rPr lang="fr-FR" altLang="vi-VN" sz="2400" dirty="0">
                <a:sym typeface="Symbol" panose="05050102010706020507" pitchFamily="18" charset="2"/>
              </a:rPr>
              <a:t> 2 </a:t>
            </a:r>
            <a:r>
              <a:rPr lang="fr-FR" altLang="vi-VN" sz="2400" dirty="0" err="1">
                <a:sym typeface="Symbol" panose="05050102010706020507" pitchFamily="18" charset="2"/>
              </a:rPr>
              <a:t>mm.</a:t>
            </a:r>
            <a:r>
              <a:rPr lang="fr-FR" altLang="vi-VN" sz="2400" dirty="0">
                <a:sym typeface="Symbol" panose="05050102010706020507" pitchFamily="18" charset="2"/>
              </a:rPr>
              <a:t>	</a:t>
            </a:r>
            <a:r>
              <a:rPr lang="fr-FR" altLang="vi-VN" sz="2400" b="1" dirty="0">
                <a:sym typeface="Symbol" panose="05050102010706020507" pitchFamily="18" charset="2"/>
              </a:rPr>
              <a:t>C.</a:t>
            </a:r>
            <a:r>
              <a:rPr lang="fr-FR" altLang="vi-VN" sz="2400" dirty="0">
                <a:sym typeface="Symbol" panose="05050102010706020507" pitchFamily="18" charset="2"/>
              </a:rPr>
              <a:t> 1 </a:t>
            </a:r>
            <a:r>
              <a:rPr lang="fr-FR" altLang="vi-VN" sz="2400" dirty="0" err="1">
                <a:sym typeface="Symbol" panose="05050102010706020507" pitchFamily="18" charset="2"/>
              </a:rPr>
              <a:t>mm.</a:t>
            </a:r>
            <a:r>
              <a:rPr lang="fr-FR" altLang="vi-VN" sz="2400" dirty="0">
                <a:sym typeface="Symbol" panose="05050102010706020507" pitchFamily="18" charset="2"/>
              </a:rPr>
              <a:t> 	</a:t>
            </a:r>
            <a:r>
              <a:rPr lang="fr-FR" altLang="vi-VN" sz="2400" b="1" dirty="0">
                <a:sym typeface="Symbol" panose="05050102010706020507" pitchFamily="18" charset="2"/>
              </a:rPr>
              <a:t>D.</a:t>
            </a:r>
            <a:r>
              <a:rPr lang="fr-FR" altLang="vi-VN" sz="2400" dirty="0">
                <a:sym typeface="Symbol" panose="05050102010706020507" pitchFamily="18" charset="2"/>
              </a:rPr>
              <a:t> 0 </a:t>
            </a:r>
            <a:r>
              <a:rPr lang="fr-FR" altLang="vi-VN" sz="2400" dirty="0" err="1">
                <a:sym typeface="Symbol" panose="05050102010706020507" pitchFamily="18" charset="2"/>
              </a:rPr>
              <a:t>mm.</a:t>
            </a:r>
            <a:endParaRPr lang="fr-FR" altLang="vi-VN" sz="2400" dirty="0">
              <a:sym typeface="Symbol" panose="05050102010706020507" pitchFamily="18" charset="2"/>
            </a:endParaRPr>
          </a:p>
        </p:txBody>
      </p:sp>
      <p:cxnSp>
        <p:nvCxnSpPr>
          <p:cNvPr id="5" name="Straight Connector 4">
            <a:extLst>
              <a:ext uri="{FF2B5EF4-FFF2-40B4-BE49-F238E27FC236}">
                <a16:creationId xmlns:a16="http://schemas.microsoft.com/office/drawing/2014/main" id="{481B73D3-0756-4661-81A4-608AA96E3205}"/>
              </a:ext>
            </a:extLst>
          </p:cNvPr>
          <p:cNvCxnSpPr/>
          <p:nvPr/>
        </p:nvCxnSpPr>
        <p:spPr>
          <a:xfrm>
            <a:off x="8915400" y="1828800"/>
            <a:ext cx="1371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1F586E9-C468-4EB1-B2C1-BDA35C6610D6}"/>
              </a:ext>
            </a:extLst>
          </p:cNvPr>
          <p:cNvCxnSpPr/>
          <p:nvPr/>
        </p:nvCxnSpPr>
        <p:spPr>
          <a:xfrm>
            <a:off x="5217529" y="2133600"/>
            <a:ext cx="11080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13D141C-4805-4D10-91FD-63A3B77E0B73}"/>
              </a:ext>
            </a:extLst>
          </p:cNvPr>
          <p:cNvCxnSpPr/>
          <p:nvPr/>
        </p:nvCxnSpPr>
        <p:spPr>
          <a:xfrm>
            <a:off x="3273425" y="2819400"/>
            <a:ext cx="260985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CF8428E-67C5-4127-9EB2-81C5F2D1A9C1}"/>
              </a:ext>
            </a:extLst>
          </p:cNvPr>
          <p:cNvCxnSpPr/>
          <p:nvPr/>
        </p:nvCxnSpPr>
        <p:spPr>
          <a:xfrm>
            <a:off x="7010401" y="2895600"/>
            <a:ext cx="96202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2297" name="Rectangle 25">
            <a:extLst>
              <a:ext uri="{FF2B5EF4-FFF2-40B4-BE49-F238E27FC236}">
                <a16:creationId xmlns:a16="http://schemas.microsoft.com/office/drawing/2014/main" id="{6B60816F-4AD4-4CB9-A490-CACBA6720B20}"/>
              </a:ext>
            </a:extLst>
          </p:cNvPr>
          <p:cNvSpPr>
            <a:spLocks noChangeArrowheads="1"/>
          </p:cNvSpPr>
          <p:nvPr/>
        </p:nvSpPr>
        <p:spPr bwMode="auto">
          <a:xfrm>
            <a:off x="5105401" y="3516314"/>
            <a:ext cx="5057775" cy="769937"/>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eaLnBrk="0" hangingPunct="0">
              <a:tabLst>
                <a:tab pos="1187450" algn="l"/>
              </a:tabLst>
              <a:defRPr>
                <a:solidFill>
                  <a:schemeClr val="tx1"/>
                </a:solidFill>
                <a:latin typeface="Arial" panose="020B0604020202020204" pitchFamily="34" charset="0"/>
              </a:defRPr>
            </a:lvl1pPr>
            <a:lvl2pPr marL="742950" indent="-285750" eaLnBrk="0" hangingPunct="0">
              <a:tabLst>
                <a:tab pos="1187450" algn="l"/>
              </a:tabLst>
              <a:defRPr>
                <a:solidFill>
                  <a:schemeClr val="tx1"/>
                </a:solidFill>
                <a:latin typeface="Arial" panose="020B0604020202020204" pitchFamily="34" charset="0"/>
              </a:defRPr>
            </a:lvl2pPr>
            <a:lvl3pPr marL="1143000" indent="-228600" eaLnBrk="0" hangingPunct="0">
              <a:tabLst>
                <a:tab pos="1187450" algn="l"/>
              </a:tabLst>
              <a:defRPr>
                <a:solidFill>
                  <a:schemeClr val="tx1"/>
                </a:solidFill>
                <a:latin typeface="Arial" panose="020B0604020202020204" pitchFamily="34" charset="0"/>
              </a:defRPr>
            </a:lvl3pPr>
            <a:lvl4pPr marL="1600200" indent="-228600" eaLnBrk="0" hangingPunct="0">
              <a:tabLst>
                <a:tab pos="1187450" algn="l"/>
              </a:tabLst>
              <a:defRPr>
                <a:solidFill>
                  <a:schemeClr val="tx1"/>
                </a:solidFill>
                <a:latin typeface="Arial" panose="020B0604020202020204" pitchFamily="34" charset="0"/>
              </a:defRPr>
            </a:lvl4pPr>
            <a:lvl5pPr marL="2057400" indent="-228600" eaLnBrk="0" hangingPunct="0">
              <a:tabLst>
                <a:tab pos="11874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1874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1874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1874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187450" algn="l"/>
              </a:tabLst>
              <a:defRPr>
                <a:solidFill>
                  <a:schemeClr val="tx1"/>
                </a:solidFill>
                <a:latin typeface="Arial" panose="020B0604020202020204" pitchFamily="34" charset="0"/>
              </a:defRPr>
            </a:lvl9pPr>
          </a:lstStyle>
          <a:p>
            <a:pPr algn="just"/>
            <a:r>
              <a:rPr lang="en-US" altLang="vi-VN" sz="2200">
                <a:solidFill>
                  <a:srgbClr val="CC0099"/>
                </a:solidFill>
                <a:cs typeface="Times New Roman" panose="02020603050405020304" pitchFamily="18" charset="0"/>
                <a:sym typeface="Symbol" panose="05050102010706020507" pitchFamily="18" charset="2"/>
              </a:rPr>
              <a:t> </a:t>
            </a:r>
            <a:r>
              <a:rPr lang="en-US" altLang="vi-VN" sz="2200">
                <a:solidFill>
                  <a:srgbClr val="CC0099"/>
                </a:solidFill>
                <a:cs typeface="Times New Roman" panose="02020603050405020304" pitchFamily="18" charset="0"/>
              </a:rPr>
              <a:t>M là cực đại khi: d</a:t>
            </a:r>
            <a:r>
              <a:rPr lang="en-US" altLang="vi-VN" sz="2200" baseline="-25000">
                <a:solidFill>
                  <a:srgbClr val="CC0099"/>
                </a:solidFill>
                <a:cs typeface="Times New Roman" panose="02020603050405020304" pitchFamily="18" charset="0"/>
              </a:rPr>
              <a:t>2</a:t>
            </a:r>
            <a:r>
              <a:rPr lang="en-US" altLang="vi-VN" sz="2200">
                <a:solidFill>
                  <a:srgbClr val="CC0099"/>
                </a:solidFill>
                <a:cs typeface="Times New Roman" panose="02020603050405020304" pitchFamily="18" charset="0"/>
              </a:rPr>
              <a:t> – d</a:t>
            </a:r>
            <a:r>
              <a:rPr lang="en-US" altLang="vi-VN" sz="2200" baseline="-25000">
                <a:solidFill>
                  <a:srgbClr val="CC0099"/>
                </a:solidFill>
                <a:cs typeface="Times New Roman" panose="02020603050405020304" pitchFamily="18" charset="0"/>
              </a:rPr>
              <a:t>1</a:t>
            </a:r>
            <a:r>
              <a:rPr lang="en-US" altLang="vi-VN" sz="2200">
                <a:solidFill>
                  <a:srgbClr val="CC0099"/>
                </a:solidFill>
                <a:cs typeface="Times New Roman" panose="02020603050405020304" pitchFamily="18" charset="0"/>
              </a:rPr>
              <a:t> = k</a:t>
            </a:r>
            <a:r>
              <a:rPr lang="en-US" altLang="vi-VN" sz="2200">
                <a:solidFill>
                  <a:srgbClr val="CC0099"/>
                </a:solidFill>
                <a:cs typeface="Times New Roman" panose="02020603050405020304" pitchFamily="18" charset="0"/>
                <a:sym typeface="Symbol" panose="05050102010706020507" pitchFamily="18" charset="2"/>
              </a:rPr>
              <a:t></a:t>
            </a:r>
          </a:p>
          <a:p>
            <a:pPr algn="just"/>
            <a:r>
              <a:rPr lang="en-US" altLang="vi-VN" sz="2200">
                <a:solidFill>
                  <a:srgbClr val="CC0099"/>
                </a:solidFill>
              </a:rPr>
              <a:t>     M là cực tiểu khi: </a:t>
            </a:r>
            <a:r>
              <a:rPr lang="en-US" altLang="vi-VN" sz="2200">
                <a:solidFill>
                  <a:srgbClr val="CC0099"/>
                </a:solidFill>
                <a:cs typeface="Times New Roman" panose="02020603050405020304" pitchFamily="18" charset="0"/>
              </a:rPr>
              <a:t>d</a:t>
            </a:r>
            <a:r>
              <a:rPr lang="en-US" altLang="vi-VN" sz="2200" baseline="-25000">
                <a:solidFill>
                  <a:srgbClr val="CC0099"/>
                </a:solidFill>
                <a:cs typeface="Times New Roman" panose="02020603050405020304" pitchFamily="18" charset="0"/>
              </a:rPr>
              <a:t>2</a:t>
            </a:r>
            <a:r>
              <a:rPr lang="en-US" altLang="vi-VN" sz="2200">
                <a:solidFill>
                  <a:srgbClr val="CC0099"/>
                </a:solidFill>
                <a:cs typeface="Times New Roman" panose="02020603050405020304" pitchFamily="18" charset="0"/>
              </a:rPr>
              <a:t> – d</a:t>
            </a:r>
            <a:r>
              <a:rPr lang="en-US" altLang="vi-VN" sz="2200" baseline="-25000">
                <a:solidFill>
                  <a:srgbClr val="CC0099"/>
                </a:solidFill>
                <a:cs typeface="Times New Roman" panose="02020603050405020304" pitchFamily="18" charset="0"/>
              </a:rPr>
              <a:t>1</a:t>
            </a:r>
            <a:r>
              <a:rPr lang="en-US" altLang="vi-VN" sz="2200">
                <a:solidFill>
                  <a:srgbClr val="CC0099"/>
                </a:solidFill>
                <a:cs typeface="Times New Roman" panose="02020603050405020304" pitchFamily="18" charset="0"/>
              </a:rPr>
              <a:t> = (k + ½) </a:t>
            </a:r>
            <a:r>
              <a:rPr lang="en-US" altLang="vi-VN" sz="2200">
                <a:solidFill>
                  <a:srgbClr val="CC0099"/>
                </a:solidFill>
                <a:cs typeface="Times New Roman" panose="02020603050405020304" pitchFamily="18" charset="0"/>
                <a:sym typeface="Symbol" panose="05050102010706020507" pitchFamily="18" charset="2"/>
              </a:rPr>
              <a:t></a:t>
            </a:r>
          </a:p>
        </p:txBody>
      </p:sp>
      <p:graphicFrame>
        <p:nvGraphicFramePr>
          <p:cNvPr id="12298" name="Object 16">
            <a:extLst>
              <a:ext uri="{FF2B5EF4-FFF2-40B4-BE49-F238E27FC236}">
                <a16:creationId xmlns:a16="http://schemas.microsoft.com/office/drawing/2014/main" id="{5F95F72F-EB15-4159-A3C5-6C7F11F3FEC8}"/>
              </a:ext>
            </a:extLst>
          </p:cNvPr>
          <p:cNvGraphicFramePr>
            <a:graphicFrameLocks noChangeAspect="1"/>
          </p:cNvGraphicFramePr>
          <p:nvPr/>
        </p:nvGraphicFramePr>
        <p:xfrm>
          <a:off x="2209800" y="3716338"/>
          <a:ext cx="2351088" cy="855662"/>
        </p:xfrm>
        <a:graphic>
          <a:graphicData uri="http://schemas.openxmlformats.org/presentationml/2006/ole">
            <mc:AlternateContent xmlns:mc="http://schemas.openxmlformats.org/markup-compatibility/2006">
              <mc:Choice xmlns:v="urn:schemas-microsoft-com:vml" Requires="v">
                <p:oleObj spid="_x0000_s12308" name="Equation" r:id="rId5" imgW="1143000" imgH="419100" progId="Equation.DSMT4">
                  <p:embed/>
                </p:oleObj>
              </mc:Choice>
              <mc:Fallback>
                <p:oleObj name="Equation" r:id="rId5" imgW="1143000" imgH="419100" progId="Equation.DSMT4">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9800" y="3716338"/>
                        <a:ext cx="2351088" cy="85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299" name="Object 16">
            <a:extLst>
              <a:ext uri="{FF2B5EF4-FFF2-40B4-BE49-F238E27FC236}">
                <a16:creationId xmlns:a16="http://schemas.microsoft.com/office/drawing/2014/main" id="{FF14A6C9-76AD-4144-89E1-04FA14D85C41}"/>
              </a:ext>
            </a:extLst>
          </p:cNvPr>
          <p:cNvGraphicFramePr>
            <a:graphicFrameLocks noChangeAspect="1"/>
          </p:cNvGraphicFramePr>
          <p:nvPr/>
        </p:nvGraphicFramePr>
        <p:xfrm>
          <a:off x="2192338" y="4648201"/>
          <a:ext cx="3427412" cy="790575"/>
        </p:xfrm>
        <a:graphic>
          <a:graphicData uri="http://schemas.openxmlformats.org/presentationml/2006/ole">
            <mc:AlternateContent xmlns:mc="http://schemas.openxmlformats.org/markup-compatibility/2006">
              <mc:Choice xmlns:v="urn:schemas-microsoft-com:vml" Requires="v">
                <p:oleObj spid="_x0000_s12309" name="Equation" r:id="rId7" imgW="1688367" imgH="393529" progId="Equation.DSMT4">
                  <p:embed/>
                </p:oleObj>
              </mc:Choice>
              <mc:Fallback>
                <p:oleObj name="Equation" r:id="rId7" imgW="1688367" imgH="393529" progId="Equation.DSMT4">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92338" y="4648201"/>
                        <a:ext cx="3427412"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300" name="Rectangle 25">
            <a:extLst>
              <a:ext uri="{FF2B5EF4-FFF2-40B4-BE49-F238E27FC236}">
                <a16:creationId xmlns:a16="http://schemas.microsoft.com/office/drawing/2014/main" id="{59C902D3-71D3-4D5A-8B67-821D2C64A958}"/>
              </a:ext>
            </a:extLst>
          </p:cNvPr>
          <p:cNvSpPr>
            <a:spLocks noChangeArrowheads="1"/>
          </p:cNvSpPr>
          <p:nvPr/>
        </p:nvSpPr>
        <p:spPr bwMode="auto">
          <a:xfrm>
            <a:off x="2133600" y="5486401"/>
            <a:ext cx="5576888" cy="430213"/>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eaLnBrk="0" hangingPunct="0">
              <a:tabLst>
                <a:tab pos="1187450" algn="l"/>
              </a:tabLst>
              <a:defRPr>
                <a:solidFill>
                  <a:schemeClr val="tx1"/>
                </a:solidFill>
                <a:latin typeface="Arial" panose="020B0604020202020204" pitchFamily="34" charset="0"/>
              </a:defRPr>
            </a:lvl1pPr>
            <a:lvl2pPr marL="742950" indent="-285750" eaLnBrk="0" hangingPunct="0">
              <a:tabLst>
                <a:tab pos="1187450" algn="l"/>
              </a:tabLst>
              <a:defRPr>
                <a:solidFill>
                  <a:schemeClr val="tx1"/>
                </a:solidFill>
                <a:latin typeface="Arial" panose="020B0604020202020204" pitchFamily="34" charset="0"/>
              </a:defRPr>
            </a:lvl2pPr>
            <a:lvl3pPr marL="1143000" indent="-228600" eaLnBrk="0" hangingPunct="0">
              <a:tabLst>
                <a:tab pos="1187450" algn="l"/>
              </a:tabLst>
              <a:defRPr>
                <a:solidFill>
                  <a:schemeClr val="tx1"/>
                </a:solidFill>
                <a:latin typeface="Arial" panose="020B0604020202020204" pitchFamily="34" charset="0"/>
              </a:defRPr>
            </a:lvl3pPr>
            <a:lvl4pPr marL="1600200" indent="-228600" eaLnBrk="0" hangingPunct="0">
              <a:tabLst>
                <a:tab pos="1187450" algn="l"/>
              </a:tabLst>
              <a:defRPr>
                <a:solidFill>
                  <a:schemeClr val="tx1"/>
                </a:solidFill>
                <a:latin typeface="Arial" panose="020B0604020202020204" pitchFamily="34" charset="0"/>
              </a:defRPr>
            </a:lvl4pPr>
            <a:lvl5pPr marL="2057400" indent="-228600" eaLnBrk="0" hangingPunct="0">
              <a:tabLst>
                <a:tab pos="11874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1874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1874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1874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187450" algn="l"/>
              </a:tabLst>
              <a:defRPr>
                <a:solidFill>
                  <a:schemeClr val="tx1"/>
                </a:solidFill>
                <a:latin typeface="Arial" panose="020B0604020202020204" pitchFamily="34" charset="0"/>
              </a:defRPr>
            </a:lvl9pPr>
          </a:lstStyle>
          <a:p>
            <a:pPr algn="just"/>
            <a:r>
              <a:rPr lang="en-US" altLang="vi-VN" sz="2200">
                <a:solidFill>
                  <a:srgbClr val="0000CC"/>
                </a:solidFill>
                <a:cs typeface="Times New Roman" panose="02020603050405020304" pitchFamily="18" charset="0"/>
                <a:sym typeface="Symbol" panose="05050102010706020507" pitchFamily="18" charset="2"/>
              </a:rPr>
              <a:t> </a:t>
            </a:r>
            <a:r>
              <a:rPr lang="en-US" altLang="vi-VN" sz="2200">
                <a:solidFill>
                  <a:srgbClr val="0000CC"/>
                </a:solidFill>
                <a:cs typeface="Times New Roman" panose="02020603050405020304" pitchFamily="18" charset="0"/>
              </a:rPr>
              <a:t>M là cực đại nên: A</a:t>
            </a:r>
            <a:r>
              <a:rPr lang="en-US" altLang="vi-VN" sz="2200" baseline="-25000">
                <a:solidFill>
                  <a:srgbClr val="0000CC"/>
                </a:solidFill>
                <a:cs typeface="Times New Roman" panose="02020603050405020304" pitchFamily="18" charset="0"/>
              </a:rPr>
              <a:t>max</a:t>
            </a:r>
            <a:r>
              <a:rPr lang="en-US" altLang="vi-VN" sz="2200">
                <a:solidFill>
                  <a:srgbClr val="0000CC"/>
                </a:solidFill>
                <a:cs typeface="Times New Roman" panose="02020603050405020304" pitchFamily="18" charset="0"/>
              </a:rPr>
              <a:t> = A</a:t>
            </a:r>
            <a:r>
              <a:rPr lang="en-US" altLang="vi-VN" sz="2200" baseline="-25000">
                <a:solidFill>
                  <a:srgbClr val="0000CC"/>
                </a:solidFill>
                <a:cs typeface="Times New Roman" panose="02020603050405020304" pitchFamily="18" charset="0"/>
              </a:rPr>
              <a:t>A</a:t>
            </a:r>
            <a:r>
              <a:rPr lang="en-US" altLang="vi-VN" sz="2200">
                <a:solidFill>
                  <a:srgbClr val="0000CC"/>
                </a:solidFill>
                <a:cs typeface="Times New Roman" panose="02020603050405020304" pitchFamily="18" charset="0"/>
              </a:rPr>
              <a:t> + A</a:t>
            </a:r>
            <a:r>
              <a:rPr lang="en-US" altLang="vi-VN" sz="2200" baseline="-25000">
                <a:solidFill>
                  <a:srgbClr val="0000CC"/>
                </a:solidFill>
                <a:cs typeface="Times New Roman" panose="02020603050405020304" pitchFamily="18" charset="0"/>
              </a:rPr>
              <a:t>B</a:t>
            </a:r>
            <a:r>
              <a:rPr lang="en-US" altLang="vi-VN" sz="2200">
                <a:solidFill>
                  <a:srgbClr val="0000CC"/>
                </a:solidFill>
                <a:cs typeface="Times New Roman" panose="02020603050405020304" pitchFamily="18" charset="0"/>
              </a:rPr>
              <a:t> = 4mm</a:t>
            </a:r>
            <a:endParaRPr lang="en-US" altLang="vi-VN" sz="2200">
              <a:solidFill>
                <a:srgbClr val="0000CC"/>
              </a:solidFill>
              <a:cs typeface="Times New Roman" panose="02020603050405020304" pitchFamily="18" charset="0"/>
              <a:sym typeface="Symbol" panose="05050102010706020507" pitchFamily="18" charset="2"/>
            </a:endParaRPr>
          </a:p>
        </p:txBody>
      </p:sp>
      <p:pic>
        <p:nvPicPr>
          <p:cNvPr id="17" name="Picture 5" descr="96">
            <a:hlinkClick r:id="" action="ppaction://noaction"/>
            <a:extLst>
              <a:ext uri="{FF2B5EF4-FFF2-40B4-BE49-F238E27FC236}">
                <a16:creationId xmlns:a16="http://schemas.microsoft.com/office/drawing/2014/main" id="{61FBCA92-2758-4D4D-B07B-8763861385B5}"/>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2644775" y="2989264"/>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fade">
                                      <p:cBhvr>
                                        <p:cTn id="7" dur="1000"/>
                                        <p:tgtEl>
                                          <p:spTgt spid="12292"/>
                                        </p:tgtEl>
                                      </p:cBhvr>
                                    </p:animEffect>
                                    <p:anim calcmode="lin" valueType="num">
                                      <p:cBhvr>
                                        <p:cTn id="8" dur="1000" fill="hold"/>
                                        <p:tgtEl>
                                          <p:spTgt spid="12292"/>
                                        </p:tgtEl>
                                        <p:attrNameLst>
                                          <p:attrName>ppt_x</p:attrName>
                                        </p:attrNameLst>
                                      </p:cBhvr>
                                      <p:tavLst>
                                        <p:tav tm="0">
                                          <p:val>
                                            <p:strVal val="#ppt_x"/>
                                          </p:val>
                                        </p:tav>
                                        <p:tav tm="100000">
                                          <p:val>
                                            <p:strVal val="#ppt_x"/>
                                          </p:val>
                                        </p:tav>
                                      </p:tavLst>
                                    </p:anim>
                                    <p:anim calcmode="lin" valueType="num">
                                      <p:cBhvr>
                                        <p:cTn id="9" dur="1000" fill="hold"/>
                                        <p:tgtEl>
                                          <p:spTgt spid="1229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10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1000"/>
                                        <p:tgtEl>
                                          <p:spTgt spid="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1000"/>
                                        <p:tgtEl>
                                          <p:spTgt spid="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down)">
                                      <p:cBhvr>
                                        <p:cTn id="29" dur="1000"/>
                                        <p:tgtEl>
                                          <p:spTgt spid="1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2297"/>
                                        </p:tgtEl>
                                        <p:attrNameLst>
                                          <p:attrName>style.visibility</p:attrName>
                                        </p:attrNameLst>
                                      </p:cBhvr>
                                      <p:to>
                                        <p:strVal val="visible"/>
                                      </p:to>
                                    </p:set>
                                    <p:animEffect transition="in" filter="wipe(left)">
                                      <p:cBhvr>
                                        <p:cTn id="34" dur="1000"/>
                                        <p:tgtEl>
                                          <p:spTgt spid="1229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2298"/>
                                        </p:tgtEl>
                                        <p:attrNameLst>
                                          <p:attrName>style.visibility</p:attrName>
                                        </p:attrNameLst>
                                      </p:cBhvr>
                                      <p:to>
                                        <p:strVal val="visible"/>
                                      </p:to>
                                    </p:set>
                                    <p:animEffect transition="in" filter="wipe(left)">
                                      <p:cBhvr>
                                        <p:cTn id="39" dur="1000"/>
                                        <p:tgtEl>
                                          <p:spTgt spid="1229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2299"/>
                                        </p:tgtEl>
                                        <p:attrNameLst>
                                          <p:attrName>style.visibility</p:attrName>
                                        </p:attrNameLst>
                                      </p:cBhvr>
                                      <p:to>
                                        <p:strVal val="visible"/>
                                      </p:to>
                                    </p:set>
                                    <p:animEffect transition="in" filter="wipe(left)">
                                      <p:cBhvr>
                                        <p:cTn id="44" dur="1000"/>
                                        <p:tgtEl>
                                          <p:spTgt spid="1229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2300"/>
                                        </p:tgtEl>
                                        <p:attrNameLst>
                                          <p:attrName>style.visibility</p:attrName>
                                        </p:attrNameLst>
                                      </p:cBhvr>
                                      <p:to>
                                        <p:strVal val="visible"/>
                                      </p:to>
                                    </p:set>
                                    <p:animEffect transition="in" filter="wipe(left)">
                                      <p:cBhvr>
                                        <p:cTn id="49" dur="1000"/>
                                        <p:tgtEl>
                                          <p:spTgt spid="12300"/>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nodeType="clickEffect">
                                  <p:stCondLst>
                                    <p:cond delay="0"/>
                                  </p:stCondLst>
                                  <p:childTnLst>
                                    <p:set>
                                      <p:cBhvr>
                                        <p:cTn id="53" dur="1" fill="hold">
                                          <p:stCondLst>
                                            <p:cond delay="0"/>
                                          </p:stCondLst>
                                        </p:cTn>
                                        <p:tgtEl>
                                          <p:spTgt spid="17"/>
                                        </p:tgtEl>
                                        <p:attrNameLst>
                                          <p:attrName>style.visibility</p:attrName>
                                        </p:attrNameLst>
                                      </p:cBhvr>
                                      <p:to>
                                        <p:strVal val="visible"/>
                                      </p:to>
                                    </p:set>
                                    <p:anim calcmode="lin" valueType="num">
                                      <p:cBhvr additive="base">
                                        <p:cTn id="54" dur="1000" fill="hold"/>
                                        <p:tgtEl>
                                          <p:spTgt spid="17"/>
                                        </p:tgtEl>
                                        <p:attrNameLst>
                                          <p:attrName>ppt_x</p:attrName>
                                        </p:attrNameLst>
                                      </p:cBhvr>
                                      <p:tavLst>
                                        <p:tav tm="0">
                                          <p:val>
                                            <p:strVal val="#ppt_x"/>
                                          </p:val>
                                        </p:tav>
                                        <p:tav tm="100000">
                                          <p:val>
                                            <p:strVal val="#ppt_x"/>
                                          </p:val>
                                        </p:tav>
                                      </p:tavLst>
                                    </p:anim>
                                    <p:anim calcmode="lin" valueType="num">
                                      <p:cBhvr additive="base">
                                        <p:cTn id="55" dur="10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P spid="12297" grpId="0"/>
      <p:bldP spid="1230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476_example">
            <a:extLst>
              <a:ext uri="{FF2B5EF4-FFF2-40B4-BE49-F238E27FC236}">
                <a16:creationId xmlns:a16="http://schemas.microsoft.com/office/drawing/2014/main" id="{409FC0C0-C6DA-4FD0-95C6-D1AEDBBD229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
            <a:ext cx="113538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a:extLst>
              <a:ext uri="{FF2B5EF4-FFF2-40B4-BE49-F238E27FC236}">
                <a16:creationId xmlns:a16="http://schemas.microsoft.com/office/drawing/2014/main" id="{E3607621-BCD0-4B5F-B794-BC6FFA7E8678}"/>
              </a:ext>
            </a:extLst>
          </p:cNvPr>
          <p:cNvSpPr txBox="1">
            <a:spLocks noChangeArrowheads="1"/>
          </p:cNvSpPr>
          <p:nvPr/>
        </p:nvSpPr>
        <p:spPr bwMode="auto">
          <a:xfrm>
            <a:off x="3581400" y="319088"/>
            <a:ext cx="502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800" b="1">
                <a:solidFill>
                  <a:srgbClr val="FF3300"/>
                </a:solidFill>
                <a:effectLst>
                  <a:outerShdw blurRad="38100" dist="38100" dir="2700000" algn="tl">
                    <a:srgbClr val="C0C0C0"/>
                  </a:outerShdw>
                </a:effectLst>
                <a:latin typeface="Times New Roman" pitchFamily="18" charset="0"/>
              </a:rPr>
              <a:t>BÀI TẬP: GIAO THOA SÓNG</a:t>
            </a:r>
          </a:p>
        </p:txBody>
      </p:sp>
      <p:sp>
        <p:nvSpPr>
          <p:cNvPr id="13316" name="Rectangle 2">
            <a:extLst>
              <a:ext uri="{FF2B5EF4-FFF2-40B4-BE49-F238E27FC236}">
                <a16:creationId xmlns:a16="http://schemas.microsoft.com/office/drawing/2014/main" id="{294F1DF9-F655-4778-BDAB-AFA8671196EB}"/>
              </a:ext>
            </a:extLst>
          </p:cNvPr>
          <p:cNvSpPr>
            <a:spLocks noChangeArrowheads="1"/>
          </p:cNvSpPr>
          <p:nvPr/>
        </p:nvSpPr>
        <p:spPr bwMode="auto">
          <a:xfrm>
            <a:off x="1371600" y="959356"/>
            <a:ext cx="95250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fr-FR" altLang="vi-VN" sz="2400" b="1" dirty="0"/>
              <a:t>Câu 11: </a:t>
            </a:r>
            <a:r>
              <a:rPr lang="fr-FR" altLang="vi-VN" sz="2400" dirty="0"/>
              <a:t>Ở mặt thoáng của 1 chất lỏng có 2 nguồn sóng kết hợp A và B cách nhau 12cm dao động theo phương thẳng đứng với phương trình </a:t>
            </a:r>
            <a:r>
              <a:rPr lang="fr-FR" altLang="vi-VN" sz="2400" dirty="0" err="1"/>
              <a:t>u</a:t>
            </a:r>
            <a:r>
              <a:rPr lang="fr-FR" altLang="vi-VN" sz="2400" baseline="-25000" dirty="0" err="1"/>
              <a:t>A</a:t>
            </a:r>
            <a:r>
              <a:rPr lang="fr-FR" altLang="vi-VN" sz="2400" dirty="0"/>
              <a:t> = </a:t>
            </a:r>
            <a:r>
              <a:rPr lang="fr-FR" altLang="vi-VN" sz="2400" dirty="0" err="1"/>
              <a:t>u</a:t>
            </a:r>
            <a:r>
              <a:rPr lang="fr-FR" altLang="vi-VN" sz="2400" baseline="-25000" dirty="0" err="1"/>
              <a:t>B</a:t>
            </a:r>
            <a:r>
              <a:rPr lang="fr-FR" altLang="vi-VN" sz="2400" dirty="0"/>
              <a:t> = 4cos100πt (u tính bằng mm, t tính bằng s). Tốc độ truyền sóng trên mặt chất lỏng là 80cm/s, coi biên độ sóng không đổi khi sóng truyền đi. Xét điểm M ở mặt chất lỏng, nằm trên đường trung trực của AB mà phần tử chất lỏng tại đó dao động cùng pha với nguồn A. Khoảng cách MA nhỏ nhất là</a:t>
            </a:r>
          </a:p>
          <a:p>
            <a:pPr algn="just" eaLnBrk="1" hangingPunct="1"/>
            <a:r>
              <a:rPr lang="fr-FR" altLang="vi-VN" sz="2400" b="1" dirty="0"/>
              <a:t>	A. </a:t>
            </a:r>
            <a:r>
              <a:rPr lang="fr-FR" altLang="vi-VN" sz="2400" dirty="0"/>
              <a:t>6,4 cm.  	</a:t>
            </a:r>
            <a:r>
              <a:rPr lang="fr-FR" altLang="vi-VN" sz="2400" b="1" dirty="0"/>
              <a:t>B.</a:t>
            </a:r>
            <a:r>
              <a:rPr lang="fr-FR" altLang="vi-VN" sz="2400" dirty="0"/>
              <a:t> 7,0 cm.  	</a:t>
            </a:r>
            <a:r>
              <a:rPr lang="fr-FR" altLang="vi-VN" sz="2400" b="1" dirty="0"/>
              <a:t>C. </a:t>
            </a:r>
            <a:r>
              <a:rPr lang="fr-FR" altLang="vi-VN" sz="2400" dirty="0"/>
              <a:t>5,6 cm.  	</a:t>
            </a:r>
            <a:r>
              <a:rPr lang="fr-FR" altLang="vi-VN" sz="2400" b="1" dirty="0"/>
              <a:t>D.</a:t>
            </a:r>
            <a:r>
              <a:rPr lang="fr-FR" altLang="vi-VN" sz="2400" dirty="0"/>
              <a:t> 8,0 cm. </a:t>
            </a:r>
          </a:p>
        </p:txBody>
      </p:sp>
      <p:graphicFrame>
        <p:nvGraphicFramePr>
          <p:cNvPr id="13324" name="Object 19">
            <a:extLst>
              <a:ext uri="{FF2B5EF4-FFF2-40B4-BE49-F238E27FC236}">
                <a16:creationId xmlns:a16="http://schemas.microsoft.com/office/drawing/2014/main" id="{E8541065-B0A3-44F8-8229-38DF0B93B018}"/>
              </a:ext>
            </a:extLst>
          </p:cNvPr>
          <p:cNvGraphicFramePr>
            <a:graphicFrameLocks noChangeAspect="1"/>
          </p:cNvGraphicFramePr>
          <p:nvPr/>
        </p:nvGraphicFramePr>
        <p:xfrm>
          <a:off x="5181600" y="4114801"/>
          <a:ext cx="2586038" cy="855663"/>
        </p:xfrm>
        <a:graphic>
          <a:graphicData uri="http://schemas.openxmlformats.org/presentationml/2006/ole">
            <mc:AlternateContent xmlns:mc="http://schemas.openxmlformats.org/markup-compatibility/2006">
              <mc:Choice xmlns:v="urn:schemas-microsoft-com:vml" Requires="v">
                <p:oleObj spid="_x0000_s13369" name="Equation" r:id="rId5" imgW="1257300" imgH="419100" progId="Equation.DSMT4">
                  <p:embed/>
                </p:oleObj>
              </mc:Choice>
              <mc:Fallback>
                <p:oleObj name="Equation" r:id="rId5" imgW="1257300" imgH="419100" progId="Equation.DSMT4">
                  <p:embed/>
                  <p:pic>
                    <p:nvPicPr>
                      <p:cNvPr id="0" name="Object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81600" y="4114801"/>
                        <a:ext cx="2586038"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3325" name="Group 2">
            <a:extLst>
              <a:ext uri="{FF2B5EF4-FFF2-40B4-BE49-F238E27FC236}">
                <a16:creationId xmlns:a16="http://schemas.microsoft.com/office/drawing/2014/main" id="{D2EBDB5E-78A2-49D9-B8B1-9BEEE83D0517}"/>
              </a:ext>
            </a:extLst>
          </p:cNvPr>
          <p:cNvGrpSpPr>
            <a:grpSpLocks/>
          </p:cNvGrpSpPr>
          <p:nvPr/>
        </p:nvGrpSpPr>
        <p:grpSpPr bwMode="auto">
          <a:xfrm>
            <a:off x="1752600" y="4462463"/>
            <a:ext cx="3233738" cy="1422400"/>
            <a:chOff x="228600" y="4462463"/>
            <a:chExt cx="3233738" cy="1422400"/>
          </a:xfrm>
        </p:grpSpPr>
        <p:grpSp>
          <p:nvGrpSpPr>
            <p:cNvPr id="13332" name="Group 24">
              <a:extLst>
                <a:ext uri="{FF2B5EF4-FFF2-40B4-BE49-F238E27FC236}">
                  <a16:creationId xmlns:a16="http://schemas.microsoft.com/office/drawing/2014/main" id="{3E02B428-EFBE-4C9B-8D2E-E708D4AA1BA0}"/>
                </a:ext>
              </a:extLst>
            </p:cNvPr>
            <p:cNvGrpSpPr>
              <a:grpSpLocks/>
            </p:cNvGrpSpPr>
            <p:nvPr/>
          </p:nvGrpSpPr>
          <p:grpSpPr bwMode="auto">
            <a:xfrm>
              <a:off x="228600" y="4462463"/>
              <a:ext cx="3233738" cy="1408112"/>
              <a:chOff x="228600" y="4462463"/>
              <a:chExt cx="3476625" cy="1408777"/>
            </a:xfrm>
          </p:grpSpPr>
          <p:sp>
            <p:nvSpPr>
              <p:cNvPr id="18" name="Isosceles Triangle 17">
                <a:extLst>
                  <a:ext uri="{FF2B5EF4-FFF2-40B4-BE49-F238E27FC236}">
                    <a16:creationId xmlns:a16="http://schemas.microsoft.com/office/drawing/2014/main" id="{C49AACB2-F35A-45B5-85EC-AB63942D1D7F}"/>
                  </a:ext>
                </a:extLst>
              </p:cNvPr>
              <p:cNvSpPr/>
              <p:nvPr/>
            </p:nvSpPr>
            <p:spPr>
              <a:xfrm>
                <a:off x="411221" y="4770583"/>
                <a:ext cx="3169411" cy="762360"/>
              </a:xfrm>
              <a:prstGeom prst="triangle">
                <a:avLst/>
              </a:prstGeom>
              <a:no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13335" name="Object 22">
                <a:extLst>
                  <a:ext uri="{FF2B5EF4-FFF2-40B4-BE49-F238E27FC236}">
                    <a16:creationId xmlns:a16="http://schemas.microsoft.com/office/drawing/2014/main" id="{FA12B525-8798-4D13-BC30-10B7A37E8C2B}"/>
                  </a:ext>
                </a:extLst>
              </p:cNvPr>
              <p:cNvGraphicFramePr>
                <a:graphicFrameLocks noChangeAspect="1"/>
              </p:cNvGraphicFramePr>
              <p:nvPr/>
            </p:nvGraphicFramePr>
            <p:xfrm>
              <a:off x="228600" y="5529263"/>
              <a:ext cx="314325" cy="338137"/>
            </p:xfrm>
            <a:graphic>
              <a:graphicData uri="http://schemas.openxmlformats.org/presentationml/2006/ole">
                <mc:AlternateContent xmlns:mc="http://schemas.openxmlformats.org/markup-compatibility/2006">
                  <mc:Choice xmlns:v="urn:schemas-microsoft-com:vml" Requires="v">
                    <p:oleObj spid="_x0000_s13370" name="Equation" r:id="rId7" imgW="152268" imgH="164957" progId="Equation.DSMT4">
                      <p:embed/>
                    </p:oleObj>
                  </mc:Choice>
                  <mc:Fallback>
                    <p:oleObj name="Equation" r:id="rId7" imgW="152268" imgH="164957" progId="Equation.DSMT4">
                      <p:embed/>
                      <p:pic>
                        <p:nvPicPr>
                          <p:cNvPr id="0" name="Object 2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5529263"/>
                            <a:ext cx="3143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2" name="Straight Connector 21">
                <a:extLst>
                  <a:ext uri="{FF2B5EF4-FFF2-40B4-BE49-F238E27FC236}">
                    <a16:creationId xmlns:a16="http://schemas.microsoft.com/office/drawing/2014/main" id="{BDE4C652-EF66-4484-B3C8-6541B8614E65}"/>
                  </a:ext>
                </a:extLst>
              </p:cNvPr>
              <p:cNvCxnSpPr>
                <a:stCxn id="18" idx="0"/>
              </p:cNvCxnSpPr>
              <p:nvPr/>
            </p:nvCxnSpPr>
            <p:spPr>
              <a:xfrm>
                <a:off x="1996780" y="4770583"/>
                <a:ext cx="0" cy="762360"/>
              </a:xfrm>
              <a:prstGeom prst="line">
                <a:avLst/>
              </a:prstGeom>
              <a:ln w="28575">
                <a:solidFill>
                  <a:srgbClr val="FF00FF"/>
                </a:solidFill>
                <a:prstDash val="sysDash"/>
              </a:ln>
            </p:spPr>
            <p:style>
              <a:lnRef idx="1">
                <a:schemeClr val="accent1"/>
              </a:lnRef>
              <a:fillRef idx="0">
                <a:schemeClr val="accent1"/>
              </a:fillRef>
              <a:effectRef idx="0">
                <a:schemeClr val="accent1"/>
              </a:effectRef>
              <a:fontRef idx="minor">
                <a:schemeClr val="tx1"/>
              </a:fontRef>
            </p:style>
          </p:cxnSp>
          <p:graphicFrame>
            <p:nvGraphicFramePr>
              <p:cNvPr id="13337" name="Object 25">
                <a:extLst>
                  <a:ext uri="{FF2B5EF4-FFF2-40B4-BE49-F238E27FC236}">
                    <a16:creationId xmlns:a16="http://schemas.microsoft.com/office/drawing/2014/main" id="{F27F9C0C-5ACF-4D90-849D-F787DE53EB78}"/>
                  </a:ext>
                </a:extLst>
              </p:cNvPr>
              <p:cNvGraphicFramePr>
                <a:graphicFrameLocks noChangeAspect="1"/>
              </p:cNvGraphicFramePr>
              <p:nvPr/>
            </p:nvGraphicFramePr>
            <p:xfrm>
              <a:off x="3390900" y="5533103"/>
              <a:ext cx="314325" cy="338137"/>
            </p:xfrm>
            <a:graphic>
              <a:graphicData uri="http://schemas.openxmlformats.org/presentationml/2006/ole">
                <mc:AlternateContent xmlns:mc="http://schemas.openxmlformats.org/markup-compatibility/2006">
                  <mc:Choice xmlns:v="urn:schemas-microsoft-com:vml" Requires="v">
                    <p:oleObj spid="_x0000_s13371" name="Equation" r:id="rId9" imgW="152268" imgH="164957" progId="Equation.DSMT4">
                      <p:embed/>
                    </p:oleObj>
                  </mc:Choice>
                  <mc:Fallback>
                    <p:oleObj name="Equation" r:id="rId9" imgW="152268" imgH="164957" progId="Equation.DSMT4">
                      <p:embed/>
                      <p:pic>
                        <p:nvPicPr>
                          <p:cNvPr id="0" name="Object 2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90900" y="5533103"/>
                            <a:ext cx="3143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38" name="Object 26">
                <a:extLst>
                  <a:ext uri="{FF2B5EF4-FFF2-40B4-BE49-F238E27FC236}">
                    <a16:creationId xmlns:a16="http://schemas.microsoft.com/office/drawing/2014/main" id="{89040FCC-252E-4868-8557-2B3C1D52FD59}"/>
                  </a:ext>
                </a:extLst>
              </p:cNvPr>
              <p:cNvGraphicFramePr>
                <a:graphicFrameLocks noChangeAspect="1"/>
              </p:cNvGraphicFramePr>
              <p:nvPr/>
            </p:nvGraphicFramePr>
            <p:xfrm>
              <a:off x="1943100" y="4462463"/>
              <a:ext cx="419100" cy="338137"/>
            </p:xfrm>
            <a:graphic>
              <a:graphicData uri="http://schemas.openxmlformats.org/presentationml/2006/ole">
                <mc:AlternateContent xmlns:mc="http://schemas.openxmlformats.org/markup-compatibility/2006">
                  <mc:Choice xmlns:v="urn:schemas-microsoft-com:vml" Requires="v">
                    <p:oleObj spid="_x0000_s13372" name="Equation" r:id="rId11" imgW="203024" imgH="164957" progId="Equation.DSMT4">
                      <p:embed/>
                    </p:oleObj>
                  </mc:Choice>
                  <mc:Fallback>
                    <p:oleObj name="Equation" r:id="rId11" imgW="203024" imgH="164957" progId="Equation.DSMT4">
                      <p:embed/>
                      <p:pic>
                        <p:nvPicPr>
                          <p:cNvPr id="0" name="Object 2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43100" y="4462463"/>
                            <a:ext cx="4191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3333" name="Object 29">
              <a:extLst>
                <a:ext uri="{FF2B5EF4-FFF2-40B4-BE49-F238E27FC236}">
                  <a16:creationId xmlns:a16="http://schemas.microsoft.com/office/drawing/2014/main" id="{9E102030-BDD8-4679-9A75-6089CEAD4829}"/>
                </a:ext>
              </a:extLst>
            </p:cNvPr>
            <p:cNvGraphicFramePr>
              <a:graphicFrameLocks noChangeAspect="1"/>
            </p:cNvGraphicFramePr>
            <p:nvPr/>
          </p:nvGraphicFramePr>
          <p:xfrm>
            <a:off x="1812925" y="5545138"/>
            <a:ext cx="366713" cy="339725"/>
          </p:xfrm>
          <a:graphic>
            <a:graphicData uri="http://schemas.openxmlformats.org/presentationml/2006/ole">
              <mc:AlternateContent xmlns:mc="http://schemas.openxmlformats.org/markup-compatibility/2006">
                <mc:Choice xmlns:v="urn:schemas-microsoft-com:vml" Requires="v">
                  <p:oleObj spid="_x0000_s13373" name="Equation" r:id="rId13" imgW="177492" imgH="164814" progId="Equation.DSMT4">
                    <p:embed/>
                  </p:oleObj>
                </mc:Choice>
                <mc:Fallback>
                  <p:oleObj name="Equation" r:id="rId13" imgW="177492" imgH="164814" progId="Equation.DSMT4">
                    <p:embed/>
                    <p:pic>
                      <p:nvPicPr>
                        <p:cNvPr id="0" name="Object 2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812925" y="5545138"/>
                          <a:ext cx="3667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3327" name="Object 30">
            <a:extLst>
              <a:ext uri="{FF2B5EF4-FFF2-40B4-BE49-F238E27FC236}">
                <a16:creationId xmlns:a16="http://schemas.microsoft.com/office/drawing/2014/main" id="{8B158F38-5310-45DB-B37B-FD10A756B3E5}"/>
              </a:ext>
            </a:extLst>
          </p:cNvPr>
          <p:cNvGraphicFramePr>
            <a:graphicFrameLocks noChangeAspect="1"/>
          </p:cNvGraphicFramePr>
          <p:nvPr/>
        </p:nvGraphicFramePr>
        <p:xfrm>
          <a:off x="5195888" y="4918076"/>
          <a:ext cx="2038350" cy="466725"/>
        </p:xfrm>
        <a:graphic>
          <a:graphicData uri="http://schemas.openxmlformats.org/presentationml/2006/ole">
            <mc:AlternateContent xmlns:mc="http://schemas.openxmlformats.org/markup-compatibility/2006">
              <mc:Choice xmlns:v="urn:schemas-microsoft-com:vml" Requires="v">
                <p:oleObj spid="_x0000_s13374" name="Equation" r:id="rId15" imgW="990600" imgH="228600" progId="Equation.DSMT4">
                  <p:embed/>
                </p:oleObj>
              </mc:Choice>
              <mc:Fallback>
                <p:oleObj name="Equation" r:id="rId15" imgW="990600" imgH="228600" progId="Equation.DSMT4">
                  <p:embed/>
                  <p:pic>
                    <p:nvPicPr>
                      <p:cNvPr id="0" name="Object 3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95888" y="4918076"/>
                        <a:ext cx="20383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28" name="Object 31">
            <a:extLst>
              <a:ext uri="{FF2B5EF4-FFF2-40B4-BE49-F238E27FC236}">
                <a16:creationId xmlns:a16="http://schemas.microsoft.com/office/drawing/2014/main" id="{6EA4B8E3-22C8-45B0-B942-D8777122D00E}"/>
              </a:ext>
            </a:extLst>
          </p:cNvPr>
          <p:cNvGraphicFramePr>
            <a:graphicFrameLocks noChangeAspect="1"/>
          </p:cNvGraphicFramePr>
          <p:nvPr/>
        </p:nvGraphicFramePr>
        <p:xfrm>
          <a:off x="7204076" y="4735513"/>
          <a:ext cx="1514475" cy="804862"/>
        </p:xfrm>
        <a:graphic>
          <a:graphicData uri="http://schemas.openxmlformats.org/presentationml/2006/ole">
            <mc:AlternateContent xmlns:mc="http://schemas.openxmlformats.org/markup-compatibility/2006">
              <mc:Choice xmlns:v="urn:schemas-microsoft-com:vml" Requires="v">
                <p:oleObj spid="_x0000_s13375" name="Equation" r:id="rId17" imgW="736280" imgH="393529" progId="Equation.DSMT4">
                  <p:embed/>
                </p:oleObj>
              </mc:Choice>
              <mc:Fallback>
                <p:oleObj name="Equation" r:id="rId17" imgW="736280" imgH="393529" progId="Equation.DSMT4">
                  <p:embed/>
                  <p:pic>
                    <p:nvPicPr>
                      <p:cNvPr id="0" name="Object 3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204076" y="4735513"/>
                        <a:ext cx="1514475"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29" name="Object 32">
            <a:extLst>
              <a:ext uri="{FF2B5EF4-FFF2-40B4-BE49-F238E27FC236}">
                <a16:creationId xmlns:a16="http://schemas.microsoft.com/office/drawing/2014/main" id="{DD6493D8-F6F8-4C27-9272-12C472792C11}"/>
              </a:ext>
            </a:extLst>
          </p:cNvPr>
          <p:cNvGraphicFramePr>
            <a:graphicFrameLocks noChangeAspect="1"/>
          </p:cNvGraphicFramePr>
          <p:nvPr/>
        </p:nvGraphicFramePr>
        <p:xfrm>
          <a:off x="8715376" y="4964114"/>
          <a:ext cx="1539875" cy="415925"/>
        </p:xfrm>
        <a:graphic>
          <a:graphicData uri="http://schemas.openxmlformats.org/presentationml/2006/ole">
            <mc:AlternateContent xmlns:mc="http://schemas.openxmlformats.org/markup-compatibility/2006">
              <mc:Choice xmlns:v="urn:schemas-microsoft-com:vml" Requires="v">
                <p:oleObj spid="_x0000_s13376" name="Equation" r:id="rId19" imgW="748975" imgH="203112" progId="Equation.DSMT4">
                  <p:embed/>
                </p:oleObj>
              </mc:Choice>
              <mc:Fallback>
                <p:oleObj name="Equation" r:id="rId19" imgW="748975" imgH="203112" progId="Equation.DSMT4">
                  <p:embed/>
                  <p:pic>
                    <p:nvPicPr>
                      <p:cNvPr id="0" name="Object 3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715376" y="4964114"/>
                        <a:ext cx="153987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30" name="Object 33">
            <a:extLst>
              <a:ext uri="{FF2B5EF4-FFF2-40B4-BE49-F238E27FC236}">
                <a16:creationId xmlns:a16="http://schemas.microsoft.com/office/drawing/2014/main" id="{99AADBC0-32E5-40B4-96D2-CC805806823F}"/>
              </a:ext>
            </a:extLst>
          </p:cNvPr>
          <p:cNvGraphicFramePr>
            <a:graphicFrameLocks noChangeAspect="1"/>
          </p:cNvGraphicFramePr>
          <p:nvPr/>
        </p:nvGraphicFramePr>
        <p:xfrm>
          <a:off x="5187950" y="5410201"/>
          <a:ext cx="2508250" cy="466725"/>
        </p:xfrm>
        <a:graphic>
          <a:graphicData uri="http://schemas.openxmlformats.org/presentationml/2006/ole">
            <mc:AlternateContent xmlns:mc="http://schemas.openxmlformats.org/markup-compatibility/2006">
              <mc:Choice xmlns:v="urn:schemas-microsoft-com:vml" Requires="v">
                <p:oleObj spid="_x0000_s13377" name="Equation" r:id="rId21" imgW="1219200" imgH="228600" progId="Equation.DSMT4">
                  <p:embed/>
                </p:oleObj>
              </mc:Choice>
              <mc:Fallback>
                <p:oleObj name="Equation" r:id="rId21" imgW="1219200" imgH="228600" progId="Equation.DSMT4">
                  <p:embed/>
                  <p:pic>
                    <p:nvPicPr>
                      <p:cNvPr id="0" name="Object 3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187950" y="5410201"/>
                        <a:ext cx="25082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31" name="Object 34">
            <a:extLst>
              <a:ext uri="{FF2B5EF4-FFF2-40B4-BE49-F238E27FC236}">
                <a16:creationId xmlns:a16="http://schemas.microsoft.com/office/drawing/2014/main" id="{B3110064-7D1D-4ED0-9AF2-C2549144113C}"/>
              </a:ext>
            </a:extLst>
          </p:cNvPr>
          <p:cNvGraphicFramePr>
            <a:graphicFrameLocks noChangeAspect="1"/>
          </p:cNvGraphicFramePr>
          <p:nvPr/>
        </p:nvGraphicFramePr>
        <p:xfrm>
          <a:off x="5268914" y="5867401"/>
          <a:ext cx="3265487" cy="466725"/>
        </p:xfrm>
        <a:graphic>
          <a:graphicData uri="http://schemas.openxmlformats.org/presentationml/2006/ole">
            <mc:AlternateContent xmlns:mc="http://schemas.openxmlformats.org/markup-compatibility/2006">
              <mc:Choice xmlns:v="urn:schemas-microsoft-com:vml" Requires="v">
                <p:oleObj spid="_x0000_s13378" name="Equation" r:id="rId23" imgW="1587500" imgH="228600" progId="Equation.DSMT4">
                  <p:embed/>
                </p:oleObj>
              </mc:Choice>
              <mc:Fallback>
                <p:oleObj name="Equation" r:id="rId23" imgW="1587500" imgH="228600" progId="Equation.DSMT4">
                  <p:embed/>
                  <p:pic>
                    <p:nvPicPr>
                      <p:cNvPr id="0" name="Object 34"/>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268914" y="5867401"/>
                        <a:ext cx="32654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6" name="Picture 5" descr="96">
            <a:hlinkClick r:id="" action="ppaction://noaction"/>
            <a:extLst>
              <a:ext uri="{FF2B5EF4-FFF2-40B4-BE49-F238E27FC236}">
                <a16:creationId xmlns:a16="http://schemas.microsoft.com/office/drawing/2014/main" id="{431B919E-28CB-4BC6-832A-383CA8BC5E63}"/>
              </a:ext>
            </a:extLst>
          </p:cNvPr>
          <p:cNvPicPr>
            <a:picLocks noChangeAspect="1" noChangeArrowheads="1" noCrop="1"/>
          </p:cNvPicPr>
          <p:nvPr/>
        </p:nvPicPr>
        <p:blipFill>
          <a:blip r:embed="rId25">
            <a:extLst>
              <a:ext uri="{28A0092B-C50C-407E-A947-70E740481C1C}">
                <a14:useLocalDpi xmlns:a14="http://schemas.microsoft.com/office/drawing/2010/main" val="0"/>
              </a:ext>
            </a:extLst>
          </a:blip>
          <a:srcRect/>
          <a:stretch>
            <a:fillRect/>
          </a:stretch>
        </p:blipFill>
        <p:spPr bwMode="auto">
          <a:xfrm>
            <a:off x="2563813" y="3609976"/>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fade">
                                      <p:cBhvr>
                                        <p:cTn id="7" dur="1000"/>
                                        <p:tgtEl>
                                          <p:spTgt spid="13316"/>
                                        </p:tgtEl>
                                      </p:cBhvr>
                                    </p:animEffect>
                                    <p:anim calcmode="lin" valueType="num">
                                      <p:cBhvr>
                                        <p:cTn id="8" dur="1000" fill="hold"/>
                                        <p:tgtEl>
                                          <p:spTgt spid="13316"/>
                                        </p:tgtEl>
                                        <p:attrNameLst>
                                          <p:attrName>ppt_x</p:attrName>
                                        </p:attrNameLst>
                                      </p:cBhvr>
                                      <p:tavLst>
                                        <p:tav tm="0">
                                          <p:val>
                                            <p:strVal val="#ppt_x"/>
                                          </p:val>
                                        </p:tav>
                                        <p:tav tm="100000">
                                          <p:val>
                                            <p:strVal val="#ppt_x"/>
                                          </p:val>
                                        </p:tav>
                                      </p:tavLst>
                                    </p:anim>
                                    <p:anim calcmode="lin" valueType="num">
                                      <p:cBhvr>
                                        <p:cTn id="9" dur="1000" fill="hold"/>
                                        <p:tgtEl>
                                          <p:spTgt spid="1331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13325"/>
                                        </p:tgtEl>
                                        <p:attrNameLst>
                                          <p:attrName>style.visibility</p:attrName>
                                        </p:attrNameLst>
                                      </p:cBhvr>
                                      <p:to>
                                        <p:strVal val="visible"/>
                                      </p:to>
                                    </p:set>
                                    <p:animEffect transition="in" filter="fade">
                                      <p:cBhvr>
                                        <p:cTn id="14" dur="1000"/>
                                        <p:tgtEl>
                                          <p:spTgt spid="1332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3327"/>
                                        </p:tgtEl>
                                        <p:attrNameLst>
                                          <p:attrName>style.visibility</p:attrName>
                                        </p:attrNameLst>
                                      </p:cBhvr>
                                      <p:to>
                                        <p:strVal val="visible"/>
                                      </p:to>
                                    </p:set>
                                    <p:animEffect transition="in" filter="wipe(left)">
                                      <p:cBhvr>
                                        <p:cTn id="19" dur="1000"/>
                                        <p:tgtEl>
                                          <p:spTgt spid="1332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3324"/>
                                        </p:tgtEl>
                                        <p:attrNameLst>
                                          <p:attrName>style.visibility</p:attrName>
                                        </p:attrNameLst>
                                      </p:cBhvr>
                                      <p:to>
                                        <p:strVal val="visible"/>
                                      </p:to>
                                    </p:set>
                                    <p:animEffect transition="in" filter="wipe(left)">
                                      <p:cBhvr>
                                        <p:cTn id="24" dur="1000"/>
                                        <p:tgtEl>
                                          <p:spTgt spid="1332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3328"/>
                                        </p:tgtEl>
                                        <p:attrNameLst>
                                          <p:attrName>style.visibility</p:attrName>
                                        </p:attrNameLst>
                                      </p:cBhvr>
                                      <p:to>
                                        <p:strVal val="visible"/>
                                      </p:to>
                                    </p:set>
                                    <p:animEffect transition="in" filter="wipe(left)">
                                      <p:cBhvr>
                                        <p:cTn id="29" dur="1000"/>
                                        <p:tgtEl>
                                          <p:spTgt spid="1332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3329"/>
                                        </p:tgtEl>
                                        <p:attrNameLst>
                                          <p:attrName>style.visibility</p:attrName>
                                        </p:attrNameLst>
                                      </p:cBhvr>
                                      <p:to>
                                        <p:strVal val="visible"/>
                                      </p:to>
                                    </p:set>
                                    <p:animEffect transition="in" filter="wipe(left)">
                                      <p:cBhvr>
                                        <p:cTn id="34" dur="1000"/>
                                        <p:tgtEl>
                                          <p:spTgt spid="1332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3330"/>
                                        </p:tgtEl>
                                        <p:attrNameLst>
                                          <p:attrName>style.visibility</p:attrName>
                                        </p:attrNameLst>
                                      </p:cBhvr>
                                      <p:to>
                                        <p:strVal val="visible"/>
                                      </p:to>
                                    </p:set>
                                    <p:animEffect transition="in" filter="wipe(left)">
                                      <p:cBhvr>
                                        <p:cTn id="39" dur="1000"/>
                                        <p:tgtEl>
                                          <p:spTgt spid="13330"/>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3331"/>
                                        </p:tgtEl>
                                        <p:attrNameLst>
                                          <p:attrName>style.visibility</p:attrName>
                                        </p:attrNameLst>
                                      </p:cBhvr>
                                      <p:to>
                                        <p:strVal val="visible"/>
                                      </p:to>
                                    </p:set>
                                    <p:animEffect transition="in" filter="wipe(left)">
                                      <p:cBhvr>
                                        <p:cTn id="44" dur="1000"/>
                                        <p:tgtEl>
                                          <p:spTgt spid="13331"/>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36"/>
                                        </p:tgtEl>
                                        <p:attrNameLst>
                                          <p:attrName>style.visibility</p:attrName>
                                        </p:attrNameLst>
                                      </p:cBhvr>
                                      <p:to>
                                        <p:strVal val="visible"/>
                                      </p:to>
                                    </p:set>
                                    <p:anim calcmode="lin" valueType="num">
                                      <p:cBhvr additive="base">
                                        <p:cTn id="49" dur="1000" fill="hold"/>
                                        <p:tgtEl>
                                          <p:spTgt spid="36"/>
                                        </p:tgtEl>
                                        <p:attrNameLst>
                                          <p:attrName>ppt_x</p:attrName>
                                        </p:attrNameLst>
                                      </p:cBhvr>
                                      <p:tavLst>
                                        <p:tav tm="0">
                                          <p:val>
                                            <p:strVal val="#ppt_x"/>
                                          </p:val>
                                        </p:tav>
                                        <p:tav tm="100000">
                                          <p:val>
                                            <p:strVal val="#ppt_x"/>
                                          </p:val>
                                        </p:tav>
                                      </p:tavLst>
                                    </p:anim>
                                    <p:anim calcmode="lin" valueType="num">
                                      <p:cBhvr additive="base">
                                        <p:cTn id="50" dur="10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476_example">
            <a:extLst>
              <a:ext uri="{FF2B5EF4-FFF2-40B4-BE49-F238E27FC236}">
                <a16:creationId xmlns:a16="http://schemas.microsoft.com/office/drawing/2014/main" id="{79B2A363-3023-47F4-940C-408EC00C1A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
            <a:ext cx="112776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a:extLst>
              <a:ext uri="{FF2B5EF4-FFF2-40B4-BE49-F238E27FC236}">
                <a16:creationId xmlns:a16="http://schemas.microsoft.com/office/drawing/2014/main" id="{D9D6000A-86D9-4EA9-9F75-96B393966700}"/>
              </a:ext>
            </a:extLst>
          </p:cNvPr>
          <p:cNvSpPr txBox="1">
            <a:spLocks noChangeArrowheads="1"/>
          </p:cNvSpPr>
          <p:nvPr/>
        </p:nvSpPr>
        <p:spPr bwMode="auto">
          <a:xfrm>
            <a:off x="3581400" y="319088"/>
            <a:ext cx="502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800" b="1">
                <a:solidFill>
                  <a:srgbClr val="FF3300"/>
                </a:solidFill>
                <a:effectLst>
                  <a:outerShdw blurRad="38100" dist="38100" dir="2700000" algn="tl">
                    <a:srgbClr val="C0C0C0"/>
                  </a:outerShdw>
                </a:effectLst>
                <a:latin typeface="Times New Roman" pitchFamily="18" charset="0"/>
              </a:rPr>
              <a:t>BÀI TẬP: GIAO THOA SÓNG</a:t>
            </a:r>
          </a:p>
        </p:txBody>
      </p:sp>
      <p:sp>
        <p:nvSpPr>
          <p:cNvPr id="14340" name="Rectangle 4">
            <a:extLst>
              <a:ext uri="{FF2B5EF4-FFF2-40B4-BE49-F238E27FC236}">
                <a16:creationId xmlns:a16="http://schemas.microsoft.com/office/drawing/2014/main" id="{BDAE7122-D3A8-43AC-B4F9-E4A66AB057F7}"/>
              </a:ext>
            </a:extLst>
          </p:cNvPr>
          <p:cNvSpPr>
            <a:spLocks noChangeArrowheads="1"/>
          </p:cNvSpPr>
          <p:nvPr/>
        </p:nvSpPr>
        <p:spPr bwMode="auto">
          <a:xfrm>
            <a:off x="1447800" y="653713"/>
            <a:ext cx="9753599"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tabLst>
                <a:tab pos="990600" algn="l"/>
                <a:tab pos="1600200" algn="l"/>
                <a:tab pos="2209800" algn="l"/>
                <a:tab pos="2819400" algn="l"/>
              </a:tabLst>
              <a:defRPr>
                <a:solidFill>
                  <a:schemeClr val="tx1"/>
                </a:solidFill>
                <a:latin typeface="Arial" panose="020B0604020202020204" pitchFamily="34" charset="0"/>
              </a:defRPr>
            </a:lvl1pPr>
            <a:lvl2pPr marL="742950" indent="-285750" eaLnBrk="0" hangingPunct="0">
              <a:tabLst>
                <a:tab pos="990600" algn="l"/>
                <a:tab pos="1600200" algn="l"/>
                <a:tab pos="2209800" algn="l"/>
                <a:tab pos="2819400" algn="l"/>
              </a:tabLst>
              <a:defRPr>
                <a:solidFill>
                  <a:schemeClr val="tx1"/>
                </a:solidFill>
                <a:latin typeface="Arial" panose="020B0604020202020204" pitchFamily="34" charset="0"/>
              </a:defRPr>
            </a:lvl2pPr>
            <a:lvl3pPr marL="1143000" indent="-228600" eaLnBrk="0" hangingPunct="0">
              <a:tabLst>
                <a:tab pos="990600" algn="l"/>
                <a:tab pos="1600200" algn="l"/>
                <a:tab pos="2209800" algn="l"/>
                <a:tab pos="2819400" algn="l"/>
              </a:tabLst>
              <a:defRPr>
                <a:solidFill>
                  <a:schemeClr val="tx1"/>
                </a:solidFill>
                <a:latin typeface="Arial" panose="020B0604020202020204" pitchFamily="34" charset="0"/>
              </a:defRPr>
            </a:lvl3pPr>
            <a:lvl4pPr marL="1600200" indent="-228600" eaLnBrk="0" hangingPunct="0">
              <a:tabLst>
                <a:tab pos="990600" algn="l"/>
                <a:tab pos="1600200" algn="l"/>
                <a:tab pos="2209800" algn="l"/>
                <a:tab pos="2819400" algn="l"/>
              </a:tabLst>
              <a:defRPr>
                <a:solidFill>
                  <a:schemeClr val="tx1"/>
                </a:solidFill>
                <a:latin typeface="Arial" panose="020B0604020202020204" pitchFamily="34" charset="0"/>
              </a:defRPr>
            </a:lvl4pPr>
            <a:lvl5pPr marL="2057400" indent="-228600" eaLnBrk="0" hangingPunct="0">
              <a:tabLst>
                <a:tab pos="990600" algn="l"/>
                <a:tab pos="1600200" algn="l"/>
                <a:tab pos="2209800" algn="l"/>
                <a:tab pos="28194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90600" algn="l"/>
                <a:tab pos="1600200" algn="l"/>
                <a:tab pos="2209800" algn="l"/>
                <a:tab pos="28194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90600" algn="l"/>
                <a:tab pos="1600200" algn="l"/>
                <a:tab pos="2209800" algn="l"/>
                <a:tab pos="28194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90600" algn="l"/>
                <a:tab pos="1600200" algn="l"/>
                <a:tab pos="2209800" algn="l"/>
                <a:tab pos="28194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90600" algn="l"/>
                <a:tab pos="1600200" algn="l"/>
                <a:tab pos="2209800" algn="l"/>
                <a:tab pos="2819400" algn="l"/>
              </a:tabLst>
              <a:defRPr>
                <a:solidFill>
                  <a:schemeClr val="tx1"/>
                </a:solidFill>
                <a:latin typeface="Arial" panose="020B0604020202020204" pitchFamily="34" charset="0"/>
              </a:defRPr>
            </a:lvl9pPr>
          </a:lstStyle>
          <a:p>
            <a:pPr algn="just" eaLnBrk="1" hangingPunct="1"/>
            <a:r>
              <a:rPr lang="fr-FR" altLang="vi-VN" sz="2400" b="1" dirty="0"/>
              <a:t>Câu 12: </a:t>
            </a:r>
            <a:r>
              <a:rPr lang="fr-FR" altLang="vi-VN" sz="2400" dirty="0"/>
              <a:t>Ở mặt thoáng của một chất lỏng có hai nguồn sóng kết hợp A và B cách nhau 20cm, dao động theo phương thẳng đứng với phương trình </a:t>
            </a:r>
            <a:r>
              <a:rPr lang="fr-FR" altLang="vi-VN" sz="2400" dirty="0" err="1"/>
              <a:t>u</a:t>
            </a:r>
            <a:r>
              <a:rPr lang="fr-FR" altLang="vi-VN" sz="2400" baseline="-25000" dirty="0" err="1"/>
              <a:t>A</a:t>
            </a:r>
            <a:r>
              <a:rPr lang="fr-FR" altLang="vi-VN" sz="2400" dirty="0"/>
              <a:t> = 2cos40</a:t>
            </a:r>
            <a:r>
              <a:rPr lang="fr-FR" altLang="vi-VN" sz="2400" dirty="0">
                <a:sym typeface="Symbol" panose="05050102010706020507" pitchFamily="18" charset="2"/>
              </a:rPr>
              <a:t></a:t>
            </a:r>
            <a:r>
              <a:rPr lang="fr-FR" altLang="vi-VN" sz="2400" dirty="0"/>
              <a:t>t và </a:t>
            </a:r>
            <a:r>
              <a:rPr lang="fr-FR" altLang="vi-VN" sz="2400" dirty="0" err="1"/>
              <a:t>u</a:t>
            </a:r>
            <a:r>
              <a:rPr lang="fr-FR" altLang="vi-VN" sz="2400" baseline="-25000" dirty="0" err="1">
                <a:sym typeface="Symbol" panose="05050102010706020507" pitchFamily="18" charset="2"/>
              </a:rPr>
              <a:t>B</a:t>
            </a:r>
            <a:r>
              <a:rPr lang="fr-FR" altLang="vi-VN" sz="2400" dirty="0">
                <a:sym typeface="Symbol" panose="05050102010706020507" pitchFamily="18" charset="2"/>
              </a:rPr>
              <a:t> = 2cos(40</a:t>
            </a:r>
            <a:r>
              <a:rPr lang="fr-FR" altLang="vi-VN" sz="2400" dirty="0"/>
              <a:t>t + </a:t>
            </a:r>
            <a:r>
              <a:rPr lang="fr-FR" altLang="vi-VN" sz="2400" dirty="0">
                <a:sym typeface="Symbol" panose="05050102010706020507" pitchFamily="18" charset="2"/>
              </a:rPr>
              <a:t></a:t>
            </a:r>
            <a:r>
              <a:rPr lang="fr-FR" altLang="vi-VN" sz="2400" dirty="0"/>
              <a:t>) (</a:t>
            </a:r>
            <a:r>
              <a:rPr lang="fr-FR" altLang="vi-VN" sz="2400" dirty="0" err="1"/>
              <a:t>u</a:t>
            </a:r>
            <a:r>
              <a:rPr lang="fr-FR" altLang="vi-VN" sz="2400" baseline="-25000" dirty="0" err="1">
                <a:sym typeface="Symbol" panose="05050102010706020507" pitchFamily="18" charset="2"/>
              </a:rPr>
              <a:t>A</a:t>
            </a:r>
            <a:r>
              <a:rPr lang="fr-FR" altLang="vi-VN" sz="2400" dirty="0">
                <a:sym typeface="Symbol" panose="05050102010706020507" pitchFamily="18" charset="2"/>
              </a:rPr>
              <a:t> và </a:t>
            </a:r>
            <a:r>
              <a:rPr lang="fr-FR" altLang="vi-VN" sz="2400" dirty="0" err="1">
                <a:sym typeface="Symbol" panose="05050102010706020507" pitchFamily="18" charset="2"/>
              </a:rPr>
              <a:t>u</a:t>
            </a:r>
            <a:r>
              <a:rPr lang="fr-FR" altLang="vi-VN" sz="2400" baseline="-25000" dirty="0" err="1">
                <a:sym typeface="Symbol" panose="05050102010706020507" pitchFamily="18" charset="2"/>
              </a:rPr>
              <a:t>B</a:t>
            </a:r>
            <a:r>
              <a:rPr lang="fr-FR" altLang="vi-VN" sz="2400" dirty="0">
                <a:sym typeface="Symbol" panose="05050102010706020507" pitchFamily="18" charset="2"/>
              </a:rPr>
              <a:t> tính bằng mm, t tính bằng s). Biết tốc độ truyền sóng trên mặt chất lỏng là 30 cm/s. Xét hình vuông AMNB thuộc mặt thoáng chất lỏng. Số điểm dao động với biên độ cực đại trên đoạn BM là</a:t>
            </a:r>
          </a:p>
          <a:p>
            <a:pPr algn="just" eaLnBrk="1" hangingPunct="1"/>
            <a:r>
              <a:rPr lang="fr-FR" altLang="vi-VN" sz="2400" b="1" dirty="0">
                <a:sym typeface="Symbol" panose="05050102010706020507" pitchFamily="18" charset="2"/>
              </a:rPr>
              <a:t>	A.</a:t>
            </a:r>
            <a:r>
              <a:rPr lang="fr-FR" altLang="vi-VN" sz="2400" dirty="0">
                <a:sym typeface="Symbol" panose="05050102010706020507" pitchFamily="18" charset="2"/>
              </a:rPr>
              <a:t> 19.		</a:t>
            </a:r>
            <a:r>
              <a:rPr lang="fr-FR" altLang="vi-VN" sz="2400" b="1" dirty="0">
                <a:sym typeface="Symbol" panose="05050102010706020507" pitchFamily="18" charset="2"/>
              </a:rPr>
              <a:t>B.</a:t>
            </a:r>
            <a:r>
              <a:rPr lang="fr-FR" altLang="vi-VN" sz="2400" dirty="0">
                <a:sym typeface="Symbol" panose="05050102010706020507" pitchFamily="18" charset="2"/>
              </a:rPr>
              <a:t> 18.		</a:t>
            </a:r>
            <a:r>
              <a:rPr lang="fr-FR" altLang="vi-VN" sz="2400" b="1" dirty="0">
                <a:sym typeface="Symbol" panose="05050102010706020507" pitchFamily="18" charset="2"/>
              </a:rPr>
              <a:t>C.</a:t>
            </a:r>
            <a:r>
              <a:rPr lang="fr-FR" altLang="vi-VN" sz="2400" dirty="0">
                <a:sym typeface="Symbol" panose="05050102010706020507" pitchFamily="18" charset="2"/>
              </a:rPr>
              <a:t> 20.		</a:t>
            </a:r>
            <a:r>
              <a:rPr lang="fr-FR" altLang="vi-VN" sz="2400" b="1" dirty="0">
                <a:sym typeface="Symbol" panose="05050102010706020507" pitchFamily="18" charset="2"/>
              </a:rPr>
              <a:t>D.</a:t>
            </a:r>
            <a:r>
              <a:rPr lang="fr-FR" altLang="vi-VN" sz="2400" dirty="0">
                <a:sym typeface="Symbol" panose="05050102010706020507" pitchFamily="18" charset="2"/>
              </a:rPr>
              <a:t> 17.</a:t>
            </a:r>
          </a:p>
        </p:txBody>
      </p:sp>
      <p:grpSp>
        <p:nvGrpSpPr>
          <p:cNvPr id="14341" name="Group 15">
            <a:extLst>
              <a:ext uri="{FF2B5EF4-FFF2-40B4-BE49-F238E27FC236}">
                <a16:creationId xmlns:a16="http://schemas.microsoft.com/office/drawing/2014/main" id="{AC064ADB-8761-40DC-9ACE-17CE92640E19}"/>
              </a:ext>
            </a:extLst>
          </p:cNvPr>
          <p:cNvGrpSpPr>
            <a:grpSpLocks/>
          </p:cNvGrpSpPr>
          <p:nvPr/>
        </p:nvGrpSpPr>
        <p:grpSpPr bwMode="auto">
          <a:xfrm>
            <a:off x="1995489" y="3524249"/>
            <a:ext cx="2663825" cy="2368550"/>
            <a:chOff x="471488" y="3305175"/>
            <a:chExt cx="2663825" cy="2368550"/>
          </a:xfrm>
        </p:grpSpPr>
        <p:sp>
          <p:nvSpPr>
            <p:cNvPr id="2" name="Rectangle 1">
              <a:extLst>
                <a:ext uri="{FF2B5EF4-FFF2-40B4-BE49-F238E27FC236}">
                  <a16:creationId xmlns:a16="http://schemas.microsoft.com/office/drawing/2014/main" id="{5BC5A5C1-0F74-4EA9-97BA-E6174F8A9916}"/>
                </a:ext>
              </a:extLst>
            </p:cNvPr>
            <p:cNvSpPr/>
            <p:nvPr/>
          </p:nvSpPr>
          <p:spPr>
            <a:xfrm>
              <a:off x="838200" y="3657600"/>
              <a:ext cx="1905000" cy="1676400"/>
            </a:xfrm>
            <a:prstGeom prst="rect">
              <a:avLst/>
            </a:prstGeom>
            <a:noFill/>
            <a:ln>
              <a:solidFill>
                <a:srgbClr val="0000C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14362" name="Object 2">
              <a:extLst>
                <a:ext uri="{FF2B5EF4-FFF2-40B4-BE49-F238E27FC236}">
                  <a16:creationId xmlns:a16="http://schemas.microsoft.com/office/drawing/2014/main" id="{F20324C6-6FD8-4C91-BD90-076A1D7ACC59}"/>
                </a:ext>
              </a:extLst>
            </p:cNvPr>
            <p:cNvGraphicFramePr>
              <a:graphicFrameLocks noChangeAspect="1"/>
            </p:cNvGraphicFramePr>
            <p:nvPr/>
          </p:nvGraphicFramePr>
          <p:xfrm>
            <a:off x="531813" y="5334000"/>
            <a:ext cx="314325" cy="339725"/>
          </p:xfrm>
          <a:graphic>
            <a:graphicData uri="http://schemas.openxmlformats.org/presentationml/2006/ole">
              <mc:AlternateContent xmlns:mc="http://schemas.openxmlformats.org/markup-compatibility/2006">
                <mc:Choice xmlns:v="urn:schemas-microsoft-com:vml" Requires="v">
                  <p:oleObj spid="_x0000_s14396" name="Equation" r:id="rId5" imgW="152268" imgH="164957" progId="Equation.DSMT4">
                    <p:embed/>
                  </p:oleObj>
                </mc:Choice>
                <mc:Fallback>
                  <p:oleObj name="Equation" r:id="rId5" imgW="152268" imgH="164957"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1813" y="5334000"/>
                          <a:ext cx="3143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63" name="Object 6">
              <a:extLst>
                <a:ext uri="{FF2B5EF4-FFF2-40B4-BE49-F238E27FC236}">
                  <a16:creationId xmlns:a16="http://schemas.microsoft.com/office/drawing/2014/main" id="{41BBDF5E-BAC2-4EF1-8874-072F8BD0B38F}"/>
                </a:ext>
              </a:extLst>
            </p:cNvPr>
            <p:cNvGraphicFramePr>
              <a:graphicFrameLocks noChangeAspect="1"/>
            </p:cNvGraphicFramePr>
            <p:nvPr/>
          </p:nvGraphicFramePr>
          <p:xfrm>
            <a:off x="2696497" y="5334000"/>
            <a:ext cx="314325" cy="339725"/>
          </p:xfrm>
          <a:graphic>
            <a:graphicData uri="http://schemas.openxmlformats.org/presentationml/2006/ole">
              <mc:AlternateContent xmlns:mc="http://schemas.openxmlformats.org/markup-compatibility/2006">
                <mc:Choice xmlns:v="urn:schemas-microsoft-com:vml" Requires="v">
                  <p:oleObj spid="_x0000_s14397" name="Equation" r:id="rId7" imgW="152268" imgH="164957" progId="Equation.DSMT4">
                    <p:embed/>
                  </p:oleObj>
                </mc:Choice>
                <mc:Fallback>
                  <p:oleObj name="Equation" r:id="rId7" imgW="152268" imgH="164957" progId="Equation.DSMT4">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96497" y="5334000"/>
                          <a:ext cx="3143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64" name="Object 7">
              <a:extLst>
                <a:ext uri="{FF2B5EF4-FFF2-40B4-BE49-F238E27FC236}">
                  <a16:creationId xmlns:a16="http://schemas.microsoft.com/office/drawing/2014/main" id="{6BC26953-18C2-429E-BAB3-A92BC83D6A31}"/>
                </a:ext>
              </a:extLst>
            </p:cNvPr>
            <p:cNvGraphicFramePr>
              <a:graphicFrameLocks noChangeAspect="1"/>
            </p:cNvGraphicFramePr>
            <p:nvPr/>
          </p:nvGraphicFramePr>
          <p:xfrm>
            <a:off x="471488" y="3336925"/>
            <a:ext cx="419100" cy="339725"/>
          </p:xfrm>
          <a:graphic>
            <a:graphicData uri="http://schemas.openxmlformats.org/presentationml/2006/ole">
              <mc:AlternateContent xmlns:mc="http://schemas.openxmlformats.org/markup-compatibility/2006">
                <mc:Choice xmlns:v="urn:schemas-microsoft-com:vml" Requires="v">
                  <p:oleObj spid="_x0000_s14398" name="Equation" r:id="rId9" imgW="203024" imgH="164957" progId="Equation.DSMT4">
                    <p:embed/>
                  </p:oleObj>
                </mc:Choice>
                <mc:Fallback>
                  <p:oleObj name="Equation" r:id="rId9" imgW="203024" imgH="164957"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1488" y="3336925"/>
                          <a:ext cx="4191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65" name="Object 8">
              <a:extLst>
                <a:ext uri="{FF2B5EF4-FFF2-40B4-BE49-F238E27FC236}">
                  <a16:creationId xmlns:a16="http://schemas.microsoft.com/office/drawing/2014/main" id="{5E731E0D-264C-4BE9-BAC6-537524C7CFE9}"/>
                </a:ext>
              </a:extLst>
            </p:cNvPr>
            <p:cNvGraphicFramePr>
              <a:graphicFrameLocks noChangeAspect="1"/>
            </p:cNvGraphicFramePr>
            <p:nvPr/>
          </p:nvGraphicFramePr>
          <p:xfrm>
            <a:off x="2768600" y="3305175"/>
            <a:ext cx="366713" cy="365125"/>
          </p:xfrm>
          <a:graphic>
            <a:graphicData uri="http://schemas.openxmlformats.org/presentationml/2006/ole">
              <mc:AlternateContent xmlns:mc="http://schemas.openxmlformats.org/markup-compatibility/2006">
                <mc:Choice xmlns:v="urn:schemas-microsoft-com:vml" Requires="v">
                  <p:oleObj spid="_x0000_s14399" name="Equation" r:id="rId11" imgW="177492" imgH="177492" progId="Equation.DSMT4">
                    <p:embed/>
                  </p:oleObj>
                </mc:Choice>
                <mc:Fallback>
                  <p:oleObj name="Equation" r:id="rId11" imgW="177492" imgH="177492" progId="Equation.DSMT4">
                    <p:embed/>
                    <p:pic>
                      <p:nvPicPr>
                        <p:cNvPr id="0"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68600" y="3305175"/>
                          <a:ext cx="3667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4346" name="Object 4">
            <a:extLst>
              <a:ext uri="{FF2B5EF4-FFF2-40B4-BE49-F238E27FC236}">
                <a16:creationId xmlns:a16="http://schemas.microsoft.com/office/drawing/2014/main" id="{317EE20B-9351-4BE3-9A5A-F237FEC4C896}"/>
              </a:ext>
            </a:extLst>
          </p:cNvPr>
          <p:cNvGraphicFramePr>
            <a:graphicFrameLocks noChangeAspect="1"/>
          </p:cNvGraphicFramePr>
          <p:nvPr>
            <p:extLst>
              <p:ext uri="{D42A27DB-BD31-4B8C-83A1-F6EECF244321}">
                <p14:modId xmlns:p14="http://schemas.microsoft.com/office/powerpoint/2010/main" val="2113227874"/>
              </p:ext>
            </p:extLst>
          </p:nvPr>
        </p:nvGraphicFramePr>
        <p:xfrm>
          <a:off x="6673850" y="4021137"/>
          <a:ext cx="2749550" cy="520700"/>
        </p:xfrm>
        <a:graphic>
          <a:graphicData uri="http://schemas.openxmlformats.org/presentationml/2006/ole">
            <mc:AlternateContent xmlns:mc="http://schemas.openxmlformats.org/markup-compatibility/2006">
              <mc:Choice xmlns:v="urn:schemas-microsoft-com:vml" Requires="v">
                <p:oleObj spid="_x0000_s14400" name="Equation" r:id="rId13" imgW="1625600" imgH="254000" progId="Equation.DSMT4">
                  <p:embed/>
                </p:oleObj>
              </mc:Choice>
              <mc:Fallback>
                <p:oleObj name="Equation" r:id="rId13" imgW="1625600" imgH="254000" progId="Equation.DSMT4">
                  <p:embed/>
                  <p:pic>
                    <p:nvPicPr>
                      <p:cNvPr id="0" name="Object 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673850" y="4021137"/>
                        <a:ext cx="27495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47" name="Object 6">
            <a:extLst>
              <a:ext uri="{FF2B5EF4-FFF2-40B4-BE49-F238E27FC236}">
                <a16:creationId xmlns:a16="http://schemas.microsoft.com/office/drawing/2014/main" id="{A863D1DF-94DE-4E39-90EB-845D062624F6}"/>
              </a:ext>
            </a:extLst>
          </p:cNvPr>
          <p:cNvGraphicFramePr>
            <a:graphicFrameLocks noChangeAspect="1"/>
          </p:cNvGraphicFramePr>
          <p:nvPr>
            <p:extLst>
              <p:ext uri="{D42A27DB-BD31-4B8C-83A1-F6EECF244321}">
                <p14:modId xmlns:p14="http://schemas.microsoft.com/office/powerpoint/2010/main" val="1563841274"/>
              </p:ext>
            </p:extLst>
          </p:nvPr>
        </p:nvGraphicFramePr>
        <p:xfrm>
          <a:off x="4687889" y="5059363"/>
          <a:ext cx="3209925" cy="828675"/>
        </p:xfrm>
        <a:graphic>
          <a:graphicData uri="http://schemas.openxmlformats.org/presentationml/2006/ole">
            <mc:AlternateContent xmlns:mc="http://schemas.openxmlformats.org/markup-compatibility/2006">
              <mc:Choice xmlns:v="urn:schemas-microsoft-com:vml" Requires="v">
                <p:oleObj spid="_x0000_s14401" name="Equation" r:id="rId15" imgW="2019300" imgH="431800" progId="Equation.DSMT4">
                  <p:embed/>
                </p:oleObj>
              </mc:Choice>
              <mc:Fallback>
                <p:oleObj name="Equation" r:id="rId15" imgW="2019300" imgH="431800" progId="Equation.DSMT4">
                  <p:embed/>
                  <p:pic>
                    <p:nvPicPr>
                      <p:cNvPr id="0" name="Object 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687889" y="5059363"/>
                        <a:ext cx="320992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48" name="Rectangle 8">
            <a:extLst>
              <a:ext uri="{FF2B5EF4-FFF2-40B4-BE49-F238E27FC236}">
                <a16:creationId xmlns:a16="http://schemas.microsoft.com/office/drawing/2014/main" id="{209C9ECB-9972-48A1-9FA4-7196999F53DB}"/>
              </a:ext>
            </a:extLst>
          </p:cNvPr>
          <p:cNvSpPr>
            <a:spLocks noChangeArrowheads="1"/>
          </p:cNvSpPr>
          <p:nvPr/>
        </p:nvSpPr>
        <p:spPr bwMode="auto">
          <a:xfrm>
            <a:off x="4557714" y="4589462"/>
            <a:ext cx="2109787" cy="430212"/>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200" i="1">
                <a:solidFill>
                  <a:srgbClr val="0000CC"/>
                </a:solidFill>
                <a:cs typeface="Times New Roman" panose="02020603050405020304" pitchFamily="18" charset="0"/>
              </a:rPr>
              <a:t>- Số cực đại:</a:t>
            </a:r>
            <a:r>
              <a:rPr lang="en-US" altLang="vi-VN" sz="2200">
                <a:solidFill>
                  <a:srgbClr val="0000CC"/>
                </a:solidFill>
                <a:cs typeface="Times New Roman" panose="02020603050405020304" pitchFamily="18" charset="0"/>
              </a:rPr>
              <a:t>	 </a:t>
            </a:r>
            <a:endParaRPr lang="en-US" altLang="vi-VN" sz="2200">
              <a:solidFill>
                <a:srgbClr val="0000CC"/>
              </a:solidFill>
            </a:endParaRPr>
          </a:p>
        </p:txBody>
      </p:sp>
      <p:sp>
        <p:nvSpPr>
          <p:cNvPr id="14349" name="Rectangle 10">
            <a:extLst>
              <a:ext uri="{FF2B5EF4-FFF2-40B4-BE49-F238E27FC236}">
                <a16:creationId xmlns:a16="http://schemas.microsoft.com/office/drawing/2014/main" id="{B612C516-FF58-4EA2-BEF7-E288A061F7D5}"/>
              </a:ext>
            </a:extLst>
          </p:cNvPr>
          <p:cNvSpPr>
            <a:spLocks noChangeArrowheads="1"/>
          </p:cNvSpPr>
          <p:nvPr/>
        </p:nvSpPr>
        <p:spPr bwMode="auto">
          <a:xfrm>
            <a:off x="4540250" y="4105275"/>
            <a:ext cx="2362200" cy="430213"/>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200">
                <a:solidFill>
                  <a:srgbClr val="0000CC"/>
                </a:solidFill>
                <a:cs typeface="Times New Roman" panose="02020603050405020304" pitchFamily="18" charset="0"/>
              </a:rPr>
              <a:t>- Trên đoạn BM: </a:t>
            </a:r>
            <a:endParaRPr lang="en-US" altLang="vi-VN" sz="2200">
              <a:solidFill>
                <a:srgbClr val="0000CC"/>
              </a:solidFill>
            </a:endParaRPr>
          </a:p>
        </p:txBody>
      </p:sp>
      <p:graphicFrame>
        <p:nvGraphicFramePr>
          <p:cNvPr id="14350" name="Object 15">
            <a:extLst>
              <a:ext uri="{FF2B5EF4-FFF2-40B4-BE49-F238E27FC236}">
                <a16:creationId xmlns:a16="http://schemas.microsoft.com/office/drawing/2014/main" id="{5F7968A9-1ECE-41B5-91C2-7CE9269CB9E6}"/>
              </a:ext>
            </a:extLst>
          </p:cNvPr>
          <p:cNvGraphicFramePr>
            <a:graphicFrameLocks noChangeAspect="1"/>
          </p:cNvGraphicFramePr>
          <p:nvPr>
            <p:extLst>
              <p:ext uri="{D42A27DB-BD31-4B8C-83A1-F6EECF244321}">
                <p14:modId xmlns:p14="http://schemas.microsoft.com/office/powerpoint/2010/main" val="3893770386"/>
              </p:ext>
            </p:extLst>
          </p:nvPr>
        </p:nvGraphicFramePr>
        <p:xfrm>
          <a:off x="6381750" y="4419600"/>
          <a:ext cx="2260600" cy="796925"/>
        </p:xfrm>
        <a:graphic>
          <a:graphicData uri="http://schemas.openxmlformats.org/presentationml/2006/ole">
            <mc:AlternateContent xmlns:mc="http://schemas.openxmlformats.org/markup-compatibility/2006">
              <mc:Choice xmlns:v="urn:schemas-microsoft-com:vml" Requires="v">
                <p:oleObj spid="_x0000_s14402" name="Equation" r:id="rId17" imgW="1117115" imgH="393529" progId="Equation.DSMT4">
                  <p:embed/>
                </p:oleObj>
              </mc:Choice>
              <mc:Fallback>
                <p:oleObj name="Equation" r:id="rId17" imgW="1117115" imgH="393529" progId="Equation.DSMT4">
                  <p:embed/>
                  <p:pic>
                    <p:nvPicPr>
                      <p:cNvPr id="0" name="Object 1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381750" y="4419600"/>
                        <a:ext cx="22606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51" name="Rectangle 10">
            <a:extLst>
              <a:ext uri="{FF2B5EF4-FFF2-40B4-BE49-F238E27FC236}">
                <a16:creationId xmlns:a16="http://schemas.microsoft.com/office/drawing/2014/main" id="{5A30E08F-E0FE-4C9A-9957-DC86DC3B6B13}"/>
              </a:ext>
            </a:extLst>
          </p:cNvPr>
          <p:cNvSpPr>
            <a:spLocks noChangeArrowheads="1"/>
          </p:cNvSpPr>
          <p:nvPr/>
        </p:nvSpPr>
        <p:spPr bwMode="auto">
          <a:xfrm>
            <a:off x="4494214" y="3232150"/>
            <a:ext cx="6154737" cy="430213"/>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200">
                <a:solidFill>
                  <a:srgbClr val="0000CC"/>
                </a:solidFill>
                <a:cs typeface="Times New Roman" panose="02020603050405020304" pitchFamily="18" charset="0"/>
              </a:rPr>
              <a:t>- Xét điểm M: d</a:t>
            </a:r>
            <a:r>
              <a:rPr lang="en-US" altLang="vi-VN" sz="2200" baseline="-25000">
                <a:solidFill>
                  <a:srgbClr val="0000CC"/>
                </a:solidFill>
                <a:cs typeface="Times New Roman" panose="02020603050405020304" pitchFamily="18" charset="0"/>
              </a:rPr>
              <a:t>2M</a:t>
            </a:r>
            <a:r>
              <a:rPr lang="en-US" altLang="vi-VN" sz="2200">
                <a:solidFill>
                  <a:srgbClr val="0000CC"/>
                </a:solidFill>
                <a:cs typeface="Times New Roman" panose="02020603050405020304" pitchFamily="18" charset="0"/>
              </a:rPr>
              <a:t> – d</a:t>
            </a:r>
            <a:r>
              <a:rPr lang="en-US" altLang="vi-VN" sz="2200" baseline="-25000">
                <a:solidFill>
                  <a:srgbClr val="0000CC"/>
                </a:solidFill>
                <a:cs typeface="Times New Roman" panose="02020603050405020304" pitchFamily="18" charset="0"/>
              </a:rPr>
              <a:t>1M</a:t>
            </a:r>
            <a:r>
              <a:rPr lang="en-US" altLang="vi-VN" sz="2200">
                <a:solidFill>
                  <a:srgbClr val="0000CC"/>
                </a:solidFill>
                <a:cs typeface="Times New Roman" panose="02020603050405020304" pitchFamily="18" charset="0"/>
              </a:rPr>
              <a:t> = MB – MA = 20</a:t>
            </a:r>
            <a:r>
              <a:rPr lang="en-US" altLang="vi-VN" sz="2200">
                <a:solidFill>
                  <a:srgbClr val="0000CC"/>
                </a:solidFill>
                <a:cs typeface="Times New Roman" panose="02020603050405020304" pitchFamily="18" charset="0"/>
                <a:sym typeface="Symbol" panose="05050102010706020507" pitchFamily="18" charset="2"/>
              </a:rPr>
              <a:t>2 - 20</a:t>
            </a:r>
            <a:r>
              <a:rPr lang="en-US" altLang="vi-VN" sz="2200">
                <a:solidFill>
                  <a:srgbClr val="0000CC"/>
                </a:solidFill>
                <a:cs typeface="Times New Roman" panose="02020603050405020304" pitchFamily="18" charset="0"/>
              </a:rPr>
              <a:t> </a:t>
            </a:r>
            <a:endParaRPr lang="en-US" altLang="vi-VN" sz="2200">
              <a:solidFill>
                <a:srgbClr val="0000CC"/>
              </a:solidFill>
            </a:endParaRPr>
          </a:p>
        </p:txBody>
      </p:sp>
      <p:sp>
        <p:nvSpPr>
          <p:cNvPr id="14352" name="Rectangle 10">
            <a:extLst>
              <a:ext uri="{FF2B5EF4-FFF2-40B4-BE49-F238E27FC236}">
                <a16:creationId xmlns:a16="http://schemas.microsoft.com/office/drawing/2014/main" id="{1ACA83BB-FCDC-4B34-A4F3-DDBE5D0DD6EA}"/>
              </a:ext>
            </a:extLst>
          </p:cNvPr>
          <p:cNvSpPr>
            <a:spLocks noChangeArrowheads="1"/>
          </p:cNvSpPr>
          <p:nvPr/>
        </p:nvSpPr>
        <p:spPr bwMode="auto">
          <a:xfrm>
            <a:off x="4522788" y="3662362"/>
            <a:ext cx="5022850" cy="43180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200">
                <a:solidFill>
                  <a:srgbClr val="0000CC"/>
                </a:solidFill>
                <a:cs typeface="Times New Roman" panose="02020603050405020304" pitchFamily="18" charset="0"/>
              </a:rPr>
              <a:t>- Xét điểm B: d</a:t>
            </a:r>
            <a:r>
              <a:rPr lang="en-US" altLang="vi-VN" sz="2200" baseline="-25000">
                <a:solidFill>
                  <a:srgbClr val="0000CC"/>
                </a:solidFill>
                <a:cs typeface="Times New Roman" panose="02020603050405020304" pitchFamily="18" charset="0"/>
              </a:rPr>
              <a:t>2B</a:t>
            </a:r>
            <a:r>
              <a:rPr lang="en-US" altLang="vi-VN" sz="2200">
                <a:solidFill>
                  <a:srgbClr val="0000CC"/>
                </a:solidFill>
                <a:cs typeface="Times New Roman" panose="02020603050405020304" pitchFamily="18" charset="0"/>
              </a:rPr>
              <a:t> – d</a:t>
            </a:r>
            <a:r>
              <a:rPr lang="en-US" altLang="vi-VN" sz="2200" baseline="-25000">
                <a:solidFill>
                  <a:srgbClr val="0000CC"/>
                </a:solidFill>
                <a:cs typeface="Times New Roman" panose="02020603050405020304" pitchFamily="18" charset="0"/>
              </a:rPr>
              <a:t>1B</a:t>
            </a:r>
            <a:r>
              <a:rPr lang="en-US" altLang="vi-VN" sz="2200">
                <a:solidFill>
                  <a:srgbClr val="0000CC"/>
                </a:solidFill>
                <a:cs typeface="Times New Roman" panose="02020603050405020304" pitchFamily="18" charset="0"/>
              </a:rPr>
              <a:t> = 0 – BA = </a:t>
            </a:r>
            <a:r>
              <a:rPr lang="en-US" altLang="vi-VN" sz="2200">
                <a:solidFill>
                  <a:srgbClr val="0000CC"/>
                </a:solidFill>
                <a:cs typeface="Times New Roman" panose="02020603050405020304" pitchFamily="18" charset="0"/>
                <a:sym typeface="Symbol" panose="05050102010706020507" pitchFamily="18" charset="2"/>
              </a:rPr>
              <a:t>- 20</a:t>
            </a:r>
            <a:r>
              <a:rPr lang="en-US" altLang="vi-VN" sz="2200">
                <a:solidFill>
                  <a:srgbClr val="0000CC"/>
                </a:solidFill>
                <a:cs typeface="Times New Roman" panose="02020603050405020304" pitchFamily="18" charset="0"/>
              </a:rPr>
              <a:t> </a:t>
            </a:r>
            <a:endParaRPr lang="en-US" altLang="vi-VN" sz="2200">
              <a:solidFill>
                <a:srgbClr val="0000CC"/>
              </a:solidFill>
            </a:endParaRPr>
          </a:p>
        </p:txBody>
      </p:sp>
      <p:graphicFrame>
        <p:nvGraphicFramePr>
          <p:cNvPr id="14353" name="Object 6">
            <a:extLst>
              <a:ext uri="{FF2B5EF4-FFF2-40B4-BE49-F238E27FC236}">
                <a16:creationId xmlns:a16="http://schemas.microsoft.com/office/drawing/2014/main" id="{6B529B97-5ADD-4F56-BE1C-04692A6F8055}"/>
              </a:ext>
            </a:extLst>
          </p:cNvPr>
          <p:cNvGraphicFramePr>
            <a:graphicFrameLocks noChangeAspect="1"/>
          </p:cNvGraphicFramePr>
          <p:nvPr>
            <p:extLst>
              <p:ext uri="{D42A27DB-BD31-4B8C-83A1-F6EECF244321}">
                <p14:modId xmlns:p14="http://schemas.microsoft.com/office/powerpoint/2010/main" val="2614258852"/>
              </p:ext>
            </p:extLst>
          </p:nvPr>
        </p:nvGraphicFramePr>
        <p:xfrm>
          <a:off x="7969251" y="5049837"/>
          <a:ext cx="1960563" cy="804862"/>
        </p:xfrm>
        <a:graphic>
          <a:graphicData uri="http://schemas.openxmlformats.org/presentationml/2006/ole">
            <mc:AlternateContent xmlns:mc="http://schemas.openxmlformats.org/markup-compatibility/2006">
              <mc:Choice xmlns:v="urn:schemas-microsoft-com:vml" Requires="v">
                <p:oleObj spid="_x0000_s14403" name="Equation" r:id="rId19" imgW="1358900" imgH="419100" progId="Equation.DSMT4">
                  <p:embed/>
                </p:oleObj>
              </mc:Choice>
              <mc:Fallback>
                <p:oleObj name="Equation" r:id="rId19" imgW="1358900" imgH="419100" progId="Equation.DSMT4">
                  <p:embed/>
                  <p:pic>
                    <p:nvPicPr>
                      <p:cNvPr id="0" name="Object 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969251" y="5049837"/>
                        <a:ext cx="1960563"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54" name="Object 6">
            <a:extLst>
              <a:ext uri="{FF2B5EF4-FFF2-40B4-BE49-F238E27FC236}">
                <a16:creationId xmlns:a16="http://schemas.microsoft.com/office/drawing/2014/main" id="{BFC00557-BD10-4526-91F6-E4FE6B425465}"/>
              </a:ext>
            </a:extLst>
          </p:cNvPr>
          <p:cNvGraphicFramePr>
            <a:graphicFrameLocks noChangeAspect="1"/>
          </p:cNvGraphicFramePr>
          <p:nvPr>
            <p:extLst>
              <p:ext uri="{D42A27DB-BD31-4B8C-83A1-F6EECF244321}">
                <p14:modId xmlns:p14="http://schemas.microsoft.com/office/powerpoint/2010/main" val="3027458833"/>
              </p:ext>
            </p:extLst>
          </p:nvPr>
        </p:nvGraphicFramePr>
        <p:xfrm>
          <a:off x="4716464" y="5934075"/>
          <a:ext cx="1957387" cy="390525"/>
        </p:xfrm>
        <a:graphic>
          <a:graphicData uri="http://schemas.openxmlformats.org/presentationml/2006/ole">
            <mc:AlternateContent xmlns:mc="http://schemas.openxmlformats.org/markup-compatibility/2006">
              <mc:Choice xmlns:v="urn:schemas-microsoft-com:vml" Requires="v">
                <p:oleObj spid="_x0000_s14404" name="Equation" r:id="rId21" imgW="1231366" imgH="203112" progId="Equation.DSMT4">
                  <p:embed/>
                </p:oleObj>
              </mc:Choice>
              <mc:Fallback>
                <p:oleObj name="Equation" r:id="rId21" imgW="1231366" imgH="203112" progId="Equation.DSMT4">
                  <p:embed/>
                  <p:pic>
                    <p:nvPicPr>
                      <p:cNvPr id="0" name="Object 6"/>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716464" y="5934075"/>
                        <a:ext cx="1957387"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55" name="Object 6">
            <a:extLst>
              <a:ext uri="{FF2B5EF4-FFF2-40B4-BE49-F238E27FC236}">
                <a16:creationId xmlns:a16="http://schemas.microsoft.com/office/drawing/2014/main" id="{DDC6022E-1821-42EC-91C2-71A3E6845F41}"/>
              </a:ext>
            </a:extLst>
          </p:cNvPr>
          <p:cNvGraphicFramePr>
            <a:graphicFrameLocks noChangeAspect="1"/>
          </p:cNvGraphicFramePr>
          <p:nvPr>
            <p:extLst>
              <p:ext uri="{D42A27DB-BD31-4B8C-83A1-F6EECF244321}">
                <p14:modId xmlns:p14="http://schemas.microsoft.com/office/powerpoint/2010/main" val="1294476297"/>
              </p:ext>
            </p:extLst>
          </p:nvPr>
        </p:nvGraphicFramePr>
        <p:xfrm>
          <a:off x="4732338" y="6315075"/>
          <a:ext cx="2017712" cy="390525"/>
        </p:xfrm>
        <a:graphic>
          <a:graphicData uri="http://schemas.openxmlformats.org/presentationml/2006/ole">
            <mc:AlternateContent xmlns:mc="http://schemas.openxmlformats.org/markup-compatibility/2006">
              <mc:Choice xmlns:v="urn:schemas-microsoft-com:vml" Requires="v">
                <p:oleObj spid="_x0000_s14405" name="Equation" r:id="rId23" imgW="1269449" imgH="203112" progId="Equation.DSMT4">
                  <p:embed/>
                </p:oleObj>
              </mc:Choice>
              <mc:Fallback>
                <p:oleObj name="Equation" r:id="rId23" imgW="1269449" imgH="203112" progId="Equation.DSMT4">
                  <p:embed/>
                  <p:pic>
                    <p:nvPicPr>
                      <p:cNvPr id="0" name="Object 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732338" y="6315075"/>
                        <a:ext cx="2017712"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9" name="Picture 5" descr="96">
            <a:hlinkClick r:id="" action="ppaction://noaction"/>
            <a:extLst>
              <a:ext uri="{FF2B5EF4-FFF2-40B4-BE49-F238E27FC236}">
                <a16:creationId xmlns:a16="http://schemas.microsoft.com/office/drawing/2014/main" id="{EBECFEE1-81E0-4BDA-AA17-DA8706AA15BA}"/>
              </a:ext>
            </a:extLst>
          </p:cNvPr>
          <p:cNvPicPr>
            <a:picLocks noChangeAspect="1" noChangeArrowheads="1" noCrop="1"/>
          </p:cNvPicPr>
          <p:nvPr/>
        </p:nvPicPr>
        <p:blipFill>
          <a:blip r:embed="rId25">
            <a:extLst>
              <a:ext uri="{28A0092B-C50C-407E-A947-70E740481C1C}">
                <a14:useLocalDpi xmlns:a14="http://schemas.microsoft.com/office/drawing/2010/main" val="0"/>
              </a:ext>
            </a:extLst>
          </a:blip>
          <a:srcRect/>
          <a:stretch>
            <a:fillRect/>
          </a:stretch>
        </p:blipFill>
        <p:spPr bwMode="auto">
          <a:xfrm>
            <a:off x="2600325" y="250825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57" name="Group 14336">
            <a:extLst>
              <a:ext uri="{FF2B5EF4-FFF2-40B4-BE49-F238E27FC236}">
                <a16:creationId xmlns:a16="http://schemas.microsoft.com/office/drawing/2014/main" id="{19E5D6D0-C126-4FDF-86B7-FB4ECF57CE65}"/>
              </a:ext>
            </a:extLst>
          </p:cNvPr>
          <p:cNvGrpSpPr>
            <a:grpSpLocks/>
          </p:cNvGrpSpPr>
          <p:nvPr/>
        </p:nvGrpSpPr>
        <p:grpSpPr bwMode="auto">
          <a:xfrm>
            <a:off x="2362200" y="3878262"/>
            <a:ext cx="1905000" cy="1674812"/>
            <a:chOff x="838200" y="3659524"/>
            <a:chExt cx="1905000" cy="1674476"/>
          </a:xfrm>
        </p:grpSpPr>
        <p:cxnSp>
          <p:nvCxnSpPr>
            <p:cNvPr id="30" name="Straight Connector 29">
              <a:extLst>
                <a:ext uri="{FF2B5EF4-FFF2-40B4-BE49-F238E27FC236}">
                  <a16:creationId xmlns:a16="http://schemas.microsoft.com/office/drawing/2014/main" id="{D4C709F6-C001-4691-BFC2-8E5233812066}"/>
                </a:ext>
              </a:extLst>
            </p:cNvPr>
            <p:cNvCxnSpPr/>
            <p:nvPr/>
          </p:nvCxnSpPr>
          <p:spPr>
            <a:xfrm>
              <a:off x="838200" y="3659524"/>
              <a:ext cx="1905000" cy="167447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E4537FA-A994-43AD-9517-E01147E92821}"/>
                </a:ext>
              </a:extLst>
            </p:cNvPr>
            <p:cNvCxnSpPr/>
            <p:nvPr/>
          </p:nvCxnSpPr>
          <p:spPr>
            <a:xfrm>
              <a:off x="838200" y="3659524"/>
              <a:ext cx="0" cy="167447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37" name="Straight Connector 36">
            <a:extLst>
              <a:ext uri="{FF2B5EF4-FFF2-40B4-BE49-F238E27FC236}">
                <a16:creationId xmlns:a16="http://schemas.microsoft.com/office/drawing/2014/main" id="{1C87EF45-EC66-4CF4-897A-7E8FAEF665A5}"/>
              </a:ext>
            </a:extLst>
          </p:cNvPr>
          <p:cNvCxnSpPr/>
          <p:nvPr/>
        </p:nvCxnSpPr>
        <p:spPr>
          <a:xfrm>
            <a:off x="2362200" y="5553074"/>
            <a:ext cx="1905000" cy="0"/>
          </a:xfrm>
          <a:prstGeom prst="line">
            <a:avLst/>
          </a:prstGeom>
          <a:ln w="28575">
            <a:solidFill>
              <a:srgbClr val="0099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fade">
                                      <p:cBhvr>
                                        <p:cTn id="7" dur="1000"/>
                                        <p:tgtEl>
                                          <p:spTgt spid="14340"/>
                                        </p:tgtEl>
                                      </p:cBhvr>
                                    </p:animEffect>
                                    <p:anim calcmode="lin" valueType="num">
                                      <p:cBhvr>
                                        <p:cTn id="8" dur="1000" fill="hold"/>
                                        <p:tgtEl>
                                          <p:spTgt spid="14340"/>
                                        </p:tgtEl>
                                        <p:attrNameLst>
                                          <p:attrName>ppt_x</p:attrName>
                                        </p:attrNameLst>
                                      </p:cBhvr>
                                      <p:tavLst>
                                        <p:tav tm="0">
                                          <p:val>
                                            <p:strVal val="#ppt_x"/>
                                          </p:val>
                                        </p:tav>
                                        <p:tav tm="100000">
                                          <p:val>
                                            <p:strVal val="#ppt_x"/>
                                          </p:val>
                                        </p:tav>
                                      </p:tavLst>
                                    </p:anim>
                                    <p:anim calcmode="lin" valueType="num">
                                      <p:cBhvr>
                                        <p:cTn id="9" dur="1000" fill="hold"/>
                                        <p:tgtEl>
                                          <p:spTgt spid="1434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14341"/>
                                        </p:tgtEl>
                                        <p:attrNameLst>
                                          <p:attrName>style.visibility</p:attrName>
                                        </p:attrNameLst>
                                      </p:cBhvr>
                                      <p:to>
                                        <p:strVal val="visible"/>
                                      </p:to>
                                    </p:set>
                                    <p:animEffect transition="in" filter="fade">
                                      <p:cBhvr>
                                        <p:cTn id="14" dur="1000"/>
                                        <p:tgtEl>
                                          <p:spTgt spid="1434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4351"/>
                                        </p:tgtEl>
                                        <p:attrNameLst>
                                          <p:attrName>style.visibility</p:attrName>
                                        </p:attrNameLst>
                                      </p:cBhvr>
                                      <p:to>
                                        <p:strVal val="visible"/>
                                      </p:to>
                                    </p:set>
                                    <p:animEffect transition="in" filter="wipe(left)">
                                      <p:cBhvr>
                                        <p:cTn id="19" dur="1000"/>
                                        <p:tgtEl>
                                          <p:spTgt spid="1435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14357"/>
                                        </p:tgtEl>
                                        <p:attrNameLst>
                                          <p:attrName>style.visibility</p:attrName>
                                        </p:attrNameLst>
                                      </p:cBhvr>
                                      <p:to>
                                        <p:strVal val="visible"/>
                                      </p:to>
                                    </p:set>
                                    <p:animEffect transition="in" filter="wipe(up)">
                                      <p:cBhvr>
                                        <p:cTn id="24" dur="1000"/>
                                        <p:tgtEl>
                                          <p:spTgt spid="1435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4352"/>
                                        </p:tgtEl>
                                        <p:attrNameLst>
                                          <p:attrName>style.visibility</p:attrName>
                                        </p:attrNameLst>
                                      </p:cBhvr>
                                      <p:to>
                                        <p:strVal val="visible"/>
                                      </p:to>
                                    </p:set>
                                    <p:animEffect transition="in" filter="wipe(left)">
                                      <p:cBhvr>
                                        <p:cTn id="29" dur="1000"/>
                                        <p:tgtEl>
                                          <p:spTgt spid="1435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2"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wipe(right)">
                                      <p:cBhvr>
                                        <p:cTn id="34" dur="1000"/>
                                        <p:tgtEl>
                                          <p:spTgt spid="3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4349"/>
                                        </p:tgtEl>
                                        <p:attrNameLst>
                                          <p:attrName>style.visibility</p:attrName>
                                        </p:attrNameLst>
                                      </p:cBhvr>
                                      <p:to>
                                        <p:strVal val="visible"/>
                                      </p:to>
                                    </p:set>
                                    <p:animEffect transition="in" filter="wipe(left)">
                                      <p:cBhvr>
                                        <p:cTn id="39" dur="1000"/>
                                        <p:tgtEl>
                                          <p:spTgt spid="1434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4346"/>
                                        </p:tgtEl>
                                        <p:attrNameLst>
                                          <p:attrName>style.visibility</p:attrName>
                                        </p:attrNameLst>
                                      </p:cBhvr>
                                      <p:to>
                                        <p:strVal val="visible"/>
                                      </p:to>
                                    </p:set>
                                    <p:animEffect transition="in" filter="wipe(left)">
                                      <p:cBhvr>
                                        <p:cTn id="44" dur="1000"/>
                                        <p:tgtEl>
                                          <p:spTgt spid="1434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4348"/>
                                        </p:tgtEl>
                                        <p:attrNameLst>
                                          <p:attrName>style.visibility</p:attrName>
                                        </p:attrNameLst>
                                      </p:cBhvr>
                                      <p:to>
                                        <p:strVal val="visible"/>
                                      </p:to>
                                    </p:set>
                                    <p:animEffect transition="in" filter="wipe(left)">
                                      <p:cBhvr>
                                        <p:cTn id="49" dur="1000"/>
                                        <p:tgtEl>
                                          <p:spTgt spid="14348"/>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14350"/>
                                        </p:tgtEl>
                                        <p:attrNameLst>
                                          <p:attrName>style.visibility</p:attrName>
                                        </p:attrNameLst>
                                      </p:cBhvr>
                                      <p:to>
                                        <p:strVal val="visible"/>
                                      </p:to>
                                    </p:set>
                                    <p:animEffect transition="in" filter="wipe(left)">
                                      <p:cBhvr>
                                        <p:cTn id="54" dur="1000"/>
                                        <p:tgtEl>
                                          <p:spTgt spid="14350"/>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14347"/>
                                        </p:tgtEl>
                                        <p:attrNameLst>
                                          <p:attrName>style.visibility</p:attrName>
                                        </p:attrNameLst>
                                      </p:cBhvr>
                                      <p:to>
                                        <p:strVal val="visible"/>
                                      </p:to>
                                    </p:set>
                                    <p:animEffect transition="in" filter="wipe(left)">
                                      <p:cBhvr>
                                        <p:cTn id="59" dur="1000"/>
                                        <p:tgtEl>
                                          <p:spTgt spid="14347"/>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14353"/>
                                        </p:tgtEl>
                                        <p:attrNameLst>
                                          <p:attrName>style.visibility</p:attrName>
                                        </p:attrNameLst>
                                      </p:cBhvr>
                                      <p:to>
                                        <p:strVal val="visible"/>
                                      </p:to>
                                    </p:set>
                                    <p:animEffect transition="in" filter="wipe(left)">
                                      <p:cBhvr>
                                        <p:cTn id="64" dur="1000"/>
                                        <p:tgtEl>
                                          <p:spTgt spid="14353"/>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14354"/>
                                        </p:tgtEl>
                                        <p:attrNameLst>
                                          <p:attrName>style.visibility</p:attrName>
                                        </p:attrNameLst>
                                      </p:cBhvr>
                                      <p:to>
                                        <p:strVal val="visible"/>
                                      </p:to>
                                    </p:set>
                                    <p:animEffect transition="in" filter="wipe(left)">
                                      <p:cBhvr>
                                        <p:cTn id="69" dur="1000"/>
                                        <p:tgtEl>
                                          <p:spTgt spid="14354"/>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nodeType="clickEffect">
                                  <p:stCondLst>
                                    <p:cond delay="0"/>
                                  </p:stCondLst>
                                  <p:childTnLst>
                                    <p:set>
                                      <p:cBhvr>
                                        <p:cTn id="73" dur="1" fill="hold">
                                          <p:stCondLst>
                                            <p:cond delay="0"/>
                                          </p:stCondLst>
                                        </p:cTn>
                                        <p:tgtEl>
                                          <p:spTgt spid="14355"/>
                                        </p:tgtEl>
                                        <p:attrNameLst>
                                          <p:attrName>style.visibility</p:attrName>
                                        </p:attrNameLst>
                                      </p:cBhvr>
                                      <p:to>
                                        <p:strVal val="visible"/>
                                      </p:to>
                                    </p:set>
                                    <p:animEffect transition="in" filter="wipe(left)">
                                      <p:cBhvr>
                                        <p:cTn id="74" dur="1000"/>
                                        <p:tgtEl>
                                          <p:spTgt spid="14355"/>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29"/>
                                        </p:tgtEl>
                                        <p:attrNameLst>
                                          <p:attrName>style.visibility</p:attrName>
                                        </p:attrNameLst>
                                      </p:cBhvr>
                                      <p:to>
                                        <p:strVal val="visible"/>
                                      </p:to>
                                    </p:set>
                                    <p:anim calcmode="lin" valueType="num">
                                      <p:cBhvr additive="base">
                                        <p:cTn id="79" dur="1000" fill="hold"/>
                                        <p:tgtEl>
                                          <p:spTgt spid="29"/>
                                        </p:tgtEl>
                                        <p:attrNameLst>
                                          <p:attrName>ppt_x</p:attrName>
                                        </p:attrNameLst>
                                      </p:cBhvr>
                                      <p:tavLst>
                                        <p:tav tm="0">
                                          <p:val>
                                            <p:strVal val="#ppt_x"/>
                                          </p:val>
                                        </p:tav>
                                        <p:tav tm="100000">
                                          <p:val>
                                            <p:strVal val="#ppt_x"/>
                                          </p:val>
                                        </p:tav>
                                      </p:tavLst>
                                    </p:anim>
                                    <p:anim calcmode="lin" valueType="num">
                                      <p:cBhvr additive="base">
                                        <p:cTn id="80" dur="10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4348" grpId="0"/>
      <p:bldP spid="14349" grpId="0"/>
      <p:bldP spid="14351" grpId="0"/>
      <p:bldP spid="1435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476_example">
            <a:extLst>
              <a:ext uri="{FF2B5EF4-FFF2-40B4-BE49-F238E27FC236}">
                <a16:creationId xmlns:a16="http://schemas.microsoft.com/office/drawing/2014/main" id="{55AC3688-2D8C-4625-BAF4-FC60C7DE59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
            <a:ext cx="118872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a:extLst>
              <a:ext uri="{FF2B5EF4-FFF2-40B4-BE49-F238E27FC236}">
                <a16:creationId xmlns:a16="http://schemas.microsoft.com/office/drawing/2014/main" id="{D1F60100-B12A-401F-977F-0EE0AF67FA81}"/>
              </a:ext>
            </a:extLst>
          </p:cNvPr>
          <p:cNvSpPr txBox="1">
            <a:spLocks noChangeArrowheads="1"/>
          </p:cNvSpPr>
          <p:nvPr/>
        </p:nvSpPr>
        <p:spPr bwMode="auto">
          <a:xfrm>
            <a:off x="3581400" y="319088"/>
            <a:ext cx="502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800" b="1">
                <a:solidFill>
                  <a:srgbClr val="FF3300"/>
                </a:solidFill>
                <a:effectLst>
                  <a:outerShdw blurRad="38100" dist="38100" dir="2700000" algn="tl">
                    <a:srgbClr val="C0C0C0"/>
                  </a:outerShdw>
                </a:effectLst>
                <a:latin typeface="Times New Roman" pitchFamily="18" charset="0"/>
              </a:rPr>
              <a:t>BÀI TẬP: GIAO THOA SÓNG</a:t>
            </a:r>
          </a:p>
        </p:txBody>
      </p:sp>
      <p:sp>
        <p:nvSpPr>
          <p:cNvPr id="15364" name="Rectangle 2">
            <a:extLst>
              <a:ext uri="{FF2B5EF4-FFF2-40B4-BE49-F238E27FC236}">
                <a16:creationId xmlns:a16="http://schemas.microsoft.com/office/drawing/2014/main" id="{DB842B19-30F8-48C8-9027-2256B9C2AA60}"/>
              </a:ext>
            </a:extLst>
          </p:cNvPr>
          <p:cNvSpPr>
            <a:spLocks noChangeArrowheads="1"/>
          </p:cNvSpPr>
          <p:nvPr/>
        </p:nvSpPr>
        <p:spPr bwMode="auto">
          <a:xfrm>
            <a:off x="1447800" y="762000"/>
            <a:ext cx="9448800" cy="324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fr-FR" altLang="vi-VN" sz="2400" b="1" dirty="0"/>
              <a:t>Câu 13: </a:t>
            </a:r>
            <a:r>
              <a:rPr lang="fr-FR" altLang="vi-VN" sz="2400" dirty="0"/>
              <a:t>Ở mặt chất lỏng có 2 nguồn sóng A,B cách nhau 18 cm, dao động theo phương thẳng đứng, với phương trình là </a:t>
            </a:r>
            <a:r>
              <a:rPr lang="fr-FR" altLang="vi-VN" sz="2400" dirty="0" err="1"/>
              <a:t>u</a:t>
            </a:r>
            <a:r>
              <a:rPr lang="fr-FR" altLang="vi-VN" sz="2400" baseline="-25000" dirty="0" err="1"/>
              <a:t>A</a:t>
            </a:r>
            <a:r>
              <a:rPr lang="fr-FR" altLang="vi-VN" sz="2400" dirty="0"/>
              <a:t> = </a:t>
            </a:r>
            <a:r>
              <a:rPr lang="fr-FR" altLang="vi-VN" sz="2400" dirty="0" err="1"/>
              <a:t>u</a:t>
            </a:r>
            <a:r>
              <a:rPr lang="fr-FR" altLang="vi-VN" sz="2400" baseline="-25000" dirty="0" err="1"/>
              <a:t>B</a:t>
            </a:r>
            <a:r>
              <a:rPr lang="fr-FR" altLang="vi-VN" sz="2400" dirty="0"/>
              <a:t> = acos50</a:t>
            </a:r>
            <a:r>
              <a:rPr lang="fr-FR" altLang="vi-VN" sz="2400" dirty="0">
                <a:sym typeface="Symbol" panose="05050102010706020507" pitchFamily="18" charset="2"/>
              </a:rPr>
              <a:t></a:t>
            </a:r>
            <a:r>
              <a:rPr lang="fr-FR" altLang="vi-VN" sz="2400" dirty="0"/>
              <a:t>t (với t tính bằng s). Tốc độ truyền sóng ở mặt chất lỏng là 50cm/s. Gọi O là trung điểm của AB, điểm M ở mặt chất lỏng nằm trên đường trung trực của AB và gần O nhất sao cho phần tử chất lỏng tại M dao động       cùng pha với phân tử chất lỏng tại O. Khoảng cách MO là</a:t>
            </a:r>
          </a:p>
          <a:p>
            <a:pPr algn="just" eaLnBrk="1" hangingPunct="1">
              <a:spcBef>
                <a:spcPts val="1200"/>
              </a:spcBef>
            </a:pPr>
            <a:r>
              <a:rPr lang="fr-FR" altLang="vi-VN" sz="2400" dirty="0">
                <a:sym typeface="Symbol" panose="05050102010706020507" pitchFamily="18" charset="2"/>
              </a:rPr>
              <a:t>	</a:t>
            </a:r>
            <a:r>
              <a:rPr lang="fr-FR" altLang="vi-VN" sz="2400" b="1" dirty="0">
                <a:sym typeface="Symbol" panose="05050102010706020507" pitchFamily="18" charset="2"/>
              </a:rPr>
              <a:t>A. </a:t>
            </a:r>
            <a:r>
              <a:rPr lang="fr-FR" altLang="vi-VN" sz="2400" dirty="0">
                <a:sym typeface="Symbol" panose="05050102010706020507" pitchFamily="18" charset="2"/>
              </a:rPr>
              <a:t>10 cm. 	</a:t>
            </a:r>
            <a:r>
              <a:rPr lang="fr-FR" altLang="vi-VN" sz="2400" b="1" dirty="0">
                <a:sym typeface="Symbol" panose="05050102010706020507" pitchFamily="18" charset="2"/>
              </a:rPr>
              <a:t>B.</a:t>
            </a:r>
            <a:r>
              <a:rPr lang="fr-FR" altLang="vi-VN" sz="2400" dirty="0">
                <a:sym typeface="Symbol" panose="05050102010706020507" pitchFamily="18" charset="2"/>
              </a:rPr>
              <a:t> 2</a:t>
            </a:r>
            <a:r>
              <a:rPr lang="fr-FR" altLang="vi-VN" sz="2400" dirty="0"/>
              <a:t>10cm.</a:t>
            </a:r>
            <a:r>
              <a:rPr lang="fr-FR" altLang="vi-VN" sz="2400" dirty="0">
                <a:sym typeface="Symbol" panose="05050102010706020507" pitchFamily="18" charset="2"/>
              </a:rPr>
              <a:t> </a:t>
            </a:r>
            <a:r>
              <a:rPr lang="fr-FR" altLang="vi-VN" sz="2400" b="1" dirty="0">
                <a:sym typeface="Symbol" panose="05050102010706020507" pitchFamily="18" charset="2"/>
              </a:rPr>
              <a:t>	   C. </a:t>
            </a:r>
            <a:r>
              <a:rPr lang="fr-FR" altLang="vi-VN" sz="2400" dirty="0">
                <a:sym typeface="Symbol" panose="05050102010706020507" pitchFamily="18" charset="2"/>
              </a:rPr>
              <a:t>2</a:t>
            </a:r>
            <a:r>
              <a:rPr lang="fr-FR" altLang="vi-VN" sz="2400" dirty="0"/>
              <a:t>2cm. </a:t>
            </a:r>
            <a:r>
              <a:rPr lang="fr-FR" altLang="vi-VN" sz="2400" b="1" dirty="0">
                <a:sym typeface="Symbol" panose="05050102010706020507" pitchFamily="18" charset="2"/>
              </a:rPr>
              <a:t>	   D. </a:t>
            </a:r>
            <a:r>
              <a:rPr lang="fr-FR" altLang="vi-VN" sz="2400" dirty="0">
                <a:sym typeface="Symbol" panose="05050102010706020507" pitchFamily="18" charset="2"/>
              </a:rPr>
              <a:t>2 cm.</a:t>
            </a:r>
          </a:p>
        </p:txBody>
      </p:sp>
      <p:graphicFrame>
        <p:nvGraphicFramePr>
          <p:cNvPr id="15365" name="Object 19">
            <a:extLst>
              <a:ext uri="{FF2B5EF4-FFF2-40B4-BE49-F238E27FC236}">
                <a16:creationId xmlns:a16="http://schemas.microsoft.com/office/drawing/2014/main" id="{6C6757B8-EF12-4FEB-9420-B6B175B79FF9}"/>
              </a:ext>
            </a:extLst>
          </p:cNvPr>
          <p:cNvGraphicFramePr>
            <a:graphicFrameLocks noChangeAspect="1"/>
          </p:cNvGraphicFramePr>
          <p:nvPr/>
        </p:nvGraphicFramePr>
        <p:xfrm>
          <a:off x="5286375" y="3810001"/>
          <a:ext cx="2376488" cy="855663"/>
        </p:xfrm>
        <a:graphic>
          <a:graphicData uri="http://schemas.openxmlformats.org/presentationml/2006/ole">
            <mc:AlternateContent xmlns:mc="http://schemas.openxmlformats.org/markup-compatibility/2006">
              <mc:Choice xmlns:v="urn:schemas-microsoft-com:vml" Requires="v">
                <p:oleObj spid="_x0000_s15416" name="Equation" r:id="rId4" imgW="1155700" imgH="419100" progId="Equation.DSMT4">
                  <p:embed/>
                </p:oleObj>
              </mc:Choice>
              <mc:Fallback>
                <p:oleObj name="Equation" r:id="rId4" imgW="1155700" imgH="419100" progId="Equation.DSMT4">
                  <p:embed/>
                  <p:pic>
                    <p:nvPicPr>
                      <p:cNvPr id="0" name="Object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86375" y="3810001"/>
                        <a:ext cx="2376488"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 name="Group 2">
            <a:extLst>
              <a:ext uri="{FF2B5EF4-FFF2-40B4-BE49-F238E27FC236}">
                <a16:creationId xmlns:a16="http://schemas.microsoft.com/office/drawing/2014/main" id="{6BA21774-4B08-4549-98FA-AA09FEBBA706}"/>
              </a:ext>
            </a:extLst>
          </p:cNvPr>
          <p:cNvGrpSpPr>
            <a:grpSpLocks/>
          </p:cNvGrpSpPr>
          <p:nvPr/>
        </p:nvGrpSpPr>
        <p:grpSpPr bwMode="auto">
          <a:xfrm>
            <a:off x="1752600" y="4462463"/>
            <a:ext cx="3233738" cy="1435100"/>
            <a:chOff x="228600" y="4462463"/>
            <a:chExt cx="3233738" cy="1435100"/>
          </a:xfrm>
        </p:grpSpPr>
        <p:grpSp>
          <p:nvGrpSpPr>
            <p:cNvPr id="15382" name="Group 24">
              <a:extLst>
                <a:ext uri="{FF2B5EF4-FFF2-40B4-BE49-F238E27FC236}">
                  <a16:creationId xmlns:a16="http://schemas.microsoft.com/office/drawing/2014/main" id="{85EFBDFC-2809-4D50-A9DE-DEE1CEA21255}"/>
                </a:ext>
              </a:extLst>
            </p:cNvPr>
            <p:cNvGrpSpPr>
              <a:grpSpLocks/>
            </p:cNvGrpSpPr>
            <p:nvPr/>
          </p:nvGrpSpPr>
          <p:grpSpPr bwMode="auto">
            <a:xfrm>
              <a:off x="228600" y="4462463"/>
              <a:ext cx="3233738" cy="1408112"/>
              <a:chOff x="228600" y="4462463"/>
              <a:chExt cx="3476625" cy="1408777"/>
            </a:xfrm>
          </p:grpSpPr>
          <p:sp>
            <p:nvSpPr>
              <p:cNvPr id="8" name="Isosceles Triangle 7">
                <a:extLst>
                  <a:ext uri="{FF2B5EF4-FFF2-40B4-BE49-F238E27FC236}">
                    <a16:creationId xmlns:a16="http://schemas.microsoft.com/office/drawing/2014/main" id="{4DDDAB91-9C75-44E7-8829-A15B3FFA7A6B}"/>
                  </a:ext>
                </a:extLst>
              </p:cNvPr>
              <p:cNvSpPr/>
              <p:nvPr/>
            </p:nvSpPr>
            <p:spPr>
              <a:xfrm>
                <a:off x="411221" y="4770583"/>
                <a:ext cx="3169411" cy="762360"/>
              </a:xfrm>
              <a:prstGeom prst="triangle">
                <a:avLst/>
              </a:prstGeom>
              <a:no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15385" name="Object 22">
                <a:extLst>
                  <a:ext uri="{FF2B5EF4-FFF2-40B4-BE49-F238E27FC236}">
                    <a16:creationId xmlns:a16="http://schemas.microsoft.com/office/drawing/2014/main" id="{65D51C04-6941-4029-801D-583BB65C7385}"/>
                  </a:ext>
                </a:extLst>
              </p:cNvPr>
              <p:cNvGraphicFramePr>
                <a:graphicFrameLocks noChangeAspect="1"/>
              </p:cNvGraphicFramePr>
              <p:nvPr/>
            </p:nvGraphicFramePr>
            <p:xfrm>
              <a:off x="228600" y="5529263"/>
              <a:ext cx="314325" cy="338137"/>
            </p:xfrm>
            <a:graphic>
              <a:graphicData uri="http://schemas.openxmlformats.org/presentationml/2006/ole">
                <mc:AlternateContent xmlns:mc="http://schemas.openxmlformats.org/markup-compatibility/2006">
                  <mc:Choice xmlns:v="urn:schemas-microsoft-com:vml" Requires="v">
                    <p:oleObj spid="_x0000_s15417" name="Equation" r:id="rId6" imgW="152268" imgH="164957" progId="Equation.DSMT4">
                      <p:embed/>
                    </p:oleObj>
                  </mc:Choice>
                  <mc:Fallback>
                    <p:oleObj name="Equation" r:id="rId6" imgW="152268" imgH="164957" progId="Equation.DSMT4">
                      <p:embed/>
                      <p:pic>
                        <p:nvPicPr>
                          <p:cNvPr id="0" name="Object 2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 y="5529263"/>
                            <a:ext cx="3143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0" name="Straight Connector 9">
                <a:extLst>
                  <a:ext uri="{FF2B5EF4-FFF2-40B4-BE49-F238E27FC236}">
                    <a16:creationId xmlns:a16="http://schemas.microsoft.com/office/drawing/2014/main" id="{3E4C5719-0B7C-46BA-83E4-DDF30F7C1F37}"/>
                  </a:ext>
                </a:extLst>
              </p:cNvPr>
              <p:cNvCxnSpPr>
                <a:stCxn id="8" idx="0"/>
              </p:cNvCxnSpPr>
              <p:nvPr/>
            </p:nvCxnSpPr>
            <p:spPr>
              <a:xfrm>
                <a:off x="1996780" y="4770583"/>
                <a:ext cx="0" cy="762360"/>
              </a:xfrm>
              <a:prstGeom prst="line">
                <a:avLst/>
              </a:prstGeom>
              <a:ln w="28575">
                <a:solidFill>
                  <a:srgbClr val="FF00FF"/>
                </a:solidFill>
                <a:prstDash val="sysDash"/>
              </a:ln>
            </p:spPr>
            <p:style>
              <a:lnRef idx="1">
                <a:schemeClr val="accent1"/>
              </a:lnRef>
              <a:fillRef idx="0">
                <a:schemeClr val="accent1"/>
              </a:fillRef>
              <a:effectRef idx="0">
                <a:schemeClr val="accent1"/>
              </a:effectRef>
              <a:fontRef idx="minor">
                <a:schemeClr val="tx1"/>
              </a:fontRef>
            </p:style>
          </p:cxnSp>
          <p:graphicFrame>
            <p:nvGraphicFramePr>
              <p:cNvPr id="15387" name="Object 25">
                <a:extLst>
                  <a:ext uri="{FF2B5EF4-FFF2-40B4-BE49-F238E27FC236}">
                    <a16:creationId xmlns:a16="http://schemas.microsoft.com/office/drawing/2014/main" id="{7FB58688-5670-4637-A114-3A65DFFAF808}"/>
                  </a:ext>
                </a:extLst>
              </p:cNvPr>
              <p:cNvGraphicFramePr>
                <a:graphicFrameLocks noChangeAspect="1"/>
              </p:cNvGraphicFramePr>
              <p:nvPr/>
            </p:nvGraphicFramePr>
            <p:xfrm>
              <a:off x="3390900" y="5533103"/>
              <a:ext cx="314325" cy="338137"/>
            </p:xfrm>
            <a:graphic>
              <a:graphicData uri="http://schemas.openxmlformats.org/presentationml/2006/ole">
                <mc:AlternateContent xmlns:mc="http://schemas.openxmlformats.org/markup-compatibility/2006">
                  <mc:Choice xmlns:v="urn:schemas-microsoft-com:vml" Requires="v">
                    <p:oleObj spid="_x0000_s15418" name="Equation" r:id="rId8" imgW="152268" imgH="164957" progId="Equation.DSMT4">
                      <p:embed/>
                    </p:oleObj>
                  </mc:Choice>
                  <mc:Fallback>
                    <p:oleObj name="Equation" r:id="rId8" imgW="152268" imgH="164957" progId="Equation.DSMT4">
                      <p:embed/>
                      <p:pic>
                        <p:nvPicPr>
                          <p:cNvPr id="0" name="Object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90900" y="5533103"/>
                            <a:ext cx="3143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388" name="Object 26">
                <a:extLst>
                  <a:ext uri="{FF2B5EF4-FFF2-40B4-BE49-F238E27FC236}">
                    <a16:creationId xmlns:a16="http://schemas.microsoft.com/office/drawing/2014/main" id="{CF7CE947-6C94-4735-9097-16642965147A}"/>
                  </a:ext>
                </a:extLst>
              </p:cNvPr>
              <p:cNvGraphicFramePr>
                <a:graphicFrameLocks noChangeAspect="1"/>
              </p:cNvGraphicFramePr>
              <p:nvPr/>
            </p:nvGraphicFramePr>
            <p:xfrm>
              <a:off x="1943100" y="4462463"/>
              <a:ext cx="419100" cy="338137"/>
            </p:xfrm>
            <a:graphic>
              <a:graphicData uri="http://schemas.openxmlformats.org/presentationml/2006/ole">
                <mc:AlternateContent xmlns:mc="http://schemas.openxmlformats.org/markup-compatibility/2006">
                  <mc:Choice xmlns:v="urn:schemas-microsoft-com:vml" Requires="v">
                    <p:oleObj spid="_x0000_s15419" name="Equation" r:id="rId10" imgW="203024" imgH="164957" progId="Equation.DSMT4">
                      <p:embed/>
                    </p:oleObj>
                  </mc:Choice>
                  <mc:Fallback>
                    <p:oleObj name="Equation" r:id="rId10" imgW="203024" imgH="164957" progId="Equation.DSMT4">
                      <p:embed/>
                      <p:pic>
                        <p:nvPicPr>
                          <p:cNvPr id="0" name="Object 2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43100" y="4462463"/>
                            <a:ext cx="4191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5383" name="Object 29">
              <a:extLst>
                <a:ext uri="{FF2B5EF4-FFF2-40B4-BE49-F238E27FC236}">
                  <a16:creationId xmlns:a16="http://schemas.microsoft.com/office/drawing/2014/main" id="{E6D1D982-F7E7-4A32-BC25-A7C2C904D366}"/>
                </a:ext>
              </a:extLst>
            </p:cNvPr>
            <p:cNvGraphicFramePr>
              <a:graphicFrameLocks noChangeAspect="1"/>
            </p:cNvGraphicFramePr>
            <p:nvPr/>
          </p:nvGraphicFramePr>
          <p:xfrm>
            <a:off x="1838325" y="5532438"/>
            <a:ext cx="314325" cy="365125"/>
          </p:xfrm>
          <a:graphic>
            <a:graphicData uri="http://schemas.openxmlformats.org/presentationml/2006/ole">
              <mc:AlternateContent xmlns:mc="http://schemas.openxmlformats.org/markup-compatibility/2006">
                <mc:Choice xmlns:v="urn:schemas-microsoft-com:vml" Requires="v">
                  <p:oleObj spid="_x0000_s15420" name="Equation" r:id="rId12" imgW="152202" imgH="177569" progId="Equation.DSMT4">
                    <p:embed/>
                  </p:oleObj>
                </mc:Choice>
                <mc:Fallback>
                  <p:oleObj name="Equation" r:id="rId12" imgW="152202" imgH="177569" progId="Equation.DSMT4">
                    <p:embed/>
                    <p:pic>
                      <p:nvPicPr>
                        <p:cNvPr id="0" name="Object 2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838325" y="5532438"/>
                          <a:ext cx="3143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5368" name="Object 30">
            <a:extLst>
              <a:ext uri="{FF2B5EF4-FFF2-40B4-BE49-F238E27FC236}">
                <a16:creationId xmlns:a16="http://schemas.microsoft.com/office/drawing/2014/main" id="{92AB1F24-A1C8-44E0-935F-FB820C80CA4C}"/>
              </a:ext>
            </a:extLst>
          </p:cNvPr>
          <p:cNvGraphicFramePr>
            <a:graphicFrameLocks noChangeAspect="1"/>
          </p:cNvGraphicFramePr>
          <p:nvPr/>
        </p:nvGraphicFramePr>
        <p:xfrm>
          <a:off x="5246688" y="4572001"/>
          <a:ext cx="1935162" cy="466725"/>
        </p:xfrm>
        <a:graphic>
          <a:graphicData uri="http://schemas.openxmlformats.org/presentationml/2006/ole">
            <mc:AlternateContent xmlns:mc="http://schemas.openxmlformats.org/markup-compatibility/2006">
              <mc:Choice xmlns:v="urn:schemas-microsoft-com:vml" Requires="v">
                <p:oleObj spid="_x0000_s15421" name="Equation" r:id="rId14" imgW="939800" imgH="228600" progId="Equation.DSMT4">
                  <p:embed/>
                </p:oleObj>
              </mc:Choice>
              <mc:Fallback>
                <p:oleObj name="Equation" r:id="rId14" imgW="939800" imgH="228600" progId="Equation.DSMT4">
                  <p:embed/>
                  <p:pic>
                    <p:nvPicPr>
                      <p:cNvPr id="0" name="Object 3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246688" y="4572001"/>
                        <a:ext cx="193516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369" name="Object 33">
            <a:extLst>
              <a:ext uri="{FF2B5EF4-FFF2-40B4-BE49-F238E27FC236}">
                <a16:creationId xmlns:a16="http://schemas.microsoft.com/office/drawing/2014/main" id="{2A1759E6-7FC5-4AAC-A7C8-D63DC6CB4BF2}"/>
              </a:ext>
            </a:extLst>
          </p:cNvPr>
          <p:cNvGraphicFramePr>
            <a:graphicFrameLocks noChangeAspect="1"/>
          </p:cNvGraphicFramePr>
          <p:nvPr/>
        </p:nvGraphicFramePr>
        <p:xfrm>
          <a:off x="5176838" y="5095876"/>
          <a:ext cx="4729162" cy="466725"/>
        </p:xfrm>
        <a:graphic>
          <a:graphicData uri="http://schemas.openxmlformats.org/presentationml/2006/ole">
            <mc:AlternateContent xmlns:mc="http://schemas.openxmlformats.org/markup-compatibility/2006">
              <mc:Choice xmlns:v="urn:schemas-microsoft-com:vml" Requires="v">
                <p:oleObj spid="_x0000_s15422" name="Equation" r:id="rId16" imgW="2298700" imgH="228600" progId="Equation.DSMT4">
                  <p:embed/>
                </p:oleObj>
              </mc:Choice>
              <mc:Fallback>
                <p:oleObj name="Equation" r:id="rId16" imgW="2298700" imgH="228600" progId="Equation.DSMT4">
                  <p:embed/>
                  <p:pic>
                    <p:nvPicPr>
                      <p:cNvPr id="0" name="Object 3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176838" y="5095876"/>
                        <a:ext cx="472916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370" name="Object 34">
            <a:extLst>
              <a:ext uri="{FF2B5EF4-FFF2-40B4-BE49-F238E27FC236}">
                <a16:creationId xmlns:a16="http://schemas.microsoft.com/office/drawing/2014/main" id="{B3AC06BC-F780-4E15-941E-57256278EA82}"/>
              </a:ext>
            </a:extLst>
          </p:cNvPr>
          <p:cNvGraphicFramePr>
            <a:graphicFrameLocks noChangeAspect="1"/>
          </p:cNvGraphicFramePr>
          <p:nvPr/>
        </p:nvGraphicFramePr>
        <p:xfrm>
          <a:off x="5230814" y="5562601"/>
          <a:ext cx="3343275" cy="466725"/>
        </p:xfrm>
        <a:graphic>
          <a:graphicData uri="http://schemas.openxmlformats.org/presentationml/2006/ole">
            <mc:AlternateContent xmlns:mc="http://schemas.openxmlformats.org/markup-compatibility/2006">
              <mc:Choice xmlns:v="urn:schemas-microsoft-com:vml" Requires="v">
                <p:oleObj spid="_x0000_s15423" name="Equation" r:id="rId18" imgW="1625600" imgH="228600" progId="Equation.DSMT4">
                  <p:embed/>
                </p:oleObj>
              </mc:Choice>
              <mc:Fallback>
                <p:oleObj name="Equation" r:id="rId18" imgW="1625600" imgH="228600" progId="Equation.DSMT4">
                  <p:embed/>
                  <p:pic>
                    <p:nvPicPr>
                      <p:cNvPr id="0" name="Object 3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230814" y="5562601"/>
                        <a:ext cx="33432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381" name="Object 34">
            <a:extLst>
              <a:ext uri="{FF2B5EF4-FFF2-40B4-BE49-F238E27FC236}">
                <a16:creationId xmlns:a16="http://schemas.microsoft.com/office/drawing/2014/main" id="{10EEF371-9733-4589-8363-4DD6341A9F48}"/>
              </a:ext>
            </a:extLst>
          </p:cNvPr>
          <p:cNvGraphicFramePr>
            <a:graphicFrameLocks noChangeAspect="1"/>
          </p:cNvGraphicFramePr>
          <p:nvPr>
            <p:extLst>
              <p:ext uri="{D42A27DB-BD31-4B8C-83A1-F6EECF244321}">
                <p14:modId xmlns:p14="http://schemas.microsoft.com/office/powerpoint/2010/main" val="3012455940"/>
              </p:ext>
            </p:extLst>
          </p:nvPr>
        </p:nvGraphicFramePr>
        <p:xfrm>
          <a:off x="4949825" y="5965826"/>
          <a:ext cx="4257675" cy="519113"/>
        </p:xfrm>
        <a:graphic>
          <a:graphicData uri="http://schemas.openxmlformats.org/presentationml/2006/ole">
            <mc:AlternateContent xmlns:mc="http://schemas.openxmlformats.org/markup-compatibility/2006">
              <mc:Choice xmlns:v="urn:schemas-microsoft-com:vml" Requires="v">
                <p:oleObj spid="_x0000_s15424" name="Equation" r:id="rId20" imgW="2070100" imgH="254000" progId="Equation.DSMT4">
                  <p:embed/>
                </p:oleObj>
              </mc:Choice>
              <mc:Fallback>
                <p:oleObj name="Equation" r:id="rId20" imgW="2070100" imgH="254000" progId="Equation.DSMT4">
                  <p:embed/>
                  <p:pic>
                    <p:nvPicPr>
                      <p:cNvPr id="0" name="Object 34"/>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949825" y="5965826"/>
                        <a:ext cx="4257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42" name="Picture 5" descr="96">
            <a:hlinkClick r:id="" action="ppaction://noaction"/>
            <a:extLst>
              <a:ext uri="{FF2B5EF4-FFF2-40B4-BE49-F238E27FC236}">
                <a16:creationId xmlns:a16="http://schemas.microsoft.com/office/drawing/2014/main" id="{0A5318BA-506D-494B-834F-94FE06B0825C}"/>
              </a:ext>
            </a:extLst>
          </p:cNvPr>
          <p:cNvPicPr>
            <a:picLocks noChangeAspect="1" noChangeArrowheads="1" noCrop="1"/>
          </p:cNvPicPr>
          <p:nvPr/>
        </p:nvPicPr>
        <p:blipFill>
          <a:blip r:embed="rId22">
            <a:extLst>
              <a:ext uri="{28A0092B-C50C-407E-A947-70E740481C1C}">
                <a14:useLocalDpi xmlns:a14="http://schemas.microsoft.com/office/drawing/2010/main" val="0"/>
              </a:ext>
            </a:extLst>
          </a:blip>
          <a:srcRect/>
          <a:stretch>
            <a:fillRect/>
          </a:stretch>
        </p:blipFill>
        <p:spPr bwMode="auto">
          <a:xfrm>
            <a:off x="4495800" y="3430589"/>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fade">
                                      <p:cBhvr>
                                        <p:cTn id="7" dur="1000"/>
                                        <p:tgtEl>
                                          <p:spTgt spid="15364"/>
                                        </p:tgtEl>
                                      </p:cBhvr>
                                    </p:animEffect>
                                    <p:anim calcmode="lin" valueType="num">
                                      <p:cBhvr>
                                        <p:cTn id="8" dur="1000" fill="hold"/>
                                        <p:tgtEl>
                                          <p:spTgt spid="15364"/>
                                        </p:tgtEl>
                                        <p:attrNameLst>
                                          <p:attrName>ppt_x</p:attrName>
                                        </p:attrNameLst>
                                      </p:cBhvr>
                                      <p:tavLst>
                                        <p:tav tm="0">
                                          <p:val>
                                            <p:strVal val="#ppt_x"/>
                                          </p:val>
                                        </p:tav>
                                        <p:tav tm="100000">
                                          <p:val>
                                            <p:strVal val="#ppt_x"/>
                                          </p:val>
                                        </p:tav>
                                      </p:tavLst>
                                    </p:anim>
                                    <p:anim calcmode="lin" valueType="num">
                                      <p:cBhvr>
                                        <p:cTn id="9" dur="1000" fill="hold"/>
                                        <p:tgtEl>
                                          <p:spTgt spid="1536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5368"/>
                                        </p:tgtEl>
                                        <p:attrNameLst>
                                          <p:attrName>style.visibility</p:attrName>
                                        </p:attrNameLst>
                                      </p:cBhvr>
                                      <p:to>
                                        <p:strVal val="visible"/>
                                      </p:to>
                                    </p:set>
                                    <p:animEffect transition="in" filter="wipe(left)">
                                      <p:cBhvr>
                                        <p:cTn id="19" dur="1000"/>
                                        <p:tgtEl>
                                          <p:spTgt spid="1536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5365"/>
                                        </p:tgtEl>
                                        <p:attrNameLst>
                                          <p:attrName>style.visibility</p:attrName>
                                        </p:attrNameLst>
                                      </p:cBhvr>
                                      <p:to>
                                        <p:strVal val="visible"/>
                                      </p:to>
                                    </p:set>
                                    <p:animEffect transition="in" filter="wipe(left)">
                                      <p:cBhvr>
                                        <p:cTn id="24" dur="1000"/>
                                        <p:tgtEl>
                                          <p:spTgt spid="1536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5369"/>
                                        </p:tgtEl>
                                        <p:attrNameLst>
                                          <p:attrName>style.visibility</p:attrName>
                                        </p:attrNameLst>
                                      </p:cBhvr>
                                      <p:to>
                                        <p:strVal val="visible"/>
                                      </p:to>
                                    </p:set>
                                    <p:animEffect transition="in" filter="wipe(left)">
                                      <p:cBhvr>
                                        <p:cTn id="29" dur="1000"/>
                                        <p:tgtEl>
                                          <p:spTgt spid="1536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5370"/>
                                        </p:tgtEl>
                                        <p:attrNameLst>
                                          <p:attrName>style.visibility</p:attrName>
                                        </p:attrNameLst>
                                      </p:cBhvr>
                                      <p:to>
                                        <p:strVal val="visible"/>
                                      </p:to>
                                    </p:set>
                                    <p:animEffect transition="in" filter="wipe(left)">
                                      <p:cBhvr>
                                        <p:cTn id="34" dur="1000"/>
                                        <p:tgtEl>
                                          <p:spTgt spid="1537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5381"/>
                                        </p:tgtEl>
                                        <p:attrNameLst>
                                          <p:attrName>style.visibility</p:attrName>
                                        </p:attrNameLst>
                                      </p:cBhvr>
                                      <p:to>
                                        <p:strVal val="visible"/>
                                      </p:to>
                                    </p:set>
                                    <p:animEffect transition="in" filter="wipe(left)">
                                      <p:cBhvr>
                                        <p:cTn id="39" dur="1000"/>
                                        <p:tgtEl>
                                          <p:spTgt spid="15381"/>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nodeType="clickEffect">
                                  <p:stCondLst>
                                    <p:cond delay="0"/>
                                  </p:stCondLst>
                                  <p:childTnLst>
                                    <p:set>
                                      <p:cBhvr>
                                        <p:cTn id="43" dur="1" fill="hold">
                                          <p:stCondLst>
                                            <p:cond delay="0"/>
                                          </p:stCondLst>
                                        </p:cTn>
                                        <p:tgtEl>
                                          <p:spTgt spid="42"/>
                                        </p:tgtEl>
                                        <p:attrNameLst>
                                          <p:attrName>style.visibility</p:attrName>
                                        </p:attrNameLst>
                                      </p:cBhvr>
                                      <p:to>
                                        <p:strVal val="visible"/>
                                      </p:to>
                                    </p:set>
                                    <p:anim calcmode="lin" valueType="num">
                                      <p:cBhvr additive="base">
                                        <p:cTn id="44" dur="1000" fill="hold"/>
                                        <p:tgtEl>
                                          <p:spTgt spid="42"/>
                                        </p:tgtEl>
                                        <p:attrNameLst>
                                          <p:attrName>ppt_x</p:attrName>
                                        </p:attrNameLst>
                                      </p:cBhvr>
                                      <p:tavLst>
                                        <p:tav tm="0">
                                          <p:val>
                                            <p:strVal val="#ppt_x"/>
                                          </p:val>
                                        </p:tav>
                                        <p:tav tm="100000">
                                          <p:val>
                                            <p:strVal val="#ppt_x"/>
                                          </p:val>
                                        </p:tav>
                                      </p:tavLst>
                                    </p:anim>
                                    <p:anim calcmode="lin" valueType="num">
                                      <p:cBhvr additive="base">
                                        <p:cTn id="45" dur="10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476_example">
            <a:extLst>
              <a:ext uri="{FF2B5EF4-FFF2-40B4-BE49-F238E27FC236}">
                <a16:creationId xmlns:a16="http://schemas.microsoft.com/office/drawing/2014/main" id="{A3F1047F-F3EC-405B-B6D0-6C7EE66501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
            <a:ext cx="116586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a:extLst>
              <a:ext uri="{FF2B5EF4-FFF2-40B4-BE49-F238E27FC236}">
                <a16:creationId xmlns:a16="http://schemas.microsoft.com/office/drawing/2014/main" id="{E4D4F2A1-ECB5-4DA5-A1E9-E2019E955BD5}"/>
              </a:ext>
            </a:extLst>
          </p:cNvPr>
          <p:cNvSpPr txBox="1">
            <a:spLocks noChangeArrowheads="1"/>
          </p:cNvSpPr>
          <p:nvPr/>
        </p:nvSpPr>
        <p:spPr bwMode="auto">
          <a:xfrm>
            <a:off x="3581400" y="319088"/>
            <a:ext cx="502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800" b="1">
                <a:solidFill>
                  <a:srgbClr val="FF3300"/>
                </a:solidFill>
                <a:effectLst>
                  <a:outerShdw blurRad="38100" dist="38100" dir="2700000" algn="tl">
                    <a:srgbClr val="C0C0C0"/>
                  </a:outerShdw>
                </a:effectLst>
                <a:latin typeface="Times New Roman" pitchFamily="18" charset="0"/>
              </a:rPr>
              <a:t>BÀI TẬP: GIAO THOA SÓNG</a:t>
            </a:r>
          </a:p>
        </p:txBody>
      </p:sp>
      <p:sp>
        <p:nvSpPr>
          <p:cNvPr id="16388" name="Rectangle 4">
            <a:extLst>
              <a:ext uri="{FF2B5EF4-FFF2-40B4-BE49-F238E27FC236}">
                <a16:creationId xmlns:a16="http://schemas.microsoft.com/office/drawing/2014/main" id="{FDA6E777-8878-4EC8-8D23-9793063808DE}"/>
              </a:ext>
            </a:extLst>
          </p:cNvPr>
          <p:cNvSpPr>
            <a:spLocks noChangeArrowheads="1"/>
          </p:cNvSpPr>
          <p:nvPr/>
        </p:nvSpPr>
        <p:spPr bwMode="auto">
          <a:xfrm>
            <a:off x="1447800" y="869435"/>
            <a:ext cx="9829800" cy="2831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tabLst>
                <a:tab pos="914400" algn="l"/>
                <a:tab pos="1676400" algn="l"/>
                <a:tab pos="2438400" algn="l"/>
              </a:tabLst>
              <a:defRPr/>
            </a:pPr>
            <a:r>
              <a:rPr lang="pt-BR" sz="2400" b="1" dirty="0">
                <a:latin typeface="Arial" charset="0"/>
              </a:rPr>
              <a:t>Câu 14: </a:t>
            </a:r>
            <a:r>
              <a:rPr lang="pt-BR" sz="2400" dirty="0">
                <a:latin typeface="Arial" charset="0"/>
              </a:rPr>
              <a:t>Trong hiện tượng giao thoa sóng nước, 2 nguồn dao động theo phương vuông góc với mặt nước, cùng biên độ, cùng pha, cùng tần số 50Hz được đặt tại hai điểm S</a:t>
            </a:r>
            <a:r>
              <a:rPr lang="pt-BR" sz="2400" baseline="-25000" dirty="0">
                <a:latin typeface="Arial" charset="0"/>
              </a:rPr>
              <a:t>1</a:t>
            </a:r>
            <a:r>
              <a:rPr lang="pt-BR" sz="2400" dirty="0">
                <a:latin typeface="Arial" charset="0"/>
              </a:rPr>
              <a:t> và S</a:t>
            </a:r>
            <a:r>
              <a:rPr lang="pt-BR" sz="2400" baseline="-25000" dirty="0">
                <a:latin typeface="Arial" charset="0"/>
              </a:rPr>
              <a:t>2</a:t>
            </a:r>
            <a:r>
              <a:rPr lang="pt-BR" sz="2400" dirty="0">
                <a:latin typeface="Arial" charset="0"/>
              </a:rPr>
              <a:t> cách nhau 10cm. Tốc độ truyền sóng trên mặt nước là 75cm/s. Xét các điểm trên mặt nước thuộc đường tròn tâm S</a:t>
            </a:r>
            <a:r>
              <a:rPr lang="pt-BR" sz="2400" baseline="-25000" dirty="0">
                <a:latin typeface="Arial" charset="0"/>
              </a:rPr>
              <a:t>1</a:t>
            </a:r>
            <a:r>
              <a:rPr lang="pt-BR" sz="2400" dirty="0">
                <a:latin typeface="Arial" charset="0"/>
              </a:rPr>
              <a:t>, bán kính S</a:t>
            </a:r>
            <a:r>
              <a:rPr lang="pt-BR" sz="2400" baseline="-25000" dirty="0">
                <a:latin typeface="Arial" charset="0"/>
              </a:rPr>
              <a:t>1</a:t>
            </a:r>
            <a:r>
              <a:rPr lang="pt-BR" sz="2400" dirty="0">
                <a:latin typeface="Arial" charset="0"/>
              </a:rPr>
              <a:t>S</a:t>
            </a:r>
            <a:r>
              <a:rPr lang="pt-BR" sz="2400" baseline="-25000" dirty="0">
                <a:latin typeface="Arial" charset="0"/>
              </a:rPr>
              <a:t>2</a:t>
            </a:r>
            <a:r>
              <a:rPr lang="pt-BR" sz="2400" dirty="0">
                <a:latin typeface="Arial" charset="0"/>
              </a:rPr>
              <a:t>, điểm mà phần tử tại đó dao động với biên độ cực đại cách điểm S</a:t>
            </a:r>
            <a:r>
              <a:rPr lang="pt-BR" sz="2400" baseline="-25000" dirty="0">
                <a:latin typeface="Arial" charset="0"/>
              </a:rPr>
              <a:t>2</a:t>
            </a:r>
            <a:r>
              <a:rPr lang="pt-BR" sz="2400" dirty="0">
                <a:latin typeface="Arial" charset="0"/>
              </a:rPr>
              <a:t> một đoạn ngắn nhất bằng </a:t>
            </a:r>
            <a:endParaRPr lang="en-US" sz="2400" dirty="0">
              <a:latin typeface="Arial" charset="0"/>
            </a:endParaRPr>
          </a:p>
          <a:p>
            <a:pPr indent="152400" algn="just">
              <a:spcBef>
                <a:spcPts val="1200"/>
              </a:spcBef>
              <a:tabLst>
                <a:tab pos="914400" algn="l"/>
                <a:tab pos="1676400" algn="l"/>
                <a:tab pos="2438400" algn="l"/>
              </a:tabLst>
              <a:defRPr/>
            </a:pPr>
            <a:r>
              <a:rPr lang="pt-BR" sz="2400" b="1" dirty="0">
                <a:latin typeface="Arial" charset="0"/>
              </a:rPr>
              <a:t>A.</a:t>
            </a:r>
            <a:r>
              <a:rPr lang="pt-BR" sz="2400" dirty="0">
                <a:latin typeface="Arial" charset="0"/>
              </a:rPr>
              <a:t> 85 mm.		</a:t>
            </a:r>
            <a:r>
              <a:rPr lang="pt-BR" sz="2400" b="1" dirty="0">
                <a:latin typeface="Arial" charset="0"/>
              </a:rPr>
              <a:t>B.</a:t>
            </a:r>
            <a:r>
              <a:rPr lang="pt-BR" sz="2400" dirty="0">
                <a:latin typeface="Arial" charset="0"/>
              </a:rPr>
              <a:t> 15 mm.	</a:t>
            </a:r>
            <a:r>
              <a:rPr lang="pt-BR" sz="2400" b="1" dirty="0">
                <a:latin typeface="Arial" charset="0"/>
              </a:rPr>
              <a:t>C. </a:t>
            </a:r>
            <a:r>
              <a:rPr lang="pt-BR" sz="2400" dirty="0">
                <a:latin typeface="Arial" charset="0"/>
              </a:rPr>
              <a:t>10 mm.	</a:t>
            </a:r>
            <a:r>
              <a:rPr lang="pt-BR" sz="2400" b="1" dirty="0">
                <a:latin typeface="Arial" charset="0"/>
              </a:rPr>
              <a:t>D. </a:t>
            </a:r>
            <a:r>
              <a:rPr lang="pt-BR" sz="2400" dirty="0">
                <a:latin typeface="Arial" charset="0"/>
              </a:rPr>
              <a:t>89 mm. </a:t>
            </a:r>
          </a:p>
        </p:txBody>
      </p:sp>
      <p:sp>
        <p:nvSpPr>
          <p:cNvPr id="13" name="Oval 12">
            <a:extLst>
              <a:ext uri="{FF2B5EF4-FFF2-40B4-BE49-F238E27FC236}">
                <a16:creationId xmlns:a16="http://schemas.microsoft.com/office/drawing/2014/main" id="{73DAF75C-5FC0-4CB1-95F0-25D360256B5F}"/>
              </a:ext>
            </a:extLst>
          </p:cNvPr>
          <p:cNvSpPr/>
          <p:nvPr/>
        </p:nvSpPr>
        <p:spPr>
          <a:xfrm>
            <a:off x="1981200" y="3962400"/>
            <a:ext cx="2286000" cy="2209800"/>
          </a:xfrm>
          <a:prstGeom prst="ellipse">
            <a:avLst/>
          </a:prstGeom>
          <a:noFill/>
          <a:ln>
            <a:solidFill>
              <a:srgbClr val="0000C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18" name="Group 17">
            <a:extLst>
              <a:ext uri="{FF2B5EF4-FFF2-40B4-BE49-F238E27FC236}">
                <a16:creationId xmlns:a16="http://schemas.microsoft.com/office/drawing/2014/main" id="{B3B90604-23E6-474A-A18C-7A006289694A}"/>
              </a:ext>
            </a:extLst>
          </p:cNvPr>
          <p:cNvGrpSpPr>
            <a:grpSpLocks/>
          </p:cNvGrpSpPr>
          <p:nvPr/>
        </p:nvGrpSpPr>
        <p:grpSpPr bwMode="auto">
          <a:xfrm>
            <a:off x="2897188" y="4940300"/>
            <a:ext cx="1725612" cy="469900"/>
            <a:chOff x="1373188" y="4940300"/>
            <a:chExt cx="1725612" cy="469900"/>
          </a:xfrm>
        </p:grpSpPr>
        <p:cxnSp>
          <p:nvCxnSpPr>
            <p:cNvPr id="16" name="Straight Connector 15">
              <a:extLst>
                <a:ext uri="{FF2B5EF4-FFF2-40B4-BE49-F238E27FC236}">
                  <a16:creationId xmlns:a16="http://schemas.microsoft.com/office/drawing/2014/main" id="{27EDEF25-BEAD-4B0D-B8A6-2B83F7B4414F}"/>
                </a:ext>
              </a:extLst>
            </p:cNvPr>
            <p:cNvCxnSpPr/>
            <p:nvPr/>
          </p:nvCxnSpPr>
          <p:spPr>
            <a:xfrm>
              <a:off x="1600200" y="5067300"/>
              <a:ext cx="1143000" cy="0"/>
            </a:xfrm>
            <a:prstGeom prst="line">
              <a:avLst/>
            </a:prstGeom>
            <a:ln w="28575">
              <a:solidFill>
                <a:srgbClr val="0000CC"/>
              </a:solidFill>
              <a:prstDash val="solid"/>
            </a:ln>
          </p:spPr>
          <p:style>
            <a:lnRef idx="1">
              <a:schemeClr val="accent1"/>
            </a:lnRef>
            <a:fillRef idx="0">
              <a:schemeClr val="accent1"/>
            </a:fillRef>
            <a:effectRef idx="0">
              <a:schemeClr val="accent1"/>
            </a:effectRef>
            <a:fontRef idx="minor">
              <a:schemeClr val="tx1"/>
            </a:fontRef>
          </p:style>
        </p:cxnSp>
        <p:graphicFrame>
          <p:nvGraphicFramePr>
            <p:cNvPr id="16422" name="Object 16">
              <a:extLst>
                <a:ext uri="{FF2B5EF4-FFF2-40B4-BE49-F238E27FC236}">
                  <a16:creationId xmlns:a16="http://schemas.microsoft.com/office/drawing/2014/main" id="{290A84F5-BCB2-4D53-B4D3-480F4529F9BE}"/>
                </a:ext>
              </a:extLst>
            </p:cNvPr>
            <p:cNvGraphicFramePr>
              <a:graphicFrameLocks noChangeAspect="1"/>
            </p:cNvGraphicFramePr>
            <p:nvPr/>
          </p:nvGraphicFramePr>
          <p:xfrm>
            <a:off x="1373188" y="4940300"/>
            <a:ext cx="341312" cy="469900"/>
          </p:xfrm>
          <a:graphic>
            <a:graphicData uri="http://schemas.openxmlformats.org/presentationml/2006/ole">
              <mc:AlternateContent xmlns:mc="http://schemas.openxmlformats.org/markup-compatibility/2006">
                <mc:Choice xmlns:v="urn:schemas-microsoft-com:vml" Requires="v">
                  <p:oleObj spid="_x0000_s16460" name="Equation" r:id="rId4" imgW="165028" imgH="228501" progId="Equation.DSMT4">
                    <p:embed/>
                  </p:oleObj>
                </mc:Choice>
                <mc:Fallback>
                  <p:oleObj name="Equation" r:id="rId4" imgW="165028" imgH="228501" progId="Equation.DSMT4">
                    <p:embed/>
                    <p:pic>
                      <p:nvPicPr>
                        <p:cNvPr id="0" name="Object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3188" y="4940300"/>
                          <a:ext cx="341312"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23" name="Object 20">
              <a:extLst>
                <a:ext uri="{FF2B5EF4-FFF2-40B4-BE49-F238E27FC236}">
                  <a16:creationId xmlns:a16="http://schemas.microsoft.com/office/drawing/2014/main" id="{F9AFEB6F-4564-431F-881B-D7B42F416199}"/>
                </a:ext>
              </a:extLst>
            </p:cNvPr>
            <p:cNvGraphicFramePr>
              <a:graphicFrameLocks noChangeAspect="1"/>
            </p:cNvGraphicFramePr>
            <p:nvPr/>
          </p:nvGraphicFramePr>
          <p:xfrm>
            <a:off x="2730500" y="4940300"/>
            <a:ext cx="368300" cy="469900"/>
          </p:xfrm>
          <a:graphic>
            <a:graphicData uri="http://schemas.openxmlformats.org/presentationml/2006/ole">
              <mc:AlternateContent xmlns:mc="http://schemas.openxmlformats.org/markup-compatibility/2006">
                <mc:Choice xmlns:v="urn:schemas-microsoft-com:vml" Requires="v">
                  <p:oleObj spid="_x0000_s16461" name="Equation" r:id="rId6" imgW="177646" imgH="228402" progId="Equation.DSMT4">
                    <p:embed/>
                  </p:oleObj>
                </mc:Choice>
                <mc:Fallback>
                  <p:oleObj name="Equation" r:id="rId6" imgW="177646" imgH="228402" progId="Equation.DSMT4">
                    <p:embed/>
                    <p:pic>
                      <p:nvPicPr>
                        <p:cNvPr id="0" name="Object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30500" y="4940300"/>
                          <a:ext cx="3683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16400" name="Group 19">
            <a:extLst>
              <a:ext uri="{FF2B5EF4-FFF2-40B4-BE49-F238E27FC236}">
                <a16:creationId xmlns:a16="http://schemas.microsoft.com/office/drawing/2014/main" id="{99D01320-A8D4-497B-A674-4472ABE76230}"/>
              </a:ext>
            </a:extLst>
          </p:cNvPr>
          <p:cNvGrpSpPr>
            <a:grpSpLocks/>
          </p:cNvGrpSpPr>
          <p:nvPr/>
        </p:nvGrpSpPr>
        <p:grpSpPr bwMode="auto">
          <a:xfrm>
            <a:off x="4151314" y="4462464"/>
            <a:ext cx="420687" cy="276225"/>
            <a:chOff x="2663825" y="4249738"/>
            <a:chExt cx="420688" cy="339725"/>
          </a:xfrm>
        </p:grpSpPr>
        <p:sp>
          <p:nvSpPr>
            <p:cNvPr id="19" name="Oval 18">
              <a:extLst>
                <a:ext uri="{FF2B5EF4-FFF2-40B4-BE49-F238E27FC236}">
                  <a16:creationId xmlns:a16="http://schemas.microsoft.com/office/drawing/2014/main" id="{AEE34C16-6F43-488A-850E-AE03AB579296}"/>
                </a:ext>
              </a:extLst>
            </p:cNvPr>
            <p:cNvSpPr/>
            <p:nvPr/>
          </p:nvSpPr>
          <p:spPr>
            <a:xfrm>
              <a:off x="2667000" y="4419600"/>
              <a:ext cx="46037" cy="7614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16420" name="Object 22">
              <a:extLst>
                <a:ext uri="{FF2B5EF4-FFF2-40B4-BE49-F238E27FC236}">
                  <a16:creationId xmlns:a16="http://schemas.microsoft.com/office/drawing/2014/main" id="{48447416-A4E8-400C-B630-A841187DD3AE}"/>
                </a:ext>
              </a:extLst>
            </p:cNvPr>
            <p:cNvGraphicFramePr>
              <a:graphicFrameLocks noChangeAspect="1"/>
            </p:cNvGraphicFramePr>
            <p:nvPr/>
          </p:nvGraphicFramePr>
          <p:xfrm>
            <a:off x="2663825" y="4249738"/>
            <a:ext cx="420688" cy="339725"/>
          </p:xfrm>
          <a:graphic>
            <a:graphicData uri="http://schemas.openxmlformats.org/presentationml/2006/ole">
              <mc:AlternateContent xmlns:mc="http://schemas.openxmlformats.org/markup-compatibility/2006">
                <mc:Choice xmlns:v="urn:schemas-microsoft-com:vml" Requires="v">
                  <p:oleObj spid="_x0000_s16462" name="Equation" r:id="rId8" imgW="203024" imgH="164957" progId="Equation.DSMT4">
                    <p:embed/>
                  </p:oleObj>
                </mc:Choice>
                <mc:Fallback>
                  <p:oleObj name="Equation" r:id="rId8" imgW="203024" imgH="164957" progId="Equation.DSMT4">
                    <p:embed/>
                    <p:pic>
                      <p:nvPicPr>
                        <p:cNvPr id="0" name="Object 2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63825" y="4249738"/>
                          <a:ext cx="4206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1" name="Group 20">
            <a:extLst>
              <a:ext uri="{FF2B5EF4-FFF2-40B4-BE49-F238E27FC236}">
                <a16:creationId xmlns:a16="http://schemas.microsoft.com/office/drawing/2014/main" id="{F17AA9E4-CF9D-4F6E-9017-34DFE29E2BE6}"/>
              </a:ext>
            </a:extLst>
          </p:cNvPr>
          <p:cNvGrpSpPr>
            <a:grpSpLocks/>
          </p:cNvGrpSpPr>
          <p:nvPr/>
        </p:nvGrpSpPr>
        <p:grpSpPr bwMode="auto">
          <a:xfrm>
            <a:off x="3886200" y="4221163"/>
            <a:ext cx="533400" cy="1676400"/>
            <a:chOff x="2362200" y="4221163"/>
            <a:chExt cx="533400" cy="1676400"/>
          </a:xfrm>
        </p:grpSpPr>
        <p:sp>
          <p:nvSpPr>
            <p:cNvPr id="2" name="Arc 1">
              <a:extLst>
                <a:ext uri="{FF2B5EF4-FFF2-40B4-BE49-F238E27FC236}">
                  <a16:creationId xmlns:a16="http://schemas.microsoft.com/office/drawing/2014/main" id="{015C2CCB-48F1-481C-A3C5-4F73A2CBFA86}"/>
                </a:ext>
              </a:extLst>
            </p:cNvPr>
            <p:cNvSpPr/>
            <p:nvPr/>
          </p:nvSpPr>
          <p:spPr>
            <a:xfrm flipH="1">
              <a:off x="2514600" y="4586288"/>
              <a:ext cx="381000" cy="976312"/>
            </a:xfrm>
            <a:prstGeom prst="arc">
              <a:avLst>
                <a:gd name="adj1" fmla="val 16200000"/>
                <a:gd name="adj2" fmla="val 5492395"/>
              </a:avLst>
            </a:prstGeom>
            <a:ln>
              <a:solidFill>
                <a:srgbClr val="009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0" name="Arc 19">
              <a:extLst>
                <a:ext uri="{FF2B5EF4-FFF2-40B4-BE49-F238E27FC236}">
                  <a16:creationId xmlns:a16="http://schemas.microsoft.com/office/drawing/2014/main" id="{54333393-D4F4-4DF6-960E-E18FD579912A}"/>
                </a:ext>
              </a:extLst>
            </p:cNvPr>
            <p:cNvSpPr/>
            <p:nvPr/>
          </p:nvSpPr>
          <p:spPr>
            <a:xfrm flipH="1">
              <a:off x="2362200" y="4221163"/>
              <a:ext cx="457200" cy="1676400"/>
            </a:xfrm>
            <a:prstGeom prst="arc">
              <a:avLst>
                <a:gd name="adj1" fmla="val 16200000"/>
                <a:gd name="adj2" fmla="val 5492395"/>
              </a:avLst>
            </a:prstGeom>
            <a:ln>
              <a:solidFill>
                <a:srgbClr val="009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graphicFrame>
        <p:nvGraphicFramePr>
          <p:cNvPr id="16403" name="Object 2">
            <a:extLst>
              <a:ext uri="{FF2B5EF4-FFF2-40B4-BE49-F238E27FC236}">
                <a16:creationId xmlns:a16="http://schemas.microsoft.com/office/drawing/2014/main" id="{1C3964B7-BBEC-4393-9241-DA9EE62BA1E0}"/>
              </a:ext>
            </a:extLst>
          </p:cNvPr>
          <p:cNvGraphicFramePr>
            <a:graphicFrameLocks noChangeAspect="1"/>
          </p:cNvGraphicFramePr>
          <p:nvPr/>
        </p:nvGraphicFramePr>
        <p:xfrm>
          <a:off x="6505576" y="3865563"/>
          <a:ext cx="1876425" cy="685800"/>
        </p:xfrm>
        <a:graphic>
          <a:graphicData uri="http://schemas.openxmlformats.org/presentationml/2006/ole">
            <mc:AlternateContent xmlns:mc="http://schemas.openxmlformats.org/markup-compatibility/2006">
              <mc:Choice xmlns:v="urn:schemas-microsoft-com:vml" Requires="v">
                <p:oleObj spid="_x0000_s16463" name="Equation" r:id="rId10" imgW="1104900" imgH="393700" progId="Equation.DSMT4">
                  <p:embed/>
                </p:oleObj>
              </mc:Choice>
              <mc:Fallback>
                <p:oleObj name="Equation" r:id="rId10" imgW="1104900" imgH="393700" progId="Equation.DSMT4">
                  <p:embed/>
                  <p:pic>
                    <p:nvPicPr>
                      <p:cNvPr id="0" name="Object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505576" y="3865563"/>
                        <a:ext cx="187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404" name="Rectangle 11">
            <a:extLst>
              <a:ext uri="{FF2B5EF4-FFF2-40B4-BE49-F238E27FC236}">
                <a16:creationId xmlns:a16="http://schemas.microsoft.com/office/drawing/2014/main" id="{B145AAFD-F5C1-4671-BDBC-41CBED568267}"/>
              </a:ext>
            </a:extLst>
          </p:cNvPr>
          <p:cNvSpPr>
            <a:spLocks noChangeArrowheads="1"/>
          </p:cNvSpPr>
          <p:nvPr/>
        </p:nvSpPr>
        <p:spPr bwMode="auto">
          <a:xfrm>
            <a:off x="4572000" y="3960813"/>
            <a:ext cx="2116138" cy="430212"/>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200" i="1">
                <a:solidFill>
                  <a:srgbClr val="0000CC"/>
                </a:solidFill>
                <a:cs typeface="Times New Roman" panose="02020603050405020304" pitchFamily="18" charset="0"/>
              </a:rPr>
              <a:t>+ M là cực đại:</a:t>
            </a:r>
            <a:endParaRPr lang="en-US" altLang="vi-VN" sz="2200">
              <a:solidFill>
                <a:srgbClr val="0000CC"/>
              </a:solidFill>
            </a:endParaRPr>
          </a:p>
        </p:txBody>
      </p:sp>
      <p:graphicFrame>
        <p:nvGraphicFramePr>
          <p:cNvPr id="16405" name="Object 3">
            <a:extLst>
              <a:ext uri="{FF2B5EF4-FFF2-40B4-BE49-F238E27FC236}">
                <a16:creationId xmlns:a16="http://schemas.microsoft.com/office/drawing/2014/main" id="{F0F1402A-721B-42AB-907C-58B19BD1BA07}"/>
              </a:ext>
            </a:extLst>
          </p:cNvPr>
          <p:cNvGraphicFramePr>
            <a:graphicFrameLocks noChangeAspect="1"/>
          </p:cNvGraphicFramePr>
          <p:nvPr/>
        </p:nvGraphicFramePr>
        <p:xfrm>
          <a:off x="8461376" y="3814763"/>
          <a:ext cx="1960563" cy="804862"/>
        </p:xfrm>
        <a:graphic>
          <a:graphicData uri="http://schemas.openxmlformats.org/presentationml/2006/ole">
            <mc:AlternateContent xmlns:mc="http://schemas.openxmlformats.org/markup-compatibility/2006">
              <mc:Choice xmlns:v="urn:schemas-microsoft-com:vml" Requires="v">
                <p:oleObj spid="_x0000_s16464" name="Equation" r:id="rId12" imgW="1358900" imgH="419100" progId="Equation.DSMT4">
                  <p:embed/>
                </p:oleObj>
              </mc:Choice>
              <mc:Fallback>
                <p:oleObj name="Equation" r:id="rId12" imgW="1358900" imgH="419100" progId="Equation.DSMT4">
                  <p:embed/>
                  <p:pic>
                    <p:nvPicPr>
                      <p:cNvPr id="0" name="Object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461376" y="3814763"/>
                        <a:ext cx="1960563"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06" name="Object 23">
            <a:extLst>
              <a:ext uri="{FF2B5EF4-FFF2-40B4-BE49-F238E27FC236}">
                <a16:creationId xmlns:a16="http://schemas.microsoft.com/office/drawing/2014/main" id="{60CB1A1A-F146-4475-8488-0BDFAEEA96FD}"/>
              </a:ext>
            </a:extLst>
          </p:cNvPr>
          <p:cNvGraphicFramePr>
            <a:graphicFrameLocks noChangeAspect="1"/>
          </p:cNvGraphicFramePr>
          <p:nvPr/>
        </p:nvGraphicFramePr>
        <p:xfrm>
          <a:off x="6654800" y="4494213"/>
          <a:ext cx="1574800" cy="354012"/>
        </p:xfrm>
        <a:graphic>
          <a:graphicData uri="http://schemas.openxmlformats.org/presentationml/2006/ole">
            <mc:AlternateContent xmlns:mc="http://schemas.openxmlformats.org/markup-compatibility/2006">
              <mc:Choice xmlns:v="urn:schemas-microsoft-com:vml" Requires="v">
                <p:oleObj spid="_x0000_s16465" name="Equation" r:id="rId14" imgW="926698" imgH="203112" progId="Equation.DSMT4">
                  <p:embed/>
                </p:oleObj>
              </mc:Choice>
              <mc:Fallback>
                <p:oleObj name="Equation" r:id="rId14" imgW="926698" imgH="203112" progId="Equation.DSMT4">
                  <p:embed/>
                  <p:pic>
                    <p:nvPicPr>
                      <p:cNvPr id="0" name="Object 2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654800" y="4494213"/>
                        <a:ext cx="15748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07" name="Object 24">
            <a:extLst>
              <a:ext uri="{FF2B5EF4-FFF2-40B4-BE49-F238E27FC236}">
                <a16:creationId xmlns:a16="http://schemas.microsoft.com/office/drawing/2014/main" id="{195D31C1-E60D-4C85-BB4E-814CD8390B28}"/>
              </a:ext>
            </a:extLst>
          </p:cNvPr>
          <p:cNvGraphicFramePr>
            <a:graphicFrameLocks noChangeAspect="1"/>
          </p:cNvGraphicFramePr>
          <p:nvPr/>
        </p:nvGraphicFramePr>
        <p:xfrm>
          <a:off x="5672138" y="4840288"/>
          <a:ext cx="1701800" cy="398462"/>
        </p:xfrm>
        <a:graphic>
          <a:graphicData uri="http://schemas.openxmlformats.org/presentationml/2006/ole">
            <mc:AlternateContent xmlns:mc="http://schemas.openxmlformats.org/markup-compatibility/2006">
              <mc:Choice xmlns:v="urn:schemas-microsoft-com:vml" Requires="v">
                <p:oleObj spid="_x0000_s16466" name="Equation" r:id="rId16" imgW="1002865" imgH="228501" progId="Equation.DSMT4">
                  <p:embed/>
                </p:oleObj>
              </mc:Choice>
              <mc:Fallback>
                <p:oleObj name="Equation" r:id="rId16" imgW="1002865" imgH="228501" progId="Equation.DSMT4">
                  <p:embed/>
                  <p:pic>
                    <p:nvPicPr>
                      <p:cNvPr id="0" name="Object 2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672138" y="4840288"/>
                        <a:ext cx="1701800"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408" name="Rectangle 11">
            <a:extLst>
              <a:ext uri="{FF2B5EF4-FFF2-40B4-BE49-F238E27FC236}">
                <a16:creationId xmlns:a16="http://schemas.microsoft.com/office/drawing/2014/main" id="{781EC4EB-8F8F-4AD6-B7E1-EBF974EA7B06}"/>
              </a:ext>
            </a:extLst>
          </p:cNvPr>
          <p:cNvSpPr>
            <a:spLocks noChangeArrowheads="1"/>
          </p:cNvSpPr>
          <p:nvPr/>
        </p:nvSpPr>
        <p:spPr bwMode="auto">
          <a:xfrm>
            <a:off x="4572000" y="4794251"/>
            <a:ext cx="1277938" cy="430213"/>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200" i="1">
                <a:solidFill>
                  <a:srgbClr val="0000CC"/>
                </a:solidFill>
                <a:cs typeface="Times New Roman" panose="02020603050405020304" pitchFamily="18" charset="0"/>
              </a:rPr>
              <a:t>+ Tại M:</a:t>
            </a:r>
            <a:endParaRPr lang="en-US" altLang="vi-VN" sz="2200">
              <a:solidFill>
                <a:srgbClr val="0000CC"/>
              </a:solidFill>
            </a:endParaRPr>
          </a:p>
        </p:txBody>
      </p:sp>
      <p:sp>
        <p:nvSpPr>
          <p:cNvPr id="16409" name="Rectangle 11">
            <a:extLst>
              <a:ext uri="{FF2B5EF4-FFF2-40B4-BE49-F238E27FC236}">
                <a16:creationId xmlns:a16="http://schemas.microsoft.com/office/drawing/2014/main" id="{C49F14C8-65A0-40CB-9A8D-993D17BB3EDD}"/>
              </a:ext>
            </a:extLst>
          </p:cNvPr>
          <p:cNvSpPr>
            <a:spLocks noChangeArrowheads="1"/>
          </p:cNvSpPr>
          <p:nvPr/>
        </p:nvSpPr>
        <p:spPr bwMode="auto">
          <a:xfrm>
            <a:off x="4591050" y="5180013"/>
            <a:ext cx="3544888" cy="430212"/>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200" i="1">
                <a:solidFill>
                  <a:srgbClr val="0000CC"/>
                </a:solidFill>
                <a:cs typeface="Times New Roman" panose="02020603050405020304" pitchFamily="18" charset="0"/>
              </a:rPr>
              <a:t>+ M gần S</a:t>
            </a:r>
            <a:r>
              <a:rPr lang="en-US" altLang="vi-VN" sz="2200" i="1" baseline="-25000">
                <a:solidFill>
                  <a:srgbClr val="0000CC"/>
                </a:solidFill>
                <a:cs typeface="Times New Roman" panose="02020603050405020304" pitchFamily="18" charset="0"/>
              </a:rPr>
              <a:t>2</a:t>
            </a:r>
            <a:r>
              <a:rPr lang="en-US" altLang="vi-VN" sz="2200" i="1">
                <a:solidFill>
                  <a:srgbClr val="0000CC"/>
                </a:solidFill>
                <a:cs typeface="Times New Roman" panose="02020603050405020304" pitchFamily="18" charset="0"/>
              </a:rPr>
              <a:t> nhất nên k = 6:</a:t>
            </a:r>
            <a:endParaRPr lang="en-US" altLang="vi-VN" sz="2200">
              <a:solidFill>
                <a:srgbClr val="0000CC"/>
              </a:solidFill>
            </a:endParaRPr>
          </a:p>
        </p:txBody>
      </p:sp>
      <p:graphicFrame>
        <p:nvGraphicFramePr>
          <p:cNvPr id="16410" name="Object 27">
            <a:extLst>
              <a:ext uri="{FF2B5EF4-FFF2-40B4-BE49-F238E27FC236}">
                <a16:creationId xmlns:a16="http://schemas.microsoft.com/office/drawing/2014/main" id="{DBD24A3C-30C7-42E8-84D1-0DDD82B3A78F}"/>
              </a:ext>
            </a:extLst>
          </p:cNvPr>
          <p:cNvGraphicFramePr>
            <a:graphicFrameLocks noChangeAspect="1"/>
          </p:cNvGraphicFramePr>
          <p:nvPr/>
        </p:nvGraphicFramePr>
        <p:xfrm>
          <a:off x="4702176" y="5576888"/>
          <a:ext cx="2519363" cy="398462"/>
        </p:xfrm>
        <a:graphic>
          <a:graphicData uri="http://schemas.openxmlformats.org/presentationml/2006/ole">
            <mc:AlternateContent xmlns:mc="http://schemas.openxmlformats.org/markup-compatibility/2006">
              <mc:Choice xmlns:v="urn:schemas-microsoft-com:vml" Requires="v">
                <p:oleObj spid="_x0000_s16467" name="Equation" r:id="rId18" imgW="1485900" imgH="228600" progId="Equation.DSMT4">
                  <p:embed/>
                </p:oleObj>
              </mc:Choice>
              <mc:Fallback>
                <p:oleObj name="Equation" r:id="rId18" imgW="1485900" imgH="228600" progId="Equation.DSMT4">
                  <p:embed/>
                  <p:pic>
                    <p:nvPicPr>
                      <p:cNvPr id="0" name="Object 2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702176" y="5576888"/>
                        <a:ext cx="2519363"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11" name="Object 28">
            <a:extLst>
              <a:ext uri="{FF2B5EF4-FFF2-40B4-BE49-F238E27FC236}">
                <a16:creationId xmlns:a16="http://schemas.microsoft.com/office/drawing/2014/main" id="{65DD8AD8-BEAC-4B6D-B471-0D2A1B757ACF}"/>
              </a:ext>
            </a:extLst>
          </p:cNvPr>
          <p:cNvGraphicFramePr>
            <a:graphicFrameLocks noChangeAspect="1"/>
          </p:cNvGraphicFramePr>
          <p:nvPr/>
        </p:nvGraphicFramePr>
        <p:xfrm>
          <a:off x="5016500" y="5926138"/>
          <a:ext cx="2046288" cy="398462"/>
        </p:xfrm>
        <a:graphic>
          <a:graphicData uri="http://schemas.openxmlformats.org/presentationml/2006/ole">
            <mc:AlternateContent xmlns:mc="http://schemas.openxmlformats.org/markup-compatibility/2006">
              <mc:Choice xmlns:v="urn:schemas-microsoft-com:vml" Requires="v">
                <p:oleObj spid="_x0000_s16468" name="Equation" r:id="rId20" imgW="1206500" imgH="228600" progId="Equation.DSMT4">
                  <p:embed/>
                </p:oleObj>
              </mc:Choice>
              <mc:Fallback>
                <p:oleObj name="Equation" r:id="rId20" imgW="1206500" imgH="228600" progId="Equation.DSMT4">
                  <p:embed/>
                  <p:pic>
                    <p:nvPicPr>
                      <p:cNvPr id="0" name="Object 2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016500" y="5926138"/>
                        <a:ext cx="2046288"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12" name="Object 29">
            <a:extLst>
              <a:ext uri="{FF2B5EF4-FFF2-40B4-BE49-F238E27FC236}">
                <a16:creationId xmlns:a16="http://schemas.microsoft.com/office/drawing/2014/main" id="{5B593296-2A96-437A-99EE-DDA5D81E5224}"/>
              </a:ext>
            </a:extLst>
          </p:cNvPr>
          <p:cNvGraphicFramePr>
            <a:graphicFrameLocks noChangeAspect="1"/>
          </p:cNvGraphicFramePr>
          <p:nvPr/>
        </p:nvGraphicFramePr>
        <p:xfrm>
          <a:off x="7086600" y="5940426"/>
          <a:ext cx="1530350" cy="309563"/>
        </p:xfrm>
        <a:graphic>
          <a:graphicData uri="http://schemas.openxmlformats.org/presentationml/2006/ole">
            <mc:AlternateContent xmlns:mc="http://schemas.openxmlformats.org/markup-compatibility/2006">
              <mc:Choice xmlns:v="urn:schemas-microsoft-com:vml" Requires="v">
                <p:oleObj spid="_x0000_s16469" name="Equation" r:id="rId22" imgW="901309" imgH="177723" progId="Equation.DSMT4">
                  <p:embed/>
                </p:oleObj>
              </mc:Choice>
              <mc:Fallback>
                <p:oleObj name="Equation" r:id="rId22" imgW="901309" imgH="177723" progId="Equation.DSMT4">
                  <p:embed/>
                  <p:pic>
                    <p:nvPicPr>
                      <p:cNvPr id="0" name="Object 29"/>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086600" y="5940426"/>
                        <a:ext cx="1530350"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1" name="Picture 5" descr="96">
            <a:hlinkClick r:id="" action="ppaction://noaction"/>
            <a:extLst>
              <a:ext uri="{FF2B5EF4-FFF2-40B4-BE49-F238E27FC236}">
                <a16:creationId xmlns:a16="http://schemas.microsoft.com/office/drawing/2014/main" id="{8FD419E7-44CA-40F6-BC7F-AC385B05C7AE}"/>
              </a:ext>
            </a:extLst>
          </p:cNvPr>
          <p:cNvPicPr>
            <a:picLocks noChangeAspect="1" noChangeArrowheads="1" noCrop="1"/>
          </p:cNvPicPr>
          <p:nvPr/>
        </p:nvPicPr>
        <p:blipFill>
          <a:blip r:embed="rId24">
            <a:extLst>
              <a:ext uri="{28A0092B-C50C-407E-A947-70E740481C1C}">
                <a14:useLocalDpi xmlns:a14="http://schemas.microsoft.com/office/drawing/2010/main" val="0"/>
              </a:ext>
            </a:extLst>
          </a:blip>
          <a:srcRect/>
          <a:stretch>
            <a:fillRect/>
          </a:stretch>
        </p:blipFill>
        <p:spPr bwMode="auto">
          <a:xfrm>
            <a:off x="6248400" y="3355976"/>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21">
            <a:extLst>
              <a:ext uri="{FF2B5EF4-FFF2-40B4-BE49-F238E27FC236}">
                <a16:creationId xmlns:a16="http://schemas.microsoft.com/office/drawing/2014/main" id="{DB6555C8-DDC2-471E-B34F-990AAEA1A238}"/>
              </a:ext>
            </a:extLst>
          </p:cNvPr>
          <p:cNvGrpSpPr>
            <a:grpSpLocks/>
          </p:cNvGrpSpPr>
          <p:nvPr/>
        </p:nvGrpSpPr>
        <p:grpSpPr bwMode="auto">
          <a:xfrm>
            <a:off x="3124200" y="4454526"/>
            <a:ext cx="1030288" cy="620713"/>
            <a:chOff x="1600200" y="4454525"/>
            <a:chExt cx="1030288" cy="620713"/>
          </a:xfrm>
        </p:grpSpPr>
        <p:cxnSp>
          <p:nvCxnSpPr>
            <p:cNvPr id="15" name="Straight Connector 14">
              <a:extLst>
                <a:ext uri="{FF2B5EF4-FFF2-40B4-BE49-F238E27FC236}">
                  <a16:creationId xmlns:a16="http://schemas.microsoft.com/office/drawing/2014/main" id="{2BF15974-7ED2-42C2-A08E-19D621B996D6}"/>
                </a:ext>
              </a:extLst>
            </p:cNvPr>
            <p:cNvCxnSpPr/>
            <p:nvPr/>
          </p:nvCxnSpPr>
          <p:spPr>
            <a:xfrm flipV="1">
              <a:off x="1600200" y="4662488"/>
              <a:ext cx="1030288" cy="412750"/>
            </a:xfrm>
            <a:prstGeom prst="line">
              <a:avLst/>
            </a:prstGeom>
            <a:ln w="28575">
              <a:solidFill>
                <a:srgbClr val="FF00FF"/>
              </a:solidFill>
            </a:ln>
          </p:spPr>
          <p:style>
            <a:lnRef idx="1">
              <a:schemeClr val="accent1"/>
            </a:lnRef>
            <a:fillRef idx="0">
              <a:schemeClr val="accent1"/>
            </a:fillRef>
            <a:effectRef idx="0">
              <a:schemeClr val="accent1"/>
            </a:effectRef>
            <a:fontRef idx="minor">
              <a:schemeClr val="tx1"/>
            </a:fontRef>
          </p:style>
        </p:cxnSp>
        <p:graphicFrame>
          <p:nvGraphicFramePr>
            <p:cNvPr id="16416" name="Object 16">
              <a:extLst>
                <a:ext uri="{FF2B5EF4-FFF2-40B4-BE49-F238E27FC236}">
                  <a16:creationId xmlns:a16="http://schemas.microsoft.com/office/drawing/2014/main" id="{207DCF1E-6BE4-4ED0-A812-9DE0FA7A73F7}"/>
                </a:ext>
              </a:extLst>
            </p:cNvPr>
            <p:cNvGraphicFramePr>
              <a:graphicFrameLocks noChangeAspect="1"/>
            </p:cNvGraphicFramePr>
            <p:nvPr/>
          </p:nvGraphicFramePr>
          <p:xfrm>
            <a:off x="1847850" y="4454525"/>
            <a:ext cx="341313" cy="469900"/>
          </p:xfrm>
          <a:graphic>
            <a:graphicData uri="http://schemas.openxmlformats.org/presentationml/2006/ole">
              <mc:AlternateContent xmlns:mc="http://schemas.openxmlformats.org/markup-compatibility/2006">
                <mc:Choice xmlns:v="urn:schemas-microsoft-com:vml" Requires="v">
                  <p:oleObj spid="_x0000_s16470" name="Equation" r:id="rId25" imgW="165028" imgH="228501" progId="Equation.DSMT4">
                    <p:embed/>
                  </p:oleObj>
                </mc:Choice>
                <mc:Fallback>
                  <p:oleObj name="Equation" r:id="rId25" imgW="165028" imgH="228501" progId="Equation.DSMT4">
                    <p:embed/>
                    <p:pic>
                      <p:nvPicPr>
                        <p:cNvPr id="0" name="Object 16"/>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847850" y="4454525"/>
                          <a:ext cx="34131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3" name="Group 22">
            <a:extLst>
              <a:ext uri="{FF2B5EF4-FFF2-40B4-BE49-F238E27FC236}">
                <a16:creationId xmlns:a16="http://schemas.microsoft.com/office/drawing/2014/main" id="{46026AD9-1526-45C9-A139-E9CE0F4373E4}"/>
              </a:ext>
            </a:extLst>
          </p:cNvPr>
          <p:cNvGrpSpPr>
            <a:grpSpLocks/>
          </p:cNvGrpSpPr>
          <p:nvPr/>
        </p:nvGrpSpPr>
        <p:grpSpPr bwMode="auto">
          <a:xfrm>
            <a:off x="4176714" y="4618038"/>
            <a:ext cx="407987" cy="469900"/>
            <a:chOff x="2652713" y="4618038"/>
            <a:chExt cx="407987" cy="469900"/>
          </a:xfrm>
        </p:grpSpPr>
        <p:cxnSp>
          <p:nvCxnSpPr>
            <p:cNvPr id="37" name="Straight Connector 36">
              <a:extLst>
                <a:ext uri="{FF2B5EF4-FFF2-40B4-BE49-F238E27FC236}">
                  <a16:creationId xmlns:a16="http://schemas.microsoft.com/office/drawing/2014/main" id="{6689BBF9-9A0F-4A78-BA10-C3922F02E22A}"/>
                </a:ext>
              </a:extLst>
            </p:cNvPr>
            <p:cNvCxnSpPr/>
            <p:nvPr/>
          </p:nvCxnSpPr>
          <p:spPr>
            <a:xfrm flipH="1" flipV="1">
              <a:off x="2652713" y="4624388"/>
              <a:ext cx="77787" cy="404812"/>
            </a:xfrm>
            <a:prstGeom prst="line">
              <a:avLst/>
            </a:prstGeom>
            <a:ln w="28575">
              <a:solidFill>
                <a:srgbClr val="FF00FF"/>
              </a:solidFill>
            </a:ln>
          </p:spPr>
          <p:style>
            <a:lnRef idx="1">
              <a:schemeClr val="accent1"/>
            </a:lnRef>
            <a:fillRef idx="0">
              <a:schemeClr val="accent1"/>
            </a:fillRef>
            <a:effectRef idx="0">
              <a:schemeClr val="accent1"/>
            </a:effectRef>
            <a:fontRef idx="minor">
              <a:schemeClr val="tx1"/>
            </a:fontRef>
          </p:style>
        </p:cxnSp>
        <p:graphicFrame>
          <p:nvGraphicFramePr>
            <p:cNvPr id="16414" name="Object 16">
              <a:extLst>
                <a:ext uri="{FF2B5EF4-FFF2-40B4-BE49-F238E27FC236}">
                  <a16:creationId xmlns:a16="http://schemas.microsoft.com/office/drawing/2014/main" id="{F08E5635-1298-466F-AA3F-A87F8E77E6A0}"/>
                </a:ext>
              </a:extLst>
            </p:cNvPr>
            <p:cNvGraphicFramePr>
              <a:graphicFrameLocks noChangeAspect="1"/>
            </p:cNvGraphicFramePr>
            <p:nvPr/>
          </p:nvGraphicFramePr>
          <p:xfrm>
            <a:off x="2692400" y="4618038"/>
            <a:ext cx="368300" cy="469900"/>
          </p:xfrm>
          <a:graphic>
            <a:graphicData uri="http://schemas.openxmlformats.org/presentationml/2006/ole">
              <mc:AlternateContent xmlns:mc="http://schemas.openxmlformats.org/markup-compatibility/2006">
                <mc:Choice xmlns:v="urn:schemas-microsoft-com:vml" Requires="v">
                  <p:oleObj spid="_x0000_s16471" name="Equation" r:id="rId27" imgW="177646" imgH="228402" progId="Equation.DSMT4">
                    <p:embed/>
                  </p:oleObj>
                </mc:Choice>
                <mc:Fallback>
                  <p:oleObj name="Equation" r:id="rId27" imgW="177646" imgH="228402" progId="Equation.DSMT4">
                    <p:embed/>
                    <p:pic>
                      <p:nvPicPr>
                        <p:cNvPr id="0" name="Object 16"/>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692400" y="4618038"/>
                          <a:ext cx="3683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fade">
                                      <p:cBhvr>
                                        <p:cTn id="7" dur="1000"/>
                                        <p:tgtEl>
                                          <p:spTgt spid="16388"/>
                                        </p:tgtEl>
                                      </p:cBhvr>
                                    </p:animEffect>
                                    <p:anim calcmode="lin" valueType="num">
                                      <p:cBhvr>
                                        <p:cTn id="8" dur="1000" fill="hold"/>
                                        <p:tgtEl>
                                          <p:spTgt spid="16388"/>
                                        </p:tgtEl>
                                        <p:attrNameLst>
                                          <p:attrName>ppt_x</p:attrName>
                                        </p:attrNameLst>
                                      </p:cBhvr>
                                      <p:tavLst>
                                        <p:tav tm="0">
                                          <p:val>
                                            <p:strVal val="#ppt_x"/>
                                          </p:val>
                                        </p:tav>
                                        <p:tav tm="100000">
                                          <p:val>
                                            <p:strVal val="#ppt_x"/>
                                          </p:val>
                                        </p:tav>
                                      </p:tavLst>
                                    </p:anim>
                                    <p:anim calcmode="lin" valueType="num">
                                      <p:cBhvr>
                                        <p:cTn id="9" dur="1000" fill="hold"/>
                                        <p:tgtEl>
                                          <p:spTgt spid="1638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heel(1)">
                                      <p:cBhvr>
                                        <p:cTn id="19" dur="1000"/>
                                        <p:tgtEl>
                                          <p:spTgt spid="1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nodeType="clickEffect">
                                  <p:stCondLst>
                                    <p:cond delay="0"/>
                                  </p:stCondLst>
                                  <p:childTnLst>
                                    <p:set>
                                      <p:cBhvr>
                                        <p:cTn id="23" dur="1" fill="hold">
                                          <p:stCondLst>
                                            <p:cond delay="0"/>
                                          </p:stCondLst>
                                        </p:cTn>
                                        <p:tgtEl>
                                          <p:spTgt spid="16400"/>
                                        </p:tgtEl>
                                        <p:attrNameLst>
                                          <p:attrName>style.visibility</p:attrName>
                                        </p:attrNameLst>
                                      </p:cBhvr>
                                      <p:to>
                                        <p:strVal val="visible"/>
                                      </p:to>
                                    </p:set>
                                    <p:animEffect transition="in" filter="fade">
                                      <p:cBhvr>
                                        <p:cTn id="24" dur="1000"/>
                                        <p:tgtEl>
                                          <p:spTgt spid="1640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fade">
                                      <p:cBhvr>
                                        <p:cTn id="29" dur="1000"/>
                                        <p:tgtEl>
                                          <p:spTgt spid="2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6404"/>
                                        </p:tgtEl>
                                        <p:attrNameLst>
                                          <p:attrName>style.visibility</p:attrName>
                                        </p:attrNameLst>
                                      </p:cBhvr>
                                      <p:to>
                                        <p:strVal val="visible"/>
                                      </p:to>
                                    </p:set>
                                    <p:animEffect transition="in" filter="wipe(left)">
                                      <p:cBhvr>
                                        <p:cTn id="34" dur="1000"/>
                                        <p:tgtEl>
                                          <p:spTgt spid="1640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6403"/>
                                        </p:tgtEl>
                                        <p:attrNameLst>
                                          <p:attrName>style.visibility</p:attrName>
                                        </p:attrNameLst>
                                      </p:cBhvr>
                                      <p:to>
                                        <p:strVal val="visible"/>
                                      </p:to>
                                    </p:set>
                                    <p:animEffect transition="in" filter="wipe(left)">
                                      <p:cBhvr>
                                        <p:cTn id="39" dur="1000"/>
                                        <p:tgtEl>
                                          <p:spTgt spid="1640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6405"/>
                                        </p:tgtEl>
                                        <p:attrNameLst>
                                          <p:attrName>style.visibility</p:attrName>
                                        </p:attrNameLst>
                                      </p:cBhvr>
                                      <p:to>
                                        <p:strVal val="visible"/>
                                      </p:to>
                                    </p:set>
                                    <p:animEffect transition="in" filter="wipe(left)">
                                      <p:cBhvr>
                                        <p:cTn id="44" dur="1000"/>
                                        <p:tgtEl>
                                          <p:spTgt spid="1640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16406"/>
                                        </p:tgtEl>
                                        <p:attrNameLst>
                                          <p:attrName>style.visibility</p:attrName>
                                        </p:attrNameLst>
                                      </p:cBhvr>
                                      <p:to>
                                        <p:strVal val="visible"/>
                                      </p:to>
                                    </p:set>
                                    <p:animEffect transition="in" filter="wipe(left)">
                                      <p:cBhvr>
                                        <p:cTn id="49" dur="1000"/>
                                        <p:tgtEl>
                                          <p:spTgt spid="1640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6408"/>
                                        </p:tgtEl>
                                        <p:attrNameLst>
                                          <p:attrName>style.visibility</p:attrName>
                                        </p:attrNameLst>
                                      </p:cBhvr>
                                      <p:to>
                                        <p:strVal val="visible"/>
                                      </p:to>
                                    </p:set>
                                    <p:animEffect transition="in" filter="wipe(left)">
                                      <p:cBhvr>
                                        <p:cTn id="54" dur="1000"/>
                                        <p:tgtEl>
                                          <p:spTgt spid="16408"/>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nodeType="click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childTnLst>
                                </p:cTn>
                              </p:par>
                              <p:par>
                                <p:cTn id="60" presetID="10" presetClass="entr" presetSubtype="0" fill="hold" nodeType="with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fade">
                                      <p:cBhvr>
                                        <p:cTn id="62" dur="1000"/>
                                        <p:tgtEl>
                                          <p:spTgt spid="2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16407"/>
                                        </p:tgtEl>
                                        <p:attrNameLst>
                                          <p:attrName>style.visibility</p:attrName>
                                        </p:attrNameLst>
                                      </p:cBhvr>
                                      <p:to>
                                        <p:strVal val="visible"/>
                                      </p:to>
                                    </p:set>
                                    <p:animEffect transition="in" filter="wipe(left)">
                                      <p:cBhvr>
                                        <p:cTn id="67" dur="1000"/>
                                        <p:tgtEl>
                                          <p:spTgt spid="1640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6409"/>
                                        </p:tgtEl>
                                        <p:attrNameLst>
                                          <p:attrName>style.visibility</p:attrName>
                                        </p:attrNameLst>
                                      </p:cBhvr>
                                      <p:to>
                                        <p:strVal val="visible"/>
                                      </p:to>
                                    </p:set>
                                    <p:animEffect transition="in" filter="wipe(left)">
                                      <p:cBhvr>
                                        <p:cTn id="72" dur="1000"/>
                                        <p:tgtEl>
                                          <p:spTgt spid="16409"/>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16410"/>
                                        </p:tgtEl>
                                        <p:attrNameLst>
                                          <p:attrName>style.visibility</p:attrName>
                                        </p:attrNameLst>
                                      </p:cBhvr>
                                      <p:to>
                                        <p:strVal val="visible"/>
                                      </p:to>
                                    </p:set>
                                    <p:animEffect transition="in" filter="wipe(left)">
                                      <p:cBhvr>
                                        <p:cTn id="77" dur="1000"/>
                                        <p:tgtEl>
                                          <p:spTgt spid="16410"/>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childTnLst>
                                    <p:set>
                                      <p:cBhvr>
                                        <p:cTn id="81" dur="1" fill="hold">
                                          <p:stCondLst>
                                            <p:cond delay="0"/>
                                          </p:stCondLst>
                                        </p:cTn>
                                        <p:tgtEl>
                                          <p:spTgt spid="16411"/>
                                        </p:tgtEl>
                                        <p:attrNameLst>
                                          <p:attrName>style.visibility</p:attrName>
                                        </p:attrNameLst>
                                      </p:cBhvr>
                                      <p:to>
                                        <p:strVal val="visible"/>
                                      </p:to>
                                    </p:set>
                                    <p:animEffect transition="in" filter="wipe(left)">
                                      <p:cBhvr>
                                        <p:cTn id="82" dur="1000"/>
                                        <p:tgtEl>
                                          <p:spTgt spid="16411"/>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childTnLst>
                                    <p:set>
                                      <p:cBhvr>
                                        <p:cTn id="86" dur="1" fill="hold">
                                          <p:stCondLst>
                                            <p:cond delay="0"/>
                                          </p:stCondLst>
                                        </p:cTn>
                                        <p:tgtEl>
                                          <p:spTgt spid="16412"/>
                                        </p:tgtEl>
                                        <p:attrNameLst>
                                          <p:attrName>style.visibility</p:attrName>
                                        </p:attrNameLst>
                                      </p:cBhvr>
                                      <p:to>
                                        <p:strVal val="visible"/>
                                      </p:to>
                                    </p:set>
                                    <p:animEffect transition="in" filter="wipe(left)">
                                      <p:cBhvr>
                                        <p:cTn id="87" dur="1000"/>
                                        <p:tgtEl>
                                          <p:spTgt spid="16412"/>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 presetClass="entr" presetSubtype="4" fill="hold" nodeType="clickEffect">
                                  <p:stCondLst>
                                    <p:cond delay="0"/>
                                  </p:stCondLst>
                                  <p:childTnLst>
                                    <p:set>
                                      <p:cBhvr>
                                        <p:cTn id="91" dur="1" fill="hold">
                                          <p:stCondLst>
                                            <p:cond delay="0"/>
                                          </p:stCondLst>
                                        </p:cTn>
                                        <p:tgtEl>
                                          <p:spTgt spid="31"/>
                                        </p:tgtEl>
                                        <p:attrNameLst>
                                          <p:attrName>style.visibility</p:attrName>
                                        </p:attrNameLst>
                                      </p:cBhvr>
                                      <p:to>
                                        <p:strVal val="visible"/>
                                      </p:to>
                                    </p:set>
                                    <p:anim calcmode="lin" valueType="num">
                                      <p:cBhvr additive="base">
                                        <p:cTn id="92" dur="1000" fill="hold"/>
                                        <p:tgtEl>
                                          <p:spTgt spid="31"/>
                                        </p:tgtEl>
                                        <p:attrNameLst>
                                          <p:attrName>ppt_x</p:attrName>
                                        </p:attrNameLst>
                                      </p:cBhvr>
                                      <p:tavLst>
                                        <p:tav tm="0">
                                          <p:val>
                                            <p:strVal val="#ppt_x"/>
                                          </p:val>
                                        </p:tav>
                                        <p:tav tm="100000">
                                          <p:val>
                                            <p:strVal val="#ppt_x"/>
                                          </p:val>
                                        </p:tav>
                                      </p:tavLst>
                                    </p:anim>
                                    <p:anim calcmode="lin" valueType="num">
                                      <p:cBhvr additive="base">
                                        <p:cTn id="93" dur="10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13" grpId="0" animBg="1"/>
      <p:bldP spid="16404" grpId="0"/>
      <p:bldP spid="16408" grpId="0"/>
      <p:bldP spid="1640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descr="476_example">
            <a:extLst>
              <a:ext uri="{FF2B5EF4-FFF2-40B4-BE49-F238E27FC236}">
                <a16:creationId xmlns:a16="http://schemas.microsoft.com/office/drawing/2014/main" id="{55AF1800-5BA5-4673-825B-F0F97CD27F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
            <a:ext cx="91440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a:extLst>
              <a:ext uri="{FF2B5EF4-FFF2-40B4-BE49-F238E27FC236}">
                <a16:creationId xmlns:a16="http://schemas.microsoft.com/office/drawing/2014/main" id="{86F5AF85-2F26-423E-ACC9-D76CF64FE10F}"/>
              </a:ext>
            </a:extLst>
          </p:cNvPr>
          <p:cNvSpPr txBox="1">
            <a:spLocks noChangeArrowheads="1"/>
          </p:cNvSpPr>
          <p:nvPr/>
        </p:nvSpPr>
        <p:spPr bwMode="auto">
          <a:xfrm>
            <a:off x="3581400" y="319088"/>
            <a:ext cx="502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800" b="1">
                <a:solidFill>
                  <a:srgbClr val="FF3300"/>
                </a:solidFill>
                <a:effectLst>
                  <a:outerShdw blurRad="38100" dist="38100" dir="2700000" algn="tl">
                    <a:srgbClr val="C0C0C0"/>
                  </a:outerShdw>
                </a:effectLst>
                <a:latin typeface="Times New Roman" pitchFamily="18" charset="0"/>
              </a:rPr>
              <a:t>BÀI TẬP: GIAO THOA SÓNG</a:t>
            </a:r>
          </a:p>
        </p:txBody>
      </p:sp>
      <p:sp>
        <p:nvSpPr>
          <p:cNvPr id="17412" name="Rectangle 2">
            <a:extLst>
              <a:ext uri="{FF2B5EF4-FFF2-40B4-BE49-F238E27FC236}">
                <a16:creationId xmlns:a16="http://schemas.microsoft.com/office/drawing/2014/main" id="{8C15ED17-0884-43AB-99F1-446615FE1B29}"/>
              </a:ext>
            </a:extLst>
          </p:cNvPr>
          <p:cNvSpPr>
            <a:spLocks noChangeArrowheads="1"/>
          </p:cNvSpPr>
          <p:nvPr/>
        </p:nvSpPr>
        <p:spPr bwMode="auto">
          <a:xfrm>
            <a:off x="1828800" y="723900"/>
            <a:ext cx="8610600" cy="240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228600" algn="l"/>
                <a:tab pos="990600" algn="l"/>
                <a:tab pos="1752600" algn="l"/>
                <a:tab pos="2590800" algn="l"/>
              </a:tabLst>
              <a:defRPr>
                <a:solidFill>
                  <a:schemeClr val="tx1"/>
                </a:solidFill>
                <a:latin typeface="Arial" panose="020B0604020202020204" pitchFamily="34" charset="0"/>
              </a:defRPr>
            </a:lvl1pPr>
            <a:lvl2pPr marL="742950" indent="-285750" eaLnBrk="0" hangingPunct="0">
              <a:tabLst>
                <a:tab pos="228600" algn="l"/>
                <a:tab pos="990600" algn="l"/>
                <a:tab pos="1752600" algn="l"/>
                <a:tab pos="2590800" algn="l"/>
              </a:tabLst>
              <a:defRPr>
                <a:solidFill>
                  <a:schemeClr val="tx1"/>
                </a:solidFill>
                <a:latin typeface="Arial" panose="020B0604020202020204" pitchFamily="34" charset="0"/>
              </a:defRPr>
            </a:lvl2pPr>
            <a:lvl3pPr marL="1143000" indent="-228600" eaLnBrk="0" hangingPunct="0">
              <a:tabLst>
                <a:tab pos="228600" algn="l"/>
                <a:tab pos="990600" algn="l"/>
                <a:tab pos="1752600" algn="l"/>
                <a:tab pos="2590800" algn="l"/>
              </a:tabLst>
              <a:defRPr>
                <a:solidFill>
                  <a:schemeClr val="tx1"/>
                </a:solidFill>
                <a:latin typeface="Arial" panose="020B0604020202020204" pitchFamily="34" charset="0"/>
              </a:defRPr>
            </a:lvl3pPr>
            <a:lvl4pPr marL="1600200" indent="-228600" eaLnBrk="0" hangingPunct="0">
              <a:tabLst>
                <a:tab pos="228600" algn="l"/>
                <a:tab pos="990600" algn="l"/>
                <a:tab pos="1752600" algn="l"/>
                <a:tab pos="2590800" algn="l"/>
              </a:tabLst>
              <a:defRPr>
                <a:solidFill>
                  <a:schemeClr val="tx1"/>
                </a:solidFill>
                <a:latin typeface="Arial" panose="020B0604020202020204" pitchFamily="34" charset="0"/>
              </a:defRPr>
            </a:lvl4pPr>
            <a:lvl5pPr marL="2057400" indent="-228600" eaLnBrk="0" hangingPunct="0">
              <a:tabLst>
                <a:tab pos="228600" algn="l"/>
                <a:tab pos="990600" algn="l"/>
                <a:tab pos="1752600" algn="l"/>
                <a:tab pos="25908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228600" algn="l"/>
                <a:tab pos="990600" algn="l"/>
                <a:tab pos="1752600" algn="l"/>
                <a:tab pos="25908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228600" algn="l"/>
                <a:tab pos="990600" algn="l"/>
                <a:tab pos="1752600" algn="l"/>
                <a:tab pos="25908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228600" algn="l"/>
                <a:tab pos="990600" algn="l"/>
                <a:tab pos="1752600" algn="l"/>
                <a:tab pos="25908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228600" algn="l"/>
                <a:tab pos="990600" algn="l"/>
                <a:tab pos="1752600" algn="l"/>
                <a:tab pos="2590800" algn="l"/>
              </a:tabLst>
              <a:defRPr>
                <a:solidFill>
                  <a:schemeClr val="tx1"/>
                </a:solidFill>
                <a:latin typeface="Arial" panose="020B0604020202020204" pitchFamily="34" charset="0"/>
              </a:defRPr>
            </a:lvl9pPr>
          </a:lstStyle>
          <a:p>
            <a:pPr algn="just" eaLnBrk="1" hangingPunct="1"/>
            <a:r>
              <a:rPr lang="en-US" altLang="vi-VN" sz="2000" b="1"/>
              <a:t>Câu 15: (ĐH 2014)</a:t>
            </a:r>
            <a:r>
              <a:rPr lang="en-US" altLang="vi-VN" sz="2000"/>
              <a:t> Trong 1 thí nghiệm giao thoa sóng nước, hai nguồn A và B cách nhau 16cm, dao động theo phương vuông góc với mặt nước, cùng biên độ, cùng pha, cùng tần số 80Hz. Tốc độ truyền sóng trên mặt nước là 40cm/s. Ở mặt nước, gọi d là đường trung trực của đoạn AB. Trên d, điểm M ở cách A 10cm; điểm N dao động cùng pha với M và gần M nhất sẽ cách M một đoạn có giá trị </a:t>
            </a:r>
            <a:r>
              <a:rPr lang="en-US" altLang="vi-VN" sz="2000" b="1"/>
              <a:t>gần giá trị nào nhất </a:t>
            </a:r>
            <a:r>
              <a:rPr lang="en-US" altLang="vi-VN" sz="2000"/>
              <a:t>sau đây? </a:t>
            </a:r>
          </a:p>
          <a:p>
            <a:pPr algn="just" eaLnBrk="1" hangingPunct="1">
              <a:spcBef>
                <a:spcPts val="1200"/>
              </a:spcBef>
            </a:pPr>
            <a:r>
              <a:rPr lang="en-US" altLang="vi-VN" sz="2000"/>
              <a:t>		</a:t>
            </a:r>
            <a:r>
              <a:rPr lang="en-US" altLang="vi-VN" sz="2000" b="1"/>
              <a:t>A.</a:t>
            </a:r>
            <a:r>
              <a:rPr lang="en-US" altLang="vi-VN" sz="2000"/>
              <a:t> 6,8 mm.  	</a:t>
            </a:r>
            <a:r>
              <a:rPr lang="en-US" altLang="vi-VN" sz="2000" b="1"/>
              <a:t>B. </a:t>
            </a:r>
            <a:r>
              <a:rPr lang="en-US" altLang="vi-VN" sz="2000"/>
              <a:t>8,8 mm.  	</a:t>
            </a:r>
            <a:r>
              <a:rPr lang="en-US" altLang="vi-VN" sz="2000" b="1"/>
              <a:t>C. </a:t>
            </a:r>
            <a:r>
              <a:rPr lang="en-US" altLang="vi-VN" sz="2000"/>
              <a:t>9,8 mm.  	</a:t>
            </a:r>
            <a:r>
              <a:rPr lang="en-US" altLang="vi-VN" sz="2000" b="1"/>
              <a:t>D.</a:t>
            </a:r>
            <a:r>
              <a:rPr lang="en-US" altLang="vi-VN" sz="2000"/>
              <a:t> 7,8 mm. </a:t>
            </a:r>
          </a:p>
        </p:txBody>
      </p:sp>
      <p:cxnSp>
        <p:nvCxnSpPr>
          <p:cNvPr id="5" name="Straight Connector 4">
            <a:extLst>
              <a:ext uri="{FF2B5EF4-FFF2-40B4-BE49-F238E27FC236}">
                <a16:creationId xmlns:a16="http://schemas.microsoft.com/office/drawing/2014/main" id="{6AC9FF7C-71DD-449E-96DE-BCB335DDC769}"/>
              </a:ext>
            </a:extLst>
          </p:cNvPr>
          <p:cNvCxnSpPr/>
          <p:nvPr/>
        </p:nvCxnSpPr>
        <p:spPr>
          <a:xfrm>
            <a:off x="3886200" y="1371600"/>
            <a:ext cx="51435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90CA905C-0BEC-4B5E-B79E-21E77566178B}"/>
              </a:ext>
            </a:extLst>
          </p:cNvPr>
          <p:cNvCxnSpPr/>
          <p:nvPr/>
        </p:nvCxnSpPr>
        <p:spPr>
          <a:xfrm>
            <a:off x="6248400" y="1676400"/>
            <a:ext cx="6477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9C1D833-E431-4398-9ED1-D9E9E8E2A306}"/>
              </a:ext>
            </a:extLst>
          </p:cNvPr>
          <p:cNvCxnSpPr/>
          <p:nvPr/>
        </p:nvCxnSpPr>
        <p:spPr>
          <a:xfrm>
            <a:off x="2933700" y="1981200"/>
            <a:ext cx="8001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808B209-2378-4743-9258-D86DF7CF1C46}"/>
              </a:ext>
            </a:extLst>
          </p:cNvPr>
          <p:cNvCxnSpPr/>
          <p:nvPr/>
        </p:nvCxnSpPr>
        <p:spPr>
          <a:xfrm>
            <a:off x="3665538" y="1662113"/>
            <a:ext cx="93345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F21583-35B6-46C3-9E2D-F0F670908E7E}"/>
              </a:ext>
            </a:extLst>
          </p:cNvPr>
          <p:cNvCxnSpPr/>
          <p:nvPr/>
        </p:nvCxnSpPr>
        <p:spPr>
          <a:xfrm>
            <a:off x="2133600" y="2286000"/>
            <a:ext cx="2667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1B2C9EF-759D-4B67-8466-65FB653F26ED}"/>
              </a:ext>
            </a:extLst>
          </p:cNvPr>
          <p:cNvCxnSpPr/>
          <p:nvPr/>
        </p:nvCxnSpPr>
        <p:spPr>
          <a:xfrm>
            <a:off x="5194300" y="2286000"/>
            <a:ext cx="50927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D0D40B8-CCBD-49B4-9AD2-3EFD1EF2699E}"/>
              </a:ext>
            </a:extLst>
          </p:cNvPr>
          <p:cNvCxnSpPr/>
          <p:nvPr/>
        </p:nvCxnSpPr>
        <p:spPr>
          <a:xfrm>
            <a:off x="2208213" y="2590800"/>
            <a:ext cx="193516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17420" name="Object 19">
            <a:extLst>
              <a:ext uri="{FF2B5EF4-FFF2-40B4-BE49-F238E27FC236}">
                <a16:creationId xmlns:a16="http://schemas.microsoft.com/office/drawing/2014/main" id="{6C70C8C7-4AD0-49FC-B7C7-3F31BB76ADB4}"/>
              </a:ext>
            </a:extLst>
          </p:cNvPr>
          <p:cNvGraphicFramePr>
            <a:graphicFrameLocks noChangeAspect="1"/>
          </p:cNvGraphicFramePr>
          <p:nvPr/>
        </p:nvGraphicFramePr>
        <p:xfrm>
          <a:off x="2068513" y="3124200"/>
          <a:ext cx="2368550" cy="768350"/>
        </p:xfrm>
        <a:graphic>
          <a:graphicData uri="http://schemas.openxmlformats.org/presentationml/2006/ole">
            <mc:AlternateContent xmlns:mc="http://schemas.openxmlformats.org/markup-compatibility/2006">
              <mc:Choice xmlns:v="urn:schemas-microsoft-com:vml" Requires="v">
                <p:oleObj spid="_x0000_s17490" name="Equation" r:id="rId4" imgW="1282700" imgH="419100" progId="Equation.DSMT4">
                  <p:embed/>
                </p:oleObj>
              </mc:Choice>
              <mc:Fallback>
                <p:oleObj name="Equation" r:id="rId4" imgW="1282700" imgH="419100" progId="Equation.DSMT4">
                  <p:embed/>
                  <p:pic>
                    <p:nvPicPr>
                      <p:cNvPr id="0" name="Object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8513" y="3124200"/>
                        <a:ext cx="236855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 name="Group 2">
            <a:extLst>
              <a:ext uri="{FF2B5EF4-FFF2-40B4-BE49-F238E27FC236}">
                <a16:creationId xmlns:a16="http://schemas.microsoft.com/office/drawing/2014/main" id="{224EFD31-B64E-4A44-A74B-6920A12E4A7E}"/>
              </a:ext>
            </a:extLst>
          </p:cNvPr>
          <p:cNvGrpSpPr>
            <a:grpSpLocks/>
          </p:cNvGrpSpPr>
          <p:nvPr/>
        </p:nvGrpSpPr>
        <p:grpSpPr bwMode="auto">
          <a:xfrm>
            <a:off x="1803400" y="4314826"/>
            <a:ext cx="3240088" cy="2009775"/>
            <a:chOff x="279400" y="4314825"/>
            <a:chExt cx="3240088" cy="2009775"/>
          </a:xfrm>
        </p:grpSpPr>
        <p:grpSp>
          <p:nvGrpSpPr>
            <p:cNvPr id="17436" name="Group 24">
              <a:extLst>
                <a:ext uri="{FF2B5EF4-FFF2-40B4-BE49-F238E27FC236}">
                  <a16:creationId xmlns:a16="http://schemas.microsoft.com/office/drawing/2014/main" id="{82AFD45E-77BD-4DAF-A4B5-DBCDDB09F27D}"/>
                </a:ext>
              </a:extLst>
            </p:cNvPr>
            <p:cNvGrpSpPr>
              <a:grpSpLocks/>
            </p:cNvGrpSpPr>
            <p:nvPr/>
          </p:nvGrpSpPr>
          <p:grpSpPr bwMode="auto">
            <a:xfrm>
              <a:off x="279400" y="4314825"/>
              <a:ext cx="3240088" cy="1982788"/>
              <a:chOff x="254060" y="4100345"/>
              <a:chExt cx="3483739" cy="1983562"/>
            </a:xfrm>
          </p:grpSpPr>
          <p:sp>
            <p:nvSpPr>
              <p:cNvPr id="29" name="Isosceles Triangle 28">
                <a:extLst>
                  <a:ext uri="{FF2B5EF4-FFF2-40B4-BE49-F238E27FC236}">
                    <a16:creationId xmlns:a16="http://schemas.microsoft.com/office/drawing/2014/main" id="{B4AF1983-7354-4538-B9F2-53F220398D43}"/>
                  </a:ext>
                </a:extLst>
              </p:cNvPr>
              <p:cNvSpPr/>
              <p:nvPr/>
            </p:nvSpPr>
            <p:spPr>
              <a:xfrm>
                <a:off x="411093" y="4770532"/>
                <a:ext cx="3169673" cy="975105"/>
              </a:xfrm>
              <a:prstGeom prst="triangle">
                <a:avLst>
                  <a:gd name="adj" fmla="val 49500"/>
                </a:avLst>
              </a:prstGeom>
              <a:no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17439" name="Object 22">
                <a:extLst>
                  <a:ext uri="{FF2B5EF4-FFF2-40B4-BE49-F238E27FC236}">
                    <a16:creationId xmlns:a16="http://schemas.microsoft.com/office/drawing/2014/main" id="{368E8721-6A41-4534-8964-660BD1CAF0D5}"/>
                  </a:ext>
                </a:extLst>
              </p:cNvPr>
              <p:cNvGraphicFramePr>
                <a:graphicFrameLocks noChangeAspect="1"/>
              </p:cNvGraphicFramePr>
              <p:nvPr/>
            </p:nvGraphicFramePr>
            <p:xfrm>
              <a:off x="254060" y="5745770"/>
              <a:ext cx="314326" cy="338137"/>
            </p:xfrm>
            <a:graphic>
              <a:graphicData uri="http://schemas.openxmlformats.org/presentationml/2006/ole">
                <mc:AlternateContent xmlns:mc="http://schemas.openxmlformats.org/markup-compatibility/2006">
                  <mc:Choice xmlns:v="urn:schemas-microsoft-com:vml" Requires="v">
                    <p:oleObj spid="_x0000_s17491" name="Equation" r:id="rId6" imgW="152268" imgH="164957" progId="Equation.DSMT4">
                      <p:embed/>
                    </p:oleObj>
                  </mc:Choice>
                  <mc:Fallback>
                    <p:oleObj name="Equation" r:id="rId6" imgW="152268" imgH="164957" progId="Equation.DSMT4">
                      <p:embed/>
                      <p:pic>
                        <p:nvPicPr>
                          <p:cNvPr id="0" name="Object 2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4060" y="5745770"/>
                            <a:ext cx="314326"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31" name="Straight Connector 30">
                <a:extLst>
                  <a:ext uri="{FF2B5EF4-FFF2-40B4-BE49-F238E27FC236}">
                    <a16:creationId xmlns:a16="http://schemas.microsoft.com/office/drawing/2014/main" id="{0A635F27-48D8-4122-AFEA-86BF82F7EB55}"/>
                  </a:ext>
                </a:extLst>
              </p:cNvPr>
              <p:cNvCxnSpPr/>
              <p:nvPr/>
            </p:nvCxnSpPr>
            <p:spPr>
              <a:xfrm flipH="1">
                <a:off x="1996783" y="4267098"/>
                <a:ext cx="0" cy="1478539"/>
              </a:xfrm>
              <a:prstGeom prst="line">
                <a:avLst/>
              </a:prstGeom>
              <a:ln w="28575">
                <a:solidFill>
                  <a:srgbClr val="FF00FF"/>
                </a:solidFill>
                <a:prstDash val="sysDash"/>
              </a:ln>
            </p:spPr>
            <p:style>
              <a:lnRef idx="1">
                <a:schemeClr val="accent1"/>
              </a:lnRef>
              <a:fillRef idx="0">
                <a:schemeClr val="accent1"/>
              </a:fillRef>
              <a:effectRef idx="0">
                <a:schemeClr val="accent1"/>
              </a:effectRef>
              <a:fontRef idx="minor">
                <a:schemeClr val="tx1"/>
              </a:fontRef>
            </p:style>
          </p:cxnSp>
          <p:graphicFrame>
            <p:nvGraphicFramePr>
              <p:cNvPr id="17441" name="Object 25">
                <a:extLst>
                  <a:ext uri="{FF2B5EF4-FFF2-40B4-BE49-F238E27FC236}">
                    <a16:creationId xmlns:a16="http://schemas.microsoft.com/office/drawing/2014/main" id="{3FE4DEAD-B20F-4DD9-B949-320EB7219DF7}"/>
                  </a:ext>
                </a:extLst>
              </p:cNvPr>
              <p:cNvGraphicFramePr>
                <a:graphicFrameLocks noChangeAspect="1"/>
              </p:cNvGraphicFramePr>
              <p:nvPr/>
            </p:nvGraphicFramePr>
            <p:xfrm>
              <a:off x="3423473" y="5745770"/>
              <a:ext cx="314326" cy="338137"/>
            </p:xfrm>
            <a:graphic>
              <a:graphicData uri="http://schemas.openxmlformats.org/presentationml/2006/ole">
                <mc:AlternateContent xmlns:mc="http://schemas.openxmlformats.org/markup-compatibility/2006">
                  <mc:Choice xmlns:v="urn:schemas-microsoft-com:vml" Requires="v">
                    <p:oleObj spid="_x0000_s17492" name="Equation" r:id="rId8" imgW="152268" imgH="164957" progId="Equation.DSMT4">
                      <p:embed/>
                    </p:oleObj>
                  </mc:Choice>
                  <mc:Fallback>
                    <p:oleObj name="Equation" r:id="rId8" imgW="152268" imgH="164957" progId="Equation.DSMT4">
                      <p:embed/>
                      <p:pic>
                        <p:nvPicPr>
                          <p:cNvPr id="0" name="Object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23473" y="5745770"/>
                            <a:ext cx="314326"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42" name="Object 26">
                <a:extLst>
                  <a:ext uri="{FF2B5EF4-FFF2-40B4-BE49-F238E27FC236}">
                    <a16:creationId xmlns:a16="http://schemas.microsoft.com/office/drawing/2014/main" id="{1A7FC28C-D86E-47C5-9F99-10B745AFE8A7}"/>
                  </a:ext>
                </a:extLst>
              </p:cNvPr>
              <p:cNvGraphicFramePr>
                <a:graphicFrameLocks noChangeAspect="1"/>
              </p:cNvGraphicFramePr>
              <p:nvPr/>
            </p:nvGraphicFramePr>
            <p:xfrm>
              <a:off x="1943104" y="4488773"/>
              <a:ext cx="386496" cy="311829"/>
            </p:xfrm>
            <a:graphic>
              <a:graphicData uri="http://schemas.openxmlformats.org/presentationml/2006/ole">
                <mc:AlternateContent xmlns:mc="http://schemas.openxmlformats.org/markup-compatibility/2006">
                  <mc:Choice xmlns:v="urn:schemas-microsoft-com:vml" Requires="v">
                    <p:oleObj spid="_x0000_s17493" name="Equation" r:id="rId10" imgW="203024" imgH="164957" progId="Equation.DSMT4">
                      <p:embed/>
                    </p:oleObj>
                  </mc:Choice>
                  <mc:Fallback>
                    <p:oleObj name="Equation" r:id="rId10" imgW="203024" imgH="164957" progId="Equation.DSMT4">
                      <p:embed/>
                      <p:pic>
                        <p:nvPicPr>
                          <p:cNvPr id="0" name="Object 2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43104" y="4488773"/>
                            <a:ext cx="386496" cy="31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43" name="Object 26">
                <a:extLst>
                  <a:ext uri="{FF2B5EF4-FFF2-40B4-BE49-F238E27FC236}">
                    <a16:creationId xmlns:a16="http://schemas.microsoft.com/office/drawing/2014/main" id="{8BFD5D5B-C53D-4C2F-BDAB-EE5E9263B266}"/>
                  </a:ext>
                </a:extLst>
              </p:cNvPr>
              <p:cNvGraphicFramePr>
                <a:graphicFrameLocks noChangeAspect="1"/>
              </p:cNvGraphicFramePr>
              <p:nvPr/>
            </p:nvGraphicFramePr>
            <p:xfrm>
              <a:off x="1991663" y="4100345"/>
              <a:ext cx="337934" cy="335121"/>
            </p:xfrm>
            <a:graphic>
              <a:graphicData uri="http://schemas.openxmlformats.org/presentationml/2006/ole">
                <mc:AlternateContent xmlns:mc="http://schemas.openxmlformats.org/markup-compatibility/2006">
                  <mc:Choice xmlns:v="urn:schemas-microsoft-com:vml" Requires="v">
                    <p:oleObj spid="_x0000_s17494" name="Equation" r:id="rId12" imgW="177492" imgH="177492" progId="Equation.DSMT4">
                      <p:embed/>
                    </p:oleObj>
                  </mc:Choice>
                  <mc:Fallback>
                    <p:oleObj name="Equation" r:id="rId12" imgW="177492" imgH="177492" progId="Equation.DSMT4">
                      <p:embed/>
                      <p:pic>
                        <p:nvPicPr>
                          <p:cNvPr id="0" name="Object 2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91663" y="4100345"/>
                            <a:ext cx="337934" cy="33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44" name="Object 26">
                <a:extLst>
                  <a:ext uri="{FF2B5EF4-FFF2-40B4-BE49-F238E27FC236}">
                    <a16:creationId xmlns:a16="http://schemas.microsoft.com/office/drawing/2014/main" id="{8BF83A14-B60D-49C2-ACA4-9E7C1DF2C8BF}"/>
                  </a:ext>
                </a:extLst>
              </p:cNvPr>
              <p:cNvGraphicFramePr>
                <a:graphicFrameLocks noChangeAspect="1"/>
              </p:cNvGraphicFramePr>
              <p:nvPr/>
            </p:nvGraphicFramePr>
            <p:xfrm>
              <a:off x="1996780" y="5006437"/>
              <a:ext cx="337934" cy="335121"/>
            </p:xfrm>
            <a:graphic>
              <a:graphicData uri="http://schemas.openxmlformats.org/presentationml/2006/ole">
                <mc:AlternateContent xmlns:mc="http://schemas.openxmlformats.org/markup-compatibility/2006">
                  <mc:Choice xmlns:v="urn:schemas-microsoft-com:vml" Requires="v">
                    <p:oleObj spid="_x0000_s17495" name="Equation" r:id="rId14" imgW="177492" imgH="177492" progId="Equation.DSMT4">
                      <p:embed/>
                    </p:oleObj>
                  </mc:Choice>
                  <mc:Fallback>
                    <p:oleObj name="Equation" r:id="rId14" imgW="177492" imgH="177492" progId="Equation.DSMT4">
                      <p:embed/>
                      <p:pic>
                        <p:nvPicPr>
                          <p:cNvPr id="0" name="Object 2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996780" y="5006437"/>
                            <a:ext cx="337934" cy="33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7437" name="Object 29">
              <a:extLst>
                <a:ext uri="{FF2B5EF4-FFF2-40B4-BE49-F238E27FC236}">
                  <a16:creationId xmlns:a16="http://schemas.microsoft.com/office/drawing/2014/main" id="{3C04941D-541C-4B3A-B64B-FE3EA38D75F6}"/>
                </a:ext>
              </a:extLst>
            </p:cNvPr>
            <p:cNvGraphicFramePr>
              <a:graphicFrameLocks noChangeAspect="1"/>
            </p:cNvGraphicFramePr>
            <p:nvPr/>
          </p:nvGraphicFramePr>
          <p:xfrm>
            <a:off x="1836738" y="5959475"/>
            <a:ext cx="314325" cy="365125"/>
          </p:xfrm>
          <a:graphic>
            <a:graphicData uri="http://schemas.openxmlformats.org/presentationml/2006/ole">
              <mc:AlternateContent xmlns:mc="http://schemas.openxmlformats.org/markup-compatibility/2006">
                <mc:Choice xmlns:v="urn:schemas-microsoft-com:vml" Requires="v">
                  <p:oleObj spid="_x0000_s17496" name="Equation" r:id="rId16" imgW="152202" imgH="177569" progId="Equation.DSMT4">
                    <p:embed/>
                  </p:oleObj>
                </mc:Choice>
                <mc:Fallback>
                  <p:oleObj name="Equation" r:id="rId16" imgW="152202" imgH="177569" progId="Equation.DSMT4">
                    <p:embed/>
                    <p:pic>
                      <p:nvPicPr>
                        <p:cNvPr id="0" name="Object 2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836738" y="5959475"/>
                          <a:ext cx="3143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7423" name="Object 30">
            <a:extLst>
              <a:ext uri="{FF2B5EF4-FFF2-40B4-BE49-F238E27FC236}">
                <a16:creationId xmlns:a16="http://schemas.microsoft.com/office/drawing/2014/main" id="{41F20985-30CF-4BDB-81FA-AF21813F6032}"/>
              </a:ext>
            </a:extLst>
          </p:cNvPr>
          <p:cNvGraphicFramePr>
            <a:graphicFrameLocks noChangeAspect="1"/>
          </p:cNvGraphicFramePr>
          <p:nvPr/>
        </p:nvGraphicFramePr>
        <p:xfrm>
          <a:off x="6816726" y="3071813"/>
          <a:ext cx="1762125" cy="419100"/>
        </p:xfrm>
        <a:graphic>
          <a:graphicData uri="http://schemas.openxmlformats.org/presentationml/2006/ole">
            <mc:AlternateContent xmlns:mc="http://schemas.openxmlformats.org/markup-compatibility/2006">
              <mc:Choice xmlns:v="urn:schemas-microsoft-com:vml" Requires="v">
                <p:oleObj spid="_x0000_s17497" name="Equation" r:id="rId18" imgW="952087" imgH="228501" progId="Equation.DSMT4">
                  <p:embed/>
                </p:oleObj>
              </mc:Choice>
              <mc:Fallback>
                <p:oleObj name="Equation" r:id="rId18" imgW="952087" imgH="228501" progId="Equation.DSMT4">
                  <p:embed/>
                  <p:pic>
                    <p:nvPicPr>
                      <p:cNvPr id="0" name="Object 3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816726" y="3071813"/>
                        <a:ext cx="17621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24" name="Object 33">
            <a:extLst>
              <a:ext uri="{FF2B5EF4-FFF2-40B4-BE49-F238E27FC236}">
                <a16:creationId xmlns:a16="http://schemas.microsoft.com/office/drawing/2014/main" id="{0BC33B74-71D6-439B-9E02-DB7EF301ABB2}"/>
              </a:ext>
            </a:extLst>
          </p:cNvPr>
          <p:cNvGraphicFramePr>
            <a:graphicFrameLocks noChangeAspect="1"/>
          </p:cNvGraphicFramePr>
          <p:nvPr/>
        </p:nvGraphicFramePr>
        <p:xfrm>
          <a:off x="4953000" y="3443288"/>
          <a:ext cx="4267200" cy="404812"/>
        </p:xfrm>
        <a:graphic>
          <a:graphicData uri="http://schemas.openxmlformats.org/presentationml/2006/ole">
            <mc:AlternateContent xmlns:mc="http://schemas.openxmlformats.org/markup-compatibility/2006">
              <mc:Choice xmlns:v="urn:schemas-microsoft-com:vml" Requires="v">
                <p:oleObj spid="_x0000_s17498" name="Equation" r:id="rId20" imgW="2400300" imgH="228600" progId="Equation.DSMT4">
                  <p:embed/>
                </p:oleObj>
              </mc:Choice>
              <mc:Fallback>
                <p:oleObj name="Equation" r:id="rId20" imgW="2400300" imgH="228600" progId="Equation.DSMT4">
                  <p:embed/>
                  <p:pic>
                    <p:nvPicPr>
                      <p:cNvPr id="0" name="Object 3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953000" y="3443288"/>
                        <a:ext cx="4267200"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25" name="Object 34">
            <a:extLst>
              <a:ext uri="{FF2B5EF4-FFF2-40B4-BE49-F238E27FC236}">
                <a16:creationId xmlns:a16="http://schemas.microsoft.com/office/drawing/2014/main" id="{B084CC61-B1AF-4543-A439-20159F4D33FC}"/>
              </a:ext>
            </a:extLst>
          </p:cNvPr>
          <p:cNvGraphicFramePr>
            <a:graphicFrameLocks noChangeAspect="1"/>
          </p:cNvGraphicFramePr>
          <p:nvPr/>
        </p:nvGraphicFramePr>
        <p:xfrm>
          <a:off x="5243514" y="4081463"/>
          <a:ext cx="2986087" cy="373062"/>
        </p:xfrm>
        <a:graphic>
          <a:graphicData uri="http://schemas.openxmlformats.org/presentationml/2006/ole">
            <mc:AlternateContent xmlns:mc="http://schemas.openxmlformats.org/markup-compatibility/2006">
              <mc:Choice xmlns:v="urn:schemas-microsoft-com:vml" Requires="v">
                <p:oleObj spid="_x0000_s17499" name="Equation" r:id="rId22" imgW="1612900" imgH="203200" progId="Equation.DSMT4">
                  <p:embed/>
                </p:oleObj>
              </mc:Choice>
              <mc:Fallback>
                <p:oleObj name="Equation" r:id="rId22" imgW="1612900" imgH="203200" progId="Equation.DSMT4">
                  <p:embed/>
                  <p:pic>
                    <p:nvPicPr>
                      <p:cNvPr id="0" name="Object 3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243514" y="4081463"/>
                        <a:ext cx="2986087"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26" name="Object 34">
            <a:extLst>
              <a:ext uri="{FF2B5EF4-FFF2-40B4-BE49-F238E27FC236}">
                <a16:creationId xmlns:a16="http://schemas.microsoft.com/office/drawing/2014/main" id="{92E8D43D-B62A-429D-A6EB-D77A0004E6A6}"/>
              </a:ext>
            </a:extLst>
          </p:cNvPr>
          <p:cNvGraphicFramePr>
            <a:graphicFrameLocks noChangeAspect="1"/>
          </p:cNvGraphicFramePr>
          <p:nvPr/>
        </p:nvGraphicFramePr>
        <p:xfrm>
          <a:off x="5222876" y="4402138"/>
          <a:ext cx="2244725" cy="322262"/>
        </p:xfrm>
        <a:graphic>
          <a:graphicData uri="http://schemas.openxmlformats.org/presentationml/2006/ole">
            <mc:AlternateContent xmlns:mc="http://schemas.openxmlformats.org/markup-compatibility/2006">
              <mc:Choice xmlns:v="urn:schemas-microsoft-com:vml" Requires="v">
                <p:oleObj spid="_x0000_s17500" name="Equation" r:id="rId24" imgW="1231366" imgH="177723" progId="Equation.DSMT4">
                  <p:embed/>
                </p:oleObj>
              </mc:Choice>
              <mc:Fallback>
                <p:oleObj name="Equation" r:id="rId24" imgW="1231366" imgH="177723" progId="Equation.DSMT4">
                  <p:embed/>
                  <p:pic>
                    <p:nvPicPr>
                      <p:cNvPr id="0" name="Object 3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222876" y="4402138"/>
                        <a:ext cx="2244725"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27" name="Rectangle 11">
            <a:extLst>
              <a:ext uri="{FF2B5EF4-FFF2-40B4-BE49-F238E27FC236}">
                <a16:creationId xmlns:a16="http://schemas.microsoft.com/office/drawing/2014/main" id="{8CAF2805-4617-4A65-BB2D-ED8AC6F95158}"/>
              </a:ext>
            </a:extLst>
          </p:cNvPr>
          <p:cNvSpPr>
            <a:spLocks noChangeArrowheads="1"/>
          </p:cNvSpPr>
          <p:nvPr/>
        </p:nvSpPr>
        <p:spPr bwMode="auto">
          <a:xfrm>
            <a:off x="4724400" y="3027363"/>
            <a:ext cx="2171700" cy="4000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000" i="1">
                <a:solidFill>
                  <a:srgbClr val="0000CC"/>
                </a:solidFill>
                <a:cs typeface="Times New Roman" panose="02020603050405020304" pitchFamily="18" charset="0"/>
              </a:rPr>
              <a:t>+ M, N cùng pha:</a:t>
            </a:r>
            <a:endParaRPr lang="en-US" altLang="vi-VN" sz="2000">
              <a:solidFill>
                <a:srgbClr val="0000CC"/>
              </a:solidFill>
            </a:endParaRPr>
          </a:p>
        </p:txBody>
      </p:sp>
      <p:sp>
        <p:nvSpPr>
          <p:cNvPr id="17428" name="Rectangle 11">
            <a:extLst>
              <a:ext uri="{FF2B5EF4-FFF2-40B4-BE49-F238E27FC236}">
                <a16:creationId xmlns:a16="http://schemas.microsoft.com/office/drawing/2014/main" id="{A8337B97-167F-4FF1-A366-CDB3E88DD2B3}"/>
              </a:ext>
            </a:extLst>
          </p:cNvPr>
          <p:cNvSpPr>
            <a:spLocks noChangeArrowheads="1"/>
          </p:cNvSpPr>
          <p:nvPr/>
        </p:nvSpPr>
        <p:spPr bwMode="auto">
          <a:xfrm>
            <a:off x="4724400" y="3789363"/>
            <a:ext cx="4267200" cy="4000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000" i="1">
                <a:solidFill>
                  <a:srgbClr val="FF00FF"/>
                </a:solidFill>
                <a:cs typeface="Times New Roman" panose="02020603050405020304" pitchFamily="18" charset="0"/>
              </a:rPr>
              <a:t>+ TH1:</a:t>
            </a:r>
            <a:r>
              <a:rPr lang="en-US" altLang="vi-VN" sz="2000">
                <a:solidFill>
                  <a:srgbClr val="FF00FF"/>
                </a:solidFill>
                <a:cs typeface="Times New Roman" panose="02020603050405020304" pitchFamily="18" charset="0"/>
              </a:rPr>
              <a:t> N xa AB hơn M (k = 1)</a:t>
            </a:r>
            <a:r>
              <a:rPr lang="en-US" altLang="vi-VN" sz="2000" i="1">
                <a:solidFill>
                  <a:srgbClr val="FF00FF"/>
                </a:solidFill>
                <a:cs typeface="Times New Roman" panose="02020603050405020304" pitchFamily="18" charset="0"/>
              </a:rPr>
              <a:t> </a:t>
            </a:r>
            <a:endParaRPr lang="en-US" altLang="vi-VN" sz="2000">
              <a:solidFill>
                <a:srgbClr val="FF00FF"/>
              </a:solidFill>
            </a:endParaRPr>
          </a:p>
        </p:txBody>
      </p:sp>
      <p:cxnSp>
        <p:nvCxnSpPr>
          <p:cNvPr id="45" name="Straight Connector 44">
            <a:extLst>
              <a:ext uri="{FF2B5EF4-FFF2-40B4-BE49-F238E27FC236}">
                <a16:creationId xmlns:a16="http://schemas.microsoft.com/office/drawing/2014/main" id="{FB18F1A8-B64C-4CF6-B15E-C1C5C2D41B4B}"/>
              </a:ext>
            </a:extLst>
          </p:cNvPr>
          <p:cNvCxnSpPr/>
          <p:nvPr/>
        </p:nvCxnSpPr>
        <p:spPr>
          <a:xfrm flipH="1">
            <a:off x="1949450" y="4481513"/>
            <a:ext cx="1473200" cy="1477962"/>
          </a:xfrm>
          <a:prstGeom prst="line">
            <a:avLst/>
          </a:prstGeom>
          <a:ln w="28575">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B4DA30D-5011-469F-B508-96DA7F3B989E}"/>
              </a:ext>
            </a:extLst>
          </p:cNvPr>
          <p:cNvCxnSpPr>
            <a:endCxn id="29" idx="2"/>
          </p:cNvCxnSpPr>
          <p:nvPr/>
        </p:nvCxnSpPr>
        <p:spPr>
          <a:xfrm flipH="1">
            <a:off x="1949450" y="5334001"/>
            <a:ext cx="1473200" cy="625475"/>
          </a:xfrm>
          <a:prstGeom prst="line">
            <a:avLst/>
          </a:prstGeom>
          <a:ln w="28575">
            <a:solidFill>
              <a:srgbClr val="009900"/>
            </a:solidFill>
          </a:ln>
        </p:spPr>
        <p:style>
          <a:lnRef idx="1">
            <a:schemeClr val="accent1"/>
          </a:lnRef>
          <a:fillRef idx="0">
            <a:schemeClr val="accent1"/>
          </a:fillRef>
          <a:effectRef idx="0">
            <a:schemeClr val="accent1"/>
          </a:effectRef>
          <a:fontRef idx="minor">
            <a:schemeClr val="tx1"/>
          </a:fontRef>
        </p:style>
      </p:cxnSp>
      <p:graphicFrame>
        <p:nvGraphicFramePr>
          <p:cNvPr id="17431" name="Object 50">
            <a:extLst>
              <a:ext uri="{FF2B5EF4-FFF2-40B4-BE49-F238E27FC236}">
                <a16:creationId xmlns:a16="http://schemas.microsoft.com/office/drawing/2014/main" id="{9A5ED3E6-E175-498A-AE65-AA67CFA86AE1}"/>
              </a:ext>
            </a:extLst>
          </p:cNvPr>
          <p:cNvGraphicFramePr>
            <a:graphicFrameLocks noChangeAspect="1"/>
          </p:cNvGraphicFramePr>
          <p:nvPr/>
        </p:nvGraphicFramePr>
        <p:xfrm>
          <a:off x="6096000" y="4649788"/>
          <a:ext cx="4154488" cy="461962"/>
        </p:xfrm>
        <a:graphic>
          <a:graphicData uri="http://schemas.openxmlformats.org/presentationml/2006/ole">
            <mc:AlternateContent xmlns:mc="http://schemas.openxmlformats.org/markup-compatibility/2006">
              <mc:Choice xmlns:v="urn:schemas-microsoft-com:vml" Requires="v">
                <p:oleObj spid="_x0000_s17501" name="Equation" r:id="rId26" imgW="2400300" imgH="266700" progId="Equation.DSMT4">
                  <p:embed/>
                </p:oleObj>
              </mc:Choice>
              <mc:Fallback>
                <p:oleObj name="Equation" r:id="rId26" imgW="2400300" imgH="266700" progId="Equation.DSMT4">
                  <p:embed/>
                  <p:pic>
                    <p:nvPicPr>
                      <p:cNvPr id="0" name="Object 50"/>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096000" y="4649788"/>
                        <a:ext cx="4154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32" name="Object 34">
            <a:extLst>
              <a:ext uri="{FF2B5EF4-FFF2-40B4-BE49-F238E27FC236}">
                <a16:creationId xmlns:a16="http://schemas.microsoft.com/office/drawing/2014/main" id="{F1EF6736-E40F-4C44-8CE3-885C59BDE8DC}"/>
              </a:ext>
            </a:extLst>
          </p:cNvPr>
          <p:cNvGraphicFramePr>
            <a:graphicFrameLocks noChangeAspect="1"/>
          </p:cNvGraphicFramePr>
          <p:nvPr/>
        </p:nvGraphicFramePr>
        <p:xfrm>
          <a:off x="5399088" y="5305426"/>
          <a:ext cx="2868612" cy="373063"/>
        </p:xfrm>
        <a:graphic>
          <a:graphicData uri="http://schemas.openxmlformats.org/presentationml/2006/ole">
            <mc:AlternateContent xmlns:mc="http://schemas.openxmlformats.org/markup-compatibility/2006">
              <mc:Choice xmlns:v="urn:schemas-microsoft-com:vml" Requires="v">
                <p:oleObj spid="_x0000_s17502" name="Equation" r:id="rId28" imgW="1548728" imgH="203112" progId="Equation.DSMT4">
                  <p:embed/>
                </p:oleObj>
              </mc:Choice>
              <mc:Fallback>
                <p:oleObj name="Equation" r:id="rId28" imgW="1548728" imgH="203112" progId="Equation.DSMT4">
                  <p:embed/>
                  <p:pic>
                    <p:nvPicPr>
                      <p:cNvPr id="0" name="Object 3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399088" y="5305426"/>
                        <a:ext cx="2868612"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33" name="Object 34">
            <a:extLst>
              <a:ext uri="{FF2B5EF4-FFF2-40B4-BE49-F238E27FC236}">
                <a16:creationId xmlns:a16="http://schemas.microsoft.com/office/drawing/2014/main" id="{D692F0BD-DC96-431A-A582-149A092C663A}"/>
              </a:ext>
            </a:extLst>
          </p:cNvPr>
          <p:cNvGraphicFramePr>
            <a:graphicFrameLocks noChangeAspect="1"/>
          </p:cNvGraphicFramePr>
          <p:nvPr/>
        </p:nvGraphicFramePr>
        <p:xfrm>
          <a:off x="5407026" y="5603876"/>
          <a:ext cx="2244725" cy="322263"/>
        </p:xfrm>
        <a:graphic>
          <a:graphicData uri="http://schemas.openxmlformats.org/presentationml/2006/ole">
            <mc:AlternateContent xmlns:mc="http://schemas.openxmlformats.org/markup-compatibility/2006">
              <mc:Choice xmlns:v="urn:schemas-microsoft-com:vml" Requires="v">
                <p:oleObj spid="_x0000_s17503" name="Equation" r:id="rId30" imgW="1231366" imgH="177723" progId="Equation.DSMT4">
                  <p:embed/>
                </p:oleObj>
              </mc:Choice>
              <mc:Fallback>
                <p:oleObj name="Equation" r:id="rId30" imgW="1231366" imgH="177723" progId="Equation.DSMT4">
                  <p:embed/>
                  <p:pic>
                    <p:nvPicPr>
                      <p:cNvPr id="0" name="Object 34"/>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5407026" y="5603876"/>
                        <a:ext cx="2244725"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34" name="Rectangle 11">
            <a:extLst>
              <a:ext uri="{FF2B5EF4-FFF2-40B4-BE49-F238E27FC236}">
                <a16:creationId xmlns:a16="http://schemas.microsoft.com/office/drawing/2014/main" id="{519A3DA1-36D5-4D7A-B8DC-4536F14CA95C}"/>
              </a:ext>
            </a:extLst>
          </p:cNvPr>
          <p:cNvSpPr>
            <a:spLocks noChangeArrowheads="1"/>
          </p:cNvSpPr>
          <p:nvPr/>
        </p:nvSpPr>
        <p:spPr bwMode="auto">
          <a:xfrm>
            <a:off x="4821238" y="5014913"/>
            <a:ext cx="4267200" cy="4000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000" i="1">
                <a:solidFill>
                  <a:srgbClr val="009900"/>
                </a:solidFill>
                <a:cs typeface="Times New Roman" panose="02020603050405020304" pitchFamily="18" charset="0"/>
              </a:rPr>
              <a:t>+ TH2:</a:t>
            </a:r>
            <a:r>
              <a:rPr lang="en-US" altLang="vi-VN" sz="2000">
                <a:solidFill>
                  <a:srgbClr val="009900"/>
                </a:solidFill>
                <a:cs typeface="Times New Roman" panose="02020603050405020304" pitchFamily="18" charset="0"/>
              </a:rPr>
              <a:t> N gần AB hơn M (k = -1)</a:t>
            </a:r>
            <a:r>
              <a:rPr lang="en-US" altLang="vi-VN" sz="2000" i="1">
                <a:solidFill>
                  <a:srgbClr val="009900"/>
                </a:solidFill>
                <a:cs typeface="Times New Roman" panose="02020603050405020304" pitchFamily="18" charset="0"/>
              </a:rPr>
              <a:t> </a:t>
            </a:r>
            <a:endParaRPr lang="en-US" altLang="vi-VN" sz="2000">
              <a:solidFill>
                <a:srgbClr val="009900"/>
              </a:solidFill>
            </a:endParaRPr>
          </a:p>
        </p:txBody>
      </p:sp>
      <p:graphicFrame>
        <p:nvGraphicFramePr>
          <p:cNvPr id="17435" name="Object 56">
            <a:extLst>
              <a:ext uri="{FF2B5EF4-FFF2-40B4-BE49-F238E27FC236}">
                <a16:creationId xmlns:a16="http://schemas.microsoft.com/office/drawing/2014/main" id="{BA1B90E2-1A3B-4B37-BC9C-B413B00DD54B}"/>
              </a:ext>
            </a:extLst>
          </p:cNvPr>
          <p:cNvGraphicFramePr>
            <a:graphicFrameLocks noChangeAspect="1"/>
          </p:cNvGraphicFramePr>
          <p:nvPr/>
        </p:nvGraphicFramePr>
        <p:xfrm>
          <a:off x="6229350" y="5873751"/>
          <a:ext cx="4286250" cy="461963"/>
        </p:xfrm>
        <a:graphic>
          <a:graphicData uri="http://schemas.openxmlformats.org/presentationml/2006/ole">
            <mc:AlternateContent xmlns:mc="http://schemas.openxmlformats.org/markup-compatibility/2006">
              <mc:Choice xmlns:v="urn:schemas-microsoft-com:vml" Requires="v">
                <p:oleObj spid="_x0000_s17504" name="Equation" r:id="rId32" imgW="2476500" imgH="266700" progId="Equation.DSMT4">
                  <p:embed/>
                </p:oleObj>
              </mc:Choice>
              <mc:Fallback>
                <p:oleObj name="Equation" r:id="rId32" imgW="2476500" imgH="266700" progId="Equation.DSMT4">
                  <p:embed/>
                  <p:pic>
                    <p:nvPicPr>
                      <p:cNvPr id="0" name="Object 56"/>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6229350" y="5873751"/>
                        <a:ext cx="4286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8" name="Picture 5" descr="96">
            <a:hlinkClick r:id="" action="ppaction://noaction"/>
            <a:extLst>
              <a:ext uri="{FF2B5EF4-FFF2-40B4-BE49-F238E27FC236}">
                <a16:creationId xmlns:a16="http://schemas.microsoft.com/office/drawing/2014/main" id="{5FC42052-3012-4DCF-B027-D5BF4B680A90}"/>
              </a:ext>
            </a:extLst>
          </p:cNvPr>
          <p:cNvPicPr>
            <a:picLocks noChangeAspect="1" noChangeArrowheads="1" noCrop="1"/>
          </p:cNvPicPr>
          <p:nvPr/>
        </p:nvPicPr>
        <p:blipFill>
          <a:blip r:embed="rId34">
            <a:extLst>
              <a:ext uri="{28A0092B-C50C-407E-A947-70E740481C1C}">
                <a14:useLocalDpi xmlns:a14="http://schemas.microsoft.com/office/drawing/2010/main" val="0"/>
              </a:ext>
            </a:extLst>
          </a:blip>
          <a:srcRect/>
          <a:stretch>
            <a:fillRect/>
          </a:stretch>
        </p:blipFill>
        <p:spPr bwMode="auto">
          <a:xfrm>
            <a:off x="8107363" y="2543176"/>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Effect transition="in" filter="fade">
                                      <p:cBhvr>
                                        <p:cTn id="7" dur="1000"/>
                                        <p:tgtEl>
                                          <p:spTgt spid="17412"/>
                                        </p:tgtEl>
                                      </p:cBhvr>
                                    </p:animEffect>
                                    <p:anim calcmode="lin" valueType="num">
                                      <p:cBhvr>
                                        <p:cTn id="8" dur="1000" fill="hold"/>
                                        <p:tgtEl>
                                          <p:spTgt spid="17412"/>
                                        </p:tgtEl>
                                        <p:attrNameLst>
                                          <p:attrName>ppt_x</p:attrName>
                                        </p:attrNameLst>
                                      </p:cBhvr>
                                      <p:tavLst>
                                        <p:tav tm="0">
                                          <p:val>
                                            <p:strVal val="#ppt_x"/>
                                          </p:val>
                                        </p:tav>
                                        <p:tav tm="100000">
                                          <p:val>
                                            <p:strVal val="#ppt_x"/>
                                          </p:val>
                                        </p:tav>
                                      </p:tavLst>
                                    </p:anim>
                                    <p:anim calcmode="lin" valueType="num">
                                      <p:cBhvr>
                                        <p:cTn id="9" dur="1000" fill="hold"/>
                                        <p:tgtEl>
                                          <p:spTgt spid="1741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10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1000"/>
                                        <p:tgtEl>
                                          <p:spTgt spid="1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1000"/>
                                        <p:tgtEl>
                                          <p:spTgt spid="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left)">
                                      <p:cBhvr>
                                        <p:cTn id="29" dur="1000"/>
                                        <p:tgtEl>
                                          <p:spTgt spid="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left)">
                                      <p:cBhvr>
                                        <p:cTn id="34" dur="1000"/>
                                        <p:tgtEl>
                                          <p:spTgt spid="1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1000"/>
                                        <p:tgtEl>
                                          <p:spTgt spid="1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left)">
                                      <p:cBhvr>
                                        <p:cTn id="44" dur="1000"/>
                                        <p:tgtEl>
                                          <p:spTgt spid="1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fade">
                                      <p:cBhvr>
                                        <p:cTn id="49" dur="1000"/>
                                        <p:tgtEl>
                                          <p:spTgt spid="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7427"/>
                                        </p:tgtEl>
                                        <p:attrNameLst>
                                          <p:attrName>style.visibility</p:attrName>
                                        </p:attrNameLst>
                                      </p:cBhvr>
                                      <p:to>
                                        <p:strVal val="visible"/>
                                      </p:to>
                                    </p:set>
                                    <p:animEffect transition="in" filter="wipe(left)">
                                      <p:cBhvr>
                                        <p:cTn id="54" dur="1000"/>
                                        <p:tgtEl>
                                          <p:spTgt spid="17427"/>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17423"/>
                                        </p:tgtEl>
                                        <p:attrNameLst>
                                          <p:attrName>style.visibility</p:attrName>
                                        </p:attrNameLst>
                                      </p:cBhvr>
                                      <p:to>
                                        <p:strVal val="visible"/>
                                      </p:to>
                                    </p:set>
                                    <p:animEffect transition="in" filter="wipe(left)">
                                      <p:cBhvr>
                                        <p:cTn id="59" dur="1000"/>
                                        <p:tgtEl>
                                          <p:spTgt spid="17423"/>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17420"/>
                                        </p:tgtEl>
                                        <p:attrNameLst>
                                          <p:attrName>style.visibility</p:attrName>
                                        </p:attrNameLst>
                                      </p:cBhvr>
                                      <p:to>
                                        <p:strVal val="visible"/>
                                      </p:to>
                                    </p:set>
                                    <p:animEffect transition="in" filter="wipe(left)">
                                      <p:cBhvr>
                                        <p:cTn id="64" dur="1000"/>
                                        <p:tgtEl>
                                          <p:spTgt spid="17420"/>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17424"/>
                                        </p:tgtEl>
                                        <p:attrNameLst>
                                          <p:attrName>style.visibility</p:attrName>
                                        </p:attrNameLst>
                                      </p:cBhvr>
                                      <p:to>
                                        <p:strVal val="visible"/>
                                      </p:to>
                                    </p:set>
                                    <p:animEffect transition="in" filter="wipe(left)">
                                      <p:cBhvr>
                                        <p:cTn id="69" dur="1000"/>
                                        <p:tgtEl>
                                          <p:spTgt spid="17424"/>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17428"/>
                                        </p:tgtEl>
                                        <p:attrNameLst>
                                          <p:attrName>style.visibility</p:attrName>
                                        </p:attrNameLst>
                                      </p:cBhvr>
                                      <p:to>
                                        <p:strVal val="visible"/>
                                      </p:to>
                                    </p:set>
                                    <p:animEffect transition="in" filter="wipe(left)">
                                      <p:cBhvr>
                                        <p:cTn id="74" dur="1000"/>
                                        <p:tgtEl>
                                          <p:spTgt spid="17428"/>
                                        </p:tgtEl>
                                      </p:cBhvr>
                                    </p:animEffect>
                                  </p:childTnLst>
                                </p:cTn>
                              </p:par>
                              <p:par>
                                <p:cTn id="75" presetID="22" presetClass="entr" presetSubtype="1" fill="hold" nodeType="withEffect">
                                  <p:stCondLst>
                                    <p:cond delay="0"/>
                                  </p:stCondLst>
                                  <p:childTnLst>
                                    <p:set>
                                      <p:cBhvr>
                                        <p:cTn id="76" dur="1" fill="hold">
                                          <p:stCondLst>
                                            <p:cond delay="0"/>
                                          </p:stCondLst>
                                        </p:cTn>
                                        <p:tgtEl>
                                          <p:spTgt spid="45"/>
                                        </p:tgtEl>
                                        <p:attrNameLst>
                                          <p:attrName>style.visibility</p:attrName>
                                        </p:attrNameLst>
                                      </p:cBhvr>
                                      <p:to>
                                        <p:strVal val="visible"/>
                                      </p:to>
                                    </p:set>
                                    <p:animEffect transition="in" filter="wipe(up)">
                                      <p:cBhvr>
                                        <p:cTn id="77" dur="1000"/>
                                        <p:tgtEl>
                                          <p:spTgt spid="45"/>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childTnLst>
                                    <p:set>
                                      <p:cBhvr>
                                        <p:cTn id="81" dur="1" fill="hold">
                                          <p:stCondLst>
                                            <p:cond delay="0"/>
                                          </p:stCondLst>
                                        </p:cTn>
                                        <p:tgtEl>
                                          <p:spTgt spid="17425"/>
                                        </p:tgtEl>
                                        <p:attrNameLst>
                                          <p:attrName>style.visibility</p:attrName>
                                        </p:attrNameLst>
                                      </p:cBhvr>
                                      <p:to>
                                        <p:strVal val="visible"/>
                                      </p:to>
                                    </p:set>
                                    <p:animEffect transition="in" filter="wipe(left)">
                                      <p:cBhvr>
                                        <p:cTn id="82" dur="1000"/>
                                        <p:tgtEl>
                                          <p:spTgt spid="17425"/>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childTnLst>
                                    <p:set>
                                      <p:cBhvr>
                                        <p:cTn id="86" dur="1" fill="hold">
                                          <p:stCondLst>
                                            <p:cond delay="0"/>
                                          </p:stCondLst>
                                        </p:cTn>
                                        <p:tgtEl>
                                          <p:spTgt spid="17426"/>
                                        </p:tgtEl>
                                        <p:attrNameLst>
                                          <p:attrName>style.visibility</p:attrName>
                                        </p:attrNameLst>
                                      </p:cBhvr>
                                      <p:to>
                                        <p:strVal val="visible"/>
                                      </p:to>
                                    </p:set>
                                    <p:animEffect transition="in" filter="wipe(left)">
                                      <p:cBhvr>
                                        <p:cTn id="87" dur="1000"/>
                                        <p:tgtEl>
                                          <p:spTgt spid="17426"/>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childTnLst>
                                    <p:set>
                                      <p:cBhvr>
                                        <p:cTn id="91" dur="1" fill="hold">
                                          <p:stCondLst>
                                            <p:cond delay="0"/>
                                          </p:stCondLst>
                                        </p:cTn>
                                        <p:tgtEl>
                                          <p:spTgt spid="17431"/>
                                        </p:tgtEl>
                                        <p:attrNameLst>
                                          <p:attrName>style.visibility</p:attrName>
                                        </p:attrNameLst>
                                      </p:cBhvr>
                                      <p:to>
                                        <p:strVal val="visible"/>
                                      </p:to>
                                    </p:set>
                                    <p:animEffect transition="in" filter="wipe(left)">
                                      <p:cBhvr>
                                        <p:cTn id="92" dur="1000"/>
                                        <p:tgtEl>
                                          <p:spTgt spid="17431"/>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17434"/>
                                        </p:tgtEl>
                                        <p:attrNameLst>
                                          <p:attrName>style.visibility</p:attrName>
                                        </p:attrNameLst>
                                      </p:cBhvr>
                                      <p:to>
                                        <p:strVal val="visible"/>
                                      </p:to>
                                    </p:set>
                                    <p:animEffect transition="in" filter="wipe(left)">
                                      <p:cBhvr>
                                        <p:cTn id="97" dur="1000"/>
                                        <p:tgtEl>
                                          <p:spTgt spid="17434"/>
                                        </p:tgtEl>
                                      </p:cBhvr>
                                    </p:animEffect>
                                  </p:childTnLst>
                                </p:cTn>
                              </p:par>
                              <p:par>
                                <p:cTn id="98" presetID="22" presetClass="entr" presetSubtype="1" fill="hold" nodeType="withEffect">
                                  <p:stCondLst>
                                    <p:cond delay="0"/>
                                  </p:stCondLst>
                                  <p:childTnLst>
                                    <p:set>
                                      <p:cBhvr>
                                        <p:cTn id="99" dur="1" fill="hold">
                                          <p:stCondLst>
                                            <p:cond delay="0"/>
                                          </p:stCondLst>
                                        </p:cTn>
                                        <p:tgtEl>
                                          <p:spTgt spid="50"/>
                                        </p:tgtEl>
                                        <p:attrNameLst>
                                          <p:attrName>style.visibility</p:attrName>
                                        </p:attrNameLst>
                                      </p:cBhvr>
                                      <p:to>
                                        <p:strVal val="visible"/>
                                      </p:to>
                                    </p:set>
                                    <p:animEffect transition="in" filter="wipe(up)">
                                      <p:cBhvr>
                                        <p:cTn id="100" dur="1000"/>
                                        <p:tgtEl>
                                          <p:spTgt spid="50"/>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2" presetClass="entr" presetSubtype="8" fill="hold" nodeType="clickEffect">
                                  <p:stCondLst>
                                    <p:cond delay="0"/>
                                  </p:stCondLst>
                                  <p:childTnLst>
                                    <p:set>
                                      <p:cBhvr>
                                        <p:cTn id="104" dur="1" fill="hold">
                                          <p:stCondLst>
                                            <p:cond delay="0"/>
                                          </p:stCondLst>
                                        </p:cTn>
                                        <p:tgtEl>
                                          <p:spTgt spid="17432"/>
                                        </p:tgtEl>
                                        <p:attrNameLst>
                                          <p:attrName>style.visibility</p:attrName>
                                        </p:attrNameLst>
                                      </p:cBhvr>
                                      <p:to>
                                        <p:strVal val="visible"/>
                                      </p:to>
                                    </p:set>
                                    <p:animEffect transition="in" filter="wipe(left)">
                                      <p:cBhvr>
                                        <p:cTn id="105" dur="1000"/>
                                        <p:tgtEl>
                                          <p:spTgt spid="17432"/>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8" fill="hold" nodeType="clickEffect">
                                  <p:stCondLst>
                                    <p:cond delay="0"/>
                                  </p:stCondLst>
                                  <p:childTnLst>
                                    <p:set>
                                      <p:cBhvr>
                                        <p:cTn id="109" dur="1" fill="hold">
                                          <p:stCondLst>
                                            <p:cond delay="0"/>
                                          </p:stCondLst>
                                        </p:cTn>
                                        <p:tgtEl>
                                          <p:spTgt spid="17433"/>
                                        </p:tgtEl>
                                        <p:attrNameLst>
                                          <p:attrName>style.visibility</p:attrName>
                                        </p:attrNameLst>
                                      </p:cBhvr>
                                      <p:to>
                                        <p:strVal val="visible"/>
                                      </p:to>
                                    </p:set>
                                    <p:animEffect transition="in" filter="wipe(left)">
                                      <p:cBhvr>
                                        <p:cTn id="110" dur="1000"/>
                                        <p:tgtEl>
                                          <p:spTgt spid="17433"/>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2" presetClass="entr" presetSubtype="8" fill="hold" nodeType="clickEffect">
                                  <p:stCondLst>
                                    <p:cond delay="0"/>
                                  </p:stCondLst>
                                  <p:childTnLst>
                                    <p:set>
                                      <p:cBhvr>
                                        <p:cTn id="114" dur="1" fill="hold">
                                          <p:stCondLst>
                                            <p:cond delay="0"/>
                                          </p:stCondLst>
                                        </p:cTn>
                                        <p:tgtEl>
                                          <p:spTgt spid="17435"/>
                                        </p:tgtEl>
                                        <p:attrNameLst>
                                          <p:attrName>style.visibility</p:attrName>
                                        </p:attrNameLst>
                                      </p:cBhvr>
                                      <p:to>
                                        <p:strVal val="visible"/>
                                      </p:to>
                                    </p:set>
                                    <p:animEffect transition="in" filter="wipe(left)">
                                      <p:cBhvr>
                                        <p:cTn id="115" dur="1000"/>
                                        <p:tgtEl>
                                          <p:spTgt spid="17435"/>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2" presetClass="entr" presetSubtype="4" fill="hold" nodeType="clickEffect">
                                  <p:stCondLst>
                                    <p:cond delay="0"/>
                                  </p:stCondLst>
                                  <p:childTnLst>
                                    <p:set>
                                      <p:cBhvr>
                                        <p:cTn id="119" dur="1" fill="hold">
                                          <p:stCondLst>
                                            <p:cond delay="0"/>
                                          </p:stCondLst>
                                        </p:cTn>
                                        <p:tgtEl>
                                          <p:spTgt spid="58"/>
                                        </p:tgtEl>
                                        <p:attrNameLst>
                                          <p:attrName>style.visibility</p:attrName>
                                        </p:attrNameLst>
                                      </p:cBhvr>
                                      <p:to>
                                        <p:strVal val="visible"/>
                                      </p:to>
                                    </p:set>
                                    <p:anim calcmode="lin" valueType="num">
                                      <p:cBhvr additive="base">
                                        <p:cTn id="120" dur="1000" fill="hold"/>
                                        <p:tgtEl>
                                          <p:spTgt spid="58"/>
                                        </p:tgtEl>
                                        <p:attrNameLst>
                                          <p:attrName>ppt_x</p:attrName>
                                        </p:attrNameLst>
                                      </p:cBhvr>
                                      <p:tavLst>
                                        <p:tav tm="0">
                                          <p:val>
                                            <p:strVal val="#ppt_x"/>
                                          </p:val>
                                        </p:tav>
                                        <p:tav tm="100000">
                                          <p:val>
                                            <p:strVal val="#ppt_x"/>
                                          </p:val>
                                        </p:tav>
                                      </p:tavLst>
                                    </p:anim>
                                    <p:anim calcmode="lin" valueType="num">
                                      <p:cBhvr additive="base">
                                        <p:cTn id="121" dur="1000" fill="hold"/>
                                        <p:tgtEl>
                                          <p:spTgt spid="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27" grpId="0"/>
      <p:bldP spid="17428" grpId="0"/>
      <p:bldP spid="174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images (37)">
            <a:extLst>
              <a:ext uri="{FF2B5EF4-FFF2-40B4-BE49-F238E27FC236}">
                <a16:creationId xmlns:a16="http://schemas.microsoft.com/office/drawing/2014/main" id="{2178DBA3-4EFF-4A8E-81C9-572EF47CEC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ext Box 5">
            <a:extLst>
              <a:ext uri="{FF2B5EF4-FFF2-40B4-BE49-F238E27FC236}">
                <a16:creationId xmlns:a16="http://schemas.microsoft.com/office/drawing/2014/main" id="{0A2420DB-47C2-47FA-A7FE-8367DA7898FE}"/>
              </a:ext>
            </a:extLst>
          </p:cNvPr>
          <p:cNvSpPr txBox="1">
            <a:spLocks noChangeArrowheads="1"/>
          </p:cNvSpPr>
          <p:nvPr/>
        </p:nvSpPr>
        <p:spPr bwMode="auto">
          <a:xfrm>
            <a:off x="2133600" y="1752600"/>
            <a:ext cx="7772400" cy="2554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vi-VN" altLang="vi-VN" sz="4000" b="1">
                <a:solidFill>
                  <a:schemeClr val="bg1"/>
                </a:solidFill>
                <a:latin typeface="Tahoma" panose="020B0604030504040204" pitchFamily="34" charset="0"/>
                <a:cs typeface="Tahoma" panose="020B0604030504040204" pitchFamily="34" charset="0"/>
              </a:rPr>
              <a:t>Đừng nên cố gắng trở thành một người thành công,</a:t>
            </a:r>
          </a:p>
          <a:p>
            <a:pPr algn="ctr" eaLnBrk="1" hangingPunct="1"/>
            <a:r>
              <a:rPr lang="vi-VN" altLang="vi-VN" sz="4000" b="1">
                <a:solidFill>
                  <a:schemeClr val="bg1"/>
                </a:solidFill>
                <a:latin typeface="Tahoma" panose="020B0604030504040204" pitchFamily="34" charset="0"/>
                <a:cs typeface="Tahoma" panose="020B0604030504040204" pitchFamily="34" charset="0"/>
              </a:rPr>
              <a:t>hãy cố gắng trở thành một người có giá trị.</a:t>
            </a:r>
            <a:endParaRPr lang="en-US" altLang="vi-VN" sz="4000" b="1">
              <a:solidFill>
                <a:schemeClr val="bg1"/>
              </a:solidFill>
              <a:latin typeface="Tahoma" panose="020B0604030504040204" pitchFamily="34" charset="0"/>
              <a:cs typeface="Tahom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44667664-D419-42C4-8375-BC65AC301F25}"/>
              </a:ext>
            </a:extLst>
          </p:cNvPr>
          <p:cNvSpPr txBox="1">
            <a:spLocks noChangeArrowheads="1"/>
          </p:cNvSpPr>
          <p:nvPr/>
        </p:nvSpPr>
        <p:spPr bwMode="auto">
          <a:xfrm>
            <a:off x="3276600" y="62804"/>
            <a:ext cx="6172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defRPr/>
            </a:pPr>
            <a:r>
              <a:rPr lang="en-US" sz="2800" b="1" dirty="0">
                <a:solidFill>
                  <a:srgbClr val="FF3300"/>
                </a:solidFill>
                <a:effectLst>
                  <a:outerShdw blurRad="38100" dist="38100" dir="2700000" algn="tl">
                    <a:srgbClr val="C0C0C0"/>
                  </a:outerShdw>
                </a:effectLst>
                <a:latin typeface="Arial" charset="0"/>
              </a:rPr>
              <a:t>BÀI TẬP: GIAO THOA SÓNG</a:t>
            </a:r>
          </a:p>
        </p:txBody>
      </p:sp>
      <p:sp>
        <p:nvSpPr>
          <p:cNvPr id="8196" name="Text Box 4">
            <a:extLst>
              <a:ext uri="{FF2B5EF4-FFF2-40B4-BE49-F238E27FC236}">
                <a16:creationId xmlns:a16="http://schemas.microsoft.com/office/drawing/2014/main" id="{09F03118-703F-472C-B939-64FD1E389FDE}"/>
              </a:ext>
            </a:extLst>
          </p:cNvPr>
          <p:cNvSpPr txBox="1">
            <a:spLocks noChangeArrowheads="1"/>
          </p:cNvSpPr>
          <p:nvPr/>
        </p:nvSpPr>
        <p:spPr bwMode="auto">
          <a:xfrm>
            <a:off x="1524000" y="685800"/>
            <a:ext cx="8991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800" b="1" dirty="0">
                <a:solidFill>
                  <a:srgbClr val="FF3300"/>
                </a:solidFill>
              </a:rPr>
              <a:t>I. Hiện tượng giao thoa của hai sóng mặt nước:</a:t>
            </a:r>
          </a:p>
        </p:txBody>
      </p:sp>
      <p:sp>
        <p:nvSpPr>
          <p:cNvPr id="8199" name="Text Box 7">
            <a:extLst>
              <a:ext uri="{FF2B5EF4-FFF2-40B4-BE49-F238E27FC236}">
                <a16:creationId xmlns:a16="http://schemas.microsoft.com/office/drawing/2014/main" id="{B8DD8FE9-A0FF-4261-AFBD-3B4CE36333BD}"/>
              </a:ext>
            </a:extLst>
          </p:cNvPr>
          <p:cNvSpPr txBox="1">
            <a:spLocks noChangeArrowheads="1"/>
          </p:cNvSpPr>
          <p:nvPr/>
        </p:nvSpPr>
        <p:spPr bwMode="auto">
          <a:xfrm>
            <a:off x="1524000" y="2286000"/>
            <a:ext cx="5486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800" b="1">
                <a:solidFill>
                  <a:srgbClr val="FF3300"/>
                </a:solidFill>
              </a:rPr>
              <a:t>II. Cực đại và cực tiểu:</a:t>
            </a:r>
          </a:p>
        </p:txBody>
      </p:sp>
      <p:sp>
        <p:nvSpPr>
          <p:cNvPr id="8202" name="Text Box 10">
            <a:extLst>
              <a:ext uri="{FF2B5EF4-FFF2-40B4-BE49-F238E27FC236}">
                <a16:creationId xmlns:a16="http://schemas.microsoft.com/office/drawing/2014/main" id="{BBCF7B1D-54F3-4FF4-9A44-9A675BFACA46}"/>
              </a:ext>
            </a:extLst>
          </p:cNvPr>
          <p:cNvSpPr txBox="1">
            <a:spLocks noChangeArrowheads="1"/>
          </p:cNvSpPr>
          <p:nvPr/>
        </p:nvSpPr>
        <p:spPr bwMode="auto">
          <a:xfrm>
            <a:off x="1600200" y="4495800"/>
            <a:ext cx="8610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800" b="1" dirty="0">
                <a:solidFill>
                  <a:srgbClr val="FF3300"/>
                </a:solidFill>
              </a:rPr>
              <a:t>III. Điều kiện giao thoa. Sóng kết hợp:</a:t>
            </a:r>
          </a:p>
        </p:txBody>
      </p:sp>
      <p:sp>
        <p:nvSpPr>
          <p:cNvPr id="8203" name="Text Box 11">
            <a:extLst>
              <a:ext uri="{FF2B5EF4-FFF2-40B4-BE49-F238E27FC236}">
                <a16:creationId xmlns:a16="http://schemas.microsoft.com/office/drawing/2014/main" id="{89292EEF-0A96-4DF9-BCFD-FFEDD61C3639}"/>
              </a:ext>
            </a:extLst>
          </p:cNvPr>
          <p:cNvSpPr txBox="1">
            <a:spLocks noChangeArrowheads="1"/>
          </p:cNvSpPr>
          <p:nvPr/>
        </p:nvSpPr>
        <p:spPr bwMode="auto">
          <a:xfrm>
            <a:off x="533400" y="1098550"/>
            <a:ext cx="112776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800" dirty="0"/>
              <a:t>- Là hiện tượng hai sóng kết hợp khi gặp nhau thì có những điểm ở đó chúng luôn tăng cường lẫn nhau; có những điểm ở đó chúng luôn </a:t>
            </a:r>
            <a:r>
              <a:rPr lang="en-US" altLang="vi-VN" sz="2800" dirty="0" err="1"/>
              <a:t>luôn</a:t>
            </a:r>
            <a:r>
              <a:rPr lang="en-US" altLang="vi-VN" sz="2800" dirty="0"/>
              <a:t> triệt tiêu nhau.</a:t>
            </a:r>
          </a:p>
        </p:txBody>
      </p:sp>
      <p:sp>
        <p:nvSpPr>
          <p:cNvPr id="8208" name="Text Box 16">
            <a:extLst>
              <a:ext uri="{FF2B5EF4-FFF2-40B4-BE49-F238E27FC236}">
                <a16:creationId xmlns:a16="http://schemas.microsoft.com/office/drawing/2014/main" id="{6806A6CD-E919-41F5-B36E-1952421EE190}"/>
              </a:ext>
            </a:extLst>
          </p:cNvPr>
          <p:cNvSpPr txBox="1">
            <a:spLocks noChangeArrowheads="1"/>
          </p:cNvSpPr>
          <p:nvPr/>
        </p:nvSpPr>
        <p:spPr bwMode="auto">
          <a:xfrm>
            <a:off x="4267200" y="4114800"/>
            <a:ext cx="3505200" cy="95410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vi-VN" sz="2800" dirty="0"/>
              <a:t>(k = 0; ±1 ; ± 2 ; ±3 …) </a:t>
            </a:r>
          </a:p>
        </p:txBody>
      </p:sp>
      <p:sp>
        <p:nvSpPr>
          <p:cNvPr id="8209" name="Text Box 17">
            <a:extLst>
              <a:ext uri="{FF2B5EF4-FFF2-40B4-BE49-F238E27FC236}">
                <a16:creationId xmlns:a16="http://schemas.microsoft.com/office/drawing/2014/main" id="{E5AB473C-A7F1-43D5-9873-D2B3ED6CEA34}"/>
              </a:ext>
            </a:extLst>
          </p:cNvPr>
          <p:cNvSpPr txBox="1">
            <a:spLocks noChangeArrowheads="1"/>
          </p:cNvSpPr>
          <p:nvPr/>
        </p:nvSpPr>
        <p:spPr bwMode="auto">
          <a:xfrm>
            <a:off x="556613" y="4962523"/>
            <a:ext cx="761779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vi-VN" sz="2800" dirty="0"/>
              <a:t>- Các sóng giao thoa phải là các sóng kết hợp.</a:t>
            </a:r>
          </a:p>
        </p:txBody>
      </p:sp>
      <p:sp>
        <p:nvSpPr>
          <p:cNvPr id="8210" name="Text Box 18">
            <a:extLst>
              <a:ext uri="{FF2B5EF4-FFF2-40B4-BE49-F238E27FC236}">
                <a16:creationId xmlns:a16="http://schemas.microsoft.com/office/drawing/2014/main" id="{202AC116-511F-4BE7-8C13-374D842CAA9D}"/>
              </a:ext>
            </a:extLst>
          </p:cNvPr>
          <p:cNvSpPr txBox="1">
            <a:spLocks noChangeArrowheads="1"/>
          </p:cNvSpPr>
          <p:nvPr/>
        </p:nvSpPr>
        <p:spPr bwMode="auto">
          <a:xfrm>
            <a:off x="533400" y="5562620"/>
            <a:ext cx="108204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800" dirty="0"/>
              <a:t>- Các nguồn kết hợp là các nguồn dao động cùng phương, cùng chu kì (hay tần số), có hiệu số pha không đổi theo thời gian.</a:t>
            </a:r>
          </a:p>
        </p:txBody>
      </p:sp>
      <p:grpSp>
        <p:nvGrpSpPr>
          <p:cNvPr id="8214" name="Group 22">
            <a:extLst>
              <a:ext uri="{FF2B5EF4-FFF2-40B4-BE49-F238E27FC236}">
                <a16:creationId xmlns:a16="http://schemas.microsoft.com/office/drawing/2014/main" id="{85DAA501-ACD2-4761-ADE2-10D009CC0CFD}"/>
              </a:ext>
            </a:extLst>
          </p:cNvPr>
          <p:cNvGrpSpPr>
            <a:grpSpLocks/>
          </p:cNvGrpSpPr>
          <p:nvPr/>
        </p:nvGrpSpPr>
        <p:grpSpPr bwMode="auto">
          <a:xfrm>
            <a:off x="1295400" y="2743201"/>
            <a:ext cx="3962400" cy="1411288"/>
            <a:chOff x="288" y="1248"/>
            <a:chExt cx="2064" cy="889"/>
          </a:xfrm>
        </p:grpSpPr>
        <p:sp>
          <p:nvSpPr>
            <p:cNvPr id="3086" name="Text Box 14">
              <a:extLst>
                <a:ext uri="{FF2B5EF4-FFF2-40B4-BE49-F238E27FC236}">
                  <a16:creationId xmlns:a16="http://schemas.microsoft.com/office/drawing/2014/main" id="{E32A5798-DFED-466A-A3C4-C5F54A38DFBD}"/>
                </a:ext>
              </a:extLst>
            </p:cNvPr>
            <p:cNvSpPr txBox="1">
              <a:spLocks noChangeArrowheads="1"/>
            </p:cNvSpPr>
            <p:nvPr/>
          </p:nvSpPr>
          <p:spPr bwMode="auto">
            <a:xfrm>
              <a:off x="528" y="1536"/>
              <a:ext cx="1152" cy="601"/>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2800" dirty="0"/>
                <a:t>d</a:t>
              </a:r>
              <a:r>
                <a:rPr lang="en-US" altLang="vi-VN" sz="2800" baseline="-25000" dirty="0"/>
                <a:t>2</a:t>
              </a:r>
              <a:r>
                <a:rPr lang="en-US" altLang="vi-VN" sz="2800" dirty="0"/>
                <a:t> – d</a:t>
              </a:r>
              <a:r>
                <a:rPr lang="en-US" altLang="vi-VN" sz="2800" baseline="-25000" dirty="0"/>
                <a:t>1</a:t>
              </a:r>
              <a:r>
                <a:rPr lang="en-US" altLang="vi-VN" sz="2800" dirty="0"/>
                <a:t> = k</a:t>
              </a:r>
              <a:r>
                <a:rPr lang="el-GR" altLang="vi-VN" sz="2800" dirty="0"/>
                <a:t>λ</a:t>
              </a:r>
            </a:p>
          </p:txBody>
        </p:sp>
        <p:sp>
          <p:nvSpPr>
            <p:cNvPr id="3087" name="Text Box 20">
              <a:extLst>
                <a:ext uri="{FF2B5EF4-FFF2-40B4-BE49-F238E27FC236}">
                  <a16:creationId xmlns:a16="http://schemas.microsoft.com/office/drawing/2014/main" id="{C7B2B449-CAB6-476F-85D6-054DB504392B}"/>
                </a:ext>
              </a:extLst>
            </p:cNvPr>
            <p:cNvSpPr txBox="1">
              <a:spLocks noChangeArrowheads="1"/>
            </p:cNvSpPr>
            <p:nvPr/>
          </p:nvSpPr>
          <p:spPr bwMode="auto">
            <a:xfrm>
              <a:off x="288" y="1248"/>
              <a:ext cx="2064"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800"/>
                <a:t>Cực đại giao thoa:</a:t>
              </a:r>
            </a:p>
          </p:txBody>
        </p:sp>
      </p:grpSp>
      <p:grpSp>
        <p:nvGrpSpPr>
          <p:cNvPr id="8215" name="Group 23">
            <a:extLst>
              <a:ext uri="{FF2B5EF4-FFF2-40B4-BE49-F238E27FC236}">
                <a16:creationId xmlns:a16="http://schemas.microsoft.com/office/drawing/2014/main" id="{DF99C581-832E-463D-A92F-504F74DA0ADF}"/>
              </a:ext>
            </a:extLst>
          </p:cNvPr>
          <p:cNvGrpSpPr>
            <a:grpSpLocks/>
          </p:cNvGrpSpPr>
          <p:nvPr/>
        </p:nvGrpSpPr>
        <p:grpSpPr bwMode="auto">
          <a:xfrm>
            <a:off x="6477000" y="2667000"/>
            <a:ext cx="3886200" cy="1447799"/>
            <a:chOff x="3120" y="1111"/>
            <a:chExt cx="1872" cy="912"/>
          </a:xfrm>
        </p:grpSpPr>
        <p:graphicFrame>
          <p:nvGraphicFramePr>
            <p:cNvPr id="3084" name="Object 15">
              <a:extLst>
                <a:ext uri="{FF2B5EF4-FFF2-40B4-BE49-F238E27FC236}">
                  <a16:creationId xmlns:a16="http://schemas.microsoft.com/office/drawing/2014/main" id="{7480A232-D144-44EA-83FA-F70DE9D492EF}"/>
                </a:ext>
              </a:extLst>
            </p:cNvPr>
            <p:cNvGraphicFramePr>
              <a:graphicFrameLocks noChangeAspect="1"/>
            </p:cNvGraphicFramePr>
            <p:nvPr/>
          </p:nvGraphicFramePr>
          <p:xfrm>
            <a:off x="3120" y="1440"/>
            <a:ext cx="1672" cy="583"/>
          </p:xfrm>
          <a:graphic>
            <a:graphicData uri="http://schemas.openxmlformats.org/presentationml/2006/ole">
              <mc:AlternateContent xmlns:mc="http://schemas.openxmlformats.org/markup-compatibility/2006">
                <mc:Choice xmlns:v="urn:schemas-microsoft-com:vml" Requires="v">
                  <p:oleObj spid="_x0000_s3091" name="Equation" r:id="rId4" imgW="1129810" imgH="393529" progId="Equation.3">
                    <p:embed/>
                  </p:oleObj>
                </mc:Choice>
                <mc:Fallback>
                  <p:oleObj name="Equation" r:id="rId4" imgW="1129810" imgH="393529" progId="Equation.3">
                    <p:embed/>
                    <p:pic>
                      <p:nvPicPr>
                        <p:cNvPr id="0" name="Object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0" y="1440"/>
                          <a:ext cx="1672" cy="583"/>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5" name="Text Box 21">
              <a:extLst>
                <a:ext uri="{FF2B5EF4-FFF2-40B4-BE49-F238E27FC236}">
                  <a16:creationId xmlns:a16="http://schemas.microsoft.com/office/drawing/2014/main" id="{124BAD50-6274-4F1F-9951-0454DF7BC29C}"/>
                </a:ext>
              </a:extLst>
            </p:cNvPr>
            <p:cNvSpPr txBox="1">
              <a:spLocks noChangeArrowheads="1"/>
            </p:cNvSpPr>
            <p:nvPr/>
          </p:nvSpPr>
          <p:spPr bwMode="auto">
            <a:xfrm>
              <a:off x="3120" y="1111"/>
              <a:ext cx="1872" cy="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800" dirty="0"/>
                <a:t>Cực tiểu giao thoa: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checkerboard(across)">
                                      <p:cBhvr>
                                        <p:cTn id="7" dur="1000"/>
                                        <p:tgtEl>
                                          <p:spTgt spid="81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203"/>
                                        </p:tgtEl>
                                        <p:attrNameLst>
                                          <p:attrName>style.visibility</p:attrName>
                                        </p:attrNameLst>
                                      </p:cBhvr>
                                      <p:to>
                                        <p:strVal val="visible"/>
                                      </p:to>
                                    </p:set>
                                    <p:animEffect transition="in" filter="checkerboard(across)">
                                      <p:cBhvr>
                                        <p:cTn id="12" dur="1000"/>
                                        <p:tgtEl>
                                          <p:spTgt spid="82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199"/>
                                        </p:tgtEl>
                                        <p:attrNameLst>
                                          <p:attrName>style.visibility</p:attrName>
                                        </p:attrNameLst>
                                      </p:cBhvr>
                                      <p:to>
                                        <p:strVal val="visible"/>
                                      </p:to>
                                    </p:set>
                                    <p:animEffect transition="in" filter="checkerboard(across)">
                                      <p:cBhvr>
                                        <p:cTn id="17" dur="1000"/>
                                        <p:tgtEl>
                                          <p:spTgt spid="819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8214"/>
                                        </p:tgtEl>
                                        <p:attrNameLst>
                                          <p:attrName>style.visibility</p:attrName>
                                        </p:attrNameLst>
                                      </p:cBhvr>
                                      <p:to>
                                        <p:strVal val="visible"/>
                                      </p:to>
                                    </p:set>
                                    <p:animEffect transition="in" filter="slide(fromBottom)">
                                      <p:cBhvr>
                                        <p:cTn id="22" dur="1000"/>
                                        <p:tgtEl>
                                          <p:spTgt spid="821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8215"/>
                                        </p:tgtEl>
                                        <p:attrNameLst>
                                          <p:attrName>style.visibility</p:attrName>
                                        </p:attrNameLst>
                                      </p:cBhvr>
                                      <p:to>
                                        <p:strVal val="visible"/>
                                      </p:to>
                                    </p:set>
                                    <p:animEffect transition="in" filter="slide(fromBottom)">
                                      <p:cBhvr>
                                        <p:cTn id="27" dur="1000"/>
                                        <p:tgtEl>
                                          <p:spTgt spid="821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8208"/>
                                        </p:tgtEl>
                                        <p:attrNameLst>
                                          <p:attrName>style.visibility</p:attrName>
                                        </p:attrNameLst>
                                      </p:cBhvr>
                                      <p:to>
                                        <p:strVal val="visible"/>
                                      </p:to>
                                    </p:set>
                                    <p:animEffect transition="in" filter="slide(fromBottom)">
                                      <p:cBhvr>
                                        <p:cTn id="32" dur="1000"/>
                                        <p:tgtEl>
                                          <p:spTgt spid="820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8202"/>
                                        </p:tgtEl>
                                        <p:attrNameLst>
                                          <p:attrName>style.visibility</p:attrName>
                                        </p:attrNameLst>
                                      </p:cBhvr>
                                      <p:to>
                                        <p:strVal val="visible"/>
                                      </p:to>
                                    </p:set>
                                    <p:animEffect transition="in" filter="checkerboard(across)">
                                      <p:cBhvr>
                                        <p:cTn id="37" dur="1000"/>
                                        <p:tgtEl>
                                          <p:spTgt spid="820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8209"/>
                                        </p:tgtEl>
                                        <p:attrNameLst>
                                          <p:attrName>style.visibility</p:attrName>
                                        </p:attrNameLst>
                                      </p:cBhvr>
                                      <p:to>
                                        <p:strVal val="visible"/>
                                      </p:to>
                                    </p:set>
                                    <p:animEffect transition="in" filter="checkerboard(across)">
                                      <p:cBhvr>
                                        <p:cTn id="42" dur="1000"/>
                                        <p:tgtEl>
                                          <p:spTgt spid="820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8210"/>
                                        </p:tgtEl>
                                        <p:attrNameLst>
                                          <p:attrName>style.visibility</p:attrName>
                                        </p:attrNameLst>
                                      </p:cBhvr>
                                      <p:to>
                                        <p:strVal val="visible"/>
                                      </p:to>
                                    </p:set>
                                    <p:animEffect transition="in" filter="checkerboard(across)">
                                      <p:cBhvr>
                                        <p:cTn id="47" dur="1000"/>
                                        <p:tgtEl>
                                          <p:spTgt spid="8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9" grpId="0"/>
      <p:bldP spid="8202" grpId="0"/>
      <p:bldP spid="8203" grpId="0"/>
      <p:bldP spid="8208" grpId="0"/>
      <p:bldP spid="8209" grpId="0"/>
      <p:bldP spid="82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3892A9C1-059F-4E7E-BA43-FD4322EBAFFC}"/>
              </a:ext>
            </a:extLst>
          </p:cNvPr>
          <p:cNvSpPr txBox="1">
            <a:spLocks noChangeArrowheads="1"/>
          </p:cNvSpPr>
          <p:nvPr/>
        </p:nvSpPr>
        <p:spPr bwMode="auto">
          <a:xfrm>
            <a:off x="3886199" y="0"/>
            <a:ext cx="61377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defRPr/>
            </a:pPr>
            <a:r>
              <a:rPr lang="en-US" sz="2800" b="1" dirty="0">
                <a:solidFill>
                  <a:srgbClr val="FF3300"/>
                </a:solidFill>
                <a:effectLst>
                  <a:outerShdw blurRad="38100" dist="38100" dir="2700000" algn="tl">
                    <a:srgbClr val="C0C0C0"/>
                  </a:outerShdw>
                </a:effectLst>
                <a:latin typeface="Arial" charset="0"/>
              </a:rPr>
              <a:t>BÀI TẬP: GIAO THOA SÓNG</a:t>
            </a:r>
          </a:p>
        </p:txBody>
      </p:sp>
      <p:sp>
        <p:nvSpPr>
          <p:cNvPr id="8196" name="Text Box 4">
            <a:extLst>
              <a:ext uri="{FF2B5EF4-FFF2-40B4-BE49-F238E27FC236}">
                <a16:creationId xmlns:a16="http://schemas.microsoft.com/office/drawing/2014/main" id="{3C04271B-7CA3-4B99-936A-8808C265E687}"/>
              </a:ext>
            </a:extLst>
          </p:cNvPr>
          <p:cNvSpPr txBox="1">
            <a:spLocks noChangeArrowheads="1"/>
          </p:cNvSpPr>
          <p:nvPr/>
        </p:nvSpPr>
        <p:spPr bwMode="auto">
          <a:xfrm>
            <a:off x="1524000" y="304801"/>
            <a:ext cx="7391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800" b="1" dirty="0">
                <a:solidFill>
                  <a:srgbClr val="FF3300"/>
                </a:solidFill>
              </a:rPr>
              <a:t>IV. Bài toán tính số cực đại - cực tiểu:</a:t>
            </a:r>
          </a:p>
        </p:txBody>
      </p:sp>
      <p:graphicFrame>
        <p:nvGraphicFramePr>
          <p:cNvPr id="4100" name="Object 2">
            <a:extLst>
              <a:ext uri="{FF2B5EF4-FFF2-40B4-BE49-F238E27FC236}">
                <a16:creationId xmlns:a16="http://schemas.microsoft.com/office/drawing/2014/main" id="{92B54E76-7B51-4B98-8490-D048B30E6BEA}"/>
              </a:ext>
            </a:extLst>
          </p:cNvPr>
          <p:cNvGraphicFramePr>
            <a:graphicFrameLocks noChangeAspect="1"/>
          </p:cNvGraphicFramePr>
          <p:nvPr>
            <p:extLst>
              <p:ext uri="{D42A27DB-BD31-4B8C-83A1-F6EECF244321}">
                <p14:modId xmlns:p14="http://schemas.microsoft.com/office/powerpoint/2010/main" val="3241415291"/>
              </p:ext>
            </p:extLst>
          </p:nvPr>
        </p:nvGraphicFramePr>
        <p:xfrm>
          <a:off x="2971068" y="2200637"/>
          <a:ext cx="2290990" cy="837316"/>
        </p:xfrm>
        <a:graphic>
          <a:graphicData uri="http://schemas.openxmlformats.org/presentationml/2006/ole">
            <mc:AlternateContent xmlns:mc="http://schemas.openxmlformats.org/markup-compatibility/2006">
              <mc:Choice xmlns:v="urn:schemas-microsoft-com:vml" Requires="v">
                <p:oleObj spid="_x0000_s4136" name="Equation" r:id="rId4" imgW="1104900" imgH="393700" progId="Equation.DSMT4">
                  <p:embed/>
                </p:oleObj>
              </mc:Choice>
              <mc:Fallback>
                <p:oleObj name="Equation" r:id="rId4" imgW="1104900" imgH="39370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068" y="2200637"/>
                        <a:ext cx="2290990" cy="837316"/>
                      </a:xfrm>
                      <a:prstGeom prst="rect">
                        <a:avLst/>
                      </a:prstGeom>
                      <a:noFill/>
                      <a:ln>
                        <a:noFill/>
                      </a:ln>
                    </p:spPr>
                  </p:pic>
                </p:oleObj>
              </mc:Fallback>
            </mc:AlternateContent>
          </a:graphicData>
        </a:graphic>
      </p:graphicFrame>
      <p:graphicFrame>
        <p:nvGraphicFramePr>
          <p:cNvPr id="4101" name="Object 3">
            <a:extLst>
              <a:ext uri="{FF2B5EF4-FFF2-40B4-BE49-F238E27FC236}">
                <a16:creationId xmlns:a16="http://schemas.microsoft.com/office/drawing/2014/main" id="{374BD0B7-F705-4BB1-864A-277F0184CCA5}"/>
              </a:ext>
            </a:extLst>
          </p:cNvPr>
          <p:cNvGraphicFramePr>
            <a:graphicFrameLocks noChangeAspect="1"/>
          </p:cNvGraphicFramePr>
          <p:nvPr>
            <p:extLst>
              <p:ext uri="{D42A27DB-BD31-4B8C-83A1-F6EECF244321}">
                <p14:modId xmlns:p14="http://schemas.microsoft.com/office/powerpoint/2010/main" val="962943865"/>
              </p:ext>
            </p:extLst>
          </p:nvPr>
        </p:nvGraphicFramePr>
        <p:xfrm>
          <a:off x="3400063" y="3117075"/>
          <a:ext cx="2722730" cy="844776"/>
        </p:xfrm>
        <a:graphic>
          <a:graphicData uri="http://schemas.openxmlformats.org/presentationml/2006/ole">
            <mc:AlternateContent xmlns:mc="http://schemas.openxmlformats.org/markup-compatibility/2006">
              <mc:Choice xmlns:v="urn:schemas-microsoft-com:vml" Requires="v">
                <p:oleObj spid="_x0000_s4137" name="Equation" r:id="rId6" imgW="1574800" imgH="393700" progId="Equation.DSMT4">
                  <p:embed/>
                </p:oleObj>
              </mc:Choice>
              <mc:Fallback>
                <p:oleObj name="Equation" r:id="rId6" imgW="1574800" imgH="39370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00063" y="3117075"/>
                        <a:ext cx="2722730" cy="844776"/>
                      </a:xfrm>
                      <a:prstGeom prst="rect">
                        <a:avLst/>
                      </a:prstGeom>
                      <a:noFill/>
                      <a:ln>
                        <a:noFill/>
                      </a:ln>
                    </p:spPr>
                  </p:pic>
                </p:oleObj>
              </mc:Fallback>
            </mc:AlternateContent>
          </a:graphicData>
        </a:graphic>
      </p:graphicFrame>
      <p:graphicFrame>
        <p:nvGraphicFramePr>
          <p:cNvPr id="4102" name="Object 4">
            <a:extLst>
              <a:ext uri="{FF2B5EF4-FFF2-40B4-BE49-F238E27FC236}">
                <a16:creationId xmlns:a16="http://schemas.microsoft.com/office/drawing/2014/main" id="{CECE8665-E2B0-4902-9B2B-F5F2FCD32672}"/>
              </a:ext>
            </a:extLst>
          </p:cNvPr>
          <p:cNvGraphicFramePr>
            <a:graphicFrameLocks noChangeAspect="1"/>
          </p:cNvGraphicFramePr>
          <p:nvPr>
            <p:extLst>
              <p:ext uri="{D42A27DB-BD31-4B8C-83A1-F6EECF244321}">
                <p14:modId xmlns:p14="http://schemas.microsoft.com/office/powerpoint/2010/main" val="1167191381"/>
              </p:ext>
            </p:extLst>
          </p:nvPr>
        </p:nvGraphicFramePr>
        <p:xfrm>
          <a:off x="4050139" y="4191730"/>
          <a:ext cx="3639274" cy="532798"/>
        </p:xfrm>
        <a:graphic>
          <a:graphicData uri="http://schemas.openxmlformats.org/presentationml/2006/ole">
            <mc:AlternateContent xmlns:mc="http://schemas.openxmlformats.org/markup-compatibility/2006">
              <mc:Choice xmlns:v="urn:schemas-microsoft-com:vml" Requires="v">
                <p:oleObj spid="_x0000_s4138" name="Equation" r:id="rId8" imgW="1892300" imgH="228600" progId="Equation.DSMT4">
                  <p:embed/>
                </p:oleObj>
              </mc:Choice>
              <mc:Fallback>
                <p:oleObj name="Equation" r:id="rId8" imgW="1892300" imgH="228600" progId="Equation.DSMT4">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50139" y="4191730"/>
                        <a:ext cx="3639274" cy="532798"/>
                      </a:xfrm>
                      <a:prstGeom prst="rect">
                        <a:avLst/>
                      </a:prstGeom>
                      <a:noFill/>
                      <a:ln>
                        <a:noFill/>
                      </a:ln>
                    </p:spPr>
                  </p:pic>
                </p:oleObj>
              </mc:Fallback>
            </mc:AlternateContent>
          </a:graphicData>
        </a:graphic>
      </p:graphicFrame>
      <p:graphicFrame>
        <p:nvGraphicFramePr>
          <p:cNvPr id="4103" name="Object 5">
            <a:extLst>
              <a:ext uri="{FF2B5EF4-FFF2-40B4-BE49-F238E27FC236}">
                <a16:creationId xmlns:a16="http://schemas.microsoft.com/office/drawing/2014/main" id="{03DDF37D-0DEC-4A35-9A0A-F762CA7A710B}"/>
              </a:ext>
            </a:extLst>
          </p:cNvPr>
          <p:cNvGraphicFramePr>
            <a:graphicFrameLocks noChangeAspect="1"/>
          </p:cNvGraphicFramePr>
          <p:nvPr>
            <p:extLst>
              <p:ext uri="{D42A27DB-BD31-4B8C-83A1-F6EECF244321}">
                <p14:modId xmlns:p14="http://schemas.microsoft.com/office/powerpoint/2010/main" val="2284651771"/>
              </p:ext>
            </p:extLst>
          </p:nvPr>
        </p:nvGraphicFramePr>
        <p:xfrm>
          <a:off x="3412606" y="5050704"/>
          <a:ext cx="2919412" cy="812022"/>
        </p:xfrm>
        <a:graphic>
          <a:graphicData uri="http://schemas.openxmlformats.org/presentationml/2006/ole">
            <mc:AlternateContent xmlns:mc="http://schemas.openxmlformats.org/markup-compatibility/2006">
              <mc:Choice xmlns:v="urn:schemas-microsoft-com:vml" Requires="v">
                <p:oleObj spid="_x0000_s4139" name="Equation" r:id="rId10" imgW="1637589" imgH="393529" progId="Equation.DSMT4">
                  <p:embed/>
                </p:oleObj>
              </mc:Choice>
              <mc:Fallback>
                <p:oleObj name="Equation" r:id="rId10" imgW="1637589" imgH="393529" progId="Equation.DSMT4">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12606" y="5050704"/>
                        <a:ext cx="2919412" cy="812022"/>
                      </a:xfrm>
                      <a:prstGeom prst="rect">
                        <a:avLst/>
                      </a:prstGeom>
                      <a:noFill/>
                      <a:ln>
                        <a:noFill/>
                      </a:ln>
                    </p:spPr>
                  </p:pic>
                </p:oleObj>
              </mc:Fallback>
            </mc:AlternateContent>
          </a:graphicData>
        </a:graphic>
      </p:graphicFrame>
      <p:graphicFrame>
        <p:nvGraphicFramePr>
          <p:cNvPr id="4104" name="Object 6">
            <a:extLst>
              <a:ext uri="{FF2B5EF4-FFF2-40B4-BE49-F238E27FC236}">
                <a16:creationId xmlns:a16="http://schemas.microsoft.com/office/drawing/2014/main" id="{CE46760A-50BE-4D6F-93F4-033381D75BE2}"/>
              </a:ext>
            </a:extLst>
          </p:cNvPr>
          <p:cNvGraphicFramePr>
            <a:graphicFrameLocks noChangeAspect="1"/>
          </p:cNvGraphicFramePr>
          <p:nvPr>
            <p:extLst>
              <p:ext uri="{D42A27DB-BD31-4B8C-83A1-F6EECF244321}">
                <p14:modId xmlns:p14="http://schemas.microsoft.com/office/powerpoint/2010/main" val="1666907268"/>
              </p:ext>
            </p:extLst>
          </p:nvPr>
        </p:nvGraphicFramePr>
        <p:xfrm>
          <a:off x="3400063" y="5977292"/>
          <a:ext cx="3639274" cy="845009"/>
        </p:xfrm>
        <a:graphic>
          <a:graphicData uri="http://schemas.openxmlformats.org/presentationml/2006/ole">
            <mc:AlternateContent xmlns:mc="http://schemas.openxmlformats.org/markup-compatibility/2006">
              <mc:Choice xmlns:v="urn:schemas-microsoft-com:vml" Requires="v">
                <p:oleObj spid="_x0000_s4140" name="Equation" r:id="rId12" imgW="2108200" imgH="393700" progId="Equation.DSMT4">
                  <p:embed/>
                </p:oleObj>
              </mc:Choice>
              <mc:Fallback>
                <p:oleObj name="Equation" r:id="rId12" imgW="2108200" imgH="393700" progId="Equation.DSMT4">
                  <p:embed/>
                  <p:pic>
                    <p:nvPicPr>
                      <p:cNvPr id="0"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00063" y="5977292"/>
                        <a:ext cx="3639274" cy="845009"/>
                      </a:xfrm>
                      <a:prstGeom prst="rect">
                        <a:avLst/>
                      </a:prstGeom>
                      <a:noFill/>
                      <a:ln>
                        <a:noFill/>
                      </a:ln>
                    </p:spPr>
                  </p:pic>
                </p:oleObj>
              </mc:Fallback>
            </mc:AlternateContent>
          </a:graphicData>
        </a:graphic>
      </p:graphicFrame>
      <p:sp>
        <p:nvSpPr>
          <p:cNvPr id="4105" name="Rectangle 7">
            <a:extLst>
              <a:ext uri="{FF2B5EF4-FFF2-40B4-BE49-F238E27FC236}">
                <a16:creationId xmlns:a16="http://schemas.microsoft.com/office/drawing/2014/main" id="{781AFD73-F32E-4D04-989A-55F39B7F2AF8}"/>
              </a:ext>
            </a:extLst>
          </p:cNvPr>
          <p:cNvSpPr>
            <a:spLocks noChangeArrowheads="1"/>
          </p:cNvSpPr>
          <p:nvPr/>
        </p:nvSpPr>
        <p:spPr bwMode="auto">
          <a:xfrm>
            <a:off x="313733" y="727943"/>
            <a:ext cx="11618119" cy="1384995"/>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800" b="1" dirty="0">
                <a:cs typeface="Times New Roman" panose="02020603050405020304" pitchFamily="18" charset="0"/>
              </a:rPr>
              <a:t>* Tìm số dãy cực đại, cực tiểu trong giao thoa khi 2 nguồn cùng pha:</a:t>
            </a:r>
            <a:endParaRPr lang="en-US" altLang="vi-VN" sz="2800" dirty="0"/>
          </a:p>
          <a:p>
            <a:pPr algn="just"/>
            <a:r>
              <a:rPr lang="en-US" altLang="vi-VN" sz="2800" i="1" dirty="0">
                <a:cs typeface="Times New Roman" panose="02020603050405020304" pitchFamily="18" charset="0"/>
              </a:rPr>
              <a:t>  - Trên đoạn S</a:t>
            </a:r>
            <a:r>
              <a:rPr lang="en-US" altLang="vi-VN" sz="2800" i="1" baseline="-30000" dirty="0">
                <a:cs typeface="Times New Roman" panose="02020603050405020304" pitchFamily="18" charset="0"/>
              </a:rPr>
              <a:t>1</a:t>
            </a:r>
            <a:r>
              <a:rPr lang="en-US" altLang="vi-VN" sz="2800" i="1" dirty="0">
                <a:cs typeface="Times New Roman" panose="02020603050405020304" pitchFamily="18" charset="0"/>
              </a:rPr>
              <a:t>S</a:t>
            </a:r>
            <a:r>
              <a:rPr lang="en-US" altLang="vi-VN" sz="2800" i="1" baseline="-30000" dirty="0">
                <a:cs typeface="Times New Roman" panose="02020603050405020304" pitchFamily="18" charset="0"/>
              </a:rPr>
              <a:t>2</a:t>
            </a:r>
            <a:r>
              <a:rPr lang="en-US" altLang="vi-VN" sz="2800" i="1" dirty="0">
                <a:cs typeface="Times New Roman" panose="02020603050405020304" pitchFamily="18" charset="0"/>
              </a:rPr>
              <a:t>:</a:t>
            </a:r>
            <a:r>
              <a:rPr lang="en-US" altLang="vi-VN" sz="2800" dirty="0">
                <a:cs typeface="Times New Roman" panose="02020603050405020304" pitchFamily="18" charset="0"/>
              </a:rPr>
              <a:t> </a:t>
            </a:r>
            <a:endParaRPr lang="en-US" altLang="vi-VN" sz="2800" dirty="0"/>
          </a:p>
        </p:txBody>
      </p:sp>
      <p:sp>
        <p:nvSpPr>
          <p:cNvPr id="4106" name="Rectangle 8">
            <a:extLst>
              <a:ext uri="{FF2B5EF4-FFF2-40B4-BE49-F238E27FC236}">
                <a16:creationId xmlns:a16="http://schemas.microsoft.com/office/drawing/2014/main" id="{47386D7B-6450-4807-A2D7-713AF18C3D94}"/>
              </a:ext>
            </a:extLst>
          </p:cNvPr>
          <p:cNvSpPr>
            <a:spLocks noChangeArrowheads="1"/>
          </p:cNvSpPr>
          <p:nvPr/>
        </p:nvSpPr>
        <p:spPr bwMode="auto">
          <a:xfrm>
            <a:off x="403409" y="5195105"/>
            <a:ext cx="3054041" cy="52322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800" i="1" dirty="0">
                <a:cs typeface="Times New Roman" panose="02020603050405020304" pitchFamily="18" charset="0"/>
              </a:rPr>
              <a:t>+ Số cực đại:</a:t>
            </a:r>
            <a:r>
              <a:rPr lang="en-US" altLang="vi-VN" sz="2800" dirty="0">
                <a:cs typeface="Times New Roman" panose="02020603050405020304" pitchFamily="18" charset="0"/>
              </a:rPr>
              <a:t>	 </a:t>
            </a:r>
            <a:endParaRPr lang="en-US" altLang="vi-VN" sz="2800" dirty="0"/>
          </a:p>
        </p:txBody>
      </p:sp>
      <p:sp>
        <p:nvSpPr>
          <p:cNvPr id="4107" name="Rectangle 9">
            <a:extLst>
              <a:ext uri="{FF2B5EF4-FFF2-40B4-BE49-F238E27FC236}">
                <a16:creationId xmlns:a16="http://schemas.microsoft.com/office/drawing/2014/main" id="{ECB79874-E571-44D4-A5BF-8C4529B79282}"/>
              </a:ext>
            </a:extLst>
          </p:cNvPr>
          <p:cNvSpPr>
            <a:spLocks noChangeArrowheads="1"/>
          </p:cNvSpPr>
          <p:nvPr/>
        </p:nvSpPr>
        <p:spPr bwMode="auto">
          <a:xfrm>
            <a:off x="415441" y="3305583"/>
            <a:ext cx="2597186" cy="52322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800" i="1" dirty="0">
                <a:cs typeface="Times New Roman" panose="02020603050405020304" pitchFamily="18" charset="0"/>
              </a:rPr>
              <a:t>+ Số cực tiểu :</a:t>
            </a:r>
            <a:r>
              <a:rPr lang="en-US" altLang="vi-VN" sz="2800" dirty="0">
                <a:cs typeface="Times New Roman" panose="02020603050405020304" pitchFamily="18" charset="0"/>
              </a:rPr>
              <a:t> </a:t>
            </a:r>
            <a:endParaRPr lang="en-US" altLang="vi-VN" sz="2800" dirty="0"/>
          </a:p>
        </p:txBody>
      </p:sp>
      <p:sp>
        <p:nvSpPr>
          <p:cNvPr id="4108" name="Rectangle 10">
            <a:extLst>
              <a:ext uri="{FF2B5EF4-FFF2-40B4-BE49-F238E27FC236}">
                <a16:creationId xmlns:a16="http://schemas.microsoft.com/office/drawing/2014/main" id="{6C03B6E0-5528-48A4-A508-5921C242DE55}"/>
              </a:ext>
            </a:extLst>
          </p:cNvPr>
          <p:cNvSpPr>
            <a:spLocks noChangeArrowheads="1"/>
          </p:cNvSpPr>
          <p:nvPr/>
        </p:nvSpPr>
        <p:spPr bwMode="auto">
          <a:xfrm>
            <a:off x="35693" y="4201307"/>
            <a:ext cx="3854517" cy="52322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800" i="1" dirty="0">
                <a:cs typeface="Times New Roman" panose="02020603050405020304" pitchFamily="18" charset="0"/>
              </a:rPr>
              <a:t>- Trên đoạn MN bất kì:</a:t>
            </a:r>
            <a:r>
              <a:rPr lang="en-US" altLang="vi-VN" sz="2800" dirty="0">
                <a:cs typeface="Times New Roman" panose="02020603050405020304" pitchFamily="18" charset="0"/>
              </a:rPr>
              <a:t> </a:t>
            </a:r>
            <a:endParaRPr lang="en-US" altLang="vi-VN" sz="2800" dirty="0"/>
          </a:p>
        </p:txBody>
      </p:sp>
      <p:sp>
        <p:nvSpPr>
          <p:cNvPr id="4109" name="Rectangle 11">
            <a:extLst>
              <a:ext uri="{FF2B5EF4-FFF2-40B4-BE49-F238E27FC236}">
                <a16:creationId xmlns:a16="http://schemas.microsoft.com/office/drawing/2014/main" id="{57B60CDF-23CC-43AD-95D1-3E2CD7B96BCC}"/>
              </a:ext>
            </a:extLst>
          </p:cNvPr>
          <p:cNvSpPr>
            <a:spLocks noChangeArrowheads="1"/>
          </p:cNvSpPr>
          <p:nvPr/>
        </p:nvSpPr>
        <p:spPr bwMode="auto">
          <a:xfrm>
            <a:off x="473344" y="2458617"/>
            <a:ext cx="2413504" cy="52322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800" i="1" dirty="0">
                <a:cs typeface="Times New Roman" panose="02020603050405020304" pitchFamily="18" charset="0"/>
              </a:rPr>
              <a:t>+ Số cực đại:</a:t>
            </a:r>
            <a:endParaRPr lang="en-US" altLang="vi-VN" sz="2800" dirty="0"/>
          </a:p>
        </p:txBody>
      </p:sp>
      <p:sp>
        <p:nvSpPr>
          <p:cNvPr id="4110" name="Rectangle 28">
            <a:extLst>
              <a:ext uri="{FF2B5EF4-FFF2-40B4-BE49-F238E27FC236}">
                <a16:creationId xmlns:a16="http://schemas.microsoft.com/office/drawing/2014/main" id="{06FFE397-B7D3-4908-BD3A-9121C803F406}"/>
              </a:ext>
            </a:extLst>
          </p:cNvPr>
          <p:cNvSpPr>
            <a:spLocks noChangeArrowheads="1"/>
          </p:cNvSpPr>
          <p:nvPr/>
        </p:nvSpPr>
        <p:spPr bwMode="auto">
          <a:xfrm>
            <a:off x="225407" y="6075689"/>
            <a:ext cx="2597186" cy="52322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800" i="1" dirty="0">
                <a:cs typeface="Times New Roman" panose="02020603050405020304" pitchFamily="18" charset="0"/>
              </a:rPr>
              <a:t>+ Số cực tiểu :</a:t>
            </a:r>
            <a:r>
              <a:rPr lang="en-US" altLang="vi-VN" sz="2800" dirty="0">
                <a:cs typeface="Times New Roman" panose="02020603050405020304" pitchFamily="18" charset="0"/>
              </a:rPr>
              <a:t> </a:t>
            </a:r>
            <a:endParaRPr lang="en-US" altLang="vi-VN" sz="2800" dirty="0"/>
          </a:p>
        </p:txBody>
      </p:sp>
      <p:pic>
        <p:nvPicPr>
          <p:cNvPr id="4111" name="Picture 14" descr="images">
            <a:extLst>
              <a:ext uri="{FF2B5EF4-FFF2-40B4-BE49-F238E27FC236}">
                <a16:creationId xmlns:a16="http://schemas.microsoft.com/office/drawing/2014/main" id="{F0D0C59F-D27B-4FAA-9ACB-9ECA92DBC02C}"/>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305800" y="1664179"/>
            <a:ext cx="3386162" cy="3246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112" name="Object 14">
            <a:extLst>
              <a:ext uri="{FF2B5EF4-FFF2-40B4-BE49-F238E27FC236}">
                <a16:creationId xmlns:a16="http://schemas.microsoft.com/office/drawing/2014/main" id="{E1B71D60-9BB7-4039-BAD3-C5882D61A6C4}"/>
              </a:ext>
            </a:extLst>
          </p:cNvPr>
          <p:cNvGraphicFramePr>
            <a:graphicFrameLocks noChangeAspect="1"/>
          </p:cNvGraphicFramePr>
          <p:nvPr>
            <p:extLst>
              <p:ext uri="{D42A27DB-BD31-4B8C-83A1-F6EECF244321}">
                <p14:modId xmlns:p14="http://schemas.microsoft.com/office/powerpoint/2010/main" val="1878260954"/>
              </p:ext>
            </p:extLst>
          </p:nvPr>
        </p:nvGraphicFramePr>
        <p:xfrm>
          <a:off x="3709089" y="1540168"/>
          <a:ext cx="3505208" cy="620908"/>
        </p:xfrm>
        <a:graphic>
          <a:graphicData uri="http://schemas.openxmlformats.org/presentationml/2006/ole">
            <mc:AlternateContent xmlns:mc="http://schemas.openxmlformats.org/markup-compatibility/2006">
              <mc:Choice xmlns:v="urn:schemas-microsoft-com:vml" Requires="v">
                <p:oleObj spid="_x0000_s4141" name="Equation" r:id="rId15" imgW="1346200" imgH="228600" progId="Equation.DSMT4">
                  <p:embed/>
                </p:oleObj>
              </mc:Choice>
              <mc:Fallback>
                <p:oleObj name="Equation" r:id="rId15" imgW="1346200" imgH="228600" progId="Equation.DSMT4">
                  <p:embed/>
                  <p:pic>
                    <p:nvPicPr>
                      <p:cNvPr id="0" name="Object 1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709089" y="1540168"/>
                        <a:ext cx="3505208" cy="620908"/>
                      </a:xfrm>
                      <a:prstGeom prst="rect">
                        <a:avLst/>
                      </a:prstGeom>
                      <a:noFill/>
                      <a:ln>
                        <a:noFill/>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checkerboard(across)">
                                      <p:cBhvr>
                                        <p:cTn id="7" dur="500"/>
                                        <p:tgtEl>
                                          <p:spTgt spid="81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4105">
                                            <p:txEl>
                                              <p:pRg st="0" end="0"/>
                                            </p:txEl>
                                          </p:spTgt>
                                        </p:tgtEl>
                                        <p:attrNameLst>
                                          <p:attrName>style.visibility</p:attrName>
                                        </p:attrNameLst>
                                      </p:cBhvr>
                                      <p:to>
                                        <p:strVal val="visible"/>
                                      </p:to>
                                    </p:set>
                                    <p:animEffect transition="in" filter="fade">
                                      <p:cBhvr>
                                        <p:cTn id="12" dur="1000"/>
                                        <p:tgtEl>
                                          <p:spTgt spid="4105">
                                            <p:txEl>
                                              <p:pRg st="0" end="0"/>
                                            </p:txEl>
                                          </p:spTgt>
                                        </p:tgtEl>
                                      </p:cBhvr>
                                    </p:animEffect>
                                    <p:anim calcmode="lin" valueType="num">
                                      <p:cBhvr>
                                        <p:cTn id="13" dur="1000" fill="hold"/>
                                        <p:tgtEl>
                                          <p:spTgt spid="410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10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4105">
                                            <p:txEl>
                                              <p:pRg st="1" end="1"/>
                                            </p:txEl>
                                          </p:spTgt>
                                        </p:tgtEl>
                                        <p:attrNameLst>
                                          <p:attrName>style.visibility</p:attrName>
                                        </p:attrNameLst>
                                      </p:cBhvr>
                                      <p:to>
                                        <p:strVal val="visible"/>
                                      </p:to>
                                    </p:set>
                                    <p:animEffect transition="in" filter="fade">
                                      <p:cBhvr>
                                        <p:cTn id="19" dur="1000"/>
                                        <p:tgtEl>
                                          <p:spTgt spid="4105">
                                            <p:txEl>
                                              <p:pRg st="1" end="1"/>
                                            </p:txEl>
                                          </p:spTgt>
                                        </p:tgtEl>
                                      </p:cBhvr>
                                    </p:animEffect>
                                    <p:anim calcmode="lin" valueType="num">
                                      <p:cBhvr>
                                        <p:cTn id="20" dur="1000" fill="hold"/>
                                        <p:tgtEl>
                                          <p:spTgt spid="4105">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10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4111"/>
                                        </p:tgtEl>
                                        <p:attrNameLst>
                                          <p:attrName>style.visibility</p:attrName>
                                        </p:attrNameLst>
                                      </p:cBhvr>
                                      <p:to>
                                        <p:strVal val="visible"/>
                                      </p:to>
                                    </p:set>
                                    <p:animEffect transition="in" filter="fade">
                                      <p:cBhvr>
                                        <p:cTn id="26" dur="500"/>
                                        <p:tgtEl>
                                          <p:spTgt spid="411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nodeType="clickEffect">
                                  <p:stCondLst>
                                    <p:cond delay="0"/>
                                  </p:stCondLst>
                                  <p:childTnLst>
                                    <p:set>
                                      <p:cBhvr>
                                        <p:cTn id="30" dur="1" fill="hold">
                                          <p:stCondLst>
                                            <p:cond delay="0"/>
                                          </p:stCondLst>
                                        </p:cTn>
                                        <p:tgtEl>
                                          <p:spTgt spid="4112"/>
                                        </p:tgtEl>
                                        <p:attrNameLst>
                                          <p:attrName>style.visibility</p:attrName>
                                        </p:attrNameLst>
                                      </p:cBhvr>
                                      <p:to>
                                        <p:strVal val="visible"/>
                                      </p:to>
                                    </p:set>
                                    <p:animEffect transition="in" filter="fade">
                                      <p:cBhvr>
                                        <p:cTn id="31" dur="1000"/>
                                        <p:tgtEl>
                                          <p:spTgt spid="4112"/>
                                        </p:tgtEl>
                                      </p:cBhvr>
                                    </p:animEffect>
                                    <p:anim calcmode="lin" valueType="num">
                                      <p:cBhvr>
                                        <p:cTn id="32" dur="1000" fill="hold"/>
                                        <p:tgtEl>
                                          <p:spTgt spid="4112"/>
                                        </p:tgtEl>
                                        <p:attrNameLst>
                                          <p:attrName>ppt_x</p:attrName>
                                        </p:attrNameLst>
                                      </p:cBhvr>
                                      <p:tavLst>
                                        <p:tav tm="0">
                                          <p:val>
                                            <p:strVal val="#ppt_x"/>
                                          </p:val>
                                        </p:tav>
                                        <p:tav tm="100000">
                                          <p:val>
                                            <p:strVal val="#ppt_x"/>
                                          </p:val>
                                        </p:tav>
                                      </p:tavLst>
                                    </p:anim>
                                    <p:anim calcmode="lin" valueType="num">
                                      <p:cBhvr>
                                        <p:cTn id="33" dur="1000" fill="hold"/>
                                        <p:tgtEl>
                                          <p:spTgt spid="4112"/>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109"/>
                                        </p:tgtEl>
                                        <p:attrNameLst>
                                          <p:attrName>style.visibility</p:attrName>
                                        </p:attrNameLst>
                                      </p:cBhvr>
                                      <p:to>
                                        <p:strVal val="visible"/>
                                      </p:to>
                                    </p:set>
                                    <p:animEffect transition="in" filter="fade">
                                      <p:cBhvr>
                                        <p:cTn id="38" dur="1000"/>
                                        <p:tgtEl>
                                          <p:spTgt spid="4109"/>
                                        </p:tgtEl>
                                      </p:cBhvr>
                                    </p:animEffect>
                                    <p:anim calcmode="lin" valueType="num">
                                      <p:cBhvr>
                                        <p:cTn id="39" dur="1000" fill="hold"/>
                                        <p:tgtEl>
                                          <p:spTgt spid="4109"/>
                                        </p:tgtEl>
                                        <p:attrNameLst>
                                          <p:attrName>ppt_x</p:attrName>
                                        </p:attrNameLst>
                                      </p:cBhvr>
                                      <p:tavLst>
                                        <p:tav tm="0">
                                          <p:val>
                                            <p:strVal val="#ppt_x"/>
                                          </p:val>
                                        </p:tav>
                                        <p:tav tm="100000">
                                          <p:val>
                                            <p:strVal val="#ppt_x"/>
                                          </p:val>
                                        </p:tav>
                                      </p:tavLst>
                                    </p:anim>
                                    <p:anim calcmode="lin" valueType="num">
                                      <p:cBhvr>
                                        <p:cTn id="40" dur="1000" fill="hold"/>
                                        <p:tgtEl>
                                          <p:spTgt spid="4109"/>
                                        </p:tgtEl>
                                        <p:attrNameLst>
                                          <p:attrName>ppt_y</p:attrName>
                                        </p:attrNameLst>
                                      </p:cBhvr>
                                      <p:tavLst>
                                        <p:tav tm="0">
                                          <p:val>
                                            <p:strVal val="#ppt_y+.1"/>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2" presetClass="entr" presetSubtype="0" fill="hold" nodeType="clickEffect">
                                  <p:stCondLst>
                                    <p:cond delay="0"/>
                                  </p:stCondLst>
                                  <p:childTnLst>
                                    <p:set>
                                      <p:cBhvr>
                                        <p:cTn id="44" dur="1" fill="hold">
                                          <p:stCondLst>
                                            <p:cond delay="0"/>
                                          </p:stCondLst>
                                        </p:cTn>
                                        <p:tgtEl>
                                          <p:spTgt spid="4100"/>
                                        </p:tgtEl>
                                        <p:attrNameLst>
                                          <p:attrName>style.visibility</p:attrName>
                                        </p:attrNameLst>
                                      </p:cBhvr>
                                      <p:to>
                                        <p:strVal val="visible"/>
                                      </p:to>
                                    </p:set>
                                    <p:animEffect transition="in" filter="fade">
                                      <p:cBhvr>
                                        <p:cTn id="45" dur="1000"/>
                                        <p:tgtEl>
                                          <p:spTgt spid="4100"/>
                                        </p:tgtEl>
                                      </p:cBhvr>
                                    </p:animEffect>
                                    <p:anim calcmode="lin" valueType="num">
                                      <p:cBhvr>
                                        <p:cTn id="46" dur="1000" fill="hold"/>
                                        <p:tgtEl>
                                          <p:spTgt spid="4100"/>
                                        </p:tgtEl>
                                        <p:attrNameLst>
                                          <p:attrName>ppt_x</p:attrName>
                                        </p:attrNameLst>
                                      </p:cBhvr>
                                      <p:tavLst>
                                        <p:tav tm="0">
                                          <p:val>
                                            <p:strVal val="#ppt_x"/>
                                          </p:val>
                                        </p:tav>
                                        <p:tav tm="100000">
                                          <p:val>
                                            <p:strVal val="#ppt_x"/>
                                          </p:val>
                                        </p:tav>
                                      </p:tavLst>
                                    </p:anim>
                                    <p:anim calcmode="lin" valueType="num">
                                      <p:cBhvr>
                                        <p:cTn id="47" dur="1000" fill="hold"/>
                                        <p:tgtEl>
                                          <p:spTgt spid="4100"/>
                                        </p:tgtEl>
                                        <p:attrNameLst>
                                          <p:attrName>ppt_y</p:attrName>
                                        </p:attrNameLst>
                                      </p:cBhvr>
                                      <p:tavLst>
                                        <p:tav tm="0">
                                          <p:val>
                                            <p:strVal val="#ppt_y+.1"/>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4107"/>
                                        </p:tgtEl>
                                        <p:attrNameLst>
                                          <p:attrName>style.visibility</p:attrName>
                                        </p:attrNameLst>
                                      </p:cBhvr>
                                      <p:to>
                                        <p:strVal val="visible"/>
                                      </p:to>
                                    </p:set>
                                    <p:animEffect transition="in" filter="fade">
                                      <p:cBhvr>
                                        <p:cTn id="52" dur="1000"/>
                                        <p:tgtEl>
                                          <p:spTgt spid="4107"/>
                                        </p:tgtEl>
                                      </p:cBhvr>
                                    </p:animEffect>
                                    <p:anim calcmode="lin" valueType="num">
                                      <p:cBhvr>
                                        <p:cTn id="53" dur="1000" fill="hold"/>
                                        <p:tgtEl>
                                          <p:spTgt spid="4107"/>
                                        </p:tgtEl>
                                        <p:attrNameLst>
                                          <p:attrName>ppt_x</p:attrName>
                                        </p:attrNameLst>
                                      </p:cBhvr>
                                      <p:tavLst>
                                        <p:tav tm="0">
                                          <p:val>
                                            <p:strVal val="#ppt_x"/>
                                          </p:val>
                                        </p:tav>
                                        <p:tav tm="100000">
                                          <p:val>
                                            <p:strVal val="#ppt_x"/>
                                          </p:val>
                                        </p:tav>
                                      </p:tavLst>
                                    </p:anim>
                                    <p:anim calcmode="lin" valueType="num">
                                      <p:cBhvr>
                                        <p:cTn id="54" dur="1000" fill="hold"/>
                                        <p:tgtEl>
                                          <p:spTgt spid="4107"/>
                                        </p:tgtEl>
                                        <p:attrNameLst>
                                          <p:attrName>ppt_y</p:attrName>
                                        </p:attrNameLst>
                                      </p:cBhvr>
                                      <p:tavLst>
                                        <p:tav tm="0">
                                          <p:val>
                                            <p:strVal val="#ppt_y+.1"/>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42" presetClass="entr" presetSubtype="0" fill="hold" nodeType="clickEffect">
                                  <p:stCondLst>
                                    <p:cond delay="0"/>
                                  </p:stCondLst>
                                  <p:childTnLst>
                                    <p:set>
                                      <p:cBhvr>
                                        <p:cTn id="58" dur="1" fill="hold">
                                          <p:stCondLst>
                                            <p:cond delay="0"/>
                                          </p:stCondLst>
                                        </p:cTn>
                                        <p:tgtEl>
                                          <p:spTgt spid="4101"/>
                                        </p:tgtEl>
                                        <p:attrNameLst>
                                          <p:attrName>style.visibility</p:attrName>
                                        </p:attrNameLst>
                                      </p:cBhvr>
                                      <p:to>
                                        <p:strVal val="visible"/>
                                      </p:to>
                                    </p:set>
                                    <p:animEffect transition="in" filter="fade">
                                      <p:cBhvr>
                                        <p:cTn id="59" dur="1000"/>
                                        <p:tgtEl>
                                          <p:spTgt spid="4101"/>
                                        </p:tgtEl>
                                      </p:cBhvr>
                                    </p:animEffect>
                                    <p:anim calcmode="lin" valueType="num">
                                      <p:cBhvr>
                                        <p:cTn id="60" dur="1000" fill="hold"/>
                                        <p:tgtEl>
                                          <p:spTgt spid="4101"/>
                                        </p:tgtEl>
                                        <p:attrNameLst>
                                          <p:attrName>ppt_x</p:attrName>
                                        </p:attrNameLst>
                                      </p:cBhvr>
                                      <p:tavLst>
                                        <p:tav tm="0">
                                          <p:val>
                                            <p:strVal val="#ppt_x"/>
                                          </p:val>
                                        </p:tav>
                                        <p:tav tm="100000">
                                          <p:val>
                                            <p:strVal val="#ppt_x"/>
                                          </p:val>
                                        </p:tav>
                                      </p:tavLst>
                                    </p:anim>
                                    <p:anim calcmode="lin" valueType="num">
                                      <p:cBhvr>
                                        <p:cTn id="61"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4108"/>
                                        </p:tgtEl>
                                        <p:attrNameLst>
                                          <p:attrName>style.visibility</p:attrName>
                                        </p:attrNameLst>
                                      </p:cBhvr>
                                      <p:to>
                                        <p:strVal val="visible"/>
                                      </p:to>
                                    </p:set>
                                    <p:animEffect transition="in" filter="fade">
                                      <p:cBhvr>
                                        <p:cTn id="66" dur="1000"/>
                                        <p:tgtEl>
                                          <p:spTgt spid="4108"/>
                                        </p:tgtEl>
                                      </p:cBhvr>
                                    </p:animEffect>
                                    <p:anim calcmode="lin" valueType="num">
                                      <p:cBhvr>
                                        <p:cTn id="67" dur="1000" fill="hold"/>
                                        <p:tgtEl>
                                          <p:spTgt spid="4108"/>
                                        </p:tgtEl>
                                        <p:attrNameLst>
                                          <p:attrName>ppt_x</p:attrName>
                                        </p:attrNameLst>
                                      </p:cBhvr>
                                      <p:tavLst>
                                        <p:tav tm="0">
                                          <p:val>
                                            <p:strVal val="#ppt_x"/>
                                          </p:val>
                                        </p:tav>
                                        <p:tav tm="100000">
                                          <p:val>
                                            <p:strVal val="#ppt_x"/>
                                          </p:val>
                                        </p:tav>
                                      </p:tavLst>
                                    </p:anim>
                                    <p:anim calcmode="lin" valueType="num">
                                      <p:cBhvr>
                                        <p:cTn id="68" dur="1000" fill="hold"/>
                                        <p:tgtEl>
                                          <p:spTgt spid="4108"/>
                                        </p:tgtEl>
                                        <p:attrNameLst>
                                          <p:attrName>ppt_y</p:attrName>
                                        </p:attrNameLst>
                                      </p:cBhvr>
                                      <p:tavLst>
                                        <p:tav tm="0">
                                          <p:val>
                                            <p:strVal val="#ppt_y+.1"/>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42" presetClass="entr" presetSubtype="0" fill="hold" nodeType="clickEffect">
                                  <p:stCondLst>
                                    <p:cond delay="0"/>
                                  </p:stCondLst>
                                  <p:childTnLst>
                                    <p:set>
                                      <p:cBhvr>
                                        <p:cTn id="72" dur="1" fill="hold">
                                          <p:stCondLst>
                                            <p:cond delay="0"/>
                                          </p:stCondLst>
                                        </p:cTn>
                                        <p:tgtEl>
                                          <p:spTgt spid="4102"/>
                                        </p:tgtEl>
                                        <p:attrNameLst>
                                          <p:attrName>style.visibility</p:attrName>
                                        </p:attrNameLst>
                                      </p:cBhvr>
                                      <p:to>
                                        <p:strVal val="visible"/>
                                      </p:to>
                                    </p:set>
                                    <p:animEffect transition="in" filter="fade">
                                      <p:cBhvr>
                                        <p:cTn id="73" dur="1000"/>
                                        <p:tgtEl>
                                          <p:spTgt spid="4102"/>
                                        </p:tgtEl>
                                      </p:cBhvr>
                                    </p:animEffect>
                                    <p:anim calcmode="lin" valueType="num">
                                      <p:cBhvr>
                                        <p:cTn id="74" dur="1000" fill="hold"/>
                                        <p:tgtEl>
                                          <p:spTgt spid="4102"/>
                                        </p:tgtEl>
                                        <p:attrNameLst>
                                          <p:attrName>ppt_x</p:attrName>
                                        </p:attrNameLst>
                                      </p:cBhvr>
                                      <p:tavLst>
                                        <p:tav tm="0">
                                          <p:val>
                                            <p:strVal val="#ppt_x"/>
                                          </p:val>
                                        </p:tav>
                                        <p:tav tm="100000">
                                          <p:val>
                                            <p:strVal val="#ppt_x"/>
                                          </p:val>
                                        </p:tav>
                                      </p:tavLst>
                                    </p:anim>
                                    <p:anim calcmode="lin" valueType="num">
                                      <p:cBhvr>
                                        <p:cTn id="75" dur="1000" fill="hold"/>
                                        <p:tgtEl>
                                          <p:spTgt spid="4102"/>
                                        </p:tgtEl>
                                        <p:attrNameLst>
                                          <p:attrName>ppt_y</p:attrName>
                                        </p:attrNameLst>
                                      </p:cBhvr>
                                      <p:tavLst>
                                        <p:tav tm="0">
                                          <p:val>
                                            <p:strVal val="#ppt_y+.1"/>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4106"/>
                                        </p:tgtEl>
                                        <p:attrNameLst>
                                          <p:attrName>style.visibility</p:attrName>
                                        </p:attrNameLst>
                                      </p:cBhvr>
                                      <p:to>
                                        <p:strVal val="visible"/>
                                      </p:to>
                                    </p:set>
                                    <p:animEffect transition="in" filter="fade">
                                      <p:cBhvr>
                                        <p:cTn id="80" dur="1000"/>
                                        <p:tgtEl>
                                          <p:spTgt spid="4106"/>
                                        </p:tgtEl>
                                      </p:cBhvr>
                                    </p:animEffect>
                                    <p:anim calcmode="lin" valueType="num">
                                      <p:cBhvr>
                                        <p:cTn id="81" dur="1000" fill="hold"/>
                                        <p:tgtEl>
                                          <p:spTgt spid="4106"/>
                                        </p:tgtEl>
                                        <p:attrNameLst>
                                          <p:attrName>ppt_x</p:attrName>
                                        </p:attrNameLst>
                                      </p:cBhvr>
                                      <p:tavLst>
                                        <p:tav tm="0">
                                          <p:val>
                                            <p:strVal val="#ppt_x"/>
                                          </p:val>
                                        </p:tav>
                                        <p:tav tm="100000">
                                          <p:val>
                                            <p:strVal val="#ppt_x"/>
                                          </p:val>
                                        </p:tav>
                                      </p:tavLst>
                                    </p:anim>
                                    <p:anim calcmode="lin" valueType="num">
                                      <p:cBhvr>
                                        <p:cTn id="82" dur="1000" fill="hold"/>
                                        <p:tgtEl>
                                          <p:spTgt spid="4106"/>
                                        </p:tgtEl>
                                        <p:attrNameLst>
                                          <p:attrName>ppt_y</p:attrName>
                                        </p:attrNameLst>
                                      </p:cBhvr>
                                      <p:tavLst>
                                        <p:tav tm="0">
                                          <p:val>
                                            <p:strVal val="#ppt_y+.1"/>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42" presetClass="entr" presetSubtype="0" fill="hold" nodeType="clickEffect">
                                  <p:stCondLst>
                                    <p:cond delay="0"/>
                                  </p:stCondLst>
                                  <p:childTnLst>
                                    <p:set>
                                      <p:cBhvr>
                                        <p:cTn id="86" dur="1" fill="hold">
                                          <p:stCondLst>
                                            <p:cond delay="0"/>
                                          </p:stCondLst>
                                        </p:cTn>
                                        <p:tgtEl>
                                          <p:spTgt spid="4103"/>
                                        </p:tgtEl>
                                        <p:attrNameLst>
                                          <p:attrName>style.visibility</p:attrName>
                                        </p:attrNameLst>
                                      </p:cBhvr>
                                      <p:to>
                                        <p:strVal val="visible"/>
                                      </p:to>
                                    </p:set>
                                    <p:animEffect transition="in" filter="fade">
                                      <p:cBhvr>
                                        <p:cTn id="87" dur="1000"/>
                                        <p:tgtEl>
                                          <p:spTgt spid="4103"/>
                                        </p:tgtEl>
                                      </p:cBhvr>
                                    </p:animEffect>
                                    <p:anim calcmode="lin" valueType="num">
                                      <p:cBhvr>
                                        <p:cTn id="88" dur="1000" fill="hold"/>
                                        <p:tgtEl>
                                          <p:spTgt spid="4103"/>
                                        </p:tgtEl>
                                        <p:attrNameLst>
                                          <p:attrName>ppt_x</p:attrName>
                                        </p:attrNameLst>
                                      </p:cBhvr>
                                      <p:tavLst>
                                        <p:tav tm="0">
                                          <p:val>
                                            <p:strVal val="#ppt_x"/>
                                          </p:val>
                                        </p:tav>
                                        <p:tav tm="100000">
                                          <p:val>
                                            <p:strVal val="#ppt_x"/>
                                          </p:val>
                                        </p:tav>
                                      </p:tavLst>
                                    </p:anim>
                                    <p:anim calcmode="lin" valueType="num">
                                      <p:cBhvr>
                                        <p:cTn id="89" dur="1000" fill="hold"/>
                                        <p:tgtEl>
                                          <p:spTgt spid="4103"/>
                                        </p:tgtEl>
                                        <p:attrNameLst>
                                          <p:attrName>ppt_y</p:attrName>
                                        </p:attrNameLst>
                                      </p:cBhvr>
                                      <p:tavLst>
                                        <p:tav tm="0">
                                          <p:val>
                                            <p:strVal val="#ppt_y+.1"/>
                                          </p:val>
                                        </p:tav>
                                        <p:tav tm="100000">
                                          <p:val>
                                            <p:strVal val="#ppt_y"/>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42" presetClass="entr" presetSubtype="0" fill="hold" grpId="0" nodeType="clickEffect">
                                  <p:stCondLst>
                                    <p:cond delay="0"/>
                                  </p:stCondLst>
                                  <p:childTnLst>
                                    <p:set>
                                      <p:cBhvr>
                                        <p:cTn id="93" dur="1" fill="hold">
                                          <p:stCondLst>
                                            <p:cond delay="0"/>
                                          </p:stCondLst>
                                        </p:cTn>
                                        <p:tgtEl>
                                          <p:spTgt spid="4110"/>
                                        </p:tgtEl>
                                        <p:attrNameLst>
                                          <p:attrName>style.visibility</p:attrName>
                                        </p:attrNameLst>
                                      </p:cBhvr>
                                      <p:to>
                                        <p:strVal val="visible"/>
                                      </p:to>
                                    </p:set>
                                    <p:animEffect transition="in" filter="fade">
                                      <p:cBhvr>
                                        <p:cTn id="94" dur="1000"/>
                                        <p:tgtEl>
                                          <p:spTgt spid="4110"/>
                                        </p:tgtEl>
                                      </p:cBhvr>
                                    </p:animEffect>
                                    <p:anim calcmode="lin" valueType="num">
                                      <p:cBhvr>
                                        <p:cTn id="95" dur="1000" fill="hold"/>
                                        <p:tgtEl>
                                          <p:spTgt spid="4110"/>
                                        </p:tgtEl>
                                        <p:attrNameLst>
                                          <p:attrName>ppt_x</p:attrName>
                                        </p:attrNameLst>
                                      </p:cBhvr>
                                      <p:tavLst>
                                        <p:tav tm="0">
                                          <p:val>
                                            <p:strVal val="#ppt_x"/>
                                          </p:val>
                                        </p:tav>
                                        <p:tav tm="100000">
                                          <p:val>
                                            <p:strVal val="#ppt_x"/>
                                          </p:val>
                                        </p:tav>
                                      </p:tavLst>
                                    </p:anim>
                                    <p:anim calcmode="lin" valueType="num">
                                      <p:cBhvr>
                                        <p:cTn id="96" dur="1000" fill="hold"/>
                                        <p:tgtEl>
                                          <p:spTgt spid="4110"/>
                                        </p:tgtEl>
                                        <p:attrNameLst>
                                          <p:attrName>ppt_y</p:attrName>
                                        </p:attrNameLst>
                                      </p:cBhvr>
                                      <p:tavLst>
                                        <p:tav tm="0">
                                          <p:val>
                                            <p:strVal val="#ppt_y+.1"/>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42" presetClass="entr" presetSubtype="0" fill="hold" nodeType="clickEffect">
                                  <p:stCondLst>
                                    <p:cond delay="0"/>
                                  </p:stCondLst>
                                  <p:childTnLst>
                                    <p:set>
                                      <p:cBhvr>
                                        <p:cTn id="100" dur="1" fill="hold">
                                          <p:stCondLst>
                                            <p:cond delay="0"/>
                                          </p:stCondLst>
                                        </p:cTn>
                                        <p:tgtEl>
                                          <p:spTgt spid="4104"/>
                                        </p:tgtEl>
                                        <p:attrNameLst>
                                          <p:attrName>style.visibility</p:attrName>
                                        </p:attrNameLst>
                                      </p:cBhvr>
                                      <p:to>
                                        <p:strVal val="visible"/>
                                      </p:to>
                                    </p:set>
                                    <p:animEffect transition="in" filter="fade">
                                      <p:cBhvr>
                                        <p:cTn id="101" dur="1000"/>
                                        <p:tgtEl>
                                          <p:spTgt spid="4104"/>
                                        </p:tgtEl>
                                      </p:cBhvr>
                                    </p:animEffect>
                                    <p:anim calcmode="lin" valueType="num">
                                      <p:cBhvr>
                                        <p:cTn id="102" dur="1000" fill="hold"/>
                                        <p:tgtEl>
                                          <p:spTgt spid="4104"/>
                                        </p:tgtEl>
                                        <p:attrNameLst>
                                          <p:attrName>ppt_x</p:attrName>
                                        </p:attrNameLst>
                                      </p:cBhvr>
                                      <p:tavLst>
                                        <p:tav tm="0">
                                          <p:val>
                                            <p:strVal val="#ppt_x"/>
                                          </p:val>
                                        </p:tav>
                                        <p:tav tm="100000">
                                          <p:val>
                                            <p:strVal val="#ppt_x"/>
                                          </p:val>
                                        </p:tav>
                                      </p:tavLst>
                                    </p:anim>
                                    <p:anim calcmode="lin" valueType="num">
                                      <p:cBhvr>
                                        <p:cTn id="103" dur="1000" fill="hold"/>
                                        <p:tgtEl>
                                          <p:spTgt spid="4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4106" grpId="0"/>
      <p:bldP spid="4107" grpId="0"/>
      <p:bldP spid="4108" grpId="0"/>
      <p:bldP spid="4109" grpId="0"/>
      <p:bldP spid="41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3892A9C1-059F-4E7E-BA43-FD4322EBAFFC}"/>
              </a:ext>
            </a:extLst>
          </p:cNvPr>
          <p:cNvSpPr txBox="1">
            <a:spLocks noChangeArrowheads="1"/>
          </p:cNvSpPr>
          <p:nvPr/>
        </p:nvSpPr>
        <p:spPr bwMode="auto">
          <a:xfrm>
            <a:off x="3886200" y="0"/>
            <a:ext cx="441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US" sz="2400" b="1">
                <a:solidFill>
                  <a:srgbClr val="FF3300"/>
                </a:solidFill>
                <a:effectLst>
                  <a:outerShdw blurRad="38100" dist="38100" dir="2700000" algn="tl">
                    <a:srgbClr val="C0C0C0"/>
                  </a:outerShdw>
                </a:effectLst>
                <a:latin typeface="Arial" charset="0"/>
              </a:rPr>
              <a:t>BÀI TẬP: GIAO THOA SÓNG</a:t>
            </a:r>
          </a:p>
        </p:txBody>
      </p:sp>
      <p:sp>
        <p:nvSpPr>
          <p:cNvPr id="8196" name="Text Box 4">
            <a:extLst>
              <a:ext uri="{FF2B5EF4-FFF2-40B4-BE49-F238E27FC236}">
                <a16:creationId xmlns:a16="http://schemas.microsoft.com/office/drawing/2014/main" id="{3C04271B-7CA3-4B99-936A-8808C265E687}"/>
              </a:ext>
            </a:extLst>
          </p:cNvPr>
          <p:cNvSpPr txBox="1">
            <a:spLocks noChangeArrowheads="1"/>
          </p:cNvSpPr>
          <p:nvPr/>
        </p:nvSpPr>
        <p:spPr bwMode="auto">
          <a:xfrm>
            <a:off x="501883" y="745557"/>
            <a:ext cx="7391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800" b="1" dirty="0">
                <a:solidFill>
                  <a:srgbClr val="FF3300"/>
                </a:solidFill>
              </a:rPr>
              <a:t>IV. Bài toán tính số cực đại - cực tiểu:</a:t>
            </a:r>
          </a:p>
        </p:txBody>
      </p:sp>
      <p:pic>
        <p:nvPicPr>
          <p:cNvPr id="4111" name="Picture 14" descr="images">
            <a:extLst>
              <a:ext uri="{FF2B5EF4-FFF2-40B4-BE49-F238E27FC236}">
                <a16:creationId xmlns:a16="http://schemas.microsoft.com/office/drawing/2014/main" id="{F0D0C59F-D27B-4FAA-9ACB-9ECA92DBC0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86800" y="682935"/>
            <a:ext cx="3289861" cy="315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3" name="Rectangle 24">
            <a:extLst>
              <a:ext uri="{FF2B5EF4-FFF2-40B4-BE49-F238E27FC236}">
                <a16:creationId xmlns:a16="http://schemas.microsoft.com/office/drawing/2014/main" id="{BAC3AB05-3A0F-4ACB-8545-43FE25B1593E}"/>
              </a:ext>
            </a:extLst>
          </p:cNvPr>
          <p:cNvSpPr>
            <a:spLocks noChangeArrowheads="1"/>
          </p:cNvSpPr>
          <p:nvPr/>
        </p:nvSpPr>
        <p:spPr bwMode="auto">
          <a:xfrm>
            <a:off x="215339" y="1643247"/>
            <a:ext cx="7964488" cy="414338"/>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vi-VN" sz="2100" b="1" dirty="0">
                <a:cs typeface="Times New Roman" panose="02020603050405020304" pitchFamily="18" charset="0"/>
              </a:rPr>
              <a:t>* </a:t>
            </a:r>
            <a:r>
              <a:rPr lang="en-US" altLang="vi-VN" sz="2100" b="1" u="sng" dirty="0">
                <a:cs typeface="Times New Roman" panose="02020603050405020304" pitchFamily="18" charset="0"/>
              </a:rPr>
              <a:t>Cách tính nhanh số cực đại – cực tiểu trên đoạn S</a:t>
            </a:r>
            <a:r>
              <a:rPr lang="en-US" altLang="vi-VN" sz="2100" b="1" u="sng" baseline="-30000" dirty="0">
                <a:cs typeface="Times New Roman" panose="02020603050405020304" pitchFamily="18" charset="0"/>
              </a:rPr>
              <a:t>1</a:t>
            </a:r>
            <a:r>
              <a:rPr lang="en-US" altLang="vi-VN" sz="2100" b="1" u="sng" dirty="0">
                <a:cs typeface="Times New Roman" panose="02020603050405020304" pitchFamily="18" charset="0"/>
              </a:rPr>
              <a:t>S­</a:t>
            </a:r>
            <a:r>
              <a:rPr lang="en-US" altLang="vi-VN" sz="2100" b="1" u="sng" baseline="-30000" dirty="0">
                <a:cs typeface="Times New Roman" panose="02020603050405020304" pitchFamily="18" charset="0"/>
              </a:rPr>
              <a:t>2</a:t>
            </a:r>
            <a:r>
              <a:rPr lang="en-US" altLang="vi-VN" sz="2100" b="1" u="sng" dirty="0">
                <a:cs typeface="Times New Roman" panose="02020603050405020304" pitchFamily="18" charset="0"/>
              </a:rPr>
              <a:t>:</a:t>
            </a:r>
            <a:r>
              <a:rPr lang="en-US" altLang="vi-VN" sz="2100" b="1" dirty="0">
                <a:cs typeface="Times New Roman" panose="02020603050405020304" pitchFamily="18" charset="0"/>
              </a:rPr>
              <a:t> </a:t>
            </a:r>
            <a:r>
              <a:rPr lang="en-US" altLang="vi-VN" sz="2100" dirty="0">
                <a:cs typeface="Times New Roman" panose="02020603050405020304" pitchFamily="18" charset="0"/>
              </a:rPr>
              <a:t>Tính </a:t>
            </a:r>
            <a:endParaRPr lang="en-US" altLang="vi-VN" sz="2100" dirty="0"/>
          </a:p>
        </p:txBody>
      </p:sp>
      <p:graphicFrame>
        <p:nvGraphicFramePr>
          <p:cNvPr id="4114" name="Object 16">
            <a:extLst>
              <a:ext uri="{FF2B5EF4-FFF2-40B4-BE49-F238E27FC236}">
                <a16:creationId xmlns:a16="http://schemas.microsoft.com/office/drawing/2014/main" id="{61F84C4F-2363-471E-8E01-6CA08C3CA1D9}"/>
              </a:ext>
            </a:extLst>
          </p:cNvPr>
          <p:cNvGraphicFramePr>
            <a:graphicFrameLocks noChangeAspect="1"/>
          </p:cNvGraphicFramePr>
          <p:nvPr>
            <p:extLst>
              <p:ext uri="{D42A27DB-BD31-4B8C-83A1-F6EECF244321}">
                <p14:modId xmlns:p14="http://schemas.microsoft.com/office/powerpoint/2010/main" val="650347854"/>
              </p:ext>
            </p:extLst>
          </p:nvPr>
        </p:nvGraphicFramePr>
        <p:xfrm>
          <a:off x="1905000" y="2302161"/>
          <a:ext cx="1752600" cy="1199294"/>
        </p:xfrm>
        <a:graphic>
          <a:graphicData uri="http://schemas.openxmlformats.org/presentationml/2006/ole">
            <mc:AlternateContent xmlns:mc="http://schemas.openxmlformats.org/markup-compatibility/2006">
              <mc:Choice xmlns:v="urn:schemas-microsoft-com:vml" Requires="v">
                <p:oleObj spid="_x0000_s18435" name="Equation" r:id="rId5" imgW="571252" imgH="393529" progId="Equation.DSMT4">
                  <p:embed/>
                </p:oleObj>
              </mc:Choice>
              <mc:Fallback>
                <p:oleObj name="Equation" r:id="rId5" imgW="571252" imgH="393529" progId="Equation.DSMT4">
                  <p:embed/>
                  <p:pic>
                    <p:nvPicPr>
                      <p:cNvPr id="4114" name="Object 16">
                        <a:extLst>
                          <a:ext uri="{FF2B5EF4-FFF2-40B4-BE49-F238E27FC236}">
                            <a16:creationId xmlns:a16="http://schemas.microsoft.com/office/drawing/2014/main" id="{61F84C4F-2363-471E-8E01-6CA08C3CA1D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2302161"/>
                        <a:ext cx="1752600" cy="1199294"/>
                      </a:xfrm>
                      <a:prstGeom prst="rect">
                        <a:avLst/>
                      </a:prstGeom>
                      <a:noFill/>
                      <a:ln>
                        <a:noFill/>
                      </a:ln>
                    </p:spPr>
                  </p:pic>
                </p:oleObj>
              </mc:Fallback>
            </mc:AlternateContent>
          </a:graphicData>
        </a:graphic>
      </p:graphicFrame>
      <p:sp>
        <p:nvSpPr>
          <p:cNvPr id="4115" name="Rectangle 25">
            <a:extLst>
              <a:ext uri="{FF2B5EF4-FFF2-40B4-BE49-F238E27FC236}">
                <a16:creationId xmlns:a16="http://schemas.microsoft.com/office/drawing/2014/main" id="{F12CF344-F298-4660-AA5C-1502E73E3B5D}"/>
              </a:ext>
            </a:extLst>
          </p:cNvPr>
          <p:cNvSpPr>
            <a:spLocks noChangeArrowheads="1"/>
          </p:cNvSpPr>
          <p:nvPr/>
        </p:nvSpPr>
        <p:spPr bwMode="auto">
          <a:xfrm>
            <a:off x="155181" y="3875925"/>
            <a:ext cx="11353800" cy="2677656"/>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nchor="ctr">
            <a:spAutoFit/>
          </a:bodyPr>
          <a:lstStyle>
            <a:lvl1pPr indent="252413" eaLnBrk="0" hangingPunct="0">
              <a:tabLst>
                <a:tab pos="1187450" algn="l"/>
              </a:tabLst>
              <a:defRPr>
                <a:solidFill>
                  <a:schemeClr val="tx1"/>
                </a:solidFill>
                <a:latin typeface="Arial" panose="020B0604020202020204" pitchFamily="34" charset="0"/>
              </a:defRPr>
            </a:lvl1pPr>
            <a:lvl2pPr marL="742950" indent="-285750" eaLnBrk="0" hangingPunct="0">
              <a:tabLst>
                <a:tab pos="1187450" algn="l"/>
              </a:tabLst>
              <a:defRPr>
                <a:solidFill>
                  <a:schemeClr val="tx1"/>
                </a:solidFill>
                <a:latin typeface="Arial" panose="020B0604020202020204" pitchFamily="34" charset="0"/>
              </a:defRPr>
            </a:lvl2pPr>
            <a:lvl3pPr marL="1143000" indent="-228600" eaLnBrk="0" hangingPunct="0">
              <a:tabLst>
                <a:tab pos="1187450" algn="l"/>
              </a:tabLst>
              <a:defRPr>
                <a:solidFill>
                  <a:schemeClr val="tx1"/>
                </a:solidFill>
                <a:latin typeface="Arial" panose="020B0604020202020204" pitchFamily="34" charset="0"/>
              </a:defRPr>
            </a:lvl3pPr>
            <a:lvl4pPr marL="1600200" indent="-228600" eaLnBrk="0" hangingPunct="0">
              <a:tabLst>
                <a:tab pos="1187450" algn="l"/>
              </a:tabLst>
              <a:defRPr>
                <a:solidFill>
                  <a:schemeClr val="tx1"/>
                </a:solidFill>
                <a:latin typeface="Arial" panose="020B0604020202020204" pitchFamily="34" charset="0"/>
              </a:defRPr>
            </a:lvl4pPr>
            <a:lvl5pPr marL="2057400" indent="-228600" eaLnBrk="0" hangingPunct="0">
              <a:tabLst>
                <a:tab pos="11874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1874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1874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1874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187450" algn="l"/>
              </a:tabLst>
              <a:defRPr>
                <a:solidFill>
                  <a:schemeClr val="tx1"/>
                </a:solidFill>
                <a:latin typeface="Arial" panose="020B0604020202020204" pitchFamily="34" charset="0"/>
              </a:defRPr>
            </a:lvl9pPr>
          </a:lstStyle>
          <a:p>
            <a:pPr algn="just"/>
            <a:r>
              <a:rPr lang="en-US" altLang="vi-VN" sz="2800" b="1" i="1" dirty="0">
                <a:cs typeface="Times New Roman" panose="02020603050405020304" pitchFamily="18" charset="0"/>
              </a:rPr>
              <a:t>+ Số cực đại : </a:t>
            </a:r>
            <a:r>
              <a:rPr lang="en-US" altLang="vi-VN" sz="2800" dirty="0">
                <a:cs typeface="Times New Roman" panose="02020603050405020304" pitchFamily="18" charset="0"/>
              </a:rPr>
              <a:t>N</a:t>
            </a:r>
            <a:r>
              <a:rPr lang="en-US" altLang="vi-VN" sz="2800" baseline="-30000" dirty="0">
                <a:cs typeface="Times New Roman" panose="02020603050405020304" pitchFamily="18" charset="0"/>
              </a:rPr>
              <a:t>CĐ</a:t>
            </a:r>
            <a:r>
              <a:rPr lang="en-US" altLang="vi-VN" sz="2800" dirty="0">
                <a:cs typeface="Times New Roman" panose="02020603050405020304" pitchFamily="18" charset="0"/>
              </a:rPr>
              <a:t> = 2n + 1 (Với n chỉ lấy phần nguyên)</a:t>
            </a:r>
            <a:endParaRPr lang="en-US" altLang="vi-VN" sz="2800" dirty="0"/>
          </a:p>
          <a:p>
            <a:pPr algn="just"/>
            <a:r>
              <a:rPr lang="en-US" altLang="vi-VN" sz="2800" dirty="0">
                <a:cs typeface="Times New Roman" panose="02020603050405020304" pitchFamily="18" charset="0"/>
              </a:rPr>
              <a:t>Lưu ý: Khi n tính ra là số nguyên, số cực đại không kể 2 nguồn</a:t>
            </a:r>
          </a:p>
          <a:p>
            <a:pPr algn="ctr"/>
            <a:r>
              <a:rPr lang="en-US" altLang="vi-VN" sz="2800" dirty="0">
                <a:cs typeface="Times New Roman" panose="02020603050405020304" pitchFamily="18" charset="0"/>
              </a:rPr>
              <a:t>N</a:t>
            </a:r>
            <a:r>
              <a:rPr lang="en-US" altLang="vi-VN" sz="2800" baseline="-30000" dirty="0">
                <a:cs typeface="Times New Roman" panose="02020603050405020304" pitchFamily="18" charset="0"/>
              </a:rPr>
              <a:t>CĐ</a:t>
            </a:r>
            <a:r>
              <a:rPr lang="en-US" altLang="vi-VN" sz="2800" dirty="0">
                <a:cs typeface="Times New Roman" panose="02020603050405020304" pitchFamily="18" charset="0"/>
              </a:rPr>
              <a:t> = 2n – 1.</a:t>
            </a:r>
            <a:endParaRPr lang="en-US" altLang="vi-VN" sz="2800" dirty="0"/>
          </a:p>
          <a:p>
            <a:pPr algn="just"/>
            <a:r>
              <a:rPr lang="pt-BR" altLang="vi-VN" sz="2800" b="1" i="1" dirty="0">
                <a:cs typeface="Times New Roman" panose="02020603050405020304" pitchFamily="18" charset="0"/>
              </a:rPr>
              <a:t>+ Số cực tiểu: </a:t>
            </a:r>
            <a:r>
              <a:rPr lang="pt-BR" altLang="vi-VN" sz="2800" dirty="0">
                <a:cs typeface="Times New Roman" panose="02020603050405020304" pitchFamily="18" charset="0"/>
              </a:rPr>
              <a:t>N­</a:t>
            </a:r>
            <a:r>
              <a:rPr lang="pt-BR" altLang="vi-VN" sz="2800" baseline="-30000" dirty="0">
                <a:cs typeface="Times New Roman" panose="02020603050405020304" pitchFamily="18" charset="0"/>
              </a:rPr>
              <a:t>CT</a:t>
            </a:r>
            <a:r>
              <a:rPr lang="pt-BR" altLang="vi-VN" sz="2800" dirty="0">
                <a:cs typeface="Times New Roman" panose="02020603050405020304" pitchFamily="18" charset="0"/>
              </a:rPr>
              <a:t> = 2n (Với n được làm tròn)</a:t>
            </a:r>
            <a:endParaRPr lang="en-US" altLang="vi-VN" sz="2800" dirty="0"/>
          </a:p>
          <a:p>
            <a:pPr algn="just"/>
            <a:r>
              <a:rPr lang="pt-BR" altLang="vi-VN" sz="2800" dirty="0">
                <a:cs typeface="Times New Roman" panose="02020603050405020304" pitchFamily="18" charset="0"/>
              </a:rPr>
              <a:t>Lưu ý: Khi n tính ra là số bán nguyên, số cực tiểu không kể 2 nguồn </a:t>
            </a:r>
          </a:p>
          <a:p>
            <a:pPr algn="ctr"/>
            <a:r>
              <a:rPr lang="pt-BR" altLang="vi-VN" sz="2800" dirty="0">
                <a:cs typeface="Times New Roman" panose="02020603050405020304" pitchFamily="18" charset="0"/>
              </a:rPr>
              <a:t>N</a:t>
            </a:r>
            <a:r>
              <a:rPr lang="pt-BR" altLang="vi-VN" sz="2800" baseline="-30000" dirty="0">
                <a:cs typeface="Times New Roman" panose="02020603050405020304" pitchFamily="18" charset="0"/>
              </a:rPr>
              <a:t>CT</a:t>
            </a:r>
            <a:r>
              <a:rPr lang="pt-BR" altLang="vi-VN" sz="2800" dirty="0">
                <a:cs typeface="Times New Roman" panose="02020603050405020304" pitchFamily="18" charset="0"/>
              </a:rPr>
              <a:t> = 2n – 2.</a:t>
            </a:r>
            <a:endParaRPr lang="pt-BR" altLang="vi-VN" sz="2800" dirty="0"/>
          </a:p>
        </p:txBody>
      </p:sp>
    </p:spTree>
    <p:extLst>
      <p:ext uri="{BB962C8B-B14F-4D97-AF65-F5344CB8AC3E}">
        <p14:creationId xmlns:p14="http://schemas.microsoft.com/office/powerpoint/2010/main" val="37354941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checkerboard(across)">
                                      <p:cBhvr>
                                        <p:cTn id="7" dur="500"/>
                                        <p:tgtEl>
                                          <p:spTgt spid="81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111"/>
                                        </p:tgtEl>
                                        <p:attrNameLst>
                                          <p:attrName>style.visibility</p:attrName>
                                        </p:attrNameLst>
                                      </p:cBhvr>
                                      <p:to>
                                        <p:strVal val="visible"/>
                                      </p:to>
                                    </p:set>
                                    <p:animEffect transition="in" filter="fade">
                                      <p:cBhvr>
                                        <p:cTn id="12" dur="500"/>
                                        <p:tgtEl>
                                          <p:spTgt spid="41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113"/>
                                        </p:tgtEl>
                                        <p:attrNameLst>
                                          <p:attrName>style.visibility</p:attrName>
                                        </p:attrNameLst>
                                      </p:cBhvr>
                                      <p:to>
                                        <p:strVal val="visible"/>
                                      </p:to>
                                    </p:set>
                                    <p:animEffect transition="in" filter="fade">
                                      <p:cBhvr>
                                        <p:cTn id="17" dur="1000"/>
                                        <p:tgtEl>
                                          <p:spTgt spid="4113"/>
                                        </p:tgtEl>
                                      </p:cBhvr>
                                    </p:animEffect>
                                    <p:anim calcmode="lin" valueType="num">
                                      <p:cBhvr>
                                        <p:cTn id="18" dur="1000" fill="hold"/>
                                        <p:tgtEl>
                                          <p:spTgt spid="4113"/>
                                        </p:tgtEl>
                                        <p:attrNameLst>
                                          <p:attrName>ppt_x</p:attrName>
                                        </p:attrNameLst>
                                      </p:cBhvr>
                                      <p:tavLst>
                                        <p:tav tm="0">
                                          <p:val>
                                            <p:strVal val="#ppt_x"/>
                                          </p:val>
                                        </p:tav>
                                        <p:tav tm="100000">
                                          <p:val>
                                            <p:strVal val="#ppt_x"/>
                                          </p:val>
                                        </p:tav>
                                      </p:tavLst>
                                    </p:anim>
                                    <p:anim calcmode="lin" valueType="num">
                                      <p:cBhvr>
                                        <p:cTn id="19" dur="1000" fill="hold"/>
                                        <p:tgtEl>
                                          <p:spTgt spid="4113"/>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114"/>
                                        </p:tgtEl>
                                        <p:attrNameLst>
                                          <p:attrName>style.visibility</p:attrName>
                                        </p:attrNameLst>
                                      </p:cBhvr>
                                      <p:to>
                                        <p:strVal val="visible"/>
                                      </p:to>
                                    </p:set>
                                    <p:animEffect transition="in" filter="fade">
                                      <p:cBhvr>
                                        <p:cTn id="22" dur="1000"/>
                                        <p:tgtEl>
                                          <p:spTgt spid="4114"/>
                                        </p:tgtEl>
                                      </p:cBhvr>
                                    </p:animEffect>
                                    <p:anim calcmode="lin" valueType="num">
                                      <p:cBhvr>
                                        <p:cTn id="23" dur="1000" fill="hold"/>
                                        <p:tgtEl>
                                          <p:spTgt spid="4114"/>
                                        </p:tgtEl>
                                        <p:attrNameLst>
                                          <p:attrName>ppt_x</p:attrName>
                                        </p:attrNameLst>
                                      </p:cBhvr>
                                      <p:tavLst>
                                        <p:tav tm="0">
                                          <p:val>
                                            <p:strVal val="#ppt_x"/>
                                          </p:val>
                                        </p:tav>
                                        <p:tav tm="100000">
                                          <p:val>
                                            <p:strVal val="#ppt_x"/>
                                          </p:val>
                                        </p:tav>
                                      </p:tavLst>
                                    </p:anim>
                                    <p:anim calcmode="lin" valueType="num">
                                      <p:cBhvr>
                                        <p:cTn id="24" dur="1000" fill="hold"/>
                                        <p:tgtEl>
                                          <p:spTgt spid="4114"/>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2" presetClass="entr" presetSubtype="0" fill="hold" nodeType="clickEffect">
                                  <p:stCondLst>
                                    <p:cond delay="0"/>
                                  </p:stCondLst>
                                  <p:childTnLst>
                                    <p:set>
                                      <p:cBhvr>
                                        <p:cTn id="28" dur="1" fill="hold">
                                          <p:stCondLst>
                                            <p:cond delay="0"/>
                                          </p:stCondLst>
                                        </p:cTn>
                                        <p:tgtEl>
                                          <p:spTgt spid="4115">
                                            <p:txEl>
                                              <p:pRg st="0" end="0"/>
                                            </p:txEl>
                                          </p:spTgt>
                                        </p:tgtEl>
                                        <p:attrNameLst>
                                          <p:attrName>style.visibility</p:attrName>
                                        </p:attrNameLst>
                                      </p:cBhvr>
                                      <p:to>
                                        <p:strVal val="visible"/>
                                      </p:to>
                                    </p:set>
                                    <p:animEffect transition="in" filter="fade">
                                      <p:cBhvr>
                                        <p:cTn id="29" dur="1000"/>
                                        <p:tgtEl>
                                          <p:spTgt spid="4115">
                                            <p:txEl>
                                              <p:pRg st="0" end="0"/>
                                            </p:txEl>
                                          </p:spTgt>
                                        </p:tgtEl>
                                      </p:cBhvr>
                                    </p:animEffect>
                                    <p:anim calcmode="lin" valueType="num">
                                      <p:cBhvr>
                                        <p:cTn id="30" dur="1000" fill="hold"/>
                                        <p:tgtEl>
                                          <p:spTgt spid="4115">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41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2" presetClass="entr" presetSubtype="0" fill="hold" nodeType="clickEffect">
                                  <p:stCondLst>
                                    <p:cond delay="0"/>
                                  </p:stCondLst>
                                  <p:childTnLst>
                                    <p:set>
                                      <p:cBhvr>
                                        <p:cTn id="35" dur="1" fill="hold">
                                          <p:stCondLst>
                                            <p:cond delay="0"/>
                                          </p:stCondLst>
                                        </p:cTn>
                                        <p:tgtEl>
                                          <p:spTgt spid="4115">
                                            <p:txEl>
                                              <p:pRg st="1" end="1"/>
                                            </p:txEl>
                                          </p:spTgt>
                                        </p:tgtEl>
                                        <p:attrNameLst>
                                          <p:attrName>style.visibility</p:attrName>
                                        </p:attrNameLst>
                                      </p:cBhvr>
                                      <p:to>
                                        <p:strVal val="visible"/>
                                      </p:to>
                                    </p:set>
                                    <p:animEffect transition="in" filter="fade">
                                      <p:cBhvr>
                                        <p:cTn id="36" dur="1000"/>
                                        <p:tgtEl>
                                          <p:spTgt spid="4115">
                                            <p:txEl>
                                              <p:pRg st="1" end="1"/>
                                            </p:txEl>
                                          </p:spTgt>
                                        </p:tgtEl>
                                      </p:cBhvr>
                                    </p:animEffect>
                                    <p:anim calcmode="lin" valueType="num">
                                      <p:cBhvr>
                                        <p:cTn id="37" dur="1000" fill="hold"/>
                                        <p:tgtEl>
                                          <p:spTgt spid="4115">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41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2" presetClass="entr" presetSubtype="0" fill="hold" nodeType="clickEffect">
                                  <p:stCondLst>
                                    <p:cond delay="0"/>
                                  </p:stCondLst>
                                  <p:childTnLst>
                                    <p:set>
                                      <p:cBhvr>
                                        <p:cTn id="42" dur="1" fill="hold">
                                          <p:stCondLst>
                                            <p:cond delay="0"/>
                                          </p:stCondLst>
                                        </p:cTn>
                                        <p:tgtEl>
                                          <p:spTgt spid="4115">
                                            <p:txEl>
                                              <p:pRg st="2" end="2"/>
                                            </p:txEl>
                                          </p:spTgt>
                                        </p:tgtEl>
                                        <p:attrNameLst>
                                          <p:attrName>style.visibility</p:attrName>
                                        </p:attrNameLst>
                                      </p:cBhvr>
                                      <p:to>
                                        <p:strVal val="visible"/>
                                      </p:to>
                                    </p:set>
                                    <p:animEffect transition="in" filter="fade">
                                      <p:cBhvr>
                                        <p:cTn id="43" dur="1000"/>
                                        <p:tgtEl>
                                          <p:spTgt spid="4115">
                                            <p:txEl>
                                              <p:pRg st="2" end="2"/>
                                            </p:txEl>
                                          </p:spTgt>
                                        </p:tgtEl>
                                      </p:cBhvr>
                                    </p:animEffect>
                                    <p:anim calcmode="lin" valueType="num">
                                      <p:cBhvr>
                                        <p:cTn id="44" dur="1000" fill="hold"/>
                                        <p:tgtEl>
                                          <p:spTgt spid="4115">
                                            <p:txEl>
                                              <p:pRg st="2" end="2"/>
                                            </p:txEl>
                                          </p:spTgt>
                                        </p:tgtEl>
                                        <p:attrNameLst>
                                          <p:attrName>ppt_x</p:attrName>
                                        </p:attrNameLst>
                                      </p:cBhvr>
                                      <p:tavLst>
                                        <p:tav tm="0">
                                          <p:val>
                                            <p:strVal val="#ppt_x"/>
                                          </p:val>
                                        </p:tav>
                                        <p:tav tm="100000">
                                          <p:val>
                                            <p:strVal val="#ppt_x"/>
                                          </p:val>
                                        </p:tav>
                                      </p:tavLst>
                                    </p:anim>
                                    <p:anim calcmode="lin" valueType="num">
                                      <p:cBhvr>
                                        <p:cTn id="45" dur="1000" fill="hold"/>
                                        <p:tgtEl>
                                          <p:spTgt spid="41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42" presetClass="entr" presetSubtype="0" fill="hold" nodeType="clickEffect">
                                  <p:stCondLst>
                                    <p:cond delay="0"/>
                                  </p:stCondLst>
                                  <p:childTnLst>
                                    <p:set>
                                      <p:cBhvr>
                                        <p:cTn id="49" dur="1" fill="hold">
                                          <p:stCondLst>
                                            <p:cond delay="0"/>
                                          </p:stCondLst>
                                        </p:cTn>
                                        <p:tgtEl>
                                          <p:spTgt spid="4115">
                                            <p:txEl>
                                              <p:pRg st="3" end="3"/>
                                            </p:txEl>
                                          </p:spTgt>
                                        </p:tgtEl>
                                        <p:attrNameLst>
                                          <p:attrName>style.visibility</p:attrName>
                                        </p:attrNameLst>
                                      </p:cBhvr>
                                      <p:to>
                                        <p:strVal val="visible"/>
                                      </p:to>
                                    </p:set>
                                    <p:animEffect transition="in" filter="fade">
                                      <p:cBhvr>
                                        <p:cTn id="50" dur="1000"/>
                                        <p:tgtEl>
                                          <p:spTgt spid="4115">
                                            <p:txEl>
                                              <p:pRg st="3" end="3"/>
                                            </p:txEl>
                                          </p:spTgt>
                                        </p:tgtEl>
                                      </p:cBhvr>
                                    </p:animEffect>
                                    <p:anim calcmode="lin" valueType="num">
                                      <p:cBhvr>
                                        <p:cTn id="51" dur="1000" fill="hold"/>
                                        <p:tgtEl>
                                          <p:spTgt spid="4115">
                                            <p:txEl>
                                              <p:pRg st="3" end="3"/>
                                            </p:txEl>
                                          </p:spTgt>
                                        </p:tgtEl>
                                        <p:attrNameLst>
                                          <p:attrName>ppt_x</p:attrName>
                                        </p:attrNameLst>
                                      </p:cBhvr>
                                      <p:tavLst>
                                        <p:tav tm="0">
                                          <p:val>
                                            <p:strVal val="#ppt_x"/>
                                          </p:val>
                                        </p:tav>
                                        <p:tav tm="100000">
                                          <p:val>
                                            <p:strVal val="#ppt_x"/>
                                          </p:val>
                                        </p:tav>
                                      </p:tavLst>
                                    </p:anim>
                                    <p:anim calcmode="lin" valueType="num">
                                      <p:cBhvr>
                                        <p:cTn id="52" dur="1000" fill="hold"/>
                                        <p:tgtEl>
                                          <p:spTgt spid="411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42" presetClass="entr" presetSubtype="0" fill="hold" nodeType="clickEffect">
                                  <p:stCondLst>
                                    <p:cond delay="0"/>
                                  </p:stCondLst>
                                  <p:childTnLst>
                                    <p:set>
                                      <p:cBhvr>
                                        <p:cTn id="56" dur="1" fill="hold">
                                          <p:stCondLst>
                                            <p:cond delay="0"/>
                                          </p:stCondLst>
                                        </p:cTn>
                                        <p:tgtEl>
                                          <p:spTgt spid="4115">
                                            <p:txEl>
                                              <p:pRg st="4" end="4"/>
                                            </p:txEl>
                                          </p:spTgt>
                                        </p:tgtEl>
                                        <p:attrNameLst>
                                          <p:attrName>style.visibility</p:attrName>
                                        </p:attrNameLst>
                                      </p:cBhvr>
                                      <p:to>
                                        <p:strVal val="visible"/>
                                      </p:to>
                                    </p:set>
                                    <p:animEffect transition="in" filter="fade">
                                      <p:cBhvr>
                                        <p:cTn id="57" dur="1000"/>
                                        <p:tgtEl>
                                          <p:spTgt spid="4115">
                                            <p:txEl>
                                              <p:pRg st="4" end="4"/>
                                            </p:txEl>
                                          </p:spTgt>
                                        </p:tgtEl>
                                      </p:cBhvr>
                                    </p:animEffect>
                                    <p:anim calcmode="lin" valueType="num">
                                      <p:cBhvr>
                                        <p:cTn id="58" dur="1000" fill="hold"/>
                                        <p:tgtEl>
                                          <p:spTgt spid="4115">
                                            <p:txEl>
                                              <p:pRg st="4" end="4"/>
                                            </p:txEl>
                                          </p:spTgt>
                                        </p:tgtEl>
                                        <p:attrNameLst>
                                          <p:attrName>ppt_x</p:attrName>
                                        </p:attrNameLst>
                                      </p:cBhvr>
                                      <p:tavLst>
                                        <p:tav tm="0">
                                          <p:val>
                                            <p:strVal val="#ppt_x"/>
                                          </p:val>
                                        </p:tav>
                                        <p:tav tm="100000">
                                          <p:val>
                                            <p:strVal val="#ppt_x"/>
                                          </p:val>
                                        </p:tav>
                                      </p:tavLst>
                                    </p:anim>
                                    <p:anim calcmode="lin" valueType="num">
                                      <p:cBhvr>
                                        <p:cTn id="59" dur="1000" fill="hold"/>
                                        <p:tgtEl>
                                          <p:spTgt spid="411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42" presetClass="entr" presetSubtype="0" fill="hold" nodeType="clickEffect">
                                  <p:stCondLst>
                                    <p:cond delay="0"/>
                                  </p:stCondLst>
                                  <p:childTnLst>
                                    <p:set>
                                      <p:cBhvr>
                                        <p:cTn id="63" dur="1" fill="hold">
                                          <p:stCondLst>
                                            <p:cond delay="0"/>
                                          </p:stCondLst>
                                        </p:cTn>
                                        <p:tgtEl>
                                          <p:spTgt spid="4115">
                                            <p:txEl>
                                              <p:pRg st="5" end="5"/>
                                            </p:txEl>
                                          </p:spTgt>
                                        </p:tgtEl>
                                        <p:attrNameLst>
                                          <p:attrName>style.visibility</p:attrName>
                                        </p:attrNameLst>
                                      </p:cBhvr>
                                      <p:to>
                                        <p:strVal val="visible"/>
                                      </p:to>
                                    </p:set>
                                    <p:animEffect transition="in" filter="fade">
                                      <p:cBhvr>
                                        <p:cTn id="64" dur="1000"/>
                                        <p:tgtEl>
                                          <p:spTgt spid="4115">
                                            <p:txEl>
                                              <p:pRg st="5" end="5"/>
                                            </p:txEl>
                                          </p:spTgt>
                                        </p:tgtEl>
                                      </p:cBhvr>
                                    </p:animEffect>
                                    <p:anim calcmode="lin" valueType="num">
                                      <p:cBhvr>
                                        <p:cTn id="65" dur="1000" fill="hold"/>
                                        <p:tgtEl>
                                          <p:spTgt spid="4115">
                                            <p:txEl>
                                              <p:pRg st="5" end="5"/>
                                            </p:txEl>
                                          </p:spTgt>
                                        </p:tgtEl>
                                        <p:attrNameLst>
                                          <p:attrName>ppt_x</p:attrName>
                                        </p:attrNameLst>
                                      </p:cBhvr>
                                      <p:tavLst>
                                        <p:tav tm="0">
                                          <p:val>
                                            <p:strVal val="#ppt_x"/>
                                          </p:val>
                                        </p:tav>
                                        <p:tav tm="100000">
                                          <p:val>
                                            <p:strVal val="#ppt_x"/>
                                          </p:val>
                                        </p:tav>
                                      </p:tavLst>
                                    </p:anim>
                                    <p:anim calcmode="lin" valueType="num">
                                      <p:cBhvr>
                                        <p:cTn id="66" dur="1000" fill="hold"/>
                                        <p:tgtEl>
                                          <p:spTgt spid="411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41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476_example">
            <a:extLst>
              <a:ext uri="{FF2B5EF4-FFF2-40B4-BE49-F238E27FC236}">
                <a16:creationId xmlns:a16="http://schemas.microsoft.com/office/drawing/2014/main" id="{692BFA1A-F46F-4589-91F0-400E03968C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
            <a:ext cx="11125200"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a:extLst>
              <a:ext uri="{FF2B5EF4-FFF2-40B4-BE49-F238E27FC236}">
                <a16:creationId xmlns:a16="http://schemas.microsoft.com/office/drawing/2014/main" id="{9C8BDB95-7C9F-4430-B811-AA4A7AFFEA20}"/>
              </a:ext>
            </a:extLst>
          </p:cNvPr>
          <p:cNvSpPr txBox="1">
            <a:spLocks noChangeArrowheads="1"/>
          </p:cNvSpPr>
          <p:nvPr/>
        </p:nvSpPr>
        <p:spPr bwMode="auto">
          <a:xfrm>
            <a:off x="3581400" y="319088"/>
            <a:ext cx="502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800" b="1">
                <a:solidFill>
                  <a:srgbClr val="FF3300"/>
                </a:solidFill>
                <a:effectLst>
                  <a:outerShdw blurRad="38100" dist="38100" dir="2700000" algn="tl">
                    <a:srgbClr val="C0C0C0"/>
                  </a:outerShdw>
                </a:effectLst>
                <a:latin typeface="Times New Roman" pitchFamily="18" charset="0"/>
              </a:rPr>
              <a:t>BÀI TẬP: GIAO THOA SÓNG</a:t>
            </a:r>
          </a:p>
        </p:txBody>
      </p:sp>
      <p:sp>
        <p:nvSpPr>
          <p:cNvPr id="5124" name="Rectangle 2">
            <a:extLst>
              <a:ext uri="{FF2B5EF4-FFF2-40B4-BE49-F238E27FC236}">
                <a16:creationId xmlns:a16="http://schemas.microsoft.com/office/drawing/2014/main" id="{BCCCD084-65FF-41A9-B545-19D13CF5243C}"/>
              </a:ext>
            </a:extLst>
          </p:cNvPr>
          <p:cNvSpPr>
            <a:spLocks noChangeArrowheads="1"/>
          </p:cNvSpPr>
          <p:nvPr/>
        </p:nvSpPr>
        <p:spPr bwMode="auto">
          <a:xfrm>
            <a:off x="1828800" y="762000"/>
            <a:ext cx="8610600" cy="229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nl-NL" altLang="vi-VN" sz="2200" b="1" dirty="0"/>
              <a:t>Câu 1: </a:t>
            </a:r>
            <a:r>
              <a:rPr lang="nl-NL" altLang="vi-VN" sz="2200" dirty="0"/>
              <a:t>Trên mặt nước nằm ngang có hai nguồn kết hợp S</a:t>
            </a:r>
            <a:r>
              <a:rPr lang="nl-NL" altLang="vi-VN" sz="2200" baseline="-25000" dirty="0"/>
              <a:t>1</a:t>
            </a:r>
            <a:r>
              <a:rPr lang="nl-NL" altLang="vi-VN" sz="2200" dirty="0"/>
              <a:t> và S</a:t>
            </a:r>
            <a:r>
              <a:rPr lang="nl-NL" altLang="vi-VN" sz="2200" baseline="-25000" dirty="0"/>
              <a:t>2</a:t>
            </a:r>
            <a:r>
              <a:rPr lang="nl-NL" altLang="vi-VN" sz="2200" dirty="0"/>
              <a:t> dao động theo phương thẳng đứng, cùng pha, với cùng biên độ A không thay đổi trong quá trình truyền sóng. Khi có sự giao thoa hai sóng đó trên mặt nước thì dao động tại trung điểm của đoạn  S</a:t>
            </a:r>
            <a:r>
              <a:rPr lang="nl-NL" altLang="vi-VN" sz="2200" baseline="-25000" dirty="0"/>
              <a:t>1</a:t>
            </a:r>
            <a:r>
              <a:rPr lang="nl-NL" altLang="vi-VN" sz="2200" dirty="0"/>
              <a:t>S</a:t>
            </a:r>
            <a:r>
              <a:rPr lang="nl-NL" altLang="vi-VN" sz="2200" baseline="-25000" dirty="0"/>
              <a:t>2</a:t>
            </a:r>
            <a:r>
              <a:rPr lang="nl-NL" altLang="vi-VN" sz="2200" dirty="0"/>
              <a:t> có biên độ</a:t>
            </a:r>
          </a:p>
          <a:p>
            <a:pPr algn="just" eaLnBrk="1" hangingPunct="1">
              <a:lnSpc>
                <a:spcPct val="150000"/>
              </a:lnSpc>
            </a:pPr>
            <a:r>
              <a:rPr lang="nl-NL" altLang="vi-VN" sz="2200" b="1" dirty="0"/>
              <a:t>	A. </a:t>
            </a:r>
            <a:r>
              <a:rPr lang="nl-NL" altLang="vi-VN" sz="2200" dirty="0"/>
              <a:t>cực đại.  	</a:t>
            </a:r>
            <a:r>
              <a:rPr lang="nl-NL" altLang="vi-VN" sz="2200" b="1" dirty="0"/>
              <a:t>B.</a:t>
            </a:r>
            <a:r>
              <a:rPr lang="nl-NL" altLang="vi-VN" sz="2200" dirty="0"/>
              <a:t> bằng A</a:t>
            </a:r>
            <a:r>
              <a:rPr lang="nl-NL" altLang="vi-VN" sz="2200" dirty="0">
                <a:sym typeface="Symbol" panose="05050102010706020507" pitchFamily="18" charset="2"/>
              </a:rPr>
              <a:t></a:t>
            </a:r>
            <a:r>
              <a:rPr lang="nl-NL" altLang="vi-VN" sz="2200" dirty="0"/>
              <a:t>2.  	   </a:t>
            </a:r>
            <a:r>
              <a:rPr lang="nl-NL" altLang="vi-VN" sz="2200" b="1" dirty="0"/>
              <a:t>C.</a:t>
            </a:r>
            <a:r>
              <a:rPr lang="nl-NL" altLang="vi-VN" sz="2200" dirty="0"/>
              <a:t> cực tiểu.  	     </a:t>
            </a:r>
            <a:r>
              <a:rPr lang="nl-NL" altLang="vi-VN" sz="2200" b="1" dirty="0"/>
              <a:t>D.</a:t>
            </a:r>
            <a:r>
              <a:rPr lang="nl-NL" altLang="vi-VN" sz="2200" dirty="0"/>
              <a:t> bằng A.  </a:t>
            </a:r>
          </a:p>
        </p:txBody>
      </p:sp>
      <p:sp>
        <p:nvSpPr>
          <p:cNvPr id="5" name="Rectangle 5">
            <a:extLst>
              <a:ext uri="{FF2B5EF4-FFF2-40B4-BE49-F238E27FC236}">
                <a16:creationId xmlns:a16="http://schemas.microsoft.com/office/drawing/2014/main" id="{D1CC7D3D-D2B5-47C1-9B66-CCC630E630A0}"/>
              </a:ext>
            </a:extLst>
          </p:cNvPr>
          <p:cNvSpPr>
            <a:spLocks noChangeArrowheads="1"/>
          </p:cNvSpPr>
          <p:nvPr/>
        </p:nvSpPr>
        <p:spPr bwMode="auto">
          <a:xfrm>
            <a:off x="1828800" y="3065463"/>
            <a:ext cx="8610600" cy="3446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fr-FR" sz="2200" b="1" dirty="0">
                <a:latin typeface="Arial" charset="0"/>
              </a:rPr>
              <a:t>Câu 2: </a:t>
            </a:r>
            <a:r>
              <a:rPr lang="fr-FR" sz="2200" dirty="0">
                <a:latin typeface="Arial" charset="0"/>
              </a:rPr>
              <a:t>Để khảo sát giao thoa sóng cơ, người ta bố trí trên mặt nước nằm ngang 2 nguồn kết hợp S</a:t>
            </a:r>
            <a:r>
              <a:rPr lang="fr-FR" sz="2200" baseline="-25000" dirty="0">
                <a:latin typeface="Arial" charset="0"/>
              </a:rPr>
              <a:t>1</a:t>
            </a:r>
            <a:r>
              <a:rPr lang="fr-FR" sz="2200" dirty="0">
                <a:latin typeface="Arial" charset="0"/>
              </a:rPr>
              <a:t> và S</a:t>
            </a:r>
            <a:r>
              <a:rPr lang="fr-FR" sz="2200" baseline="-25000" dirty="0">
                <a:latin typeface="Arial" charset="0"/>
              </a:rPr>
              <a:t>2</a:t>
            </a:r>
            <a:r>
              <a:rPr lang="fr-FR" sz="2200" dirty="0">
                <a:latin typeface="Arial" charset="0"/>
              </a:rPr>
              <a:t>. Hai nguồn này dao động điều hòa theo phương thẳng đứng, cùng pha. Xem biên độ sóng không thay đổi trong quá trình truyền sóng. Các điểm thuộc mặt nước và nằm trên đường trung trực của đoạn S</a:t>
            </a:r>
            <a:r>
              <a:rPr lang="fr-FR" sz="2200" baseline="-25000" dirty="0">
                <a:latin typeface="Arial" charset="0"/>
              </a:rPr>
              <a:t>1</a:t>
            </a:r>
            <a:r>
              <a:rPr lang="fr-FR" sz="2200" dirty="0">
                <a:latin typeface="Arial" charset="0"/>
              </a:rPr>
              <a:t>S</a:t>
            </a:r>
            <a:r>
              <a:rPr lang="fr-FR" sz="2200" baseline="-25000" dirty="0">
                <a:latin typeface="Arial" charset="0"/>
              </a:rPr>
              <a:t>2</a:t>
            </a:r>
            <a:r>
              <a:rPr lang="fr-FR" sz="2200" dirty="0">
                <a:latin typeface="Arial" charset="0"/>
              </a:rPr>
              <a:t> sẽ</a:t>
            </a:r>
            <a:endParaRPr lang="en-US" sz="2200" dirty="0">
              <a:latin typeface="Arial" charset="0"/>
            </a:endParaRPr>
          </a:p>
          <a:p>
            <a:pPr indent="228600" algn="just">
              <a:spcBef>
                <a:spcPts val="600"/>
              </a:spcBef>
              <a:defRPr/>
            </a:pPr>
            <a:r>
              <a:rPr lang="fr-FR" sz="2200" b="1" dirty="0">
                <a:latin typeface="Arial" charset="0"/>
              </a:rPr>
              <a:t>A. </a:t>
            </a:r>
            <a:r>
              <a:rPr lang="fr-FR" sz="2200" dirty="0">
                <a:latin typeface="Arial" charset="0"/>
              </a:rPr>
              <a:t>dao động với biên độ bằng nửa biên độ cực đại.</a:t>
            </a:r>
            <a:endParaRPr lang="en-US" sz="2200" dirty="0">
              <a:latin typeface="Arial" charset="0"/>
            </a:endParaRPr>
          </a:p>
          <a:p>
            <a:pPr indent="228600" algn="just">
              <a:spcBef>
                <a:spcPts val="600"/>
              </a:spcBef>
              <a:defRPr/>
            </a:pPr>
            <a:r>
              <a:rPr lang="fr-FR" sz="2200" b="1" dirty="0">
                <a:latin typeface="Arial" charset="0"/>
              </a:rPr>
              <a:t>B. </a:t>
            </a:r>
            <a:r>
              <a:rPr lang="fr-FR" sz="2200" dirty="0">
                <a:latin typeface="Arial" charset="0"/>
              </a:rPr>
              <a:t>dao động với biên độ cực tiểu.</a:t>
            </a:r>
            <a:endParaRPr lang="en-US" sz="2200" dirty="0">
              <a:latin typeface="Arial" charset="0"/>
            </a:endParaRPr>
          </a:p>
          <a:p>
            <a:pPr indent="228600" algn="just">
              <a:spcBef>
                <a:spcPts val="600"/>
              </a:spcBef>
              <a:defRPr/>
            </a:pPr>
            <a:r>
              <a:rPr lang="fr-FR" sz="2200" b="1" dirty="0">
                <a:latin typeface="Arial" charset="0"/>
              </a:rPr>
              <a:t>C. </a:t>
            </a:r>
            <a:r>
              <a:rPr lang="fr-FR" sz="2200" dirty="0">
                <a:latin typeface="Arial" charset="0"/>
              </a:rPr>
              <a:t>dao động với biên độ cực đại.</a:t>
            </a:r>
            <a:endParaRPr lang="en-US" sz="2200" dirty="0">
              <a:latin typeface="Arial" charset="0"/>
            </a:endParaRPr>
          </a:p>
          <a:p>
            <a:pPr indent="228600" algn="just">
              <a:spcBef>
                <a:spcPts val="600"/>
              </a:spcBef>
              <a:defRPr/>
            </a:pPr>
            <a:r>
              <a:rPr lang="fr-FR" sz="2200" b="1" dirty="0">
                <a:latin typeface="Arial" charset="0"/>
              </a:rPr>
              <a:t>D. </a:t>
            </a:r>
            <a:r>
              <a:rPr lang="fr-FR" sz="2200" dirty="0">
                <a:latin typeface="Arial" charset="0"/>
              </a:rPr>
              <a:t>không dao động.</a:t>
            </a:r>
          </a:p>
        </p:txBody>
      </p:sp>
      <p:cxnSp>
        <p:nvCxnSpPr>
          <p:cNvPr id="3" name="Straight Connector 2">
            <a:extLst>
              <a:ext uri="{FF2B5EF4-FFF2-40B4-BE49-F238E27FC236}">
                <a16:creationId xmlns:a16="http://schemas.microsoft.com/office/drawing/2014/main" id="{891F8146-D456-49BE-909F-F4D10DEEB2FE}"/>
              </a:ext>
            </a:extLst>
          </p:cNvPr>
          <p:cNvCxnSpPr/>
          <p:nvPr/>
        </p:nvCxnSpPr>
        <p:spPr>
          <a:xfrm>
            <a:off x="6705600" y="1524000"/>
            <a:ext cx="1143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6E69924-B329-44C3-BF53-77E88F65C8E2}"/>
              </a:ext>
            </a:extLst>
          </p:cNvPr>
          <p:cNvCxnSpPr/>
          <p:nvPr/>
        </p:nvCxnSpPr>
        <p:spPr>
          <a:xfrm>
            <a:off x="8991600" y="2179638"/>
            <a:ext cx="1447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1C13F47-98BF-42A3-854A-923589D43731}"/>
              </a:ext>
            </a:extLst>
          </p:cNvPr>
          <p:cNvCxnSpPr/>
          <p:nvPr/>
        </p:nvCxnSpPr>
        <p:spPr>
          <a:xfrm>
            <a:off x="7118684" y="2179638"/>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2" name="Picture 5" descr="96">
            <a:hlinkClick r:id="" action="ppaction://noaction"/>
            <a:extLst>
              <a:ext uri="{FF2B5EF4-FFF2-40B4-BE49-F238E27FC236}">
                <a16:creationId xmlns:a16="http://schemas.microsoft.com/office/drawing/2014/main" id="{6DAAE85B-CA5E-48E0-9664-F374EA44E03C}"/>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620963" y="2420939"/>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 descr="96">
            <a:hlinkClick r:id="" action="ppaction://noaction"/>
            <a:extLst>
              <a:ext uri="{FF2B5EF4-FFF2-40B4-BE49-F238E27FC236}">
                <a16:creationId xmlns:a16="http://schemas.microsoft.com/office/drawing/2014/main" id="{69686091-7AD0-4635-B4D6-339D636C9C00}"/>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957388" y="5561014"/>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5" name="Straight Connector 14">
            <a:extLst>
              <a:ext uri="{FF2B5EF4-FFF2-40B4-BE49-F238E27FC236}">
                <a16:creationId xmlns:a16="http://schemas.microsoft.com/office/drawing/2014/main" id="{43C2D5CF-5448-442E-B578-1AD601354A07}"/>
              </a:ext>
            </a:extLst>
          </p:cNvPr>
          <p:cNvCxnSpPr/>
          <p:nvPr/>
        </p:nvCxnSpPr>
        <p:spPr>
          <a:xfrm>
            <a:off x="7461584" y="4114800"/>
            <a:ext cx="1143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04E41FE-9A18-47C6-9AF5-91B181FA2781}"/>
              </a:ext>
            </a:extLst>
          </p:cNvPr>
          <p:cNvCxnSpPr/>
          <p:nvPr/>
        </p:nvCxnSpPr>
        <p:spPr>
          <a:xfrm flipV="1">
            <a:off x="4302126" y="4789488"/>
            <a:ext cx="3394075" cy="1111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1000"/>
                                        <p:tgtEl>
                                          <p:spTgt spid="5124"/>
                                        </p:tgtEl>
                                      </p:cBhvr>
                                    </p:animEffect>
                                    <p:anim calcmode="lin" valueType="num">
                                      <p:cBhvr>
                                        <p:cTn id="8" dur="1000" fill="hold"/>
                                        <p:tgtEl>
                                          <p:spTgt spid="5124"/>
                                        </p:tgtEl>
                                        <p:attrNameLst>
                                          <p:attrName>ppt_x</p:attrName>
                                        </p:attrNameLst>
                                      </p:cBhvr>
                                      <p:tavLst>
                                        <p:tav tm="0">
                                          <p:val>
                                            <p:strVal val="#ppt_x"/>
                                          </p:val>
                                        </p:tav>
                                        <p:tav tm="100000">
                                          <p:val>
                                            <p:strVal val="#ppt_x"/>
                                          </p:val>
                                        </p:tav>
                                      </p:tavLst>
                                    </p:anim>
                                    <p:anim calcmode="lin" valueType="num">
                                      <p:cBhvr>
                                        <p:cTn id="9" dur="1000" fill="hold"/>
                                        <p:tgtEl>
                                          <p:spTgt spid="512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left)">
                                      <p:cBhvr>
                                        <p:cTn id="14" dur="1000"/>
                                        <p:tgtEl>
                                          <p:spTgt spid="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1000"/>
                                        <p:tgtEl>
                                          <p:spTgt spid="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1000"/>
                                        <p:tgtEl>
                                          <p:spTgt spid="1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1000" fill="hold"/>
                                        <p:tgtEl>
                                          <p:spTgt spid="12"/>
                                        </p:tgtEl>
                                        <p:attrNameLst>
                                          <p:attrName>ppt_x</p:attrName>
                                        </p:attrNameLst>
                                      </p:cBhvr>
                                      <p:tavLst>
                                        <p:tav tm="0">
                                          <p:val>
                                            <p:strVal val="#ppt_x"/>
                                          </p:val>
                                        </p:tav>
                                        <p:tav tm="100000">
                                          <p:val>
                                            <p:strVal val="#ppt_x"/>
                                          </p:val>
                                        </p:tav>
                                      </p:tavLst>
                                    </p:anim>
                                    <p:anim calcmode="lin" valueType="num">
                                      <p:cBhvr additive="base">
                                        <p:cTn id="30"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left)">
                                      <p:cBhvr>
                                        <p:cTn id="42" dur="1000"/>
                                        <p:tgtEl>
                                          <p:spTgt spid="1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1000"/>
                                        <p:tgtEl>
                                          <p:spTgt spid="1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nodeType="clickEffect">
                                  <p:stCondLst>
                                    <p:cond delay="0"/>
                                  </p:stCondLst>
                                  <p:childTnLst>
                                    <p:set>
                                      <p:cBhvr>
                                        <p:cTn id="51" dur="1" fill="hold">
                                          <p:stCondLst>
                                            <p:cond delay="0"/>
                                          </p:stCondLst>
                                        </p:cTn>
                                        <p:tgtEl>
                                          <p:spTgt spid="14"/>
                                        </p:tgtEl>
                                        <p:attrNameLst>
                                          <p:attrName>style.visibility</p:attrName>
                                        </p:attrNameLst>
                                      </p:cBhvr>
                                      <p:to>
                                        <p:strVal val="visible"/>
                                      </p:to>
                                    </p:set>
                                    <p:anim calcmode="lin" valueType="num">
                                      <p:cBhvr additive="base">
                                        <p:cTn id="52" dur="1000" fill="hold"/>
                                        <p:tgtEl>
                                          <p:spTgt spid="14"/>
                                        </p:tgtEl>
                                        <p:attrNameLst>
                                          <p:attrName>ppt_x</p:attrName>
                                        </p:attrNameLst>
                                      </p:cBhvr>
                                      <p:tavLst>
                                        <p:tav tm="0">
                                          <p:val>
                                            <p:strVal val="#ppt_x"/>
                                          </p:val>
                                        </p:tav>
                                        <p:tav tm="100000">
                                          <p:val>
                                            <p:strVal val="#ppt_x"/>
                                          </p:val>
                                        </p:tav>
                                      </p:tavLst>
                                    </p:anim>
                                    <p:anim calcmode="lin" valueType="num">
                                      <p:cBhvr additive="base">
                                        <p:cTn id="53"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476_example">
            <a:extLst>
              <a:ext uri="{FF2B5EF4-FFF2-40B4-BE49-F238E27FC236}">
                <a16:creationId xmlns:a16="http://schemas.microsoft.com/office/drawing/2014/main" id="{15E8649F-E150-438A-88C1-2D67C9C268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
            <a:ext cx="113538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a:extLst>
              <a:ext uri="{FF2B5EF4-FFF2-40B4-BE49-F238E27FC236}">
                <a16:creationId xmlns:a16="http://schemas.microsoft.com/office/drawing/2014/main" id="{5F1A6E8F-9BA0-4CD4-957D-D696B7FA4629}"/>
              </a:ext>
            </a:extLst>
          </p:cNvPr>
          <p:cNvSpPr txBox="1">
            <a:spLocks noChangeArrowheads="1"/>
          </p:cNvSpPr>
          <p:nvPr/>
        </p:nvSpPr>
        <p:spPr bwMode="auto">
          <a:xfrm>
            <a:off x="3581400" y="319088"/>
            <a:ext cx="502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800" b="1">
                <a:solidFill>
                  <a:srgbClr val="FF3300"/>
                </a:solidFill>
                <a:effectLst>
                  <a:outerShdw blurRad="38100" dist="38100" dir="2700000" algn="tl">
                    <a:srgbClr val="C0C0C0"/>
                  </a:outerShdw>
                </a:effectLst>
                <a:latin typeface="Times New Roman" pitchFamily="18" charset="0"/>
              </a:rPr>
              <a:t>BÀI TẬP: GIAO THOA SÓNG</a:t>
            </a:r>
          </a:p>
        </p:txBody>
      </p:sp>
      <p:sp>
        <p:nvSpPr>
          <p:cNvPr id="6148" name="Rectangle 5">
            <a:extLst>
              <a:ext uri="{FF2B5EF4-FFF2-40B4-BE49-F238E27FC236}">
                <a16:creationId xmlns:a16="http://schemas.microsoft.com/office/drawing/2014/main" id="{CE563617-DCA0-4BD8-8474-7BFFD9580564}"/>
              </a:ext>
            </a:extLst>
          </p:cNvPr>
          <p:cNvSpPr>
            <a:spLocks noChangeArrowheads="1"/>
          </p:cNvSpPr>
          <p:nvPr/>
        </p:nvSpPr>
        <p:spPr bwMode="auto">
          <a:xfrm>
            <a:off x="1752600" y="885825"/>
            <a:ext cx="8686800" cy="280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vi-VN" sz="2200" b="1" dirty="0"/>
              <a:t>Câu 3: </a:t>
            </a:r>
            <a:r>
              <a:rPr lang="en-US" altLang="vi-VN" sz="2200" dirty="0"/>
              <a:t>Tại 2 điểm A và B trên mặt nước nằm ngang có hai nguồn sóng cơ kết hợp, dao động theo phương thẳng đứng. Có sự giao thoa của hai sóng này trên mặt nước. Tại trung điểm của đoạn AB, phần tử nước dao động với biên độ cực đại. Hai nguồn sóng đó dao động</a:t>
            </a:r>
          </a:p>
          <a:p>
            <a:pPr algn="just" eaLnBrk="1" hangingPunct="1">
              <a:lnSpc>
                <a:spcPct val="150000"/>
              </a:lnSpc>
            </a:pPr>
            <a:r>
              <a:rPr lang="en-US" altLang="vi-VN" sz="2200" b="1" dirty="0"/>
              <a:t>	A.</a:t>
            </a:r>
            <a:r>
              <a:rPr lang="en-US" altLang="vi-VN" sz="2200" dirty="0"/>
              <a:t> lệch pha nhau góc π/2.</a:t>
            </a:r>
            <a:r>
              <a:rPr lang="en-US" altLang="vi-VN" sz="2200" b="1" dirty="0"/>
              <a:t>  		B.</a:t>
            </a:r>
            <a:r>
              <a:rPr lang="en-US" altLang="vi-VN" sz="2200" dirty="0"/>
              <a:t> cùng pha nhau.</a:t>
            </a:r>
          </a:p>
          <a:p>
            <a:pPr algn="just" eaLnBrk="1" hangingPunct="1">
              <a:lnSpc>
                <a:spcPct val="150000"/>
              </a:lnSpc>
            </a:pPr>
            <a:r>
              <a:rPr lang="en-US" altLang="vi-VN" sz="2200" b="1" dirty="0"/>
              <a:t>	C.</a:t>
            </a:r>
            <a:r>
              <a:rPr lang="en-US" altLang="vi-VN" sz="2200" dirty="0"/>
              <a:t> lệch pha nhau góc π/3.  		</a:t>
            </a:r>
            <a:r>
              <a:rPr lang="en-US" altLang="vi-VN" sz="2200" b="1" dirty="0"/>
              <a:t>D.</a:t>
            </a:r>
            <a:r>
              <a:rPr lang="en-US" altLang="vi-VN" sz="2200" dirty="0"/>
              <a:t> ngược pha nhau. </a:t>
            </a:r>
          </a:p>
        </p:txBody>
      </p:sp>
      <p:pic>
        <p:nvPicPr>
          <p:cNvPr id="5" name="Picture 5" descr="96">
            <a:hlinkClick r:id="" action="ppaction://noaction"/>
            <a:extLst>
              <a:ext uri="{FF2B5EF4-FFF2-40B4-BE49-F238E27FC236}">
                <a16:creationId xmlns:a16="http://schemas.microsoft.com/office/drawing/2014/main" id="{063E7BB7-3E7B-4B44-B936-4470BDAAD781}"/>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2595564"/>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a:extLst>
              <a:ext uri="{FF2B5EF4-FFF2-40B4-BE49-F238E27FC236}">
                <a16:creationId xmlns:a16="http://schemas.microsoft.com/office/drawing/2014/main" id="{C4C3CDA1-6A88-4B46-B5A3-C90C448B539A}"/>
              </a:ext>
            </a:extLst>
          </p:cNvPr>
          <p:cNvSpPr>
            <a:spLocks noChangeArrowheads="1"/>
          </p:cNvSpPr>
          <p:nvPr/>
        </p:nvSpPr>
        <p:spPr bwMode="auto">
          <a:xfrm>
            <a:off x="1752600" y="3706814"/>
            <a:ext cx="8686800" cy="277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tabLst>
                <a:tab pos="152400" algn="l"/>
                <a:tab pos="1524000" algn="l"/>
                <a:tab pos="3048000" algn="l"/>
              </a:tabLst>
              <a:defRPr/>
            </a:pPr>
            <a:r>
              <a:rPr lang="fr-FR" sz="2200" b="1" dirty="0">
                <a:latin typeface="Arial" charset="0"/>
              </a:rPr>
              <a:t>Câu 4: </a:t>
            </a:r>
            <a:r>
              <a:rPr lang="fr-FR" sz="2200" dirty="0" err="1">
                <a:latin typeface="Arial" charset="0"/>
              </a:rPr>
              <a:t>Điều</a:t>
            </a:r>
            <a:r>
              <a:rPr lang="fr-FR" sz="2200" dirty="0">
                <a:latin typeface="Arial" charset="0"/>
              </a:rPr>
              <a:t> </a:t>
            </a:r>
            <a:r>
              <a:rPr lang="fr-FR" sz="2200" dirty="0" err="1">
                <a:latin typeface="Arial" charset="0"/>
              </a:rPr>
              <a:t>kiện</a:t>
            </a:r>
            <a:r>
              <a:rPr lang="fr-FR" sz="2200" dirty="0">
                <a:latin typeface="Arial" charset="0"/>
              </a:rPr>
              <a:t> để 2 </a:t>
            </a:r>
            <a:r>
              <a:rPr lang="fr-FR" sz="2200" dirty="0" err="1">
                <a:latin typeface="Arial" charset="0"/>
              </a:rPr>
              <a:t>sóng</a:t>
            </a:r>
            <a:r>
              <a:rPr lang="fr-FR" sz="2200" dirty="0">
                <a:latin typeface="Arial" charset="0"/>
              </a:rPr>
              <a:t> cơ khi </a:t>
            </a:r>
            <a:r>
              <a:rPr lang="fr-FR" sz="2200" dirty="0" err="1">
                <a:latin typeface="Arial" charset="0"/>
              </a:rPr>
              <a:t>gặp</a:t>
            </a:r>
            <a:r>
              <a:rPr lang="fr-FR" sz="2200" dirty="0">
                <a:latin typeface="Arial" charset="0"/>
              </a:rPr>
              <a:t> nhau, giao thoa </a:t>
            </a:r>
            <a:r>
              <a:rPr lang="fr-FR" sz="2200" dirty="0" err="1">
                <a:latin typeface="Arial" charset="0"/>
              </a:rPr>
              <a:t>được</a:t>
            </a:r>
            <a:r>
              <a:rPr lang="fr-FR" sz="2200" dirty="0">
                <a:latin typeface="Arial" charset="0"/>
              </a:rPr>
              <a:t> </a:t>
            </a:r>
            <a:r>
              <a:rPr lang="fr-FR" sz="2200" dirty="0" err="1">
                <a:latin typeface="Arial" charset="0"/>
              </a:rPr>
              <a:t>với</a:t>
            </a:r>
            <a:r>
              <a:rPr lang="fr-FR" sz="2200" dirty="0">
                <a:latin typeface="Arial" charset="0"/>
              </a:rPr>
              <a:t> nhau là 2 </a:t>
            </a:r>
            <a:r>
              <a:rPr lang="fr-FR" sz="2200" dirty="0" err="1">
                <a:latin typeface="Arial" charset="0"/>
              </a:rPr>
              <a:t>sóng</a:t>
            </a:r>
            <a:r>
              <a:rPr lang="fr-FR" sz="2200" dirty="0">
                <a:latin typeface="Arial" charset="0"/>
              </a:rPr>
              <a:t> </a:t>
            </a:r>
            <a:r>
              <a:rPr lang="fr-FR" sz="2200" dirty="0" err="1">
                <a:latin typeface="Arial" charset="0"/>
              </a:rPr>
              <a:t>phải</a:t>
            </a:r>
            <a:r>
              <a:rPr lang="fr-FR" sz="2200" dirty="0">
                <a:latin typeface="Arial" charset="0"/>
              </a:rPr>
              <a:t> </a:t>
            </a:r>
            <a:r>
              <a:rPr lang="fr-FR" sz="2200" dirty="0" err="1">
                <a:latin typeface="Arial" charset="0"/>
              </a:rPr>
              <a:t>xuất</a:t>
            </a:r>
            <a:r>
              <a:rPr lang="fr-FR" sz="2200" dirty="0">
                <a:latin typeface="Arial" charset="0"/>
              </a:rPr>
              <a:t> </a:t>
            </a:r>
            <a:r>
              <a:rPr lang="fr-FR" sz="2200" dirty="0" err="1">
                <a:latin typeface="Arial" charset="0"/>
              </a:rPr>
              <a:t>phát</a:t>
            </a:r>
            <a:r>
              <a:rPr lang="fr-FR" sz="2200" dirty="0">
                <a:latin typeface="Arial" charset="0"/>
              </a:rPr>
              <a:t> từ 2 </a:t>
            </a:r>
            <a:r>
              <a:rPr lang="fr-FR" sz="2200" dirty="0" err="1">
                <a:latin typeface="Arial" charset="0"/>
              </a:rPr>
              <a:t>nguồn</a:t>
            </a:r>
            <a:r>
              <a:rPr lang="fr-FR" sz="2200" dirty="0">
                <a:latin typeface="Arial" charset="0"/>
              </a:rPr>
              <a:t> dao </a:t>
            </a:r>
            <a:r>
              <a:rPr lang="fr-FR" sz="2200" dirty="0" err="1">
                <a:latin typeface="Arial" charset="0"/>
              </a:rPr>
              <a:t>động</a:t>
            </a:r>
            <a:endParaRPr lang="en-US" sz="2200" dirty="0">
              <a:latin typeface="Arial" charset="0"/>
            </a:endParaRPr>
          </a:p>
          <a:p>
            <a:pPr marL="457200" algn="just">
              <a:spcBef>
                <a:spcPts val="600"/>
              </a:spcBef>
              <a:defRPr/>
            </a:pPr>
            <a:r>
              <a:rPr lang="fr-FR" sz="2200" b="1" dirty="0">
                <a:latin typeface="Arial" charset="0"/>
              </a:rPr>
              <a:t>A.</a:t>
            </a:r>
            <a:r>
              <a:rPr lang="fr-FR" sz="2200" dirty="0">
                <a:latin typeface="Arial" charset="0"/>
              </a:rPr>
              <a:t> </a:t>
            </a:r>
            <a:r>
              <a:rPr lang="fr-FR" sz="2200" dirty="0" err="1">
                <a:latin typeface="Arial" charset="0"/>
              </a:rPr>
              <a:t>cùng</a:t>
            </a:r>
            <a:r>
              <a:rPr lang="fr-FR" sz="2200" dirty="0">
                <a:latin typeface="Arial" charset="0"/>
              </a:rPr>
              <a:t> biên độ và có </a:t>
            </a:r>
            <a:r>
              <a:rPr lang="fr-FR" sz="2200" dirty="0" err="1">
                <a:latin typeface="Arial" charset="0"/>
              </a:rPr>
              <a:t>hiệu</a:t>
            </a:r>
            <a:r>
              <a:rPr lang="fr-FR" sz="2200" dirty="0">
                <a:latin typeface="Arial" charset="0"/>
              </a:rPr>
              <a:t> số pha không </a:t>
            </a:r>
            <a:r>
              <a:rPr lang="fr-FR" sz="2200" dirty="0" err="1">
                <a:latin typeface="Arial" charset="0"/>
              </a:rPr>
              <a:t>đổi</a:t>
            </a:r>
            <a:r>
              <a:rPr lang="fr-FR" sz="2200" dirty="0">
                <a:latin typeface="Arial" charset="0"/>
              </a:rPr>
              <a:t> theo </a:t>
            </a:r>
            <a:r>
              <a:rPr lang="fr-FR" sz="2200" dirty="0" err="1">
                <a:latin typeface="Arial" charset="0"/>
              </a:rPr>
              <a:t>thời</a:t>
            </a:r>
            <a:r>
              <a:rPr lang="fr-FR" sz="2200" dirty="0">
                <a:latin typeface="Arial" charset="0"/>
              </a:rPr>
              <a:t> gian</a:t>
            </a:r>
            <a:endParaRPr lang="en-US" sz="2200" dirty="0">
              <a:latin typeface="Arial" charset="0"/>
            </a:endParaRPr>
          </a:p>
          <a:p>
            <a:pPr marL="457200" algn="just">
              <a:spcBef>
                <a:spcPts val="600"/>
              </a:spcBef>
              <a:defRPr/>
            </a:pPr>
            <a:r>
              <a:rPr lang="fr-FR" sz="2200" b="1" dirty="0">
                <a:latin typeface="Arial" charset="0"/>
              </a:rPr>
              <a:t>B.</a:t>
            </a:r>
            <a:r>
              <a:rPr lang="fr-FR" sz="2200" dirty="0">
                <a:latin typeface="Arial" charset="0"/>
              </a:rPr>
              <a:t> </a:t>
            </a:r>
            <a:r>
              <a:rPr lang="fr-FR" sz="2200" dirty="0" err="1">
                <a:latin typeface="Arial" charset="0"/>
              </a:rPr>
              <a:t>cùng</a:t>
            </a:r>
            <a:r>
              <a:rPr lang="fr-FR" sz="2200" dirty="0">
                <a:latin typeface="Arial" charset="0"/>
              </a:rPr>
              <a:t> </a:t>
            </a:r>
            <a:r>
              <a:rPr lang="fr-FR" sz="2200" dirty="0" err="1">
                <a:latin typeface="Arial" charset="0"/>
              </a:rPr>
              <a:t>tần</a:t>
            </a:r>
            <a:r>
              <a:rPr lang="fr-FR" sz="2200" dirty="0">
                <a:latin typeface="Arial" charset="0"/>
              </a:rPr>
              <a:t> số, </a:t>
            </a:r>
            <a:r>
              <a:rPr lang="fr-FR" sz="2200" dirty="0" err="1">
                <a:latin typeface="Arial" charset="0"/>
              </a:rPr>
              <a:t>cùng</a:t>
            </a:r>
            <a:r>
              <a:rPr lang="fr-FR" sz="2200" dirty="0">
                <a:latin typeface="Arial" charset="0"/>
              </a:rPr>
              <a:t> phương</a:t>
            </a:r>
            <a:endParaRPr lang="en-US" sz="2200" dirty="0">
              <a:latin typeface="Arial" charset="0"/>
            </a:endParaRPr>
          </a:p>
          <a:p>
            <a:pPr marL="457200" algn="just">
              <a:spcBef>
                <a:spcPts val="600"/>
              </a:spcBef>
              <a:defRPr/>
            </a:pPr>
            <a:r>
              <a:rPr lang="fr-FR" sz="2200" b="1" dirty="0">
                <a:latin typeface="Arial" charset="0"/>
              </a:rPr>
              <a:t>C.</a:t>
            </a:r>
            <a:r>
              <a:rPr lang="fr-FR" sz="2200" dirty="0">
                <a:latin typeface="Arial" charset="0"/>
              </a:rPr>
              <a:t> có </a:t>
            </a:r>
            <a:r>
              <a:rPr lang="fr-FR" sz="2200" dirty="0" err="1">
                <a:latin typeface="Arial" charset="0"/>
              </a:rPr>
              <a:t>cùng</a:t>
            </a:r>
            <a:r>
              <a:rPr lang="fr-FR" sz="2200" dirty="0">
                <a:latin typeface="Arial" charset="0"/>
              </a:rPr>
              <a:t> pha ban </a:t>
            </a:r>
            <a:r>
              <a:rPr lang="fr-FR" sz="2200" dirty="0" err="1">
                <a:latin typeface="Arial" charset="0"/>
              </a:rPr>
              <a:t>đầu</a:t>
            </a:r>
            <a:r>
              <a:rPr lang="fr-FR" sz="2200" dirty="0">
                <a:latin typeface="Arial" charset="0"/>
              </a:rPr>
              <a:t> và </a:t>
            </a:r>
            <a:r>
              <a:rPr lang="fr-FR" sz="2200" dirty="0" err="1">
                <a:latin typeface="Arial" charset="0"/>
              </a:rPr>
              <a:t>cùng</a:t>
            </a:r>
            <a:r>
              <a:rPr lang="fr-FR" sz="2200" dirty="0">
                <a:latin typeface="Arial" charset="0"/>
              </a:rPr>
              <a:t> biên độ</a:t>
            </a:r>
            <a:endParaRPr lang="en-US" sz="2200" dirty="0">
              <a:latin typeface="Arial" charset="0"/>
            </a:endParaRPr>
          </a:p>
          <a:p>
            <a:pPr marL="457200" algn="just">
              <a:spcBef>
                <a:spcPts val="600"/>
              </a:spcBef>
              <a:defRPr/>
            </a:pPr>
            <a:r>
              <a:rPr lang="fr-FR" sz="2200" b="1" dirty="0">
                <a:latin typeface="Arial" charset="0"/>
              </a:rPr>
              <a:t>D.</a:t>
            </a:r>
            <a:r>
              <a:rPr lang="fr-FR" sz="2200" dirty="0">
                <a:latin typeface="Arial" charset="0"/>
              </a:rPr>
              <a:t> </a:t>
            </a:r>
            <a:r>
              <a:rPr lang="fr-FR" sz="2200" dirty="0" err="1">
                <a:latin typeface="Arial" charset="0"/>
              </a:rPr>
              <a:t>cùng</a:t>
            </a:r>
            <a:r>
              <a:rPr lang="fr-FR" sz="2200" dirty="0">
                <a:latin typeface="Arial" charset="0"/>
              </a:rPr>
              <a:t> </a:t>
            </a:r>
            <a:r>
              <a:rPr lang="fr-FR" sz="2200" dirty="0" err="1">
                <a:latin typeface="Arial" charset="0"/>
              </a:rPr>
              <a:t>tần</a:t>
            </a:r>
            <a:r>
              <a:rPr lang="fr-FR" sz="2200" dirty="0">
                <a:latin typeface="Arial" charset="0"/>
              </a:rPr>
              <a:t> số, </a:t>
            </a:r>
            <a:r>
              <a:rPr lang="fr-FR" sz="2200" dirty="0" err="1">
                <a:latin typeface="Arial" charset="0"/>
              </a:rPr>
              <a:t>cùng</a:t>
            </a:r>
            <a:r>
              <a:rPr lang="fr-FR" sz="2200" dirty="0">
                <a:latin typeface="Arial" charset="0"/>
              </a:rPr>
              <a:t> phương và có </a:t>
            </a:r>
            <a:r>
              <a:rPr lang="fr-FR" sz="2200" dirty="0" err="1">
                <a:latin typeface="Arial" charset="0"/>
              </a:rPr>
              <a:t>hiệu</a:t>
            </a:r>
            <a:r>
              <a:rPr lang="fr-FR" sz="2200" dirty="0">
                <a:latin typeface="Arial" charset="0"/>
              </a:rPr>
              <a:t> số pha không </a:t>
            </a:r>
            <a:r>
              <a:rPr lang="fr-FR" sz="2200" dirty="0" err="1">
                <a:latin typeface="Arial" charset="0"/>
              </a:rPr>
              <a:t>đổi</a:t>
            </a:r>
            <a:r>
              <a:rPr lang="fr-FR" sz="2200" dirty="0">
                <a:latin typeface="Arial" charset="0"/>
              </a:rPr>
              <a:t> theo </a:t>
            </a:r>
            <a:r>
              <a:rPr lang="fr-FR" sz="2200" dirty="0" err="1">
                <a:latin typeface="Arial" charset="0"/>
              </a:rPr>
              <a:t>thời</a:t>
            </a:r>
            <a:r>
              <a:rPr lang="fr-FR" sz="2200" dirty="0">
                <a:latin typeface="Arial" charset="0"/>
              </a:rPr>
              <a:t> gian</a:t>
            </a:r>
          </a:p>
        </p:txBody>
      </p:sp>
      <p:pic>
        <p:nvPicPr>
          <p:cNvPr id="8" name="Picture 5" descr="96">
            <a:hlinkClick r:id="" action="ppaction://noaction"/>
            <a:extLst>
              <a:ext uri="{FF2B5EF4-FFF2-40B4-BE49-F238E27FC236}">
                <a16:creationId xmlns:a16="http://schemas.microsoft.com/office/drawing/2014/main" id="{A5FB5153-5E6F-460D-8499-152E81CD98DC}"/>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556260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a:extLst>
              <a:ext uri="{FF2B5EF4-FFF2-40B4-BE49-F238E27FC236}">
                <a16:creationId xmlns:a16="http://schemas.microsoft.com/office/drawing/2014/main" id="{FCBBD10E-4BC0-4226-BEA4-28C1FC4E602A}"/>
              </a:ext>
            </a:extLst>
          </p:cNvPr>
          <p:cNvCxnSpPr/>
          <p:nvPr/>
        </p:nvCxnSpPr>
        <p:spPr>
          <a:xfrm>
            <a:off x="7277100" y="1981200"/>
            <a:ext cx="13335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137C6DA-2E6A-4CF2-A90C-E74E3FCE62D3}"/>
              </a:ext>
            </a:extLst>
          </p:cNvPr>
          <p:cNvCxnSpPr/>
          <p:nvPr/>
        </p:nvCxnSpPr>
        <p:spPr>
          <a:xfrm>
            <a:off x="5372100" y="2362200"/>
            <a:ext cx="1905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82679DA-FEA7-4808-98E4-D39CA68F3119}"/>
              </a:ext>
            </a:extLst>
          </p:cNvPr>
          <p:cNvCxnSpPr/>
          <p:nvPr/>
        </p:nvCxnSpPr>
        <p:spPr>
          <a:xfrm>
            <a:off x="7715250" y="2362200"/>
            <a:ext cx="1066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C7136F4-57A9-4E47-B5AB-8D1ACE98AB12}"/>
              </a:ext>
            </a:extLst>
          </p:cNvPr>
          <p:cNvCxnSpPr/>
          <p:nvPr/>
        </p:nvCxnSpPr>
        <p:spPr>
          <a:xfrm>
            <a:off x="4205288" y="4052888"/>
            <a:ext cx="1219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FFBBDCA-F939-448C-BDCD-6192D0D32FD0}"/>
              </a:ext>
            </a:extLst>
          </p:cNvPr>
          <p:cNvCxnSpPr/>
          <p:nvPr/>
        </p:nvCxnSpPr>
        <p:spPr>
          <a:xfrm>
            <a:off x="8001000" y="4052888"/>
            <a:ext cx="1219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fade">
                                      <p:cBhvr>
                                        <p:cTn id="7" dur="1000"/>
                                        <p:tgtEl>
                                          <p:spTgt spid="6148"/>
                                        </p:tgtEl>
                                      </p:cBhvr>
                                    </p:animEffect>
                                    <p:anim calcmode="lin" valueType="num">
                                      <p:cBhvr>
                                        <p:cTn id="8" dur="1000" fill="hold"/>
                                        <p:tgtEl>
                                          <p:spTgt spid="6148"/>
                                        </p:tgtEl>
                                        <p:attrNameLst>
                                          <p:attrName>ppt_x</p:attrName>
                                        </p:attrNameLst>
                                      </p:cBhvr>
                                      <p:tavLst>
                                        <p:tav tm="0">
                                          <p:val>
                                            <p:strVal val="#ppt_x"/>
                                          </p:val>
                                        </p:tav>
                                        <p:tav tm="100000">
                                          <p:val>
                                            <p:strVal val="#ppt_x"/>
                                          </p:val>
                                        </p:tav>
                                      </p:tavLst>
                                    </p:anim>
                                    <p:anim calcmode="lin" valueType="num">
                                      <p:cBhvr>
                                        <p:cTn id="9" dur="1000" fill="hold"/>
                                        <p:tgtEl>
                                          <p:spTgt spid="614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1000"/>
                                        <p:tgtEl>
                                          <p:spTgt spid="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1000"/>
                                        <p:tgtEl>
                                          <p:spTgt spid="1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left)">
                                      <p:cBhvr>
                                        <p:cTn id="24" dur="1000"/>
                                        <p:tgtEl>
                                          <p:spTgt spid="1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1000" fill="hold"/>
                                        <p:tgtEl>
                                          <p:spTgt spid="5"/>
                                        </p:tgtEl>
                                        <p:attrNameLst>
                                          <p:attrName>ppt_x</p:attrName>
                                        </p:attrNameLst>
                                      </p:cBhvr>
                                      <p:tavLst>
                                        <p:tav tm="0">
                                          <p:val>
                                            <p:strVal val="#ppt_x"/>
                                          </p:val>
                                        </p:tav>
                                        <p:tav tm="100000">
                                          <p:val>
                                            <p:strVal val="#ppt_x"/>
                                          </p:val>
                                        </p:tav>
                                      </p:tavLst>
                                    </p:anim>
                                    <p:anim calcmode="lin" valueType="num">
                                      <p:cBhvr additive="base">
                                        <p:cTn id="30"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cBhvr>
                                        <p:cTn id="42" dur="1000"/>
                                        <p:tgtEl>
                                          <p:spTgt spid="1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1000"/>
                                        <p:tgtEl>
                                          <p:spTgt spid="1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nodeType="clickEffect">
                                  <p:stCondLst>
                                    <p:cond delay="0"/>
                                  </p:stCondLst>
                                  <p:childTnLst>
                                    <p:set>
                                      <p:cBhvr>
                                        <p:cTn id="51" dur="1" fill="hold">
                                          <p:stCondLst>
                                            <p:cond delay="0"/>
                                          </p:stCondLst>
                                        </p:cTn>
                                        <p:tgtEl>
                                          <p:spTgt spid="8"/>
                                        </p:tgtEl>
                                        <p:attrNameLst>
                                          <p:attrName>style.visibility</p:attrName>
                                        </p:attrNameLst>
                                      </p:cBhvr>
                                      <p:to>
                                        <p:strVal val="visible"/>
                                      </p:to>
                                    </p:set>
                                    <p:anim calcmode="lin" valueType="num">
                                      <p:cBhvr additive="base">
                                        <p:cTn id="52" dur="1000" fill="hold"/>
                                        <p:tgtEl>
                                          <p:spTgt spid="8"/>
                                        </p:tgtEl>
                                        <p:attrNameLst>
                                          <p:attrName>ppt_x</p:attrName>
                                        </p:attrNameLst>
                                      </p:cBhvr>
                                      <p:tavLst>
                                        <p:tav tm="0">
                                          <p:val>
                                            <p:strVal val="#ppt_x"/>
                                          </p:val>
                                        </p:tav>
                                        <p:tav tm="100000">
                                          <p:val>
                                            <p:strVal val="#ppt_x"/>
                                          </p:val>
                                        </p:tav>
                                      </p:tavLst>
                                    </p:anim>
                                    <p:anim calcmode="lin" valueType="num">
                                      <p:cBhvr additive="base">
                                        <p:cTn id="53"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476_example">
            <a:extLst>
              <a:ext uri="{FF2B5EF4-FFF2-40B4-BE49-F238E27FC236}">
                <a16:creationId xmlns:a16="http://schemas.microsoft.com/office/drawing/2014/main" id="{7B143930-775C-4441-8456-20FE7013D4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
            <a:ext cx="112776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a:extLst>
              <a:ext uri="{FF2B5EF4-FFF2-40B4-BE49-F238E27FC236}">
                <a16:creationId xmlns:a16="http://schemas.microsoft.com/office/drawing/2014/main" id="{44728C34-335C-47D9-80CE-1A517B53347A}"/>
              </a:ext>
            </a:extLst>
          </p:cNvPr>
          <p:cNvSpPr txBox="1">
            <a:spLocks noChangeArrowheads="1"/>
          </p:cNvSpPr>
          <p:nvPr/>
        </p:nvSpPr>
        <p:spPr bwMode="auto">
          <a:xfrm>
            <a:off x="3581400" y="319088"/>
            <a:ext cx="502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800" b="1">
                <a:solidFill>
                  <a:srgbClr val="FF3300"/>
                </a:solidFill>
                <a:effectLst>
                  <a:outerShdw blurRad="38100" dist="38100" dir="2700000" algn="tl">
                    <a:srgbClr val="C0C0C0"/>
                  </a:outerShdw>
                </a:effectLst>
                <a:latin typeface="Times New Roman" pitchFamily="18" charset="0"/>
              </a:rPr>
              <a:t>BÀI TẬP: GIAO THOA SÓNG</a:t>
            </a:r>
          </a:p>
        </p:txBody>
      </p:sp>
      <p:sp>
        <p:nvSpPr>
          <p:cNvPr id="8" name="Rectangle 6">
            <a:extLst>
              <a:ext uri="{FF2B5EF4-FFF2-40B4-BE49-F238E27FC236}">
                <a16:creationId xmlns:a16="http://schemas.microsoft.com/office/drawing/2014/main" id="{56BBAF7A-51AD-456A-A590-B3DA4CF94A87}"/>
              </a:ext>
            </a:extLst>
          </p:cNvPr>
          <p:cNvSpPr>
            <a:spLocks noChangeArrowheads="1"/>
          </p:cNvSpPr>
          <p:nvPr/>
        </p:nvSpPr>
        <p:spPr bwMode="auto">
          <a:xfrm>
            <a:off x="1752600" y="771526"/>
            <a:ext cx="8686800"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fr-FR" sz="2400" b="1" dirty="0">
                <a:latin typeface="Arial" charset="0"/>
              </a:rPr>
              <a:t>Câu 5: </a:t>
            </a:r>
            <a:r>
              <a:rPr lang="fr-FR" sz="2400" dirty="0">
                <a:latin typeface="Arial" charset="0"/>
              </a:rPr>
              <a:t>Trên mặt nước có hai nguồn kết hợp dao động điều hoà cùng pha theo phương thẳng đứng. Coi biên độ </a:t>
            </a:r>
            <a:r>
              <a:rPr lang="pt-BR" sz="2400" dirty="0">
                <a:latin typeface="Arial" charset="0"/>
              </a:rPr>
              <a:t>sóng không đổi khi sóng truyền đi. Trên mặt nước, trong vùng giao thoa, phần tử tại M dao động với biên độ cực đại khi   hiệu đường đi của hai sóng từ hai nguồn truyền tới M bằng </a:t>
            </a:r>
            <a:endParaRPr lang="en-US" sz="2400" dirty="0">
              <a:latin typeface="Arial" charset="0"/>
            </a:endParaRPr>
          </a:p>
          <a:p>
            <a:pPr indent="457200" algn="just">
              <a:spcBef>
                <a:spcPts val="600"/>
              </a:spcBef>
              <a:defRPr/>
            </a:pPr>
            <a:r>
              <a:rPr lang="pt-BR" sz="2400" b="1" dirty="0">
                <a:latin typeface="Arial" charset="0"/>
              </a:rPr>
              <a:t>A. </a:t>
            </a:r>
            <a:r>
              <a:rPr lang="pt-BR" sz="2400" dirty="0">
                <a:latin typeface="Arial" charset="0"/>
              </a:rPr>
              <a:t>một số lẻ lần một phần tư bước sóng.</a:t>
            </a:r>
          </a:p>
          <a:p>
            <a:pPr indent="457200" algn="just">
              <a:spcBef>
                <a:spcPts val="600"/>
              </a:spcBef>
              <a:defRPr/>
            </a:pPr>
            <a:r>
              <a:rPr lang="pt-BR" sz="2400" b="1" dirty="0">
                <a:latin typeface="Arial" charset="0"/>
              </a:rPr>
              <a:t>B. </a:t>
            </a:r>
            <a:r>
              <a:rPr lang="pt-BR" sz="2400" dirty="0">
                <a:latin typeface="Arial" charset="0"/>
              </a:rPr>
              <a:t>một số nguyên lần bước sóng. </a:t>
            </a:r>
            <a:endParaRPr lang="en-US" sz="2400" dirty="0">
              <a:latin typeface="Arial" charset="0"/>
            </a:endParaRPr>
          </a:p>
          <a:p>
            <a:pPr indent="457200" algn="just">
              <a:spcBef>
                <a:spcPts val="600"/>
              </a:spcBef>
              <a:defRPr/>
            </a:pPr>
            <a:r>
              <a:rPr lang="pt-BR" sz="2400" b="1" dirty="0">
                <a:latin typeface="Arial" charset="0"/>
              </a:rPr>
              <a:t>C. </a:t>
            </a:r>
            <a:r>
              <a:rPr lang="pt-BR" sz="2400" dirty="0">
                <a:latin typeface="Arial" charset="0"/>
              </a:rPr>
              <a:t>một số lẻ lần nửa bước sóng.</a:t>
            </a:r>
          </a:p>
          <a:p>
            <a:pPr indent="457200" algn="just">
              <a:spcBef>
                <a:spcPts val="600"/>
              </a:spcBef>
              <a:defRPr/>
            </a:pPr>
            <a:r>
              <a:rPr lang="pt-BR" sz="2400" b="1" dirty="0">
                <a:latin typeface="Arial" charset="0"/>
              </a:rPr>
              <a:t>D.</a:t>
            </a:r>
            <a:r>
              <a:rPr lang="pt-BR" sz="2400" dirty="0">
                <a:latin typeface="Arial" charset="0"/>
              </a:rPr>
              <a:t> một số nguyên lần nửa bước sóng. </a:t>
            </a:r>
          </a:p>
        </p:txBody>
      </p:sp>
      <p:cxnSp>
        <p:nvCxnSpPr>
          <p:cNvPr id="5" name="Straight Connector 4">
            <a:extLst>
              <a:ext uri="{FF2B5EF4-FFF2-40B4-BE49-F238E27FC236}">
                <a16:creationId xmlns:a16="http://schemas.microsoft.com/office/drawing/2014/main" id="{020FADE8-E58E-4F06-9032-5FE5B9610E17}"/>
              </a:ext>
            </a:extLst>
          </p:cNvPr>
          <p:cNvCxnSpPr/>
          <p:nvPr/>
        </p:nvCxnSpPr>
        <p:spPr>
          <a:xfrm>
            <a:off x="2590800" y="1600200"/>
            <a:ext cx="1219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1756F27-DCEC-4BB4-8C77-78E0F1D44DA6}"/>
              </a:ext>
            </a:extLst>
          </p:cNvPr>
          <p:cNvCxnSpPr/>
          <p:nvPr/>
        </p:nvCxnSpPr>
        <p:spPr>
          <a:xfrm>
            <a:off x="3429000" y="2286000"/>
            <a:ext cx="1828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974C317-0696-44C5-B528-7B8DFE0FBD2C}"/>
              </a:ext>
            </a:extLst>
          </p:cNvPr>
          <p:cNvCxnSpPr/>
          <p:nvPr/>
        </p:nvCxnSpPr>
        <p:spPr>
          <a:xfrm>
            <a:off x="6730417" y="2286000"/>
            <a:ext cx="220503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1C56F10-F360-4916-BE9C-20C54DC14D25}"/>
              </a:ext>
            </a:extLst>
          </p:cNvPr>
          <p:cNvCxnSpPr/>
          <p:nvPr/>
        </p:nvCxnSpPr>
        <p:spPr>
          <a:xfrm>
            <a:off x="1828800" y="2663825"/>
            <a:ext cx="1981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2" name="Group 22">
            <a:extLst>
              <a:ext uri="{FF2B5EF4-FFF2-40B4-BE49-F238E27FC236}">
                <a16:creationId xmlns:a16="http://schemas.microsoft.com/office/drawing/2014/main" id="{0B76D34A-513D-486F-AB1F-02F0C1E920F0}"/>
              </a:ext>
            </a:extLst>
          </p:cNvPr>
          <p:cNvGrpSpPr>
            <a:grpSpLocks/>
          </p:cNvGrpSpPr>
          <p:nvPr/>
        </p:nvGrpSpPr>
        <p:grpSpPr bwMode="auto">
          <a:xfrm>
            <a:off x="3962400" y="4800600"/>
            <a:ext cx="3276600" cy="914400"/>
            <a:chOff x="288" y="1248"/>
            <a:chExt cx="2064" cy="576"/>
          </a:xfrm>
        </p:grpSpPr>
        <p:sp>
          <p:nvSpPr>
            <p:cNvPr id="7179" name="Text Box 14">
              <a:extLst>
                <a:ext uri="{FF2B5EF4-FFF2-40B4-BE49-F238E27FC236}">
                  <a16:creationId xmlns:a16="http://schemas.microsoft.com/office/drawing/2014/main" id="{D53B16C2-DA51-4F5D-8455-B11A184C7757}"/>
                </a:ext>
              </a:extLst>
            </p:cNvPr>
            <p:cNvSpPr txBox="1">
              <a:spLocks noChangeArrowheads="1"/>
            </p:cNvSpPr>
            <p:nvPr/>
          </p:nvSpPr>
          <p:spPr bwMode="auto">
            <a:xfrm>
              <a:off x="528" y="1536"/>
              <a:ext cx="115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2400">
                  <a:solidFill>
                    <a:srgbClr val="0000CC"/>
                  </a:solidFill>
                </a:rPr>
                <a:t>d</a:t>
              </a:r>
              <a:r>
                <a:rPr lang="en-US" altLang="vi-VN" sz="2400" baseline="-25000">
                  <a:solidFill>
                    <a:srgbClr val="0000CC"/>
                  </a:solidFill>
                </a:rPr>
                <a:t>2</a:t>
              </a:r>
              <a:r>
                <a:rPr lang="en-US" altLang="vi-VN" sz="2400">
                  <a:solidFill>
                    <a:srgbClr val="0000CC"/>
                  </a:solidFill>
                </a:rPr>
                <a:t> – d</a:t>
              </a:r>
              <a:r>
                <a:rPr lang="en-US" altLang="vi-VN" sz="2400" baseline="-25000">
                  <a:solidFill>
                    <a:srgbClr val="0000CC"/>
                  </a:solidFill>
                </a:rPr>
                <a:t>1</a:t>
              </a:r>
              <a:r>
                <a:rPr lang="en-US" altLang="vi-VN" sz="2400">
                  <a:solidFill>
                    <a:srgbClr val="0000CC"/>
                  </a:solidFill>
                </a:rPr>
                <a:t> = k</a:t>
              </a:r>
              <a:r>
                <a:rPr lang="el-GR" altLang="vi-VN" sz="2400">
                  <a:solidFill>
                    <a:srgbClr val="0000CC"/>
                  </a:solidFill>
                </a:rPr>
                <a:t>λ</a:t>
              </a:r>
            </a:p>
          </p:txBody>
        </p:sp>
        <p:sp>
          <p:nvSpPr>
            <p:cNvPr id="7180" name="Text Box 20">
              <a:extLst>
                <a:ext uri="{FF2B5EF4-FFF2-40B4-BE49-F238E27FC236}">
                  <a16:creationId xmlns:a16="http://schemas.microsoft.com/office/drawing/2014/main" id="{6DBAE605-D96F-4945-910A-70AC78C83D54}"/>
                </a:ext>
              </a:extLst>
            </p:cNvPr>
            <p:cNvSpPr txBox="1">
              <a:spLocks noChangeArrowheads="1"/>
            </p:cNvSpPr>
            <p:nvPr/>
          </p:nvSpPr>
          <p:spPr bwMode="auto">
            <a:xfrm>
              <a:off x="288" y="1248"/>
              <a:ext cx="206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400">
                  <a:solidFill>
                    <a:srgbClr val="0000CC"/>
                  </a:solidFill>
                </a:rPr>
                <a:t>Cực đại giao thoa:</a:t>
              </a:r>
            </a:p>
          </p:txBody>
        </p:sp>
      </p:grpSp>
      <p:pic>
        <p:nvPicPr>
          <p:cNvPr id="15" name="Picture 5" descr="96">
            <a:hlinkClick r:id="" action="ppaction://noaction"/>
            <a:extLst>
              <a:ext uri="{FF2B5EF4-FFF2-40B4-BE49-F238E27FC236}">
                <a16:creationId xmlns:a16="http://schemas.microsoft.com/office/drawing/2014/main" id="{123292CE-5C78-47A0-972E-805D1AE6CB9F}"/>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116138" y="304800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10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1000"/>
                                        <p:tgtEl>
                                          <p:spTgt spid="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left)">
                                      <p:cBhvr>
                                        <p:cTn id="24" dur="1000"/>
                                        <p:tgtEl>
                                          <p:spTgt spid="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left)">
                                      <p:cBhvr>
                                        <p:cTn id="29" dur="1000"/>
                                        <p:tgtEl>
                                          <p:spTgt spid="1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4" fill="hold"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slide(fromBottom)">
                                      <p:cBhvr>
                                        <p:cTn id="34" dur="1000"/>
                                        <p:tgtEl>
                                          <p:spTgt spid="1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1000" fill="hold"/>
                                        <p:tgtEl>
                                          <p:spTgt spid="15"/>
                                        </p:tgtEl>
                                        <p:attrNameLst>
                                          <p:attrName>ppt_x</p:attrName>
                                        </p:attrNameLst>
                                      </p:cBhvr>
                                      <p:tavLst>
                                        <p:tav tm="0">
                                          <p:val>
                                            <p:strVal val="#ppt_x"/>
                                          </p:val>
                                        </p:tav>
                                        <p:tav tm="100000">
                                          <p:val>
                                            <p:strVal val="#ppt_x"/>
                                          </p:val>
                                        </p:tav>
                                      </p:tavLst>
                                    </p:anim>
                                    <p:anim calcmode="lin" valueType="num">
                                      <p:cBhvr additive="base">
                                        <p:cTn id="40" dur="10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476_example">
            <a:extLst>
              <a:ext uri="{FF2B5EF4-FFF2-40B4-BE49-F238E27FC236}">
                <a16:creationId xmlns:a16="http://schemas.microsoft.com/office/drawing/2014/main" id="{84AF1D3B-A0CF-4DDB-8CED-E6B273506F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
            <a:ext cx="108204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a:extLst>
              <a:ext uri="{FF2B5EF4-FFF2-40B4-BE49-F238E27FC236}">
                <a16:creationId xmlns:a16="http://schemas.microsoft.com/office/drawing/2014/main" id="{739B2464-0753-42EE-8559-4A6854BFA028}"/>
              </a:ext>
            </a:extLst>
          </p:cNvPr>
          <p:cNvSpPr txBox="1">
            <a:spLocks noChangeArrowheads="1"/>
          </p:cNvSpPr>
          <p:nvPr/>
        </p:nvSpPr>
        <p:spPr bwMode="auto">
          <a:xfrm>
            <a:off x="3581400" y="319088"/>
            <a:ext cx="502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800" b="1">
                <a:solidFill>
                  <a:srgbClr val="FF3300"/>
                </a:solidFill>
                <a:effectLst>
                  <a:outerShdw blurRad="38100" dist="38100" dir="2700000" algn="tl">
                    <a:srgbClr val="C0C0C0"/>
                  </a:outerShdw>
                </a:effectLst>
                <a:latin typeface="Times New Roman" pitchFamily="18" charset="0"/>
              </a:rPr>
              <a:t>BÀI TẬP: GIAO THOA SÓNG</a:t>
            </a:r>
          </a:p>
        </p:txBody>
      </p:sp>
      <p:sp>
        <p:nvSpPr>
          <p:cNvPr id="14340" name="Rectangle 5">
            <a:extLst>
              <a:ext uri="{FF2B5EF4-FFF2-40B4-BE49-F238E27FC236}">
                <a16:creationId xmlns:a16="http://schemas.microsoft.com/office/drawing/2014/main" id="{87063F82-77F7-4F6C-93E5-A01BCA08CC67}"/>
              </a:ext>
            </a:extLst>
          </p:cNvPr>
          <p:cNvSpPr>
            <a:spLocks noChangeArrowheads="1"/>
          </p:cNvSpPr>
          <p:nvPr/>
        </p:nvSpPr>
        <p:spPr bwMode="auto">
          <a:xfrm>
            <a:off x="1752600" y="730250"/>
            <a:ext cx="8686800" cy="323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tabLst>
                <a:tab pos="914400" algn="l"/>
                <a:tab pos="1676400" algn="l"/>
                <a:tab pos="2362200" algn="l"/>
              </a:tabLst>
              <a:defRPr/>
            </a:pPr>
            <a:r>
              <a:rPr lang="fr-FR" sz="2400" b="1" dirty="0">
                <a:latin typeface="Arial" charset="0"/>
              </a:rPr>
              <a:t>Câu 6: </a:t>
            </a:r>
            <a:r>
              <a:rPr lang="fr-FR" sz="2400" dirty="0">
                <a:latin typeface="Arial" charset="0"/>
              </a:rPr>
              <a:t>Tại 2 điểm A và B trong 1 môi trường truyền sóng có 2 nguồn sóng kết hợp, dao động cùng phương với phương trình lần lượt là </a:t>
            </a:r>
            <a:r>
              <a:rPr lang="fr-FR" sz="2400" dirty="0" err="1">
                <a:latin typeface="Arial" charset="0"/>
              </a:rPr>
              <a:t>u</a:t>
            </a:r>
            <a:r>
              <a:rPr lang="fr-FR" sz="2400" baseline="-25000" dirty="0" err="1">
                <a:latin typeface="Arial" charset="0"/>
              </a:rPr>
              <a:t>A</a:t>
            </a:r>
            <a:r>
              <a:rPr lang="fr-FR" sz="2400" dirty="0">
                <a:latin typeface="Arial" charset="0"/>
              </a:rPr>
              <a:t> = </a:t>
            </a:r>
            <a:r>
              <a:rPr lang="fr-FR" sz="2400" dirty="0" err="1">
                <a:latin typeface="Arial" charset="0"/>
              </a:rPr>
              <a:t>asinωt</a:t>
            </a:r>
            <a:r>
              <a:rPr lang="fr-FR" sz="2400" dirty="0">
                <a:latin typeface="Arial" charset="0"/>
              </a:rPr>
              <a:t> và </a:t>
            </a:r>
            <a:r>
              <a:rPr lang="fr-FR" sz="2400" dirty="0" err="1">
                <a:latin typeface="Arial" charset="0"/>
              </a:rPr>
              <a:t>u</a:t>
            </a:r>
            <a:r>
              <a:rPr lang="fr-FR" sz="2400" baseline="-25000" dirty="0" err="1">
                <a:latin typeface="Arial" charset="0"/>
              </a:rPr>
              <a:t>B</a:t>
            </a:r>
            <a:r>
              <a:rPr lang="fr-FR" sz="2400" dirty="0">
                <a:latin typeface="Arial" charset="0"/>
              </a:rPr>
              <a:t> = </a:t>
            </a:r>
            <a:r>
              <a:rPr lang="fr-FR" sz="2400" dirty="0" err="1">
                <a:latin typeface="Arial" charset="0"/>
              </a:rPr>
              <a:t>asin</a:t>
            </a:r>
            <a:r>
              <a:rPr lang="fr-FR" sz="2400" dirty="0">
                <a:latin typeface="Arial" charset="0"/>
              </a:rPr>
              <a:t>(</a:t>
            </a:r>
            <a:r>
              <a:rPr lang="fr-FR" sz="2400" dirty="0" err="1">
                <a:latin typeface="Arial" charset="0"/>
              </a:rPr>
              <a:t>ωt</a:t>
            </a:r>
            <a:r>
              <a:rPr lang="fr-FR" sz="2400" dirty="0">
                <a:latin typeface="Arial" charset="0"/>
              </a:rPr>
              <a:t> + π). Biết vận tốc và biên độ sóng do mỗi nguồn tạo ra không đổi trong quá trình sóng truyền. Trong khoảng giữa A và B có giao thoa sóng do hai nguồn trên gây ra. Phần tử vật chất tại trung điểm của đoạn AB dao động với biên độ bằng</a:t>
            </a:r>
            <a:endParaRPr lang="en-US" sz="2400" dirty="0">
              <a:latin typeface="Arial" charset="0"/>
            </a:endParaRPr>
          </a:p>
          <a:p>
            <a:pPr indent="152400" algn="just">
              <a:lnSpc>
                <a:spcPct val="150000"/>
              </a:lnSpc>
              <a:tabLst>
                <a:tab pos="914400" algn="l"/>
                <a:tab pos="1676400" algn="l"/>
                <a:tab pos="2362200" algn="l"/>
              </a:tabLst>
              <a:defRPr/>
            </a:pPr>
            <a:r>
              <a:rPr lang="fr-FR" sz="2400" b="1" dirty="0">
                <a:latin typeface="Arial" charset="0"/>
              </a:rPr>
              <a:t>	A. </a:t>
            </a:r>
            <a:r>
              <a:rPr lang="fr-FR" sz="2400" dirty="0">
                <a:latin typeface="Arial" charset="0"/>
              </a:rPr>
              <a:t>a/2.		</a:t>
            </a:r>
            <a:r>
              <a:rPr lang="fr-FR" sz="2400" b="1" dirty="0">
                <a:latin typeface="Arial" charset="0"/>
              </a:rPr>
              <a:t>B. </a:t>
            </a:r>
            <a:r>
              <a:rPr lang="fr-FR" sz="2400" dirty="0">
                <a:latin typeface="Arial" charset="0"/>
              </a:rPr>
              <a:t>2a.		</a:t>
            </a:r>
            <a:r>
              <a:rPr lang="fr-FR" sz="2400" b="1" dirty="0">
                <a:latin typeface="Arial" charset="0"/>
              </a:rPr>
              <a:t>C. </a:t>
            </a:r>
            <a:r>
              <a:rPr lang="fr-FR" sz="2400" dirty="0">
                <a:latin typeface="Arial" charset="0"/>
              </a:rPr>
              <a:t>0.	   	</a:t>
            </a:r>
            <a:r>
              <a:rPr lang="fr-FR" sz="2400" b="1" dirty="0">
                <a:latin typeface="Arial" charset="0"/>
              </a:rPr>
              <a:t>D. </a:t>
            </a:r>
            <a:r>
              <a:rPr lang="fr-FR" sz="2400" dirty="0">
                <a:latin typeface="Arial" charset="0"/>
              </a:rPr>
              <a:t>a.</a:t>
            </a:r>
          </a:p>
        </p:txBody>
      </p:sp>
      <p:cxnSp>
        <p:nvCxnSpPr>
          <p:cNvPr id="5" name="Straight Connector 4">
            <a:extLst>
              <a:ext uri="{FF2B5EF4-FFF2-40B4-BE49-F238E27FC236}">
                <a16:creationId xmlns:a16="http://schemas.microsoft.com/office/drawing/2014/main" id="{B2043B74-4440-4EE6-8978-DAEA522CB120}"/>
              </a:ext>
            </a:extLst>
          </p:cNvPr>
          <p:cNvCxnSpPr/>
          <p:nvPr/>
        </p:nvCxnSpPr>
        <p:spPr>
          <a:xfrm>
            <a:off x="3581400" y="1905000"/>
            <a:ext cx="4572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9A9BEA2B-EEC5-49F1-8C0E-6C9AA64C9D17}"/>
              </a:ext>
            </a:extLst>
          </p:cNvPr>
          <p:cNvCxnSpPr/>
          <p:nvPr/>
        </p:nvCxnSpPr>
        <p:spPr>
          <a:xfrm>
            <a:off x="8915400" y="2971800"/>
            <a:ext cx="1447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3A379ED-9AFE-48C2-B6A5-C7DBA9E25FC0}"/>
              </a:ext>
            </a:extLst>
          </p:cNvPr>
          <p:cNvCxnSpPr/>
          <p:nvPr/>
        </p:nvCxnSpPr>
        <p:spPr>
          <a:xfrm>
            <a:off x="5505450" y="3352800"/>
            <a:ext cx="1066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1" name="Picture 5" descr="96">
            <a:hlinkClick r:id="" action="ppaction://noaction"/>
            <a:extLst>
              <a:ext uri="{FF2B5EF4-FFF2-40B4-BE49-F238E27FC236}">
                <a16:creationId xmlns:a16="http://schemas.microsoft.com/office/drawing/2014/main" id="{346EB905-B333-44CD-9D0E-12249483A956}"/>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3273426"/>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fade">
                                      <p:cBhvr>
                                        <p:cTn id="7" dur="1000"/>
                                        <p:tgtEl>
                                          <p:spTgt spid="14340"/>
                                        </p:tgtEl>
                                      </p:cBhvr>
                                    </p:animEffect>
                                    <p:anim calcmode="lin" valueType="num">
                                      <p:cBhvr>
                                        <p:cTn id="8" dur="1000" fill="hold"/>
                                        <p:tgtEl>
                                          <p:spTgt spid="14340"/>
                                        </p:tgtEl>
                                        <p:attrNameLst>
                                          <p:attrName>ppt_x</p:attrName>
                                        </p:attrNameLst>
                                      </p:cBhvr>
                                      <p:tavLst>
                                        <p:tav tm="0">
                                          <p:val>
                                            <p:strVal val="#ppt_x"/>
                                          </p:val>
                                        </p:tav>
                                        <p:tav tm="100000">
                                          <p:val>
                                            <p:strVal val="#ppt_x"/>
                                          </p:val>
                                        </p:tav>
                                      </p:tavLst>
                                    </p:anim>
                                    <p:anim calcmode="lin" valueType="num">
                                      <p:cBhvr>
                                        <p:cTn id="9" dur="1000" fill="hold"/>
                                        <p:tgtEl>
                                          <p:spTgt spid="1434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10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1000"/>
                                        <p:tgtEl>
                                          <p:spTgt spid="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left)">
                                      <p:cBhvr>
                                        <p:cTn id="24" dur="1000"/>
                                        <p:tgtEl>
                                          <p:spTgt spid="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1000" fill="hold"/>
                                        <p:tgtEl>
                                          <p:spTgt spid="11"/>
                                        </p:tgtEl>
                                        <p:attrNameLst>
                                          <p:attrName>ppt_x</p:attrName>
                                        </p:attrNameLst>
                                      </p:cBhvr>
                                      <p:tavLst>
                                        <p:tav tm="0">
                                          <p:val>
                                            <p:strVal val="#ppt_x"/>
                                          </p:val>
                                        </p:tav>
                                        <p:tav tm="100000">
                                          <p:val>
                                            <p:strVal val="#ppt_x"/>
                                          </p:val>
                                        </p:tav>
                                      </p:tavLst>
                                    </p:anim>
                                    <p:anim calcmode="lin" valueType="num">
                                      <p:cBhvr additive="base">
                                        <p:cTn id="30"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476_example">
            <a:extLst>
              <a:ext uri="{FF2B5EF4-FFF2-40B4-BE49-F238E27FC236}">
                <a16:creationId xmlns:a16="http://schemas.microsoft.com/office/drawing/2014/main" id="{D19A28EB-A263-483F-A0B3-82CFEBF90B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
            <a:ext cx="109728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a:extLst>
              <a:ext uri="{FF2B5EF4-FFF2-40B4-BE49-F238E27FC236}">
                <a16:creationId xmlns:a16="http://schemas.microsoft.com/office/drawing/2014/main" id="{42D7FF90-DEA7-4CCA-82C4-EF0878BA4C6A}"/>
              </a:ext>
            </a:extLst>
          </p:cNvPr>
          <p:cNvSpPr txBox="1">
            <a:spLocks noChangeArrowheads="1"/>
          </p:cNvSpPr>
          <p:nvPr/>
        </p:nvSpPr>
        <p:spPr bwMode="auto">
          <a:xfrm>
            <a:off x="3581400" y="319088"/>
            <a:ext cx="502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800" b="1">
                <a:solidFill>
                  <a:srgbClr val="FF3300"/>
                </a:solidFill>
                <a:effectLst>
                  <a:outerShdw blurRad="38100" dist="38100" dir="2700000" algn="tl">
                    <a:srgbClr val="C0C0C0"/>
                  </a:outerShdw>
                </a:effectLst>
                <a:latin typeface="Times New Roman" pitchFamily="18" charset="0"/>
              </a:rPr>
              <a:t>BÀI TẬP: GIAO THOA SÓNG</a:t>
            </a:r>
          </a:p>
        </p:txBody>
      </p:sp>
      <p:sp>
        <p:nvSpPr>
          <p:cNvPr id="4" name="Rectangle 4">
            <a:extLst>
              <a:ext uri="{FF2B5EF4-FFF2-40B4-BE49-F238E27FC236}">
                <a16:creationId xmlns:a16="http://schemas.microsoft.com/office/drawing/2014/main" id="{9F161850-6065-4971-9AB7-6F70233D9282}"/>
              </a:ext>
            </a:extLst>
          </p:cNvPr>
          <p:cNvSpPr>
            <a:spLocks noChangeArrowheads="1"/>
          </p:cNvSpPr>
          <p:nvPr/>
        </p:nvSpPr>
        <p:spPr bwMode="auto">
          <a:xfrm>
            <a:off x="1752600" y="762001"/>
            <a:ext cx="8686800" cy="286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fr-FR" sz="2400" b="1" dirty="0">
                <a:latin typeface="Arial" charset="0"/>
              </a:rPr>
              <a:t>Câu 7: </a:t>
            </a:r>
            <a:r>
              <a:rPr lang="fr-FR" sz="2400" dirty="0">
                <a:latin typeface="Arial" charset="0"/>
              </a:rPr>
              <a:t>Ở mặt thoáng của một chất lỏng, tại hai điểm A và B cách nhau 20cm có hai nguồn sóng dao động điều hòa theo phương thẳng đứng, cùng pha, cùng biên độ và cùng tần số 50 Hz. Coi biên độ sóng không đổi khi sóng truyền đi. Tốc độ truyền sóng trên mặt chất lỏng là 3 m/s. Trên đoạn thẳng AB, số điểm dao động có biên độ cực đại là </a:t>
            </a:r>
            <a:endParaRPr lang="en-US" sz="2400" dirty="0">
              <a:latin typeface="Arial" charset="0"/>
            </a:endParaRPr>
          </a:p>
          <a:p>
            <a:pPr indent="457200" algn="just">
              <a:lnSpc>
                <a:spcPct val="150000"/>
              </a:lnSpc>
              <a:defRPr/>
            </a:pPr>
            <a:r>
              <a:rPr lang="fr-FR" sz="2400" b="1" dirty="0">
                <a:latin typeface="Arial" charset="0"/>
              </a:rPr>
              <a:t>A.</a:t>
            </a:r>
            <a:r>
              <a:rPr lang="fr-FR" sz="2400" dirty="0">
                <a:latin typeface="Arial" charset="0"/>
              </a:rPr>
              <a:t> 7.  		</a:t>
            </a:r>
            <a:r>
              <a:rPr lang="fr-FR" sz="2400" b="1" dirty="0">
                <a:latin typeface="Arial" charset="0"/>
              </a:rPr>
              <a:t>B.</a:t>
            </a:r>
            <a:r>
              <a:rPr lang="fr-FR" sz="2400" dirty="0">
                <a:latin typeface="Arial" charset="0"/>
              </a:rPr>
              <a:t> 6.  		</a:t>
            </a:r>
            <a:r>
              <a:rPr lang="fr-FR" sz="2400" b="1" dirty="0">
                <a:latin typeface="Arial" charset="0"/>
              </a:rPr>
              <a:t>C.</a:t>
            </a:r>
            <a:r>
              <a:rPr lang="fr-FR" sz="2400" dirty="0">
                <a:latin typeface="Arial" charset="0"/>
              </a:rPr>
              <a:t> 8.  		</a:t>
            </a:r>
            <a:r>
              <a:rPr lang="fr-FR" sz="2400" b="1" dirty="0">
                <a:latin typeface="Arial" charset="0"/>
              </a:rPr>
              <a:t>D.</a:t>
            </a:r>
            <a:r>
              <a:rPr lang="fr-FR" sz="2400" dirty="0">
                <a:latin typeface="Arial" charset="0"/>
              </a:rPr>
              <a:t> 9. </a:t>
            </a:r>
          </a:p>
        </p:txBody>
      </p:sp>
      <p:cxnSp>
        <p:nvCxnSpPr>
          <p:cNvPr id="5" name="Straight Connector 4">
            <a:extLst>
              <a:ext uri="{FF2B5EF4-FFF2-40B4-BE49-F238E27FC236}">
                <a16:creationId xmlns:a16="http://schemas.microsoft.com/office/drawing/2014/main" id="{5AF574F2-117E-4849-A57A-3ABD51B88909}"/>
              </a:ext>
            </a:extLst>
          </p:cNvPr>
          <p:cNvCxnSpPr/>
          <p:nvPr/>
        </p:nvCxnSpPr>
        <p:spPr>
          <a:xfrm>
            <a:off x="5257800" y="1524000"/>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80DE371-38FE-40FA-BAB8-C913AD0A5C3B}"/>
              </a:ext>
            </a:extLst>
          </p:cNvPr>
          <p:cNvCxnSpPr/>
          <p:nvPr/>
        </p:nvCxnSpPr>
        <p:spPr>
          <a:xfrm>
            <a:off x="3459163" y="2254250"/>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0A04D61-4333-4962-B1A2-051A6CEDBB27}"/>
              </a:ext>
            </a:extLst>
          </p:cNvPr>
          <p:cNvCxnSpPr/>
          <p:nvPr/>
        </p:nvCxnSpPr>
        <p:spPr>
          <a:xfrm>
            <a:off x="7924800" y="2622550"/>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489C399-2CAD-4355-8B63-C3A9CF70AF50}"/>
              </a:ext>
            </a:extLst>
          </p:cNvPr>
          <p:cNvCxnSpPr/>
          <p:nvPr/>
        </p:nvCxnSpPr>
        <p:spPr>
          <a:xfrm>
            <a:off x="3276601" y="2971800"/>
            <a:ext cx="109696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B81DF76-6C5E-4003-8DCC-ED4CE39002C0}"/>
              </a:ext>
            </a:extLst>
          </p:cNvPr>
          <p:cNvCxnSpPr/>
          <p:nvPr/>
        </p:nvCxnSpPr>
        <p:spPr>
          <a:xfrm>
            <a:off x="6172200" y="3030538"/>
            <a:ext cx="2057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226" name="Rectangle 25">
            <a:extLst>
              <a:ext uri="{FF2B5EF4-FFF2-40B4-BE49-F238E27FC236}">
                <a16:creationId xmlns:a16="http://schemas.microsoft.com/office/drawing/2014/main" id="{EC1FB518-B5C1-44F2-AB6F-9566782D954A}"/>
              </a:ext>
            </a:extLst>
          </p:cNvPr>
          <p:cNvSpPr>
            <a:spLocks noChangeArrowheads="1"/>
          </p:cNvSpPr>
          <p:nvPr/>
        </p:nvSpPr>
        <p:spPr bwMode="auto">
          <a:xfrm>
            <a:off x="3733800" y="4979988"/>
            <a:ext cx="4343400" cy="430212"/>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eaLnBrk="0" hangingPunct="0">
              <a:tabLst>
                <a:tab pos="1187450" algn="l"/>
              </a:tabLst>
              <a:defRPr>
                <a:solidFill>
                  <a:schemeClr val="tx1"/>
                </a:solidFill>
                <a:latin typeface="Arial" panose="020B0604020202020204" pitchFamily="34" charset="0"/>
              </a:defRPr>
            </a:lvl1pPr>
            <a:lvl2pPr marL="742950" indent="-285750" eaLnBrk="0" hangingPunct="0">
              <a:tabLst>
                <a:tab pos="1187450" algn="l"/>
              </a:tabLst>
              <a:defRPr>
                <a:solidFill>
                  <a:schemeClr val="tx1"/>
                </a:solidFill>
                <a:latin typeface="Arial" panose="020B0604020202020204" pitchFamily="34" charset="0"/>
              </a:defRPr>
            </a:lvl2pPr>
            <a:lvl3pPr marL="1143000" indent="-228600" eaLnBrk="0" hangingPunct="0">
              <a:tabLst>
                <a:tab pos="1187450" algn="l"/>
              </a:tabLst>
              <a:defRPr>
                <a:solidFill>
                  <a:schemeClr val="tx1"/>
                </a:solidFill>
                <a:latin typeface="Arial" panose="020B0604020202020204" pitchFamily="34" charset="0"/>
              </a:defRPr>
            </a:lvl3pPr>
            <a:lvl4pPr marL="1600200" indent="-228600" eaLnBrk="0" hangingPunct="0">
              <a:tabLst>
                <a:tab pos="1187450" algn="l"/>
              </a:tabLst>
              <a:defRPr>
                <a:solidFill>
                  <a:schemeClr val="tx1"/>
                </a:solidFill>
                <a:latin typeface="Arial" panose="020B0604020202020204" pitchFamily="34" charset="0"/>
              </a:defRPr>
            </a:lvl4pPr>
            <a:lvl5pPr marL="2057400" indent="-228600" eaLnBrk="0" hangingPunct="0">
              <a:tabLst>
                <a:tab pos="11874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1874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1874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1874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187450" algn="l"/>
              </a:tabLst>
              <a:defRPr>
                <a:solidFill>
                  <a:schemeClr val="tx1"/>
                </a:solidFill>
                <a:latin typeface="Arial" panose="020B0604020202020204" pitchFamily="34" charset="0"/>
              </a:defRPr>
            </a:lvl9pPr>
          </a:lstStyle>
          <a:p>
            <a:pPr algn="just"/>
            <a:r>
              <a:rPr lang="en-US" altLang="vi-VN" sz="2200">
                <a:solidFill>
                  <a:srgbClr val="0000CC"/>
                </a:solidFill>
                <a:cs typeface="Times New Roman" panose="02020603050405020304" pitchFamily="18" charset="0"/>
                <a:sym typeface="Symbol" panose="05050102010706020507" pitchFamily="18" charset="2"/>
              </a:rPr>
              <a:t> </a:t>
            </a:r>
            <a:r>
              <a:rPr lang="en-US" altLang="vi-VN" sz="2200">
                <a:solidFill>
                  <a:srgbClr val="0000CC"/>
                </a:solidFill>
                <a:cs typeface="Times New Roman" panose="02020603050405020304" pitchFamily="18" charset="0"/>
              </a:rPr>
              <a:t>Số cực đại : N</a:t>
            </a:r>
            <a:r>
              <a:rPr lang="en-US" altLang="vi-VN" sz="2200" baseline="-30000">
                <a:solidFill>
                  <a:srgbClr val="0000CC"/>
                </a:solidFill>
                <a:cs typeface="Times New Roman" panose="02020603050405020304" pitchFamily="18" charset="0"/>
              </a:rPr>
              <a:t>CĐ</a:t>
            </a:r>
            <a:r>
              <a:rPr lang="en-US" altLang="vi-VN" sz="2200">
                <a:solidFill>
                  <a:srgbClr val="0000CC"/>
                </a:solidFill>
                <a:cs typeface="Times New Roman" panose="02020603050405020304" pitchFamily="18" charset="0"/>
              </a:rPr>
              <a:t> = 2n + 1 = 7</a:t>
            </a:r>
            <a:endParaRPr lang="en-US" altLang="vi-VN" sz="2200">
              <a:solidFill>
                <a:srgbClr val="0000CC"/>
              </a:solidFill>
            </a:endParaRPr>
          </a:p>
        </p:txBody>
      </p:sp>
      <p:graphicFrame>
        <p:nvGraphicFramePr>
          <p:cNvPr id="9227" name="Object 16">
            <a:extLst>
              <a:ext uri="{FF2B5EF4-FFF2-40B4-BE49-F238E27FC236}">
                <a16:creationId xmlns:a16="http://schemas.microsoft.com/office/drawing/2014/main" id="{C43CDCC2-BF7A-48BA-8ED2-9FA6547893AC}"/>
              </a:ext>
            </a:extLst>
          </p:cNvPr>
          <p:cNvGraphicFramePr>
            <a:graphicFrameLocks noChangeAspect="1"/>
          </p:cNvGraphicFramePr>
          <p:nvPr/>
        </p:nvGraphicFramePr>
        <p:xfrm>
          <a:off x="3302000" y="4038601"/>
          <a:ext cx="2820988" cy="855663"/>
        </p:xfrm>
        <a:graphic>
          <a:graphicData uri="http://schemas.openxmlformats.org/presentationml/2006/ole">
            <mc:AlternateContent xmlns:mc="http://schemas.openxmlformats.org/markup-compatibility/2006">
              <mc:Choice xmlns:v="urn:schemas-microsoft-com:vml" Requires="v">
                <p:oleObj spid="_x0000_s9237" name="Equation" r:id="rId5" imgW="1371600" imgH="419100" progId="Equation.DSMT4">
                  <p:embed/>
                </p:oleObj>
              </mc:Choice>
              <mc:Fallback>
                <p:oleObj name="Equation" r:id="rId5" imgW="1371600" imgH="419100" progId="Equation.DSMT4">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02000" y="4038601"/>
                        <a:ext cx="2820988"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28" name="Object 16">
            <a:extLst>
              <a:ext uri="{FF2B5EF4-FFF2-40B4-BE49-F238E27FC236}">
                <a16:creationId xmlns:a16="http://schemas.microsoft.com/office/drawing/2014/main" id="{2C45F1BA-A13C-439B-BA0D-39C4E41F8745}"/>
              </a:ext>
            </a:extLst>
          </p:cNvPr>
          <p:cNvGraphicFramePr>
            <a:graphicFrameLocks noChangeAspect="1"/>
          </p:cNvGraphicFramePr>
          <p:nvPr/>
        </p:nvGraphicFramePr>
        <p:xfrm>
          <a:off x="6292850" y="4068764"/>
          <a:ext cx="2241550" cy="790575"/>
        </p:xfrm>
        <a:graphic>
          <a:graphicData uri="http://schemas.openxmlformats.org/presentationml/2006/ole">
            <mc:AlternateContent xmlns:mc="http://schemas.openxmlformats.org/markup-compatibility/2006">
              <mc:Choice xmlns:v="urn:schemas-microsoft-com:vml" Requires="v">
                <p:oleObj spid="_x0000_s9238" name="Equation" r:id="rId7" imgW="1104900" imgH="393700" progId="Equation.DSMT4">
                  <p:embed/>
                </p:oleObj>
              </mc:Choice>
              <mc:Fallback>
                <p:oleObj name="Equation" r:id="rId7" imgW="1104900" imgH="393700" progId="Equation.DSMT4">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92850" y="4068764"/>
                        <a:ext cx="224155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7" name="Picture 5" descr="96">
            <a:hlinkClick r:id="" action="ppaction://noaction"/>
            <a:extLst>
              <a:ext uri="{FF2B5EF4-FFF2-40B4-BE49-F238E27FC236}">
                <a16:creationId xmlns:a16="http://schemas.microsoft.com/office/drawing/2014/main" id="{BA9E8F6C-9232-4138-AB9D-FA7F542D8DC9}"/>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2133600" y="3052764"/>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4" name="Straight Connector 13">
            <a:extLst>
              <a:ext uri="{FF2B5EF4-FFF2-40B4-BE49-F238E27FC236}">
                <a16:creationId xmlns:a16="http://schemas.microsoft.com/office/drawing/2014/main" id="{3E5369F2-523C-4E33-A76E-0ACD5B481DCF}"/>
              </a:ext>
            </a:extLst>
          </p:cNvPr>
          <p:cNvCxnSpPr/>
          <p:nvPr/>
        </p:nvCxnSpPr>
        <p:spPr>
          <a:xfrm>
            <a:off x="6743700" y="1905000"/>
            <a:ext cx="13335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10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1000"/>
                                        <p:tgtEl>
                                          <p:spTgt spid="1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1000"/>
                                        <p:tgtEl>
                                          <p:spTgt spid="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left)">
                                      <p:cBhvr>
                                        <p:cTn id="29" dur="1000"/>
                                        <p:tgtEl>
                                          <p:spTgt spid="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left)">
                                      <p:cBhvr>
                                        <p:cTn id="34" dur="1000"/>
                                        <p:tgtEl>
                                          <p:spTgt spid="1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1000"/>
                                        <p:tgtEl>
                                          <p:spTgt spid="1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9227"/>
                                        </p:tgtEl>
                                        <p:attrNameLst>
                                          <p:attrName>style.visibility</p:attrName>
                                        </p:attrNameLst>
                                      </p:cBhvr>
                                      <p:to>
                                        <p:strVal val="visible"/>
                                      </p:to>
                                    </p:set>
                                    <p:animEffect transition="in" filter="wipe(left)">
                                      <p:cBhvr>
                                        <p:cTn id="44" dur="1000"/>
                                        <p:tgtEl>
                                          <p:spTgt spid="922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9228"/>
                                        </p:tgtEl>
                                        <p:attrNameLst>
                                          <p:attrName>style.visibility</p:attrName>
                                        </p:attrNameLst>
                                      </p:cBhvr>
                                      <p:to>
                                        <p:strVal val="visible"/>
                                      </p:to>
                                    </p:set>
                                    <p:animEffect transition="in" filter="wipe(left)">
                                      <p:cBhvr>
                                        <p:cTn id="49" dur="1000"/>
                                        <p:tgtEl>
                                          <p:spTgt spid="9228"/>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9226"/>
                                        </p:tgtEl>
                                        <p:attrNameLst>
                                          <p:attrName>style.visibility</p:attrName>
                                        </p:attrNameLst>
                                      </p:cBhvr>
                                      <p:to>
                                        <p:strVal val="visible"/>
                                      </p:to>
                                    </p:set>
                                    <p:animEffect transition="in" filter="wipe(left)">
                                      <p:cBhvr>
                                        <p:cTn id="54" dur="1000"/>
                                        <p:tgtEl>
                                          <p:spTgt spid="9226"/>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4"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additive="base">
                                        <p:cTn id="59" dur="1000" fill="hold"/>
                                        <p:tgtEl>
                                          <p:spTgt spid="17"/>
                                        </p:tgtEl>
                                        <p:attrNameLst>
                                          <p:attrName>ppt_x</p:attrName>
                                        </p:attrNameLst>
                                      </p:cBhvr>
                                      <p:tavLst>
                                        <p:tav tm="0">
                                          <p:val>
                                            <p:strVal val="#ppt_x"/>
                                          </p:val>
                                        </p:tav>
                                        <p:tav tm="100000">
                                          <p:val>
                                            <p:strVal val="#ppt_x"/>
                                          </p:val>
                                        </p:tav>
                                      </p:tavLst>
                                    </p:anim>
                                    <p:anim calcmode="lin" valueType="num">
                                      <p:cBhvr additive="base">
                                        <p:cTn id="60" dur="10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22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1426</TotalTime>
  <Words>2308</Words>
  <PresentationFormat>Widescreen</PresentationFormat>
  <Paragraphs>119</Paragraphs>
  <Slides>18</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Tahoma</vt:lpstr>
      <vt:lpstr>Times New Roman</vt:lpstr>
      <vt:lpstr>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2011-08-06T16:15:39Z</dcterms:created>
  <dcterms:modified xsi:type="dcterms:W3CDTF">2021-10-22T02:34:37Z</dcterms:modified>
</cp:coreProperties>
</file>