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542" r:id="rId2"/>
    <p:sldId id="1564" r:id="rId3"/>
    <p:sldId id="275" r:id="rId4"/>
    <p:sldId id="1601" r:id="rId5"/>
    <p:sldId id="1604" r:id="rId6"/>
    <p:sldId id="1606" r:id="rId7"/>
    <p:sldId id="1612" r:id="rId8"/>
    <p:sldId id="1611" r:id="rId9"/>
    <p:sldId id="1610" r:id="rId10"/>
    <p:sldId id="1613" r:id="rId11"/>
    <p:sldId id="1616" r:id="rId12"/>
    <p:sldId id="1618" r:id="rId13"/>
    <p:sldId id="1621" r:id="rId14"/>
    <p:sldId id="1620" r:id="rId15"/>
    <p:sldId id="1605" r:id="rId16"/>
    <p:sldId id="1625" r:id="rId17"/>
    <p:sldId id="1626" r:id="rId18"/>
    <p:sldId id="1623" r:id="rId19"/>
    <p:sldId id="1624" r:id="rId20"/>
    <p:sldId id="1627" r:id="rId21"/>
    <p:sldId id="1628" r:id="rId22"/>
    <p:sldId id="1614" r:id="rId23"/>
    <p:sldId id="1615" r:id="rId24"/>
    <p:sldId id="279" r:id="rId25"/>
    <p:sldId id="1471" r:id="rId26"/>
    <p:sldId id="1600" r:id="rId27"/>
    <p:sldId id="330" r:id="rId28"/>
    <p:sldId id="317" r:id="rId29"/>
    <p:sldId id="625" r:id="rId30"/>
    <p:sldId id="1603"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6F6"/>
    <a:srgbClr val="007B83"/>
    <a:srgbClr val="FF3399"/>
    <a:srgbClr val="1C11AF"/>
    <a:srgbClr val="FF00FF"/>
    <a:srgbClr val="FFFFD7"/>
    <a:srgbClr val="FFFF9B"/>
    <a:srgbClr val="FFB989"/>
    <a:srgbClr val="FFF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3832" autoAdjust="0"/>
  </p:normalViewPr>
  <p:slideViewPr>
    <p:cSldViewPr snapToGrid="0">
      <p:cViewPr varScale="1">
        <p:scale>
          <a:sx n="70" d="100"/>
          <a:sy n="70" d="100"/>
        </p:scale>
        <p:origin x="744" y="6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a:solidFill>
                  <a:schemeClr val="tx1"/>
                </a:solidFill>
                <a:effectLst/>
                <a:latin typeface="+mn-lt"/>
                <a:ea typeface="+mn-ea"/>
                <a:cs typeface="+mn-cs"/>
              </a:rPr>
              <a:t> Sự phát triển của các nền văn minh cũng  tác động trở lại đối với các đô thị. Quá trình giao lưu, cạnh tranh giữa các nền văn minh là cơ sở thúc đẩy chuyển biến tại các đô thị. A-ten bước vào giai đoạn phát triển hoàng kim trong thời kì Pê-ri-cờ-lét (thế kỉ V TCN) sau cuộc chiến tranh với Ba Tư. Các cuộc viễn chính của A-lếch-xăng Đại đế (thế kỉ IV TCN) đã giúp truyền bá và mở rộng ảnh hưởng của văn minh Hy Lạp tới các khu vực Tây Á, Bắc Phi.các thành tựu của văn minh cổ đại.</a:t>
            </a:r>
            <a:endParaRPr lang="en-US"/>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14</a:t>
            </a:fld>
            <a:endParaRPr lang="en-US"/>
          </a:p>
        </p:txBody>
      </p:sp>
    </p:spTree>
    <p:extLst>
      <p:ext uri="{BB962C8B-B14F-4D97-AF65-F5344CB8AC3E}">
        <p14:creationId xmlns:p14="http://schemas.microsoft.com/office/powerpoint/2010/main" val="3950739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16</a:t>
            </a:fld>
            <a:endParaRPr lang="en-US"/>
          </a:p>
        </p:txBody>
      </p:sp>
    </p:spTree>
    <p:extLst>
      <p:ext uri="{BB962C8B-B14F-4D97-AF65-F5344CB8AC3E}">
        <p14:creationId xmlns:p14="http://schemas.microsoft.com/office/powerpoint/2010/main" val="323792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https://luathoangphi.vn/vi-sao-xuat-hien-thanh-thi-trung-dai/</a:t>
            </a:r>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285368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2B26F6"/>
                </a:solidFill>
                <a:latin typeface="Arial" panose="020B0604020202020204" pitchFamily="34" charset="0"/>
                <a:cs typeface="Arial" panose="020B0604020202020204" pitchFamily="34" charset="0"/>
              </a:rPr>
              <a:t>Th</a:t>
            </a:r>
            <a:r>
              <a:rPr lang="vi-VN" sz="1200">
                <a:solidFill>
                  <a:srgbClr val="2B26F6"/>
                </a:solidFill>
                <a:latin typeface="+mn-lt"/>
                <a:cs typeface="Arial" panose="020B0604020202020204" pitchFamily="34" charset="0"/>
              </a:rPr>
              <a:t>ư</a:t>
            </a:r>
            <a:r>
              <a:rPr lang="en-US" sz="1200">
                <a:solidFill>
                  <a:srgbClr val="2B26F6"/>
                </a:solidFill>
                <a:latin typeface="Arial" panose="020B0604020202020204" pitchFamily="34" charset="0"/>
                <a:cs typeface="Arial" panose="020B0604020202020204" pitchFamily="34" charset="0"/>
              </a:rPr>
              <a:t>ơng nhân lập ra các th</a:t>
            </a:r>
            <a:r>
              <a:rPr lang="vi-VN" sz="1200">
                <a:solidFill>
                  <a:srgbClr val="2B26F6"/>
                </a:solidFill>
                <a:latin typeface="+mn-lt"/>
                <a:cs typeface="Arial" panose="020B0604020202020204" pitchFamily="34" charset="0"/>
              </a:rPr>
              <a:t>ư</a:t>
            </a:r>
            <a:r>
              <a:rPr lang="en-US" sz="1200">
                <a:solidFill>
                  <a:srgbClr val="2B26F6"/>
                </a:solidFill>
                <a:latin typeface="Arial" panose="020B0604020202020204" pitchFamily="34" charset="0"/>
                <a:cs typeface="Arial" panose="020B0604020202020204" pitchFamily="34" charset="0"/>
              </a:rPr>
              <a:t>ơng hội… để buôn bán trao đổi hàng hóa giữa các vùng.</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246271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Khám phá ra vùng đất mới,con đ</a:t>
            </a:r>
            <a:r>
              <a:rPr lang="vi-VN"/>
              <a:t>ư</a:t>
            </a:r>
            <a:r>
              <a:rPr lang="en-US"/>
              <a:t>ờng mới trong tiến trình lịch sử,thúc đẩy nền kinh tế phát triển</a:t>
            </a:r>
          </a:p>
        </p:txBody>
      </p:sp>
      <p:sp>
        <p:nvSpPr>
          <p:cNvPr id="4" name="Slide Number Placeholder 3"/>
          <p:cNvSpPr>
            <a:spLocks noGrp="1"/>
          </p:cNvSpPr>
          <p:nvPr>
            <p:ph type="sldNum" sz="quarter" idx="5"/>
          </p:nvPr>
        </p:nvSpPr>
        <p:spPr/>
        <p:txBody>
          <a:bodyPr/>
          <a:lstStyle/>
          <a:p>
            <a:fld id="{849C52CD-A8C5-484B-B00E-2101948BB170}" type="slidenum">
              <a:rPr lang="en-US" smtClean="0"/>
              <a:pPr/>
              <a:t>27</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137499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https://amthucbonmua.vn/cac-quoc-gia-co-dai-phuong-dong.html</a:t>
            </a:r>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35305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các quốc gia cố đại phương Đông được hình thành tại gần khu vực các con sông lớn. Mà thường khu vực xung quanh dòng sông sẽ có được nguồn đất đai màu mỡ, dễ trồng trọt. Khu vực sông sẽ là nơi đánh bắt cá, nơi giao thoa và buôn bán sầm uất. Như vậy, các khu vực quanh sông sẽ có sự giao lưu kinh tế, dân cư tập trung đông đúc. Đời sống người dân trở nên sư dả hơn.</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6</a:t>
            </a:fld>
            <a:endParaRPr lang="en-US"/>
          </a:p>
        </p:txBody>
      </p:sp>
    </p:spTree>
    <p:extLst>
      <p:ext uri="{BB962C8B-B14F-4D97-AF65-F5344CB8AC3E}">
        <p14:creationId xmlns:p14="http://schemas.microsoft.com/office/powerpoint/2010/main" val="146901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các quốc gia cố đại phương Đông được hình thành tại gần khu vực các con sông lớn. Mà thường khu vực xung quanh dòng sông sẽ có được nguồn đất đai màu mỡ, dễ trồng trọt. Khu vực sông sẽ là nơi đánh bắt cá, nơi giao thoa và buôn bán sầm uất. Như vậy, các khu vực quanh sông sẽ có sự giao lưu kinh tế, dân cư tập trung đông đúc. Đời sống người dân trở nên sư dả hơn.</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313705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333333"/>
                </a:solidFill>
                <a:latin typeface="Roboto" panose="02000000000000000000" pitchFamily="2" charset="0"/>
              </a:rPr>
              <a:t>Vai trò của các đô thị trong sự hình thành và phát triển các nền văn minh cổ đại: Là trung tâm hành chính, quân sự, đầu mối kinh tế và giao thông của các quốc gia cổ đại, những đô thị cổ gắn liền với sự hưng thịnh và suy tàn của các nền văn minh đầu tiên ở phương Đông.</a:t>
            </a:r>
            <a:endParaRPr lang="vi-VN" b="0" i="0">
              <a:solidFill>
                <a:srgbClr val="333333"/>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183064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https://hatgiongtamhon.vn/van-minh-hy-la-nen-tang-vung-chac-cua-van-minh-phuong-tay-113806.html</a:t>
            </a:r>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419089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7030A0"/>
                </a:solidFill>
              </a:rPr>
              <a:t>– Vùng đất giáp biển địa trung hải, có nhiều hải cảng, thuận lợi cho việc giao thương đường biển và buôn bán. Hoạt động buôn bán diễn ra sôi động với các khu vực như Lưỡng Hà, Ai Cập…</a:t>
            </a:r>
          </a:p>
          <a:p>
            <a:r>
              <a:rPr lang="vi-VN" sz="1200">
                <a:solidFill>
                  <a:srgbClr val="7030A0"/>
                </a:solidFill>
              </a:rPr>
              <a:t>=&gt; Nền kinh tế chính của Hy Lạp và Rô-ma là thủ công nghiệp và thương nghiệp.</a:t>
            </a:r>
            <a:endParaRPr lang="vi-VN" sz="1200" b="0" i="0">
              <a:solidFill>
                <a:srgbClr val="7030A0"/>
              </a:solidFill>
              <a:effectLst/>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16744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8/14/2023</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79" r:id="rId35"/>
    <p:sldLayoutId id="2147483674"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8.xml"/><Relationship Id="rId7" Type="http://schemas.microsoft.com/office/2007/relationships/hdphoto" Target="../media/hdphoto4.wdp"/><Relationship Id="rId12" Type="http://schemas.microsoft.com/office/2007/relationships/hdphoto" Target="../media/hdphoto2.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11" Type="http://schemas.openxmlformats.org/officeDocument/2006/relationships/image" Target="../media/image24.png"/><Relationship Id="rId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3" name="Rectangle 12">
            <a:extLst>
              <a:ext uri="{FF2B5EF4-FFF2-40B4-BE49-F238E27FC236}">
                <a16:creationId xmlns:a16="http://schemas.microsoft.com/office/drawing/2014/main" id="{EF1A570E-C576-4B75-8861-D2B0EE39AD2F}"/>
              </a:ext>
            </a:extLst>
          </p:cNvPr>
          <p:cNvSpPr/>
          <p:nvPr/>
        </p:nvSpPr>
        <p:spPr>
          <a:xfrm>
            <a:off x="222402" y="101855"/>
            <a:ext cx="7545655"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b. Đô thị và các nền văn minh Hi Lạp, La Mã cổ đại</a:t>
            </a:r>
            <a:endParaRPr lang="en-US" sz="2400" b="1">
              <a:solidFill>
                <a:schemeClr val="bg1"/>
              </a:solidFill>
            </a:endParaRPr>
          </a:p>
        </p:txBody>
      </p:sp>
      <p:sp>
        <p:nvSpPr>
          <p:cNvPr id="3" name="TextBox 2">
            <a:extLst>
              <a:ext uri="{FF2B5EF4-FFF2-40B4-BE49-F238E27FC236}">
                <a16:creationId xmlns:a16="http://schemas.microsoft.com/office/drawing/2014/main" id="{1AA648FB-7022-4A47-BCC5-9D7FF72722D3}"/>
              </a:ext>
            </a:extLst>
          </p:cNvPr>
          <p:cNvSpPr txBox="1"/>
          <p:nvPr/>
        </p:nvSpPr>
        <p:spPr>
          <a:xfrm>
            <a:off x="376672" y="2449182"/>
            <a:ext cx="11420820" cy="2554545"/>
          </a:xfrm>
          <a:prstGeom prst="rect">
            <a:avLst/>
          </a:prstGeom>
          <a:noFill/>
          <a:ln>
            <a:solidFill>
              <a:schemeClr val="accent1">
                <a:shade val="50000"/>
              </a:schemeClr>
            </a:solidFill>
            <a:prstDash val="sysDash"/>
          </a:ln>
        </p:spPr>
        <p:txBody>
          <a:bodyPr wrap="square" rtlCol="0">
            <a:spAutoFit/>
          </a:bodyPr>
          <a:lstStyle/>
          <a:p>
            <a:pPr marL="457200" indent="-457200" algn="just">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Khai thác t</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liệu </a:t>
            </a:r>
            <a:r>
              <a:rPr lang="vi-VN" sz="3200">
                <a:solidFill>
                  <a:srgbClr val="FF3399"/>
                </a:solidFill>
                <a:latin typeface="Arial" panose="020B0604020202020204" pitchFamily="34" charset="0"/>
                <a:cs typeface="Arial" panose="020B0604020202020204" pitchFamily="34" charset="0"/>
              </a:rPr>
              <a:t>1 </a:t>
            </a:r>
            <a:r>
              <a:rPr lang="en-US" sz="3200">
                <a:solidFill>
                  <a:srgbClr val="FF3399"/>
                </a:solidFill>
                <a:latin typeface="Arial" panose="020B0604020202020204" pitchFamily="34" charset="0"/>
                <a:cs typeface="Arial" panose="020B0604020202020204" pitchFamily="34" charset="0"/>
              </a:rPr>
              <a:t>và thông tin mục b, hãy cho biết điều kiện địa lí và lịch sử có ảnh 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ởng như thế nào đến sự hình thành các đô thị ở Hi Lạp và La Mã cổ đại.</a:t>
            </a:r>
          </a:p>
          <a:p>
            <a:pPr marL="457200" indent="-457200" algn="just">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Đô thị ở Hy Lạp và La Mã cổ đại có vai trò nh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thế nào đối với sự phát triển của các nền văn minh cổ đại châu Âu.</a:t>
            </a:r>
            <a:endParaRPr lang="en-US" sz="4000">
              <a:solidFill>
                <a:srgbClr val="FF3399"/>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1BC97C5-DFEB-4506-A6F9-DB1BB73780E2}"/>
              </a:ext>
            </a:extLst>
          </p:cNvPr>
          <p:cNvSpPr/>
          <p:nvPr/>
        </p:nvSpPr>
        <p:spPr>
          <a:xfrm>
            <a:off x="1845139" y="171308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6" name="Rectangle 15">
            <a:extLst>
              <a:ext uri="{FF2B5EF4-FFF2-40B4-BE49-F238E27FC236}">
                <a16:creationId xmlns:a16="http://schemas.microsoft.com/office/drawing/2014/main" id="{72BFD73D-BF11-4DFD-B428-586F3F3B4D3D}"/>
              </a:ext>
            </a:extLst>
          </p:cNvPr>
          <p:cNvSpPr/>
          <p:nvPr/>
        </p:nvSpPr>
        <p:spPr>
          <a:xfrm>
            <a:off x="7840312" y="168607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id="{5CA9B7DC-6242-4C29-AEFF-409B40F64C2A}"/>
              </a:ext>
            </a:extLst>
          </p:cNvPr>
          <p:cNvSpPr/>
          <p:nvPr/>
        </p:nvSpPr>
        <p:spPr>
          <a:xfrm>
            <a:off x="4158247" y="1595356"/>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18" name="4 Minute Timer (Nho)">
            <a:hlinkClick r:id="" action="ppaction://media"/>
            <a:extLst>
              <a:ext uri="{FF2B5EF4-FFF2-40B4-BE49-F238E27FC236}">
                <a16:creationId xmlns:a16="http://schemas.microsoft.com/office/drawing/2014/main" id="{7E02640D-0367-438C-8EDA-E70CB20731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35974" y="757181"/>
            <a:ext cx="1499252" cy="886881"/>
          </a:xfrm>
          <a:prstGeom prst="rect">
            <a:avLst/>
          </a:prstGeom>
        </p:spPr>
      </p:pic>
      <p:pic>
        <p:nvPicPr>
          <p:cNvPr id="19"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87B2914E-6E8D-4D46-A9B4-3C426FA24FA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426513" y="951290"/>
            <a:ext cx="1695886" cy="73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7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8"/>
                </p:tgtEl>
              </p:cMediaNode>
            </p:video>
          </p:childTnLst>
        </p:cTn>
      </p:par>
    </p:tnLst>
    <p:bldLst>
      <p:bldP spid="13"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23728-2809-4638-AC37-0F89CBD78048}"/>
              </a:ext>
            </a:extLst>
          </p:cNvPr>
          <p:cNvSpPr/>
          <p:nvPr/>
        </p:nvSpPr>
        <p:spPr>
          <a:xfrm>
            <a:off x="235591" y="91214"/>
            <a:ext cx="3900427"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vi-VN" sz="2400" b="1">
                <a:solidFill>
                  <a:schemeClr val="bg1"/>
                </a:solidFill>
                <a:latin typeface="Arial" panose="020B0604020202020204" pitchFamily="34" charset="0"/>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pic>
        <p:nvPicPr>
          <p:cNvPr id="1028" name="Picture 4">
            <a:extLst>
              <a:ext uri="{FF2B5EF4-FFF2-40B4-BE49-F238E27FC236}">
                <a16:creationId xmlns:a16="http://schemas.microsoft.com/office/drawing/2014/main" id="{C083312C-AC1E-4A97-A5E3-900CACF5D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891" y="1360431"/>
            <a:ext cx="7626664" cy="5150691"/>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Connector 2">
            <a:extLst>
              <a:ext uri="{FF2B5EF4-FFF2-40B4-BE49-F238E27FC236}">
                <a16:creationId xmlns:a16="http://schemas.microsoft.com/office/drawing/2014/main" id="{F04A72DC-F765-432A-94D0-7B20EFE2BD77}"/>
              </a:ext>
            </a:extLst>
          </p:cNvPr>
          <p:cNvSpPr/>
          <p:nvPr/>
        </p:nvSpPr>
        <p:spPr>
          <a:xfrm>
            <a:off x="7546554" y="3935777"/>
            <a:ext cx="176270" cy="17351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F1DCBF-1138-44D5-9DE3-C91C5DB4985C}"/>
              </a:ext>
            </a:extLst>
          </p:cNvPr>
          <p:cNvSpPr txBox="1"/>
          <p:nvPr/>
        </p:nvSpPr>
        <p:spPr>
          <a:xfrm>
            <a:off x="7105879" y="4022535"/>
            <a:ext cx="881350" cy="369332"/>
          </a:xfrm>
          <a:prstGeom prst="rect">
            <a:avLst/>
          </a:prstGeom>
          <a:noFill/>
        </p:spPr>
        <p:txBody>
          <a:bodyPr wrap="square" rtlCol="0">
            <a:spAutoFit/>
          </a:bodyPr>
          <a:lstStyle/>
          <a:p>
            <a:r>
              <a:rPr lang="vi-VN">
                <a:solidFill>
                  <a:srgbClr val="2B26F6"/>
                </a:solidFill>
              </a:rPr>
              <a:t>Ro-ma</a:t>
            </a:r>
            <a:endParaRPr lang="en-US">
              <a:solidFill>
                <a:srgbClr val="2B26F6"/>
              </a:solidFill>
            </a:endParaRPr>
          </a:p>
        </p:txBody>
      </p:sp>
      <p:sp>
        <p:nvSpPr>
          <p:cNvPr id="8" name="TextBox 7">
            <a:extLst>
              <a:ext uri="{FF2B5EF4-FFF2-40B4-BE49-F238E27FC236}">
                <a16:creationId xmlns:a16="http://schemas.microsoft.com/office/drawing/2014/main" id="{5559572A-36E1-41D8-A2F6-4754A8FCEF55}"/>
              </a:ext>
            </a:extLst>
          </p:cNvPr>
          <p:cNvSpPr txBox="1"/>
          <p:nvPr/>
        </p:nvSpPr>
        <p:spPr>
          <a:xfrm>
            <a:off x="9059536" y="4109293"/>
            <a:ext cx="881350" cy="369332"/>
          </a:xfrm>
          <a:prstGeom prst="rect">
            <a:avLst/>
          </a:prstGeom>
          <a:noFill/>
        </p:spPr>
        <p:txBody>
          <a:bodyPr wrap="square" rtlCol="0">
            <a:spAutoFit/>
          </a:bodyPr>
          <a:lstStyle/>
          <a:p>
            <a:r>
              <a:rPr lang="vi-VN">
                <a:solidFill>
                  <a:srgbClr val="2B26F6"/>
                </a:solidFill>
              </a:rPr>
              <a:t>Hi Lạp</a:t>
            </a:r>
            <a:endParaRPr lang="en-US">
              <a:solidFill>
                <a:srgbClr val="2B26F6"/>
              </a:solidFill>
            </a:endParaRPr>
          </a:p>
        </p:txBody>
      </p:sp>
      <p:sp>
        <p:nvSpPr>
          <p:cNvPr id="9" name="Flowchart: Connector 8">
            <a:extLst>
              <a:ext uri="{FF2B5EF4-FFF2-40B4-BE49-F238E27FC236}">
                <a16:creationId xmlns:a16="http://schemas.microsoft.com/office/drawing/2014/main" id="{E74CAE5C-871B-4573-B866-7E0C4124DBD0}"/>
              </a:ext>
            </a:extLst>
          </p:cNvPr>
          <p:cNvSpPr/>
          <p:nvPr/>
        </p:nvSpPr>
        <p:spPr>
          <a:xfrm>
            <a:off x="9036264" y="4499657"/>
            <a:ext cx="176270" cy="17351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7C12875-0172-4C34-ADF1-C57EB68FE45A}"/>
              </a:ext>
            </a:extLst>
          </p:cNvPr>
          <p:cNvSpPr/>
          <p:nvPr/>
        </p:nvSpPr>
        <p:spPr>
          <a:xfrm>
            <a:off x="159377" y="2833944"/>
            <a:ext cx="3967895" cy="2677656"/>
          </a:xfrm>
          <a:prstGeom prst="rect">
            <a:avLst/>
          </a:prstGeom>
        </p:spPr>
        <p:txBody>
          <a:bodyPr wrap="square">
            <a:spAutoFit/>
          </a:bodyPr>
          <a:lstStyle/>
          <a:p>
            <a:pPr algn="just"/>
            <a:r>
              <a:rPr lang="vi-VN" sz="2800">
                <a:solidFill>
                  <a:srgbClr val="2B26F6"/>
                </a:solidFill>
              </a:rPr>
              <a:t>- Vào khoảng </a:t>
            </a:r>
            <a:r>
              <a:rPr lang="vi-VN" sz="2800">
                <a:solidFill>
                  <a:srgbClr val="FF0000"/>
                </a:solidFill>
              </a:rPr>
              <a:t>đầu thiên niên kỉ I TCN,</a:t>
            </a:r>
            <a:r>
              <a:rPr lang="vi-VN" sz="2800">
                <a:solidFill>
                  <a:srgbClr val="2B26F6"/>
                </a:solidFill>
              </a:rPr>
              <a:t> hai quốc gia cổ đại phương Tây là </a:t>
            </a:r>
            <a:r>
              <a:rPr lang="vi-VN" sz="2800">
                <a:solidFill>
                  <a:srgbClr val="FF0000"/>
                </a:solidFill>
              </a:rPr>
              <a:t>Hy Lạp và Rô-ma </a:t>
            </a:r>
            <a:r>
              <a:rPr lang="vi-VN" sz="2800">
                <a:solidFill>
                  <a:srgbClr val="2B26F6"/>
                </a:solidFill>
              </a:rPr>
              <a:t>hình thành trên 2 bán đảo Ban căng và Italia</a:t>
            </a:r>
            <a:endParaRPr lang="en-US" sz="2800">
              <a:solidFill>
                <a:srgbClr val="2B26F6"/>
              </a:solidFill>
            </a:endParaRPr>
          </a:p>
        </p:txBody>
      </p:sp>
      <p:sp>
        <p:nvSpPr>
          <p:cNvPr id="7" name="TextBox 6">
            <a:extLst>
              <a:ext uri="{FF2B5EF4-FFF2-40B4-BE49-F238E27FC236}">
                <a16:creationId xmlns:a16="http://schemas.microsoft.com/office/drawing/2014/main" id="{04735A93-97A9-453A-9B31-03367D28343B}"/>
              </a:ext>
            </a:extLst>
          </p:cNvPr>
          <p:cNvSpPr txBox="1"/>
          <p:nvPr/>
        </p:nvSpPr>
        <p:spPr>
          <a:xfrm>
            <a:off x="5938092" y="6510120"/>
            <a:ext cx="5849957" cy="400110"/>
          </a:xfrm>
          <a:prstGeom prst="rect">
            <a:avLst/>
          </a:prstGeom>
          <a:noFill/>
        </p:spPr>
        <p:txBody>
          <a:bodyPr wrap="square" rtlCol="0">
            <a:spAutoFit/>
          </a:bodyPr>
          <a:lstStyle/>
          <a:p>
            <a:r>
              <a:rPr lang="vi-VN" sz="2000">
                <a:solidFill>
                  <a:srgbClr val="007B83"/>
                </a:solidFill>
              </a:rPr>
              <a:t>Lược đồ các quốc gia cổ đại phương Tây</a:t>
            </a:r>
            <a:endParaRPr lang="en-US" sz="2000">
              <a:solidFill>
                <a:srgbClr val="007B83"/>
              </a:solidFill>
            </a:endParaRPr>
          </a:p>
        </p:txBody>
      </p:sp>
      <p:sp>
        <p:nvSpPr>
          <p:cNvPr id="11" name="Rectangle 10">
            <a:extLst>
              <a:ext uri="{FF2B5EF4-FFF2-40B4-BE49-F238E27FC236}">
                <a16:creationId xmlns:a16="http://schemas.microsoft.com/office/drawing/2014/main" id="{B228C0BB-308B-45A6-85A8-80371F62C4A8}"/>
              </a:ext>
            </a:extLst>
          </p:cNvPr>
          <p:cNvSpPr/>
          <p:nvPr/>
        </p:nvSpPr>
        <p:spPr>
          <a:xfrm>
            <a:off x="97445" y="630656"/>
            <a:ext cx="12039911" cy="1384995"/>
          </a:xfrm>
          <a:prstGeom prst="rect">
            <a:avLst/>
          </a:prstGeom>
          <a:solidFill>
            <a:schemeClr val="bg1"/>
          </a:solidFill>
        </p:spPr>
        <p:txBody>
          <a:bodyPr wrap="square">
            <a:spAutoFit/>
          </a:bodyPr>
          <a:lstStyle/>
          <a:p>
            <a:pPr marL="342900" indent="-342900" algn="just">
              <a:buFont typeface="Wingdings" panose="05000000000000000000" pitchFamily="2" charset="2"/>
              <a:buChar char="ü"/>
            </a:pPr>
            <a:r>
              <a:rPr lang="vi-VN" sz="2800">
                <a:solidFill>
                  <a:srgbClr val="2B26F6"/>
                </a:solidFill>
                <a:ea typeface="#9Slide03 Noto Sans" panose="020B0502040504020204" pitchFamily="34" charset="0"/>
                <a:cs typeface="#9Slide03 Noto Sans" panose="020B0502040504020204" pitchFamily="34" charset="0"/>
              </a:rPr>
              <a:t>Đất đai, khí hậu không thuận lợi cho sản xuất lương thực, </a:t>
            </a:r>
            <a:r>
              <a:rPr lang="vi-VN" sz="2800">
                <a:solidFill>
                  <a:srgbClr val="FF3399"/>
                </a:solidFill>
                <a:ea typeface="#9Slide03 Noto Sans" panose="020B0502040504020204" pitchFamily="34" charset="0"/>
                <a:cs typeface="#9Slide03 Noto Sans" panose="020B0502040504020204" pitchFamily="34" charset="0"/>
              </a:rPr>
              <a:t>chỉ thích hợp trồng các loại cây </a:t>
            </a:r>
            <a:r>
              <a:rPr lang="en-US" sz="2800">
                <a:solidFill>
                  <a:srgbClr val="FF3399"/>
                </a:solidFill>
                <a:ea typeface="#9Slide03 Noto Sans" panose="020B0502040504020204" pitchFamily="34" charset="0"/>
                <a:cs typeface="#9Slide03 Noto Sans" panose="020B0502040504020204" pitchFamily="34" charset="0"/>
              </a:rPr>
              <a:t>nho, ô liu</a:t>
            </a:r>
            <a:r>
              <a:rPr lang="vi-VN" sz="2800">
                <a:solidFill>
                  <a:srgbClr val="FF3399"/>
                </a:solidFill>
                <a:ea typeface="#9Slide03 Noto Sans" panose="020B0502040504020204" pitchFamily="34" charset="0"/>
                <a:cs typeface="#9Slide03 Noto Sans" panose="020B0502040504020204" pitchFamily="34" charset="0"/>
              </a:rPr>
              <a:t>...</a:t>
            </a:r>
            <a:r>
              <a:rPr lang="en-US" sz="2800">
                <a:solidFill>
                  <a:srgbClr val="FF3399"/>
                </a:solidFill>
                <a:ea typeface="#9Slide03 Noto Sans" panose="020B0502040504020204" pitchFamily="34" charset="0"/>
                <a:cs typeface="#9Slide03 Noto Sans" panose="020B0502040504020204" pitchFamily="34" charset="0"/>
              </a:rPr>
              <a:t> </a:t>
            </a:r>
            <a:r>
              <a:rPr lang="vi-VN" sz="2800">
                <a:solidFill>
                  <a:srgbClr val="2B26F6"/>
                </a:solidFill>
                <a:ea typeface="#9Slide03 Noto Sans" panose="020B0502040504020204" pitchFamily="34" charset="0"/>
                <a:cs typeface="#9Slide03 Noto Sans" panose="020B0502040504020204" pitchFamily="34" charset="0"/>
              </a:rPr>
              <a:t>l</a:t>
            </a:r>
            <a:r>
              <a:rPr lang="vi-VN" sz="2800">
                <a:solidFill>
                  <a:srgbClr val="2B26F6"/>
                </a:solidFill>
              </a:rPr>
              <a:t>àm thủ công, đồ gốm, rượu nho… để buôn bán, lấy thu nhập để mua lương thực, thực phẩm</a:t>
            </a:r>
            <a:r>
              <a:rPr lang="vi-VN" sz="2800"/>
              <a:t>. </a:t>
            </a:r>
            <a:endParaRPr lang="vi-VN" sz="2800">
              <a:solidFill>
                <a:srgbClr val="FF3399"/>
              </a:solidFill>
              <a:ea typeface="#9Slide03 Noto Sans" panose="020B0502040504020204" pitchFamily="34" charset="0"/>
              <a:cs typeface="#9Slide03 Noto Sans" panose="020B0502040504020204" pitchFamily="34" charset="0"/>
            </a:endParaRPr>
          </a:p>
        </p:txBody>
      </p:sp>
      <p:grpSp>
        <p:nvGrpSpPr>
          <p:cNvPr id="18" name="Group 17">
            <a:extLst>
              <a:ext uri="{FF2B5EF4-FFF2-40B4-BE49-F238E27FC236}">
                <a16:creationId xmlns:a16="http://schemas.microsoft.com/office/drawing/2014/main" id="{50D8CD6E-1BC1-4EB3-8CB0-85FC5797B0E6}"/>
              </a:ext>
            </a:extLst>
          </p:cNvPr>
          <p:cNvGrpSpPr/>
          <p:nvPr/>
        </p:nvGrpSpPr>
        <p:grpSpPr>
          <a:xfrm>
            <a:off x="235591" y="2192632"/>
            <a:ext cx="5649023" cy="4398470"/>
            <a:chOff x="112197" y="0"/>
            <a:chExt cx="5649023" cy="4398470"/>
          </a:xfrm>
        </p:grpSpPr>
        <p:pic>
          <p:nvPicPr>
            <p:cNvPr id="19" name="Picture 18">
              <a:extLst>
                <a:ext uri="{FF2B5EF4-FFF2-40B4-BE49-F238E27FC236}">
                  <a16:creationId xmlns:a16="http://schemas.microsoft.com/office/drawing/2014/main" id="{D9685D85-8662-4F7A-A661-A9945DB4AF74}"/>
                </a:ext>
              </a:extLst>
            </p:cNvPr>
            <p:cNvPicPr>
              <a:picLocks noChangeAspect="1"/>
            </p:cNvPicPr>
            <p:nvPr/>
          </p:nvPicPr>
          <p:blipFill>
            <a:blip r:embed="rId4"/>
            <a:stretch>
              <a:fillRect/>
            </a:stretch>
          </p:blipFill>
          <p:spPr>
            <a:xfrm>
              <a:off x="112197" y="0"/>
              <a:ext cx="5649023" cy="3936805"/>
            </a:xfrm>
            <a:prstGeom prst="rect">
              <a:avLst/>
            </a:prstGeom>
          </p:spPr>
        </p:pic>
        <p:sp>
          <p:nvSpPr>
            <p:cNvPr id="20" name="TextBox 19">
              <a:extLst>
                <a:ext uri="{FF2B5EF4-FFF2-40B4-BE49-F238E27FC236}">
                  <a16:creationId xmlns:a16="http://schemas.microsoft.com/office/drawing/2014/main" id="{88CBD586-9011-47E0-9AFE-5714D73558A1}"/>
                </a:ext>
              </a:extLst>
            </p:cNvPr>
            <p:cNvSpPr txBox="1"/>
            <p:nvPr/>
          </p:nvSpPr>
          <p:spPr>
            <a:xfrm>
              <a:off x="112197" y="3475140"/>
              <a:ext cx="5649022" cy="923330"/>
            </a:xfrm>
            <a:prstGeom prst="rect">
              <a:avLst/>
            </a:prstGeom>
            <a:solidFill>
              <a:schemeClr val="bg1"/>
            </a:solidFill>
          </p:spPr>
          <p:txBody>
            <a:bodyPr wrap="square" rtlCol="0">
              <a:spAutoFit/>
            </a:bodyPr>
            <a:lstStyle/>
            <a:p>
              <a:r>
                <a:rPr lang="vi-VN">
                  <a:solidFill>
                    <a:srgbClr val="007B83"/>
                  </a:solidFill>
                </a:rPr>
                <a:t>Hình 6. Xưởng chế biến dầu Ô liu ở nam I-ta-li-a (kho chum đựng dầu được phát hiện, có khoảng 40 chum chứa gần 6000 lít dầu ăn)</a:t>
              </a:r>
              <a:endParaRPr lang="en-US">
                <a:solidFill>
                  <a:srgbClr val="007B83"/>
                </a:solidFill>
              </a:endParaRPr>
            </a:p>
          </p:txBody>
        </p:sp>
      </p:grpSp>
      <p:grpSp>
        <p:nvGrpSpPr>
          <p:cNvPr id="21" name="Group 20">
            <a:extLst>
              <a:ext uri="{FF2B5EF4-FFF2-40B4-BE49-F238E27FC236}">
                <a16:creationId xmlns:a16="http://schemas.microsoft.com/office/drawing/2014/main" id="{3938D71B-5826-40DB-92EB-CFF3ABA2DF29}"/>
              </a:ext>
            </a:extLst>
          </p:cNvPr>
          <p:cNvGrpSpPr/>
          <p:nvPr/>
        </p:nvGrpSpPr>
        <p:grpSpPr>
          <a:xfrm>
            <a:off x="6257523" y="2385964"/>
            <a:ext cx="5945674" cy="3743473"/>
            <a:chOff x="6246326" y="3239281"/>
            <a:chExt cx="5945674" cy="3743473"/>
          </a:xfrm>
        </p:grpSpPr>
        <p:pic>
          <p:nvPicPr>
            <p:cNvPr id="22" name="Picture 21">
              <a:extLst>
                <a:ext uri="{FF2B5EF4-FFF2-40B4-BE49-F238E27FC236}">
                  <a16:creationId xmlns:a16="http://schemas.microsoft.com/office/drawing/2014/main" id="{2743F439-3718-45A3-97B9-257F4423BF6B}"/>
                </a:ext>
              </a:extLst>
            </p:cNvPr>
            <p:cNvPicPr>
              <a:picLocks noChangeAspect="1"/>
            </p:cNvPicPr>
            <p:nvPr/>
          </p:nvPicPr>
          <p:blipFill>
            <a:blip r:embed="rId5"/>
            <a:stretch>
              <a:fillRect/>
            </a:stretch>
          </p:blipFill>
          <p:spPr>
            <a:xfrm>
              <a:off x="6246326" y="3239281"/>
              <a:ext cx="5945674" cy="3550139"/>
            </a:xfrm>
            <a:prstGeom prst="rect">
              <a:avLst/>
            </a:prstGeom>
          </p:spPr>
        </p:pic>
        <p:sp>
          <p:nvSpPr>
            <p:cNvPr id="23" name="TextBox 22">
              <a:extLst>
                <a:ext uri="{FF2B5EF4-FFF2-40B4-BE49-F238E27FC236}">
                  <a16:creationId xmlns:a16="http://schemas.microsoft.com/office/drawing/2014/main" id="{474B7400-72C4-4545-AE03-14FF68133EC9}"/>
                </a:ext>
              </a:extLst>
            </p:cNvPr>
            <p:cNvSpPr txBox="1"/>
            <p:nvPr/>
          </p:nvSpPr>
          <p:spPr>
            <a:xfrm>
              <a:off x="7397206" y="6613422"/>
              <a:ext cx="3643914" cy="369332"/>
            </a:xfrm>
            <a:prstGeom prst="rect">
              <a:avLst/>
            </a:prstGeom>
            <a:solidFill>
              <a:schemeClr val="bg1"/>
            </a:solidFill>
          </p:spPr>
          <p:txBody>
            <a:bodyPr wrap="square" rtlCol="0">
              <a:spAutoFit/>
            </a:bodyPr>
            <a:lstStyle/>
            <a:p>
              <a:r>
                <a:rPr lang="vi-VN">
                  <a:solidFill>
                    <a:srgbClr val="2B26F6"/>
                  </a:solidFill>
                </a:rPr>
                <a:t>	</a:t>
              </a:r>
              <a:r>
                <a:rPr lang="vi-VN">
                  <a:solidFill>
                    <a:srgbClr val="007B83"/>
                  </a:solidFill>
                </a:rPr>
                <a:t>Gốm sứ Hi Lạp</a:t>
              </a:r>
              <a:endParaRPr lang="en-US">
                <a:solidFill>
                  <a:srgbClr val="007B83"/>
                </a:solidFill>
              </a:endParaRPr>
            </a:p>
          </p:txBody>
        </p:sp>
      </p:grpSp>
    </p:spTree>
    <p:extLst>
      <p:ext uri="{BB962C8B-B14F-4D97-AF65-F5344CB8AC3E}">
        <p14:creationId xmlns:p14="http://schemas.microsoft.com/office/powerpoint/2010/main" val="36310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par>
                                <p:cTn id="57" presetID="16" presetClass="entr" presetSubtype="21"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8" grpId="0"/>
      <p:bldP spid="9" grpId="0" animBg="1"/>
      <p:bldP spid="6" grpId="0"/>
      <p:bldP spid="6" grpId="1"/>
      <p:bldP spid="7"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BD2A4E-3DD7-48B0-8D00-55A123DD32A3}"/>
              </a:ext>
            </a:extLst>
          </p:cNvPr>
          <p:cNvSpPr/>
          <p:nvPr/>
        </p:nvSpPr>
        <p:spPr>
          <a:xfrm>
            <a:off x="76044" y="706073"/>
            <a:ext cx="12039911" cy="830997"/>
          </a:xfrm>
          <a:prstGeom prst="rect">
            <a:avLst/>
          </a:prstGeom>
          <a:noFill/>
        </p:spPr>
        <p:txBody>
          <a:bodyPr wrap="square">
            <a:spAutoFit/>
          </a:bodyPr>
          <a:lstStyle/>
          <a:p>
            <a:pPr marL="342900" indent="-342900" algn="just">
              <a:buFont typeface="Wingdings" panose="05000000000000000000" pitchFamily="2" charset="2"/>
              <a:buChar char="ü"/>
            </a:pPr>
            <a:r>
              <a:rPr lang="vi-VN" sz="24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rPr>
              <a:t>Khu vực có nhiều nhiều tài nguyên (đá quý, quặng sắt, đất sét,...)=&gt;</a:t>
            </a:r>
            <a:r>
              <a:rPr lang="vi-VN" sz="2400">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rPr>
              <a:t> phát triển thủ công nghiệp</a:t>
            </a:r>
            <a:endParaRPr lang="vi-VN" sz="32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2" name="Rectangle 11">
            <a:extLst>
              <a:ext uri="{FF2B5EF4-FFF2-40B4-BE49-F238E27FC236}">
                <a16:creationId xmlns:a16="http://schemas.microsoft.com/office/drawing/2014/main" id="{BC0521DB-AEEC-4D7C-AA89-14AA6239E576}"/>
              </a:ext>
            </a:extLst>
          </p:cNvPr>
          <p:cNvSpPr/>
          <p:nvPr/>
        </p:nvSpPr>
        <p:spPr>
          <a:xfrm>
            <a:off x="152089" y="1537070"/>
            <a:ext cx="11788140" cy="954107"/>
          </a:xfrm>
          <a:prstGeom prst="rect">
            <a:avLst/>
          </a:prstGeom>
        </p:spPr>
        <p:txBody>
          <a:bodyPr wrap="square">
            <a:spAutoFit/>
          </a:bodyPr>
          <a:lstStyle/>
          <a:p>
            <a:pPr marL="285750" indent="-285750">
              <a:buFont typeface="Wingdings" panose="05000000000000000000" pitchFamily="2" charset="2"/>
              <a:buChar char="ü"/>
            </a:pPr>
            <a:r>
              <a:rPr lang="vi-VN" sz="2800">
                <a:solidFill>
                  <a:srgbClr val="2B26F6"/>
                </a:solidFill>
                <a:ea typeface="#9Slide03 Noto Sans" panose="020B0502040504020204" pitchFamily="34" charset="0"/>
                <a:cs typeface="#9Slide03 Noto Sans" panose="020B0502040504020204" pitchFamily="34" charset="0"/>
              </a:rPr>
              <a:t>Nhiều  vũng vịnh sâu và kín gió, thuận lợi cho hình thành hải cảng =&gt; </a:t>
            </a:r>
            <a:r>
              <a:rPr lang="vi-VN" sz="2800">
                <a:solidFill>
                  <a:srgbClr val="FF3399"/>
                </a:solidFill>
                <a:ea typeface="#9Slide03 Noto Sans" panose="020B0502040504020204" pitchFamily="34" charset="0"/>
                <a:cs typeface="#9Slide03 Noto Sans" panose="020B0502040504020204" pitchFamily="34" charset="0"/>
              </a:rPr>
              <a:t>giao thương đường biển và buôn bán.</a:t>
            </a:r>
            <a:r>
              <a:rPr lang="vi-VN" sz="2800">
                <a:solidFill>
                  <a:srgbClr val="7030A0"/>
                </a:solidFill>
              </a:rPr>
              <a:t> </a:t>
            </a:r>
            <a:endParaRPr lang="en-US" sz="2800"/>
          </a:p>
        </p:txBody>
      </p:sp>
      <p:sp>
        <p:nvSpPr>
          <p:cNvPr id="13" name="Rectangle 12">
            <a:extLst>
              <a:ext uri="{FF2B5EF4-FFF2-40B4-BE49-F238E27FC236}">
                <a16:creationId xmlns:a16="http://schemas.microsoft.com/office/drawing/2014/main" id="{07BC0F61-9A1F-4F12-9836-516C54993508}"/>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14" name="Rectangle 13">
            <a:extLst>
              <a:ext uri="{FF2B5EF4-FFF2-40B4-BE49-F238E27FC236}">
                <a16:creationId xmlns:a16="http://schemas.microsoft.com/office/drawing/2014/main" id="{99945CDE-DDA7-4C7A-8CE2-CDD2FFF61044}"/>
              </a:ext>
            </a:extLst>
          </p:cNvPr>
          <p:cNvSpPr/>
          <p:nvPr/>
        </p:nvSpPr>
        <p:spPr>
          <a:xfrm>
            <a:off x="213360" y="2513620"/>
            <a:ext cx="11501087" cy="830997"/>
          </a:xfrm>
          <a:prstGeom prst="rect">
            <a:avLst/>
          </a:prstGeom>
          <a:solidFill>
            <a:schemeClr val="bg1"/>
          </a:solidFill>
        </p:spPr>
        <p:txBody>
          <a:bodyPr wrap="square">
            <a:spAutoFit/>
          </a:bodyPr>
          <a:lstStyle/>
          <a:p>
            <a:pPr algn="just"/>
            <a:r>
              <a:rPr lang="vi-VN" sz="2400">
                <a:solidFill>
                  <a:srgbClr val="2B26F6"/>
                </a:solidFill>
              </a:rPr>
              <a:t>=&gt; Nền kinh tế chính của Hy Lạp và Rô-ma là thủ công nghiệp và thương nghiệp</a:t>
            </a:r>
            <a:r>
              <a:rPr lang="vi-VN" sz="2400">
                <a:solidFill>
                  <a:srgbClr val="7030A0"/>
                </a:solidFill>
              </a:rPr>
              <a:t> </a:t>
            </a:r>
            <a:r>
              <a:rPr lang="vi-VN" sz="24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rPr>
              <a:t>, </a:t>
            </a:r>
            <a:r>
              <a:rPr lang="vi-VN" sz="2400" b="1">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rPr>
              <a:t>hải cảng trở thành trung tâm đô thị.</a:t>
            </a:r>
            <a:endParaRPr lang="vi-VN" sz="3200" b="1">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grpSp>
        <p:nvGrpSpPr>
          <p:cNvPr id="23" name="Group 22">
            <a:extLst>
              <a:ext uri="{FF2B5EF4-FFF2-40B4-BE49-F238E27FC236}">
                <a16:creationId xmlns:a16="http://schemas.microsoft.com/office/drawing/2014/main" id="{F485D68E-20F8-465B-9F10-C54B6A32DB97}"/>
              </a:ext>
            </a:extLst>
          </p:cNvPr>
          <p:cNvGrpSpPr/>
          <p:nvPr/>
        </p:nvGrpSpPr>
        <p:grpSpPr>
          <a:xfrm>
            <a:off x="4946573" y="3529487"/>
            <a:ext cx="7399651" cy="2975267"/>
            <a:chOff x="4946573" y="3529487"/>
            <a:chExt cx="7399651" cy="2975267"/>
          </a:xfrm>
        </p:grpSpPr>
        <p:pic>
          <p:nvPicPr>
            <p:cNvPr id="16" name="Picture 15">
              <a:extLst>
                <a:ext uri="{FF2B5EF4-FFF2-40B4-BE49-F238E27FC236}">
                  <a16:creationId xmlns:a16="http://schemas.microsoft.com/office/drawing/2014/main" id="{2F504F2E-DC48-49A8-9413-9B58B28D3605}"/>
                </a:ext>
              </a:extLst>
            </p:cNvPr>
            <p:cNvPicPr>
              <a:picLocks noChangeAspect="1"/>
            </p:cNvPicPr>
            <p:nvPr/>
          </p:nvPicPr>
          <p:blipFill rotWithShape="1">
            <a:blip r:embed="rId2"/>
            <a:srcRect b="11564"/>
            <a:stretch/>
          </p:blipFill>
          <p:spPr>
            <a:xfrm>
              <a:off x="4946573" y="3529487"/>
              <a:ext cx="7169382" cy="2594918"/>
            </a:xfrm>
            <a:prstGeom prst="rect">
              <a:avLst/>
            </a:prstGeom>
          </p:spPr>
        </p:pic>
        <p:sp>
          <p:nvSpPr>
            <p:cNvPr id="17" name="TextBox 16">
              <a:extLst>
                <a:ext uri="{FF2B5EF4-FFF2-40B4-BE49-F238E27FC236}">
                  <a16:creationId xmlns:a16="http://schemas.microsoft.com/office/drawing/2014/main" id="{F98572CB-0975-4FA8-8809-108AD043A8F7}"/>
                </a:ext>
              </a:extLst>
            </p:cNvPr>
            <p:cNvSpPr txBox="1"/>
            <p:nvPr/>
          </p:nvSpPr>
          <p:spPr>
            <a:xfrm>
              <a:off x="5785583" y="6135422"/>
              <a:ext cx="6560641" cy="369332"/>
            </a:xfrm>
            <a:prstGeom prst="rect">
              <a:avLst/>
            </a:prstGeom>
            <a:noFill/>
          </p:spPr>
          <p:txBody>
            <a:bodyPr wrap="square" rtlCol="0">
              <a:spAutoFit/>
            </a:bodyPr>
            <a:lstStyle/>
            <a:p>
              <a:r>
                <a:rPr lang="vi-VN">
                  <a:solidFill>
                    <a:srgbClr val="007B83"/>
                  </a:solidFill>
                </a:rPr>
                <a:t>Buôn bán giao thương ở hải cảng Pire (Hi Lạp)</a:t>
              </a:r>
              <a:endParaRPr lang="en-US">
                <a:solidFill>
                  <a:srgbClr val="007B83"/>
                </a:solidFill>
              </a:endParaRPr>
            </a:p>
          </p:txBody>
        </p:sp>
      </p:grpSp>
      <p:grpSp>
        <p:nvGrpSpPr>
          <p:cNvPr id="22" name="Group 21">
            <a:extLst>
              <a:ext uri="{FF2B5EF4-FFF2-40B4-BE49-F238E27FC236}">
                <a16:creationId xmlns:a16="http://schemas.microsoft.com/office/drawing/2014/main" id="{A26EC2FB-8C9C-4B8F-8436-393E737AA275}"/>
              </a:ext>
            </a:extLst>
          </p:cNvPr>
          <p:cNvGrpSpPr/>
          <p:nvPr/>
        </p:nvGrpSpPr>
        <p:grpSpPr>
          <a:xfrm>
            <a:off x="-775058" y="3540504"/>
            <a:ext cx="6560641" cy="3265913"/>
            <a:chOff x="-775058" y="3540504"/>
            <a:chExt cx="6560641" cy="3265913"/>
          </a:xfrm>
        </p:grpSpPr>
        <p:pic>
          <p:nvPicPr>
            <p:cNvPr id="18" name="Picture 17">
              <a:extLst>
                <a:ext uri="{FF2B5EF4-FFF2-40B4-BE49-F238E27FC236}">
                  <a16:creationId xmlns:a16="http://schemas.microsoft.com/office/drawing/2014/main" id="{D36133A5-F41D-4007-863D-3161DCBDAB13}"/>
                </a:ext>
              </a:extLst>
            </p:cNvPr>
            <p:cNvPicPr>
              <a:picLocks noChangeAspect="1"/>
            </p:cNvPicPr>
            <p:nvPr/>
          </p:nvPicPr>
          <p:blipFill rotWithShape="1">
            <a:blip r:embed="rId3"/>
            <a:srcRect l="2782" t="4922" r="11149" b="27113"/>
            <a:stretch/>
          </p:blipFill>
          <p:spPr>
            <a:xfrm>
              <a:off x="152088" y="3540504"/>
              <a:ext cx="4706351" cy="2648118"/>
            </a:xfrm>
            <a:prstGeom prst="rect">
              <a:avLst/>
            </a:prstGeom>
          </p:spPr>
        </p:pic>
        <p:sp>
          <p:nvSpPr>
            <p:cNvPr id="21" name="TextBox 20">
              <a:extLst>
                <a:ext uri="{FF2B5EF4-FFF2-40B4-BE49-F238E27FC236}">
                  <a16:creationId xmlns:a16="http://schemas.microsoft.com/office/drawing/2014/main" id="{F602DE23-0EE2-498C-A665-6200CE4E6CCC}"/>
                </a:ext>
              </a:extLst>
            </p:cNvPr>
            <p:cNvSpPr txBox="1"/>
            <p:nvPr/>
          </p:nvSpPr>
          <p:spPr>
            <a:xfrm>
              <a:off x="-775058" y="6160086"/>
              <a:ext cx="6560641" cy="646331"/>
            </a:xfrm>
            <a:prstGeom prst="rect">
              <a:avLst/>
            </a:prstGeom>
            <a:noFill/>
          </p:spPr>
          <p:txBody>
            <a:bodyPr wrap="square" rtlCol="0">
              <a:spAutoFit/>
            </a:bodyPr>
            <a:lstStyle/>
            <a:p>
              <a:pPr algn="ctr"/>
              <a:r>
                <a:rPr lang="vi-VN">
                  <a:solidFill>
                    <a:srgbClr val="007B83"/>
                  </a:solidFill>
                </a:rPr>
                <a:t>Nhập ngũ cốc ở cảng Ô-si-ta, cửa sông Ti-bơ</a:t>
              </a:r>
            </a:p>
            <a:p>
              <a:pPr algn="ctr"/>
              <a:r>
                <a:rPr lang="vi-VN">
                  <a:solidFill>
                    <a:srgbClr val="007B83"/>
                  </a:solidFill>
                </a:rPr>
                <a:t> thành Rô-ma</a:t>
              </a:r>
              <a:endParaRPr lang="en-US">
                <a:solidFill>
                  <a:srgbClr val="007B83"/>
                </a:solidFill>
              </a:endParaRPr>
            </a:p>
          </p:txBody>
        </p:sp>
      </p:grpSp>
    </p:spTree>
    <p:extLst>
      <p:ext uri="{BB962C8B-B14F-4D97-AF65-F5344CB8AC3E}">
        <p14:creationId xmlns:p14="http://schemas.microsoft.com/office/powerpoint/2010/main" val="65056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8B8ED4-2F1C-4334-9CE6-CC529332AAF8}"/>
              </a:ext>
            </a:extLst>
          </p:cNvPr>
          <p:cNvSpPr/>
          <p:nvPr/>
        </p:nvSpPr>
        <p:spPr>
          <a:xfrm>
            <a:off x="383754" y="1064561"/>
            <a:ext cx="11424492" cy="3416320"/>
          </a:xfrm>
          <a:prstGeom prst="rect">
            <a:avLst/>
          </a:prstGeom>
        </p:spPr>
        <p:txBody>
          <a:bodyPr wrap="square">
            <a:spAutoFit/>
          </a:bodyPr>
          <a:lstStyle/>
          <a:p>
            <a:r>
              <a:rPr lang="vi-VN" sz="3600">
                <a:solidFill>
                  <a:srgbClr val="2B26F6"/>
                </a:solidFill>
              </a:rPr>
              <a:t>- Ở Hy Lạp, La Mã cổ đại, đất đai khô cằn chỉ thích hợp trồng những cây lâu năm. Có nhiều vũng, vịnh thuận lợi cho việc hình thành những hải cảng. </a:t>
            </a:r>
          </a:p>
          <a:p>
            <a:r>
              <a:rPr lang="vi-VN" sz="3600">
                <a:solidFill>
                  <a:srgbClr val="2B26F6"/>
                </a:solidFill>
              </a:rPr>
              <a:t>- Do sống gần biển, lại có nhiều mỏ khoảng sản nên cư dân ở đây sớm phát triển mạnh hoạt động buôn bán hàng hải và sản xuất thủ công nghiệp.</a:t>
            </a:r>
            <a:endParaRPr lang="vi-VN" sz="3600" i="0">
              <a:solidFill>
                <a:srgbClr val="2B26F6"/>
              </a:solidFill>
              <a:effectLst/>
            </a:endParaRPr>
          </a:p>
        </p:txBody>
      </p:sp>
      <p:sp>
        <p:nvSpPr>
          <p:cNvPr id="5" name="Rectangle 4">
            <a:extLst>
              <a:ext uri="{FF2B5EF4-FFF2-40B4-BE49-F238E27FC236}">
                <a16:creationId xmlns:a16="http://schemas.microsoft.com/office/drawing/2014/main" id="{248A1571-0681-42A0-9047-0FD3366C9146}"/>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pic>
        <p:nvPicPr>
          <p:cNvPr id="6" name="Picture 5" descr="book9">
            <a:extLst>
              <a:ext uri="{FF2B5EF4-FFF2-40B4-BE49-F238E27FC236}">
                <a16:creationId xmlns:a16="http://schemas.microsoft.com/office/drawing/2014/main" id="{7F046625-AC26-400F-A83B-2B5E206A022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13133" y="6350"/>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A3B295E-A06A-436A-BAA4-C594B07F6CDD}"/>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8528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389851-545F-49B8-93D3-68F63A5BCBB2}"/>
              </a:ext>
            </a:extLst>
          </p:cNvPr>
          <p:cNvSpPr/>
          <p:nvPr/>
        </p:nvSpPr>
        <p:spPr>
          <a:xfrm>
            <a:off x="235591" y="91214"/>
            <a:ext cx="8864927"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a:t>
            </a:r>
            <a:r>
              <a:rPr lang="vi-VN" sz="2400">
                <a:solidFill>
                  <a:schemeClr val="bg1"/>
                </a:solidFill>
                <a:latin typeface="Arial" panose="020B0604020202020204" pitchFamily="34" charset="0"/>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Mối quan hệ giữa đô thị </a:t>
            </a:r>
            <a:r>
              <a:rPr lang="vi-VN" sz="2400">
                <a:solidFill>
                  <a:schemeClr val="bg1"/>
                </a:solidFill>
                <a:latin typeface="Arial" panose="020B0604020202020204" pitchFamily="34" charset="0"/>
                <a:cs typeface="Arial" panose="020B0604020202020204" pitchFamily="34" charset="0"/>
              </a:rPr>
              <a:t>cổ </a:t>
            </a:r>
            <a:r>
              <a:rPr lang="en-US" sz="2400">
                <a:solidFill>
                  <a:schemeClr val="bg1"/>
                </a:solidFill>
                <a:latin typeface="Arial" panose="020B0604020202020204" pitchFamily="34" charset="0"/>
                <a:cs typeface="Arial" panose="020B0604020202020204" pitchFamily="34" charset="0"/>
              </a:rPr>
              <a:t>và các nền văn minh </a:t>
            </a:r>
            <a:r>
              <a:rPr lang="vi-VN" sz="2400">
                <a:solidFill>
                  <a:schemeClr val="bg1"/>
                </a:solidFill>
                <a:latin typeface="Arial" panose="020B0604020202020204" pitchFamily="34" charset="0"/>
                <a:cs typeface="Arial" panose="020B0604020202020204" pitchFamily="34" charset="0"/>
              </a:rPr>
              <a:t>Hi Lạp, La Mã</a:t>
            </a:r>
            <a:endParaRPr lang="en-US" sz="2400">
              <a:solidFill>
                <a:schemeClr val="bg1"/>
              </a:solidFill>
            </a:endParaRPr>
          </a:p>
        </p:txBody>
      </p:sp>
      <p:sp>
        <p:nvSpPr>
          <p:cNvPr id="3" name="Rectangle 2">
            <a:extLst>
              <a:ext uri="{FF2B5EF4-FFF2-40B4-BE49-F238E27FC236}">
                <a16:creationId xmlns:a16="http://schemas.microsoft.com/office/drawing/2014/main" id="{FA11D22B-C7B1-4CD0-A8B7-A5F67AC1100E}"/>
              </a:ext>
            </a:extLst>
          </p:cNvPr>
          <p:cNvSpPr/>
          <p:nvPr/>
        </p:nvSpPr>
        <p:spPr>
          <a:xfrm>
            <a:off x="114407" y="825441"/>
            <a:ext cx="11455706" cy="1384995"/>
          </a:xfrm>
          <a:prstGeom prst="rect">
            <a:avLst/>
          </a:prstGeom>
          <a:solidFill>
            <a:schemeClr val="bg1"/>
          </a:solidFill>
        </p:spPr>
        <p:txBody>
          <a:bodyPr wrap="square">
            <a:spAutoFit/>
          </a:bodyPr>
          <a:lstStyle/>
          <a:p>
            <a:pPr marL="342900" indent="-342900" algn="just">
              <a:buFont typeface="Wingdings" panose="05000000000000000000" pitchFamily="2" charset="2"/>
              <a:buChar char="Ø"/>
            </a:pPr>
            <a:r>
              <a:rPr lang="vi-VN" sz="2800">
                <a:solidFill>
                  <a:srgbClr val="2B26F6"/>
                </a:solidFill>
              </a:rPr>
              <a:t>Các đô thị ở Hy Lạp, La Mã cổ đại đều đóng vai trò là trung tâm kinh tế, chính trị của nhà nước, đồng thời cũng đặt nền tảng cho sự hình thành và phát triển của các nền văn minh.</a:t>
            </a:r>
          </a:p>
        </p:txBody>
      </p:sp>
      <p:sp>
        <p:nvSpPr>
          <p:cNvPr id="4" name="Rectangle 3">
            <a:extLst>
              <a:ext uri="{FF2B5EF4-FFF2-40B4-BE49-F238E27FC236}">
                <a16:creationId xmlns:a16="http://schemas.microsoft.com/office/drawing/2014/main" id="{2F14136D-0AB3-4C62-905C-1BF14978E584}"/>
              </a:ext>
            </a:extLst>
          </p:cNvPr>
          <p:cNvSpPr/>
          <p:nvPr/>
        </p:nvSpPr>
        <p:spPr>
          <a:xfrm>
            <a:off x="114407" y="2323116"/>
            <a:ext cx="11455706" cy="2677656"/>
          </a:xfrm>
          <a:prstGeom prst="rect">
            <a:avLst/>
          </a:prstGeom>
          <a:solidFill>
            <a:schemeClr val="bg1"/>
          </a:solidFill>
        </p:spPr>
        <p:txBody>
          <a:bodyPr wrap="square">
            <a:spAutoFit/>
          </a:bodyPr>
          <a:lstStyle/>
          <a:p>
            <a:pPr marL="342900" indent="-342900" algn="just">
              <a:buFont typeface="Wingdings" panose="05000000000000000000" pitchFamily="2" charset="2"/>
              <a:buChar char="Ø"/>
            </a:pPr>
            <a:r>
              <a:rPr lang="vi-VN" sz="2800">
                <a:solidFill>
                  <a:srgbClr val="2B26F6"/>
                </a:solidFill>
              </a:rPr>
              <a:t>Văn minh Hy Lạp, La Mã dựa trên sự phát triển của nền kinh tế công thương nghiệp. </a:t>
            </a:r>
            <a:r>
              <a:rPr lang="en-US" sz="2800">
                <a:solidFill>
                  <a:srgbClr val="2B26F6"/>
                </a:solidFill>
                <a:latin typeface="Arial" panose="020B0604020202020204" pitchFamily="34" charset="0"/>
                <a:cs typeface="Arial" panose="020B0604020202020204" pitchFamily="34" charset="0"/>
              </a:rPr>
              <a:t>Một bộ phận dân c</a:t>
            </a:r>
            <a:r>
              <a:rPr lang="vi-VN" sz="2800">
                <a:solidFill>
                  <a:srgbClr val="2B26F6"/>
                </a:solidFill>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 tại </a:t>
            </a:r>
            <a:r>
              <a:rPr lang="vi-VN" sz="2800">
                <a:solidFill>
                  <a:srgbClr val="2B26F6"/>
                </a:solidFill>
                <a:cs typeface="Arial" panose="020B0604020202020204" pitchFamily="34" charset="0"/>
              </a:rPr>
              <a:t>các đô thị </a:t>
            </a:r>
            <a:r>
              <a:rPr lang="en-US" sz="2800">
                <a:solidFill>
                  <a:srgbClr val="2B26F6"/>
                </a:solidFill>
                <a:latin typeface="Arial" panose="020B0604020202020204" pitchFamily="34" charset="0"/>
                <a:cs typeface="Arial" panose="020B0604020202020204" pitchFamily="34" charset="0"/>
              </a:rPr>
              <a:t>tham gia vào </a:t>
            </a:r>
            <a:r>
              <a:rPr lang="vi-VN" sz="2800">
                <a:solidFill>
                  <a:srgbClr val="2B26F6"/>
                </a:solidFill>
                <a:cs typeface="Arial" panose="020B0604020202020204" pitchFamily="34" charset="0"/>
              </a:rPr>
              <a:t> những sáng tạo văn học, nghệ thuật, triết học, khoa học - kĩ thuật.... </a:t>
            </a:r>
            <a:r>
              <a:rPr lang="en-US" sz="2800">
                <a:solidFill>
                  <a:srgbClr val="2B26F6"/>
                </a:solidFill>
                <a:latin typeface="Arial" panose="020B0604020202020204" pitchFamily="34" charset="0"/>
                <a:cs typeface="Arial" panose="020B0604020202020204" pitchFamily="34" charset="0"/>
              </a:rPr>
              <a:t>.</a:t>
            </a:r>
            <a:r>
              <a:rPr lang="vi-VN" sz="2800">
                <a:solidFill>
                  <a:srgbClr val="2B26F6"/>
                </a:solidFill>
                <a:cs typeface="Arial" panose="020B0604020202020204" pitchFamily="34" charset="0"/>
              </a:rPr>
              <a:t>. Nhiều thành tựu văn hoá rực rỡ còn được bảo tồn và phát huy giá trị to lớn đến tận ngày nay.</a:t>
            </a:r>
            <a:endParaRPr lang="en-US" sz="280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vi-VN" sz="2800" b="0" i="0">
              <a:solidFill>
                <a:srgbClr val="2B26F6"/>
              </a:solidFill>
              <a:effectLst/>
            </a:endParaRPr>
          </a:p>
        </p:txBody>
      </p:sp>
      <p:pic>
        <p:nvPicPr>
          <p:cNvPr id="8" name="Picture 7">
            <a:extLst>
              <a:ext uri="{FF2B5EF4-FFF2-40B4-BE49-F238E27FC236}">
                <a16:creationId xmlns:a16="http://schemas.microsoft.com/office/drawing/2014/main" id="{8E3217F8-C5FF-4EB9-8F5D-176B9ABCB1DD}"/>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120447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grpSp>
        <p:nvGrpSpPr>
          <p:cNvPr id="3" name="Group 2">
            <a:extLst>
              <a:ext uri="{FF2B5EF4-FFF2-40B4-BE49-F238E27FC236}">
                <a16:creationId xmlns:a16="http://schemas.microsoft.com/office/drawing/2014/main" id="{BD8CEDFE-61CF-4EE1-8CB9-654B223F0582}"/>
              </a:ext>
            </a:extLst>
          </p:cNvPr>
          <p:cNvGrpSpPr/>
          <p:nvPr/>
        </p:nvGrpSpPr>
        <p:grpSpPr>
          <a:xfrm>
            <a:off x="167428" y="73165"/>
            <a:ext cx="10029716" cy="872949"/>
            <a:chOff x="1133366" y="2220084"/>
            <a:chExt cx="5681780" cy="914400"/>
          </a:xfrm>
          <a:solidFill>
            <a:srgbClr val="FFFF9B"/>
          </a:solidFill>
        </p:grpSpPr>
        <p:sp>
          <p:nvSpPr>
            <p:cNvPr id="5" name="Arrow: Pentagon 4">
              <a:extLst>
                <a:ext uri="{FF2B5EF4-FFF2-40B4-BE49-F238E27FC236}">
                  <a16:creationId xmlns:a16="http://schemas.microsoft.com/office/drawing/2014/main" id="{584227DA-9F72-43B3-BEE1-37B160EDEE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E8566766-20BF-4A8B-8E70-52AFF4EEECF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C49F67F-A8E7-485A-9373-F59661F7E282}"/>
              </a:ext>
            </a:extLst>
          </p:cNvPr>
          <p:cNvSpPr txBox="1"/>
          <p:nvPr/>
        </p:nvSpPr>
        <p:spPr>
          <a:xfrm>
            <a:off x="1387867" y="79565"/>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8" name="Arrow: Pentagon 7">
            <a:extLst>
              <a:ext uri="{FF2B5EF4-FFF2-40B4-BE49-F238E27FC236}">
                <a16:creationId xmlns:a16="http://schemas.microsoft.com/office/drawing/2014/main" id="{6F27390C-08B8-46EA-AE9D-32B0AC6CE559}"/>
              </a:ext>
            </a:extLst>
          </p:cNvPr>
          <p:cNvSpPr/>
          <p:nvPr/>
        </p:nvSpPr>
        <p:spPr>
          <a:xfrm>
            <a:off x="57608" y="73166"/>
            <a:ext cx="1301952" cy="8819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A8170B0D-99FD-4970-9ED3-D2937C7510D6}"/>
              </a:ext>
            </a:extLst>
          </p:cNvPr>
          <p:cNvSpPr/>
          <p:nvPr/>
        </p:nvSpPr>
        <p:spPr>
          <a:xfrm rot="5400000">
            <a:off x="1048340" y="37761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90CF736-5CC1-43D0-B62E-80E18767D01E}"/>
              </a:ext>
            </a:extLst>
          </p:cNvPr>
          <p:cNvGrpSpPr/>
          <p:nvPr/>
        </p:nvGrpSpPr>
        <p:grpSpPr>
          <a:xfrm>
            <a:off x="2481708" y="1918358"/>
            <a:ext cx="8812156" cy="1781839"/>
            <a:chOff x="2612336" y="780471"/>
            <a:chExt cx="8812156" cy="1781839"/>
          </a:xfrm>
        </p:grpSpPr>
        <p:sp>
          <p:nvSpPr>
            <p:cNvPr id="24" name="Rectangle 9">
              <a:extLst>
                <a:ext uri="{FF2B5EF4-FFF2-40B4-BE49-F238E27FC236}">
                  <a16:creationId xmlns:a16="http://schemas.microsoft.com/office/drawing/2014/main" id="{04FDAC46-0B88-43AA-895C-67F3D316FBBC}"/>
                </a:ext>
              </a:extLst>
            </p:cNvPr>
            <p:cNvSpPr/>
            <p:nvPr/>
          </p:nvSpPr>
          <p:spPr>
            <a:xfrm>
              <a:off x="2612336" y="780471"/>
              <a:ext cx="8812156" cy="1726289"/>
            </a:xfrm>
            <a:custGeom>
              <a:avLst/>
              <a:gdLst>
                <a:gd name="connsiteX0" fmla="*/ 0 w 8812156"/>
                <a:gd name="connsiteY0" fmla="*/ 0 h 1726289"/>
                <a:gd name="connsiteX1" fmla="*/ 765980 w 8812156"/>
                <a:gd name="connsiteY1" fmla="*/ 0 h 1726289"/>
                <a:gd name="connsiteX2" fmla="*/ 1620081 w 8812156"/>
                <a:gd name="connsiteY2" fmla="*/ 0 h 1726289"/>
                <a:gd name="connsiteX3" fmla="*/ 2121696 w 8812156"/>
                <a:gd name="connsiteY3" fmla="*/ 0 h 1726289"/>
                <a:gd name="connsiteX4" fmla="*/ 2887676 w 8812156"/>
                <a:gd name="connsiteY4" fmla="*/ 0 h 1726289"/>
                <a:gd name="connsiteX5" fmla="*/ 3389291 w 8812156"/>
                <a:gd name="connsiteY5" fmla="*/ 0 h 1726289"/>
                <a:gd name="connsiteX6" fmla="*/ 4067149 w 8812156"/>
                <a:gd name="connsiteY6" fmla="*/ 0 h 1726289"/>
                <a:gd name="connsiteX7" fmla="*/ 4833129 w 8812156"/>
                <a:gd name="connsiteY7" fmla="*/ 0 h 1726289"/>
                <a:gd name="connsiteX8" fmla="*/ 5246622 w 8812156"/>
                <a:gd name="connsiteY8" fmla="*/ 0 h 1726289"/>
                <a:gd name="connsiteX9" fmla="*/ 5660116 w 8812156"/>
                <a:gd name="connsiteY9" fmla="*/ 0 h 1726289"/>
                <a:gd name="connsiteX10" fmla="*/ 6514217 w 8812156"/>
                <a:gd name="connsiteY10" fmla="*/ 0 h 1726289"/>
                <a:gd name="connsiteX11" fmla="*/ 7192075 w 8812156"/>
                <a:gd name="connsiteY11" fmla="*/ 0 h 1726289"/>
                <a:gd name="connsiteX12" fmla="*/ 7605568 w 8812156"/>
                <a:gd name="connsiteY12" fmla="*/ 0 h 1726289"/>
                <a:gd name="connsiteX13" fmla="*/ 8812156 w 8812156"/>
                <a:gd name="connsiteY13" fmla="*/ 0 h 1726289"/>
                <a:gd name="connsiteX14" fmla="*/ 8812156 w 8812156"/>
                <a:gd name="connsiteY14" fmla="*/ 609955 h 1726289"/>
                <a:gd name="connsiteX15" fmla="*/ 8812156 w 8812156"/>
                <a:gd name="connsiteY15" fmla="*/ 1150859 h 1726289"/>
                <a:gd name="connsiteX16" fmla="*/ 8812156 w 8812156"/>
                <a:gd name="connsiteY16" fmla="*/ 1726289 h 1726289"/>
                <a:gd name="connsiteX17" fmla="*/ 8398663 w 8812156"/>
                <a:gd name="connsiteY17" fmla="*/ 1726289 h 1726289"/>
                <a:gd name="connsiteX18" fmla="*/ 7544561 w 8812156"/>
                <a:gd name="connsiteY18" fmla="*/ 1726289 h 1726289"/>
                <a:gd name="connsiteX19" fmla="*/ 6778582 w 8812156"/>
                <a:gd name="connsiteY19" fmla="*/ 1726289 h 1726289"/>
                <a:gd name="connsiteX20" fmla="*/ 6012602 w 8812156"/>
                <a:gd name="connsiteY20" fmla="*/ 1726289 h 1726289"/>
                <a:gd name="connsiteX21" fmla="*/ 5246622 w 8812156"/>
                <a:gd name="connsiteY21" fmla="*/ 1726289 h 1726289"/>
                <a:gd name="connsiteX22" fmla="*/ 4745007 w 8812156"/>
                <a:gd name="connsiteY22" fmla="*/ 1726289 h 1726289"/>
                <a:gd name="connsiteX23" fmla="*/ 3890906 w 8812156"/>
                <a:gd name="connsiteY23" fmla="*/ 1726289 h 1726289"/>
                <a:gd name="connsiteX24" fmla="*/ 3213048 w 8812156"/>
                <a:gd name="connsiteY24" fmla="*/ 1726289 h 1726289"/>
                <a:gd name="connsiteX25" fmla="*/ 2799554 w 8812156"/>
                <a:gd name="connsiteY25" fmla="*/ 1726289 h 1726289"/>
                <a:gd name="connsiteX26" fmla="*/ 2121696 w 8812156"/>
                <a:gd name="connsiteY26" fmla="*/ 1726289 h 1726289"/>
                <a:gd name="connsiteX27" fmla="*/ 1531959 w 8812156"/>
                <a:gd name="connsiteY27" fmla="*/ 1726289 h 1726289"/>
                <a:gd name="connsiteX28" fmla="*/ 942223 w 8812156"/>
                <a:gd name="connsiteY28" fmla="*/ 1726289 h 1726289"/>
                <a:gd name="connsiteX29" fmla="*/ 0 w 8812156"/>
                <a:gd name="connsiteY29" fmla="*/ 1726289 h 1726289"/>
                <a:gd name="connsiteX30" fmla="*/ 0 w 8812156"/>
                <a:gd name="connsiteY30" fmla="*/ 1168122 h 1726289"/>
                <a:gd name="connsiteX31" fmla="*/ 0 w 8812156"/>
                <a:gd name="connsiteY31" fmla="*/ 575430 h 1726289"/>
                <a:gd name="connsiteX32" fmla="*/ 0 w 8812156"/>
                <a:gd name="connsiteY32" fmla="*/ 0 h 17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12156" h="1726289" fill="none" extrusionOk="0">
                  <a:moveTo>
                    <a:pt x="0" y="0"/>
                  </a:moveTo>
                  <a:cubicBezTo>
                    <a:pt x="367926" y="-8052"/>
                    <a:pt x="430285" y="24300"/>
                    <a:pt x="765980" y="0"/>
                  </a:cubicBezTo>
                  <a:cubicBezTo>
                    <a:pt x="1101675" y="-24300"/>
                    <a:pt x="1404624" y="-6678"/>
                    <a:pt x="1620081" y="0"/>
                  </a:cubicBezTo>
                  <a:cubicBezTo>
                    <a:pt x="1835538" y="6678"/>
                    <a:pt x="1898197" y="-18396"/>
                    <a:pt x="2121696" y="0"/>
                  </a:cubicBezTo>
                  <a:cubicBezTo>
                    <a:pt x="2345196" y="18396"/>
                    <a:pt x="2555955" y="-18693"/>
                    <a:pt x="2887676" y="0"/>
                  </a:cubicBezTo>
                  <a:cubicBezTo>
                    <a:pt x="3219397" y="18693"/>
                    <a:pt x="3209613" y="-12229"/>
                    <a:pt x="3389291" y="0"/>
                  </a:cubicBezTo>
                  <a:cubicBezTo>
                    <a:pt x="3568969" y="12229"/>
                    <a:pt x="3735915" y="-7360"/>
                    <a:pt x="4067149" y="0"/>
                  </a:cubicBezTo>
                  <a:cubicBezTo>
                    <a:pt x="4398383" y="7360"/>
                    <a:pt x="4644352" y="-14634"/>
                    <a:pt x="4833129" y="0"/>
                  </a:cubicBezTo>
                  <a:cubicBezTo>
                    <a:pt x="5021906" y="14634"/>
                    <a:pt x="5126028" y="12714"/>
                    <a:pt x="5246622" y="0"/>
                  </a:cubicBezTo>
                  <a:cubicBezTo>
                    <a:pt x="5367216" y="-12714"/>
                    <a:pt x="5556310" y="-988"/>
                    <a:pt x="5660116" y="0"/>
                  </a:cubicBezTo>
                  <a:cubicBezTo>
                    <a:pt x="5763922" y="988"/>
                    <a:pt x="6104606" y="-11870"/>
                    <a:pt x="6514217" y="0"/>
                  </a:cubicBezTo>
                  <a:cubicBezTo>
                    <a:pt x="6923828" y="11870"/>
                    <a:pt x="6960835" y="-25971"/>
                    <a:pt x="7192075" y="0"/>
                  </a:cubicBezTo>
                  <a:cubicBezTo>
                    <a:pt x="7423315" y="25971"/>
                    <a:pt x="7482409" y="10993"/>
                    <a:pt x="7605568" y="0"/>
                  </a:cubicBezTo>
                  <a:cubicBezTo>
                    <a:pt x="7728727" y="-10993"/>
                    <a:pt x="8325140" y="50842"/>
                    <a:pt x="8812156" y="0"/>
                  </a:cubicBezTo>
                  <a:cubicBezTo>
                    <a:pt x="8828412" y="192249"/>
                    <a:pt x="8810002" y="412836"/>
                    <a:pt x="8812156" y="609955"/>
                  </a:cubicBezTo>
                  <a:cubicBezTo>
                    <a:pt x="8814310" y="807075"/>
                    <a:pt x="8810756" y="947190"/>
                    <a:pt x="8812156" y="1150859"/>
                  </a:cubicBezTo>
                  <a:cubicBezTo>
                    <a:pt x="8813556" y="1354528"/>
                    <a:pt x="8795067" y="1516901"/>
                    <a:pt x="8812156" y="1726289"/>
                  </a:cubicBezTo>
                  <a:cubicBezTo>
                    <a:pt x="8615875" y="1746366"/>
                    <a:pt x="8576134" y="1739975"/>
                    <a:pt x="8398663" y="1726289"/>
                  </a:cubicBezTo>
                  <a:cubicBezTo>
                    <a:pt x="8221192" y="1712603"/>
                    <a:pt x="7904005" y="1710625"/>
                    <a:pt x="7544561" y="1726289"/>
                  </a:cubicBezTo>
                  <a:cubicBezTo>
                    <a:pt x="7185117" y="1741953"/>
                    <a:pt x="7105249" y="1734809"/>
                    <a:pt x="6778582" y="1726289"/>
                  </a:cubicBezTo>
                  <a:cubicBezTo>
                    <a:pt x="6451915" y="1717769"/>
                    <a:pt x="6193609" y="1705737"/>
                    <a:pt x="6012602" y="1726289"/>
                  </a:cubicBezTo>
                  <a:cubicBezTo>
                    <a:pt x="5831595" y="1746841"/>
                    <a:pt x="5495226" y="1754270"/>
                    <a:pt x="5246622" y="1726289"/>
                  </a:cubicBezTo>
                  <a:cubicBezTo>
                    <a:pt x="4998018" y="1698308"/>
                    <a:pt x="4963761" y="1721173"/>
                    <a:pt x="4745007" y="1726289"/>
                  </a:cubicBezTo>
                  <a:cubicBezTo>
                    <a:pt x="4526253" y="1731405"/>
                    <a:pt x="4243864" y="1753246"/>
                    <a:pt x="3890906" y="1726289"/>
                  </a:cubicBezTo>
                  <a:cubicBezTo>
                    <a:pt x="3537948" y="1699332"/>
                    <a:pt x="3444222" y="1749803"/>
                    <a:pt x="3213048" y="1726289"/>
                  </a:cubicBezTo>
                  <a:cubicBezTo>
                    <a:pt x="2981874" y="1702775"/>
                    <a:pt x="2924801" y="1737595"/>
                    <a:pt x="2799554" y="1726289"/>
                  </a:cubicBezTo>
                  <a:cubicBezTo>
                    <a:pt x="2674307" y="1714983"/>
                    <a:pt x="2412360" y="1738380"/>
                    <a:pt x="2121696" y="1726289"/>
                  </a:cubicBezTo>
                  <a:cubicBezTo>
                    <a:pt x="1831032" y="1714198"/>
                    <a:pt x="1762944" y="1730766"/>
                    <a:pt x="1531959" y="1726289"/>
                  </a:cubicBezTo>
                  <a:cubicBezTo>
                    <a:pt x="1300974" y="1721812"/>
                    <a:pt x="1179210" y="1739880"/>
                    <a:pt x="942223" y="1726289"/>
                  </a:cubicBezTo>
                  <a:cubicBezTo>
                    <a:pt x="705236" y="1712698"/>
                    <a:pt x="247181" y="1746006"/>
                    <a:pt x="0" y="1726289"/>
                  </a:cubicBezTo>
                  <a:cubicBezTo>
                    <a:pt x="-14424" y="1557120"/>
                    <a:pt x="1395" y="1360913"/>
                    <a:pt x="0" y="1168122"/>
                  </a:cubicBezTo>
                  <a:cubicBezTo>
                    <a:pt x="-1395" y="975331"/>
                    <a:pt x="-25228" y="756844"/>
                    <a:pt x="0" y="575430"/>
                  </a:cubicBezTo>
                  <a:cubicBezTo>
                    <a:pt x="25228" y="394016"/>
                    <a:pt x="28470" y="177517"/>
                    <a:pt x="0" y="0"/>
                  </a:cubicBezTo>
                  <a:close/>
                </a:path>
                <a:path w="8812156" h="1726289" stroke="0" extrusionOk="0">
                  <a:moveTo>
                    <a:pt x="0" y="0"/>
                  </a:moveTo>
                  <a:cubicBezTo>
                    <a:pt x="211943" y="15199"/>
                    <a:pt x="334432" y="-5668"/>
                    <a:pt x="589737" y="0"/>
                  </a:cubicBezTo>
                  <a:cubicBezTo>
                    <a:pt x="845042" y="5668"/>
                    <a:pt x="826260" y="15570"/>
                    <a:pt x="1003230" y="0"/>
                  </a:cubicBezTo>
                  <a:cubicBezTo>
                    <a:pt x="1180200" y="-15570"/>
                    <a:pt x="1676126" y="37061"/>
                    <a:pt x="1857331" y="0"/>
                  </a:cubicBezTo>
                  <a:cubicBezTo>
                    <a:pt x="2038536" y="-37061"/>
                    <a:pt x="2289281" y="-13914"/>
                    <a:pt x="2447068" y="0"/>
                  </a:cubicBezTo>
                  <a:cubicBezTo>
                    <a:pt x="2604855" y="13914"/>
                    <a:pt x="2748173" y="27376"/>
                    <a:pt x="3036805" y="0"/>
                  </a:cubicBezTo>
                  <a:cubicBezTo>
                    <a:pt x="3325437" y="-27376"/>
                    <a:pt x="3539316" y="-4102"/>
                    <a:pt x="3890906" y="0"/>
                  </a:cubicBezTo>
                  <a:cubicBezTo>
                    <a:pt x="4242496" y="4102"/>
                    <a:pt x="4257195" y="18097"/>
                    <a:pt x="4392521" y="0"/>
                  </a:cubicBezTo>
                  <a:cubicBezTo>
                    <a:pt x="4527848" y="-18097"/>
                    <a:pt x="5020731" y="-3278"/>
                    <a:pt x="5246622" y="0"/>
                  </a:cubicBezTo>
                  <a:cubicBezTo>
                    <a:pt x="5472513" y="3278"/>
                    <a:pt x="5727723" y="7554"/>
                    <a:pt x="6100723" y="0"/>
                  </a:cubicBezTo>
                  <a:cubicBezTo>
                    <a:pt x="6473723" y="-7554"/>
                    <a:pt x="6508616" y="-22998"/>
                    <a:pt x="6778582" y="0"/>
                  </a:cubicBezTo>
                  <a:cubicBezTo>
                    <a:pt x="7048548" y="22998"/>
                    <a:pt x="7367116" y="-8053"/>
                    <a:pt x="7632683" y="0"/>
                  </a:cubicBezTo>
                  <a:cubicBezTo>
                    <a:pt x="7898250" y="8053"/>
                    <a:pt x="8074321" y="-18202"/>
                    <a:pt x="8222419" y="0"/>
                  </a:cubicBezTo>
                  <a:cubicBezTo>
                    <a:pt x="8370517" y="18202"/>
                    <a:pt x="8593227" y="1972"/>
                    <a:pt x="8812156" y="0"/>
                  </a:cubicBezTo>
                  <a:cubicBezTo>
                    <a:pt x="8817927" y="180105"/>
                    <a:pt x="8794521" y="397528"/>
                    <a:pt x="8812156" y="592693"/>
                  </a:cubicBezTo>
                  <a:cubicBezTo>
                    <a:pt x="8829791" y="787858"/>
                    <a:pt x="8788047" y="973996"/>
                    <a:pt x="8812156" y="1168122"/>
                  </a:cubicBezTo>
                  <a:cubicBezTo>
                    <a:pt x="8836265" y="1362248"/>
                    <a:pt x="8808758" y="1565001"/>
                    <a:pt x="8812156" y="1726289"/>
                  </a:cubicBezTo>
                  <a:cubicBezTo>
                    <a:pt x="8629407" y="1693151"/>
                    <a:pt x="8361561" y="1704058"/>
                    <a:pt x="8046176" y="1726289"/>
                  </a:cubicBezTo>
                  <a:cubicBezTo>
                    <a:pt x="7730791" y="1748520"/>
                    <a:pt x="7603503" y="1734921"/>
                    <a:pt x="7368318" y="1726289"/>
                  </a:cubicBezTo>
                  <a:cubicBezTo>
                    <a:pt x="7133133" y="1717657"/>
                    <a:pt x="7049431" y="1728033"/>
                    <a:pt x="6954825" y="1726289"/>
                  </a:cubicBezTo>
                  <a:cubicBezTo>
                    <a:pt x="6860219" y="1724545"/>
                    <a:pt x="6650657" y="1745147"/>
                    <a:pt x="6453210" y="1726289"/>
                  </a:cubicBezTo>
                  <a:cubicBezTo>
                    <a:pt x="6255763" y="1707431"/>
                    <a:pt x="5853505" y="1687749"/>
                    <a:pt x="5599108" y="1726289"/>
                  </a:cubicBezTo>
                  <a:cubicBezTo>
                    <a:pt x="5344711" y="1764829"/>
                    <a:pt x="5170334" y="1759868"/>
                    <a:pt x="4921250" y="1726289"/>
                  </a:cubicBezTo>
                  <a:cubicBezTo>
                    <a:pt x="4672166" y="1692710"/>
                    <a:pt x="4578907" y="1706646"/>
                    <a:pt x="4419635" y="1726289"/>
                  </a:cubicBezTo>
                  <a:cubicBezTo>
                    <a:pt x="4260363" y="1745932"/>
                    <a:pt x="3902228" y="1735730"/>
                    <a:pt x="3741777" y="1726289"/>
                  </a:cubicBezTo>
                  <a:cubicBezTo>
                    <a:pt x="3581326" y="1716848"/>
                    <a:pt x="3482954" y="1726758"/>
                    <a:pt x="3328284" y="1726289"/>
                  </a:cubicBezTo>
                  <a:cubicBezTo>
                    <a:pt x="3173614" y="1725820"/>
                    <a:pt x="3098972" y="1743863"/>
                    <a:pt x="2914790" y="1726289"/>
                  </a:cubicBezTo>
                  <a:cubicBezTo>
                    <a:pt x="2730608" y="1708715"/>
                    <a:pt x="2382168" y="1751576"/>
                    <a:pt x="2236932" y="1726289"/>
                  </a:cubicBezTo>
                  <a:cubicBezTo>
                    <a:pt x="2091696" y="1701002"/>
                    <a:pt x="1957025" y="1711989"/>
                    <a:pt x="1735317" y="1726289"/>
                  </a:cubicBezTo>
                  <a:cubicBezTo>
                    <a:pt x="1513609" y="1740589"/>
                    <a:pt x="1135733" y="1727819"/>
                    <a:pt x="969337" y="1726289"/>
                  </a:cubicBezTo>
                  <a:cubicBezTo>
                    <a:pt x="802941" y="1724759"/>
                    <a:pt x="366152" y="1701625"/>
                    <a:pt x="0" y="1726289"/>
                  </a:cubicBezTo>
                  <a:cubicBezTo>
                    <a:pt x="10730" y="1484073"/>
                    <a:pt x="-7687" y="1340250"/>
                    <a:pt x="0" y="1133596"/>
                  </a:cubicBezTo>
                  <a:cubicBezTo>
                    <a:pt x="7687" y="926942"/>
                    <a:pt x="27413" y="714072"/>
                    <a:pt x="0" y="540904"/>
                  </a:cubicBezTo>
                  <a:cubicBezTo>
                    <a:pt x="-27413" y="367736"/>
                    <a:pt x="21404" y="168063"/>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552D064-22CA-4575-B976-9C2B04E97142}"/>
                </a:ext>
              </a:extLst>
            </p:cNvPr>
            <p:cNvSpPr/>
            <p:nvPr/>
          </p:nvSpPr>
          <p:spPr>
            <a:xfrm>
              <a:off x="2723975" y="992650"/>
              <a:ext cx="8418494" cy="1569660"/>
            </a:xfrm>
            <a:prstGeom prst="rect">
              <a:avLst/>
            </a:prstGeom>
          </p:spPr>
          <p:txBody>
            <a:bodyPr wrap="square">
              <a:spAutoFit/>
            </a:bodyPr>
            <a:lstStyle/>
            <a:p>
              <a:pPr algn="ctr"/>
              <a:r>
                <a:rPr lang="vi-VN" sz="3200">
                  <a:solidFill>
                    <a:srgbClr val="2B26F6"/>
                  </a:solidFill>
                </a:rPr>
                <a:t> </a:t>
              </a:r>
              <a:r>
                <a:rPr lang="en-US" sz="3200" b="1">
                  <a:solidFill>
                    <a:srgbClr val="2B26F6"/>
                  </a:solidFill>
                  <a:latin typeface="Arial" panose="020B0604020202020204" pitchFamily="34" charset="0"/>
                  <a:cs typeface="Arial" panose="020B0604020202020204" pitchFamily="34" charset="0"/>
                </a:rPr>
                <a:t>Nhóm 1,3:</a:t>
              </a:r>
              <a:r>
                <a:rPr lang="en-US" sz="3200">
                  <a:solidFill>
                    <a:srgbClr val="2B26F6"/>
                  </a:solidFill>
                </a:rPr>
                <a:t> </a:t>
              </a:r>
              <a:r>
                <a:rPr lang="en-US" sz="3200">
                  <a:solidFill>
                    <a:srgbClr val="FF3399"/>
                  </a:solidFill>
                  <a:latin typeface="Arial" panose="020B0604020202020204" pitchFamily="34" charset="0"/>
                  <a:cs typeface="Arial" panose="020B0604020202020204" pitchFamily="34" charset="0"/>
                </a:rPr>
                <a:t>Phân tích điều kiện dẫn đến sự ra đời các đô thị trung đại ở Tây Âu?</a:t>
              </a:r>
            </a:p>
            <a:p>
              <a:endParaRPr lang="en-US" sz="3200">
                <a:solidFill>
                  <a:srgbClr val="2B26F6"/>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93FDE32-72F5-4917-88EC-A47BAD7B6372}"/>
              </a:ext>
            </a:extLst>
          </p:cNvPr>
          <p:cNvGrpSpPr/>
          <p:nvPr/>
        </p:nvGrpSpPr>
        <p:grpSpPr>
          <a:xfrm>
            <a:off x="-130629" y="2809278"/>
            <a:ext cx="2634665" cy="2634665"/>
            <a:chOff x="163827" y="1365896"/>
            <a:chExt cx="2183374" cy="2183374"/>
          </a:xfrm>
        </p:grpSpPr>
        <p:sp>
          <p:nvSpPr>
            <p:cNvPr id="27" name="Arrow: Circular 26">
              <a:extLst>
                <a:ext uri="{FF2B5EF4-FFF2-40B4-BE49-F238E27FC236}">
                  <a16:creationId xmlns:a16="http://schemas.microsoft.com/office/drawing/2014/main" id="{D989F88F-5CD5-4D7F-B156-16509B913CD4}"/>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8" name="Group 27">
              <a:extLst>
                <a:ext uri="{FF2B5EF4-FFF2-40B4-BE49-F238E27FC236}">
                  <a16:creationId xmlns:a16="http://schemas.microsoft.com/office/drawing/2014/main" id="{374D79B1-5659-48A4-B3F9-4EBCCC0F0FA1}"/>
                </a:ext>
              </a:extLst>
            </p:cNvPr>
            <p:cNvGrpSpPr/>
            <p:nvPr/>
          </p:nvGrpSpPr>
          <p:grpSpPr>
            <a:xfrm>
              <a:off x="274846" y="1465512"/>
              <a:ext cx="1942833" cy="1942833"/>
              <a:chOff x="274846" y="1465512"/>
              <a:chExt cx="1942833" cy="1942833"/>
            </a:xfrm>
          </p:grpSpPr>
          <p:grpSp>
            <p:nvGrpSpPr>
              <p:cNvPr id="29" name="Group 28">
                <a:extLst>
                  <a:ext uri="{FF2B5EF4-FFF2-40B4-BE49-F238E27FC236}">
                    <a16:creationId xmlns:a16="http://schemas.microsoft.com/office/drawing/2014/main" id="{CC189EF7-7F33-42C6-939E-C6164C53378A}"/>
                  </a:ext>
                </a:extLst>
              </p:cNvPr>
              <p:cNvGrpSpPr/>
              <p:nvPr/>
            </p:nvGrpSpPr>
            <p:grpSpPr>
              <a:xfrm>
                <a:off x="274846" y="1465512"/>
                <a:ext cx="1942833" cy="1942833"/>
                <a:chOff x="610892" y="370063"/>
                <a:chExt cx="1942833" cy="1942833"/>
              </a:xfrm>
            </p:grpSpPr>
            <p:sp>
              <p:nvSpPr>
                <p:cNvPr id="31" name="Oval 30">
                  <a:extLst>
                    <a:ext uri="{FF2B5EF4-FFF2-40B4-BE49-F238E27FC236}">
                      <a16:creationId xmlns:a16="http://schemas.microsoft.com/office/drawing/2014/main" id="{B2B89F76-C72F-467F-B65B-49BEEF370508}"/>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Oval 4">
                  <a:extLst>
                    <a:ext uri="{FF2B5EF4-FFF2-40B4-BE49-F238E27FC236}">
                      <a16:creationId xmlns:a16="http://schemas.microsoft.com/office/drawing/2014/main" id="{6EECD826-A3B8-4F5A-B8B2-BC779C33CB0B}"/>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30" name="TextBox 29">
                <a:extLst>
                  <a:ext uri="{FF2B5EF4-FFF2-40B4-BE49-F238E27FC236}">
                    <a16:creationId xmlns:a16="http://schemas.microsoft.com/office/drawing/2014/main" id="{4F176332-9E9C-4600-80FC-751B45DE4CF4}"/>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3" name="Group 32">
            <a:extLst>
              <a:ext uri="{FF2B5EF4-FFF2-40B4-BE49-F238E27FC236}">
                <a16:creationId xmlns:a16="http://schemas.microsoft.com/office/drawing/2014/main" id="{B22B8940-712C-4F4F-8C8C-445FD4282386}"/>
              </a:ext>
            </a:extLst>
          </p:cNvPr>
          <p:cNvGrpSpPr/>
          <p:nvPr/>
        </p:nvGrpSpPr>
        <p:grpSpPr>
          <a:xfrm>
            <a:off x="2481708" y="4758163"/>
            <a:ext cx="8946120" cy="1726289"/>
            <a:chOff x="2612336" y="3301497"/>
            <a:chExt cx="8946120" cy="1726289"/>
          </a:xfrm>
        </p:grpSpPr>
        <p:sp>
          <p:nvSpPr>
            <p:cNvPr id="34" name="Rectangle 9">
              <a:extLst>
                <a:ext uri="{FF2B5EF4-FFF2-40B4-BE49-F238E27FC236}">
                  <a16:creationId xmlns:a16="http://schemas.microsoft.com/office/drawing/2014/main" id="{9FDD30FD-2613-43B9-9046-655EEA9F7D1E}"/>
                </a:ext>
              </a:extLst>
            </p:cNvPr>
            <p:cNvSpPr/>
            <p:nvPr/>
          </p:nvSpPr>
          <p:spPr>
            <a:xfrm>
              <a:off x="2612336" y="3301497"/>
              <a:ext cx="8812156" cy="1726289"/>
            </a:xfrm>
            <a:custGeom>
              <a:avLst/>
              <a:gdLst>
                <a:gd name="connsiteX0" fmla="*/ 0 w 8812156"/>
                <a:gd name="connsiteY0" fmla="*/ 0 h 1726289"/>
                <a:gd name="connsiteX1" fmla="*/ 765980 w 8812156"/>
                <a:gd name="connsiteY1" fmla="*/ 0 h 1726289"/>
                <a:gd name="connsiteX2" fmla="*/ 1620081 w 8812156"/>
                <a:gd name="connsiteY2" fmla="*/ 0 h 1726289"/>
                <a:gd name="connsiteX3" fmla="*/ 2121696 w 8812156"/>
                <a:gd name="connsiteY3" fmla="*/ 0 h 1726289"/>
                <a:gd name="connsiteX4" fmla="*/ 2887676 w 8812156"/>
                <a:gd name="connsiteY4" fmla="*/ 0 h 1726289"/>
                <a:gd name="connsiteX5" fmla="*/ 3389291 w 8812156"/>
                <a:gd name="connsiteY5" fmla="*/ 0 h 1726289"/>
                <a:gd name="connsiteX6" fmla="*/ 4067149 w 8812156"/>
                <a:gd name="connsiteY6" fmla="*/ 0 h 1726289"/>
                <a:gd name="connsiteX7" fmla="*/ 4833129 w 8812156"/>
                <a:gd name="connsiteY7" fmla="*/ 0 h 1726289"/>
                <a:gd name="connsiteX8" fmla="*/ 5246622 w 8812156"/>
                <a:gd name="connsiteY8" fmla="*/ 0 h 1726289"/>
                <a:gd name="connsiteX9" fmla="*/ 5660116 w 8812156"/>
                <a:gd name="connsiteY9" fmla="*/ 0 h 1726289"/>
                <a:gd name="connsiteX10" fmla="*/ 6514217 w 8812156"/>
                <a:gd name="connsiteY10" fmla="*/ 0 h 1726289"/>
                <a:gd name="connsiteX11" fmla="*/ 7192075 w 8812156"/>
                <a:gd name="connsiteY11" fmla="*/ 0 h 1726289"/>
                <a:gd name="connsiteX12" fmla="*/ 7605568 w 8812156"/>
                <a:gd name="connsiteY12" fmla="*/ 0 h 1726289"/>
                <a:gd name="connsiteX13" fmla="*/ 8812156 w 8812156"/>
                <a:gd name="connsiteY13" fmla="*/ 0 h 1726289"/>
                <a:gd name="connsiteX14" fmla="*/ 8812156 w 8812156"/>
                <a:gd name="connsiteY14" fmla="*/ 609955 h 1726289"/>
                <a:gd name="connsiteX15" fmla="*/ 8812156 w 8812156"/>
                <a:gd name="connsiteY15" fmla="*/ 1150859 h 1726289"/>
                <a:gd name="connsiteX16" fmla="*/ 8812156 w 8812156"/>
                <a:gd name="connsiteY16" fmla="*/ 1726289 h 1726289"/>
                <a:gd name="connsiteX17" fmla="*/ 8398663 w 8812156"/>
                <a:gd name="connsiteY17" fmla="*/ 1726289 h 1726289"/>
                <a:gd name="connsiteX18" fmla="*/ 7544561 w 8812156"/>
                <a:gd name="connsiteY18" fmla="*/ 1726289 h 1726289"/>
                <a:gd name="connsiteX19" fmla="*/ 6778582 w 8812156"/>
                <a:gd name="connsiteY19" fmla="*/ 1726289 h 1726289"/>
                <a:gd name="connsiteX20" fmla="*/ 6012602 w 8812156"/>
                <a:gd name="connsiteY20" fmla="*/ 1726289 h 1726289"/>
                <a:gd name="connsiteX21" fmla="*/ 5246622 w 8812156"/>
                <a:gd name="connsiteY21" fmla="*/ 1726289 h 1726289"/>
                <a:gd name="connsiteX22" fmla="*/ 4745007 w 8812156"/>
                <a:gd name="connsiteY22" fmla="*/ 1726289 h 1726289"/>
                <a:gd name="connsiteX23" fmla="*/ 3890906 w 8812156"/>
                <a:gd name="connsiteY23" fmla="*/ 1726289 h 1726289"/>
                <a:gd name="connsiteX24" fmla="*/ 3213048 w 8812156"/>
                <a:gd name="connsiteY24" fmla="*/ 1726289 h 1726289"/>
                <a:gd name="connsiteX25" fmla="*/ 2799554 w 8812156"/>
                <a:gd name="connsiteY25" fmla="*/ 1726289 h 1726289"/>
                <a:gd name="connsiteX26" fmla="*/ 2121696 w 8812156"/>
                <a:gd name="connsiteY26" fmla="*/ 1726289 h 1726289"/>
                <a:gd name="connsiteX27" fmla="*/ 1531959 w 8812156"/>
                <a:gd name="connsiteY27" fmla="*/ 1726289 h 1726289"/>
                <a:gd name="connsiteX28" fmla="*/ 942223 w 8812156"/>
                <a:gd name="connsiteY28" fmla="*/ 1726289 h 1726289"/>
                <a:gd name="connsiteX29" fmla="*/ 0 w 8812156"/>
                <a:gd name="connsiteY29" fmla="*/ 1726289 h 1726289"/>
                <a:gd name="connsiteX30" fmla="*/ 0 w 8812156"/>
                <a:gd name="connsiteY30" fmla="*/ 1168122 h 1726289"/>
                <a:gd name="connsiteX31" fmla="*/ 0 w 8812156"/>
                <a:gd name="connsiteY31" fmla="*/ 575430 h 1726289"/>
                <a:gd name="connsiteX32" fmla="*/ 0 w 8812156"/>
                <a:gd name="connsiteY32" fmla="*/ 0 h 172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12156" h="1726289" fill="none" extrusionOk="0">
                  <a:moveTo>
                    <a:pt x="0" y="0"/>
                  </a:moveTo>
                  <a:cubicBezTo>
                    <a:pt x="367926" y="-8052"/>
                    <a:pt x="430285" y="24300"/>
                    <a:pt x="765980" y="0"/>
                  </a:cubicBezTo>
                  <a:cubicBezTo>
                    <a:pt x="1101675" y="-24300"/>
                    <a:pt x="1404624" y="-6678"/>
                    <a:pt x="1620081" y="0"/>
                  </a:cubicBezTo>
                  <a:cubicBezTo>
                    <a:pt x="1835538" y="6678"/>
                    <a:pt x="1898197" y="-18396"/>
                    <a:pt x="2121696" y="0"/>
                  </a:cubicBezTo>
                  <a:cubicBezTo>
                    <a:pt x="2345196" y="18396"/>
                    <a:pt x="2555955" y="-18693"/>
                    <a:pt x="2887676" y="0"/>
                  </a:cubicBezTo>
                  <a:cubicBezTo>
                    <a:pt x="3219397" y="18693"/>
                    <a:pt x="3209613" y="-12229"/>
                    <a:pt x="3389291" y="0"/>
                  </a:cubicBezTo>
                  <a:cubicBezTo>
                    <a:pt x="3568969" y="12229"/>
                    <a:pt x="3735915" y="-7360"/>
                    <a:pt x="4067149" y="0"/>
                  </a:cubicBezTo>
                  <a:cubicBezTo>
                    <a:pt x="4398383" y="7360"/>
                    <a:pt x="4644352" y="-14634"/>
                    <a:pt x="4833129" y="0"/>
                  </a:cubicBezTo>
                  <a:cubicBezTo>
                    <a:pt x="5021906" y="14634"/>
                    <a:pt x="5126028" y="12714"/>
                    <a:pt x="5246622" y="0"/>
                  </a:cubicBezTo>
                  <a:cubicBezTo>
                    <a:pt x="5367216" y="-12714"/>
                    <a:pt x="5556310" y="-988"/>
                    <a:pt x="5660116" y="0"/>
                  </a:cubicBezTo>
                  <a:cubicBezTo>
                    <a:pt x="5763922" y="988"/>
                    <a:pt x="6104606" y="-11870"/>
                    <a:pt x="6514217" y="0"/>
                  </a:cubicBezTo>
                  <a:cubicBezTo>
                    <a:pt x="6923828" y="11870"/>
                    <a:pt x="6960835" y="-25971"/>
                    <a:pt x="7192075" y="0"/>
                  </a:cubicBezTo>
                  <a:cubicBezTo>
                    <a:pt x="7423315" y="25971"/>
                    <a:pt x="7482409" y="10993"/>
                    <a:pt x="7605568" y="0"/>
                  </a:cubicBezTo>
                  <a:cubicBezTo>
                    <a:pt x="7728727" y="-10993"/>
                    <a:pt x="8325140" y="50842"/>
                    <a:pt x="8812156" y="0"/>
                  </a:cubicBezTo>
                  <a:cubicBezTo>
                    <a:pt x="8828412" y="192249"/>
                    <a:pt x="8810002" y="412836"/>
                    <a:pt x="8812156" y="609955"/>
                  </a:cubicBezTo>
                  <a:cubicBezTo>
                    <a:pt x="8814310" y="807075"/>
                    <a:pt x="8810756" y="947190"/>
                    <a:pt x="8812156" y="1150859"/>
                  </a:cubicBezTo>
                  <a:cubicBezTo>
                    <a:pt x="8813556" y="1354528"/>
                    <a:pt x="8795067" y="1516901"/>
                    <a:pt x="8812156" y="1726289"/>
                  </a:cubicBezTo>
                  <a:cubicBezTo>
                    <a:pt x="8615875" y="1746366"/>
                    <a:pt x="8576134" y="1739975"/>
                    <a:pt x="8398663" y="1726289"/>
                  </a:cubicBezTo>
                  <a:cubicBezTo>
                    <a:pt x="8221192" y="1712603"/>
                    <a:pt x="7904005" y="1710625"/>
                    <a:pt x="7544561" y="1726289"/>
                  </a:cubicBezTo>
                  <a:cubicBezTo>
                    <a:pt x="7185117" y="1741953"/>
                    <a:pt x="7105249" y="1734809"/>
                    <a:pt x="6778582" y="1726289"/>
                  </a:cubicBezTo>
                  <a:cubicBezTo>
                    <a:pt x="6451915" y="1717769"/>
                    <a:pt x="6193609" y="1705737"/>
                    <a:pt x="6012602" y="1726289"/>
                  </a:cubicBezTo>
                  <a:cubicBezTo>
                    <a:pt x="5831595" y="1746841"/>
                    <a:pt x="5495226" y="1754270"/>
                    <a:pt x="5246622" y="1726289"/>
                  </a:cubicBezTo>
                  <a:cubicBezTo>
                    <a:pt x="4998018" y="1698308"/>
                    <a:pt x="4963761" y="1721173"/>
                    <a:pt x="4745007" y="1726289"/>
                  </a:cubicBezTo>
                  <a:cubicBezTo>
                    <a:pt x="4526253" y="1731405"/>
                    <a:pt x="4243864" y="1753246"/>
                    <a:pt x="3890906" y="1726289"/>
                  </a:cubicBezTo>
                  <a:cubicBezTo>
                    <a:pt x="3537948" y="1699332"/>
                    <a:pt x="3444222" y="1749803"/>
                    <a:pt x="3213048" y="1726289"/>
                  </a:cubicBezTo>
                  <a:cubicBezTo>
                    <a:pt x="2981874" y="1702775"/>
                    <a:pt x="2924801" y="1737595"/>
                    <a:pt x="2799554" y="1726289"/>
                  </a:cubicBezTo>
                  <a:cubicBezTo>
                    <a:pt x="2674307" y="1714983"/>
                    <a:pt x="2412360" y="1738380"/>
                    <a:pt x="2121696" y="1726289"/>
                  </a:cubicBezTo>
                  <a:cubicBezTo>
                    <a:pt x="1831032" y="1714198"/>
                    <a:pt x="1762944" y="1730766"/>
                    <a:pt x="1531959" y="1726289"/>
                  </a:cubicBezTo>
                  <a:cubicBezTo>
                    <a:pt x="1300974" y="1721812"/>
                    <a:pt x="1179210" y="1739880"/>
                    <a:pt x="942223" y="1726289"/>
                  </a:cubicBezTo>
                  <a:cubicBezTo>
                    <a:pt x="705236" y="1712698"/>
                    <a:pt x="247181" y="1746006"/>
                    <a:pt x="0" y="1726289"/>
                  </a:cubicBezTo>
                  <a:cubicBezTo>
                    <a:pt x="-14424" y="1557120"/>
                    <a:pt x="1395" y="1360913"/>
                    <a:pt x="0" y="1168122"/>
                  </a:cubicBezTo>
                  <a:cubicBezTo>
                    <a:pt x="-1395" y="975331"/>
                    <a:pt x="-25228" y="756844"/>
                    <a:pt x="0" y="575430"/>
                  </a:cubicBezTo>
                  <a:cubicBezTo>
                    <a:pt x="25228" y="394016"/>
                    <a:pt x="28470" y="177517"/>
                    <a:pt x="0" y="0"/>
                  </a:cubicBezTo>
                  <a:close/>
                </a:path>
                <a:path w="8812156" h="1726289" stroke="0" extrusionOk="0">
                  <a:moveTo>
                    <a:pt x="0" y="0"/>
                  </a:moveTo>
                  <a:cubicBezTo>
                    <a:pt x="211943" y="15199"/>
                    <a:pt x="334432" y="-5668"/>
                    <a:pt x="589737" y="0"/>
                  </a:cubicBezTo>
                  <a:cubicBezTo>
                    <a:pt x="845042" y="5668"/>
                    <a:pt x="826260" y="15570"/>
                    <a:pt x="1003230" y="0"/>
                  </a:cubicBezTo>
                  <a:cubicBezTo>
                    <a:pt x="1180200" y="-15570"/>
                    <a:pt x="1676126" y="37061"/>
                    <a:pt x="1857331" y="0"/>
                  </a:cubicBezTo>
                  <a:cubicBezTo>
                    <a:pt x="2038536" y="-37061"/>
                    <a:pt x="2289281" y="-13914"/>
                    <a:pt x="2447068" y="0"/>
                  </a:cubicBezTo>
                  <a:cubicBezTo>
                    <a:pt x="2604855" y="13914"/>
                    <a:pt x="2748173" y="27376"/>
                    <a:pt x="3036805" y="0"/>
                  </a:cubicBezTo>
                  <a:cubicBezTo>
                    <a:pt x="3325437" y="-27376"/>
                    <a:pt x="3539316" y="-4102"/>
                    <a:pt x="3890906" y="0"/>
                  </a:cubicBezTo>
                  <a:cubicBezTo>
                    <a:pt x="4242496" y="4102"/>
                    <a:pt x="4257195" y="18097"/>
                    <a:pt x="4392521" y="0"/>
                  </a:cubicBezTo>
                  <a:cubicBezTo>
                    <a:pt x="4527848" y="-18097"/>
                    <a:pt x="5020731" y="-3278"/>
                    <a:pt x="5246622" y="0"/>
                  </a:cubicBezTo>
                  <a:cubicBezTo>
                    <a:pt x="5472513" y="3278"/>
                    <a:pt x="5727723" y="7554"/>
                    <a:pt x="6100723" y="0"/>
                  </a:cubicBezTo>
                  <a:cubicBezTo>
                    <a:pt x="6473723" y="-7554"/>
                    <a:pt x="6508616" y="-22998"/>
                    <a:pt x="6778582" y="0"/>
                  </a:cubicBezTo>
                  <a:cubicBezTo>
                    <a:pt x="7048548" y="22998"/>
                    <a:pt x="7367116" y="-8053"/>
                    <a:pt x="7632683" y="0"/>
                  </a:cubicBezTo>
                  <a:cubicBezTo>
                    <a:pt x="7898250" y="8053"/>
                    <a:pt x="8074321" y="-18202"/>
                    <a:pt x="8222419" y="0"/>
                  </a:cubicBezTo>
                  <a:cubicBezTo>
                    <a:pt x="8370517" y="18202"/>
                    <a:pt x="8593227" y="1972"/>
                    <a:pt x="8812156" y="0"/>
                  </a:cubicBezTo>
                  <a:cubicBezTo>
                    <a:pt x="8817927" y="180105"/>
                    <a:pt x="8794521" y="397528"/>
                    <a:pt x="8812156" y="592693"/>
                  </a:cubicBezTo>
                  <a:cubicBezTo>
                    <a:pt x="8829791" y="787858"/>
                    <a:pt x="8788047" y="973996"/>
                    <a:pt x="8812156" y="1168122"/>
                  </a:cubicBezTo>
                  <a:cubicBezTo>
                    <a:pt x="8836265" y="1362248"/>
                    <a:pt x="8808758" y="1565001"/>
                    <a:pt x="8812156" y="1726289"/>
                  </a:cubicBezTo>
                  <a:cubicBezTo>
                    <a:pt x="8629407" y="1693151"/>
                    <a:pt x="8361561" y="1704058"/>
                    <a:pt x="8046176" y="1726289"/>
                  </a:cubicBezTo>
                  <a:cubicBezTo>
                    <a:pt x="7730791" y="1748520"/>
                    <a:pt x="7603503" y="1734921"/>
                    <a:pt x="7368318" y="1726289"/>
                  </a:cubicBezTo>
                  <a:cubicBezTo>
                    <a:pt x="7133133" y="1717657"/>
                    <a:pt x="7049431" y="1728033"/>
                    <a:pt x="6954825" y="1726289"/>
                  </a:cubicBezTo>
                  <a:cubicBezTo>
                    <a:pt x="6860219" y="1724545"/>
                    <a:pt x="6650657" y="1745147"/>
                    <a:pt x="6453210" y="1726289"/>
                  </a:cubicBezTo>
                  <a:cubicBezTo>
                    <a:pt x="6255763" y="1707431"/>
                    <a:pt x="5853505" y="1687749"/>
                    <a:pt x="5599108" y="1726289"/>
                  </a:cubicBezTo>
                  <a:cubicBezTo>
                    <a:pt x="5344711" y="1764829"/>
                    <a:pt x="5170334" y="1759868"/>
                    <a:pt x="4921250" y="1726289"/>
                  </a:cubicBezTo>
                  <a:cubicBezTo>
                    <a:pt x="4672166" y="1692710"/>
                    <a:pt x="4578907" y="1706646"/>
                    <a:pt x="4419635" y="1726289"/>
                  </a:cubicBezTo>
                  <a:cubicBezTo>
                    <a:pt x="4260363" y="1745932"/>
                    <a:pt x="3902228" y="1735730"/>
                    <a:pt x="3741777" y="1726289"/>
                  </a:cubicBezTo>
                  <a:cubicBezTo>
                    <a:pt x="3581326" y="1716848"/>
                    <a:pt x="3482954" y="1726758"/>
                    <a:pt x="3328284" y="1726289"/>
                  </a:cubicBezTo>
                  <a:cubicBezTo>
                    <a:pt x="3173614" y="1725820"/>
                    <a:pt x="3098972" y="1743863"/>
                    <a:pt x="2914790" y="1726289"/>
                  </a:cubicBezTo>
                  <a:cubicBezTo>
                    <a:pt x="2730608" y="1708715"/>
                    <a:pt x="2382168" y="1751576"/>
                    <a:pt x="2236932" y="1726289"/>
                  </a:cubicBezTo>
                  <a:cubicBezTo>
                    <a:pt x="2091696" y="1701002"/>
                    <a:pt x="1957025" y="1711989"/>
                    <a:pt x="1735317" y="1726289"/>
                  </a:cubicBezTo>
                  <a:cubicBezTo>
                    <a:pt x="1513609" y="1740589"/>
                    <a:pt x="1135733" y="1727819"/>
                    <a:pt x="969337" y="1726289"/>
                  </a:cubicBezTo>
                  <a:cubicBezTo>
                    <a:pt x="802941" y="1724759"/>
                    <a:pt x="366152" y="1701625"/>
                    <a:pt x="0" y="1726289"/>
                  </a:cubicBezTo>
                  <a:cubicBezTo>
                    <a:pt x="10730" y="1484073"/>
                    <a:pt x="-7687" y="1340250"/>
                    <a:pt x="0" y="1133596"/>
                  </a:cubicBezTo>
                  <a:cubicBezTo>
                    <a:pt x="7687" y="926942"/>
                    <a:pt x="27413" y="714072"/>
                    <a:pt x="0" y="540904"/>
                  </a:cubicBezTo>
                  <a:cubicBezTo>
                    <a:pt x="-27413" y="367736"/>
                    <a:pt x="21404" y="168063"/>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30D9D5D5-774B-4D89-9D15-B370981F9619}"/>
                </a:ext>
              </a:extLst>
            </p:cNvPr>
            <p:cNvSpPr/>
            <p:nvPr/>
          </p:nvSpPr>
          <p:spPr>
            <a:xfrm>
              <a:off x="2746301" y="3372747"/>
              <a:ext cx="8812155" cy="1508105"/>
            </a:xfrm>
            <a:prstGeom prst="rect">
              <a:avLst/>
            </a:prstGeom>
          </p:spPr>
          <p:txBody>
            <a:bodyPr wrap="square">
              <a:spAutoFit/>
            </a:bodyPr>
            <a:lstStyle/>
            <a:p>
              <a:r>
                <a:rPr lang="en-US" sz="3200" b="1">
                  <a:solidFill>
                    <a:srgbClr val="2B26F6"/>
                  </a:solidFill>
                  <a:latin typeface="Arial" panose="020B0604020202020204" pitchFamily="34" charset="0"/>
                  <a:cs typeface="Arial" panose="020B0604020202020204" pitchFamily="34" charset="0"/>
                </a:rPr>
                <a:t>Nhóm 2,4: </a:t>
              </a:r>
              <a:r>
                <a:rPr lang="vi-VN" sz="3000">
                  <a:solidFill>
                    <a:srgbClr val="FF3399"/>
                  </a:solidFill>
                  <a:latin typeface="Arial" panose="020B0604020202020204" pitchFamily="34" charset="0"/>
                  <a:cs typeface="Arial" panose="020B0604020202020204" pitchFamily="34" charset="0"/>
                </a:rPr>
                <a:t>Khai thác t</a:t>
              </a:r>
              <a:r>
                <a:rPr lang="en-US" sz="3000">
                  <a:solidFill>
                    <a:srgbClr val="FF3399"/>
                  </a:solidFill>
                  <a:latin typeface="Arial" panose="020B0604020202020204" pitchFamily="34" charset="0"/>
                  <a:cs typeface="Arial" panose="020B0604020202020204" pitchFamily="34" charset="0"/>
                </a:rPr>
                <a:t>ư</a:t>
              </a:r>
              <a:r>
                <a:rPr lang="vi-VN" sz="3000">
                  <a:solidFill>
                    <a:srgbClr val="FF3399"/>
                  </a:solidFill>
                  <a:latin typeface="Arial" panose="020B0604020202020204" pitchFamily="34" charset="0"/>
                  <a:cs typeface="Arial" panose="020B0604020202020204" pitchFamily="34" charset="0"/>
                </a:rPr>
                <a:t> liệu 2 và thông tin trong mục, cho biết tầng lớp thương nhân có vai trò như thế nào đối với các đô thị trung đại ở châu Âu</a:t>
              </a:r>
              <a:r>
                <a:rPr lang="en-US" sz="3000">
                  <a:solidFill>
                    <a:srgbClr val="FF3399"/>
                  </a:solidFill>
                  <a:latin typeface="Arial" panose="020B0604020202020204" pitchFamily="34" charset="0"/>
                  <a:cs typeface="Arial" panose="020B0604020202020204" pitchFamily="34" charset="0"/>
                </a:rPr>
                <a:t>?</a:t>
              </a:r>
            </a:p>
          </p:txBody>
        </p:sp>
      </p:grpSp>
      <p:pic>
        <p:nvPicPr>
          <p:cNvPr id="36" name="3 Minute Timer (Nho)">
            <a:hlinkClick r:id="" action="ppaction://media"/>
            <a:extLst>
              <a:ext uri="{FF2B5EF4-FFF2-40B4-BE49-F238E27FC236}">
                <a16:creationId xmlns:a16="http://schemas.microsoft.com/office/drawing/2014/main" id="{466B0E72-6705-43E6-B079-0EE54B15E2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25034" y="3826564"/>
            <a:ext cx="1470991" cy="826787"/>
          </a:xfrm>
          <a:prstGeom prst="rect">
            <a:avLst/>
          </a:prstGeom>
        </p:spPr>
      </p:pic>
      <p:grpSp>
        <p:nvGrpSpPr>
          <p:cNvPr id="37" name="Group 36">
            <a:extLst>
              <a:ext uri="{FF2B5EF4-FFF2-40B4-BE49-F238E27FC236}">
                <a16:creationId xmlns:a16="http://schemas.microsoft.com/office/drawing/2014/main" id="{89B392A0-C518-4763-BA82-1944B0B4B08C}"/>
              </a:ext>
            </a:extLst>
          </p:cNvPr>
          <p:cNvGrpSpPr/>
          <p:nvPr/>
        </p:nvGrpSpPr>
        <p:grpSpPr>
          <a:xfrm>
            <a:off x="4886174" y="3804797"/>
            <a:ext cx="1094053" cy="848554"/>
            <a:chOff x="3634055" y="3302115"/>
            <a:chExt cx="848449" cy="796469"/>
          </a:xfrm>
        </p:grpSpPr>
        <p:pic>
          <p:nvPicPr>
            <p:cNvPr id="38" name="Picture 37">
              <a:extLst>
                <a:ext uri="{FF2B5EF4-FFF2-40B4-BE49-F238E27FC236}">
                  <a16:creationId xmlns:a16="http://schemas.microsoft.com/office/drawing/2014/main" id="{3841B36F-AADB-49AA-BAD6-F172A47A402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39" name="Picture 38">
              <a:extLst>
                <a:ext uri="{FF2B5EF4-FFF2-40B4-BE49-F238E27FC236}">
                  <a16:creationId xmlns:a16="http://schemas.microsoft.com/office/drawing/2014/main" id="{E5DEB172-E6F8-4E78-8376-CE34CCCC9A3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40" name="Rectangle 39">
            <a:extLst>
              <a:ext uri="{FF2B5EF4-FFF2-40B4-BE49-F238E27FC236}">
                <a16:creationId xmlns:a16="http://schemas.microsoft.com/office/drawing/2014/main" id="{6FC2D96A-D019-4FDD-A873-47506EDD5269}"/>
              </a:ext>
            </a:extLst>
          </p:cNvPr>
          <p:cNvSpPr/>
          <p:nvPr/>
        </p:nvSpPr>
        <p:spPr>
          <a:xfrm>
            <a:off x="2778881" y="405810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41" name="Rectangle 40">
            <a:extLst>
              <a:ext uri="{FF2B5EF4-FFF2-40B4-BE49-F238E27FC236}">
                <a16:creationId xmlns:a16="http://schemas.microsoft.com/office/drawing/2014/main" id="{E977D1A3-000A-476C-B36A-DB4C17714B67}"/>
              </a:ext>
            </a:extLst>
          </p:cNvPr>
          <p:cNvSpPr/>
          <p:nvPr/>
        </p:nvSpPr>
        <p:spPr>
          <a:xfrm>
            <a:off x="8488171" y="4058103"/>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39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barn(inVertical)">
                                      <p:cBhvr>
                                        <p:cTn id="41" dur="500"/>
                                        <p:tgtEl>
                                          <p:spTgt spid="41"/>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arn(inVertical)">
                                      <p:cBhvr>
                                        <p:cTn id="4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36"/>
                </p:tgtEl>
              </p:cMediaNode>
            </p:video>
          </p:childTnLst>
        </p:cTn>
      </p:par>
    </p:tnLst>
    <p:bldLst>
      <p:bldP spid="7" grpId="0"/>
      <p:bldP spid="8" grpId="0" animBg="1"/>
      <p:bldP spid="9" grpId="0" animBg="1"/>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140535" y="101855"/>
            <a:ext cx="7951216" cy="523220"/>
          </a:xfrm>
          <a:prstGeom prst="rect">
            <a:avLst/>
          </a:prstGeom>
          <a:solidFill>
            <a:srgbClr val="00B050"/>
          </a:solidFill>
        </p:spPr>
        <p:txBody>
          <a:bodyPr wrap="none">
            <a:spAutoFit/>
          </a:bodyPr>
          <a:lstStyle/>
          <a:p>
            <a:r>
              <a:rPr lang="en-US" sz="2800" b="1">
                <a:solidFill>
                  <a:schemeClr val="bg1"/>
                </a:solidFill>
                <a:latin typeface="Arial" panose="020B0604020202020204" pitchFamily="34" charset="0"/>
                <a:cs typeface="Arial" panose="020B0604020202020204" pitchFamily="34" charset="0"/>
              </a:rPr>
              <a:t>a.</a:t>
            </a:r>
            <a:r>
              <a:rPr lang="en-US" sz="28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800">
              <a:solidFill>
                <a:schemeClr val="bg1"/>
              </a:solidFill>
            </a:endParaRPr>
          </a:p>
        </p:txBody>
      </p:sp>
      <p:sp>
        <p:nvSpPr>
          <p:cNvPr id="2" name="Rectangle 1">
            <a:extLst>
              <a:ext uri="{FF2B5EF4-FFF2-40B4-BE49-F238E27FC236}">
                <a16:creationId xmlns:a16="http://schemas.microsoft.com/office/drawing/2014/main" id="{5EF602B5-BDE9-477C-97FA-70A9AB869555}"/>
              </a:ext>
            </a:extLst>
          </p:cNvPr>
          <p:cNvSpPr/>
          <p:nvPr/>
        </p:nvSpPr>
        <p:spPr>
          <a:xfrm>
            <a:off x="55420" y="1100868"/>
            <a:ext cx="12041581" cy="584775"/>
          </a:xfrm>
          <a:prstGeom prst="rect">
            <a:avLst/>
          </a:prstGeom>
        </p:spPr>
        <p:txBody>
          <a:bodyPr wrap="square">
            <a:spAutoFit/>
          </a:bodyPr>
          <a:lstStyle/>
          <a:p>
            <a:pPr marL="457200" indent="-457200">
              <a:buFont typeface="Wingdings" panose="05000000000000000000" pitchFamily="2" charset="2"/>
              <a:buChar char="ü"/>
            </a:pPr>
            <a:r>
              <a:rPr lang="vi-VN" sz="3200">
                <a:solidFill>
                  <a:srgbClr val="2B26F6"/>
                </a:solidFill>
                <a:latin typeface="Arial" panose="020B0604020202020204" pitchFamily="34" charset="0"/>
                <a:cs typeface="Arial" panose="020B0604020202020204" pitchFamily="34" charset="0"/>
              </a:rPr>
              <a:t>Từ thế kỉ XI, </a:t>
            </a:r>
            <a:r>
              <a:rPr lang="en-US" sz="3200">
                <a:solidFill>
                  <a:srgbClr val="FF3399"/>
                </a:solidFill>
                <a:latin typeface="Arial" panose="020B0604020202020204" pitchFamily="34" charset="0"/>
                <a:cs typeface="Arial" panose="020B0604020202020204" pitchFamily="34" charset="0"/>
              </a:rPr>
              <a:t>do sản xuất phát triển</a:t>
            </a:r>
            <a:endParaRPr lang="vi-VN" sz="3200">
              <a:solidFill>
                <a:srgbClr val="FF339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F21F019-0DC2-46EA-83B0-EBD7F3F50061}"/>
              </a:ext>
            </a:extLst>
          </p:cNvPr>
          <p:cNvSpPr/>
          <p:nvPr/>
        </p:nvSpPr>
        <p:spPr>
          <a:xfrm>
            <a:off x="-19789" y="1761783"/>
            <a:ext cx="12041581" cy="2062103"/>
          </a:xfrm>
          <a:prstGeom prst="rect">
            <a:avLst/>
          </a:prstGeom>
        </p:spPr>
        <p:txBody>
          <a:bodyPr wrap="square">
            <a:spAutoFit/>
          </a:bodyPr>
          <a:lstStyle/>
          <a:p>
            <a:pPr marL="457200" indent="-457200">
              <a:buFont typeface="Wingdings" panose="05000000000000000000" pitchFamily="2" charset="2"/>
              <a:buChar char="ü"/>
            </a:pPr>
            <a:r>
              <a:rPr lang="vi-VN" sz="3200">
                <a:solidFill>
                  <a:srgbClr val="2B26F6"/>
                </a:solidFill>
                <a:latin typeface="Arial" panose="020B0604020202020204" pitchFamily="34" charset="0"/>
                <a:cs typeface="Arial" panose="020B0604020202020204" pitchFamily="34" charset="0"/>
              </a:rPr>
              <a:t>Một </a:t>
            </a:r>
            <a:r>
              <a:rPr lang="vi-VN" sz="3200">
                <a:solidFill>
                  <a:srgbClr val="FF3399"/>
                </a:solidFill>
                <a:latin typeface="Arial" panose="020B0604020202020204" pitchFamily="34" charset="0"/>
                <a:cs typeface="Arial" panose="020B0604020202020204" pitchFamily="34" charset="0"/>
              </a:rPr>
              <a:t>số</a:t>
            </a:r>
            <a:r>
              <a:rPr lang="en-US" sz="3200">
                <a:solidFill>
                  <a:srgbClr val="FF3399"/>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thợ thủ công đã tìm cách trốn khỏi lãnh địa </a:t>
            </a:r>
            <a:r>
              <a:rPr lang="en-US" sz="3200">
                <a:solidFill>
                  <a:srgbClr val="2B26F6"/>
                </a:solidFill>
                <a:latin typeface="Arial" panose="020B0604020202020204" pitchFamily="34" charset="0"/>
                <a:cs typeface="Arial" panose="020B0604020202020204" pitchFamily="34" charset="0"/>
              </a:rPr>
              <a:t>=&gt; họ</a:t>
            </a:r>
            <a:r>
              <a:rPr lang="vi-VN" sz="3200">
                <a:solidFill>
                  <a:srgbClr val="2B26F6"/>
                </a:solidFill>
                <a:latin typeface="Arial" panose="020B0604020202020204" pitchFamily="34" charset="0"/>
                <a:cs typeface="Arial" panose="020B0604020202020204" pitchFamily="34" charset="0"/>
              </a:rPr>
              <a:t> đến những nơi đ</a:t>
            </a:r>
            <a:r>
              <a:rPr lang="en-US" sz="3200">
                <a:solidFill>
                  <a:srgbClr val="2B26F6"/>
                </a:solidFill>
                <a:latin typeface="Arial" panose="020B0604020202020204" pitchFamily="34" charset="0"/>
                <a:cs typeface="Arial" panose="020B0604020202020204" pitchFamily="34" charset="0"/>
              </a:rPr>
              <a:t>ô</a:t>
            </a:r>
            <a:r>
              <a:rPr lang="vi-VN" sz="3200">
                <a:solidFill>
                  <a:srgbClr val="2B26F6"/>
                </a:solidFill>
                <a:latin typeface="Arial" panose="020B0604020202020204" pitchFamily="34" charset="0"/>
                <a:cs typeface="Arial" panose="020B0604020202020204" pitchFamily="34" charset="0"/>
              </a:rPr>
              <a:t>ng dân cư, gần nguồn nguyên liệu, nơi giao nhau của các trục đường chính,... nhóm nhau lại đ</a:t>
            </a:r>
            <a:r>
              <a:rPr lang="en-US" sz="3200">
                <a:solidFill>
                  <a:srgbClr val="2B26F6"/>
                </a:solidFill>
                <a:latin typeface="Arial" panose="020B0604020202020204" pitchFamily="34" charset="0"/>
                <a:cs typeface="Arial" panose="020B0604020202020204" pitchFamily="34" charset="0"/>
              </a:rPr>
              <a:t>ể</a:t>
            </a:r>
            <a:r>
              <a:rPr lang="vi-VN" sz="3200">
                <a:solidFill>
                  <a:srgbClr val="2B26F6"/>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cùng sản xuất, buôn bán</a:t>
            </a:r>
            <a:r>
              <a:rPr lang="en-US" sz="3200">
                <a:solidFill>
                  <a:srgbClr val="FF3399"/>
                </a:solidFill>
                <a:latin typeface="Arial" panose="020B0604020202020204" pitchFamily="34" charset="0"/>
                <a:cs typeface="Arial" panose="020B0604020202020204" pitchFamily="34" charset="0"/>
              </a:rPr>
              <a:t> =&gt;</a:t>
            </a:r>
            <a:r>
              <a:rPr lang="vi-VN" sz="3200">
                <a:solidFill>
                  <a:srgbClr val="2B26F6"/>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các đô thị hình thành</a:t>
            </a:r>
            <a:r>
              <a:rPr lang="vi-VN" sz="3200">
                <a:solidFill>
                  <a:srgbClr val="2B26F6"/>
                </a:solidFill>
                <a:latin typeface="Arial" panose="020B0604020202020204" pitchFamily="34" charset="0"/>
                <a:cs typeface="Arial" panose="020B0604020202020204" pitchFamily="34" charset="0"/>
              </a:rPr>
              <a:t>. </a:t>
            </a:r>
            <a:endParaRPr lang="en-US" sz="32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75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92A53A-817E-4C06-BEE9-080C2C2A4B34}"/>
              </a:ext>
            </a:extLst>
          </p:cNvPr>
          <p:cNvSpPr/>
          <p:nvPr/>
        </p:nvSpPr>
        <p:spPr>
          <a:xfrm>
            <a:off x="59375" y="44555"/>
            <a:ext cx="6920484"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 </a:t>
            </a:r>
            <a:r>
              <a:rPr lang="en-US" sz="24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400">
              <a:solidFill>
                <a:schemeClr val="bg1"/>
              </a:solidFill>
            </a:endParaRPr>
          </a:p>
        </p:txBody>
      </p:sp>
      <p:grpSp>
        <p:nvGrpSpPr>
          <p:cNvPr id="5" name="Group 4">
            <a:extLst>
              <a:ext uri="{FF2B5EF4-FFF2-40B4-BE49-F238E27FC236}">
                <a16:creationId xmlns:a16="http://schemas.microsoft.com/office/drawing/2014/main" id="{D0E0427F-DA21-4D9D-ADC4-80FE14614921}"/>
              </a:ext>
            </a:extLst>
          </p:cNvPr>
          <p:cNvGrpSpPr/>
          <p:nvPr/>
        </p:nvGrpSpPr>
        <p:grpSpPr>
          <a:xfrm>
            <a:off x="826006" y="1160244"/>
            <a:ext cx="3699112" cy="4884295"/>
            <a:chOff x="9113572" y="1100869"/>
            <a:chExt cx="2928008" cy="4301452"/>
          </a:xfrm>
        </p:grpSpPr>
        <p:pic>
          <p:nvPicPr>
            <p:cNvPr id="6" name="Picture 5">
              <a:extLst>
                <a:ext uri="{FF2B5EF4-FFF2-40B4-BE49-F238E27FC236}">
                  <a16:creationId xmlns:a16="http://schemas.microsoft.com/office/drawing/2014/main" id="{DF644167-2FB6-4C17-B2BC-0691F7ED9FE3}"/>
                </a:ext>
              </a:extLst>
            </p:cNvPr>
            <p:cNvPicPr>
              <a:picLocks noChangeAspect="1"/>
            </p:cNvPicPr>
            <p:nvPr/>
          </p:nvPicPr>
          <p:blipFill rotWithShape="1">
            <a:blip r:embed="rId2"/>
            <a:srcRect l="7992" r="15081" b="17508"/>
            <a:stretch/>
          </p:blipFill>
          <p:spPr>
            <a:xfrm>
              <a:off x="9113572" y="1100869"/>
              <a:ext cx="2928008" cy="3934270"/>
            </a:xfrm>
            <a:prstGeom prst="rect">
              <a:avLst/>
            </a:prstGeom>
          </p:spPr>
        </p:pic>
        <p:sp>
          <p:nvSpPr>
            <p:cNvPr id="7" name="TextBox 6">
              <a:extLst>
                <a:ext uri="{FF2B5EF4-FFF2-40B4-BE49-F238E27FC236}">
                  <a16:creationId xmlns:a16="http://schemas.microsoft.com/office/drawing/2014/main" id="{CB64C64A-855A-4747-85A4-4ECFA348AD04}"/>
                </a:ext>
              </a:extLst>
            </p:cNvPr>
            <p:cNvSpPr txBox="1"/>
            <p:nvPr/>
          </p:nvSpPr>
          <p:spPr>
            <a:xfrm>
              <a:off x="9441503" y="4940656"/>
              <a:ext cx="2272145" cy="461665"/>
            </a:xfrm>
            <a:prstGeom prst="rect">
              <a:avLst/>
            </a:prstGeom>
            <a:noFill/>
          </p:spPr>
          <p:txBody>
            <a:bodyPr wrap="square" rtlCol="0">
              <a:spAutoFit/>
            </a:bodyPr>
            <a:lstStyle/>
            <a:p>
              <a:r>
                <a:rPr lang="en-US" sz="2400">
                  <a:solidFill>
                    <a:srgbClr val="007B83"/>
                  </a:solidFill>
                  <a:latin typeface="Arial" panose="020B0604020202020204" pitchFamily="34" charset="0"/>
                  <a:cs typeface="Arial" panose="020B0604020202020204" pitchFamily="34" charset="0"/>
                </a:rPr>
                <a:t>Hội chợ ở Đức</a:t>
              </a:r>
            </a:p>
          </p:txBody>
        </p:sp>
      </p:grpSp>
      <p:grpSp>
        <p:nvGrpSpPr>
          <p:cNvPr id="8" name="Group 7">
            <a:extLst>
              <a:ext uri="{FF2B5EF4-FFF2-40B4-BE49-F238E27FC236}">
                <a16:creationId xmlns:a16="http://schemas.microsoft.com/office/drawing/2014/main" id="{F58E7147-A6F7-4AEE-ACE6-A462232383A8}"/>
              </a:ext>
            </a:extLst>
          </p:cNvPr>
          <p:cNvGrpSpPr/>
          <p:nvPr/>
        </p:nvGrpSpPr>
        <p:grpSpPr>
          <a:xfrm>
            <a:off x="4939411" y="1326327"/>
            <a:ext cx="6699270" cy="4633443"/>
            <a:chOff x="2096303" y="2132821"/>
            <a:chExt cx="6459557" cy="4414337"/>
          </a:xfrm>
        </p:grpSpPr>
        <p:pic>
          <p:nvPicPr>
            <p:cNvPr id="9" name="Picture 8">
              <a:extLst>
                <a:ext uri="{FF2B5EF4-FFF2-40B4-BE49-F238E27FC236}">
                  <a16:creationId xmlns:a16="http://schemas.microsoft.com/office/drawing/2014/main" id="{507560A5-E3E2-4380-8E18-19B0B9DD6B20}"/>
                </a:ext>
              </a:extLst>
            </p:cNvPr>
            <p:cNvPicPr>
              <a:picLocks noChangeAspect="1"/>
            </p:cNvPicPr>
            <p:nvPr/>
          </p:nvPicPr>
          <p:blipFill rotWithShape="1">
            <a:blip r:embed="rId3"/>
            <a:srcRect l="19276" t="4120" r="18020" b="21732"/>
            <a:stretch/>
          </p:blipFill>
          <p:spPr>
            <a:xfrm>
              <a:off x="2231308" y="2132821"/>
              <a:ext cx="5811386" cy="4099299"/>
            </a:xfrm>
            <a:prstGeom prst="rect">
              <a:avLst/>
            </a:prstGeom>
          </p:spPr>
        </p:pic>
        <p:sp>
          <p:nvSpPr>
            <p:cNvPr id="10" name="TextBox 9">
              <a:extLst>
                <a:ext uri="{FF2B5EF4-FFF2-40B4-BE49-F238E27FC236}">
                  <a16:creationId xmlns:a16="http://schemas.microsoft.com/office/drawing/2014/main" id="{944799EE-A500-4F30-B5CF-AF43DF9511C6}"/>
                </a:ext>
              </a:extLst>
            </p:cNvPr>
            <p:cNvSpPr txBox="1"/>
            <p:nvPr/>
          </p:nvSpPr>
          <p:spPr>
            <a:xfrm>
              <a:off x="2096303" y="6085493"/>
              <a:ext cx="6459557" cy="461665"/>
            </a:xfrm>
            <a:prstGeom prst="rect">
              <a:avLst/>
            </a:prstGeom>
            <a:noFill/>
          </p:spPr>
          <p:txBody>
            <a:bodyPr wrap="square" rtlCol="0">
              <a:spAutoFit/>
            </a:bodyPr>
            <a:lstStyle/>
            <a:p>
              <a:r>
                <a:rPr lang="en-US" sz="2400">
                  <a:solidFill>
                    <a:srgbClr val="007B83"/>
                  </a:solidFill>
                  <a:latin typeface="Arial" panose="020B0604020202020204" pitchFamily="34" charset="0"/>
                  <a:cs typeface="Arial" panose="020B0604020202020204" pitchFamily="34" charset="0"/>
                </a:rPr>
                <a:t>Cảnh sinh hoạt trong thành thị ph</a:t>
              </a:r>
              <a:r>
                <a:rPr lang="vi-VN" sz="2400">
                  <a:solidFill>
                    <a:srgbClr val="007B83"/>
                  </a:solidFill>
                  <a:latin typeface="Arial" panose="020B0604020202020204" pitchFamily="34" charset="0"/>
                  <a:cs typeface="Arial" panose="020B0604020202020204" pitchFamily="34" charset="0"/>
                </a:rPr>
                <a:t>ư</a:t>
              </a:r>
              <a:r>
                <a:rPr lang="en-US" sz="2400">
                  <a:solidFill>
                    <a:srgbClr val="007B83"/>
                  </a:solidFill>
                  <a:latin typeface="Arial" panose="020B0604020202020204" pitchFamily="34" charset="0"/>
                  <a:cs typeface="Arial" panose="020B0604020202020204" pitchFamily="34" charset="0"/>
                </a:rPr>
                <a:t>ơng Tây</a:t>
              </a:r>
            </a:p>
          </p:txBody>
        </p:sp>
      </p:grpSp>
    </p:spTree>
    <p:extLst>
      <p:ext uri="{BB962C8B-B14F-4D97-AF65-F5344CB8AC3E}">
        <p14:creationId xmlns:p14="http://schemas.microsoft.com/office/powerpoint/2010/main" val="146092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3" name="Group 2">
            <a:extLst>
              <a:ext uri="{FF2B5EF4-FFF2-40B4-BE49-F238E27FC236}">
                <a16:creationId xmlns:a16="http://schemas.microsoft.com/office/drawing/2014/main" id="{BD8CEDFE-61CF-4EE1-8CB9-654B223F0582}"/>
              </a:ext>
            </a:extLst>
          </p:cNvPr>
          <p:cNvGrpSpPr/>
          <p:nvPr/>
        </p:nvGrpSpPr>
        <p:grpSpPr>
          <a:xfrm>
            <a:off x="167428" y="73165"/>
            <a:ext cx="10029716" cy="872949"/>
            <a:chOff x="1133366" y="2220084"/>
            <a:chExt cx="5681780" cy="914400"/>
          </a:xfrm>
          <a:solidFill>
            <a:srgbClr val="FFFF9B"/>
          </a:solidFill>
        </p:grpSpPr>
        <p:sp>
          <p:nvSpPr>
            <p:cNvPr id="5" name="Arrow: Pentagon 4">
              <a:extLst>
                <a:ext uri="{FF2B5EF4-FFF2-40B4-BE49-F238E27FC236}">
                  <a16:creationId xmlns:a16="http://schemas.microsoft.com/office/drawing/2014/main" id="{584227DA-9F72-43B3-BEE1-37B160EDEE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E8566766-20BF-4A8B-8E70-52AFF4EEECF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C49F67F-A8E7-485A-9373-F59661F7E282}"/>
              </a:ext>
            </a:extLst>
          </p:cNvPr>
          <p:cNvSpPr txBox="1"/>
          <p:nvPr/>
        </p:nvSpPr>
        <p:spPr>
          <a:xfrm>
            <a:off x="1387867" y="79565"/>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8" name="Arrow: Pentagon 7">
            <a:extLst>
              <a:ext uri="{FF2B5EF4-FFF2-40B4-BE49-F238E27FC236}">
                <a16:creationId xmlns:a16="http://schemas.microsoft.com/office/drawing/2014/main" id="{6F27390C-08B8-46EA-AE9D-32B0AC6CE559}"/>
              </a:ext>
            </a:extLst>
          </p:cNvPr>
          <p:cNvSpPr/>
          <p:nvPr/>
        </p:nvSpPr>
        <p:spPr>
          <a:xfrm>
            <a:off x="57608" y="73166"/>
            <a:ext cx="1301952" cy="8819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A8170B0D-99FD-4970-9ED3-D2937C7510D6}"/>
              </a:ext>
            </a:extLst>
          </p:cNvPr>
          <p:cNvSpPr/>
          <p:nvPr/>
        </p:nvSpPr>
        <p:spPr>
          <a:xfrm rot="5400000">
            <a:off x="1048340" y="37761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1BDEA3-66F4-4113-B983-7B11743E2601}"/>
              </a:ext>
            </a:extLst>
          </p:cNvPr>
          <p:cNvSpPr/>
          <p:nvPr/>
        </p:nvSpPr>
        <p:spPr>
          <a:xfrm>
            <a:off x="708584" y="1148958"/>
            <a:ext cx="6699270"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400">
              <a:solidFill>
                <a:schemeClr val="bg1"/>
              </a:solidFill>
            </a:endParaRPr>
          </a:p>
        </p:txBody>
      </p:sp>
      <p:sp>
        <p:nvSpPr>
          <p:cNvPr id="2" name="Rectangle 1">
            <a:extLst>
              <a:ext uri="{FF2B5EF4-FFF2-40B4-BE49-F238E27FC236}">
                <a16:creationId xmlns:a16="http://schemas.microsoft.com/office/drawing/2014/main" id="{5EF602B5-BDE9-477C-97FA-70A9AB869555}"/>
              </a:ext>
            </a:extLst>
          </p:cNvPr>
          <p:cNvSpPr/>
          <p:nvPr/>
        </p:nvSpPr>
        <p:spPr>
          <a:xfrm>
            <a:off x="140535" y="1854664"/>
            <a:ext cx="12041581" cy="646331"/>
          </a:xfrm>
          <a:prstGeom prst="rect">
            <a:avLst/>
          </a:prstGeom>
        </p:spPr>
        <p:txBody>
          <a:bodyPr wrap="square">
            <a:spAutoFit/>
          </a:bodyPr>
          <a:lstStyle/>
          <a:p>
            <a:pPr marL="457200" indent="-457200">
              <a:buFont typeface="Wingdings" panose="05000000000000000000" pitchFamily="2" charset="2"/>
              <a:buChar char="ü"/>
            </a:pPr>
            <a:r>
              <a:rPr lang="vi-VN" sz="3600">
                <a:solidFill>
                  <a:srgbClr val="2B26F6"/>
                </a:solidFill>
                <a:latin typeface="Arial" panose="020B0604020202020204" pitchFamily="34" charset="0"/>
                <a:cs typeface="Arial" panose="020B0604020202020204" pitchFamily="34" charset="0"/>
              </a:rPr>
              <a:t>Từ thế kỉ XI, </a:t>
            </a:r>
            <a:r>
              <a:rPr lang="en-US" sz="3600">
                <a:solidFill>
                  <a:srgbClr val="FF3399"/>
                </a:solidFill>
                <a:latin typeface="Arial" panose="020B0604020202020204" pitchFamily="34" charset="0"/>
                <a:cs typeface="Arial" panose="020B0604020202020204" pitchFamily="34" charset="0"/>
              </a:rPr>
              <a:t>do sản xuất phát triển</a:t>
            </a:r>
            <a:endParaRPr lang="vi-VN" sz="3600">
              <a:solidFill>
                <a:srgbClr val="FF339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F21F019-0DC2-46EA-83B0-EBD7F3F50061}"/>
              </a:ext>
            </a:extLst>
          </p:cNvPr>
          <p:cNvSpPr/>
          <p:nvPr/>
        </p:nvSpPr>
        <p:spPr>
          <a:xfrm>
            <a:off x="75209" y="2519173"/>
            <a:ext cx="12041581" cy="2308324"/>
          </a:xfrm>
          <a:prstGeom prst="rect">
            <a:avLst/>
          </a:prstGeom>
        </p:spPr>
        <p:txBody>
          <a:bodyPr wrap="square">
            <a:spAutoFit/>
          </a:bodyPr>
          <a:lstStyle/>
          <a:p>
            <a:pPr marL="457200" indent="-457200">
              <a:buFont typeface="Wingdings" panose="05000000000000000000" pitchFamily="2" charset="2"/>
              <a:buChar char="ü"/>
            </a:pPr>
            <a:r>
              <a:rPr lang="vi-VN" sz="3600">
                <a:solidFill>
                  <a:srgbClr val="2B26F6"/>
                </a:solidFill>
                <a:latin typeface="Arial" panose="020B0604020202020204" pitchFamily="34" charset="0"/>
                <a:cs typeface="Arial" panose="020B0604020202020204" pitchFamily="34" charset="0"/>
              </a:rPr>
              <a:t>Một </a:t>
            </a:r>
            <a:r>
              <a:rPr lang="vi-VN" sz="3600">
                <a:solidFill>
                  <a:srgbClr val="FF3399"/>
                </a:solidFill>
                <a:latin typeface="Arial" panose="020B0604020202020204" pitchFamily="34" charset="0"/>
                <a:cs typeface="Arial" panose="020B0604020202020204" pitchFamily="34" charset="0"/>
              </a:rPr>
              <a:t>số</a:t>
            </a:r>
            <a:r>
              <a:rPr lang="en-US" sz="3600">
                <a:solidFill>
                  <a:srgbClr val="FF3399"/>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thợ thủ công đã tìm cách trốn khỏi lãnh địa </a:t>
            </a:r>
            <a:r>
              <a:rPr lang="en-US" sz="3600">
                <a:solidFill>
                  <a:srgbClr val="2B26F6"/>
                </a:solidFill>
                <a:latin typeface="Arial" panose="020B0604020202020204" pitchFamily="34" charset="0"/>
                <a:cs typeface="Arial" panose="020B0604020202020204" pitchFamily="34" charset="0"/>
              </a:rPr>
              <a:t>=&gt; họ</a:t>
            </a:r>
            <a:r>
              <a:rPr lang="vi-VN" sz="3600">
                <a:solidFill>
                  <a:srgbClr val="2B26F6"/>
                </a:solidFill>
                <a:latin typeface="Arial" panose="020B0604020202020204" pitchFamily="34" charset="0"/>
                <a:cs typeface="Arial" panose="020B0604020202020204" pitchFamily="34" charset="0"/>
              </a:rPr>
              <a:t> đến những nơi đ</a:t>
            </a:r>
            <a:r>
              <a:rPr lang="en-US" sz="3600">
                <a:solidFill>
                  <a:srgbClr val="2B26F6"/>
                </a:solidFill>
                <a:latin typeface="Arial" panose="020B0604020202020204" pitchFamily="34" charset="0"/>
                <a:cs typeface="Arial" panose="020B0604020202020204" pitchFamily="34" charset="0"/>
              </a:rPr>
              <a:t>ô</a:t>
            </a:r>
            <a:r>
              <a:rPr lang="vi-VN" sz="3600">
                <a:solidFill>
                  <a:srgbClr val="2B26F6"/>
                </a:solidFill>
                <a:latin typeface="Arial" panose="020B0604020202020204" pitchFamily="34" charset="0"/>
                <a:cs typeface="Arial" panose="020B0604020202020204" pitchFamily="34" charset="0"/>
              </a:rPr>
              <a:t>ng dân cư, gần nguồn nguyên liệu, nơi giao nhau của các trục đường chính,... nhóm nhau lại đ</a:t>
            </a:r>
            <a:r>
              <a:rPr lang="en-US" sz="3600">
                <a:solidFill>
                  <a:srgbClr val="2B26F6"/>
                </a:solidFill>
                <a:latin typeface="Arial" panose="020B0604020202020204" pitchFamily="34" charset="0"/>
                <a:cs typeface="Arial" panose="020B0604020202020204" pitchFamily="34" charset="0"/>
              </a:rPr>
              <a:t>ể</a:t>
            </a:r>
            <a:r>
              <a:rPr lang="vi-VN" sz="3600">
                <a:solidFill>
                  <a:srgbClr val="2B26F6"/>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cùng sản xuất, buôn bán</a:t>
            </a:r>
            <a:r>
              <a:rPr lang="en-US" sz="3600">
                <a:solidFill>
                  <a:srgbClr val="FF3399"/>
                </a:solidFill>
                <a:latin typeface="Arial" panose="020B0604020202020204" pitchFamily="34" charset="0"/>
                <a:cs typeface="Arial" panose="020B0604020202020204" pitchFamily="34" charset="0"/>
              </a:rPr>
              <a:t> =&gt;</a:t>
            </a:r>
            <a:r>
              <a:rPr lang="vi-VN" sz="3600">
                <a:solidFill>
                  <a:srgbClr val="2B26F6"/>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các đô thị hình thành</a:t>
            </a:r>
            <a:r>
              <a:rPr lang="vi-VN" sz="3600">
                <a:solidFill>
                  <a:srgbClr val="2B26F6"/>
                </a:solidFill>
                <a:latin typeface="Arial" panose="020B0604020202020204" pitchFamily="34" charset="0"/>
                <a:cs typeface="Arial" panose="020B0604020202020204" pitchFamily="34" charset="0"/>
              </a:rPr>
              <a:t>. </a:t>
            </a:r>
            <a:endParaRPr lang="en-US" sz="3600">
              <a:solidFill>
                <a:srgbClr val="2B26F6"/>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08DB079-DD15-4448-B1A9-0463E8629D4E}"/>
              </a:ext>
            </a:extLst>
          </p:cNvPr>
          <p:cNvSpPr/>
          <p:nvPr/>
        </p:nvSpPr>
        <p:spPr>
          <a:xfrm>
            <a:off x="140535" y="5018694"/>
            <a:ext cx="11697195" cy="1200329"/>
          </a:xfrm>
          <a:prstGeom prst="rect">
            <a:avLst/>
          </a:prstGeom>
        </p:spPr>
        <p:txBody>
          <a:bodyPr wrap="square">
            <a:spAutoFit/>
          </a:bodyPr>
          <a:lstStyle/>
          <a:p>
            <a:pPr marL="457200" indent="-457200">
              <a:buFont typeface="Wingdings" panose="05000000000000000000" pitchFamily="2" charset="2"/>
              <a:buChar char="ü"/>
            </a:pPr>
            <a:r>
              <a:rPr lang="en-US" sz="3600">
                <a:solidFill>
                  <a:srgbClr val="2B26F6"/>
                </a:solidFill>
                <a:latin typeface="Arial" panose="020B0604020202020204" pitchFamily="34" charset="0"/>
                <a:cs typeface="Arial" panose="020B0604020202020204" pitchFamily="34" charset="0"/>
              </a:rPr>
              <a:t>C</a:t>
            </a:r>
            <a:r>
              <a:rPr lang="vi-VN" sz="3600">
                <a:solidFill>
                  <a:srgbClr val="2B26F6"/>
                </a:solidFill>
                <a:latin typeface="Arial" panose="020B0604020202020204" pitchFamily="34" charset="0"/>
                <a:cs typeface="Arial" panose="020B0604020202020204" pitchFamily="34" charset="0"/>
              </a:rPr>
              <a:t>ó những </a:t>
            </a:r>
            <a:r>
              <a:rPr lang="vi-VN" sz="3600">
                <a:solidFill>
                  <a:srgbClr val="FF3399"/>
                </a:solidFill>
                <a:latin typeface="Arial" panose="020B0604020202020204" pitchFamily="34" charset="0"/>
                <a:cs typeface="Arial" panose="020B0604020202020204" pitchFamily="34" charset="0"/>
              </a:rPr>
              <a:t>đô thị do lãnh chúa, Giáo hội xây dựng </a:t>
            </a:r>
            <a:r>
              <a:rPr lang="vi-VN" sz="3600">
                <a:solidFill>
                  <a:srgbClr val="2B26F6"/>
                </a:solidFill>
                <a:latin typeface="Arial" panose="020B0604020202020204" pitchFamily="34" charset="0"/>
                <a:cs typeface="Arial" panose="020B0604020202020204" pitchFamily="34" charset="0"/>
              </a:rPr>
              <a:t>hoặc được </a:t>
            </a:r>
            <a:r>
              <a:rPr lang="vi-VN" sz="3600">
                <a:solidFill>
                  <a:srgbClr val="FF3399"/>
                </a:solidFill>
                <a:latin typeface="Arial" panose="020B0604020202020204" pitchFamily="34" charset="0"/>
                <a:cs typeface="Arial" panose="020B0604020202020204" pitchFamily="34" charset="0"/>
              </a:rPr>
              <a:t>phục hồi </a:t>
            </a:r>
            <a:r>
              <a:rPr lang="vi-VN" sz="3600">
                <a:solidFill>
                  <a:srgbClr val="2B26F6"/>
                </a:solidFill>
                <a:latin typeface="Arial" panose="020B0604020202020204" pitchFamily="34" charset="0"/>
                <a:cs typeface="Arial" panose="020B0604020202020204" pitchFamily="34" charset="0"/>
              </a:rPr>
              <a:t>từ những đô thị cổ đại.</a:t>
            </a:r>
            <a:endParaRPr lang="vi-VN" sz="3600" b="0" i="0">
              <a:solidFill>
                <a:srgbClr val="2B26F6"/>
              </a:solidFill>
              <a:effectLst/>
              <a:latin typeface="Arial" panose="020B0604020202020204" pitchFamily="34" charset="0"/>
              <a:cs typeface="Arial" panose="020B0604020202020204" pitchFamily="34" charset="0"/>
            </a:endParaRPr>
          </a:p>
        </p:txBody>
      </p:sp>
      <p:pic>
        <p:nvPicPr>
          <p:cNvPr id="25" name="Picture 5" descr="book9">
            <a:extLst>
              <a:ext uri="{FF2B5EF4-FFF2-40B4-BE49-F238E27FC236}">
                <a16:creationId xmlns:a16="http://schemas.microsoft.com/office/drawing/2014/main" id="{76FFE953-8D4F-4209-80CB-F2EB8CC374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819" y="1148958"/>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68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BDEA3-66F4-4113-B983-7B11743E2601}"/>
              </a:ext>
            </a:extLst>
          </p:cNvPr>
          <p:cNvSpPr/>
          <p:nvPr/>
        </p:nvSpPr>
        <p:spPr>
          <a:xfrm>
            <a:off x="138569"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sp>
        <p:nvSpPr>
          <p:cNvPr id="13" name="Rectangle 12">
            <a:extLst>
              <a:ext uri="{FF2B5EF4-FFF2-40B4-BE49-F238E27FC236}">
                <a16:creationId xmlns:a16="http://schemas.microsoft.com/office/drawing/2014/main" id="{EBDED892-5980-43E5-B0A1-4269032326DB}"/>
              </a:ext>
            </a:extLst>
          </p:cNvPr>
          <p:cNvSpPr/>
          <p:nvPr/>
        </p:nvSpPr>
        <p:spPr>
          <a:xfrm>
            <a:off x="138569" y="742070"/>
            <a:ext cx="11573377" cy="1077218"/>
          </a:xfrm>
          <a:prstGeom prst="rect">
            <a:avLst/>
          </a:prstGeom>
        </p:spPr>
        <p:txBody>
          <a:bodyPr wrap="square">
            <a:spAutoFit/>
          </a:bodyPr>
          <a:lstStyle/>
          <a:p>
            <a:pPr marL="457200" indent="-457200">
              <a:buFont typeface="Wingdings" panose="05000000000000000000" pitchFamily="2" charset="2"/>
              <a:buChar char="ü"/>
            </a:pPr>
            <a:r>
              <a:rPr lang="en-US" sz="3200">
                <a:solidFill>
                  <a:srgbClr val="2B26F6"/>
                </a:solidFill>
                <a:latin typeface="Arial" panose="020B0604020202020204" pitchFamily="34" charset="0"/>
                <a:cs typeface="Arial" panose="020B0604020202020204" pitchFamily="34" charset="0"/>
              </a:rPr>
              <a:t>Th</a:t>
            </a:r>
            <a:r>
              <a:rPr lang="vi-VN" sz="3200">
                <a:solidFill>
                  <a:srgbClr val="2B26F6"/>
                </a:solidFill>
                <a:latin typeface="Arial" panose="020B0604020202020204" pitchFamily="34" charset="0"/>
                <a:cs typeface="Arial" panose="020B0604020202020204" pitchFamily="34" charset="0"/>
              </a:rPr>
              <a:t>ư</a:t>
            </a:r>
            <a:r>
              <a:rPr lang="en-US" sz="3200">
                <a:solidFill>
                  <a:srgbClr val="2B26F6"/>
                </a:solidFill>
                <a:latin typeface="Arial" panose="020B0604020202020204" pitchFamily="34" charset="0"/>
                <a:cs typeface="Arial" panose="020B0604020202020204" pitchFamily="34" charset="0"/>
              </a:rPr>
              <a:t>ơng nhân và thợ thủ công là ng</a:t>
            </a:r>
            <a:r>
              <a:rPr lang="vi-VN" sz="3200">
                <a:solidFill>
                  <a:srgbClr val="2B26F6"/>
                </a:solidFill>
                <a:latin typeface="Arial" panose="020B0604020202020204" pitchFamily="34" charset="0"/>
                <a:cs typeface="Arial" panose="020B0604020202020204" pitchFamily="34" charset="0"/>
              </a:rPr>
              <a:t>ư</a:t>
            </a:r>
            <a:r>
              <a:rPr lang="en-US" sz="3200">
                <a:solidFill>
                  <a:srgbClr val="2B26F6"/>
                </a:solidFill>
                <a:latin typeface="Arial" panose="020B0604020202020204" pitchFamily="34" charset="0"/>
                <a:cs typeface="Arial" panose="020B0604020202020204" pitchFamily="34" charset="0"/>
              </a:rPr>
              <a:t>ời nắm giữ hoạt động kinh tế, tài chính của các đô thị. </a:t>
            </a:r>
            <a:endParaRPr lang="vi-VN" sz="3200" b="0" i="0">
              <a:solidFill>
                <a:srgbClr val="2B26F6"/>
              </a:solidFill>
              <a:effectLst/>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7AEDA45-D42F-42C5-98AC-0A7AD6D4891B}"/>
              </a:ext>
            </a:extLst>
          </p:cNvPr>
          <p:cNvGrpSpPr/>
          <p:nvPr/>
        </p:nvGrpSpPr>
        <p:grpSpPr>
          <a:xfrm>
            <a:off x="2398814" y="1901143"/>
            <a:ext cx="8312728" cy="4500853"/>
            <a:chOff x="2470066" y="2281154"/>
            <a:chExt cx="8312728" cy="4500853"/>
          </a:xfrm>
        </p:grpSpPr>
        <p:pic>
          <p:nvPicPr>
            <p:cNvPr id="16" name="Picture 15">
              <a:extLst>
                <a:ext uri="{FF2B5EF4-FFF2-40B4-BE49-F238E27FC236}">
                  <a16:creationId xmlns:a16="http://schemas.microsoft.com/office/drawing/2014/main" id="{92033846-5269-432D-8258-53EC6E85DC17}"/>
                </a:ext>
              </a:extLst>
            </p:cNvPr>
            <p:cNvPicPr>
              <a:picLocks noChangeAspect="1"/>
            </p:cNvPicPr>
            <p:nvPr/>
          </p:nvPicPr>
          <p:blipFill rotWithShape="1">
            <a:blip r:embed="rId3"/>
            <a:srcRect l="4709" t="4707" r="4021" b="8045"/>
            <a:stretch/>
          </p:blipFill>
          <p:spPr>
            <a:xfrm>
              <a:off x="2612571" y="2281154"/>
              <a:ext cx="7782847" cy="4131521"/>
            </a:xfrm>
            <a:prstGeom prst="rect">
              <a:avLst/>
            </a:prstGeom>
          </p:spPr>
        </p:pic>
        <p:sp>
          <p:nvSpPr>
            <p:cNvPr id="17" name="TextBox 16">
              <a:extLst>
                <a:ext uri="{FF2B5EF4-FFF2-40B4-BE49-F238E27FC236}">
                  <a16:creationId xmlns:a16="http://schemas.microsoft.com/office/drawing/2014/main" id="{42FE9AEA-B6D1-4CB4-954E-BACA964AD9B9}"/>
                </a:ext>
              </a:extLst>
            </p:cNvPr>
            <p:cNvSpPr txBox="1"/>
            <p:nvPr/>
          </p:nvSpPr>
          <p:spPr>
            <a:xfrm>
              <a:off x="2470066" y="6412675"/>
              <a:ext cx="8312728" cy="369332"/>
            </a:xfrm>
            <a:prstGeom prst="rect">
              <a:avLst/>
            </a:prstGeom>
            <a:solidFill>
              <a:schemeClr val="bg1"/>
            </a:solidFill>
          </p:spPr>
          <p:txBody>
            <a:bodyPr wrap="square" rtlCol="0">
              <a:spAutoFit/>
            </a:bodyPr>
            <a:lstStyle/>
            <a:p>
              <a:r>
                <a:rPr lang="en-US">
                  <a:solidFill>
                    <a:srgbClr val="007B83"/>
                  </a:solidFill>
                  <a:latin typeface="Arial" panose="020B0604020202020204" pitchFamily="34" charset="0"/>
                  <a:cs typeface="Arial" panose="020B0604020202020204" pitchFamily="34" charset="0"/>
                </a:rPr>
                <a:t>Th</a:t>
              </a:r>
              <a:r>
                <a:rPr lang="vi-VN">
                  <a:solidFill>
                    <a:srgbClr val="007B83"/>
                  </a:solidFill>
                  <a:latin typeface="Arial" panose="020B0604020202020204" pitchFamily="34" charset="0"/>
                  <a:cs typeface="Arial" panose="020B0604020202020204" pitchFamily="34" charset="0"/>
                </a:rPr>
                <a:t>ư</a:t>
              </a:r>
              <a:r>
                <a:rPr lang="en-US">
                  <a:solidFill>
                    <a:srgbClr val="007B83"/>
                  </a:solidFill>
                  <a:latin typeface="Arial" panose="020B0604020202020204" pitchFamily="34" charset="0"/>
                  <a:cs typeface="Arial" panose="020B0604020202020204" pitchFamily="34" charset="0"/>
                </a:rPr>
                <a:t>ơng nhân buôn bán tại đô thị Xê-na ở I-ta-li-a (tranh vẽ,khoảng thế kỉ XIII)</a:t>
              </a:r>
            </a:p>
          </p:txBody>
        </p:sp>
      </p:grpSp>
    </p:spTree>
    <p:extLst>
      <p:ext uri="{BB962C8B-B14F-4D97-AF65-F5344CB8AC3E}">
        <p14:creationId xmlns:p14="http://schemas.microsoft.com/office/powerpoint/2010/main" val="378886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2C1940-E0E0-4A27-8194-4991901B9EB6}"/>
              </a:ext>
            </a:extLst>
          </p:cNvPr>
          <p:cNvSpPr txBox="1"/>
          <p:nvPr/>
        </p:nvSpPr>
        <p:spPr>
          <a:xfrm>
            <a:off x="122000" y="3877216"/>
            <a:ext cx="11661559" cy="461665"/>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vi-VN" sz="2400" b="1">
                <a:solidFill>
                  <a:srgbClr val="FF0000"/>
                </a:solidFill>
              </a:rPr>
              <a:t>MỤC TIÊU BÀI HỌC</a:t>
            </a:r>
          </a:p>
        </p:txBody>
      </p:sp>
      <p:sp>
        <p:nvSpPr>
          <p:cNvPr id="6" name="TextBox 5">
            <a:extLst>
              <a:ext uri="{FF2B5EF4-FFF2-40B4-BE49-F238E27FC236}">
                <a16:creationId xmlns:a16="http://schemas.microsoft.com/office/drawing/2014/main" id="{07FF8964-D9A6-43B9-944A-04EBE132D84D}"/>
              </a:ext>
            </a:extLst>
          </p:cNvPr>
          <p:cNvSpPr txBox="1"/>
          <p:nvPr/>
        </p:nvSpPr>
        <p:spPr>
          <a:xfrm>
            <a:off x="265220" y="4529536"/>
            <a:ext cx="11661559" cy="181588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Phân tích được các điều kiện địa lí và lịch sử góp phần hình thành và phát triển một đô thị cổ đại và trung đại</a:t>
            </a:r>
            <a:endParaRPr lang="vi-VN" sz="2800">
              <a:solidFill>
                <a:srgbClr val="2B26F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Trình bày được mối quan hệ giữa đô thị với các nền văn minh cổ đại; vai trò của giới thương nhân với sự phát triển đô thị châu Âu trung đại</a:t>
            </a:r>
            <a:r>
              <a:rPr lang="vi-VN" sz="2800">
                <a:solidFill>
                  <a:srgbClr val="2B26F6"/>
                </a:solidFill>
                <a:latin typeface="Arial" panose="020B0604020202020204" pitchFamily="34" charset="0"/>
                <a:cs typeface="Arial" panose="020B0604020202020204" pitchFamily="34" charset="0"/>
              </a:rPr>
              <a:t>.</a:t>
            </a:r>
            <a:endParaRPr lang="en-US" sz="2800">
              <a:solidFill>
                <a:srgbClr val="2B26F6"/>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EDF4933-1EF2-43B9-B420-7F58DC491A10}"/>
              </a:ext>
            </a:extLst>
          </p:cNvPr>
          <p:cNvPicPr>
            <a:picLocks noChangeAspect="1"/>
          </p:cNvPicPr>
          <p:nvPr/>
        </p:nvPicPr>
        <p:blipFill rotWithShape="1">
          <a:blip r:embed="rId3"/>
          <a:srcRect l="629" b="26407"/>
          <a:stretch/>
        </p:blipFill>
        <p:spPr>
          <a:xfrm>
            <a:off x="0" y="0"/>
            <a:ext cx="12192000" cy="2853369"/>
          </a:xfrm>
          <a:prstGeom prst="rect">
            <a:avLst/>
          </a:prstGeom>
        </p:spPr>
      </p:pic>
      <p:sp>
        <p:nvSpPr>
          <p:cNvPr id="7" name="TextBox 6">
            <a:extLst>
              <a:ext uri="{FF2B5EF4-FFF2-40B4-BE49-F238E27FC236}">
                <a16:creationId xmlns:a16="http://schemas.microsoft.com/office/drawing/2014/main" id="{316B62AB-B161-4D4A-BC92-E515C3DB7200}"/>
              </a:ext>
            </a:extLst>
          </p:cNvPr>
          <p:cNvSpPr txBox="1"/>
          <p:nvPr/>
        </p:nvSpPr>
        <p:spPr>
          <a:xfrm>
            <a:off x="1986707" y="2853369"/>
            <a:ext cx="8218583" cy="769441"/>
          </a:xfrm>
          <a:prstGeom prst="rect">
            <a:avLst/>
          </a:prstGeom>
          <a:noFill/>
        </p:spPr>
        <p:txBody>
          <a:bodyPr wrap="square" rtlCol="0">
            <a:spAutoFit/>
          </a:bodyPr>
          <a:lstStyle/>
          <a:p>
            <a:pPr algn="ctr"/>
            <a:r>
              <a:rPr lang="en-US" sz="4400" b="1">
                <a:ln>
                  <a:solidFill>
                    <a:srgbClr val="007B83"/>
                  </a:solidFill>
                </a:ln>
                <a:solidFill>
                  <a:srgbClr val="007B83"/>
                </a:solidFill>
                <a:latin typeface="Arial" panose="020B0604020202020204" pitchFamily="34" charset="0"/>
                <a:cs typeface="Arial" panose="020B0604020202020204" pitchFamily="34" charset="0"/>
              </a:rPr>
              <a:t>ĐÔ THỊ: LỊCH SỬ VÀ HIỆN TẠI</a:t>
            </a:r>
          </a:p>
        </p:txBody>
      </p:sp>
    </p:spTree>
    <p:extLst>
      <p:ext uri="{BB962C8B-B14F-4D97-AF65-F5344CB8AC3E}">
        <p14:creationId xmlns:p14="http://schemas.microsoft.com/office/powerpoint/2010/main" val="201185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285560"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grpSp>
        <p:nvGrpSpPr>
          <p:cNvPr id="2" name="Group 1">
            <a:extLst>
              <a:ext uri="{FF2B5EF4-FFF2-40B4-BE49-F238E27FC236}">
                <a16:creationId xmlns:a16="http://schemas.microsoft.com/office/drawing/2014/main" id="{D432A2EE-C5EF-4E7D-9339-882061C2E0FD}"/>
              </a:ext>
            </a:extLst>
          </p:cNvPr>
          <p:cNvGrpSpPr/>
          <p:nvPr/>
        </p:nvGrpSpPr>
        <p:grpSpPr>
          <a:xfrm>
            <a:off x="0" y="757047"/>
            <a:ext cx="5212715" cy="5999098"/>
            <a:chOff x="0" y="757047"/>
            <a:chExt cx="5212715" cy="5999098"/>
          </a:xfrm>
        </p:grpSpPr>
        <p:pic>
          <p:nvPicPr>
            <p:cNvPr id="14" name="Picture 13">
              <a:extLst>
                <a:ext uri="{FF2B5EF4-FFF2-40B4-BE49-F238E27FC236}">
                  <a16:creationId xmlns:a16="http://schemas.microsoft.com/office/drawing/2014/main" id="{1440462F-A73F-4946-8672-4A5C62959206}"/>
                </a:ext>
              </a:extLst>
            </p:cNvPr>
            <p:cNvPicPr>
              <a:picLocks noChangeAspect="1"/>
            </p:cNvPicPr>
            <p:nvPr/>
          </p:nvPicPr>
          <p:blipFill rotWithShape="1">
            <a:blip r:embed="rId3"/>
            <a:srcRect l="3877" r="47631"/>
            <a:stretch/>
          </p:blipFill>
          <p:spPr>
            <a:xfrm>
              <a:off x="939966" y="757047"/>
              <a:ext cx="3609550" cy="5343906"/>
            </a:xfrm>
            <a:prstGeom prst="rect">
              <a:avLst/>
            </a:prstGeom>
          </p:spPr>
        </p:pic>
        <p:sp>
          <p:nvSpPr>
            <p:cNvPr id="15" name="TextBox 14">
              <a:extLst>
                <a:ext uri="{FF2B5EF4-FFF2-40B4-BE49-F238E27FC236}">
                  <a16:creationId xmlns:a16="http://schemas.microsoft.com/office/drawing/2014/main" id="{667EA69A-E731-4400-83E0-237D6136658F}"/>
                </a:ext>
              </a:extLst>
            </p:cNvPr>
            <p:cNvSpPr txBox="1"/>
            <p:nvPr/>
          </p:nvSpPr>
          <p:spPr>
            <a:xfrm>
              <a:off x="0" y="6109814"/>
              <a:ext cx="5212715" cy="646331"/>
            </a:xfrm>
            <a:prstGeom prst="rect">
              <a:avLst/>
            </a:prstGeom>
            <a:solidFill>
              <a:schemeClr val="bg1"/>
            </a:solidFill>
          </p:spPr>
          <p:txBody>
            <a:bodyPr wrap="square" rtlCol="0">
              <a:spAutoFit/>
            </a:bodyPr>
            <a:lstStyle/>
            <a:p>
              <a:pPr algn="ctr"/>
              <a:r>
                <a:rPr lang="en-US">
                  <a:solidFill>
                    <a:srgbClr val="007B83"/>
                  </a:solidFill>
                  <a:latin typeface="Arial" panose="020B0604020202020204" pitchFamily="34" charset="0"/>
                  <a:cs typeface="Arial" panose="020B0604020202020204" pitchFamily="34" charset="0"/>
                </a:rPr>
                <a:t>Hình 4. Ngân hàng Môn-te Đây Pat-chi đi Si-ê-na (I-ta-li-a)- ngân hang lâu đời nhất thế giới</a:t>
              </a:r>
            </a:p>
          </p:txBody>
        </p:sp>
      </p:grpSp>
      <p:grpSp>
        <p:nvGrpSpPr>
          <p:cNvPr id="18" name="Group 17">
            <a:extLst>
              <a:ext uri="{FF2B5EF4-FFF2-40B4-BE49-F238E27FC236}">
                <a16:creationId xmlns:a16="http://schemas.microsoft.com/office/drawing/2014/main" id="{30895C8E-2FD5-43E2-8EBE-F30308E08084}"/>
              </a:ext>
            </a:extLst>
          </p:cNvPr>
          <p:cNvGrpSpPr/>
          <p:nvPr/>
        </p:nvGrpSpPr>
        <p:grpSpPr>
          <a:xfrm>
            <a:off x="4855416" y="1183641"/>
            <a:ext cx="7185609" cy="5541888"/>
            <a:chOff x="4855416" y="1183641"/>
            <a:chExt cx="7185609" cy="5541888"/>
          </a:xfrm>
        </p:grpSpPr>
        <p:pic>
          <p:nvPicPr>
            <p:cNvPr id="16" name="Picture 15">
              <a:extLst>
                <a:ext uri="{FF2B5EF4-FFF2-40B4-BE49-F238E27FC236}">
                  <a16:creationId xmlns:a16="http://schemas.microsoft.com/office/drawing/2014/main" id="{1BC91C2B-EE70-4E15-A8A7-5825C9379C9A}"/>
                </a:ext>
              </a:extLst>
            </p:cNvPr>
            <p:cNvPicPr>
              <a:picLocks noChangeAspect="1"/>
            </p:cNvPicPr>
            <p:nvPr/>
          </p:nvPicPr>
          <p:blipFill rotWithShape="1">
            <a:blip r:embed="rId4"/>
            <a:srcRect l="8240" t="7793" r="9724" b="5958"/>
            <a:stretch/>
          </p:blipFill>
          <p:spPr>
            <a:xfrm>
              <a:off x="4855416" y="1183641"/>
              <a:ext cx="7185609" cy="4864941"/>
            </a:xfrm>
            <a:prstGeom prst="rect">
              <a:avLst/>
            </a:prstGeom>
          </p:spPr>
        </p:pic>
        <p:sp>
          <p:nvSpPr>
            <p:cNvPr id="17" name="TextBox 16">
              <a:extLst>
                <a:ext uri="{FF2B5EF4-FFF2-40B4-BE49-F238E27FC236}">
                  <a16:creationId xmlns:a16="http://schemas.microsoft.com/office/drawing/2014/main" id="{86C7419C-EA63-4335-8C34-925B82964DFB}"/>
                </a:ext>
              </a:extLst>
            </p:cNvPr>
            <p:cNvSpPr txBox="1"/>
            <p:nvPr/>
          </p:nvSpPr>
          <p:spPr>
            <a:xfrm>
              <a:off x="5212715" y="6079198"/>
              <a:ext cx="6828310" cy="646331"/>
            </a:xfrm>
            <a:prstGeom prst="rect">
              <a:avLst/>
            </a:prstGeom>
            <a:solidFill>
              <a:schemeClr val="bg1"/>
            </a:solidFill>
          </p:spPr>
          <p:txBody>
            <a:bodyPr wrap="square" rtlCol="0">
              <a:spAutoFit/>
            </a:bodyPr>
            <a:lstStyle/>
            <a:p>
              <a:pPr algn="ctr"/>
              <a:r>
                <a:rPr lang="en-US">
                  <a:solidFill>
                    <a:srgbClr val="007B83"/>
                  </a:solidFill>
                  <a:latin typeface="Arial" panose="020B0604020202020204" pitchFamily="34" charset="0"/>
                  <a:cs typeface="Arial" panose="020B0604020202020204" pitchFamily="34" charset="0"/>
                </a:rPr>
                <a:t>Hình 5. Lễ hội Han-se-tic (ở Lít-va ngày nay) có truyền thống </a:t>
              </a:r>
            </a:p>
            <a:p>
              <a:pPr algn="ctr"/>
              <a:r>
                <a:rPr lang="en-US">
                  <a:solidFill>
                    <a:srgbClr val="007B83"/>
                  </a:solidFill>
                  <a:latin typeface="Arial" panose="020B0604020202020204" pitchFamily="34" charset="0"/>
                  <a:cs typeface="Arial" panose="020B0604020202020204" pitchFamily="34" charset="0"/>
                </a:rPr>
                <a:t>từ hội chợ thời trung đại</a:t>
              </a:r>
            </a:p>
          </p:txBody>
        </p:sp>
      </p:grpSp>
    </p:spTree>
    <p:extLst>
      <p:ext uri="{BB962C8B-B14F-4D97-AF65-F5344CB8AC3E}">
        <p14:creationId xmlns:p14="http://schemas.microsoft.com/office/powerpoint/2010/main" val="26005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131181"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sp>
        <p:nvSpPr>
          <p:cNvPr id="11" name="Rectangle 10">
            <a:extLst>
              <a:ext uri="{FF2B5EF4-FFF2-40B4-BE49-F238E27FC236}">
                <a16:creationId xmlns:a16="http://schemas.microsoft.com/office/drawing/2014/main" id="{9AFC244C-32F5-44E1-A457-AB6050EE4799}"/>
              </a:ext>
            </a:extLst>
          </p:cNvPr>
          <p:cNvSpPr/>
          <p:nvPr/>
        </p:nvSpPr>
        <p:spPr>
          <a:xfrm>
            <a:off x="131181" y="3108366"/>
            <a:ext cx="11573377" cy="1138773"/>
          </a:xfrm>
          <a:prstGeom prst="rect">
            <a:avLst/>
          </a:prstGeom>
        </p:spPr>
        <p:txBody>
          <a:bodyPr wrap="square">
            <a:spAutoFit/>
          </a:bodyPr>
          <a:lstStyle/>
          <a:p>
            <a:pPr marL="571500" indent="-571500" algn="just">
              <a:buFont typeface="Wingdings" panose="05000000000000000000" pitchFamily="2" charset="2"/>
              <a:buChar char="ü"/>
            </a:pPr>
            <a:r>
              <a:rPr lang="vi-VN" sz="3400">
                <a:solidFill>
                  <a:srgbClr val="2B26F6"/>
                </a:solidFill>
                <a:latin typeface="Arial" panose="020B0604020202020204" pitchFamily="34" charset="0"/>
                <a:cs typeface="Arial" panose="020B0604020202020204" pitchFamily="34" charset="0"/>
              </a:rPr>
              <a:t>Việc buôn bán giữa các nước ngày càng sôi động, đặc biệt xung quanh vùng Địa Trung Hải.</a:t>
            </a:r>
            <a:endParaRPr lang="vi-VN" sz="3400" b="0" i="0">
              <a:solidFill>
                <a:srgbClr val="2B26F6"/>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9A71BDE-4445-41C7-A6FF-B4D67CB7AB9F}"/>
              </a:ext>
            </a:extLst>
          </p:cNvPr>
          <p:cNvSpPr/>
          <p:nvPr/>
        </p:nvSpPr>
        <p:spPr>
          <a:xfrm>
            <a:off x="226184" y="1118157"/>
            <a:ext cx="11573377" cy="1661993"/>
          </a:xfrm>
          <a:prstGeom prst="rect">
            <a:avLst/>
          </a:prstGeom>
        </p:spPr>
        <p:txBody>
          <a:bodyPr wrap="square">
            <a:spAutoFit/>
          </a:bodyPr>
          <a:lstStyle/>
          <a:p>
            <a:pPr marL="457200" indent="-457200" algn="just">
              <a:buFont typeface="Wingdings" panose="05000000000000000000" pitchFamily="2" charset="2"/>
              <a:buChar char="ü"/>
            </a:pPr>
            <a:r>
              <a:rPr lang="vi-VN" sz="3400">
                <a:solidFill>
                  <a:srgbClr val="2B26F6"/>
                </a:solidFill>
                <a:latin typeface="Arial" panose="020B0604020202020204" pitchFamily="34" charset="0"/>
                <a:cs typeface="Arial" panose="020B0604020202020204" pitchFamily="34" charset="0"/>
              </a:rPr>
              <a:t>Hoạt động của thương nhân và thương hội đã thúc đẩy kinh tế hàng hoá phát triển, làm tan rã dần nền kinh tế tự nhiên, đóng kín trong các lãnh địa trước đây. </a:t>
            </a:r>
            <a:endParaRPr lang="vi-VN" sz="3400" b="0" i="0">
              <a:solidFill>
                <a:srgbClr val="2B26F6"/>
              </a:solidFill>
              <a:effectLst/>
              <a:latin typeface="Arial" panose="020B0604020202020204" pitchFamily="34" charset="0"/>
              <a:cs typeface="Arial" panose="020B0604020202020204" pitchFamily="34" charset="0"/>
            </a:endParaRPr>
          </a:p>
        </p:txBody>
      </p:sp>
      <p:pic>
        <p:nvPicPr>
          <p:cNvPr id="6" name="Picture 5" descr="book9">
            <a:extLst>
              <a:ext uri="{FF2B5EF4-FFF2-40B4-BE49-F238E27FC236}">
                <a16:creationId xmlns:a16="http://schemas.microsoft.com/office/drawing/2014/main" id="{BFB473EF-5783-4BC6-9BFE-F9EFD4BBE4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10339" y="162335"/>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25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737761-5D4A-4FD7-85CE-BF734BC40595}"/>
              </a:ext>
            </a:extLst>
          </p:cNvPr>
          <p:cNvPicPr>
            <a:picLocks noChangeAspect="1"/>
          </p:cNvPicPr>
          <p:nvPr/>
        </p:nvPicPr>
        <p:blipFill>
          <a:blip r:embed="rId2"/>
          <a:stretch>
            <a:fillRect/>
          </a:stretch>
        </p:blipFill>
        <p:spPr>
          <a:xfrm>
            <a:off x="461176" y="167122"/>
            <a:ext cx="11269648" cy="6192114"/>
          </a:xfrm>
          <a:prstGeom prst="rect">
            <a:avLst/>
          </a:prstGeom>
        </p:spPr>
      </p:pic>
      <p:pic>
        <p:nvPicPr>
          <p:cNvPr id="3" name="Picture 2">
            <a:extLst>
              <a:ext uri="{FF2B5EF4-FFF2-40B4-BE49-F238E27FC236}">
                <a16:creationId xmlns:a16="http://schemas.microsoft.com/office/drawing/2014/main" id="{EB428FA8-0B91-4F70-BD91-F106F84A5366}"/>
              </a:ext>
            </a:extLst>
          </p:cNvPr>
          <p:cNvPicPr>
            <a:picLocks noChangeAspect="1"/>
          </p:cNvPicPr>
          <p:nvPr/>
        </p:nvPicPr>
        <p:blipFill>
          <a:blip r:embed="rId3"/>
          <a:stretch>
            <a:fillRect/>
          </a:stretch>
        </p:blipFill>
        <p:spPr>
          <a:xfrm>
            <a:off x="3531398" y="1594074"/>
            <a:ext cx="6601746" cy="4477375"/>
          </a:xfrm>
          <a:prstGeom prst="rect">
            <a:avLst/>
          </a:prstGeom>
        </p:spPr>
      </p:pic>
    </p:spTree>
    <p:extLst>
      <p:ext uri="{BB962C8B-B14F-4D97-AF65-F5344CB8AC3E}">
        <p14:creationId xmlns:p14="http://schemas.microsoft.com/office/powerpoint/2010/main" val="2652875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848DF-B07C-4148-A0BC-2BB10A454091}"/>
              </a:ext>
            </a:extLst>
          </p:cNvPr>
          <p:cNvPicPr>
            <a:picLocks noChangeAspect="1"/>
          </p:cNvPicPr>
          <p:nvPr/>
        </p:nvPicPr>
        <p:blipFill>
          <a:blip r:embed="rId2"/>
          <a:stretch>
            <a:fillRect/>
          </a:stretch>
        </p:blipFill>
        <p:spPr>
          <a:xfrm>
            <a:off x="65428" y="991517"/>
            <a:ext cx="12061143" cy="5144877"/>
          </a:xfrm>
          <a:prstGeom prst="rect">
            <a:avLst/>
          </a:prstGeom>
        </p:spPr>
      </p:pic>
      <p:pic>
        <p:nvPicPr>
          <p:cNvPr id="2" name="Picture 1">
            <a:extLst>
              <a:ext uri="{FF2B5EF4-FFF2-40B4-BE49-F238E27FC236}">
                <a16:creationId xmlns:a16="http://schemas.microsoft.com/office/drawing/2014/main" id="{6B545129-93D6-4B9C-A45E-980BECD729E7}"/>
              </a:ext>
            </a:extLst>
          </p:cNvPr>
          <p:cNvPicPr>
            <a:picLocks noChangeAspect="1"/>
          </p:cNvPicPr>
          <p:nvPr/>
        </p:nvPicPr>
        <p:blipFill>
          <a:blip r:embed="rId3"/>
          <a:stretch>
            <a:fillRect/>
          </a:stretch>
        </p:blipFill>
        <p:spPr>
          <a:xfrm>
            <a:off x="0" y="1200796"/>
            <a:ext cx="8973802" cy="5239481"/>
          </a:xfrm>
          <a:prstGeom prst="rect">
            <a:avLst/>
          </a:prstGeom>
        </p:spPr>
      </p:pic>
      <p:pic>
        <p:nvPicPr>
          <p:cNvPr id="4" name="Picture 3">
            <a:extLst>
              <a:ext uri="{FF2B5EF4-FFF2-40B4-BE49-F238E27FC236}">
                <a16:creationId xmlns:a16="http://schemas.microsoft.com/office/drawing/2014/main" id="{B7D70469-C467-4CD5-8665-3B7D5B6F75C5}"/>
              </a:ext>
            </a:extLst>
          </p:cNvPr>
          <p:cNvPicPr>
            <a:picLocks noChangeAspect="1"/>
          </p:cNvPicPr>
          <p:nvPr/>
        </p:nvPicPr>
        <p:blipFill>
          <a:blip r:embed="rId4"/>
          <a:stretch>
            <a:fillRect/>
          </a:stretch>
        </p:blipFill>
        <p:spPr>
          <a:xfrm>
            <a:off x="3905349" y="505373"/>
            <a:ext cx="8221222" cy="6630325"/>
          </a:xfrm>
          <a:prstGeom prst="rect">
            <a:avLst/>
          </a:prstGeom>
        </p:spPr>
      </p:pic>
    </p:spTree>
    <p:extLst>
      <p:ext uri="{BB962C8B-B14F-4D97-AF65-F5344CB8AC3E}">
        <p14:creationId xmlns:p14="http://schemas.microsoft.com/office/powerpoint/2010/main" val="379504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54380" y="1153177"/>
            <a:ext cx="11851574" cy="1015663"/>
          </a:xfrm>
          <a:prstGeom prst="rect">
            <a:avLst/>
          </a:prstGeom>
          <a:noFill/>
          <a:ln>
            <a:solidFill>
              <a:srgbClr val="0070C0"/>
            </a:solidFill>
            <a:prstDash val="sysDash"/>
          </a:ln>
        </p:spPr>
        <p:txBody>
          <a:bodyPr wrap="square" rtlCol="0">
            <a:spAutoFit/>
          </a:bodyPr>
          <a:lstStyle/>
          <a:p>
            <a:pPr algn="just"/>
            <a:r>
              <a:rPr lang="en-US" sz="3000">
                <a:solidFill>
                  <a:srgbClr val="FF0000"/>
                </a:solidFill>
                <a:latin typeface="Arial" panose="020B0604020202020204" pitchFamily="34" charset="0"/>
                <a:cs typeface="Arial" panose="020B0604020202020204" pitchFamily="34" charset="0"/>
              </a:rPr>
              <a:t>Những điều kiện đia lí và lịch sử dẫn đến sự hình thành các đô thị phương Đông và phương Tây cổ đại có những điểm gì khác nhau?</a:t>
            </a:r>
            <a:endParaRPr lang="en-US" sz="30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152262"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sp>
        <p:nvSpPr>
          <p:cNvPr id="15" name="Rectangle 14">
            <a:extLst>
              <a:ext uri="{FF2B5EF4-FFF2-40B4-BE49-F238E27FC236}">
                <a16:creationId xmlns:a16="http://schemas.microsoft.com/office/drawing/2014/main" id="{05200B12-E4D7-4E2E-BD33-6DF319CFFC7D}"/>
              </a:ext>
            </a:extLst>
          </p:cNvPr>
          <p:cNvSpPr/>
          <p:nvPr/>
        </p:nvSpPr>
        <p:spPr>
          <a:xfrm>
            <a:off x="4526834" y="2654806"/>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6" name="Rectangle 15">
            <a:extLst>
              <a:ext uri="{FF2B5EF4-FFF2-40B4-BE49-F238E27FC236}">
                <a16:creationId xmlns:a16="http://schemas.microsoft.com/office/drawing/2014/main" id="{92735A2C-8DF6-4BC9-A241-30C7D039BBA5}"/>
              </a:ext>
            </a:extLst>
          </p:cNvPr>
          <p:cNvSpPr/>
          <p:nvPr/>
        </p:nvSpPr>
        <p:spPr>
          <a:xfrm>
            <a:off x="3457309" y="2640615"/>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17" name="Picture 16">
            <a:extLst>
              <a:ext uri="{FF2B5EF4-FFF2-40B4-BE49-F238E27FC236}">
                <a16:creationId xmlns:a16="http://schemas.microsoft.com/office/drawing/2014/main" id="{4CBE0A6F-FA48-4A18-AD29-E6AA42FC62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577072" y="3175935"/>
            <a:ext cx="827975" cy="528495"/>
          </a:xfrm>
          <a:prstGeom prst="rect">
            <a:avLst/>
          </a:prstGeom>
        </p:spPr>
      </p:pic>
      <p:pic>
        <p:nvPicPr>
          <p:cNvPr id="18" name="Picture 2" descr="Giấy Máy Tính Biểu Tượng Bút Chì - biểu tượng bút chì png tải về - Miễn phí  trong suốt Trắng png Tải về.">
            <a:extLst>
              <a:ext uri="{FF2B5EF4-FFF2-40B4-BE49-F238E27FC236}">
                <a16:creationId xmlns:a16="http://schemas.microsoft.com/office/drawing/2014/main" id="{AD5CB953-C633-41C2-B1E0-9774DBBFAD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600931" y="2417682"/>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FD56A9B-374F-4E58-ABF0-CAC143B5438F}"/>
              </a:ext>
            </a:extLst>
          </p:cNvPr>
          <p:cNvSpPr/>
          <p:nvPr/>
        </p:nvSpPr>
        <p:spPr>
          <a:xfrm>
            <a:off x="4520378" y="3216354"/>
            <a:ext cx="4348201"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của cá nhân</a:t>
            </a:r>
          </a:p>
        </p:txBody>
      </p:sp>
      <p:sp>
        <p:nvSpPr>
          <p:cNvPr id="20" name="Rectangle 19">
            <a:extLst>
              <a:ext uri="{FF2B5EF4-FFF2-40B4-BE49-F238E27FC236}">
                <a16:creationId xmlns:a16="http://schemas.microsoft.com/office/drawing/2014/main" id="{8BA48BB0-EA33-4A28-B242-C6CDB1235E1C}"/>
              </a:ext>
            </a:extLst>
          </p:cNvPr>
          <p:cNvSpPr/>
          <p:nvPr/>
        </p:nvSpPr>
        <p:spPr>
          <a:xfrm>
            <a:off x="3426556" y="3216880"/>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21" name="3 Minute Timer (Nho)">
            <a:hlinkClick r:id="" action="ppaction://media"/>
            <a:extLst>
              <a:ext uri="{FF2B5EF4-FFF2-40B4-BE49-F238E27FC236}">
                <a16:creationId xmlns:a16="http://schemas.microsoft.com/office/drawing/2014/main" id="{E4522F6B-5D13-40D0-B10D-AC50FEDA6B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04135" y="166692"/>
            <a:ext cx="1472856" cy="827835"/>
          </a:xfrm>
          <a:prstGeom prst="rect">
            <a:avLst/>
          </a:prstGeom>
        </p:spPr>
      </p:pic>
      <p:grpSp>
        <p:nvGrpSpPr>
          <p:cNvPr id="22" name="Group 21">
            <a:extLst>
              <a:ext uri="{FF2B5EF4-FFF2-40B4-BE49-F238E27FC236}">
                <a16:creationId xmlns:a16="http://schemas.microsoft.com/office/drawing/2014/main" id="{D758BD84-2019-47D0-8EAA-DA4F36C90F94}"/>
              </a:ext>
            </a:extLst>
          </p:cNvPr>
          <p:cNvGrpSpPr/>
          <p:nvPr/>
        </p:nvGrpSpPr>
        <p:grpSpPr>
          <a:xfrm>
            <a:off x="2841199" y="170272"/>
            <a:ext cx="848449" cy="796469"/>
            <a:chOff x="3634055" y="3302115"/>
            <a:chExt cx="848449" cy="796469"/>
          </a:xfrm>
        </p:grpSpPr>
        <p:pic>
          <p:nvPicPr>
            <p:cNvPr id="23" name="Picture 22">
              <a:extLst>
                <a:ext uri="{FF2B5EF4-FFF2-40B4-BE49-F238E27FC236}">
                  <a16:creationId xmlns:a16="http://schemas.microsoft.com/office/drawing/2014/main" id="{2328584E-8996-46F0-80EC-298EB5CBDB8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a16="http://schemas.microsoft.com/office/drawing/2014/main" id="{B2ECEE28-222D-480F-B14A-0BDF22C6D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51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1"/>
                                        </p:tgtEl>
                                      </p:cBhvr>
                                    </p:cmd>
                                  </p:childTnLst>
                                </p:cTn>
                              </p:par>
                            </p:childTnLst>
                          </p:cTn>
                        </p:par>
                      </p:childTnLst>
                    </p:cTn>
                  </p:par>
                </p:childTnLst>
              </p:cTn>
              <p:nextCondLst>
                <p:cond evt="onClick" delay="0">
                  <p:tgtEl>
                    <p:spTgt spid="21"/>
                  </p:tgtEl>
                </p:cond>
              </p:nextCondLst>
            </p:seq>
            <p:video>
              <p:cMediaNode vol="80000">
                <p:cTn id="23" fill="hold" display="0">
                  <p:stCondLst>
                    <p:cond delay="indefinite"/>
                  </p:stCondLst>
                </p:cTn>
                <p:tgtEl>
                  <p:spTgt spid="21"/>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27354" y="1186228"/>
            <a:ext cx="11751976" cy="1477328"/>
          </a:xfrm>
          <a:prstGeom prst="rect">
            <a:avLst/>
          </a:prstGeom>
          <a:noFill/>
          <a:ln>
            <a:solidFill>
              <a:srgbClr val="0070C0"/>
            </a:solidFill>
            <a:prstDash val="sysDash"/>
          </a:ln>
        </p:spPr>
        <p:txBody>
          <a:bodyPr wrap="square" rtlCol="0">
            <a:spAutoFit/>
          </a:bodyPr>
          <a:lstStyle/>
          <a:p>
            <a:pPr algn="ctr"/>
            <a:r>
              <a:rPr lang="en-US" sz="3000">
                <a:solidFill>
                  <a:srgbClr val="FF0000"/>
                </a:solidFill>
                <a:latin typeface="Arial" panose="020B0604020202020204" pitchFamily="34" charset="0"/>
                <a:cs typeface="Arial" panose="020B0604020202020204" pitchFamily="34" charset="0"/>
              </a:rPr>
              <a:t>Dựa vào kiến thức đã học và hiểu biết của bản thân,hãy nêu ví dụ về sự phát triển hay suy tàn của một nền văn minh thời cổ đại gắn liền với sự thịnh vượng hay suy tàn đô thị</a:t>
            </a:r>
            <a:endParaRPr lang="en-US" sz="30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548868"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VẬN DỤNG</a:t>
              </a:r>
            </a:p>
          </p:txBody>
        </p:sp>
      </p:grpSp>
      <p:pic>
        <p:nvPicPr>
          <p:cNvPr id="9" name="2 Minute Timer (To)">
            <a:hlinkClick r:id="" action="ppaction://media"/>
            <a:extLst>
              <a:ext uri="{FF2B5EF4-FFF2-40B4-BE49-F238E27FC236}">
                <a16:creationId xmlns:a16="http://schemas.microsoft.com/office/drawing/2014/main" id="{29DAD86E-6C81-4451-A072-5ED76AFA80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96701" y="71218"/>
            <a:ext cx="1773241" cy="950786"/>
          </a:xfrm>
          <a:prstGeom prst="rect">
            <a:avLst/>
          </a:prstGeom>
        </p:spPr>
      </p:pic>
    </p:spTree>
    <p:extLst>
      <p:ext uri="{BB962C8B-B14F-4D97-AF65-F5344CB8AC3E}">
        <p14:creationId xmlns:p14="http://schemas.microsoft.com/office/powerpoint/2010/main" val="8274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9"/>
                </p:tgtEl>
              </p:cMediaNode>
            </p:video>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85550" y="451184"/>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03" y="451184"/>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299698" y="1874588"/>
            <a:ext cx="11592604" cy="2308324"/>
          </a:xfrm>
          <a:prstGeom prst="rect">
            <a:avLst/>
          </a:prstGeom>
          <a:ln>
            <a:solidFill>
              <a:srgbClr val="00B0F0"/>
            </a:solidFill>
            <a:prstDash val="sysDash"/>
          </a:ln>
        </p:spPr>
        <p:txBody>
          <a:bodyPr wrap="square">
            <a:spAutoFit/>
          </a:bodyPr>
          <a:lstStyle/>
          <a:p>
            <a:pPr algn="just"/>
            <a:r>
              <a:rPr lang="en-US" sz="3600">
                <a:solidFill>
                  <a:srgbClr val="2B26F6"/>
                </a:solidFill>
                <a:latin typeface="Arial" panose="020B0604020202020204" pitchFamily="34" charset="0"/>
                <a:cs typeface="Arial" panose="020B0604020202020204" pitchFamily="34" charset="0"/>
              </a:rPr>
              <a:t>Theo em, sự phát triển của đô thị châu Âu thời trung đại gắn liền với vai trò của tầng lớp thương nhân có ý nghĩa đối với sự phát triển của các quốc gia ngày nay không? Vì sao?</a:t>
            </a:r>
            <a:endParaRPr lang="en-US" sz="3600" dirty="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1705661" y="2378331"/>
            <a:ext cx="9468870"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2245385" y="2557584"/>
            <a:ext cx="8794318" cy="923330"/>
          </a:xfrm>
          <a:prstGeom prst="rect">
            <a:avLst/>
          </a:prstGeom>
          <a:noFill/>
        </p:spPr>
        <p:txBody>
          <a:bodyPr wrap="square" rtlCol="0">
            <a:spAutoFit/>
          </a:bodyPr>
          <a:lstStyle/>
          <a:p>
            <a:r>
              <a:rPr lang="en-US" sz="2600">
                <a:solidFill>
                  <a:srgbClr val="0070C0"/>
                </a:solidFill>
                <a:latin typeface="Arial" panose="020B0604020202020204" pitchFamily="34" charset="0"/>
                <a:cs typeface="Arial" panose="020B0604020202020204" pitchFamily="34" charset="0"/>
              </a:rPr>
              <a:t>Đô thị và sự hình thành các nền văn minh cổ đại</a:t>
            </a:r>
          </a:p>
          <a:p>
            <a:endParaRPr lang="en-US" sz="280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943433" y="2378331"/>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103862" y="3667028"/>
            <a:ext cx="10029716" cy="872949"/>
            <a:chOff x="1133366" y="2220084"/>
            <a:chExt cx="5681780" cy="914400"/>
          </a:xfrm>
          <a:solidFill>
            <a:srgbClr val="FFFF9B"/>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2324301" y="3673428"/>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30" name="Arrow: Pentagon 29">
            <a:extLst>
              <a:ext uri="{FF2B5EF4-FFF2-40B4-BE49-F238E27FC236}">
                <a16:creationId xmlns:a16="http://schemas.microsoft.com/office/drawing/2014/main" id="{5842362C-C37A-4057-BCCB-B6B9E2ED8C94}"/>
              </a:ext>
            </a:extLst>
          </p:cNvPr>
          <p:cNvSpPr/>
          <p:nvPr/>
        </p:nvSpPr>
        <p:spPr>
          <a:xfrm>
            <a:off x="994042" y="3664104"/>
            <a:ext cx="1301952" cy="92333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1984774" y="39714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A7B08E-4CC2-41FF-9AC0-6BEE0599118E}"/>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3" name="TextBox 2">
            <a:extLst>
              <a:ext uri="{FF2B5EF4-FFF2-40B4-BE49-F238E27FC236}">
                <a16:creationId xmlns:a16="http://schemas.microsoft.com/office/drawing/2014/main" id="{B3EB24FB-783B-43A3-A859-9D452DAF3B84}"/>
              </a:ext>
            </a:extLst>
          </p:cNvPr>
          <p:cNvSpPr txBox="1"/>
          <p:nvPr/>
        </p:nvSpPr>
        <p:spPr>
          <a:xfrm>
            <a:off x="135875" y="888297"/>
            <a:ext cx="11920250" cy="2062103"/>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Đô thị là trung tâm kinh tế, nơi tập trung của thương nhân và thợ thủ công,là nơi gặp gỡ của các tuyến đường thương mại, thúc đẩy quá trình tập trung dân cư =&gt; ra đời của nhà nước, chữ viết, luật pháp…</a:t>
            </a:r>
          </a:p>
        </p:txBody>
      </p:sp>
      <p:sp>
        <p:nvSpPr>
          <p:cNvPr id="5" name="TextBox 4">
            <a:extLst>
              <a:ext uri="{FF2B5EF4-FFF2-40B4-BE49-F238E27FC236}">
                <a16:creationId xmlns:a16="http://schemas.microsoft.com/office/drawing/2014/main" id="{196264B4-9CAC-426F-8C6D-AAD7EADB72F6}"/>
              </a:ext>
            </a:extLst>
          </p:cNvPr>
          <p:cNvSpPr txBox="1"/>
          <p:nvPr/>
        </p:nvSpPr>
        <p:spPr>
          <a:xfrm>
            <a:off x="135875" y="4282074"/>
            <a:ext cx="11920250" cy="584775"/>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Nơi lưu giữ và truyền bá các thành tựu của văn minh cổ đại.</a:t>
            </a:r>
          </a:p>
        </p:txBody>
      </p:sp>
      <p:sp>
        <p:nvSpPr>
          <p:cNvPr id="6" name="TextBox 5">
            <a:extLst>
              <a:ext uri="{FF2B5EF4-FFF2-40B4-BE49-F238E27FC236}">
                <a16:creationId xmlns:a16="http://schemas.microsoft.com/office/drawing/2014/main" id="{7C86EABB-1A8E-40CB-BEF9-D6D77C8DEFB2}"/>
              </a:ext>
            </a:extLst>
          </p:cNvPr>
          <p:cNvSpPr txBox="1"/>
          <p:nvPr/>
        </p:nvSpPr>
        <p:spPr>
          <a:xfrm>
            <a:off x="271750" y="3077628"/>
            <a:ext cx="11920250" cy="1077218"/>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Là trung tâm hành chính, quân sự =&gt; nơi ra đời các hình thức chính quyền cổ đại.</a:t>
            </a:r>
          </a:p>
        </p:txBody>
      </p:sp>
    </p:spTree>
    <p:extLst>
      <p:ext uri="{BB962C8B-B14F-4D97-AF65-F5344CB8AC3E}">
        <p14:creationId xmlns:p14="http://schemas.microsoft.com/office/powerpoint/2010/main" val="4835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grpSp>
        <p:nvGrpSpPr>
          <p:cNvPr id="6" name="Group 5">
            <a:extLst>
              <a:ext uri="{FF2B5EF4-FFF2-40B4-BE49-F238E27FC236}">
                <a16:creationId xmlns:a16="http://schemas.microsoft.com/office/drawing/2014/main" id="{0D1A518E-8868-4737-8651-E868E031BDA8}"/>
              </a:ext>
            </a:extLst>
          </p:cNvPr>
          <p:cNvGrpSpPr/>
          <p:nvPr/>
        </p:nvGrpSpPr>
        <p:grpSpPr>
          <a:xfrm>
            <a:off x="762228" y="26173"/>
            <a:ext cx="9468870" cy="872949"/>
            <a:chOff x="1133366" y="2220084"/>
            <a:chExt cx="5681780" cy="914400"/>
          </a:xfrm>
        </p:grpSpPr>
        <p:sp>
          <p:nvSpPr>
            <p:cNvPr id="7" name="Arrow: Pentagon 6">
              <a:extLst>
                <a:ext uri="{FF2B5EF4-FFF2-40B4-BE49-F238E27FC236}">
                  <a16:creationId xmlns:a16="http://schemas.microsoft.com/office/drawing/2014/main" id="{C9E2FCA7-C03D-44ED-A463-7781AD897035}"/>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44F161B-B9F6-44E8-8674-73A3C109E2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12D857CB-C116-4A3B-BA72-5237684D386A}"/>
              </a:ext>
            </a:extLst>
          </p:cNvPr>
          <p:cNvSpPr txBox="1"/>
          <p:nvPr/>
        </p:nvSpPr>
        <p:spPr>
          <a:xfrm>
            <a:off x="1301952" y="205426"/>
            <a:ext cx="8794318" cy="923330"/>
          </a:xfrm>
          <a:prstGeom prst="rect">
            <a:avLst/>
          </a:prstGeom>
          <a:noFill/>
        </p:spPr>
        <p:txBody>
          <a:bodyPr wrap="square" rtlCol="0">
            <a:spAutoFit/>
          </a:bodyPr>
          <a:lstStyle/>
          <a:p>
            <a:r>
              <a:rPr lang="en-US" sz="2600">
                <a:solidFill>
                  <a:srgbClr val="0070C0"/>
                </a:solidFill>
                <a:latin typeface="Arial" panose="020B0604020202020204" pitchFamily="34" charset="0"/>
                <a:cs typeface="Arial" panose="020B0604020202020204" pitchFamily="34" charset="0"/>
              </a:rPr>
              <a:t>Đô thị và sự hình thành các nền văn minh cổ đại</a:t>
            </a:r>
          </a:p>
          <a:p>
            <a:endParaRPr lang="en-US" sz="2800">
              <a:solidFill>
                <a:srgbClr val="0070C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41A6485-7D83-4960-90FB-C61629A2FBC6}"/>
              </a:ext>
            </a:extLst>
          </p:cNvPr>
          <p:cNvGrpSpPr/>
          <p:nvPr/>
        </p:nvGrpSpPr>
        <p:grpSpPr>
          <a:xfrm>
            <a:off x="0" y="26173"/>
            <a:ext cx="1301952" cy="872949"/>
            <a:chOff x="344605" y="154323"/>
            <a:chExt cx="1301952" cy="872949"/>
          </a:xfrm>
        </p:grpSpPr>
        <p:sp>
          <p:nvSpPr>
            <p:cNvPr id="11" name="Arrow: Pentagon 10">
              <a:extLst>
                <a:ext uri="{FF2B5EF4-FFF2-40B4-BE49-F238E27FC236}">
                  <a16:creationId xmlns:a16="http://schemas.microsoft.com/office/drawing/2014/main" id="{DC35CAC6-A31E-4112-8143-A7BBE72DEC8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AB1E5D75-D121-4E4F-AD08-C42BFCC45B5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EF1A570E-C576-4B75-8861-D2B0EE39AD2F}"/>
              </a:ext>
            </a:extLst>
          </p:cNvPr>
          <p:cNvSpPr/>
          <p:nvPr/>
        </p:nvSpPr>
        <p:spPr>
          <a:xfrm>
            <a:off x="762228" y="1039501"/>
            <a:ext cx="7149714"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a. Đô thị và các nền văn minh cổ đại ph</a:t>
            </a:r>
            <a:r>
              <a:rPr lang="vi-VN" sz="2400">
                <a:solidFill>
                  <a:schemeClr val="bg1"/>
                </a:solidFill>
                <a:latin typeface="Arial" panose="020B0604020202020204" pitchFamily="34" charset="0"/>
                <a:cs typeface="Arial" panose="020B0604020202020204" pitchFamily="34" charset="0"/>
              </a:rPr>
              <a:t>ư</a:t>
            </a:r>
            <a:r>
              <a:rPr lang="en-US" sz="2400">
                <a:solidFill>
                  <a:schemeClr val="bg1"/>
                </a:solidFill>
                <a:latin typeface="Arial" panose="020B0604020202020204" pitchFamily="34" charset="0"/>
                <a:cs typeface="Arial" panose="020B0604020202020204" pitchFamily="34" charset="0"/>
              </a:rPr>
              <a:t>ơng Đông</a:t>
            </a:r>
            <a:endParaRPr lang="en-US" sz="2400">
              <a:solidFill>
                <a:schemeClr val="bg1"/>
              </a:solidFill>
            </a:endParaRPr>
          </a:p>
        </p:txBody>
      </p:sp>
    </p:spTree>
    <p:extLst>
      <p:ext uri="{BB962C8B-B14F-4D97-AF65-F5344CB8AC3E}">
        <p14:creationId xmlns:p14="http://schemas.microsoft.com/office/powerpoint/2010/main" val="99185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5"/>
          <a:srcRect l="49250" t="16517" r="40417" b="67812"/>
          <a:stretch/>
        </p:blipFill>
        <p:spPr>
          <a:xfrm>
            <a:off x="11139312" y="11553"/>
            <a:ext cx="1052688" cy="897986"/>
          </a:xfrm>
          <a:prstGeom prst="rect">
            <a:avLst/>
          </a:prstGeom>
        </p:spPr>
      </p:pic>
      <p:sp>
        <p:nvSpPr>
          <p:cNvPr id="3" name="TextBox 2">
            <a:extLst>
              <a:ext uri="{FF2B5EF4-FFF2-40B4-BE49-F238E27FC236}">
                <a16:creationId xmlns:a16="http://schemas.microsoft.com/office/drawing/2014/main" id="{73C3AE8B-8F1C-428F-BA41-FAC286131ED4}"/>
              </a:ext>
            </a:extLst>
          </p:cNvPr>
          <p:cNvSpPr txBox="1"/>
          <p:nvPr/>
        </p:nvSpPr>
        <p:spPr>
          <a:xfrm>
            <a:off x="321591" y="2402657"/>
            <a:ext cx="11810082" cy="2062103"/>
          </a:xfrm>
          <a:prstGeom prst="rect">
            <a:avLst/>
          </a:prstGeom>
          <a:noFill/>
          <a:ln>
            <a:solidFill>
              <a:srgbClr val="2B26F6"/>
            </a:solidFill>
            <a:prstDash val="sysDash"/>
          </a:ln>
        </p:spPr>
        <p:txBody>
          <a:bodyPr wrap="square" rtlCol="0">
            <a:spAutoFit/>
          </a:bodyPr>
          <a:lstStyle/>
          <a:p>
            <a:pPr marL="457200" indent="-457200">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Hãy nêu và phân tích những điều kiện địa lí và lịch sử dẫn đến sự hình thành các đô thị ở ph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ơng Đông thời cổ đại?</a:t>
            </a:r>
          </a:p>
          <a:p>
            <a:pPr marL="457200" indent="-457200">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Các đô thị cổ ở ph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ơng Đông có vai trò nh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thế nào trong sự hình thành và phát triển các nền văn minh cổ đại?</a:t>
            </a:r>
          </a:p>
        </p:txBody>
      </p:sp>
      <p:sp>
        <p:nvSpPr>
          <p:cNvPr id="17" name="Rectangle 16">
            <a:extLst>
              <a:ext uri="{FF2B5EF4-FFF2-40B4-BE49-F238E27FC236}">
                <a16:creationId xmlns:a16="http://schemas.microsoft.com/office/drawing/2014/main" id="{D3C5D30E-FD3A-45C0-8810-39E0C5883153}"/>
              </a:ext>
            </a:extLst>
          </p:cNvPr>
          <p:cNvSpPr/>
          <p:nvPr/>
        </p:nvSpPr>
        <p:spPr>
          <a:xfrm>
            <a:off x="1845139" y="171308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8" name="Rectangle 17">
            <a:extLst>
              <a:ext uri="{FF2B5EF4-FFF2-40B4-BE49-F238E27FC236}">
                <a16:creationId xmlns:a16="http://schemas.microsoft.com/office/drawing/2014/main" id="{DFC8447C-F2BE-4D43-9F08-CC656F2BD39E}"/>
              </a:ext>
            </a:extLst>
          </p:cNvPr>
          <p:cNvSpPr/>
          <p:nvPr/>
        </p:nvSpPr>
        <p:spPr>
          <a:xfrm>
            <a:off x="7840312" y="168607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22" name="Rectangle: Rounded Corners 21">
            <a:extLst>
              <a:ext uri="{FF2B5EF4-FFF2-40B4-BE49-F238E27FC236}">
                <a16:creationId xmlns:a16="http://schemas.microsoft.com/office/drawing/2014/main" id="{66200E2A-1ADF-4A25-8FF7-E1D9800BEEEE}"/>
              </a:ext>
            </a:extLst>
          </p:cNvPr>
          <p:cNvSpPr/>
          <p:nvPr/>
        </p:nvSpPr>
        <p:spPr>
          <a:xfrm>
            <a:off x="4158247" y="1595356"/>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FD4E15A-4304-44A9-A52E-B8D1E5155AF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204745" y="1130855"/>
            <a:ext cx="1695886" cy="734789"/>
          </a:xfrm>
          <a:prstGeom prst="rect">
            <a:avLst/>
          </a:prstGeom>
          <a:noFill/>
          <a:extLst>
            <a:ext uri="{909E8E84-426E-40DD-AFC4-6F175D3DCCD1}">
              <a14:hiddenFill xmlns:a14="http://schemas.microsoft.com/office/drawing/2010/main">
                <a:solidFill>
                  <a:srgbClr val="FFFFFF"/>
                </a:solidFill>
              </a14:hiddenFill>
            </a:ext>
          </a:extLst>
        </p:spPr>
      </p:pic>
      <p:pic>
        <p:nvPicPr>
          <p:cNvPr id="24" name="4 Minute Timer (Nho)">
            <a:hlinkClick r:id="" action="ppaction://media"/>
            <a:extLst>
              <a:ext uri="{FF2B5EF4-FFF2-40B4-BE49-F238E27FC236}">
                <a16:creationId xmlns:a16="http://schemas.microsoft.com/office/drawing/2014/main" id="{D0977C07-7742-4C71-87B0-CC913B3D1D1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35994" y="783153"/>
            <a:ext cx="1499252" cy="886881"/>
          </a:xfrm>
          <a:prstGeom prst="rect">
            <a:avLst/>
          </a:prstGeom>
        </p:spPr>
      </p:pic>
      <p:pic>
        <p:nvPicPr>
          <p:cNvPr id="25" name="Picture 24">
            <a:extLst>
              <a:ext uri="{FF2B5EF4-FFF2-40B4-BE49-F238E27FC236}">
                <a16:creationId xmlns:a16="http://schemas.microsoft.com/office/drawing/2014/main" id="{6C047A38-6766-462B-8826-6AC3B4E1A18F}"/>
              </a:ext>
            </a:extLst>
          </p:cNvPr>
          <p:cNvPicPr>
            <a:picLocks noChangeAspect="1"/>
          </p:cNvPicPr>
          <p:nvPr/>
        </p:nvPicPr>
        <p:blipFill>
          <a:blip r:embed="rId8"/>
          <a:stretch>
            <a:fillRect/>
          </a:stretch>
        </p:blipFill>
        <p:spPr>
          <a:xfrm>
            <a:off x="6096000" y="4496904"/>
            <a:ext cx="3299879" cy="2178107"/>
          </a:xfrm>
          <a:prstGeom prst="rect">
            <a:avLst/>
          </a:prstGeom>
        </p:spPr>
      </p:pic>
      <p:pic>
        <p:nvPicPr>
          <p:cNvPr id="26" name="Picture 2">
            <a:extLst>
              <a:ext uri="{FF2B5EF4-FFF2-40B4-BE49-F238E27FC236}">
                <a16:creationId xmlns:a16="http://schemas.microsoft.com/office/drawing/2014/main" id="{C1A87800-8020-4189-BF19-30A5A41969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1096" y="4496904"/>
            <a:ext cx="3494273" cy="21944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0796AAD5-A8BF-4C96-AC0B-9FFA422EA75C}"/>
              </a:ext>
            </a:extLst>
          </p:cNvPr>
          <p:cNvSpPr/>
          <p:nvPr/>
        </p:nvSpPr>
        <p:spPr>
          <a:xfrm>
            <a:off x="0" y="0"/>
            <a:ext cx="7149714"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a:t>
            </a:r>
            <a:r>
              <a:rPr lang="en-US" sz="2400">
                <a:solidFill>
                  <a:schemeClr val="bg1"/>
                </a:solidFill>
                <a:latin typeface="Arial" panose="020B0604020202020204" pitchFamily="34" charset="0"/>
                <a:cs typeface="Arial" panose="020B0604020202020204" pitchFamily="34" charset="0"/>
              </a:rPr>
              <a:t>. Đô thị và các nền văn minh cổ đại ph</a:t>
            </a:r>
            <a:r>
              <a:rPr lang="vi-VN" sz="2400">
                <a:solidFill>
                  <a:schemeClr val="bg1"/>
                </a:solidFill>
                <a:latin typeface="Arial" panose="020B0604020202020204" pitchFamily="34" charset="0"/>
                <a:cs typeface="Arial" panose="020B0604020202020204" pitchFamily="34" charset="0"/>
              </a:rPr>
              <a:t>ư</a:t>
            </a:r>
            <a:r>
              <a:rPr lang="en-US" sz="2400">
                <a:solidFill>
                  <a:schemeClr val="bg1"/>
                </a:solidFill>
                <a:latin typeface="Arial" panose="020B0604020202020204" pitchFamily="34" charset="0"/>
                <a:cs typeface="Arial" panose="020B0604020202020204" pitchFamily="34" charset="0"/>
              </a:rPr>
              <a:t>ơng Đông</a:t>
            </a:r>
            <a:endParaRPr lang="en-US" sz="2400">
              <a:solidFill>
                <a:schemeClr val="bg1"/>
              </a:solidFill>
            </a:endParaRPr>
          </a:p>
        </p:txBody>
      </p:sp>
    </p:spTree>
    <p:extLst>
      <p:ext uri="{BB962C8B-B14F-4D97-AF65-F5344CB8AC3E}">
        <p14:creationId xmlns:p14="http://schemas.microsoft.com/office/powerpoint/2010/main" val="25196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4"/>
                </p:tgtEl>
              </p:cMediaNode>
            </p:video>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pic>
        <p:nvPicPr>
          <p:cNvPr id="1026" name="Picture 2">
            <a:extLst>
              <a:ext uri="{FF2B5EF4-FFF2-40B4-BE49-F238E27FC236}">
                <a16:creationId xmlns:a16="http://schemas.microsoft.com/office/drawing/2014/main" id="{B9D61F58-0939-4461-B180-AB88116AD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069" y="1088791"/>
            <a:ext cx="8489873" cy="5331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CC7566-7A6B-4950-A456-9473398102DE}"/>
              </a:ext>
            </a:extLst>
          </p:cNvPr>
          <p:cNvSpPr/>
          <p:nvPr/>
        </p:nvSpPr>
        <p:spPr>
          <a:xfrm>
            <a:off x="-25244" y="673293"/>
            <a:ext cx="12265906" cy="830997"/>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en-US" sz="2400">
                <a:solidFill>
                  <a:srgbClr val="2B26F6"/>
                </a:solidFill>
                <a:latin typeface="Arial" panose="020B0604020202020204" pitchFamily="34" charset="0"/>
                <a:cs typeface="Arial" panose="020B0604020202020204" pitchFamily="34" charset="0"/>
              </a:rPr>
              <a:t>C</a:t>
            </a:r>
            <a:r>
              <a:rPr lang="vi-VN" sz="2400">
                <a:solidFill>
                  <a:srgbClr val="2B26F6"/>
                </a:solidFill>
                <a:latin typeface="Arial" panose="020B0604020202020204" pitchFamily="34" charset="0"/>
                <a:cs typeface="Arial" panose="020B0604020202020204" pitchFamily="34" charset="0"/>
              </a:rPr>
              <a:t>ác quốc gia cổ đại phương Đông được hình thành dọc theo </a:t>
            </a:r>
            <a:r>
              <a:rPr lang="vi-VN" sz="2400">
                <a:solidFill>
                  <a:srgbClr val="FF0000"/>
                </a:solidFill>
                <a:latin typeface="Arial" panose="020B0604020202020204" pitchFamily="34" charset="0"/>
                <a:cs typeface="Arial" panose="020B0604020202020204" pitchFamily="34" charset="0"/>
              </a:rPr>
              <a:t>lưu vực những con sông lớn</a:t>
            </a:r>
            <a:r>
              <a:rPr lang="vi-VN" sz="2400">
                <a:solidFill>
                  <a:srgbClr val="2B26F6"/>
                </a:solidFill>
                <a:latin typeface="Arial" panose="020B0604020202020204" pitchFamily="34" charset="0"/>
                <a:cs typeface="Arial" panose="020B0604020202020204" pitchFamily="34" charset="0"/>
              </a:rPr>
              <a:t>. Tại các khu vực này </a:t>
            </a:r>
            <a:r>
              <a:rPr lang="vi-VN" sz="2400">
                <a:solidFill>
                  <a:srgbClr val="FF0000"/>
                </a:solidFill>
                <a:latin typeface="Arial" panose="020B0604020202020204" pitchFamily="34" charset="0"/>
                <a:cs typeface="Arial" panose="020B0604020202020204" pitchFamily="34" charset="0"/>
              </a:rPr>
              <a:t>đất đai màu mỡ và rất thuận lợi để phát triển nông nghiệp</a:t>
            </a:r>
            <a:r>
              <a:rPr lang="vi-VN" sz="2400">
                <a:solidFill>
                  <a:srgbClr val="2B26F6"/>
                </a:solidFill>
                <a:latin typeface="Arial" panose="020B0604020202020204" pitchFamily="34" charset="0"/>
                <a:cs typeface="Arial" panose="020B0604020202020204" pitchFamily="34" charset="0"/>
              </a:rPr>
              <a:t>.</a:t>
            </a:r>
            <a:endParaRPr lang="en-US" sz="2400">
              <a:solidFill>
                <a:srgbClr val="2B26F6"/>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ECD42FD-817C-4BE1-9AA4-30609E7AACEF}"/>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13" name="Rectangle 12">
            <a:extLst>
              <a:ext uri="{FF2B5EF4-FFF2-40B4-BE49-F238E27FC236}">
                <a16:creationId xmlns:a16="http://schemas.microsoft.com/office/drawing/2014/main" id="{30834CE6-BEAA-4CBF-BF6F-F35C3F917B62}"/>
              </a:ext>
            </a:extLst>
          </p:cNvPr>
          <p:cNvSpPr/>
          <p:nvPr/>
        </p:nvSpPr>
        <p:spPr>
          <a:xfrm>
            <a:off x="143681" y="3302111"/>
            <a:ext cx="3414767" cy="461665"/>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Ai Cập: sông Nin</a:t>
            </a:r>
          </a:p>
        </p:txBody>
      </p:sp>
      <p:sp>
        <p:nvSpPr>
          <p:cNvPr id="22" name="Rectangle 21">
            <a:extLst>
              <a:ext uri="{FF2B5EF4-FFF2-40B4-BE49-F238E27FC236}">
                <a16:creationId xmlns:a16="http://schemas.microsoft.com/office/drawing/2014/main" id="{5D358703-F088-49C5-803D-88CD9D77892F}"/>
              </a:ext>
            </a:extLst>
          </p:cNvPr>
          <p:cNvSpPr/>
          <p:nvPr/>
        </p:nvSpPr>
        <p:spPr>
          <a:xfrm>
            <a:off x="143681" y="3857029"/>
            <a:ext cx="3509786" cy="830997"/>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Lưỡng Hà: sông Ti-gơ-rơ và sông Ơ-phơ-rát</a:t>
            </a:r>
          </a:p>
        </p:txBody>
      </p:sp>
      <p:sp>
        <p:nvSpPr>
          <p:cNvPr id="23" name="Rectangle 22">
            <a:extLst>
              <a:ext uri="{FF2B5EF4-FFF2-40B4-BE49-F238E27FC236}">
                <a16:creationId xmlns:a16="http://schemas.microsoft.com/office/drawing/2014/main" id="{06562B09-C6EB-4841-B6FB-74447DF9868A}"/>
              </a:ext>
            </a:extLst>
          </p:cNvPr>
          <p:cNvSpPr/>
          <p:nvPr/>
        </p:nvSpPr>
        <p:spPr>
          <a:xfrm>
            <a:off x="143681" y="4688026"/>
            <a:ext cx="3414767" cy="830997"/>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Ấn Độ:</a:t>
            </a:r>
            <a:endParaRPr lang="en-US" sz="2400">
              <a:solidFill>
                <a:srgbClr val="007B83"/>
              </a:solidFill>
              <a:latin typeface="Arial" panose="020B0604020202020204" pitchFamily="34" charset="0"/>
              <a:cs typeface="Arial" panose="020B0604020202020204" pitchFamily="34" charset="0"/>
            </a:endParaRPr>
          </a:p>
          <a:p>
            <a:r>
              <a:rPr lang="vi-VN" sz="2400">
                <a:solidFill>
                  <a:srgbClr val="007B83"/>
                </a:solidFill>
                <a:latin typeface="Arial" panose="020B0604020202020204" pitchFamily="34" charset="0"/>
                <a:cs typeface="Arial" panose="020B0604020202020204" pitchFamily="34" charset="0"/>
              </a:rPr>
              <a:t> sông Ấn và sông Hằng</a:t>
            </a:r>
          </a:p>
        </p:txBody>
      </p:sp>
      <p:sp>
        <p:nvSpPr>
          <p:cNvPr id="24" name="Rectangle 23">
            <a:extLst>
              <a:ext uri="{FF2B5EF4-FFF2-40B4-BE49-F238E27FC236}">
                <a16:creationId xmlns:a16="http://schemas.microsoft.com/office/drawing/2014/main" id="{871474C9-60E6-4261-A650-690CA1EB8461}"/>
              </a:ext>
            </a:extLst>
          </p:cNvPr>
          <p:cNvSpPr/>
          <p:nvPr/>
        </p:nvSpPr>
        <p:spPr>
          <a:xfrm>
            <a:off x="66668" y="5519023"/>
            <a:ext cx="3778786" cy="1200329"/>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Trung Quốc: </a:t>
            </a:r>
            <a:endParaRPr lang="en-US" sz="2400">
              <a:solidFill>
                <a:srgbClr val="007B83"/>
              </a:solidFill>
              <a:latin typeface="Arial" panose="020B0604020202020204" pitchFamily="34" charset="0"/>
              <a:cs typeface="Arial" panose="020B0604020202020204" pitchFamily="34" charset="0"/>
            </a:endParaRPr>
          </a:p>
          <a:p>
            <a:r>
              <a:rPr lang="vi-VN" sz="2400">
                <a:solidFill>
                  <a:srgbClr val="007B83"/>
                </a:solidFill>
                <a:latin typeface="Arial" panose="020B0604020202020204" pitchFamily="34" charset="0"/>
                <a:cs typeface="Arial" panose="020B0604020202020204" pitchFamily="34" charset="0"/>
              </a:rPr>
              <a:t>sông Hoàng Hà và Trường Giang.</a:t>
            </a:r>
            <a:endParaRPr lang="vi-VN" sz="2400" b="0" i="0">
              <a:solidFill>
                <a:srgbClr val="007B83"/>
              </a:solidFill>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170F0AF-451F-4D7C-8EE8-2F994194090B}"/>
              </a:ext>
            </a:extLst>
          </p:cNvPr>
          <p:cNvSpPr/>
          <p:nvPr/>
        </p:nvSpPr>
        <p:spPr>
          <a:xfrm>
            <a:off x="-58295" y="1521303"/>
            <a:ext cx="3870698" cy="1785104"/>
          </a:xfrm>
          <a:prstGeom prst="rect">
            <a:avLst/>
          </a:prstGeom>
        </p:spPr>
        <p:txBody>
          <a:bodyPr wrap="square">
            <a:spAutoFit/>
          </a:bodyPr>
          <a:lstStyle/>
          <a:p>
            <a:pPr marL="285750" indent="-285750">
              <a:buFont typeface="Wingdings" panose="05000000000000000000" pitchFamily="2" charset="2"/>
              <a:buChar char="ü"/>
            </a:pPr>
            <a:r>
              <a:rPr lang="en-US" sz="2200">
                <a:solidFill>
                  <a:srgbClr val="2B26F6"/>
                </a:solidFill>
                <a:latin typeface="Arial" panose="020B0604020202020204" pitchFamily="34" charset="0"/>
                <a:cs typeface="Arial" panose="020B0604020202020204" pitchFamily="34" charset="0"/>
              </a:rPr>
              <a:t>Từ </a:t>
            </a:r>
            <a:r>
              <a:rPr lang="vi-VN" sz="2200">
                <a:solidFill>
                  <a:srgbClr val="2B26F6"/>
                </a:solidFill>
                <a:latin typeface="Arial" panose="020B0604020202020204" pitchFamily="34" charset="0"/>
                <a:cs typeface="Arial" panose="020B0604020202020204" pitchFamily="34" charset="0"/>
              </a:rPr>
              <a:t>cuối thiên </a:t>
            </a:r>
            <a:r>
              <a:rPr lang="vi-VN" sz="2200">
                <a:solidFill>
                  <a:srgbClr val="FF3399"/>
                </a:solidFill>
                <a:latin typeface="Arial" panose="020B0604020202020204" pitchFamily="34" charset="0"/>
                <a:cs typeface="Arial" panose="020B0604020202020204" pitchFamily="34" charset="0"/>
              </a:rPr>
              <a:t>niên kỷ thứ IV đến thiên niên kỷ thứ III (TCN)</a:t>
            </a:r>
            <a:r>
              <a:rPr lang="vi-VN" sz="2200">
                <a:solidFill>
                  <a:srgbClr val="2B26F6"/>
                </a:solidFill>
                <a:latin typeface="Arial" panose="020B0604020202020204" pitchFamily="34" charset="0"/>
                <a:cs typeface="Arial" panose="020B0604020202020204" pitchFamily="34" charset="0"/>
              </a:rPr>
              <a:t>, </a:t>
            </a:r>
            <a:r>
              <a:rPr lang="en-US" sz="2200">
                <a:solidFill>
                  <a:srgbClr val="2B26F6"/>
                </a:solidFill>
                <a:latin typeface="Arial" panose="020B0604020202020204" pitchFamily="34" charset="0"/>
                <a:cs typeface="Arial" panose="020B0604020202020204" pitchFamily="34" charset="0"/>
              </a:rPr>
              <a:t>4 quốc gia cổ đại đầu tiên và lớn nhất</a:t>
            </a:r>
            <a:r>
              <a:rPr lang="vi-VN" sz="2200">
                <a:solidFill>
                  <a:srgbClr val="2B26F6"/>
                </a:solidFill>
                <a:latin typeface="Arial" panose="020B0604020202020204" pitchFamily="34" charset="0"/>
                <a:cs typeface="Arial" panose="020B0604020202020204" pitchFamily="34" charset="0"/>
              </a:rPr>
              <a:t> lần lượt hình thành</a:t>
            </a:r>
            <a:endParaRPr lang="en-US" sz="2200">
              <a:solidFill>
                <a:srgbClr val="2B26F6"/>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4E26DE7-2C2E-4535-986A-F8D8F40DA7BD}"/>
              </a:ext>
            </a:extLst>
          </p:cNvPr>
          <p:cNvGrpSpPr/>
          <p:nvPr/>
        </p:nvGrpSpPr>
        <p:grpSpPr>
          <a:xfrm>
            <a:off x="3649118" y="1504289"/>
            <a:ext cx="8520282" cy="4916141"/>
            <a:chOff x="3649118" y="1504289"/>
            <a:chExt cx="8520282" cy="4916141"/>
          </a:xfrm>
        </p:grpSpPr>
        <p:pic>
          <p:nvPicPr>
            <p:cNvPr id="15" name="Picture 14">
              <a:extLst>
                <a:ext uri="{FF2B5EF4-FFF2-40B4-BE49-F238E27FC236}">
                  <a16:creationId xmlns:a16="http://schemas.microsoft.com/office/drawing/2014/main" id="{48CDCC85-3ABD-4309-B0F2-C8081C2E6006}"/>
                </a:ext>
              </a:extLst>
            </p:cNvPr>
            <p:cNvPicPr>
              <a:picLocks noChangeAspect="1"/>
            </p:cNvPicPr>
            <p:nvPr/>
          </p:nvPicPr>
          <p:blipFill>
            <a:blip r:embed="rId5"/>
            <a:stretch>
              <a:fillRect/>
            </a:stretch>
          </p:blipFill>
          <p:spPr>
            <a:xfrm>
              <a:off x="3649118" y="1504289"/>
              <a:ext cx="8520282" cy="4916141"/>
            </a:xfrm>
            <a:prstGeom prst="rect">
              <a:avLst/>
            </a:prstGeom>
          </p:spPr>
        </p:pic>
        <p:sp>
          <p:nvSpPr>
            <p:cNvPr id="25" name="TextBox 24">
              <a:extLst>
                <a:ext uri="{FF2B5EF4-FFF2-40B4-BE49-F238E27FC236}">
                  <a16:creationId xmlns:a16="http://schemas.microsoft.com/office/drawing/2014/main" id="{885A7FFD-B147-4ED6-940D-079DDB7070D5}"/>
                </a:ext>
              </a:extLst>
            </p:cNvPr>
            <p:cNvSpPr txBox="1"/>
            <p:nvPr/>
          </p:nvSpPr>
          <p:spPr>
            <a:xfrm>
              <a:off x="4877891" y="5953874"/>
              <a:ext cx="6279614" cy="461665"/>
            </a:xfrm>
            <a:prstGeom prst="rect">
              <a:avLst/>
            </a:prstGeom>
            <a:solidFill>
              <a:schemeClr val="bg1"/>
            </a:solidFill>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L</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ợc đồ các quốc gia cổ đại ph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Đông</a:t>
              </a:r>
            </a:p>
          </p:txBody>
        </p:sp>
      </p:grpSp>
    </p:spTree>
    <p:extLst>
      <p:ext uri="{BB962C8B-B14F-4D97-AF65-F5344CB8AC3E}">
        <p14:creationId xmlns:p14="http://schemas.microsoft.com/office/powerpoint/2010/main" val="25994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22" grpId="0"/>
      <p:bldP spid="23" grpId="0"/>
      <p:bldP spid="2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1246B-67FF-4BAD-AA51-6B51AB0ABD43}"/>
              </a:ext>
            </a:extLst>
          </p:cNvPr>
          <p:cNvGrpSpPr/>
          <p:nvPr/>
        </p:nvGrpSpPr>
        <p:grpSpPr>
          <a:xfrm>
            <a:off x="326353" y="87427"/>
            <a:ext cx="5377207" cy="3303147"/>
            <a:chOff x="326353" y="87427"/>
            <a:chExt cx="5377207" cy="3303147"/>
          </a:xfrm>
        </p:grpSpPr>
        <p:pic>
          <p:nvPicPr>
            <p:cNvPr id="4" name="Picture 3">
              <a:extLst>
                <a:ext uri="{FF2B5EF4-FFF2-40B4-BE49-F238E27FC236}">
                  <a16:creationId xmlns:a16="http://schemas.microsoft.com/office/drawing/2014/main" id="{82066987-C38E-4083-AE3A-85E6B8FF50E2}"/>
                </a:ext>
              </a:extLst>
            </p:cNvPr>
            <p:cNvPicPr>
              <a:picLocks noChangeAspect="1"/>
            </p:cNvPicPr>
            <p:nvPr/>
          </p:nvPicPr>
          <p:blipFill rotWithShape="1">
            <a:blip r:embed="rId2"/>
            <a:srcRect b="10053"/>
            <a:stretch/>
          </p:blipFill>
          <p:spPr>
            <a:xfrm>
              <a:off x="326353" y="87427"/>
              <a:ext cx="5377207" cy="2933815"/>
            </a:xfrm>
            <a:prstGeom prst="rect">
              <a:avLst/>
            </a:prstGeom>
          </p:spPr>
        </p:pic>
        <p:sp>
          <p:nvSpPr>
            <p:cNvPr id="8" name="TextBox 7">
              <a:extLst>
                <a:ext uri="{FF2B5EF4-FFF2-40B4-BE49-F238E27FC236}">
                  <a16:creationId xmlns:a16="http://schemas.microsoft.com/office/drawing/2014/main" id="{5A4AEACC-B278-4BD5-A956-CF2168307CCC}"/>
                </a:ext>
              </a:extLst>
            </p:cNvPr>
            <p:cNvSpPr txBox="1"/>
            <p:nvPr/>
          </p:nvSpPr>
          <p:spPr>
            <a:xfrm>
              <a:off x="2243074" y="3021242"/>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Làm ruộng</a:t>
              </a:r>
            </a:p>
          </p:txBody>
        </p:sp>
      </p:grpSp>
      <p:grpSp>
        <p:nvGrpSpPr>
          <p:cNvPr id="10" name="Group 9">
            <a:extLst>
              <a:ext uri="{FF2B5EF4-FFF2-40B4-BE49-F238E27FC236}">
                <a16:creationId xmlns:a16="http://schemas.microsoft.com/office/drawing/2014/main" id="{F3FA33A7-D4C5-4A18-91DB-B7E2FBEE2586}"/>
              </a:ext>
            </a:extLst>
          </p:cNvPr>
          <p:cNvGrpSpPr/>
          <p:nvPr/>
        </p:nvGrpSpPr>
        <p:grpSpPr>
          <a:xfrm>
            <a:off x="6566053" y="32341"/>
            <a:ext cx="5032630" cy="3384832"/>
            <a:chOff x="6505276" y="201879"/>
            <a:chExt cx="4967931" cy="3190486"/>
          </a:xfrm>
        </p:grpSpPr>
        <p:pic>
          <p:nvPicPr>
            <p:cNvPr id="5" name="Picture 4">
              <a:extLst>
                <a:ext uri="{FF2B5EF4-FFF2-40B4-BE49-F238E27FC236}">
                  <a16:creationId xmlns:a16="http://schemas.microsoft.com/office/drawing/2014/main" id="{62118DB4-4527-4CB7-924F-27416CA3BAE2}"/>
                </a:ext>
              </a:extLst>
            </p:cNvPr>
            <p:cNvPicPr>
              <a:picLocks noChangeAspect="1"/>
            </p:cNvPicPr>
            <p:nvPr/>
          </p:nvPicPr>
          <p:blipFill rotWithShape="1">
            <a:blip r:embed="rId3"/>
            <a:srcRect l="7352" t="5814" r="3404" b="7461"/>
            <a:stretch/>
          </p:blipFill>
          <p:spPr>
            <a:xfrm>
              <a:off x="6505276" y="201879"/>
              <a:ext cx="4967931" cy="2897977"/>
            </a:xfrm>
            <a:prstGeom prst="rect">
              <a:avLst/>
            </a:prstGeom>
          </p:spPr>
        </p:pic>
        <p:sp>
          <p:nvSpPr>
            <p:cNvPr id="25" name="TextBox 24">
              <a:extLst>
                <a:ext uri="{FF2B5EF4-FFF2-40B4-BE49-F238E27FC236}">
                  <a16:creationId xmlns:a16="http://schemas.microsoft.com/office/drawing/2014/main" id="{903177F6-0618-4E48-980F-C710D224F61E}"/>
                </a:ext>
              </a:extLst>
            </p:cNvPr>
            <p:cNvSpPr txBox="1"/>
            <p:nvPr/>
          </p:nvSpPr>
          <p:spPr>
            <a:xfrm>
              <a:off x="8084860" y="3023033"/>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Gặt hái</a:t>
              </a:r>
            </a:p>
          </p:txBody>
        </p:sp>
      </p:grpSp>
      <p:grpSp>
        <p:nvGrpSpPr>
          <p:cNvPr id="11" name="Group 10">
            <a:extLst>
              <a:ext uri="{FF2B5EF4-FFF2-40B4-BE49-F238E27FC236}">
                <a16:creationId xmlns:a16="http://schemas.microsoft.com/office/drawing/2014/main" id="{E33D9467-87B2-4391-A8B8-D3477F32E0B7}"/>
              </a:ext>
            </a:extLst>
          </p:cNvPr>
          <p:cNvGrpSpPr/>
          <p:nvPr/>
        </p:nvGrpSpPr>
        <p:grpSpPr>
          <a:xfrm>
            <a:off x="326353" y="3390574"/>
            <a:ext cx="5441907" cy="3538516"/>
            <a:chOff x="326353" y="3372655"/>
            <a:chExt cx="5441907" cy="3538516"/>
          </a:xfrm>
        </p:grpSpPr>
        <p:pic>
          <p:nvPicPr>
            <p:cNvPr id="6" name="Picture 5">
              <a:extLst>
                <a:ext uri="{FF2B5EF4-FFF2-40B4-BE49-F238E27FC236}">
                  <a16:creationId xmlns:a16="http://schemas.microsoft.com/office/drawing/2014/main" id="{2D64A8F9-3922-4FEE-BA57-DD22A9C4D84D}"/>
                </a:ext>
              </a:extLst>
            </p:cNvPr>
            <p:cNvPicPr>
              <a:picLocks noChangeAspect="1"/>
            </p:cNvPicPr>
            <p:nvPr/>
          </p:nvPicPr>
          <p:blipFill>
            <a:blip r:embed="rId4"/>
            <a:stretch>
              <a:fillRect/>
            </a:stretch>
          </p:blipFill>
          <p:spPr>
            <a:xfrm>
              <a:off x="326353" y="3372655"/>
              <a:ext cx="5441907" cy="3485345"/>
            </a:xfrm>
            <a:prstGeom prst="rect">
              <a:avLst/>
            </a:prstGeom>
          </p:spPr>
        </p:pic>
        <p:sp>
          <p:nvSpPr>
            <p:cNvPr id="29" name="TextBox 28">
              <a:extLst>
                <a:ext uri="{FF2B5EF4-FFF2-40B4-BE49-F238E27FC236}">
                  <a16:creationId xmlns:a16="http://schemas.microsoft.com/office/drawing/2014/main" id="{B7514808-7A1F-4E4E-B7AC-15BFBA668133}"/>
                </a:ext>
              </a:extLst>
            </p:cNvPr>
            <p:cNvSpPr txBox="1"/>
            <p:nvPr/>
          </p:nvSpPr>
          <p:spPr>
            <a:xfrm>
              <a:off x="2243073" y="6541839"/>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Chăn nuôi</a:t>
              </a:r>
            </a:p>
          </p:txBody>
        </p:sp>
      </p:grpSp>
      <p:grpSp>
        <p:nvGrpSpPr>
          <p:cNvPr id="13" name="Group 12">
            <a:extLst>
              <a:ext uri="{FF2B5EF4-FFF2-40B4-BE49-F238E27FC236}">
                <a16:creationId xmlns:a16="http://schemas.microsoft.com/office/drawing/2014/main" id="{198EFD5A-C1B2-4948-9C17-7B5A19366191}"/>
              </a:ext>
            </a:extLst>
          </p:cNvPr>
          <p:cNvGrpSpPr/>
          <p:nvPr/>
        </p:nvGrpSpPr>
        <p:grpSpPr>
          <a:xfrm>
            <a:off x="6156777" y="3408493"/>
            <a:ext cx="5441906" cy="3487321"/>
            <a:chOff x="6182750" y="3445884"/>
            <a:chExt cx="5441906" cy="3487321"/>
          </a:xfrm>
        </p:grpSpPr>
        <p:pic>
          <p:nvPicPr>
            <p:cNvPr id="7" name="Picture 6">
              <a:extLst>
                <a:ext uri="{FF2B5EF4-FFF2-40B4-BE49-F238E27FC236}">
                  <a16:creationId xmlns:a16="http://schemas.microsoft.com/office/drawing/2014/main" id="{84AAF118-B9AA-4F3E-B3C8-D9EF87207C44}"/>
                </a:ext>
              </a:extLst>
            </p:cNvPr>
            <p:cNvPicPr>
              <a:picLocks noChangeAspect="1"/>
            </p:cNvPicPr>
            <p:nvPr/>
          </p:nvPicPr>
          <p:blipFill>
            <a:blip r:embed="rId5"/>
            <a:stretch>
              <a:fillRect/>
            </a:stretch>
          </p:blipFill>
          <p:spPr>
            <a:xfrm>
              <a:off x="6182750" y="3445884"/>
              <a:ext cx="5441906" cy="3338886"/>
            </a:xfrm>
            <a:prstGeom prst="rect">
              <a:avLst/>
            </a:prstGeom>
          </p:spPr>
        </p:pic>
        <p:sp>
          <p:nvSpPr>
            <p:cNvPr id="30" name="TextBox 29">
              <a:extLst>
                <a:ext uri="{FF2B5EF4-FFF2-40B4-BE49-F238E27FC236}">
                  <a16:creationId xmlns:a16="http://schemas.microsoft.com/office/drawing/2014/main" id="{184EFA48-5D7E-4027-BF3D-D5A25B917CEC}"/>
                </a:ext>
              </a:extLst>
            </p:cNvPr>
            <p:cNvSpPr txBox="1"/>
            <p:nvPr/>
          </p:nvSpPr>
          <p:spPr>
            <a:xfrm>
              <a:off x="8192181" y="6563873"/>
              <a:ext cx="2306894"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Thủ công nghiệp</a:t>
              </a:r>
            </a:p>
          </p:txBody>
        </p:sp>
      </p:grpSp>
    </p:spTree>
    <p:extLst>
      <p:ext uri="{BB962C8B-B14F-4D97-AF65-F5344CB8AC3E}">
        <p14:creationId xmlns:p14="http://schemas.microsoft.com/office/powerpoint/2010/main" val="215244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pic>
        <p:nvPicPr>
          <p:cNvPr id="1026" name="Picture 2">
            <a:extLst>
              <a:ext uri="{FF2B5EF4-FFF2-40B4-BE49-F238E27FC236}">
                <a16:creationId xmlns:a16="http://schemas.microsoft.com/office/drawing/2014/main" id="{B9D61F58-0939-4461-B180-AB88116AD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086" y="1088791"/>
            <a:ext cx="8489873" cy="53316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CD42FD-817C-4BE1-9AA4-30609E7AACEF}"/>
              </a:ext>
            </a:extLst>
          </p:cNvPr>
          <p:cNvSpPr/>
          <p:nvPr/>
        </p:nvSpPr>
        <p:spPr>
          <a:xfrm>
            <a:off x="235591" y="91214"/>
            <a:ext cx="3815468"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3" name="Rectangle 2">
            <a:extLst>
              <a:ext uri="{FF2B5EF4-FFF2-40B4-BE49-F238E27FC236}">
                <a16:creationId xmlns:a16="http://schemas.microsoft.com/office/drawing/2014/main" id="{252865EA-AAF6-4795-AB3E-CA22E813AE23}"/>
              </a:ext>
            </a:extLst>
          </p:cNvPr>
          <p:cNvSpPr/>
          <p:nvPr/>
        </p:nvSpPr>
        <p:spPr>
          <a:xfrm>
            <a:off x="1" y="577331"/>
            <a:ext cx="12192000" cy="1200329"/>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en-US" sz="2400">
                <a:solidFill>
                  <a:srgbClr val="2B26F6"/>
                </a:solidFill>
                <a:latin typeface="Arial" panose="020B0604020202020204" pitchFamily="34" charset="0"/>
                <a:cs typeface="Arial" panose="020B0604020202020204" pitchFamily="34" charset="0"/>
              </a:rPr>
              <a:t>Do </a:t>
            </a:r>
            <a:r>
              <a:rPr lang="en-US" sz="2400">
                <a:solidFill>
                  <a:srgbClr val="FF3399"/>
                </a:solidFill>
                <a:latin typeface="Arial" panose="020B0604020202020204" pitchFamily="34" charset="0"/>
                <a:cs typeface="Arial" panose="020B0604020202020204" pitchFamily="34" charset="0"/>
              </a:rPr>
              <a:t>sản xuất phát triển</a:t>
            </a:r>
            <a:r>
              <a:rPr lang="en-US" sz="2400">
                <a:solidFill>
                  <a:srgbClr val="2B26F6"/>
                </a:solidFill>
                <a:latin typeface="Arial" panose="020B0604020202020204" pitchFamily="34" charset="0"/>
                <a:cs typeface="Arial" panose="020B0604020202020204" pitchFamily="34" charset="0"/>
              </a:rPr>
              <a:t>, dân số tăng lên, những khu vực định cư nhỏ ban đầu đã mở rộng thành các khu dân cư </a:t>
            </a:r>
            <a:r>
              <a:rPr lang="vi-VN" sz="2400">
                <a:solidFill>
                  <a:srgbClr val="FF3399"/>
                </a:solidFill>
                <a:latin typeface="Arial" panose="020B0604020202020204" pitchFamily="34" charset="0"/>
                <a:cs typeface="Arial" panose="020B0604020202020204" pitchFamily="34" charset="0"/>
              </a:rPr>
              <a:t>đông đúc</a:t>
            </a:r>
            <a:r>
              <a:rPr lang="en-US" sz="2400">
                <a:solidFill>
                  <a:srgbClr val="FF3399"/>
                </a:solidFill>
                <a:latin typeface="Arial" panose="020B0604020202020204" pitchFamily="34" charset="0"/>
                <a:cs typeface="Arial" panose="020B0604020202020204" pitchFamily="34" charset="0"/>
              </a:rPr>
              <a:t> và có sự phân công lao động</a:t>
            </a:r>
            <a:r>
              <a:rPr lang="en-US" sz="2400">
                <a:solidFill>
                  <a:srgbClr val="2B26F6"/>
                </a:solidFill>
                <a:latin typeface="Arial" panose="020B0604020202020204" pitchFamily="34" charset="0"/>
                <a:cs typeface="Arial" panose="020B0604020202020204" pitchFamily="34" charset="0"/>
              </a:rPr>
              <a:t> =&gt; </a:t>
            </a:r>
            <a:r>
              <a:rPr lang="en-US" sz="2400">
                <a:solidFill>
                  <a:srgbClr val="FF3399"/>
                </a:solidFill>
                <a:latin typeface="Arial" panose="020B0604020202020204" pitchFamily="34" charset="0"/>
                <a:cs typeface="Arial" panose="020B0604020202020204" pitchFamily="34" charset="0"/>
              </a:rPr>
              <a:t>hình thành các đô thị cổ đại</a:t>
            </a:r>
            <a:r>
              <a:rPr lang="en-US" sz="2400">
                <a:solidFill>
                  <a:srgbClr val="2B26F6"/>
                </a:solidFill>
                <a:latin typeface="Arial" panose="020B0604020202020204" pitchFamily="34" charset="0"/>
                <a:cs typeface="Arial" panose="020B0604020202020204" pitchFamily="34" charset="0"/>
              </a:rPr>
              <a:t>: Ba-bi-lon, Mem-phit, Mô-hen-giô Đa- rô….</a:t>
            </a:r>
          </a:p>
        </p:txBody>
      </p:sp>
      <p:pic>
        <p:nvPicPr>
          <p:cNvPr id="12" name="Picture 11">
            <a:extLst>
              <a:ext uri="{FF2B5EF4-FFF2-40B4-BE49-F238E27FC236}">
                <a16:creationId xmlns:a16="http://schemas.microsoft.com/office/drawing/2014/main" id="{40608B10-92F1-4A49-93EB-23550F1EAE15}"/>
              </a:ext>
            </a:extLst>
          </p:cNvPr>
          <p:cNvPicPr>
            <a:picLocks noChangeAspect="1"/>
          </p:cNvPicPr>
          <p:nvPr/>
        </p:nvPicPr>
        <p:blipFill>
          <a:blip r:embed="rId5"/>
          <a:stretch>
            <a:fillRect/>
          </a:stretch>
        </p:blipFill>
        <p:spPr>
          <a:xfrm>
            <a:off x="217464" y="1919759"/>
            <a:ext cx="5977922" cy="4642771"/>
          </a:xfrm>
          <a:prstGeom prst="rect">
            <a:avLst/>
          </a:prstGeom>
        </p:spPr>
      </p:pic>
      <p:pic>
        <p:nvPicPr>
          <p:cNvPr id="7" name="Picture 6">
            <a:extLst>
              <a:ext uri="{FF2B5EF4-FFF2-40B4-BE49-F238E27FC236}">
                <a16:creationId xmlns:a16="http://schemas.microsoft.com/office/drawing/2014/main" id="{92D9457F-CC58-4D4C-9251-FF1ADB52F0CA}"/>
              </a:ext>
            </a:extLst>
          </p:cNvPr>
          <p:cNvPicPr>
            <a:picLocks noChangeAspect="1"/>
          </p:cNvPicPr>
          <p:nvPr/>
        </p:nvPicPr>
        <p:blipFill>
          <a:blip r:embed="rId6"/>
          <a:stretch>
            <a:fillRect/>
          </a:stretch>
        </p:blipFill>
        <p:spPr>
          <a:xfrm>
            <a:off x="6118034" y="1881339"/>
            <a:ext cx="6093942" cy="4474826"/>
          </a:xfrm>
          <a:prstGeom prst="rect">
            <a:avLst/>
          </a:prstGeom>
        </p:spPr>
      </p:pic>
      <p:grpSp>
        <p:nvGrpSpPr>
          <p:cNvPr id="11" name="Group 10">
            <a:extLst>
              <a:ext uri="{FF2B5EF4-FFF2-40B4-BE49-F238E27FC236}">
                <a16:creationId xmlns:a16="http://schemas.microsoft.com/office/drawing/2014/main" id="{8FF19ED7-945E-4B71-AC1A-F69C0490BD10}"/>
              </a:ext>
            </a:extLst>
          </p:cNvPr>
          <p:cNvGrpSpPr/>
          <p:nvPr/>
        </p:nvGrpSpPr>
        <p:grpSpPr>
          <a:xfrm>
            <a:off x="156544" y="1764034"/>
            <a:ext cx="6079253" cy="4822015"/>
            <a:chOff x="14687" y="1802111"/>
            <a:chExt cx="6079253" cy="4667222"/>
          </a:xfrm>
        </p:grpSpPr>
        <p:pic>
          <p:nvPicPr>
            <p:cNvPr id="10" name="Picture 9">
              <a:extLst>
                <a:ext uri="{FF2B5EF4-FFF2-40B4-BE49-F238E27FC236}">
                  <a16:creationId xmlns:a16="http://schemas.microsoft.com/office/drawing/2014/main" id="{F3D25344-68CE-4BE5-937E-3FB28354C8B9}"/>
                </a:ext>
              </a:extLst>
            </p:cNvPr>
            <p:cNvPicPr>
              <a:picLocks noChangeAspect="1"/>
            </p:cNvPicPr>
            <p:nvPr/>
          </p:nvPicPr>
          <p:blipFill rotWithShape="1">
            <a:blip r:embed="rId7"/>
            <a:srcRect l="4140" t="1272" r="4297"/>
            <a:stretch/>
          </p:blipFill>
          <p:spPr>
            <a:xfrm>
              <a:off x="14687" y="1802111"/>
              <a:ext cx="6079253" cy="4642771"/>
            </a:xfrm>
            <a:prstGeom prst="rect">
              <a:avLst/>
            </a:prstGeom>
          </p:spPr>
        </p:pic>
        <p:sp>
          <p:nvSpPr>
            <p:cNvPr id="21" name="TextBox 20">
              <a:extLst>
                <a:ext uri="{FF2B5EF4-FFF2-40B4-BE49-F238E27FC236}">
                  <a16:creationId xmlns:a16="http://schemas.microsoft.com/office/drawing/2014/main" id="{07169568-6FF2-4EBF-860B-036895BE2A20}"/>
                </a:ext>
              </a:extLst>
            </p:cNvPr>
            <p:cNvSpPr txBox="1"/>
            <p:nvPr/>
          </p:nvSpPr>
          <p:spPr>
            <a:xfrm>
              <a:off x="518075" y="6100001"/>
              <a:ext cx="5177927"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Hình 2. Đô thị cổ Mô-hen-giô Đa-rô (phục dựng)</a:t>
              </a:r>
            </a:p>
          </p:txBody>
        </p:sp>
      </p:grpSp>
      <p:grpSp>
        <p:nvGrpSpPr>
          <p:cNvPr id="25" name="Group 24">
            <a:extLst>
              <a:ext uri="{FF2B5EF4-FFF2-40B4-BE49-F238E27FC236}">
                <a16:creationId xmlns:a16="http://schemas.microsoft.com/office/drawing/2014/main" id="{6D428A65-C586-47A4-B325-89B07B25BFE2}"/>
              </a:ext>
            </a:extLst>
          </p:cNvPr>
          <p:cNvGrpSpPr/>
          <p:nvPr/>
        </p:nvGrpSpPr>
        <p:grpSpPr>
          <a:xfrm>
            <a:off x="6184369" y="1934878"/>
            <a:ext cx="6104959" cy="4827429"/>
            <a:chOff x="6095999" y="1802112"/>
            <a:chExt cx="6104959" cy="4982229"/>
          </a:xfrm>
        </p:grpSpPr>
        <p:pic>
          <p:nvPicPr>
            <p:cNvPr id="26" name="Picture 25">
              <a:extLst>
                <a:ext uri="{FF2B5EF4-FFF2-40B4-BE49-F238E27FC236}">
                  <a16:creationId xmlns:a16="http://schemas.microsoft.com/office/drawing/2014/main" id="{B16B8068-7026-4C38-A6C8-8B6B5F486D17}"/>
                </a:ext>
              </a:extLst>
            </p:cNvPr>
            <p:cNvPicPr>
              <a:picLocks noChangeAspect="1"/>
            </p:cNvPicPr>
            <p:nvPr/>
          </p:nvPicPr>
          <p:blipFill rotWithShape="1">
            <a:blip r:embed="rId8"/>
            <a:srcRect b="6110"/>
            <a:stretch/>
          </p:blipFill>
          <p:spPr>
            <a:xfrm>
              <a:off x="6095999" y="1802112"/>
              <a:ext cx="6104959" cy="4618319"/>
            </a:xfrm>
            <a:prstGeom prst="rect">
              <a:avLst/>
            </a:prstGeom>
          </p:spPr>
        </p:pic>
        <p:sp>
          <p:nvSpPr>
            <p:cNvPr id="27" name="TextBox 26">
              <a:extLst>
                <a:ext uri="{FF2B5EF4-FFF2-40B4-BE49-F238E27FC236}">
                  <a16:creationId xmlns:a16="http://schemas.microsoft.com/office/drawing/2014/main" id="{A373D29D-8CAD-425E-810C-AA6F17C7601C}"/>
                </a:ext>
              </a:extLst>
            </p:cNvPr>
            <p:cNvSpPr txBox="1"/>
            <p:nvPr/>
          </p:nvSpPr>
          <p:spPr>
            <a:xfrm>
              <a:off x="6972646" y="6415009"/>
              <a:ext cx="43516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Lược đồ các đô thị ở Lưỡng Hà cổ đại</a:t>
              </a:r>
            </a:p>
          </p:txBody>
        </p:sp>
      </p:grpSp>
    </p:spTree>
    <p:extLst>
      <p:ext uri="{BB962C8B-B14F-4D97-AF65-F5344CB8AC3E}">
        <p14:creationId xmlns:p14="http://schemas.microsoft.com/office/powerpoint/2010/main" val="18682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E1087-A2C6-464C-A2F8-73A93EB55EEF}"/>
              </a:ext>
            </a:extLst>
          </p:cNvPr>
          <p:cNvSpPr/>
          <p:nvPr/>
        </p:nvSpPr>
        <p:spPr>
          <a:xfrm>
            <a:off x="235591" y="91214"/>
            <a:ext cx="7359707"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*Mối quan hệ giữa đô thị và các nền văn minh cổ đại</a:t>
            </a:r>
            <a:endParaRPr lang="en-US" sz="2400">
              <a:solidFill>
                <a:schemeClr val="bg1"/>
              </a:solidFill>
            </a:endParaRPr>
          </a:p>
        </p:txBody>
      </p:sp>
      <p:sp>
        <p:nvSpPr>
          <p:cNvPr id="11" name="TextBox 10">
            <a:extLst>
              <a:ext uri="{FF2B5EF4-FFF2-40B4-BE49-F238E27FC236}">
                <a16:creationId xmlns:a16="http://schemas.microsoft.com/office/drawing/2014/main" id="{40D7B20B-8A36-4F46-BC69-892E1C31F733}"/>
              </a:ext>
            </a:extLst>
          </p:cNvPr>
          <p:cNvSpPr txBox="1"/>
          <p:nvPr/>
        </p:nvSpPr>
        <p:spPr>
          <a:xfrm>
            <a:off x="299921" y="909539"/>
            <a:ext cx="11365735" cy="1077218"/>
          </a:xfrm>
          <a:prstGeom prst="rect">
            <a:avLst/>
          </a:prstGeom>
          <a:solidFill>
            <a:schemeClr val="bg1"/>
          </a:solidFill>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Sự ra đời của các đô thị đóng vai trò quan trọng đối với sự xuất hiện của các nền văn minh cổ đại</a:t>
            </a:r>
          </a:p>
        </p:txBody>
      </p:sp>
      <p:pic>
        <p:nvPicPr>
          <p:cNvPr id="4" name="Picture 3">
            <a:extLst>
              <a:ext uri="{FF2B5EF4-FFF2-40B4-BE49-F238E27FC236}">
                <a16:creationId xmlns:a16="http://schemas.microsoft.com/office/drawing/2014/main" id="{0DB290CC-B667-41A8-9065-00C2FBECC2CF}"/>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94786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TotalTime>
  <Words>2357</Words>
  <Application>Microsoft Office PowerPoint</Application>
  <PresentationFormat>Widescreen</PresentationFormat>
  <Paragraphs>144</Paragraphs>
  <Slides>30</Slides>
  <Notes>15</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#9Slide03 Bebas Neue Bold</vt:lpstr>
      <vt:lpstr>#9Slide03 Noto Sans</vt:lpstr>
      <vt:lpstr>#9Slide03 SFU Futura_12</vt:lpstr>
      <vt:lpstr>Arial</vt:lpstr>
      <vt:lpstr>Calibri</vt:lpstr>
      <vt:lpstr>Calibri Light</vt:lpstr>
      <vt:lpstr>Roboto</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2022-06-08T03:11:02Z</dcterms:created>
  <dcterms:modified xsi:type="dcterms:W3CDTF">2023-08-14T02:38:50Z</dcterms:modified>
</cp:coreProperties>
</file>