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3" r:id="rId2"/>
    <p:sldId id="258" r:id="rId3"/>
    <p:sldId id="262" r:id="rId4"/>
    <p:sldId id="259" r:id="rId5"/>
    <p:sldId id="263" r:id="rId6"/>
    <p:sldId id="274" r:id="rId7"/>
    <p:sldId id="265" r:id="rId8"/>
    <p:sldId id="266" r:id="rId9"/>
    <p:sldId id="268" r:id="rId10"/>
    <p:sldId id="269" r:id="rId11"/>
    <p:sldId id="267" r:id="rId12"/>
    <p:sldId id="275" r:id="rId13"/>
    <p:sldId id="270"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24"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00B78-BDF2-4014-AF8D-7F43E2B8ED37}" type="datetimeFigureOut">
              <a:rPr lang="vi-VN" smtClean="0"/>
              <a:t>10/08/2022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EFD2D-6846-4002-B1B3-2791E4B73A26}" type="slidenum">
              <a:rPr lang="vi-VN" smtClean="0"/>
              <a:t>‹#›</a:t>
            </a:fld>
            <a:endParaRPr lang="vi-VN"/>
          </a:p>
        </p:txBody>
      </p:sp>
    </p:spTree>
    <p:extLst>
      <p:ext uri="{BB962C8B-B14F-4D97-AF65-F5344CB8AC3E}">
        <p14:creationId xmlns:p14="http://schemas.microsoft.com/office/powerpoint/2010/main" val="216810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CF9E81-344C-4321-94B1-D1CF524DFD64}" type="slidenum">
              <a:rPr lang="en-US" smtClean="0"/>
              <a:t>1</a:t>
            </a:fld>
            <a:endParaRPr lang="en-US"/>
          </a:p>
        </p:txBody>
      </p:sp>
    </p:spTree>
    <p:extLst>
      <p:ext uri="{BB962C8B-B14F-4D97-AF65-F5344CB8AC3E}">
        <p14:creationId xmlns:p14="http://schemas.microsoft.com/office/powerpoint/2010/main" val="3299420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CFC9829D-E574-44EF-845C-D30DECA952FC}" type="datetimeFigureOut">
              <a:rPr lang="vi-VN" smtClean="0"/>
              <a:t>10/08/2022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20FB15E-D448-497E-BE8B-4E33CA55CF1C}" type="slidenum">
              <a:rPr lang="vi-VN" smtClean="0"/>
              <a:t>‹#›</a:t>
            </a:fld>
            <a:endParaRPr lang="vi-VN"/>
          </a:p>
        </p:txBody>
      </p:sp>
    </p:spTree>
    <p:extLst>
      <p:ext uri="{BB962C8B-B14F-4D97-AF65-F5344CB8AC3E}">
        <p14:creationId xmlns:p14="http://schemas.microsoft.com/office/powerpoint/2010/main" val="685323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FC9829D-E574-44EF-845C-D30DECA952FC}" type="datetimeFigureOut">
              <a:rPr lang="vi-VN" smtClean="0"/>
              <a:t>10/08/2022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20FB15E-D448-497E-BE8B-4E33CA55CF1C}" type="slidenum">
              <a:rPr lang="vi-VN" smtClean="0"/>
              <a:t>‹#›</a:t>
            </a:fld>
            <a:endParaRPr lang="vi-VN"/>
          </a:p>
        </p:txBody>
      </p:sp>
    </p:spTree>
    <p:extLst>
      <p:ext uri="{BB962C8B-B14F-4D97-AF65-F5344CB8AC3E}">
        <p14:creationId xmlns:p14="http://schemas.microsoft.com/office/powerpoint/2010/main" val="956902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FC9829D-E574-44EF-845C-D30DECA952FC}" type="datetimeFigureOut">
              <a:rPr lang="vi-VN" smtClean="0"/>
              <a:t>10/08/2022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20FB15E-D448-497E-BE8B-4E33CA55CF1C}" type="slidenum">
              <a:rPr lang="vi-VN" smtClean="0"/>
              <a:t>‹#›</a:t>
            </a:fld>
            <a:endParaRPr lang="vi-VN"/>
          </a:p>
        </p:txBody>
      </p:sp>
    </p:spTree>
    <p:extLst>
      <p:ext uri="{BB962C8B-B14F-4D97-AF65-F5344CB8AC3E}">
        <p14:creationId xmlns:p14="http://schemas.microsoft.com/office/powerpoint/2010/main" val="385914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FC9829D-E574-44EF-845C-D30DECA952FC}" type="datetimeFigureOut">
              <a:rPr lang="vi-VN" smtClean="0"/>
              <a:t>10/08/2022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20FB15E-D448-497E-BE8B-4E33CA55CF1C}" type="slidenum">
              <a:rPr lang="vi-VN" smtClean="0"/>
              <a:t>‹#›</a:t>
            </a:fld>
            <a:endParaRPr lang="vi-VN"/>
          </a:p>
        </p:txBody>
      </p:sp>
    </p:spTree>
    <p:extLst>
      <p:ext uri="{BB962C8B-B14F-4D97-AF65-F5344CB8AC3E}">
        <p14:creationId xmlns:p14="http://schemas.microsoft.com/office/powerpoint/2010/main" val="82960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C9829D-E574-44EF-845C-D30DECA952FC}" type="datetimeFigureOut">
              <a:rPr lang="vi-VN" smtClean="0"/>
              <a:t>10/08/2022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20FB15E-D448-497E-BE8B-4E33CA55CF1C}" type="slidenum">
              <a:rPr lang="vi-VN" smtClean="0"/>
              <a:t>‹#›</a:t>
            </a:fld>
            <a:endParaRPr lang="vi-VN"/>
          </a:p>
        </p:txBody>
      </p:sp>
    </p:spTree>
    <p:extLst>
      <p:ext uri="{BB962C8B-B14F-4D97-AF65-F5344CB8AC3E}">
        <p14:creationId xmlns:p14="http://schemas.microsoft.com/office/powerpoint/2010/main" val="251337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CFC9829D-E574-44EF-845C-D30DECA952FC}" type="datetimeFigureOut">
              <a:rPr lang="vi-VN" smtClean="0"/>
              <a:t>10/08/2022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20FB15E-D448-497E-BE8B-4E33CA55CF1C}" type="slidenum">
              <a:rPr lang="vi-VN" smtClean="0"/>
              <a:t>‹#›</a:t>
            </a:fld>
            <a:endParaRPr lang="vi-VN"/>
          </a:p>
        </p:txBody>
      </p:sp>
    </p:spTree>
    <p:extLst>
      <p:ext uri="{BB962C8B-B14F-4D97-AF65-F5344CB8AC3E}">
        <p14:creationId xmlns:p14="http://schemas.microsoft.com/office/powerpoint/2010/main" val="2003565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CFC9829D-E574-44EF-845C-D30DECA952FC}" type="datetimeFigureOut">
              <a:rPr lang="vi-VN" smtClean="0"/>
              <a:t>10/08/2022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20FB15E-D448-497E-BE8B-4E33CA55CF1C}" type="slidenum">
              <a:rPr lang="vi-VN" smtClean="0"/>
              <a:t>‹#›</a:t>
            </a:fld>
            <a:endParaRPr lang="vi-VN"/>
          </a:p>
        </p:txBody>
      </p:sp>
    </p:spTree>
    <p:extLst>
      <p:ext uri="{BB962C8B-B14F-4D97-AF65-F5344CB8AC3E}">
        <p14:creationId xmlns:p14="http://schemas.microsoft.com/office/powerpoint/2010/main" val="610089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CFC9829D-E574-44EF-845C-D30DECA952FC}" type="datetimeFigureOut">
              <a:rPr lang="vi-VN" smtClean="0"/>
              <a:t>10/08/2022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20FB15E-D448-497E-BE8B-4E33CA55CF1C}" type="slidenum">
              <a:rPr lang="vi-VN" smtClean="0"/>
              <a:t>‹#›</a:t>
            </a:fld>
            <a:endParaRPr lang="vi-VN"/>
          </a:p>
        </p:txBody>
      </p:sp>
    </p:spTree>
    <p:extLst>
      <p:ext uri="{BB962C8B-B14F-4D97-AF65-F5344CB8AC3E}">
        <p14:creationId xmlns:p14="http://schemas.microsoft.com/office/powerpoint/2010/main" val="1113315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9829D-E574-44EF-845C-D30DECA952FC}" type="datetimeFigureOut">
              <a:rPr lang="vi-VN" smtClean="0"/>
              <a:t>10/08/2022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20FB15E-D448-497E-BE8B-4E33CA55CF1C}" type="slidenum">
              <a:rPr lang="vi-VN" smtClean="0"/>
              <a:t>‹#›</a:t>
            </a:fld>
            <a:endParaRPr lang="vi-VN"/>
          </a:p>
        </p:txBody>
      </p:sp>
    </p:spTree>
    <p:extLst>
      <p:ext uri="{BB962C8B-B14F-4D97-AF65-F5344CB8AC3E}">
        <p14:creationId xmlns:p14="http://schemas.microsoft.com/office/powerpoint/2010/main" val="110835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C9829D-E574-44EF-845C-D30DECA952FC}" type="datetimeFigureOut">
              <a:rPr lang="vi-VN" smtClean="0"/>
              <a:t>10/08/2022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20FB15E-D448-497E-BE8B-4E33CA55CF1C}" type="slidenum">
              <a:rPr lang="vi-VN" smtClean="0"/>
              <a:t>‹#›</a:t>
            </a:fld>
            <a:endParaRPr lang="vi-VN"/>
          </a:p>
        </p:txBody>
      </p:sp>
    </p:spTree>
    <p:extLst>
      <p:ext uri="{BB962C8B-B14F-4D97-AF65-F5344CB8AC3E}">
        <p14:creationId xmlns:p14="http://schemas.microsoft.com/office/powerpoint/2010/main" val="1517413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C9829D-E574-44EF-845C-D30DECA952FC}" type="datetimeFigureOut">
              <a:rPr lang="vi-VN" smtClean="0"/>
              <a:t>10/08/2022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20FB15E-D448-497E-BE8B-4E33CA55CF1C}" type="slidenum">
              <a:rPr lang="vi-VN" smtClean="0"/>
              <a:t>‹#›</a:t>
            </a:fld>
            <a:endParaRPr lang="vi-VN"/>
          </a:p>
        </p:txBody>
      </p:sp>
    </p:spTree>
    <p:extLst>
      <p:ext uri="{BB962C8B-B14F-4D97-AF65-F5344CB8AC3E}">
        <p14:creationId xmlns:p14="http://schemas.microsoft.com/office/powerpoint/2010/main" val="2836884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C9829D-E574-44EF-845C-D30DECA952FC}" type="datetimeFigureOut">
              <a:rPr lang="vi-VN" smtClean="0"/>
              <a:t>10/08/2022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FB15E-D448-497E-BE8B-4E33CA55CF1C}" type="slidenum">
              <a:rPr lang="vi-VN" smtClean="0"/>
              <a:t>‹#›</a:t>
            </a:fld>
            <a:endParaRPr lang="vi-VN"/>
          </a:p>
        </p:txBody>
      </p:sp>
    </p:spTree>
    <p:extLst>
      <p:ext uri="{BB962C8B-B14F-4D97-AF65-F5344CB8AC3E}">
        <p14:creationId xmlns:p14="http://schemas.microsoft.com/office/powerpoint/2010/main" val="599446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notesSlide" Target="../notesSlides/notesSlide1.xml"/><Relationship Id="rId55" Type="http://schemas.openxmlformats.org/officeDocument/2006/relationships/image" Target="../media/image5.gif"/><Relationship Id="rId63" Type="http://schemas.openxmlformats.org/officeDocument/2006/relationships/image" Target="../media/image13.gif"/><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image" Target="../media/image3.gif"/><Relationship Id="rId58" Type="http://schemas.openxmlformats.org/officeDocument/2006/relationships/image" Target="../media/image8.gif"/><Relationship Id="rId5" Type="http://schemas.openxmlformats.org/officeDocument/2006/relationships/tags" Target="../tags/tag5.xml"/><Relationship Id="rId61" Type="http://schemas.openxmlformats.org/officeDocument/2006/relationships/image" Target="../media/image11.gif"/><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image" Target="../media/image6.gif"/><Relationship Id="rId64" Type="http://schemas.openxmlformats.org/officeDocument/2006/relationships/image" Target="../media/image14.png"/><Relationship Id="rId8" Type="http://schemas.openxmlformats.org/officeDocument/2006/relationships/tags" Target="../tags/tag8.xml"/><Relationship Id="rId51" Type="http://schemas.openxmlformats.org/officeDocument/2006/relationships/image" Target="../media/image1.gif"/><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image" Target="../media/image9.gif"/><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image" Target="../media/image4.gif"/><Relationship Id="rId62" Type="http://schemas.openxmlformats.org/officeDocument/2006/relationships/image" Target="../media/image12.gif"/><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slideLayout" Target="../slideLayouts/slideLayout1.xml"/><Relationship Id="rId57" Type="http://schemas.openxmlformats.org/officeDocument/2006/relationships/image" Target="../media/image7.gif"/><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image" Target="../media/image2.emf"/><Relationship Id="rId60" Type="http://schemas.openxmlformats.org/officeDocument/2006/relationships/image" Target="../media/image10.gif"/><Relationship Id="rId65" Type="http://schemas.openxmlformats.org/officeDocument/2006/relationships/image" Target="../media/image15.jpeg"/><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utterflies"/>
          <p:cNvPicPr>
            <a:picLocks noChangeAspect="1" noChangeArrowheads="1" noCrop="1"/>
          </p:cNvPicPr>
          <p:nvPr>
            <p:custDataLst>
              <p:tags r:id="rId1"/>
            </p:custDataLst>
          </p:nvPr>
        </p:nvPicPr>
        <p:blipFill>
          <a:blip r:embed="rId51">
            <a:extLst>
              <a:ext uri="{28A0092B-C50C-407E-A947-70E740481C1C}">
                <a14:useLocalDpi xmlns:a14="http://schemas.microsoft.com/office/drawing/2010/main" val="0"/>
              </a:ext>
            </a:extLst>
          </a:blip>
          <a:srcRect/>
          <a:stretch>
            <a:fillRect/>
          </a:stretch>
        </p:blipFill>
        <p:spPr bwMode="auto">
          <a:xfrm>
            <a:off x="7993049" y="3395828"/>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AutoShape 3" descr="nen"/>
          <p:cNvSpPr>
            <a:spLocks noChangeArrowheads="1"/>
          </p:cNvSpPr>
          <p:nvPr>
            <p:custDataLst>
              <p:tags r:id="rId2"/>
            </p:custDataLst>
          </p:nvPr>
        </p:nvSpPr>
        <p:spPr bwMode="auto">
          <a:xfrm>
            <a:off x="1524000" y="0"/>
            <a:ext cx="9144000" cy="1125538"/>
          </a:xfrm>
          <a:prstGeom prst="flowChartProcess">
            <a:avLst/>
          </a:prstGeom>
          <a:blipFill dpi="0" rotWithShape="1">
            <a:blip r:embed="rId52"/>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pPr>
              <a:defRPr/>
            </a:pPr>
            <a:endParaRPr lang="en-US">
              <a:latin typeface="Arial" charset="0"/>
              <a:cs typeface="Arial" charset="0"/>
            </a:endParaRPr>
          </a:p>
        </p:txBody>
      </p:sp>
      <p:grpSp>
        <p:nvGrpSpPr>
          <p:cNvPr id="7172" name="Group 4"/>
          <p:cNvGrpSpPr>
            <a:grpSpLocks/>
          </p:cNvGrpSpPr>
          <p:nvPr>
            <p:custDataLst>
              <p:tags r:id="rId3"/>
            </p:custDataLst>
          </p:nvPr>
        </p:nvGrpSpPr>
        <p:grpSpPr bwMode="auto">
          <a:xfrm rot="5400000">
            <a:off x="9063038" y="4805363"/>
            <a:ext cx="581025" cy="1638300"/>
            <a:chOff x="0" y="0"/>
            <a:chExt cx="366" cy="1032"/>
          </a:xfrm>
        </p:grpSpPr>
        <p:pic>
          <p:nvPicPr>
            <p:cNvPr id="7330" name="Picture 5" descr="42"/>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31" name="Picture 6" descr="40"/>
            <p:cNvPicPr>
              <a:picLocks noChangeAspect="1" noChangeArrowheads="1" noCrop="1"/>
            </p:cNvPicPr>
            <p:nvPr/>
          </p:nvPicPr>
          <p:blipFill>
            <a:blip r:embed="rId54">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32" name="Picture 7" descr="41"/>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73" name="Picture 8" descr="HOA CANH"/>
          <p:cNvPicPr>
            <a:picLocks noChangeAspect="1" noChangeArrowheads="1" noCrop="1"/>
          </p:cNvPicPr>
          <p:nvPr>
            <p:custDataLst>
              <p:tags r:id="rId4"/>
            </p:custDataLst>
          </p:nvPr>
        </p:nvPicPr>
        <p:blipFill>
          <a:blip r:embed="rId56">
            <a:extLst>
              <a:ext uri="{28A0092B-C50C-407E-A947-70E740481C1C}">
                <a14:useLocalDpi xmlns:a14="http://schemas.microsoft.com/office/drawing/2010/main" val="0"/>
              </a:ext>
            </a:extLst>
          </a:blip>
          <a:srcRect/>
          <a:stretch>
            <a:fillRect/>
          </a:stretch>
        </p:blipFill>
        <p:spPr bwMode="auto">
          <a:xfrm>
            <a:off x="9264651"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9" descr="HOA CANH"/>
          <p:cNvPicPr>
            <a:picLocks noChangeAspect="1" noChangeArrowheads="1" noCrop="1"/>
          </p:cNvPicPr>
          <p:nvPr>
            <p:custDataLst>
              <p:tags r:id="rId5"/>
            </p:custDataLst>
          </p:nvPr>
        </p:nvPicPr>
        <p:blipFill>
          <a:blip r:embed="rId56">
            <a:extLst>
              <a:ext uri="{28A0092B-C50C-407E-A947-70E740481C1C}">
                <a14:useLocalDpi xmlns:a14="http://schemas.microsoft.com/office/drawing/2010/main" val="0"/>
              </a:ext>
            </a:extLst>
          </a:blip>
          <a:srcRect/>
          <a:stretch>
            <a:fillRect/>
          </a:stretch>
        </p:blipFill>
        <p:spPr bwMode="auto">
          <a:xfrm>
            <a:off x="9886951"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0" descr="Picture1df"/>
          <p:cNvPicPr>
            <a:picLocks noChangeAspect="1" noChangeArrowheads="1" noCrop="1"/>
          </p:cNvPicPr>
          <p:nvPr>
            <p:custDataLst>
              <p:tags r:id="rId6"/>
            </p:custDataLst>
          </p:nvPr>
        </p:nvPicPr>
        <p:blipFill>
          <a:blip r:embed="rId57">
            <a:extLst>
              <a:ext uri="{28A0092B-C50C-407E-A947-70E740481C1C}">
                <a14:useLocalDpi xmlns:a14="http://schemas.microsoft.com/office/drawing/2010/main" val="0"/>
              </a:ext>
            </a:extLst>
          </a:blip>
          <a:srcRect/>
          <a:stretch>
            <a:fillRect/>
          </a:stretch>
        </p:blipFill>
        <p:spPr bwMode="auto">
          <a:xfrm>
            <a:off x="2286001"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1" descr="Picture1df"/>
          <p:cNvPicPr>
            <a:picLocks noChangeAspect="1" noChangeArrowheads="1" noCrop="1"/>
          </p:cNvPicPr>
          <p:nvPr>
            <p:custDataLst>
              <p:tags r:id="rId7"/>
            </p:custDataLst>
          </p:nvPr>
        </p:nvPicPr>
        <p:blipFill>
          <a:blip r:embed="rId57">
            <a:extLst>
              <a:ext uri="{28A0092B-C50C-407E-A947-70E740481C1C}">
                <a14:useLocalDpi xmlns:a14="http://schemas.microsoft.com/office/drawing/2010/main" val="0"/>
              </a:ext>
            </a:extLst>
          </a:blip>
          <a:srcRect/>
          <a:stretch>
            <a:fillRect/>
          </a:stretch>
        </p:blipFill>
        <p:spPr bwMode="auto">
          <a:xfrm>
            <a:off x="9677401" y="6858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2" descr="Picture1df"/>
          <p:cNvPicPr>
            <a:picLocks noChangeAspect="1" noChangeArrowheads="1" noCrop="1"/>
          </p:cNvPicPr>
          <p:nvPr>
            <p:custDataLst>
              <p:tags r:id="rId8"/>
            </p:custDataLst>
          </p:nvPr>
        </p:nvPicPr>
        <p:blipFill>
          <a:blip r:embed="rId57">
            <a:extLst>
              <a:ext uri="{28A0092B-C50C-407E-A947-70E740481C1C}">
                <a14:useLocalDpi xmlns:a14="http://schemas.microsoft.com/office/drawing/2010/main" val="0"/>
              </a:ext>
            </a:extLst>
          </a:blip>
          <a:srcRect/>
          <a:stretch>
            <a:fillRect/>
          </a:stretch>
        </p:blipFill>
        <p:spPr bwMode="auto">
          <a:xfrm>
            <a:off x="6648644" y="394144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8" name="Group 13"/>
          <p:cNvGrpSpPr>
            <a:grpSpLocks/>
          </p:cNvGrpSpPr>
          <p:nvPr>
            <p:custDataLst>
              <p:tags r:id="rId9"/>
            </p:custDataLst>
          </p:nvPr>
        </p:nvGrpSpPr>
        <p:grpSpPr bwMode="auto">
          <a:xfrm rot="5400000">
            <a:off x="5604068" y="4098602"/>
            <a:ext cx="581025" cy="1638300"/>
            <a:chOff x="0" y="0"/>
            <a:chExt cx="366" cy="1032"/>
          </a:xfrm>
        </p:grpSpPr>
        <p:pic>
          <p:nvPicPr>
            <p:cNvPr id="7327" name="Picture 14" descr="42"/>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28" name="Picture 15" descr="40"/>
            <p:cNvPicPr>
              <a:picLocks noChangeAspect="1" noChangeArrowheads="1" noCrop="1"/>
            </p:cNvPicPr>
            <p:nvPr/>
          </p:nvPicPr>
          <p:blipFill>
            <a:blip r:embed="rId54">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29" name="Picture 16" descr="41"/>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79" name="Picture 17" descr="Picture1buom"/>
          <p:cNvPicPr>
            <a:picLocks noChangeAspect="1" noChangeArrowheads="1" noCrop="1"/>
          </p:cNvPicPr>
          <p:nvPr>
            <p:custDataLst>
              <p:tags r:id="rId10"/>
            </p:custDataLst>
          </p:nvPr>
        </p:nvPicPr>
        <p:blipFill>
          <a:blip r:embed="rId58">
            <a:extLst>
              <a:ext uri="{28A0092B-C50C-407E-A947-70E740481C1C}">
                <a14:useLocalDpi xmlns:a14="http://schemas.microsoft.com/office/drawing/2010/main" val="0"/>
              </a:ext>
            </a:extLst>
          </a:blip>
          <a:srcRect/>
          <a:stretch>
            <a:fillRect/>
          </a:stretch>
        </p:blipFill>
        <p:spPr bwMode="auto">
          <a:xfrm>
            <a:off x="9551988" y="260351"/>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8" descr="Picture1buom"/>
          <p:cNvPicPr>
            <a:picLocks noChangeAspect="1" noChangeArrowheads="1" noCrop="1"/>
          </p:cNvPicPr>
          <p:nvPr>
            <p:custDataLst>
              <p:tags r:id="rId11"/>
            </p:custDataLst>
          </p:nvPr>
        </p:nvPicPr>
        <p:blipFill>
          <a:blip r:embed="rId58">
            <a:extLst>
              <a:ext uri="{28A0092B-C50C-407E-A947-70E740481C1C}">
                <a14:useLocalDpi xmlns:a14="http://schemas.microsoft.com/office/drawing/2010/main" val="0"/>
              </a:ext>
            </a:extLst>
          </a:blip>
          <a:srcRect/>
          <a:stretch>
            <a:fillRect/>
          </a:stretch>
        </p:blipFill>
        <p:spPr bwMode="auto">
          <a:xfrm>
            <a:off x="1658243" y="595313"/>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9" descr="HOA CANH"/>
          <p:cNvPicPr>
            <a:picLocks noChangeAspect="1" noChangeArrowheads="1" noCrop="1"/>
          </p:cNvPicPr>
          <p:nvPr>
            <p:custDataLst>
              <p:tags r:id="rId12"/>
            </p:custDataLst>
          </p:nvPr>
        </p:nvPicPr>
        <p:blipFill>
          <a:blip r:embed="rId56">
            <a:extLst>
              <a:ext uri="{28A0092B-C50C-407E-A947-70E740481C1C}">
                <a14:useLocalDpi xmlns:a14="http://schemas.microsoft.com/office/drawing/2010/main" val="0"/>
              </a:ext>
            </a:extLst>
          </a:blip>
          <a:srcRect/>
          <a:stretch>
            <a:fillRect/>
          </a:stretch>
        </p:blipFill>
        <p:spPr bwMode="auto">
          <a:xfrm rot="-6510015">
            <a:off x="14922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20" descr="HOA CANH"/>
          <p:cNvPicPr>
            <a:picLocks noChangeAspect="1" noChangeArrowheads="1" noCrop="1"/>
          </p:cNvPicPr>
          <p:nvPr>
            <p:custDataLst>
              <p:tags r:id="rId13"/>
            </p:custDataLst>
          </p:nvPr>
        </p:nvPicPr>
        <p:blipFill>
          <a:blip r:embed="rId56">
            <a:extLst>
              <a:ext uri="{28A0092B-C50C-407E-A947-70E740481C1C}">
                <a14:useLocalDpi xmlns:a14="http://schemas.microsoft.com/office/drawing/2010/main" val="0"/>
              </a:ext>
            </a:extLst>
          </a:blip>
          <a:srcRect/>
          <a:stretch>
            <a:fillRect/>
          </a:stretch>
        </p:blipFill>
        <p:spPr bwMode="auto">
          <a:xfrm rot="-6517937">
            <a:off x="2155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21" descr="HOA CANH"/>
          <p:cNvPicPr>
            <a:picLocks noChangeAspect="1" noChangeArrowheads="1" noCrop="1"/>
          </p:cNvPicPr>
          <p:nvPr>
            <p:custDataLst>
              <p:tags r:id="rId14"/>
            </p:custDataLst>
          </p:nvPr>
        </p:nvPicPr>
        <p:blipFill>
          <a:blip r:embed="rId56">
            <a:extLst>
              <a:ext uri="{28A0092B-C50C-407E-A947-70E740481C1C}">
                <a14:useLocalDpi xmlns:a14="http://schemas.microsoft.com/office/drawing/2010/main" val="0"/>
              </a:ext>
            </a:extLst>
          </a:blip>
          <a:srcRect/>
          <a:stretch>
            <a:fillRect/>
          </a:stretch>
        </p:blipFill>
        <p:spPr bwMode="auto">
          <a:xfrm rot="-8482262">
            <a:off x="1492251"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22" descr="Picture1df"/>
          <p:cNvPicPr>
            <a:picLocks noChangeAspect="1" noChangeArrowheads="1" noCrop="1"/>
          </p:cNvPicPr>
          <p:nvPr>
            <p:custDataLst>
              <p:tags r:id="rId15"/>
            </p:custDataLst>
          </p:nvPr>
        </p:nvPicPr>
        <p:blipFill>
          <a:blip r:embed="rId57">
            <a:extLst>
              <a:ext uri="{28A0092B-C50C-407E-A947-70E740481C1C}">
                <a14:useLocalDpi xmlns:a14="http://schemas.microsoft.com/office/drawing/2010/main" val="0"/>
              </a:ext>
            </a:extLst>
          </a:blip>
          <a:srcRect/>
          <a:stretch>
            <a:fillRect/>
          </a:stretch>
        </p:blipFill>
        <p:spPr bwMode="auto">
          <a:xfrm>
            <a:off x="1919289" y="765176"/>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23" descr="HOA CANH"/>
          <p:cNvPicPr>
            <a:picLocks noChangeAspect="1" noChangeArrowheads="1" noCrop="1"/>
          </p:cNvPicPr>
          <p:nvPr>
            <p:custDataLst>
              <p:tags r:id="rId16"/>
            </p:custDataLst>
          </p:nvPr>
        </p:nvPicPr>
        <p:blipFill>
          <a:blip r:embed="rId56">
            <a:extLst>
              <a:ext uri="{28A0092B-C50C-407E-A947-70E740481C1C}">
                <a14:useLocalDpi xmlns:a14="http://schemas.microsoft.com/office/drawing/2010/main" val="0"/>
              </a:ext>
            </a:extLst>
          </a:blip>
          <a:srcRect/>
          <a:stretch>
            <a:fillRect/>
          </a:stretch>
        </p:blipFill>
        <p:spPr bwMode="auto">
          <a:xfrm>
            <a:off x="9886951"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40" name="AutoShape 24" descr="VIETNAMC"/>
          <p:cNvSpPr>
            <a:spLocks noChangeArrowheads="1"/>
          </p:cNvSpPr>
          <p:nvPr>
            <p:custDataLst>
              <p:tags r:id="rId17"/>
            </p:custDataLst>
          </p:nvPr>
        </p:nvSpPr>
        <p:spPr bwMode="auto">
          <a:xfrm>
            <a:off x="2014538" y="2895600"/>
            <a:ext cx="576262" cy="647700"/>
          </a:xfrm>
          <a:prstGeom prst="star4">
            <a:avLst>
              <a:gd name="adj" fmla="val 12500"/>
            </a:avLst>
          </a:prstGeom>
          <a:blipFill dpi="0" rotWithShape="1">
            <a:blip r:embed="rId59"/>
            <a:srcRect/>
            <a:stretch>
              <a:fillRect/>
            </a:stretch>
          </a:blip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nvGrpSpPr>
          <p:cNvPr id="7187" name="Group 25"/>
          <p:cNvGrpSpPr>
            <a:grpSpLocks/>
          </p:cNvGrpSpPr>
          <p:nvPr>
            <p:custDataLst>
              <p:tags r:id="rId18"/>
            </p:custDataLst>
          </p:nvPr>
        </p:nvGrpSpPr>
        <p:grpSpPr bwMode="auto">
          <a:xfrm>
            <a:off x="2419351" y="5837239"/>
            <a:ext cx="8316913" cy="879475"/>
            <a:chOff x="1565" y="3339"/>
            <a:chExt cx="4195" cy="998"/>
          </a:xfrm>
        </p:grpSpPr>
        <p:pic>
          <p:nvPicPr>
            <p:cNvPr id="7279" name="Picture 2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0" name="Picture 2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1" name="Picture 2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2" name="Picture 2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3" name="Picture 3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4" name="Picture 3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5" name="Picture 3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6" name="Picture 3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7" name="Picture 3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8" name="Picture 3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9" name="Picture 3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90" name="Picture 3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91" name="Picture 3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92" name="Picture 3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93" name="Picture 4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94" name="Picture 4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95" name="Picture 4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96" name="Picture 4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97" name="Picture 4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98" name="Picture 4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99" name="Picture 4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0" name="Picture 4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1" name="Picture 4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2" name="Picture 4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3" name="Picture 5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4" name="Picture 5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5" name="Picture 5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6" name="Picture 5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7" name="Picture 5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8" name="Picture 5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9" name="Picture 5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0" name="Picture 5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1" name="Picture 5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2" name="Picture 5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3" name="Picture 6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4" name="Picture 6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5" name="Picture 6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6" name="Picture 6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7" name="Picture 6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8" name="Picture 6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9" name="Picture 6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20" name="Picture 6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21" name="Picture 6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22" name="Picture 6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23" name="Picture 70" descr="nature%20(19)"/>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24" name="Picture 7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25" name="Picture 7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26" name="Picture 7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88" name="Oval 74"/>
          <p:cNvSpPr>
            <a:spLocks noChangeArrowheads="1"/>
          </p:cNvSpPr>
          <p:nvPr>
            <p:custDataLst>
              <p:tags r:id="rId19"/>
            </p:custDataLst>
          </p:nvPr>
        </p:nvSpPr>
        <p:spPr bwMode="auto">
          <a:xfrm>
            <a:off x="2293938" y="4914901"/>
            <a:ext cx="144462"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7189" name="Oval 75"/>
          <p:cNvSpPr>
            <a:spLocks noChangeArrowheads="1"/>
          </p:cNvSpPr>
          <p:nvPr>
            <p:custDataLst>
              <p:tags r:id="rId20"/>
            </p:custDataLst>
          </p:nvPr>
        </p:nvSpPr>
        <p:spPr bwMode="auto">
          <a:xfrm>
            <a:off x="2293938" y="5346701"/>
            <a:ext cx="144462"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7190" name="Oval 76"/>
          <p:cNvSpPr>
            <a:spLocks noChangeArrowheads="1"/>
          </p:cNvSpPr>
          <p:nvPr>
            <p:custDataLst>
              <p:tags r:id="rId21"/>
            </p:custDataLst>
          </p:nvPr>
        </p:nvSpPr>
        <p:spPr bwMode="auto">
          <a:xfrm>
            <a:off x="2293938" y="5562601"/>
            <a:ext cx="144462"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7191" name="Line 77"/>
          <p:cNvSpPr>
            <a:spLocks noChangeShapeType="1"/>
          </p:cNvSpPr>
          <p:nvPr>
            <p:custDataLst>
              <p:tags r:id="rId22"/>
            </p:custDataLst>
          </p:nvPr>
        </p:nvSpPr>
        <p:spPr bwMode="auto">
          <a:xfrm>
            <a:off x="2293938" y="3257551"/>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2" name="Line 78"/>
          <p:cNvSpPr>
            <a:spLocks noChangeShapeType="1"/>
          </p:cNvSpPr>
          <p:nvPr>
            <p:custDataLst>
              <p:tags r:id="rId23"/>
            </p:custDataLst>
          </p:nvPr>
        </p:nvSpPr>
        <p:spPr bwMode="auto">
          <a:xfrm>
            <a:off x="2438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3" name="Line 79"/>
          <p:cNvSpPr>
            <a:spLocks noChangeShapeType="1"/>
          </p:cNvSpPr>
          <p:nvPr>
            <p:custDataLst>
              <p:tags r:id="rId24"/>
            </p:custDataLst>
          </p:nvPr>
        </p:nvSpPr>
        <p:spPr bwMode="auto">
          <a:xfrm>
            <a:off x="1754189"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4" name="Line 80"/>
          <p:cNvSpPr>
            <a:spLocks noChangeShapeType="1"/>
          </p:cNvSpPr>
          <p:nvPr>
            <p:custDataLst>
              <p:tags r:id="rId25"/>
            </p:custDataLst>
          </p:nvPr>
        </p:nvSpPr>
        <p:spPr bwMode="auto">
          <a:xfrm>
            <a:off x="1754189"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97" name="AutoShape 81" descr="VIETNAMC"/>
          <p:cNvSpPr>
            <a:spLocks noChangeArrowheads="1"/>
          </p:cNvSpPr>
          <p:nvPr>
            <p:custDataLst>
              <p:tags r:id="rId26"/>
            </p:custDataLst>
          </p:nvPr>
        </p:nvSpPr>
        <p:spPr bwMode="auto">
          <a:xfrm>
            <a:off x="8197851" y="5922963"/>
            <a:ext cx="576263" cy="647700"/>
          </a:xfrm>
          <a:prstGeom prst="star4">
            <a:avLst>
              <a:gd name="adj" fmla="val 12500"/>
            </a:avLst>
          </a:prstGeom>
          <a:blipFill dpi="0" rotWithShape="1">
            <a:blip r:embed="rId59"/>
            <a:srcRect/>
            <a:stretch>
              <a:fillRect/>
            </a:stretch>
          </a:blip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60498" name="AutoShape 82" descr="VIETNAMC"/>
          <p:cNvSpPr>
            <a:spLocks noChangeArrowheads="1"/>
          </p:cNvSpPr>
          <p:nvPr>
            <p:custDataLst>
              <p:tags r:id="rId27"/>
            </p:custDataLst>
          </p:nvPr>
        </p:nvSpPr>
        <p:spPr bwMode="auto">
          <a:xfrm>
            <a:off x="2209801" y="3276600"/>
            <a:ext cx="576263" cy="647700"/>
          </a:xfrm>
          <a:prstGeom prst="star4">
            <a:avLst>
              <a:gd name="adj" fmla="val 12500"/>
            </a:avLst>
          </a:prstGeom>
          <a:blipFill dpi="0" rotWithShape="1">
            <a:blip r:embed="rId59"/>
            <a:srcRect/>
            <a:stretch>
              <a:fillRect/>
            </a:stretch>
          </a:blip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60499" name="AutoShape 83" descr="VIETNAMC"/>
          <p:cNvSpPr>
            <a:spLocks noChangeArrowheads="1"/>
          </p:cNvSpPr>
          <p:nvPr>
            <p:custDataLst>
              <p:tags r:id="rId28"/>
            </p:custDataLst>
          </p:nvPr>
        </p:nvSpPr>
        <p:spPr bwMode="auto">
          <a:xfrm>
            <a:off x="7839076" y="5778500"/>
            <a:ext cx="576263" cy="647700"/>
          </a:xfrm>
          <a:prstGeom prst="star4">
            <a:avLst>
              <a:gd name="adj" fmla="val 12500"/>
            </a:avLst>
          </a:prstGeom>
          <a:blipFill dpi="0" rotWithShape="1">
            <a:blip r:embed="rId59"/>
            <a:srcRect/>
            <a:stretch>
              <a:fillRect/>
            </a:stretch>
          </a:blip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7198" name="Oval 84"/>
          <p:cNvSpPr>
            <a:spLocks noChangeArrowheads="1"/>
          </p:cNvSpPr>
          <p:nvPr>
            <p:custDataLst>
              <p:tags r:id="rId29"/>
            </p:custDataLst>
          </p:nvPr>
        </p:nvSpPr>
        <p:spPr bwMode="auto">
          <a:xfrm>
            <a:off x="2941638" y="6138864"/>
            <a:ext cx="144462"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7199" name="Oval 85"/>
          <p:cNvSpPr>
            <a:spLocks noChangeArrowheads="1"/>
          </p:cNvSpPr>
          <p:nvPr>
            <p:custDataLst>
              <p:tags r:id="rId30"/>
            </p:custDataLst>
          </p:nvPr>
        </p:nvSpPr>
        <p:spPr bwMode="auto">
          <a:xfrm>
            <a:off x="3157538" y="6138864"/>
            <a:ext cx="144462"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7200" name="Oval 86"/>
          <p:cNvSpPr>
            <a:spLocks noChangeArrowheads="1"/>
          </p:cNvSpPr>
          <p:nvPr>
            <p:custDataLst>
              <p:tags r:id="rId31"/>
            </p:custDataLst>
          </p:nvPr>
        </p:nvSpPr>
        <p:spPr bwMode="auto">
          <a:xfrm>
            <a:off x="3373438" y="6138864"/>
            <a:ext cx="144462"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7201" name="Oval 87"/>
          <p:cNvSpPr>
            <a:spLocks noChangeArrowheads="1"/>
          </p:cNvSpPr>
          <p:nvPr>
            <p:custDataLst>
              <p:tags r:id="rId32"/>
            </p:custDataLst>
          </p:nvPr>
        </p:nvSpPr>
        <p:spPr bwMode="auto">
          <a:xfrm>
            <a:off x="3589338" y="6138864"/>
            <a:ext cx="144462"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7202" name="Oval 88"/>
          <p:cNvSpPr>
            <a:spLocks noChangeArrowheads="1"/>
          </p:cNvSpPr>
          <p:nvPr>
            <p:custDataLst>
              <p:tags r:id="rId33"/>
            </p:custDataLst>
          </p:nvPr>
        </p:nvSpPr>
        <p:spPr bwMode="auto">
          <a:xfrm>
            <a:off x="3805238" y="6138864"/>
            <a:ext cx="144462"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7203" name="Oval 89"/>
          <p:cNvSpPr>
            <a:spLocks noChangeArrowheads="1"/>
          </p:cNvSpPr>
          <p:nvPr>
            <p:custDataLst>
              <p:tags r:id="rId34"/>
            </p:custDataLst>
          </p:nvPr>
        </p:nvSpPr>
        <p:spPr bwMode="auto">
          <a:xfrm>
            <a:off x="2293938" y="5130801"/>
            <a:ext cx="144462"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7204" name="Oval 90"/>
          <p:cNvSpPr>
            <a:spLocks noChangeArrowheads="1"/>
          </p:cNvSpPr>
          <p:nvPr>
            <p:custDataLst>
              <p:tags r:id="rId35"/>
            </p:custDataLst>
          </p:nvPr>
        </p:nvSpPr>
        <p:spPr bwMode="auto">
          <a:xfrm>
            <a:off x="2293938" y="4697414"/>
            <a:ext cx="144462"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7205" name="Oval 91"/>
          <p:cNvSpPr>
            <a:spLocks noChangeArrowheads="1"/>
          </p:cNvSpPr>
          <p:nvPr>
            <p:custDataLst>
              <p:tags r:id="rId36"/>
            </p:custDataLst>
          </p:nvPr>
        </p:nvSpPr>
        <p:spPr bwMode="auto">
          <a:xfrm>
            <a:off x="4022726" y="6138864"/>
            <a:ext cx="144463"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7206" name="Oval 92"/>
          <p:cNvSpPr>
            <a:spLocks noChangeArrowheads="1"/>
          </p:cNvSpPr>
          <p:nvPr>
            <p:custDataLst>
              <p:tags r:id="rId37"/>
            </p:custDataLst>
          </p:nvPr>
        </p:nvSpPr>
        <p:spPr bwMode="auto">
          <a:xfrm>
            <a:off x="4238626" y="6138864"/>
            <a:ext cx="144463"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7207" name="Picture 93" descr="nature%20(19)"/>
          <p:cNvPicPr>
            <a:picLocks noChangeAspect="1" noChangeArrowheads="1" noCrop="1"/>
          </p:cNvPicPr>
          <p:nvPr>
            <p:custDataLst>
              <p:tags r:id="rId38"/>
            </p:custDataLst>
          </p:nvPr>
        </p:nvPicPr>
        <p:blipFill>
          <a:blip r:embed="rId61">
            <a:extLst>
              <a:ext uri="{28A0092B-C50C-407E-A947-70E740481C1C}">
                <a14:useLocalDpi xmlns:a14="http://schemas.microsoft.com/office/drawing/2010/main" val="0"/>
              </a:ext>
            </a:extLst>
          </a:blip>
          <a:srcRect/>
          <a:stretch>
            <a:fillRect/>
          </a:stretch>
        </p:blipFill>
        <p:spPr bwMode="auto">
          <a:xfrm>
            <a:off x="13716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8" name="Picture 94" descr="Picture1bup"/>
          <p:cNvPicPr>
            <a:picLocks noChangeAspect="1" noChangeArrowheads="1" noCrop="1"/>
          </p:cNvPicPr>
          <p:nvPr>
            <p:custDataLst>
              <p:tags r:id="rId39"/>
            </p:custDataLst>
          </p:nvPr>
        </p:nvPicPr>
        <p:blipFill>
          <a:blip r:embed="rId62">
            <a:extLst>
              <a:ext uri="{28A0092B-C50C-407E-A947-70E740481C1C}">
                <a14:useLocalDpi xmlns:a14="http://schemas.microsoft.com/office/drawing/2010/main" val="0"/>
              </a:ext>
            </a:extLst>
          </a:blip>
          <a:srcRect/>
          <a:stretch>
            <a:fillRect/>
          </a:stretch>
        </p:blipFill>
        <p:spPr bwMode="auto">
          <a:xfrm>
            <a:off x="4405313"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9" name="Picture 95" descr="Picture1bup"/>
          <p:cNvPicPr>
            <a:picLocks noChangeAspect="1" noChangeArrowheads="1" noCrop="1"/>
          </p:cNvPicPr>
          <p:nvPr>
            <p:custDataLst>
              <p:tags r:id="rId40"/>
            </p:custDataLst>
          </p:nvPr>
        </p:nvPicPr>
        <p:blipFill>
          <a:blip r:embed="rId62">
            <a:extLst>
              <a:ext uri="{28A0092B-C50C-407E-A947-70E740481C1C}">
                <a14:useLocalDpi xmlns:a14="http://schemas.microsoft.com/office/drawing/2010/main" val="0"/>
              </a:ext>
            </a:extLst>
          </a:blip>
          <a:srcRect/>
          <a:stretch>
            <a:fillRect/>
          </a:stretch>
        </p:blipFill>
        <p:spPr bwMode="auto">
          <a:xfrm>
            <a:off x="5916613"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0" name="Picture 96" descr="Picture1bup"/>
          <p:cNvPicPr>
            <a:picLocks noChangeAspect="1" noChangeArrowheads="1" noCrop="1"/>
          </p:cNvPicPr>
          <p:nvPr>
            <p:custDataLst>
              <p:tags r:id="rId41"/>
            </p:custDataLst>
          </p:nvPr>
        </p:nvPicPr>
        <p:blipFill>
          <a:blip r:embed="rId62">
            <a:extLst>
              <a:ext uri="{28A0092B-C50C-407E-A947-70E740481C1C}">
                <a14:useLocalDpi xmlns:a14="http://schemas.microsoft.com/office/drawing/2010/main" val="0"/>
              </a:ext>
            </a:extLst>
          </a:blip>
          <a:srcRect/>
          <a:stretch>
            <a:fillRect/>
          </a:stretch>
        </p:blipFill>
        <p:spPr bwMode="auto">
          <a:xfrm>
            <a:off x="7358063"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11" name="Group 97"/>
          <p:cNvGrpSpPr>
            <a:grpSpLocks/>
          </p:cNvGrpSpPr>
          <p:nvPr>
            <p:custDataLst>
              <p:tags r:id="rId42"/>
            </p:custDataLst>
          </p:nvPr>
        </p:nvGrpSpPr>
        <p:grpSpPr bwMode="auto">
          <a:xfrm>
            <a:off x="2460626" y="5821364"/>
            <a:ext cx="8316913" cy="879475"/>
            <a:chOff x="1565" y="3339"/>
            <a:chExt cx="4195" cy="998"/>
          </a:xfrm>
        </p:grpSpPr>
        <p:pic>
          <p:nvPicPr>
            <p:cNvPr id="7231" name="Picture 9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2" name="Picture 9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3" name="Picture 10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4" name="Picture 10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5" name="Picture 10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6" name="Picture 10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7" name="Picture 10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8" name="Picture 10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9" name="Picture 10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0" name="Picture 10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1" name="Picture 10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2" name="Picture 10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3" name="Picture 11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4" name="Picture 11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5" name="Picture 11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6" name="Picture 11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7" name="Picture 11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8" name="Picture 11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9" name="Picture 11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0" name="Picture 11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1" name="Picture 11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2" name="Picture 11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3" name="Picture 12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4" name="Picture 12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5" name="Picture 12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6" name="Picture 12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7" name="Picture 12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8" name="Picture 12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9" name="Picture 12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0" name="Picture 12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1" name="Picture 12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2" name="Picture 12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3" name="Picture 13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4" name="Picture 13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5" name="Picture 13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6" name="Picture 13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7" name="Picture 13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8" name="Picture 13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9" name="Picture 13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 name="Picture 13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 name="Picture 13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 name="Picture 13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3" name="Picture 14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4" name="Picture 14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5" name="Picture 142" descr="nature%20(19)"/>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6" name="Picture 14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7" name="Picture 14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8" name="Picture 14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212" name="Picture 146" descr="nature%20(19)"/>
          <p:cNvPicPr>
            <a:picLocks noChangeAspect="1" noChangeArrowheads="1" noCrop="1"/>
          </p:cNvPicPr>
          <p:nvPr>
            <p:custDataLst>
              <p:tags r:id="rId43"/>
            </p:custDataLst>
          </p:nvPr>
        </p:nvPicPr>
        <p:blipFill>
          <a:blip r:embed="rId61">
            <a:extLst>
              <a:ext uri="{28A0092B-C50C-407E-A947-70E740481C1C}">
                <a14:useLocalDpi xmlns:a14="http://schemas.microsoft.com/office/drawing/2010/main" val="0"/>
              </a:ext>
            </a:extLst>
          </a:blip>
          <a:srcRect/>
          <a:stretch>
            <a:fillRect/>
          </a:stretch>
        </p:blipFill>
        <p:spPr bwMode="auto">
          <a:xfrm>
            <a:off x="141287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3" name="Picture 147" descr="Picture1bup"/>
          <p:cNvPicPr>
            <a:picLocks noChangeAspect="1" noChangeArrowheads="1" noCrop="1"/>
          </p:cNvPicPr>
          <p:nvPr>
            <p:custDataLst>
              <p:tags r:id="rId44"/>
            </p:custDataLst>
          </p:nvPr>
        </p:nvPicPr>
        <p:blipFill>
          <a:blip r:embed="rId62">
            <a:extLst>
              <a:ext uri="{28A0092B-C50C-407E-A947-70E740481C1C}">
                <a14:useLocalDpi xmlns:a14="http://schemas.microsoft.com/office/drawing/2010/main" val="0"/>
              </a:ext>
            </a:extLst>
          </a:blip>
          <a:srcRect/>
          <a:stretch>
            <a:fillRect/>
          </a:stretch>
        </p:blipFill>
        <p:spPr bwMode="auto">
          <a:xfrm>
            <a:off x="3048001"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14" name="Group 148"/>
          <p:cNvGrpSpPr>
            <a:grpSpLocks/>
          </p:cNvGrpSpPr>
          <p:nvPr>
            <p:custDataLst>
              <p:tags r:id="rId45"/>
            </p:custDataLst>
          </p:nvPr>
        </p:nvGrpSpPr>
        <p:grpSpPr bwMode="auto">
          <a:xfrm>
            <a:off x="4465830" y="3941439"/>
            <a:ext cx="2857500" cy="1041400"/>
            <a:chOff x="2064" y="2976"/>
            <a:chExt cx="1800" cy="824"/>
          </a:xfrm>
        </p:grpSpPr>
        <p:grpSp>
          <p:nvGrpSpPr>
            <p:cNvPr id="7218" name="Group 149"/>
            <p:cNvGrpSpPr>
              <a:grpSpLocks/>
            </p:cNvGrpSpPr>
            <p:nvPr/>
          </p:nvGrpSpPr>
          <p:grpSpPr bwMode="auto">
            <a:xfrm rot="5400000">
              <a:off x="3165" y="2747"/>
              <a:ext cx="366" cy="1032"/>
              <a:chOff x="0" y="0"/>
              <a:chExt cx="366" cy="1032"/>
            </a:xfrm>
          </p:grpSpPr>
          <p:pic>
            <p:nvPicPr>
              <p:cNvPr id="7228" name="Picture 150" descr="42"/>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9" name="Picture 151" descr="40"/>
              <p:cNvPicPr>
                <a:picLocks noChangeAspect="1" noChangeArrowheads="1" noCrop="1"/>
              </p:cNvPicPr>
              <p:nvPr/>
            </p:nvPicPr>
            <p:blipFill>
              <a:blip r:embed="rId54">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0" name="Picture 152" descr="41"/>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219" name="Picture 153" descr="Picture1df"/>
            <p:cNvPicPr>
              <a:picLocks noChangeAspect="1" noChangeArrowheads="1" noCrop="1"/>
            </p:cNvPicPr>
            <p:nvPr/>
          </p:nvPicPr>
          <p:blipFill>
            <a:blip r:embed="rId57">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0" name="Picture 154" descr="Picture1df"/>
            <p:cNvPicPr>
              <a:picLocks noChangeAspect="1" noChangeArrowheads="1" noCrop="1"/>
            </p:cNvPicPr>
            <p:nvPr/>
          </p:nvPicPr>
          <p:blipFill>
            <a:blip r:embed="rId57">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1" name="Picture 155" descr="Picture1df"/>
            <p:cNvPicPr>
              <a:picLocks noChangeAspect="1" noChangeArrowheads="1" noCrop="1"/>
            </p:cNvPicPr>
            <p:nvPr/>
          </p:nvPicPr>
          <p:blipFill>
            <a:blip r:embed="rId57">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22" name="Group 156"/>
            <p:cNvGrpSpPr>
              <a:grpSpLocks/>
            </p:cNvGrpSpPr>
            <p:nvPr/>
          </p:nvGrpSpPr>
          <p:grpSpPr bwMode="auto">
            <a:xfrm>
              <a:off x="2064" y="2976"/>
              <a:ext cx="1682" cy="824"/>
              <a:chOff x="2064" y="2064"/>
              <a:chExt cx="1682" cy="824"/>
            </a:xfrm>
          </p:grpSpPr>
          <p:pic>
            <p:nvPicPr>
              <p:cNvPr id="7224" name="Picture 157" descr="Book"/>
              <p:cNvPicPr>
                <a:picLocks noChangeAspect="1" noChangeArrowheads="1" noCrop="1"/>
              </p:cNvPicPr>
              <p:nvPr/>
            </p:nvPicPr>
            <p:blipFill>
              <a:blip r:embed="rId63">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5" name="Picture 158" descr="hooooo"/>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6" name="Picture 159" descr="Picture1df"/>
              <p:cNvPicPr>
                <a:picLocks noChangeAspect="1" noChangeArrowheads="1" noCrop="1"/>
              </p:cNvPicPr>
              <p:nvPr/>
            </p:nvPicPr>
            <p:blipFill>
              <a:blip r:embed="rId57">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7" name="Picture 160" descr="Picture1df"/>
              <p:cNvPicPr>
                <a:picLocks noChangeAspect="1" noChangeArrowheads="1" noCrop="1"/>
              </p:cNvPicPr>
              <p:nvPr/>
            </p:nvPicPr>
            <p:blipFill>
              <a:blip r:embed="rId57">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223" name="Picture 161" descr="Picture1df"/>
            <p:cNvPicPr>
              <a:picLocks noChangeAspect="1" noChangeArrowheads="1" noCrop="1"/>
            </p:cNvPicPr>
            <p:nvPr/>
          </p:nvPicPr>
          <p:blipFill>
            <a:blip r:embed="rId57">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580" name="Text Box 164"/>
          <p:cNvSpPr txBox="1">
            <a:spLocks noChangeArrowheads="1"/>
          </p:cNvSpPr>
          <p:nvPr>
            <p:custDataLst>
              <p:tags r:id="rId46"/>
            </p:custDataLst>
          </p:nvPr>
        </p:nvSpPr>
        <p:spPr bwMode="auto">
          <a:xfrm>
            <a:off x="2514600" y="304800"/>
            <a:ext cx="7391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b="1" dirty="0">
                <a:solidFill>
                  <a:srgbClr val="FF0000"/>
                </a:solidFill>
                <a:latin typeface="Times New Roman" panose="02020603050405020304" pitchFamily="18" charset="0"/>
                <a:cs typeface="Times New Roman" panose="02020603050405020304" pitchFamily="18" charset="0"/>
              </a:rPr>
              <a:t>TRƯỜNG </a:t>
            </a:r>
            <a:r>
              <a:rPr lang="en-US" altLang="en-US" sz="3200" b="1" dirty="0" smtClean="0">
                <a:solidFill>
                  <a:srgbClr val="FF0000"/>
                </a:solidFill>
                <a:latin typeface="Times New Roman" panose="02020603050405020304" pitchFamily="18" charset="0"/>
                <a:cs typeface="Times New Roman" panose="02020603050405020304" pitchFamily="18" charset="0"/>
              </a:rPr>
              <a:t>THPT</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7216" name="WordArt 165" descr="Green marble"/>
          <p:cNvSpPr>
            <a:spLocks noChangeArrowheads="1" noChangeShapeType="1" noTextEdit="1"/>
          </p:cNvSpPr>
          <p:nvPr>
            <p:custDataLst>
              <p:tags r:id="rId47"/>
            </p:custDataLst>
          </p:nvPr>
        </p:nvSpPr>
        <p:spPr bwMode="auto">
          <a:xfrm>
            <a:off x="2514601" y="1447803"/>
            <a:ext cx="6943725"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4000" b="1" kern="10" dirty="0">
                <a:blipFill dpi="0" rotWithShape="0">
                  <a:blip r:embed="rId65">
                    <a:alphaModFix amt="95000"/>
                  </a:blip>
                  <a:srcRect/>
                  <a:tile tx="0" ty="0" sx="100000" sy="100000" flip="none" algn="tl"/>
                </a:blip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CHÀO MỪNG QUÝ THẦY CÔ</a:t>
            </a:r>
          </a:p>
          <a:p>
            <a:pPr algn="ctr"/>
            <a:r>
              <a:rPr lang="en-US" sz="4000" b="1" kern="10" dirty="0">
                <a:blipFill dpi="0" rotWithShape="0">
                  <a:blip r:embed="rId65">
                    <a:alphaModFix amt="95000"/>
                  </a:blip>
                  <a:srcRect/>
                  <a:tile tx="0" ty="0" sx="100000" sy="100000" flip="none" algn="tl"/>
                </a:blip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VÀ CÁC EM HỌC SINH</a:t>
            </a:r>
          </a:p>
        </p:txBody>
      </p:sp>
      <p:sp>
        <p:nvSpPr>
          <p:cNvPr id="7217" name="Text Box 166"/>
          <p:cNvSpPr txBox="1">
            <a:spLocks noChangeArrowheads="1"/>
          </p:cNvSpPr>
          <p:nvPr>
            <p:custDataLst>
              <p:tags r:id="rId48"/>
            </p:custDataLst>
          </p:nvPr>
        </p:nvSpPr>
        <p:spPr bwMode="auto">
          <a:xfrm>
            <a:off x="2656737" y="5576889"/>
            <a:ext cx="69135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err="1"/>
              <a:t>Giáo</a:t>
            </a:r>
            <a:r>
              <a:rPr lang="en-US" altLang="en-US" sz="2400" b="1" dirty="0"/>
              <a:t> </a:t>
            </a:r>
            <a:r>
              <a:rPr lang="en-US" altLang="en-US" sz="2400" b="1" dirty="0" err="1"/>
              <a:t>viên</a:t>
            </a:r>
            <a:r>
              <a:rPr lang="en-US" altLang="en-US" sz="2400" b="1" dirty="0" smtClean="0"/>
              <a:t>:</a:t>
            </a:r>
            <a:endParaRPr lang="en-US" altLang="en-US" sz="2400" b="1" dirty="0"/>
          </a:p>
        </p:txBody>
      </p:sp>
    </p:spTree>
    <p:extLst>
      <p:ext uri="{BB962C8B-B14F-4D97-AF65-F5344CB8AC3E}">
        <p14:creationId xmlns:p14="http://schemas.microsoft.com/office/powerpoint/2010/main" val="2510306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59" y="2435874"/>
            <a:ext cx="2994025" cy="3698226"/>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1376" y="2565128"/>
            <a:ext cx="2872248" cy="361490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1783" y="2434536"/>
            <a:ext cx="3286464" cy="3678789"/>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6754" y="2611064"/>
            <a:ext cx="2844341" cy="3523036"/>
          </a:xfrm>
          <a:prstGeom prst="rect">
            <a:avLst/>
          </a:prstGeom>
        </p:spPr>
      </p:pic>
      <p:sp>
        <p:nvSpPr>
          <p:cNvPr id="5" name="Rectangle 4"/>
          <p:cNvSpPr/>
          <p:nvPr/>
        </p:nvSpPr>
        <p:spPr>
          <a:xfrm>
            <a:off x="637471" y="6157260"/>
            <a:ext cx="1696324" cy="5170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800"/>
              </a:spcAft>
            </a:pPr>
            <a:r>
              <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Giâm cành</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3815461" y="6157259"/>
            <a:ext cx="1507144" cy="48301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nSpc>
                <a:spcPct val="115000"/>
              </a:lnSpc>
              <a:spcAft>
                <a:spcPts val="800"/>
              </a:spcAft>
            </a:pPr>
            <a:r>
              <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Chiết cành</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7315946" y="6190734"/>
            <a:ext cx="1508746"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Ghép cành</a:t>
            </a:r>
            <a:endParaRPr lang="vi-VN" sz="2400" dirty="0"/>
          </a:p>
        </p:txBody>
      </p:sp>
      <p:sp>
        <p:nvSpPr>
          <p:cNvPr id="9" name="Rectangle 8"/>
          <p:cNvSpPr/>
          <p:nvPr/>
        </p:nvSpPr>
        <p:spPr>
          <a:xfrm>
            <a:off x="9730273" y="6208059"/>
            <a:ext cx="2592376" cy="48301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nSpc>
                <a:spcPct val="115000"/>
              </a:lnSpc>
              <a:spcAft>
                <a:spcPts val="800"/>
              </a:spcAft>
            </a:pPr>
            <a:r>
              <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Nuôi cấy mô tế bào</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p:cNvSpPr txBox="1"/>
          <p:nvPr/>
        </p:nvSpPr>
        <p:spPr>
          <a:xfrm>
            <a:off x="369455" y="878365"/>
            <a:ext cx="9803245" cy="523220"/>
          </a:xfrm>
          <a:prstGeom prst="rect">
            <a:avLst/>
          </a:prstGeom>
          <a:noFill/>
        </p:spPr>
        <p:txBody>
          <a:bodyPr wrap="square" rtlCol="0">
            <a:spAutoFit/>
          </a:bodyPr>
          <a:lstStyle/>
          <a:p>
            <a:pPr lvl="0"/>
            <a:r>
              <a:rPr lang="vi-VN" sz="2800" b="1" dirty="0" smtClean="0">
                <a:latin typeface="Times New Roman" panose="02020603050405020304" pitchFamily="18" charset="0"/>
                <a:cs typeface="Times New Roman" panose="02020603050405020304" pitchFamily="18" charset="0"/>
              </a:rPr>
              <a:t>II. </a:t>
            </a:r>
            <a:r>
              <a:rPr lang="vi-VN" sz="2800" b="1" dirty="0">
                <a:latin typeface="Times New Roman" panose="02020603050405020304" pitchFamily="18" charset="0"/>
                <a:cs typeface="Times New Roman" panose="02020603050405020304" pitchFamily="18" charset="0"/>
              </a:rPr>
              <a:t>MỘT SỐ PHƯƠNG PHÁP NHÂN GIỐNG CÂY TRỒNG</a:t>
            </a:r>
          </a:p>
        </p:txBody>
      </p:sp>
      <p:sp>
        <p:nvSpPr>
          <p:cNvPr id="18" name="Rectangle 17"/>
          <p:cNvSpPr/>
          <p:nvPr/>
        </p:nvSpPr>
        <p:spPr>
          <a:xfrm>
            <a:off x="486066" y="1281747"/>
            <a:ext cx="8891730" cy="658642"/>
          </a:xfrm>
          <a:prstGeom prst="rect">
            <a:avLst/>
          </a:prstGeom>
        </p:spPr>
        <p:txBody>
          <a:bodyPr wrap="square">
            <a:spAutoFit/>
          </a:bodyPr>
          <a:lstStyle/>
          <a:p>
            <a:pPr lvl="0">
              <a:lnSpc>
                <a:spcPct val="115000"/>
              </a:lnSpc>
              <a:spcAft>
                <a:spcPts val="800"/>
              </a:spcAft>
            </a:pPr>
            <a:r>
              <a:rPr lang="vi-VN" sz="32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2</a:t>
            </a:r>
            <a:r>
              <a:rPr lang="vi-VN" sz="3200" b="1" dirty="0" smtClean="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chemeClr val="accent2">
                    <a:lumMod val="50000"/>
                  </a:schemeClr>
                </a:solidFill>
                <a:latin typeface="Times New Roman" panose="02020603050405020304" pitchFamily="18" charset="0"/>
                <a:cs typeface="Times New Roman" panose="02020603050405020304" pitchFamily="18" charset="0"/>
              </a:rPr>
              <a:t>Phương pháp nhân giống </a:t>
            </a:r>
            <a:r>
              <a:rPr lang="vi-VN" sz="3200" b="1" dirty="0" smtClean="0">
                <a:solidFill>
                  <a:schemeClr val="accent2">
                    <a:lumMod val="50000"/>
                  </a:schemeClr>
                </a:solidFill>
                <a:latin typeface="Times New Roman" panose="02020603050405020304" pitchFamily="18" charset="0"/>
                <a:cs typeface="Times New Roman" panose="02020603050405020304" pitchFamily="18" charset="0"/>
              </a:rPr>
              <a:t>vô </a:t>
            </a:r>
            <a:r>
              <a:rPr lang="vi-VN" sz="3200" b="1" dirty="0">
                <a:solidFill>
                  <a:schemeClr val="accent2">
                    <a:lumMod val="50000"/>
                  </a:schemeClr>
                </a:solidFill>
                <a:latin typeface="Times New Roman" panose="02020603050405020304" pitchFamily="18" charset="0"/>
                <a:cs typeface="Times New Roman" panose="02020603050405020304" pitchFamily="18" charset="0"/>
              </a:rPr>
              <a:t>tính</a:t>
            </a:r>
            <a:endParaRPr lang="vi-VN" sz="3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ectangle 18"/>
          <p:cNvSpPr/>
          <p:nvPr/>
        </p:nvSpPr>
        <p:spPr>
          <a:xfrm>
            <a:off x="1447228" y="226444"/>
            <a:ext cx="7930568" cy="646331"/>
          </a:xfrm>
          <a:prstGeom prst="rect">
            <a:avLst/>
          </a:prstGeom>
          <a:noFill/>
        </p:spPr>
        <p:txBody>
          <a:bodyPr wrap="none" lIns="91440" tIns="45720" rIns="91440" bIns="4572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vi-VN" sz="3600" b="1" dirty="0">
                <a:solidFill>
                  <a:srgbClr val="FF0000"/>
                </a:solidFill>
                <a:latin typeface="Times New Roman" panose="02020603050405020304" pitchFamily="18" charset="0"/>
                <a:cs typeface="Times New Roman" panose="02020603050405020304" pitchFamily="18" charset="0"/>
              </a:rPr>
              <a:t>1</a:t>
            </a:r>
            <a:r>
              <a:rPr lang="en-US" sz="3600" b="1" dirty="0">
                <a:solidFill>
                  <a:srgbClr val="FF0000"/>
                </a:solidFill>
                <a:latin typeface="Times New Roman" panose="02020603050405020304" pitchFamily="18" charset="0"/>
                <a:cs typeface="Times New Roman" panose="02020603050405020304" pitchFamily="18" charset="0"/>
              </a:rPr>
              <a:t>3: </a:t>
            </a:r>
            <a:r>
              <a:rPr lang="vi-VN" sz="3600" b="1" dirty="0">
                <a:solidFill>
                  <a:srgbClr val="FF0000"/>
                </a:solidFill>
                <a:latin typeface="Times New Roman" panose="02020603050405020304" pitchFamily="18" charset="0"/>
                <a:cs typeface="Times New Roman" panose="02020603050405020304" pitchFamily="18" charset="0"/>
              </a:rPr>
              <a:t>NHÂN GIỒNG CÂY TRỒNG </a:t>
            </a:r>
            <a:endParaRPr lang="en-US" sz="36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sp>
        <p:nvSpPr>
          <p:cNvPr id="10" name="Cloud Callout 9"/>
          <p:cNvSpPr/>
          <p:nvPr/>
        </p:nvSpPr>
        <p:spPr>
          <a:xfrm>
            <a:off x="1670171" y="1902759"/>
            <a:ext cx="9744652" cy="42545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smtClean="0">
                <a:latin typeface="+mj-lt"/>
              </a:rPr>
              <a:t>HS xem </a:t>
            </a:r>
            <a:r>
              <a:rPr lang="vi-VN" sz="4400" dirty="0">
                <a:latin typeface="+mj-lt"/>
              </a:rPr>
              <a:t>hình và cho biết đây là những phương pháp nhân giống </a:t>
            </a:r>
            <a:r>
              <a:rPr lang="vi-VN" sz="4400" dirty="0" smtClean="0">
                <a:latin typeface="+mj-lt"/>
              </a:rPr>
              <a:t>vô tính nào</a:t>
            </a:r>
            <a:r>
              <a:rPr lang="vi-VN" sz="4400" dirty="0">
                <a:latin typeface="+mj-lt"/>
              </a:rPr>
              <a:t>?</a:t>
            </a:r>
            <a:endParaRPr lang="vi-VN" sz="4400" dirty="0">
              <a:latin typeface="+mj-lt"/>
            </a:endParaRPr>
          </a:p>
        </p:txBody>
      </p:sp>
    </p:spTree>
    <p:extLst>
      <p:ext uri="{BB962C8B-B14F-4D97-AF65-F5344CB8AC3E}">
        <p14:creationId xmlns:p14="http://schemas.microsoft.com/office/powerpoint/2010/main" val="11264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xit" presetSubtype="12" fill="hold" grpId="1" nodeType="clickEffect">
                                  <p:stCondLst>
                                    <p:cond delay="0"/>
                                  </p:stCondLst>
                                  <p:childTnLst>
                                    <p:animEffect transition="out" filter="strips(downLeft)">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25501" y="1899285"/>
            <a:ext cx="6284194" cy="658642"/>
          </a:xfrm>
          <a:prstGeom prst="rect">
            <a:avLst/>
          </a:prstGeom>
        </p:spPr>
        <p:txBody>
          <a:bodyPr wrap="square">
            <a:spAutoFit/>
          </a:bodyPr>
          <a:lstStyle/>
          <a:p>
            <a:pPr lvl="0">
              <a:lnSpc>
                <a:spcPct val="115000"/>
              </a:lnSpc>
              <a:spcAft>
                <a:spcPts val="800"/>
              </a:spcAft>
            </a:pPr>
            <a:r>
              <a:rPr lang="vi-VN" sz="32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a:t>
            </a:r>
            <a:r>
              <a:rPr lang="vi-VN" sz="32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rgbClr val="7030A0"/>
                </a:solidFill>
                <a:latin typeface="Times New Roman" panose="02020603050405020304" pitchFamily="18" charset="0"/>
                <a:cs typeface="Times New Roman" panose="02020603050405020304" pitchFamily="18" charset="0"/>
              </a:rPr>
              <a:t>Phương pháp giâm cành</a:t>
            </a:r>
            <a:endParaRPr lang="vi-VN"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59" y="2816544"/>
            <a:ext cx="3296519" cy="3698226"/>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1058" y="2816544"/>
            <a:ext cx="3223494" cy="3698226"/>
          </a:xfrm>
          <a:prstGeom prst="rect">
            <a:avLst/>
          </a:prstGeom>
        </p:spPr>
      </p:pic>
      <p:cxnSp>
        <p:nvCxnSpPr>
          <p:cNvPr id="22" name="Straight Connector 21"/>
          <p:cNvCxnSpPr/>
          <p:nvPr/>
        </p:nvCxnSpPr>
        <p:spPr>
          <a:xfrm>
            <a:off x="6901281" y="1501205"/>
            <a:ext cx="71208" cy="5334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855933" y="1972253"/>
            <a:ext cx="5336068" cy="1083374"/>
          </a:xfrm>
          <a:prstGeom prst="rect">
            <a:avLst/>
          </a:prstGeom>
        </p:spPr>
        <p:txBody>
          <a:bodyPr wrap="square">
            <a:spAutoFit/>
          </a:bodyPr>
          <a:lstStyle/>
          <a:p>
            <a:pPr algn="just">
              <a:lnSpc>
                <a:spcPct val="115000"/>
              </a:lnSpc>
              <a:spcAft>
                <a:spcPts val="800"/>
              </a:spcAft>
            </a:pPr>
            <a:r>
              <a:rPr lang="vi-VN"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Phương pháp </a:t>
            </a:r>
            <a:r>
              <a:rPr lang="vi-VN"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giâm cành </a:t>
            </a:r>
            <a:r>
              <a:rPr lang="vi-VN"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có ưu, nhược điểm gì</a:t>
            </a:r>
            <a:r>
              <a:rPr lang="vi-VN"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 name="Rectangle 33"/>
          <p:cNvSpPr/>
          <p:nvPr/>
        </p:nvSpPr>
        <p:spPr>
          <a:xfrm>
            <a:off x="7028282" y="3274230"/>
            <a:ext cx="5043068" cy="35609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vi-VN" sz="2800" i="1" dirty="0" smtClean="0">
                <a:solidFill>
                  <a:srgbClr val="000000"/>
                </a:solidFill>
                <a:latin typeface="Times New Roman" panose="02020603050405020304" pitchFamily="18" charset="0"/>
                <a:ea typeface="Times New Roman" panose="02020603050405020304" pitchFamily="18" charset="0"/>
              </a:rPr>
              <a:t>- Ưu </a:t>
            </a:r>
            <a:r>
              <a:rPr lang="vi-VN" sz="2800" i="1" dirty="0">
                <a:solidFill>
                  <a:srgbClr val="000000"/>
                </a:solidFill>
                <a:latin typeface="Times New Roman" panose="02020603050405020304" pitchFamily="18" charset="0"/>
                <a:ea typeface="Times New Roman" panose="02020603050405020304" pitchFamily="18" charset="0"/>
              </a:rPr>
              <a:t>điểm: </a:t>
            </a:r>
            <a:r>
              <a:rPr lang="vi-VN" sz="2800" dirty="0">
                <a:solidFill>
                  <a:srgbClr val="000000"/>
                </a:solidFill>
                <a:latin typeface="Times New Roman" panose="02020603050405020304" pitchFamily="18" charset="0"/>
                <a:ea typeface="Times New Roman" panose="02020603050405020304" pitchFamily="18" charset="0"/>
              </a:rPr>
              <a:t>Đơn giản, dễ thực hiện, hệ số nhân giống tương đối cao.</a:t>
            </a:r>
            <a:endParaRPr lang="vi-VN" sz="2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2800" i="1" dirty="0">
                <a:solidFill>
                  <a:srgbClr val="000000"/>
                </a:solidFill>
                <a:latin typeface="Times New Roman" panose="02020603050405020304" pitchFamily="18" charset="0"/>
                <a:ea typeface="Times New Roman" panose="02020603050405020304" pitchFamily="18" charset="0"/>
              </a:rPr>
              <a:t>- Nhược điểm: </a:t>
            </a:r>
            <a:r>
              <a:rPr lang="vi-VN" sz="2800" dirty="0">
                <a:solidFill>
                  <a:srgbClr val="000000"/>
                </a:solidFill>
                <a:latin typeface="Times New Roman" panose="02020603050405020304" pitchFamily="18" charset="0"/>
                <a:ea typeface="Times New Roman" panose="02020603050405020304" pitchFamily="18" charset="0"/>
              </a:rPr>
              <a:t>Bộ rễ phát triển kém hơn cây nhân giống từ hạt, cây giống dễ nhiễm bệnh từ cây mẹ.</a:t>
            </a:r>
            <a:endParaRPr lang="vi-VN" sz="2400" dirty="0">
              <a:effectLst/>
              <a:latin typeface="Times New Roman" panose="02020603050405020304" pitchFamily="18" charset="0"/>
              <a:ea typeface="Times New Roman" panose="02020603050405020304" pitchFamily="18" charset="0"/>
            </a:endParaRPr>
          </a:p>
        </p:txBody>
      </p:sp>
      <p:sp>
        <p:nvSpPr>
          <p:cNvPr id="36" name="TextBox 35"/>
          <p:cNvSpPr txBox="1"/>
          <p:nvPr/>
        </p:nvSpPr>
        <p:spPr>
          <a:xfrm>
            <a:off x="369455" y="878365"/>
            <a:ext cx="9803245" cy="523220"/>
          </a:xfrm>
          <a:prstGeom prst="rect">
            <a:avLst/>
          </a:prstGeom>
          <a:noFill/>
        </p:spPr>
        <p:txBody>
          <a:bodyPr wrap="square" rtlCol="0">
            <a:spAutoFit/>
          </a:bodyPr>
          <a:lstStyle/>
          <a:p>
            <a:pPr lvl="0"/>
            <a:r>
              <a:rPr lang="vi-VN" sz="2800" b="1" dirty="0" smtClean="0">
                <a:latin typeface="Times New Roman" panose="02020603050405020304" pitchFamily="18" charset="0"/>
                <a:cs typeface="Times New Roman" panose="02020603050405020304" pitchFamily="18" charset="0"/>
              </a:rPr>
              <a:t>II. </a:t>
            </a:r>
            <a:r>
              <a:rPr lang="vi-VN" sz="2800" b="1" dirty="0">
                <a:latin typeface="Times New Roman" panose="02020603050405020304" pitchFamily="18" charset="0"/>
                <a:cs typeface="Times New Roman" panose="02020603050405020304" pitchFamily="18" charset="0"/>
              </a:rPr>
              <a:t>MỘT SỐ PHƯƠNG PHÁP NHÂN GIỐNG CÂY TRỒNG</a:t>
            </a:r>
          </a:p>
        </p:txBody>
      </p:sp>
      <p:sp>
        <p:nvSpPr>
          <p:cNvPr id="37" name="Rectangle 36"/>
          <p:cNvSpPr/>
          <p:nvPr/>
        </p:nvSpPr>
        <p:spPr>
          <a:xfrm>
            <a:off x="486066" y="1281747"/>
            <a:ext cx="8891730" cy="658642"/>
          </a:xfrm>
          <a:prstGeom prst="rect">
            <a:avLst/>
          </a:prstGeom>
        </p:spPr>
        <p:txBody>
          <a:bodyPr wrap="square">
            <a:spAutoFit/>
          </a:bodyPr>
          <a:lstStyle/>
          <a:p>
            <a:pPr lvl="0">
              <a:lnSpc>
                <a:spcPct val="115000"/>
              </a:lnSpc>
              <a:spcAft>
                <a:spcPts val="800"/>
              </a:spcAft>
            </a:pPr>
            <a:r>
              <a:rPr lang="vi-VN" sz="32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2</a:t>
            </a:r>
            <a:r>
              <a:rPr lang="vi-VN" sz="3200" b="1" dirty="0" smtClean="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chemeClr val="accent2">
                    <a:lumMod val="50000"/>
                  </a:schemeClr>
                </a:solidFill>
                <a:latin typeface="Times New Roman" panose="02020603050405020304" pitchFamily="18" charset="0"/>
                <a:cs typeface="Times New Roman" panose="02020603050405020304" pitchFamily="18" charset="0"/>
              </a:rPr>
              <a:t>Phương pháp nhân giống </a:t>
            </a:r>
            <a:r>
              <a:rPr lang="vi-VN" sz="3200" b="1" dirty="0" smtClean="0">
                <a:solidFill>
                  <a:schemeClr val="accent2">
                    <a:lumMod val="50000"/>
                  </a:schemeClr>
                </a:solidFill>
                <a:latin typeface="Times New Roman" panose="02020603050405020304" pitchFamily="18" charset="0"/>
                <a:cs typeface="Times New Roman" panose="02020603050405020304" pitchFamily="18" charset="0"/>
              </a:rPr>
              <a:t>vô </a:t>
            </a:r>
            <a:r>
              <a:rPr lang="vi-VN" sz="3200" b="1" dirty="0">
                <a:solidFill>
                  <a:schemeClr val="accent2">
                    <a:lumMod val="50000"/>
                  </a:schemeClr>
                </a:solidFill>
                <a:latin typeface="Times New Roman" panose="02020603050405020304" pitchFamily="18" charset="0"/>
                <a:cs typeface="Times New Roman" panose="02020603050405020304" pitchFamily="18" charset="0"/>
              </a:rPr>
              <a:t>tính</a:t>
            </a:r>
            <a:endParaRPr lang="vi-VN" sz="3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8" name="Rectangle 37"/>
          <p:cNvSpPr/>
          <p:nvPr/>
        </p:nvSpPr>
        <p:spPr>
          <a:xfrm>
            <a:off x="1447228" y="226444"/>
            <a:ext cx="7930568" cy="646331"/>
          </a:xfrm>
          <a:prstGeom prst="rect">
            <a:avLst/>
          </a:prstGeom>
          <a:noFill/>
        </p:spPr>
        <p:txBody>
          <a:bodyPr wrap="none" lIns="91440" tIns="45720" rIns="91440" bIns="4572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vi-VN" sz="3600" b="1" dirty="0">
                <a:solidFill>
                  <a:srgbClr val="FF0000"/>
                </a:solidFill>
                <a:latin typeface="Times New Roman" panose="02020603050405020304" pitchFamily="18" charset="0"/>
                <a:cs typeface="Times New Roman" panose="02020603050405020304" pitchFamily="18" charset="0"/>
              </a:rPr>
              <a:t>1</a:t>
            </a:r>
            <a:r>
              <a:rPr lang="en-US" sz="3600" b="1" dirty="0">
                <a:solidFill>
                  <a:srgbClr val="FF0000"/>
                </a:solidFill>
                <a:latin typeface="Times New Roman" panose="02020603050405020304" pitchFamily="18" charset="0"/>
                <a:cs typeface="Times New Roman" panose="02020603050405020304" pitchFamily="18" charset="0"/>
              </a:rPr>
              <a:t>3: </a:t>
            </a:r>
            <a:r>
              <a:rPr lang="vi-VN" sz="3600" b="1" dirty="0">
                <a:solidFill>
                  <a:srgbClr val="FF0000"/>
                </a:solidFill>
                <a:latin typeface="Times New Roman" panose="02020603050405020304" pitchFamily="18" charset="0"/>
                <a:cs typeface="Times New Roman" panose="02020603050405020304" pitchFamily="18" charset="0"/>
              </a:rPr>
              <a:t>NHÂN GIỒNG CÂY TRỒNG </a:t>
            </a:r>
            <a:endParaRPr lang="en-US" sz="36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809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down)">
                                      <p:cBhvr>
                                        <p:cTn id="1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25501" y="1899285"/>
            <a:ext cx="6284194" cy="658642"/>
          </a:xfrm>
          <a:prstGeom prst="rect">
            <a:avLst/>
          </a:prstGeom>
        </p:spPr>
        <p:txBody>
          <a:bodyPr wrap="square">
            <a:spAutoFit/>
          </a:bodyPr>
          <a:lstStyle/>
          <a:p>
            <a:pPr lvl="0">
              <a:lnSpc>
                <a:spcPct val="115000"/>
              </a:lnSpc>
              <a:spcAft>
                <a:spcPts val="800"/>
              </a:spcAft>
            </a:pPr>
            <a:r>
              <a:rPr lang="vi-VN" sz="32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a:t>
            </a:r>
            <a:r>
              <a:rPr lang="vi-VN" sz="32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rgbClr val="7030A0"/>
                </a:solidFill>
                <a:latin typeface="Times New Roman" panose="02020603050405020304" pitchFamily="18" charset="0"/>
                <a:cs typeface="Times New Roman" panose="02020603050405020304" pitchFamily="18" charset="0"/>
              </a:rPr>
              <a:t>Phương pháp giâm cành</a:t>
            </a:r>
            <a:endParaRPr lang="vi-VN"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59" y="2816544"/>
            <a:ext cx="3296519" cy="3698226"/>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1058" y="2816544"/>
            <a:ext cx="3223494" cy="3698226"/>
          </a:xfrm>
          <a:prstGeom prst="rect">
            <a:avLst/>
          </a:prstGeom>
        </p:spPr>
      </p:pic>
      <p:cxnSp>
        <p:nvCxnSpPr>
          <p:cNvPr id="22" name="Straight Connector 21"/>
          <p:cNvCxnSpPr/>
          <p:nvPr/>
        </p:nvCxnSpPr>
        <p:spPr>
          <a:xfrm>
            <a:off x="6901281" y="1501205"/>
            <a:ext cx="71208" cy="5334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972489" y="1594223"/>
            <a:ext cx="4902200" cy="2062103"/>
          </a:xfrm>
          <a:prstGeom prst="rect">
            <a:avLst/>
          </a:prstGeom>
        </p:spPr>
        <p:txBody>
          <a:bodyPr wrap="square">
            <a:spAutoFit/>
          </a:bodyPr>
          <a:lstStyle/>
          <a:p>
            <a:pPr algn="just"/>
            <a:r>
              <a:rPr lang="vi-VN"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Hãy cho biết cách tiến hành của phương pháp giâm cành gồm những bước nào?</a:t>
            </a:r>
            <a:endParaRPr lang="vi-VN" sz="3200" b="1" dirty="0">
              <a:solidFill>
                <a:srgbClr val="002060"/>
              </a:solidFill>
            </a:endParaRPr>
          </a:p>
        </p:txBody>
      </p:sp>
      <p:sp>
        <p:nvSpPr>
          <p:cNvPr id="35" name="Rectangle 34"/>
          <p:cNvSpPr/>
          <p:nvPr/>
        </p:nvSpPr>
        <p:spPr>
          <a:xfrm>
            <a:off x="7109695" y="3768206"/>
            <a:ext cx="5082305" cy="281410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15000"/>
              </a:lnSpc>
              <a:spcAft>
                <a:spcPts val="0"/>
              </a:spcAft>
            </a:pPr>
            <a:r>
              <a:rPr lang="vi-VN" sz="2400" i="1" dirty="0">
                <a:solidFill>
                  <a:srgbClr val="000000"/>
                </a:solidFill>
                <a:latin typeface="Times New Roman" panose="02020603050405020304" pitchFamily="18" charset="0"/>
                <a:ea typeface="Times New Roman" panose="02020603050405020304" pitchFamily="18" charset="0"/>
              </a:rPr>
              <a:t>Bước 1: </a:t>
            </a:r>
            <a:r>
              <a:rPr lang="vi-VN" sz="2400" dirty="0">
                <a:solidFill>
                  <a:srgbClr val="000000"/>
                </a:solidFill>
                <a:latin typeface="Times New Roman" panose="02020603050405020304" pitchFamily="18" charset="0"/>
                <a:ea typeface="Times New Roman" panose="02020603050405020304" pitchFamily="18" charset="0"/>
              </a:rPr>
              <a:t>Chọn cành giâm.</a:t>
            </a:r>
            <a:endParaRPr lang="vi-VN" sz="2000" dirty="0">
              <a:latin typeface="Times New Roman" panose="02020603050405020304" pitchFamily="18" charset="0"/>
              <a:ea typeface="Times New Roman" panose="02020603050405020304" pitchFamily="18" charset="0"/>
            </a:endParaRPr>
          </a:p>
          <a:p>
            <a:pPr>
              <a:lnSpc>
                <a:spcPct val="115000"/>
              </a:lnSpc>
              <a:spcAft>
                <a:spcPts val="800"/>
              </a:spcAft>
            </a:pPr>
            <a:r>
              <a:rPr lang="vi-VN"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 2: </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Cắt cành giâm,  cắt bỏ bớt lá. </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vi-VN" sz="2400" i="1" dirty="0">
                <a:solidFill>
                  <a:srgbClr val="000000"/>
                </a:solidFill>
                <a:latin typeface="Times New Roman" panose="02020603050405020304" pitchFamily="18" charset="0"/>
                <a:ea typeface="Times New Roman" panose="02020603050405020304" pitchFamily="18" charset="0"/>
              </a:rPr>
              <a:t>Bước 3: </a:t>
            </a:r>
            <a:r>
              <a:rPr lang="vi-VN" sz="2400" dirty="0">
                <a:solidFill>
                  <a:srgbClr val="000000"/>
                </a:solidFill>
                <a:latin typeface="Times New Roman" panose="02020603050405020304" pitchFamily="18" charset="0"/>
                <a:ea typeface="Times New Roman" panose="02020603050405020304" pitchFamily="18" charset="0"/>
              </a:rPr>
              <a:t>Nhúng cành giâm vào chất kích thích ra rễ.</a:t>
            </a:r>
            <a:endParaRPr lang="vi-VN" sz="2000" dirty="0">
              <a:latin typeface="Times New Roman" panose="02020603050405020304" pitchFamily="18" charset="0"/>
              <a:ea typeface="Times New Roman" panose="02020603050405020304" pitchFamily="18" charset="0"/>
            </a:endParaRPr>
          </a:p>
          <a:p>
            <a:pPr>
              <a:lnSpc>
                <a:spcPct val="115000"/>
              </a:lnSpc>
              <a:spcAft>
                <a:spcPts val="0"/>
              </a:spcAft>
            </a:pPr>
            <a:r>
              <a:rPr lang="vi-VN" sz="2400" i="1" dirty="0">
                <a:solidFill>
                  <a:srgbClr val="000000"/>
                </a:solidFill>
                <a:latin typeface="Times New Roman" panose="02020603050405020304" pitchFamily="18" charset="0"/>
                <a:ea typeface="Times New Roman" panose="02020603050405020304" pitchFamily="18" charset="0"/>
              </a:rPr>
              <a:t>Bước 4: </a:t>
            </a:r>
            <a:r>
              <a:rPr lang="vi-VN" sz="2400" dirty="0">
                <a:solidFill>
                  <a:srgbClr val="000000"/>
                </a:solidFill>
                <a:latin typeface="Times New Roman" panose="02020603050405020304" pitchFamily="18" charset="0"/>
                <a:ea typeface="Times New Roman" panose="02020603050405020304" pitchFamily="18" charset="0"/>
              </a:rPr>
              <a:t>Cắt cành giâm vào nền giâm.</a:t>
            </a:r>
            <a:endParaRPr lang="vi-VN" sz="2000" dirty="0">
              <a:latin typeface="Times New Roman" panose="02020603050405020304" pitchFamily="18" charset="0"/>
              <a:ea typeface="Times New Roman" panose="02020603050405020304" pitchFamily="18" charset="0"/>
            </a:endParaRPr>
          </a:p>
          <a:p>
            <a:pPr>
              <a:lnSpc>
                <a:spcPct val="115000"/>
              </a:lnSpc>
              <a:spcAft>
                <a:spcPts val="0"/>
              </a:spcAft>
            </a:pPr>
            <a:r>
              <a:rPr lang="vi-VN" sz="2400" i="1" dirty="0">
                <a:solidFill>
                  <a:srgbClr val="000000"/>
                </a:solidFill>
                <a:latin typeface="Times New Roman" panose="02020603050405020304" pitchFamily="18" charset="0"/>
                <a:ea typeface="Times New Roman" panose="02020603050405020304" pitchFamily="18" charset="0"/>
              </a:rPr>
              <a:t>Bước 5: </a:t>
            </a:r>
            <a:r>
              <a:rPr lang="vi-VN" sz="2400" dirty="0">
                <a:solidFill>
                  <a:srgbClr val="000000"/>
                </a:solidFill>
                <a:latin typeface="Times New Roman" panose="02020603050405020304" pitchFamily="18" charset="0"/>
                <a:ea typeface="Times New Roman" panose="02020603050405020304" pitchFamily="18" charset="0"/>
              </a:rPr>
              <a:t>Chăm sóc cành giâm.</a:t>
            </a:r>
            <a:endParaRPr lang="vi-VN" sz="2000" dirty="0">
              <a:effectLst/>
              <a:latin typeface="Times New Roman" panose="02020603050405020304" pitchFamily="18" charset="0"/>
              <a:ea typeface="Times New Roman" panose="02020603050405020304" pitchFamily="18" charset="0"/>
            </a:endParaRPr>
          </a:p>
        </p:txBody>
      </p:sp>
      <p:sp>
        <p:nvSpPr>
          <p:cNvPr id="36" name="TextBox 35"/>
          <p:cNvSpPr txBox="1"/>
          <p:nvPr/>
        </p:nvSpPr>
        <p:spPr>
          <a:xfrm>
            <a:off x="369455" y="878365"/>
            <a:ext cx="9803245" cy="523220"/>
          </a:xfrm>
          <a:prstGeom prst="rect">
            <a:avLst/>
          </a:prstGeom>
          <a:noFill/>
        </p:spPr>
        <p:txBody>
          <a:bodyPr wrap="square" rtlCol="0">
            <a:spAutoFit/>
          </a:bodyPr>
          <a:lstStyle/>
          <a:p>
            <a:pPr lvl="0"/>
            <a:r>
              <a:rPr lang="vi-VN" sz="2800" b="1" dirty="0" smtClean="0">
                <a:latin typeface="Times New Roman" panose="02020603050405020304" pitchFamily="18" charset="0"/>
                <a:cs typeface="Times New Roman" panose="02020603050405020304" pitchFamily="18" charset="0"/>
              </a:rPr>
              <a:t>II. </a:t>
            </a:r>
            <a:r>
              <a:rPr lang="vi-VN" sz="2800" b="1" dirty="0">
                <a:latin typeface="Times New Roman" panose="02020603050405020304" pitchFamily="18" charset="0"/>
                <a:cs typeface="Times New Roman" panose="02020603050405020304" pitchFamily="18" charset="0"/>
              </a:rPr>
              <a:t>MỘT SỐ PHƯƠNG PHÁP NHÂN GIỐNG CÂY TRỒNG</a:t>
            </a:r>
          </a:p>
        </p:txBody>
      </p:sp>
      <p:sp>
        <p:nvSpPr>
          <p:cNvPr id="37" name="Rectangle 36"/>
          <p:cNvSpPr/>
          <p:nvPr/>
        </p:nvSpPr>
        <p:spPr>
          <a:xfrm>
            <a:off x="486066" y="1281747"/>
            <a:ext cx="8891730" cy="658642"/>
          </a:xfrm>
          <a:prstGeom prst="rect">
            <a:avLst/>
          </a:prstGeom>
        </p:spPr>
        <p:txBody>
          <a:bodyPr wrap="square">
            <a:spAutoFit/>
          </a:bodyPr>
          <a:lstStyle/>
          <a:p>
            <a:pPr lvl="0">
              <a:lnSpc>
                <a:spcPct val="115000"/>
              </a:lnSpc>
              <a:spcAft>
                <a:spcPts val="800"/>
              </a:spcAft>
            </a:pPr>
            <a:r>
              <a:rPr lang="vi-VN" sz="32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2</a:t>
            </a:r>
            <a:r>
              <a:rPr lang="vi-VN" sz="3200" b="1" dirty="0" smtClean="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chemeClr val="accent2">
                    <a:lumMod val="50000"/>
                  </a:schemeClr>
                </a:solidFill>
                <a:latin typeface="Times New Roman" panose="02020603050405020304" pitchFamily="18" charset="0"/>
                <a:cs typeface="Times New Roman" panose="02020603050405020304" pitchFamily="18" charset="0"/>
              </a:rPr>
              <a:t>Phương pháp nhân giống </a:t>
            </a:r>
            <a:r>
              <a:rPr lang="vi-VN" sz="3200" b="1" dirty="0" smtClean="0">
                <a:solidFill>
                  <a:schemeClr val="accent2">
                    <a:lumMod val="50000"/>
                  </a:schemeClr>
                </a:solidFill>
                <a:latin typeface="Times New Roman" panose="02020603050405020304" pitchFamily="18" charset="0"/>
                <a:cs typeface="Times New Roman" panose="02020603050405020304" pitchFamily="18" charset="0"/>
              </a:rPr>
              <a:t>vô </a:t>
            </a:r>
            <a:r>
              <a:rPr lang="vi-VN" sz="3200" b="1" dirty="0">
                <a:solidFill>
                  <a:schemeClr val="accent2">
                    <a:lumMod val="50000"/>
                  </a:schemeClr>
                </a:solidFill>
                <a:latin typeface="Times New Roman" panose="02020603050405020304" pitchFamily="18" charset="0"/>
                <a:cs typeface="Times New Roman" panose="02020603050405020304" pitchFamily="18" charset="0"/>
              </a:rPr>
              <a:t>tính</a:t>
            </a:r>
            <a:endParaRPr lang="vi-VN" sz="3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8" name="Rectangle 37"/>
          <p:cNvSpPr/>
          <p:nvPr/>
        </p:nvSpPr>
        <p:spPr>
          <a:xfrm>
            <a:off x="1447228" y="226444"/>
            <a:ext cx="7930568" cy="646331"/>
          </a:xfrm>
          <a:prstGeom prst="rect">
            <a:avLst/>
          </a:prstGeom>
          <a:noFill/>
        </p:spPr>
        <p:txBody>
          <a:bodyPr wrap="none" lIns="91440" tIns="45720" rIns="91440" bIns="4572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vi-VN" sz="3600" b="1" dirty="0">
                <a:solidFill>
                  <a:srgbClr val="FF0000"/>
                </a:solidFill>
                <a:latin typeface="Times New Roman" panose="02020603050405020304" pitchFamily="18" charset="0"/>
                <a:cs typeface="Times New Roman" panose="02020603050405020304" pitchFamily="18" charset="0"/>
              </a:rPr>
              <a:t>1</a:t>
            </a:r>
            <a:r>
              <a:rPr lang="en-US" sz="3600" b="1" dirty="0">
                <a:solidFill>
                  <a:srgbClr val="FF0000"/>
                </a:solidFill>
                <a:latin typeface="Times New Roman" panose="02020603050405020304" pitchFamily="18" charset="0"/>
                <a:cs typeface="Times New Roman" panose="02020603050405020304" pitchFamily="18" charset="0"/>
              </a:rPr>
              <a:t>3: </a:t>
            </a:r>
            <a:r>
              <a:rPr lang="vi-VN" sz="3600" b="1" dirty="0">
                <a:solidFill>
                  <a:srgbClr val="FF0000"/>
                </a:solidFill>
                <a:latin typeface="Times New Roman" panose="02020603050405020304" pitchFamily="18" charset="0"/>
                <a:cs typeface="Times New Roman" panose="02020603050405020304" pitchFamily="18" charset="0"/>
              </a:rPr>
              <a:t>NHÂN GIỒNG CÂY TRỒNG </a:t>
            </a:r>
            <a:endParaRPr lang="en-US" sz="36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71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down)">
                                      <p:cBhvr>
                                        <p:cTn id="1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a:off x="6901281" y="1501205"/>
            <a:ext cx="71208" cy="5334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991916" y="1629657"/>
            <a:ext cx="4851400" cy="1576650"/>
          </a:xfrm>
          <a:prstGeom prst="rect">
            <a:avLst/>
          </a:prstGeom>
        </p:spPr>
        <p:txBody>
          <a:bodyPr wrap="square">
            <a:spAutoFit/>
          </a:bodyPr>
          <a:lstStyle/>
          <a:p>
            <a:pPr lvl="0" algn="just">
              <a:lnSpc>
                <a:spcPct val="115000"/>
              </a:lnSpc>
              <a:spcAft>
                <a:spcPts val="800"/>
              </a:spcAft>
            </a:pPr>
            <a:r>
              <a:rPr lang="vi-VN" sz="2800" b="1" dirty="0">
                <a:solidFill>
                  <a:schemeClr val="accent4">
                    <a:lumMod val="50000"/>
                  </a:schemeClr>
                </a:solidFill>
                <a:latin typeface="+mj-lt"/>
                <a:ea typeface="Calibri" panose="020F0502020204030204" pitchFamily="34" charset="0"/>
                <a:cs typeface="Times New Roman" panose="02020603050405020304" pitchFamily="18" charset="0"/>
              </a:rPr>
              <a:t>? Phương pháp </a:t>
            </a:r>
            <a:r>
              <a:rPr lang="vi-VN" sz="2800" b="1" dirty="0">
                <a:solidFill>
                  <a:schemeClr val="accent4">
                    <a:lumMod val="50000"/>
                  </a:schemeClr>
                </a:solidFill>
                <a:latin typeface="+mj-lt"/>
                <a:cs typeface="Times New Roman" panose="02020603050405020304" pitchFamily="18" charset="0"/>
              </a:rPr>
              <a:t>chiết </a:t>
            </a:r>
            <a:r>
              <a:rPr lang="vi-VN" sz="2800" b="1" dirty="0" smtClean="0">
                <a:solidFill>
                  <a:schemeClr val="accent4">
                    <a:lumMod val="50000"/>
                  </a:schemeClr>
                </a:solidFill>
                <a:latin typeface="+mj-lt"/>
                <a:cs typeface="Times New Roman" panose="02020603050405020304" pitchFamily="18" charset="0"/>
              </a:rPr>
              <a:t>cành </a:t>
            </a:r>
            <a:r>
              <a:rPr lang="vi-VN" sz="2800" b="1" dirty="0" smtClean="0">
                <a:solidFill>
                  <a:schemeClr val="accent4">
                    <a:lumMod val="50000"/>
                  </a:schemeClr>
                </a:solidFill>
                <a:latin typeface="+mj-lt"/>
                <a:ea typeface="Calibri" panose="020F0502020204030204" pitchFamily="34" charset="0"/>
                <a:cs typeface="Times New Roman" panose="02020603050405020304" pitchFamily="18" charset="0"/>
              </a:rPr>
              <a:t>có </a:t>
            </a:r>
            <a:r>
              <a:rPr lang="vi-VN" sz="2800" b="1" dirty="0">
                <a:solidFill>
                  <a:schemeClr val="accent4">
                    <a:lumMod val="50000"/>
                  </a:schemeClr>
                </a:solidFill>
                <a:latin typeface="+mj-lt"/>
                <a:ea typeface="Calibri" panose="020F0502020204030204" pitchFamily="34" charset="0"/>
                <a:cs typeface="Times New Roman" panose="02020603050405020304" pitchFamily="18" charset="0"/>
              </a:rPr>
              <a:t>ưu, nhược điểm gì?</a:t>
            </a:r>
            <a:endParaRPr lang="vi-VN" sz="2400" b="1" dirty="0">
              <a:solidFill>
                <a:schemeClr val="accent4">
                  <a:lumMod val="50000"/>
                </a:schemeClr>
              </a:solidFill>
              <a:latin typeface="+mj-lt"/>
              <a:ea typeface="Calibri" panose="020F0502020204030204" pitchFamily="34" charset="0"/>
              <a:cs typeface="Times New Roman" panose="02020603050405020304" pitchFamily="18" charset="0"/>
            </a:endParaRPr>
          </a:p>
          <a:p>
            <a:pPr>
              <a:lnSpc>
                <a:spcPct val="115000"/>
              </a:lnSpc>
              <a:spcAft>
                <a:spcPts val="800"/>
              </a:spcAft>
            </a:pPr>
            <a:endParaRPr lang="vi-VN" sz="2400" dirty="0">
              <a:effectLst/>
              <a:latin typeface="+mj-lt"/>
              <a:ea typeface="Calibri" panose="020F0502020204030204" pitchFamily="34" charset="0"/>
              <a:cs typeface="Times New Roman" panose="02020603050405020304" pitchFamily="18" charset="0"/>
            </a:endParaRPr>
          </a:p>
        </p:txBody>
      </p:sp>
      <p:sp>
        <p:nvSpPr>
          <p:cNvPr id="34" name="Rectangle 33"/>
          <p:cNvSpPr/>
          <p:nvPr/>
        </p:nvSpPr>
        <p:spPr>
          <a:xfrm>
            <a:off x="7046195" y="2741777"/>
            <a:ext cx="5082306" cy="409342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vi-VN" sz="3200" i="1" dirty="0">
                <a:latin typeface="+mj-lt"/>
              </a:rPr>
              <a:t>- Ưu điểm: </a:t>
            </a:r>
            <a:r>
              <a:rPr lang="vi-VN" sz="3200" dirty="0">
                <a:latin typeface="+mj-lt"/>
              </a:rPr>
              <a:t>Cây con khỏe mạnh hơn so với cây giâm cành.</a:t>
            </a:r>
          </a:p>
          <a:p>
            <a:pPr algn="just"/>
            <a:r>
              <a:rPr lang="vi-VN" sz="3200" i="1" dirty="0">
                <a:latin typeface="+mj-lt"/>
              </a:rPr>
              <a:t>- Nhược điểm: </a:t>
            </a:r>
            <a:r>
              <a:rPr lang="vi-VN" sz="3200" dirty="0">
                <a:latin typeface="+mj-lt"/>
              </a:rPr>
              <a:t>Bộ rễ phát triển kém hơn </a:t>
            </a:r>
            <a:r>
              <a:rPr lang="vi-VN" sz="3600" dirty="0">
                <a:latin typeface="+mj-lt"/>
              </a:rPr>
              <a:t>cây</a:t>
            </a:r>
            <a:r>
              <a:rPr lang="vi-VN" sz="3200" dirty="0">
                <a:latin typeface="+mj-lt"/>
              </a:rPr>
              <a:t> nhân giống từ hạt, cây giống dễ nhiễm bệnh từ cây mẹ, hệ số nhân giống thấp.</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23" y="2881604"/>
            <a:ext cx="3286464" cy="367878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3398" y="2921000"/>
            <a:ext cx="2992472" cy="3639393"/>
          </a:xfrm>
          <a:prstGeom prst="rect">
            <a:avLst/>
          </a:prstGeom>
        </p:spPr>
      </p:pic>
      <p:sp>
        <p:nvSpPr>
          <p:cNvPr id="15" name="Rectangle 14"/>
          <p:cNvSpPr/>
          <p:nvPr/>
        </p:nvSpPr>
        <p:spPr>
          <a:xfrm>
            <a:off x="825501" y="1899285"/>
            <a:ext cx="6284194" cy="658642"/>
          </a:xfrm>
          <a:prstGeom prst="rect">
            <a:avLst/>
          </a:prstGeom>
        </p:spPr>
        <p:txBody>
          <a:bodyPr wrap="square">
            <a:spAutoFit/>
          </a:bodyPr>
          <a:lstStyle/>
          <a:p>
            <a:pPr lvl="0">
              <a:lnSpc>
                <a:spcPct val="115000"/>
              </a:lnSpc>
              <a:spcAft>
                <a:spcPts val="800"/>
              </a:spcAft>
            </a:pPr>
            <a:r>
              <a:rPr lang="vi-VN"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a:t>
            </a:r>
            <a:r>
              <a:rPr lang="vi-VN" sz="32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rgbClr val="7030A0"/>
                </a:solidFill>
                <a:latin typeface="Times New Roman" panose="02020603050405020304" pitchFamily="18" charset="0"/>
                <a:cs typeface="Times New Roman" panose="02020603050405020304" pitchFamily="18" charset="0"/>
              </a:rPr>
              <a:t>Phương pháp </a:t>
            </a:r>
            <a:r>
              <a:rPr lang="vi-VN" sz="3200" b="1" dirty="0" smtClean="0">
                <a:solidFill>
                  <a:srgbClr val="7030A0"/>
                </a:solidFill>
                <a:latin typeface="Times New Roman" panose="02020603050405020304" pitchFamily="18" charset="0"/>
                <a:cs typeface="Times New Roman" panose="02020603050405020304" pitchFamily="18" charset="0"/>
              </a:rPr>
              <a:t>chiết</a:t>
            </a:r>
            <a:r>
              <a:rPr lang="vi-VN" sz="3200" b="1" dirty="0" smtClean="0">
                <a:solidFill>
                  <a:srgbClr val="7030A0"/>
                </a:solidFill>
                <a:latin typeface="Times New Roman" panose="02020603050405020304" pitchFamily="18" charset="0"/>
                <a:cs typeface="Times New Roman" panose="02020603050405020304" pitchFamily="18" charset="0"/>
              </a:rPr>
              <a:t> </a:t>
            </a:r>
            <a:r>
              <a:rPr lang="vi-VN" sz="3200" b="1" dirty="0">
                <a:solidFill>
                  <a:srgbClr val="7030A0"/>
                </a:solidFill>
                <a:latin typeface="Times New Roman" panose="02020603050405020304" pitchFamily="18" charset="0"/>
                <a:cs typeface="Times New Roman" panose="02020603050405020304" pitchFamily="18" charset="0"/>
              </a:rPr>
              <a:t>cành</a:t>
            </a:r>
            <a:endParaRPr lang="vi-VN"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p:cNvSpPr txBox="1"/>
          <p:nvPr/>
        </p:nvSpPr>
        <p:spPr>
          <a:xfrm>
            <a:off x="369455" y="878365"/>
            <a:ext cx="9803245" cy="523220"/>
          </a:xfrm>
          <a:prstGeom prst="rect">
            <a:avLst/>
          </a:prstGeom>
          <a:noFill/>
        </p:spPr>
        <p:txBody>
          <a:bodyPr wrap="square" rtlCol="0">
            <a:spAutoFit/>
          </a:bodyPr>
          <a:lstStyle/>
          <a:p>
            <a:pPr lvl="0"/>
            <a:r>
              <a:rPr lang="vi-VN" sz="2800" b="1" dirty="0" smtClean="0">
                <a:latin typeface="Times New Roman" panose="02020603050405020304" pitchFamily="18" charset="0"/>
                <a:cs typeface="Times New Roman" panose="02020603050405020304" pitchFamily="18" charset="0"/>
              </a:rPr>
              <a:t>II. </a:t>
            </a:r>
            <a:r>
              <a:rPr lang="vi-VN" sz="2800" b="1" dirty="0">
                <a:latin typeface="Times New Roman" panose="02020603050405020304" pitchFamily="18" charset="0"/>
                <a:cs typeface="Times New Roman" panose="02020603050405020304" pitchFamily="18" charset="0"/>
              </a:rPr>
              <a:t>MỘT SỐ PHƯƠNG PHÁP NHÂN GIỐNG CÂY TRỒNG</a:t>
            </a:r>
          </a:p>
        </p:txBody>
      </p:sp>
      <p:sp>
        <p:nvSpPr>
          <p:cNvPr id="17" name="Rectangle 16"/>
          <p:cNvSpPr/>
          <p:nvPr/>
        </p:nvSpPr>
        <p:spPr>
          <a:xfrm>
            <a:off x="486066" y="1281747"/>
            <a:ext cx="8891730" cy="658642"/>
          </a:xfrm>
          <a:prstGeom prst="rect">
            <a:avLst/>
          </a:prstGeom>
        </p:spPr>
        <p:txBody>
          <a:bodyPr wrap="square">
            <a:spAutoFit/>
          </a:bodyPr>
          <a:lstStyle/>
          <a:p>
            <a:pPr lvl="0">
              <a:lnSpc>
                <a:spcPct val="115000"/>
              </a:lnSpc>
              <a:spcAft>
                <a:spcPts val="800"/>
              </a:spcAft>
            </a:pPr>
            <a:r>
              <a:rPr lang="vi-VN" sz="32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2</a:t>
            </a:r>
            <a:r>
              <a:rPr lang="vi-VN" sz="3200" b="1" dirty="0" smtClean="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chemeClr val="accent2">
                    <a:lumMod val="50000"/>
                  </a:schemeClr>
                </a:solidFill>
                <a:latin typeface="Times New Roman" panose="02020603050405020304" pitchFamily="18" charset="0"/>
                <a:cs typeface="Times New Roman" panose="02020603050405020304" pitchFamily="18" charset="0"/>
              </a:rPr>
              <a:t>Phương pháp nhân giống </a:t>
            </a:r>
            <a:r>
              <a:rPr lang="vi-VN" sz="3200" b="1" dirty="0" smtClean="0">
                <a:solidFill>
                  <a:schemeClr val="accent2">
                    <a:lumMod val="50000"/>
                  </a:schemeClr>
                </a:solidFill>
                <a:latin typeface="Times New Roman" panose="02020603050405020304" pitchFamily="18" charset="0"/>
                <a:cs typeface="Times New Roman" panose="02020603050405020304" pitchFamily="18" charset="0"/>
              </a:rPr>
              <a:t>vô </a:t>
            </a:r>
            <a:r>
              <a:rPr lang="vi-VN" sz="3200" b="1" dirty="0">
                <a:solidFill>
                  <a:schemeClr val="accent2">
                    <a:lumMod val="50000"/>
                  </a:schemeClr>
                </a:solidFill>
                <a:latin typeface="Times New Roman" panose="02020603050405020304" pitchFamily="18" charset="0"/>
                <a:cs typeface="Times New Roman" panose="02020603050405020304" pitchFamily="18" charset="0"/>
              </a:rPr>
              <a:t>tính</a:t>
            </a:r>
            <a:endParaRPr lang="vi-VN" sz="3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20"/>
          <p:cNvSpPr/>
          <p:nvPr/>
        </p:nvSpPr>
        <p:spPr>
          <a:xfrm>
            <a:off x="1447228" y="226444"/>
            <a:ext cx="7930568" cy="646331"/>
          </a:xfrm>
          <a:prstGeom prst="rect">
            <a:avLst/>
          </a:prstGeom>
          <a:noFill/>
        </p:spPr>
        <p:txBody>
          <a:bodyPr wrap="none" lIns="91440" tIns="45720" rIns="91440" bIns="4572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vi-VN" sz="3600" b="1" dirty="0">
                <a:solidFill>
                  <a:srgbClr val="FF0000"/>
                </a:solidFill>
                <a:latin typeface="Times New Roman" panose="02020603050405020304" pitchFamily="18" charset="0"/>
                <a:cs typeface="Times New Roman" panose="02020603050405020304" pitchFamily="18" charset="0"/>
              </a:rPr>
              <a:t>1</a:t>
            </a:r>
            <a:r>
              <a:rPr lang="en-US" sz="3600" b="1" dirty="0">
                <a:solidFill>
                  <a:srgbClr val="FF0000"/>
                </a:solidFill>
                <a:latin typeface="Times New Roman" panose="02020603050405020304" pitchFamily="18" charset="0"/>
                <a:cs typeface="Times New Roman" panose="02020603050405020304" pitchFamily="18" charset="0"/>
              </a:rPr>
              <a:t>3: </a:t>
            </a:r>
            <a:r>
              <a:rPr lang="vi-VN" sz="3600" b="1" dirty="0">
                <a:solidFill>
                  <a:srgbClr val="FF0000"/>
                </a:solidFill>
                <a:latin typeface="Times New Roman" panose="02020603050405020304" pitchFamily="18" charset="0"/>
                <a:cs typeface="Times New Roman" panose="02020603050405020304" pitchFamily="18" charset="0"/>
              </a:rPr>
              <a:t>NHÂN GIỒNG CÂY TRỒNG </a:t>
            </a:r>
            <a:endParaRPr lang="en-US" sz="36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434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a:off x="6901281" y="1501205"/>
            <a:ext cx="71208" cy="5334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972489" y="1617223"/>
            <a:ext cx="4851211" cy="1384995"/>
          </a:xfrm>
          <a:prstGeom prst="rect">
            <a:avLst/>
          </a:prstGeom>
        </p:spPr>
        <p:txBody>
          <a:bodyPr wrap="square">
            <a:spAutoFit/>
          </a:bodyPr>
          <a:lstStyle/>
          <a:p>
            <a:pPr algn="just"/>
            <a:r>
              <a:rPr lang="vi-VN"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Hãy cho biết cách tiến hành của phương pháp </a:t>
            </a:r>
            <a:r>
              <a:rPr lang="vi-VN" sz="28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chiết </a:t>
            </a:r>
            <a:r>
              <a:rPr lang="vi-VN"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cành gồm những bước nào?</a:t>
            </a:r>
            <a:endParaRPr lang="vi-VN" sz="2800" b="1" dirty="0">
              <a:solidFill>
                <a:srgbClr val="C00000"/>
              </a:solidFill>
            </a:endParaRPr>
          </a:p>
        </p:txBody>
      </p:sp>
      <p:sp>
        <p:nvSpPr>
          <p:cNvPr id="15" name="Rectangle 14"/>
          <p:cNvSpPr/>
          <p:nvPr/>
        </p:nvSpPr>
        <p:spPr>
          <a:xfrm>
            <a:off x="825501" y="1899285"/>
            <a:ext cx="6284194" cy="658642"/>
          </a:xfrm>
          <a:prstGeom prst="rect">
            <a:avLst/>
          </a:prstGeom>
        </p:spPr>
        <p:txBody>
          <a:bodyPr wrap="square">
            <a:spAutoFit/>
          </a:bodyPr>
          <a:lstStyle/>
          <a:p>
            <a:pPr lvl="0">
              <a:lnSpc>
                <a:spcPct val="115000"/>
              </a:lnSpc>
              <a:spcAft>
                <a:spcPts val="800"/>
              </a:spcAft>
            </a:pPr>
            <a:r>
              <a:rPr lang="vi-VN"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a:t>
            </a:r>
            <a:r>
              <a:rPr lang="vi-VN" sz="32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rgbClr val="7030A0"/>
                </a:solidFill>
                <a:latin typeface="Times New Roman" panose="02020603050405020304" pitchFamily="18" charset="0"/>
                <a:cs typeface="Times New Roman" panose="02020603050405020304" pitchFamily="18" charset="0"/>
              </a:rPr>
              <a:t>Phương pháp </a:t>
            </a:r>
            <a:r>
              <a:rPr lang="vi-VN" sz="3200" b="1" dirty="0" smtClean="0">
                <a:solidFill>
                  <a:srgbClr val="7030A0"/>
                </a:solidFill>
                <a:latin typeface="Times New Roman" panose="02020603050405020304" pitchFamily="18" charset="0"/>
                <a:cs typeface="Times New Roman" panose="02020603050405020304" pitchFamily="18" charset="0"/>
              </a:rPr>
              <a:t>chiết</a:t>
            </a:r>
            <a:r>
              <a:rPr lang="vi-VN" sz="3200" b="1" dirty="0" smtClean="0">
                <a:solidFill>
                  <a:srgbClr val="7030A0"/>
                </a:solidFill>
                <a:latin typeface="Times New Roman" panose="02020603050405020304" pitchFamily="18" charset="0"/>
                <a:cs typeface="Times New Roman" panose="02020603050405020304" pitchFamily="18" charset="0"/>
              </a:rPr>
              <a:t> </a:t>
            </a:r>
            <a:r>
              <a:rPr lang="vi-VN" sz="3200" b="1" dirty="0">
                <a:solidFill>
                  <a:srgbClr val="7030A0"/>
                </a:solidFill>
                <a:latin typeface="Times New Roman" panose="02020603050405020304" pitchFamily="18" charset="0"/>
                <a:cs typeface="Times New Roman" panose="02020603050405020304" pitchFamily="18" charset="0"/>
              </a:rPr>
              <a:t>cành</a:t>
            </a:r>
            <a:endParaRPr lang="vi-VN"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p:cNvSpPr txBox="1"/>
          <p:nvPr/>
        </p:nvSpPr>
        <p:spPr>
          <a:xfrm>
            <a:off x="369455" y="878365"/>
            <a:ext cx="9803245" cy="523220"/>
          </a:xfrm>
          <a:prstGeom prst="rect">
            <a:avLst/>
          </a:prstGeom>
          <a:noFill/>
        </p:spPr>
        <p:txBody>
          <a:bodyPr wrap="square" rtlCol="0">
            <a:spAutoFit/>
          </a:bodyPr>
          <a:lstStyle/>
          <a:p>
            <a:pPr lvl="0"/>
            <a:r>
              <a:rPr lang="vi-VN" sz="2800" b="1" dirty="0" smtClean="0">
                <a:latin typeface="Times New Roman" panose="02020603050405020304" pitchFamily="18" charset="0"/>
                <a:cs typeface="Times New Roman" panose="02020603050405020304" pitchFamily="18" charset="0"/>
              </a:rPr>
              <a:t>II. </a:t>
            </a:r>
            <a:r>
              <a:rPr lang="vi-VN" sz="2800" b="1" dirty="0">
                <a:latin typeface="Times New Roman" panose="02020603050405020304" pitchFamily="18" charset="0"/>
                <a:cs typeface="Times New Roman" panose="02020603050405020304" pitchFamily="18" charset="0"/>
              </a:rPr>
              <a:t>MỘT SỐ PHƯƠNG PHÁP NHÂN GIỐNG CÂY TRỒNG</a:t>
            </a:r>
          </a:p>
        </p:txBody>
      </p:sp>
      <p:sp>
        <p:nvSpPr>
          <p:cNvPr id="17" name="Rectangle 16"/>
          <p:cNvSpPr/>
          <p:nvPr/>
        </p:nvSpPr>
        <p:spPr>
          <a:xfrm>
            <a:off x="486066" y="1281747"/>
            <a:ext cx="8891730" cy="658642"/>
          </a:xfrm>
          <a:prstGeom prst="rect">
            <a:avLst/>
          </a:prstGeom>
        </p:spPr>
        <p:txBody>
          <a:bodyPr wrap="square">
            <a:spAutoFit/>
          </a:bodyPr>
          <a:lstStyle/>
          <a:p>
            <a:pPr lvl="0">
              <a:lnSpc>
                <a:spcPct val="115000"/>
              </a:lnSpc>
              <a:spcAft>
                <a:spcPts val="800"/>
              </a:spcAft>
            </a:pPr>
            <a:r>
              <a:rPr lang="vi-VN" sz="32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2</a:t>
            </a:r>
            <a:r>
              <a:rPr lang="vi-VN" sz="3200" b="1" dirty="0" smtClean="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chemeClr val="accent2">
                    <a:lumMod val="50000"/>
                  </a:schemeClr>
                </a:solidFill>
                <a:latin typeface="Times New Roman" panose="02020603050405020304" pitchFamily="18" charset="0"/>
                <a:cs typeface="Times New Roman" panose="02020603050405020304" pitchFamily="18" charset="0"/>
              </a:rPr>
              <a:t>Phương pháp nhân giống </a:t>
            </a:r>
            <a:r>
              <a:rPr lang="vi-VN" sz="3200" b="1" dirty="0" smtClean="0">
                <a:solidFill>
                  <a:schemeClr val="accent2">
                    <a:lumMod val="50000"/>
                  </a:schemeClr>
                </a:solidFill>
                <a:latin typeface="Times New Roman" panose="02020603050405020304" pitchFamily="18" charset="0"/>
                <a:cs typeface="Times New Roman" panose="02020603050405020304" pitchFamily="18" charset="0"/>
              </a:rPr>
              <a:t>vô </a:t>
            </a:r>
            <a:r>
              <a:rPr lang="vi-VN" sz="3200" b="1" dirty="0">
                <a:solidFill>
                  <a:schemeClr val="accent2">
                    <a:lumMod val="50000"/>
                  </a:schemeClr>
                </a:solidFill>
                <a:latin typeface="Times New Roman" panose="02020603050405020304" pitchFamily="18" charset="0"/>
                <a:cs typeface="Times New Roman" panose="02020603050405020304" pitchFamily="18" charset="0"/>
              </a:rPr>
              <a:t>tính</a:t>
            </a:r>
            <a:endParaRPr lang="vi-VN" sz="3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20"/>
          <p:cNvSpPr/>
          <p:nvPr/>
        </p:nvSpPr>
        <p:spPr>
          <a:xfrm>
            <a:off x="1447228" y="226444"/>
            <a:ext cx="7930568" cy="646331"/>
          </a:xfrm>
          <a:prstGeom prst="rect">
            <a:avLst/>
          </a:prstGeom>
          <a:noFill/>
        </p:spPr>
        <p:txBody>
          <a:bodyPr wrap="none" lIns="91440" tIns="45720" rIns="91440" bIns="4572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vi-VN" sz="3600" b="1" dirty="0">
                <a:solidFill>
                  <a:srgbClr val="FF0000"/>
                </a:solidFill>
                <a:latin typeface="Times New Roman" panose="02020603050405020304" pitchFamily="18" charset="0"/>
                <a:cs typeface="Times New Roman" panose="02020603050405020304" pitchFamily="18" charset="0"/>
              </a:rPr>
              <a:t>1</a:t>
            </a:r>
            <a:r>
              <a:rPr lang="en-US" sz="3600" b="1" dirty="0">
                <a:solidFill>
                  <a:srgbClr val="FF0000"/>
                </a:solidFill>
                <a:latin typeface="Times New Roman" panose="02020603050405020304" pitchFamily="18" charset="0"/>
                <a:cs typeface="Times New Roman" panose="02020603050405020304" pitchFamily="18" charset="0"/>
              </a:rPr>
              <a:t>3: </a:t>
            </a:r>
            <a:r>
              <a:rPr lang="vi-VN" sz="3600" b="1" dirty="0">
                <a:solidFill>
                  <a:srgbClr val="FF0000"/>
                </a:solidFill>
                <a:latin typeface="Times New Roman" panose="02020603050405020304" pitchFamily="18" charset="0"/>
                <a:cs typeface="Times New Roman" panose="02020603050405020304" pitchFamily="18" charset="0"/>
              </a:rPr>
              <a:t>NHÂN GIỒNG CÂY TRỒNG </a:t>
            </a:r>
            <a:endParaRPr lang="en-US" sz="36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6989780" y="3217856"/>
            <a:ext cx="4974373" cy="310854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vi-VN" sz="2800" i="1" dirty="0">
                <a:latin typeface="Times New Roman" panose="02020603050405020304" pitchFamily="18" charset="0"/>
                <a:cs typeface="Times New Roman" panose="02020603050405020304" pitchFamily="18" charset="0"/>
              </a:rPr>
              <a:t>Bước 1: </a:t>
            </a:r>
            <a:r>
              <a:rPr lang="vi-VN" sz="2800" dirty="0">
                <a:latin typeface="Times New Roman" panose="02020603050405020304" pitchFamily="18" charset="0"/>
                <a:cs typeface="Times New Roman" panose="02020603050405020304" pitchFamily="18" charset="0"/>
              </a:rPr>
              <a:t>Chọn cành khỏe mạnh trên cây mẹ.</a:t>
            </a:r>
          </a:p>
          <a:p>
            <a:r>
              <a:rPr lang="vi-VN" sz="2800" i="1" dirty="0">
                <a:latin typeface="Times New Roman" panose="02020603050405020304" pitchFamily="18" charset="0"/>
                <a:cs typeface="Times New Roman" panose="02020603050405020304" pitchFamily="18" charset="0"/>
              </a:rPr>
              <a:t>Bước 2: </a:t>
            </a:r>
            <a:r>
              <a:rPr lang="vi-VN" sz="2800" dirty="0">
                <a:latin typeface="Times New Roman" panose="02020603050405020304" pitchFamily="18" charset="0"/>
                <a:cs typeface="Times New Roman" panose="02020603050405020304" pitchFamily="18" charset="0"/>
              </a:rPr>
              <a:t>khoanh vỏ.</a:t>
            </a:r>
          </a:p>
          <a:p>
            <a:r>
              <a:rPr lang="vi-VN" sz="2800" i="1" dirty="0">
                <a:latin typeface="Times New Roman" panose="02020603050405020304" pitchFamily="18" charset="0"/>
                <a:cs typeface="Times New Roman" panose="02020603050405020304" pitchFamily="18" charset="0"/>
              </a:rPr>
              <a:t>Bước 3: </a:t>
            </a:r>
            <a:r>
              <a:rPr lang="vi-VN" sz="2800" dirty="0">
                <a:latin typeface="Times New Roman" panose="02020603050405020304" pitchFamily="18" charset="0"/>
                <a:cs typeface="Times New Roman" panose="02020603050405020304" pitchFamily="18" charset="0"/>
              </a:rPr>
              <a:t>Trộn hỗn hợp bó bầu.</a:t>
            </a:r>
          </a:p>
          <a:p>
            <a:r>
              <a:rPr lang="vi-VN" sz="2800" i="1" dirty="0">
                <a:latin typeface="Times New Roman" panose="02020603050405020304" pitchFamily="18" charset="0"/>
                <a:cs typeface="Times New Roman" panose="02020603050405020304" pitchFamily="18" charset="0"/>
              </a:rPr>
              <a:t>Bước 4: </a:t>
            </a:r>
            <a:r>
              <a:rPr lang="vi-VN" sz="2800" dirty="0">
                <a:latin typeface="Times New Roman" panose="02020603050405020304" pitchFamily="18" charset="0"/>
                <a:cs typeface="Times New Roman" panose="02020603050405020304" pitchFamily="18" charset="0"/>
              </a:rPr>
              <a:t>Bó bầu (Bôi thuốc kích thích ra rễ vào vết cắt khoanh vỏ)</a:t>
            </a:r>
          </a:p>
          <a:p>
            <a:r>
              <a:rPr lang="en-US" sz="2800" i="1" dirty="0" err="1">
                <a:latin typeface="Times New Roman" panose="02020603050405020304" pitchFamily="18" charset="0"/>
                <a:cs typeface="Times New Roman" panose="02020603050405020304" pitchFamily="18" charset="0"/>
              </a:rPr>
              <a:t>Bước</a:t>
            </a:r>
            <a:r>
              <a:rPr lang="en-US" sz="2800" i="1"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chiết</a:t>
            </a:r>
            <a:r>
              <a:rPr lang="en-US" sz="28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2"/>
          <a:stretch>
            <a:fillRect/>
          </a:stretch>
        </p:blipFill>
        <p:spPr>
          <a:xfrm>
            <a:off x="622301" y="3098800"/>
            <a:ext cx="5999770" cy="3327399"/>
          </a:xfrm>
          <a:prstGeom prst="rect">
            <a:avLst/>
          </a:prstGeom>
        </p:spPr>
      </p:pic>
    </p:spTree>
    <p:extLst>
      <p:ext uri="{BB962C8B-B14F-4D97-AF65-F5344CB8AC3E}">
        <p14:creationId xmlns:p14="http://schemas.microsoft.com/office/powerpoint/2010/main" val="25977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74370" y="650804"/>
            <a:ext cx="4343400" cy="810419"/>
            <a:chOff x="937260" y="625078"/>
            <a:chExt cx="4343400" cy="810419"/>
          </a:xfrm>
        </p:grpSpPr>
        <p:grpSp>
          <p:nvGrpSpPr>
            <p:cNvPr id="8" name="Group 7"/>
            <p:cNvGrpSpPr/>
            <p:nvPr/>
          </p:nvGrpSpPr>
          <p:grpSpPr>
            <a:xfrm>
              <a:off x="937260" y="625078"/>
              <a:ext cx="2377440" cy="810419"/>
              <a:chOff x="5040630" y="717153"/>
              <a:chExt cx="2455544" cy="810419"/>
            </a:xfrm>
          </p:grpSpPr>
          <p:sp>
            <p:nvSpPr>
              <p:cNvPr id="7" name="Flowchart: Terminator 6"/>
              <p:cNvSpPr/>
              <p:nvPr/>
            </p:nvSpPr>
            <p:spPr>
              <a:xfrm>
                <a:off x="5040630" y="717153"/>
                <a:ext cx="2455544" cy="810419"/>
              </a:xfrm>
              <a:prstGeom prst="flowChartTermina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132070" y="773747"/>
                <a:ext cx="674370" cy="69723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C00000"/>
                    </a:solidFill>
                    <a:latin typeface="Times New Roman" panose="02020603050405020304" pitchFamily="18" charset="0"/>
                    <a:cs typeface="Times New Roman" panose="02020603050405020304" pitchFamily="18" charset="0"/>
                  </a:rPr>
                  <a:t>C</a:t>
                </a:r>
                <a:endParaRPr lang="en-US" sz="2400" b="1">
                  <a:solidFill>
                    <a:srgbClr val="C00000"/>
                  </a:solidFill>
                  <a:latin typeface="Times New Roman" panose="02020603050405020304" pitchFamily="18" charset="0"/>
                  <a:cs typeface="Times New Roman" panose="02020603050405020304" pitchFamily="18" charset="0"/>
                </a:endParaRPr>
              </a:p>
            </p:txBody>
          </p:sp>
        </p:grpSp>
        <p:sp>
          <p:nvSpPr>
            <p:cNvPr id="10" name="Flowchart: Terminator 9"/>
            <p:cNvSpPr/>
            <p:nvPr/>
          </p:nvSpPr>
          <p:spPr>
            <a:xfrm>
              <a:off x="2560320" y="625078"/>
              <a:ext cx="2720340" cy="810419"/>
            </a:xfrm>
            <a:prstGeom prst="flowChartTermina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524000" y="779244"/>
            <a:ext cx="3807688" cy="523220"/>
          </a:xfrm>
          <a:prstGeom prst="rect">
            <a:avLst/>
          </a:prstGeom>
          <a:noFill/>
        </p:spPr>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Phương pháp ghép</a:t>
            </a:r>
            <a:endParaRPr lang="en-US" sz="2800" b="1">
              <a:solidFill>
                <a:schemeClr val="bg1"/>
              </a:solidFill>
              <a:latin typeface="Times New Roman" panose="02020603050405020304" pitchFamily="18" charset="0"/>
              <a:cs typeface="Times New Roman" panose="02020603050405020304" pitchFamily="18" charset="0"/>
            </a:endParaRPr>
          </a:p>
        </p:txBody>
      </p:sp>
      <p:pic>
        <p:nvPicPr>
          <p:cNvPr id="1026" name="Picture 2" descr="Top 17 kỹ thuật trồng mãng cầu xiêm ghép bình bát hay nhất 2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902" y="1851660"/>
            <a:ext cx="5486399"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Mai Đại Lộc- mai cúc thọ hương - Cây ghép mini | Shopee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320" y="1866899"/>
            <a:ext cx="3074670" cy="4099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TextBox 12"/>
          <p:cNvSpPr txBox="1"/>
          <p:nvPr/>
        </p:nvSpPr>
        <p:spPr>
          <a:xfrm>
            <a:off x="2573102" y="6053991"/>
            <a:ext cx="2758586"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Cây mảng cầu xiêm</a:t>
            </a:r>
            <a:endParaRPr lang="en-US" sz="2400">
              <a:latin typeface="Times New Roman" panose="02020603050405020304" pitchFamily="18" charset="0"/>
              <a:cs typeface="Times New Roman" panose="02020603050405020304" pitchFamily="18" charset="0"/>
            </a:endParaRPr>
          </a:p>
        </p:txBody>
      </p:sp>
      <p:sp>
        <p:nvSpPr>
          <p:cNvPr id="16" name="TextBox 15"/>
          <p:cNvSpPr txBox="1"/>
          <p:nvPr/>
        </p:nvSpPr>
        <p:spPr>
          <a:xfrm>
            <a:off x="7762322" y="6031687"/>
            <a:ext cx="2444668"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Cây mai vàng</a:t>
            </a:r>
            <a:endParaRPr lang="en-US" sz="2400">
              <a:latin typeface="Times New Roman" panose="02020603050405020304" pitchFamily="18" charset="0"/>
              <a:cs typeface="Times New Roman" panose="02020603050405020304" pitchFamily="18" charset="0"/>
            </a:endParaRPr>
          </a:p>
        </p:txBody>
      </p:sp>
      <p:sp>
        <p:nvSpPr>
          <p:cNvPr id="14" name="Rounded Rectangular Callout 13"/>
          <p:cNvSpPr/>
          <p:nvPr/>
        </p:nvSpPr>
        <p:spPr>
          <a:xfrm>
            <a:off x="3694360" y="2010419"/>
            <a:ext cx="5109882" cy="103542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anose="02020603050405020304" pitchFamily="18" charset="0"/>
                <a:cs typeface="Times New Roman" panose="02020603050405020304" pitchFamily="18" charset="0"/>
              </a:rPr>
              <a:t>Đây là phương pháp nhân giống vô tính nào?</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2890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wipe(down)">
                                      <p:cBhvr>
                                        <p:cTn id="19" dur="5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par>
                                <p:cTn id="35" presetID="22" presetClass="entr" presetSubtype="4"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6"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74370" y="650804"/>
            <a:ext cx="4343400" cy="810419"/>
            <a:chOff x="937260" y="625078"/>
            <a:chExt cx="4343400" cy="810419"/>
          </a:xfrm>
        </p:grpSpPr>
        <p:grpSp>
          <p:nvGrpSpPr>
            <p:cNvPr id="8" name="Group 7"/>
            <p:cNvGrpSpPr/>
            <p:nvPr/>
          </p:nvGrpSpPr>
          <p:grpSpPr>
            <a:xfrm>
              <a:off x="937260" y="625078"/>
              <a:ext cx="2377440" cy="810419"/>
              <a:chOff x="5040630" y="717153"/>
              <a:chExt cx="2455544" cy="810419"/>
            </a:xfrm>
          </p:grpSpPr>
          <p:sp>
            <p:nvSpPr>
              <p:cNvPr id="7" name="Flowchart: Terminator 6"/>
              <p:cNvSpPr/>
              <p:nvPr/>
            </p:nvSpPr>
            <p:spPr>
              <a:xfrm>
                <a:off x="5040630" y="717153"/>
                <a:ext cx="2455544" cy="810419"/>
              </a:xfrm>
              <a:prstGeom prst="flowChartTermina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132070" y="773747"/>
                <a:ext cx="674370" cy="69723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C00000"/>
                    </a:solidFill>
                    <a:latin typeface="Times New Roman" panose="02020603050405020304" pitchFamily="18" charset="0"/>
                    <a:cs typeface="Times New Roman" panose="02020603050405020304" pitchFamily="18" charset="0"/>
                  </a:rPr>
                  <a:t>C</a:t>
                </a:r>
                <a:endParaRPr lang="en-US" sz="2400" b="1">
                  <a:solidFill>
                    <a:srgbClr val="C00000"/>
                  </a:solidFill>
                  <a:latin typeface="Times New Roman" panose="02020603050405020304" pitchFamily="18" charset="0"/>
                  <a:cs typeface="Times New Roman" panose="02020603050405020304" pitchFamily="18" charset="0"/>
                </a:endParaRPr>
              </a:p>
            </p:txBody>
          </p:sp>
        </p:grpSp>
        <p:sp>
          <p:nvSpPr>
            <p:cNvPr id="10" name="Flowchart: Terminator 9"/>
            <p:cNvSpPr/>
            <p:nvPr/>
          </p:nvSpPr>
          <p:spPr>
            <a:xfrm>
              <a:off x="2560320" y="625078"/>
              <a:ext cx="2720340" cy="810419"/>
            </a:xfrm>
            <a:prstGeom prst="flowChartTermina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524000" y="779244"/>
            <a:ext cx="3807688" cy="523220"/>
          </a:xfrm>
          <a:prstGeom prst="rect">
            <a:avLst/>
          </a:prstGeom>
          <a:noFill/>
        </p:spPr>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Phương pháp ghép</a:t>
            </a:r>
            <a:endParaRPr lang="en-US" sz="2800" b="1">
              <a:solidFill>
                <a:schemeClr val="bg1"/>
              </a:solidFill>
              <a:latin typeface="Times New Roman" panose="02020603050405020304" pitchFamily="18" charset="0"/>
              <a:cs typeface="Times New Roman" panose="02020603050405020304" pitchFamily="18" charset="0"/>
            </a:endParaRPr>
          </a:p>
        </p:txBody>
      </p:sp>
      <p:pic>
        <p:nvPicPr>
          <p:cNvPr id="1026" name="Picture 2" descr="Top 17 kỹ thuật trồng mãng cầu xiêm ghép bình bát hay nhất 2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902" y="1851660"/>
            <a:ext cx="5486399"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TextBox 12"/>
          <p:cNvSpPr txBox="1"/>
          <p:nvPr/>
        </p:nvSpPr>
        <p:spPr>
          <a:xfrm>
            <a:off x="1145357" y="6053991"/>
            <a:ext cx="5024486"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Cây mảng cầu xiêm ghép gốc bình bát</a:t>
            </a:r>
            <a:endParaRPr lang="en-US" sz="2400">
              <a:latin typeface="Times New Roman" panose="02020603050405020304" pitchFamily="18" charset="0"/>
              <a:cs typeface="Times New Roman" panose="02020603050405020304" pitchFamily="18" charset="0"/>
            </a:endParaRPr>
          </a:p>
        </p:txBody>
      </p:sp>
      <p:sp>
        <p:nvSpPr>
          <p:cNvPr id="2" name="Right Arrow 1"/>
          <p:cNvSpPr/>
          <p:nvPr/>
        </p:nvSpPr>
        <p:spPr>
          <a:xfrm rot="20184984">
            <a:off x="6376262" y="3379775"/>
            <a:ext cx="1715689" cy="30613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rot="20079766">
            <a:off x="6266593" y="2848543"/>
            <a:ext cx="1694330"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Nhánh ghép</a:t>
            </a:r>
            <a:endParaRPr lang="en-US" sz="2400">
              <a:latin typeface="Times New Roman" panose="02020603050405020304" pitchFamily="18" charset="0"/>
              <a:cs typeface="Times New Roman" panose="02020603050405020304" pitchFamily="18" charset="0"/>
            </a:endParaRPr>
          </a:p>
        </p:txBody>
      </p:sp>
      <p:pic>
        <p:nvPicPr>
          <p:cNvPr id="2050" name="Picture 2" descr="Cây mãng cầu xiêm - Cách trồng chăm sóc cây mãng cầu xiê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8911" y="790608"/>
            <a:ext cx="3794378" cy="27422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ình bát: Cây ăn trái quen thuộc có tác dụng trị bệ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8911" y="4001652"/>
            <a:ext cx="3794378" cy="2845784"/>
          </a:xfrm>
          <a:prstGeom prst="rect">
            <a:avLst/>
          </a:prstGeom>
          <a:noFill/>
          <a:extLst>
            <a:ext uri="{909E8E84-426E-40DD-AFC4-6F175D3DCCD1}">
              <a14:hiddenFill xmlns:a14="http://schemas.microsoft.com/office/drawing/2010/main">
                <a:solidFill>
                  <a:srgbClr val="FFFFFF"/>
                </a:solidFill>
              </a14:hiddenFill>
            </a:ext>
          </a:extLst>
        </p:spPr>
      </p:pic>
      <p:sp>
        <p:nvSpPr>
          <p:cNvPr id="17" name="Right Arrow 16"/>
          <p:cNvSpPr/>
          <p:nvPr/>
        </p:nvSpPr>
        <p:spPr>
          <a:xfrm rot="1562250">
            <a:off x="6366794" y="4362674"/>
            <a:ext cx="1715689" cy="30613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1593677">
            <a:off x="6311670" y="4602042"/>
            <a:ext cx="1694330"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Gốc ghép</a:t>
            </a:r>
            <a:endParaRPr lang="en-US" sz="2400">
              <a:latin typeface="Times New Roman" panose="02020603050405020304" pitchFamily="18" charset="0"/>
              <a:cs typeface="Times New Roman" panose="02020603050405020304" pitchFamily="18" charset="0"/>
            </a:endParaRPr>
          </a:p>
        </p:txBody>
      </p:sp>
      <p:sp>
        <p:nvSpPr>
          <p:cNvPr id="5" name="Round Diagonal Corner Rectangle 4"/>
          <p:cNvSpPr/>
          <p:nvPr/>
        </p:nvSpPr>
        <p:spPr>
          <a:xfrm>
            <a:off x="2256748" y="1841738"/>
            <a:ext cx="9159653" cy="841812"/>
          </a:xfrm>
          <a:prstGeom prst="round2Diag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anose="02020603050405020304" pitchFamily="18" charset="0"/>
                <a:cs typeface="Times New Roman" panose="02020603050405020304" pitchFamily="18" charset="0"/>
              </a:rPr>
              <a:t>Giúp cây mảng cầu có bộ rễ khỏe, chịu hạn, chịu mặn rất tốt.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80374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circle(in)">
                                      <p:cBhvr>
                                        <p:cTn id="23" dur="20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52"/>
                                        </p:tgtEl>
                                        <p:attrNameLst>
                                          <p:attrName>style.visibility</p:attrName>
                                        </p:attrNameLst>
                                      </p:cBhvr>
                                      <p:to>
                                        <p:strVal val="visible"/>
                                      </p:to>
                                    </p:set>
                                    <p:animEffect transition="in" filter="fade">
                                      <p:cBhvr>
                                        <p:cTn id="36" dur="500"/>
                                        <p:tgtEl>
                                          <p:spTgt spid="205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arn(inVertical)">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P spid="3" grpId="0"/>
      <p:bldP spid="17" grpId="0" animBg="1"/>
      <p:bldP spid="18"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74370" y="650804"/>
            <a:ext cx="4343400" cy="810419"/>
            <a:chOff x="937260" y="625078"/>
            <a:chExt cx="4343400" cy="810419"/>
          </a:xfrm>
        </p:grpSpPr>
        <p:grpSp>
          <p:nvGrpSpPr>
            <p:cNvPr id="3" name="Group 2"/>
            <p:cNvGrpSpPr/>
            <p:nvPr/>
          </p:nvGrpSpPr>
          <p:grpSpPr>
            <a:xfrm>
              <a:off x="937260" y="625078"/>
              <a:ext cx="2377440" cy="810419"/>
              <a:chOff x="5040630" y="717153"/>
              <a:chExt cx="2455544" cy="810419"/>
            </a:xfrm>
          </p:grpSpPr>
          <p:sp>
            <p:nvSpPr>
              <p:cNvPr id="5" name="Flowchart: Terminator 4"/>
              <p:cNvSpPr/>
              <p:nvPr/>
            </p:nvSpPr>
            <p:spPr>
              <a:xfrm>
                <a:off x="5040630" y="717153"/>
                <a:ext cx="2455544" cy="810419"/>
              </a:xfrm>
              <a:prstGeom prst="flowChartTermina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132070" y="773747"/>
                <a:ext cx="674370" cy="69723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C00000"/>
                    </a:solidFill>
                    <a:latin typeface="Times New Roman" panose="02020603050405020304" pitchFamily="18" charset="0"/>
                    <a:cs typeface="Times New Roman" panose="02020603050405020304" pitchFamily="18" charset="0"/>
                  </a:rPr>
                  <a:t>C</a:t>
                </a:r>
                <a:endParaRPr lang="en-US" sz="2400" b="1">
                  <a:solidFill>
                    <a:srgbClr val="C00000"/>
                  </a:solidFill>
                  <a:latin typeface="Times New Roman" panose="02020603050405020304" pitchFamily="18" charset="0"/>
                  <a:cs typeface="Times New Roman" panose="02020603050405020304" pitchFamily="18" charset="0"/>
                </a:endParaRPr>
              </a:p>
            </p:txBody>
          </p:sp>
        </p:grpSp>
        <p:sp>
          <p:nvSpPr>
            <p:cNvPr id="4" name="Flowchart: Terminator 3"/>
            <p:cNvSpPr/>
            <p:nvPr/>
          </p:nvSpPr>
          <p:spPr>
            <a:xfrm>
              <a:off x="2560320" y="625078"/>
              <a:ext cx="2720340" cy="810419"/>
            </a:xfrm>
            <a:prstGeom prst="flowChartTermina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1524000" y="779244"/>
            <a:ext cx="3807688" cy="523220"/>
          </a:xfrm>
          <a:prstGeom prst="rect">
            <a:avLst/>
          </a:prstGeom>
          <a:noFill/>
        </p:spPr>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Phương pháp ghép</a:t>
            </a:r>
            <a:endParaRPr lang="en-US" sz="2800" b="1">
              <a:solidFill>
                <a:schemeClr val="bg1"/>
              </a:solidFill>
              <a:latin typeface="Times New Roman" panose="02020603050405020304" pitchFamily="18" charset="0"/>
              <a:cs typeface="Times New Roman" panose="02020603050405020304" pitchFamily="18" charset="0"/>
            </a:endParaRPr>
          </a:p>
        </p:txBody>
      </p:sp>
      <p:pic>
        <p:nvPicPr>
          <p:cNvPr id="8" name="Picture 4" descr="Mai Đại Lộc- mai cúc thọ hương - Cây ghép mini | Shopee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653" y="1867497"/>
            <a:ext cx="3074670" cy="4099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TextBox 8"/>
          <p:cNvSpPr txBox="1"/>
          <p:nvPr/>
        </p:nvSpPr>
        <p:spPr>
          <a:xfrm>
            <a:off x="1524000" y="6125816"/>
            <a:ext cx="2444668"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Cây mai vàng</a:t>
            </a:r>
            <a:endParaRPr lang="en-US" sz="2400">
              <a:latin typeface="Times New Roman" panose="02020603050405020304" pitchFamily="18" charset="0"/>
              <a:cs typeface="Times New Roman" panose="02020603050405020304" pitchFamily="18" charset="0"/>
            </a:endParaRPr>
          </a:p>
        </p:txBody>
      </p:sp>
      <p:sp>
        <p:nvSpPr>
          <p:cNvPr id="10" name="AutoShape 2" descr="CÁC LOẠI MAI VÀNG ĐẸP NHẤT Ở VIỆT NAM HIỆN NAY"/>
          <p:cNvSpPr>
            <a:spLocks noChangeAspect="1" noChangeArrowheads="1"/>
          </p:cNvSpPr>
          <p:nvPr/>
        </p:nvSpPr>
        <p:spPr bwMode="auto">
          <a:xfrm>
            <a:off x="4445186" y="2544948"/>
            <a:ext cx="6581402" cy="65814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COMBO 2 BẦU CÂY GIỐNG MAI VÀNG 5 CÁNH ĐƠN | Lazada.vn"/>
          <p:cNvSpPr>
            <a:spLocks noChangeAspect="1" noChangeArrowheads="1"/>
          </p:cNvSpPr>
          <p:nvPr/>
        </p:nvSpPr>
        <p:spPr bwMode="auto">
          <a:xfrm>
            <a:off x="-255494" y="-555533"/>
            <a:ext cx="868269" cy="8682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Đau mối Đạo - Tin Tức PG - Chùa Điều Ngự - Dieu Ngu Tem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0841" y="2706309"/>
            <a:ext cx="3021480" cy="226518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oa mai vàng trăm cánh – hoa mai, mai viet nam, mai vang, cho thue mai tet,  ban mai tet, mai vang nam canh, mai bonsai, ban goc mai vang, noi ba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146"/>
          <a:stretch/>
        </p:blipFill>
        <p:spPr bwMode="auto">
          <a:xfrm>
            <a:off x="8734612" y="2544948"/>
            <a:ext cx="2856753" cy="186089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ây Hoa Mai Có Bao Nhiêu Loạ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4612" y="212240"/>
            <a:ext cx="2291976" cy="216224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oa mai cúc cam 36 cánh(cây ghép) | Shopee Việt Nam"/>
          <p:cNvPicPr>
            <a:picLocks noChangeAspect="1" noChangeArrowheads="1"/>
          </p:cNvPicPr>
          <p:nvPr/>
        </p:nvPicPr>
        <p:blipFill rotWithShape="1">
          <a:blip r:embed="rId6">
            <a:extLst>
              <a:ext uri="{28A0092B-C50C-407E-A947-70E740481C1C}">
                <a14:useLocalDpi xmlns:a14="http://schemas.microsoft.com/office/drawing/2010/main" val="0"/>
              </a:ext>
            </a:extLst>
          </a:blip>
          <a:srcRect l="15540" t="29215" r="20475" b="27827"/>
          <a:stretch/>
        </p:blipFill>
        <p:spPr bwMode="auto">
          <a:xfrm>
            <a:off x="8695493" y="4568291"/>
            <a:ext cx="2864223" cy="192293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a:stCxn id="8" idx="3"/>
          </p:cNvCxnSpPr>
          <p:nvPr/>
        </p:nvCxnSpPr>
        <p:spPr>
          <a:xfrm flipV="1">
            <a:off x="3964323" y="3917277"/>
            <a:ext cx="476518" cy="1"/>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462321" y="2218765"/>
            <a:ext cx="1201525" cy="1583979"/>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462321" y="3802744"/>
            <a:ext cx="1201525" cy="1"/>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462287" y="3838903"/>
            <a:ext cx="1201559" cy="1458777"/>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716221" y="4971497"/>
            <a:ext cx="2642299" cy="369332"/>
          </a:xfrm>
          <a:prstGeom prst="rect">
            <a:avLst/>
          </a:prstGeom>
          <a:noFill/>
        </p:spPr>
        <p:txBody>
          <a:bodyPr wrap="square" rtlCol="0">
            <a:spAutoFit/>
          </a:bodyPr>
          <a:lstStyle/>
          <a:p>
            <a:r>
              <a:rPr lang="en-US" smtClean="0"/>
              <a:t>Hoa thường 5 cánh vàng</a:t>
            </a:r>
            <a:endParaRPr lang="en-US"/>
          </a:p>
        </p:txBody>
      </p:sp>
      <p:sp>
        <p:nvSpPr>
          <p:cNvPr id="28" name="TextBox 27"/>
          <p:cNvSpPr txBox="1"/>
          <p:nvPr/>
        </p:nvSpPr>
        <p:spPr>
          <a:xfrm>
            <a:off x="9482192" y="6491221"/>
            <a:ext cx="2109171" cy="369332"/>
          </a:xfrm>
          <a:prstGeom prst="rect">
            <a:avLst/>
          </a:prstGeom>
          <a:noFill/>
        </p:spPr>
        <p:txBody>
          <a:bodyPr wrap="square" rtlCol="0">
            <a:spAutoFit/>
          </a:bodyPr>
          <a:lstStyle/>
          <a:p>
            <a:r>
              <a:rPr lang="en-US" smtClean="0"/>
              <a:t>Hoa sau khi ghép </a:t>
            </a:r>
            <a:endParaRPr lang="en-US"/>
          </a:p>
        </p:txBody>
      </p:sp>
    </p:spTree>
    <p:extLst>
      <p:ext uri="{BB962C8B-B14F-4D97-AF65-F5344CB8AC3E}">
        <p14:creationId xmlns:p14="http://schemas.microsoft.com/office/powerpoint/2010/main" val="31004608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80"/>
                                        </p:tgtEl>
                                        <p:attrNameLst>
                                          <p:attrName>style.visibility</p:attrName>
                                        </p:attrNameLst>
                                      </p:cBhvr>
                                      <p:to>
                                        <p:strVal val="visible"/>
                                      </p:to>
                                    </p:set>
                                    <p:animEffect transition="in" filter="barn(inVertical)">
                                      <p:cBhvr>
                                        <p:cTn id="22" dur="500"/>
                                        <p:tgtEl>
                                          <p:spTgt spid="308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084"/>
                                        </p:tgtEl>
                                        <p:attrNameLst>
                                          <p:attrName>style.visibility</p:attrName>
                                        </p:attrNameLst>
                                      </p:cBhvr>
                                      <p:to>
                                        <p:strVal val="visible"/>
                                      </p:to>
                                    </p:set>
                                    <p:animEffect transition="in" filter="circle(in)">
                                      <p:cBhvr>
                                        <p:cTn id="42" dur="2000"/>
                                        <p:tgtEl>
                                          <p:spTgt spid="308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082"/>
                                        </p:tgtEl>
                                        <p:attrNameLst>
                                          <p:attrName>style.visibility</p:attrName>
                                        </p:attrNameLst>
                                      </p:cBhvr>
                                      <p:to>
                                        <p:strVal val="visible"/>
                                      </p:to>
                                    </p:set>
                                    <p:animEffect transition="in" filter="randombar(horizontal)">
                                      <p:cBhvr>
                                        <p:cTn id="52" dur="500"/>
                                        <p:tgtEl>
                                          <p:spTgt spid="308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3086"/>
                                        </p:tgtEl>
                                        <p:attrNameLst>
                                          <p:attrName>style.visibility</p:attrName>
                                        </p:attrNameLst>
                                      </p:cBhvr>
                                      <p:to>
                                        <p:strVal val="visible"/>
                                      </p:to>
                                    </p:set>
                                    <p:animEffect transition="in" filter="randombar(horizontal)">
                                      <p:cBhvr>
                                        <p:cTn id="62" dur="5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81667" y="2405179"/>
            <a:ext cx="8113059" cy="1577996"/>
          </a:xfrm>
          <a:prstGeom prst="rect">
            <a:avLst/>
          </a:prstGeom>
        </p:spPr>
        <p:txBody>
          <a:bodyPr wrap="square">
            <a:spAutoFit/>
          </a:bodyPr>
          <a:lstStyle/>
          <a:p>
            <a:pPr>
              <a:lnSpc>
                <a:spcPct val="107000"/>
              </a:lnSpc>
              <a:spcAft>
                <a:spcPts val="800"/>
              </a:spcAft>
            </a:pPr>
            <a:r>
              <a:rPr lang="en-US" sz="2800" smtClean="0">
                <a:latin typeface="Times New Roman" panose="02020603050405020304" pitchFamily="18" charset="0"/>
                <a:ea typeface="Calibri" panose="020F0502020204030204" pitchFamily="34" charset="0"/>
                <a:cs typeface="Times New Roman" panose="02020603050405020304" pitchFamily="18" charset="0"/>
              </a:rPr>
              <a:t>Phương </a:t>
            </a:r>
            <a:r>
              <a:rPr lang="en-US" sz="2800">
                <a:latin typeface="Times New Roman" panose="02020603050405020304" pitchFamily="18" charset="0"/>
                <a:ea typeface="Calibri" panose="020F0502020204030204" pitchFamily="34" charset="0"/>
                <a:cs typeface="Times New Roman" panose="02020603050405020304" pitchFamily="18" charset="0"/>
              </a:rPr>
              <a:t>pháp </a:t>
            </a:r>
            <a:r>
              <a:rPr lang="en-US" sz="2800" smtClean="0">
                <a:latin typeface="Times New Roman" panose="02020603050405020304" pitchFamily="18" charset="0"/>
                <a:ea typeface="Calibri" panose="020F0502020204030204" pitchFamily="34" charset="0"/>
                <a:cs typeface="Times New Roman" panose="02020603050405020304" pitchFamily="18" charset="0"/>
              </a:rPr>
              <a:t>ghép </a:t>
            </a:r>
            <a:r>
              <a:rPr lang="en-US" sz="2800">
                <a:latin typeface="Times New Roman" panose="02020603050405020304" pitchFamily="18" charset="0"/>
                <a:ea typeface="Calibri" panose="020F0502020204030204" pitchFamily="34" charset="0"/>
                <a:cs typeface="Times New Roman" panose="02020603050405020304" pitchFamily="18" charset="0"/>
              </a:rPr>
              <a:t>có ưu, nhược điểm gì?</a:t>
            </a:r>
          </a:p>
          <a:p>
            <a:pPr>
              <a:lnSpc>
                <a:spcPct val="107000"/>
              </a:lnSpc>
              <a:spcAft>
                <a:spcPts val="800"/>
              </a:spcAft>
            </a:pPr>
            <a:r>
              <a:rPr lang="en-US" sz="2800" smtClean="0">
                <a:latin typeface="Times New Roman" panose="02020603050405020304" pitchFamily="18" charset="0"/>
                <a:ea typeface="Calibri" panose="020F0502020204030204" pitchFamily="34" charset="0"/>
                <a:cs typeface="Times New Roman" panose="02020603050405020304" pitchFamily="18" charset="0"/>
              </a:rPr>
              <a:t>Hãy </a:t>
            </a:r>
            <a:r>
              <a:rPr lang="en-US" sz="2800">
                <a:latin typeface="Times New Roman" panose="02020603050405020304" pitchFamily="18" charset="0"/>
                <a:ea typeface="Calibri" panose="020F0502020204030204" pitchFamily="34" charset="0"/>
                <a:cs typeface="Times New Roman" panose="02020603050405020304" pitchFamily="18" charset="0"/>
              </a:rPr>
              <a:t>cho biết </a:t>
            </a:r>
            <a:r>
              <a:rPr lang="en-US" sz="2800" smtClean="0">
                <a:latin typeface="Times New Roman" panose="02020603050405020304" pitchFamily="18" charset="0"/>
                <a:ea typeface="Calibri" panose="020F0502020204030204" pitchFamily="34" charset="0"/>
                <a:cs typeface="Times New Roman" panose="02020603050405020304" pitchFamily="18" charset="0"/>
              </a:rPr>
              <a:t>cách tiến hành của phương </a:t>
            </a:r>
            <a:r>
              <a:rPr lang="en-US" sz="2800">
                <a:latin typeface="Times New Roman" panose="02020603050405020304" pitchFamily="18" charset="0"/>
                <a:ea typeface="Calibri" panose="020F0502020204030204" pitchFamily="34" charset="0"/>
                <a:cs typeface="Times New Roman" panose="02020603050405020304" pitchFamily="18" charset="0"/>
              </a:rPr>
              <a:t>pháp </a:t>
            </a:r>
            <a:r>
              <a:rPr lang="en-US" sz="2800" smtClean="0">
                <a:latin typeface="Times New Roman" panose="02020603050405020304" pitchFamily="18" charset="0"/>
                <a:ea typeface="Calibri" panose="020F0502020204030204" pitchFamily="34" charset="0"/>
                <a:cs typeface="Times New Roman" panose="02020603050405020304" pitchFamily="18" charset="0"/>
              </a:rPr>
              <a:t>ghép </a:t>
            </a:r>
            <a:r>
              <a:rPr lang="en-US" sz="2800">
                <a:latin typeface="Times New Roman" panose="02020603050405020304" pitchFamily="18" charset="0"/>
                <a:ea typeface="Calibri" panose="020F0502020204030204" pitchFamily="34" charset="0"/>
                <a:cs typeface="Times New Roman" panose="02020603050405020304" pitchFamily="18" charset="0"/>
              </a:rPr>
              <a:t>gồm những bước nào?</a:t>
            </a:r>
          </a:p>
        </p:txBody>
      </p:sp>
      <p:pic>
        <p:nvPicPr>
          <p:cNvPr id="4098" name="Picture 2" descr="dau-hoi-cham-5.jpg"/>
          <p:cNvPicPr>
            <a:picLocks noChangeAspect="1" noChangeArrowheads="1"/>
          </p:cNvPicPr>
          <p:nvPr/>
        </p:nvPicPr>
        <p:blipFill rotWithShape="1">
          <a:blip r:embed="rId2">
            <a:extLst>
              <a:ext uri="{28A0092B-C50C-407E-A947-70E740481C1C}">
                <a14:useLocalDpi xmlns:a14="http://schemas.microsoft.com/office/drawing/2010/main" val="0"/>
              </a:ext>
            </a:extLst>
          </a:blip>
          <a:srcRect l="16522" t="4403" r="15067" b="5278"/>
          <a:stretch/>
        </p:blipFill>
        <p:spPr bwMode="auto">
          <a:xfrm>
            <a:off x="857250" y="1611630"/>
            <a:ext cx="2308860" cy="3040380"/>
          </a:xfrm>
          <a:prstGeom prst="rect">
            <a:avLst/>
          </a:prstGeom>
          <a:gradFill>
            <a:gsLst>
              <a:gs pos="0">
                <a:schemeClr val="accent4">
                  <a:lumMod val="5000"/>
                  <a:lumOff val="95000"/>
                </a:schemeClr>
              </a:gs>
              <a:gs pos="100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pic>
      <p:grpSp>
        <p:nvGrpSpPr>
          <p:cNvPr id="4" name="Group 3"/>
          <p:cNvGrpSpPr/>
          <p:nvPr/>
        </p:nvGrpSpPr>
        <p:grpSpPr>
          <a:xfrm>
            <a:off x="674370" y="650804"/>
            <a:ext cx="4343400" cy="810419"/>
            <a:chOff x="937260" y="625078"/>
            <a:chExt cx="4343400" cy="810419"/>
          </a:xfrm>
        </p:grpSpPr>
        <p:grpSp>
          <p:nvGrpSpPr>
            <p:cNvPr id="5" name="Group 4"/>
            <p:cNvGrpSpPr/>
            <p:nvPr/>
          </p:nvGrpSpPr>
          <p:grpSpPr>
            <a:xfrm>
              <a:off x="937260" y="625078"/>
              <a:ext cx="2377440" cy="810419"/>
              <a:chOff x="5040630" y="717153"/>
              <a:chExt cx="2455544" cy="810419"/>
            </a:xfrm>
          </p:grpSpPr>
          <p:sp>
            <p:nvSpPr>
              <p:cNvPr id="7" name="Flowchart: Terminator 6"/>
              <p:cNvSpPr/>
              <p:nvPr/>
            </p:nvSpPr>
            <p:spPr>
              <a:xfrm>
                <a:off x="5040630" y="717153"/>
                <a:ext cx="2455544" cy="810419"/>
              </a:xfrm>
              <a:prstGeom prst="flowChartTermina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32070" y="773747"/>
                <a:ext cx="674370" cy="69723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C00000"/>
                    </a:solidFill>
                    <a:latin typeface="Times New Roman" panose="02020603050405020304" pitchFamily="18" charset="0"/>
                    <a:cs typeface="Times New Roman" panose="02020603050405020304" pitchFamily="18" charset="0"/>
                  </a:rPr>
                  <a:t>C</a:t>
                </a:r>
                <a:endParaRPr lang="en-US" sz="2400" b="1">
                  <a:solidFill>
                    <a:srgbClr val="C00000"/>
                  </a:solidFill>
                  <a:latin typeface="Times New Roman" panose="02020603050405020304" pitchFamily="18" charset="0"/>
                  <a:cs typeface="Times New Roman" panose="02020603050405020304" pitchFamily="18" charset="0"/>
                </a:endParaRPr>
              </a:p>
            </p:txBody>
          </p:sp>
        </p:grpSp>
        <p:sp>
          <p:nvSpPr>
            <p:cNvPr id="6" name="Flowchart: Terminator 5"/>
            <p:cNvSpPr/>
            <p:nvPr/>
          </p:nvSpPr>
          <p:spPr>
            <a:xfrm>
              <a:off x="2560320" y="625078"/>
              <a:ext cx="2720340" cy="810419"/>
            </a:xfrm>
            <a:prstGeom prst="flowChartTermina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524000" y="779244"/>
            <a:ext cx="3807688" cy="523220"/>
          </a:xfrm>
          <a:prstGeom prst="rect">
            <a:avLst/>
          </a:prstGeom>
          <a:noFill/>
        </p:spPr>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Phương pháp ghép</a:t>
            </a:r>
            <a:endParaRPr lang="en-US" sz="28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807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74370" y="650804"/>
            <a:ext cx="4343400" cy="810419"/>
            <a:chOff x="937260" y="625078"/>
            <a:chExt cx="4343400" cy="810419"/>
          </a:xfrm>
        </p:grpSpPr>
        <p:grpSp>
          <p:nvGrpSpPr>
            <p:cNvPr id="3" name="Group 2"/>
            <p:cNvGrpSpPr/>
            <p:nvPr/>
          </p:nvGrpSpPr>
          <p:grpSpPr>
            <a:xfrm>
              <a:off x="937260" y="625078"/>
              <a:ext cx="2377440" cy="810419"/>
              <a:chOff x="5040630" y="717153"/>
              <a:chExt cx="2455544" cy="810419"/>
            </a:xfrm>
          </p:grpSpPr>
          <p:sp>
            <p:nvSpPr>
              <p:cNvPr id="5" name="Flowchart: Terminator 4"/>
              <p:cNvSpPr/>
              <p:nvPr/>
            </p:nvSpPr>
            <p:spPr>
              <a:xfrm>
                <a:off x="5040630" y="717153"/>
                <a:ext cx="2455544" cy="810419"/>
              </a:xfrm>
              <a:prstGeom prst="flowChartTermina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132070" y="773747"/>
                <a:ext cx="674370" cy="69723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C00000"/>
                    </a:solidFill>
                    <a:latin typeface="Times New Roman" panose="02020603050405020304" pitchFamily="18" charset="0"/>
                    <a:cs typeface="Times New Roman" panose="02020603050405020304" pitchFamily="18" charset="0"/>
                  </a:rPr>
                  <a:t>C</a:t>
                </a:r>
              </a:p>
            </p:txBody>
          </p:sp>
        </p:grpSp>
        <p:sp>
          <p:nvSpPr>
            <p:cNvPr id="4" name="Flowchart: Terminator 3"/>
            <p:cNvSpPr/>
            <p:nvPr/>
          </p:nvSpPr>
          <p:spPr>
            <a:xfrm>
              <a:off x="2560320" y="625078"/>
              <a:ext cx="2720340" cy="810419"/>
            </a:xfrm>
            <a:prstGeom prst="flowChartTermina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1524000" y="779244"/>
            <a:ext cx="3807688" cy="523220"/>
          </a:xfrm>
          <a:prstGeom prst="rect">
            <a:avLst/>
          </a:prstGeom>
          <a:noFill/>
        </p:spPr>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Phương pháp ghép</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1322070" y="1703963"/>
            <a:ext cx="9593580" cy="2111475"/>
          </a:xfrm>
          <a:prstGeom prst="rect">
            <a:avLst/>
          </a:prstGeom>
        </p:spPr>
        <p:txBody>
          <a:bodyPr wrap="square">
            <a:spAutoFit/>
          </a:bodyPr>
          <a:lstStyle/>
          <a:p>
            <a:pPr>
              <a:lnSpc>
                <a:spcPct val="107000"/>
              </a:lnSpc>
              <a:spcAft>
                <a:spcPts val="800"/>
              </a:spcAft>
            </a:pPr>
            <a:r>
              <a:rPr lang="en-US" sz="2800" i="1">
                <a:latin typeface="Times New Roman" panose="02020603050405020304" pitchFamily="18" charset="0"/>
                <a:ea typeface="Calibri" panose="020F0502020204030204" pitchFamily="34" charset="0"/>
                <a:cs typeface="Times New Roman" panose="02020603050405020304" pitchFamily="18" charset="0"/>
              </a:rPr>
              <a:t>* Ưu điểm và nhược điểm:</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i="1" smtClean="0">
                <a:latin typeface="Times New Roman" panose="02020603050405020304" pitchFamily="18" charset="0"/>
                <a:ea typeface="Calibri" panose="020F0502020204030204" pitchFamily="34" charset="0"/>
                <a:cs typeface="Times New Roman" panose="02020603050405020304" pitchFamily="18" charset="0"/>
              </a:rPr>
              <a:t>	- </a:t>
            </a:r>
            <a:r>
              <a:rPr lang="en-US" sz="2800" i="1">
                <a:latin typeface="Times New Roman" panose="02020603050405020304" pitchFamily="18" charset="0"/>
                <a:ea typeface="Calibri" panose="020F0502020204030204" pitchFamily="34" charset="0"/>
                <a:cs typeface="Times New Roman" panose="02020603050405020304" pitchFamily="18" charset="0"/>
              </a:rPr>
              <a:t>Ưu điểm: Cây ghép có bộ rễ khỏe mạnh, thích nghi tốt, </a:t>
            </a:r>
            <a:r>
              <a:rPr lang="en-US" sz="2800" i="1" smtClean="0">
                <a:latin typeface="Times New Roman" panose="02020603050405020304" pitchFamily="18" charset="0"/>
                <a:ea typeface="Calibri" panose="020F0502020204030204" pitchFamily="34" charset="0"/>
                <a:cs typeface="Times New Roman" panose="02020603050405020304" pitchFamily="18" charset="0"/>
              </a:rPr>
              <a:t>	sinh sản</a:t>
            </a:r>
            <a:r>
              <a:rPr lang="en-US" sz="2800" i="1">
                <a:latin typeface="Times New Roman" panose="02020603050405020304" pitchFamily="18" charset="0"/>
                <a:ea typeface="Calibri" panose="020F0502020204030204" pitchFamily="34" charset="0"/>
                <a:cs typeface="Times New Roman" panose="02020603050405020304" pitchFamily="18" charset="0"/>
              </a:rPr>
              <a:t>, phát triển khỏe.</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r>
              <a:rPr lang="en-US" sz="2800" i="1" smtClean="0">
                <a:latin typeface="Times New Roman" panose="02020603050405020304" pitchFamily="18" charset="0"/>
                <a:ea typeface="Calibri" panose="020F0502020204030204" pitchFamily="34" charset="0"/>
              </a:rPr>
              <a:t>	- </a:t>
            </a:r>
            <a:r>
              <a:rPr lang="en-US" sz="2800" i="1">
                <a:latin typeface="Times New Roman" panose="02020603050405020304" pitchFamily="18" charset="0"/>
                <a:ea typeface="Calibri" panose="020F0502020204030204" pitchFamily="34" charset="0"/>
              </a:rPr>
              <a:t>Nhược điểm: đòi hỏi kĩ thuật cao.</a:t>
            </a:r>
            <a:endParaRPr lang="en-US" sz="2800"/>
          </a:p>
        </p:txBody>
      </p:sp>
    </p:spTree>
    <p:extLst>
      <p:ext uri="{BB962C8B-B14F-4D97-AF65-F5344CB8AC3E}">
        <p14:creationId xmlns:p14="http://schemas.microsoft.com/office/powerpoint/2010/main" val="15897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068" y="455044"/>
            <a:ext cx="11803488" cy="923330"/>
          </a:xfrm>
          <a:prstGeom prst="rect">
            <a:avLst/>
          </a:prstGeom>
          <a:noFill/>
        </p:spPr>
        <p:txBody>
          <a:bodyPr wrap="none" lIns="91440" tIns="45720" rIns="91440" bIns="45720">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BÀI </a:t>
            </a:r>
            <a:r>
              <a:rPr lang="vi-VN" sz="5400" b="1" dirty="0">
                <a:solidFill>
                  <a:srgbClr val="FF0000"/>
                </a:solidFill>
                <a:latin typeface="Times New Roman" panose="02020603050405020304" pitchFamily="18" charset="0"/>
                <a:cs typeface="Times New Roman" panose="02020603050405020304" pitchFamily="18" charset="0"/>
              </a:rPr>
              <a:t>1</a:t>
            </a:r>
            <a:r>
              <a:rPr lang="en-US" sz="5400" b="1" dirty="0">
                <a:solidFill>
                  <a:srgbClr val="FF0000"/>
                </a:solidFill>
                <a:latin typeface="Times New Roman" panose="02020603050405020304" pitchFamily="18" charset="0"/>
                <a:cs typeface="Times New Roman" panose="02020603050405020304" pitchFamily="18" charset="0"/>
              </a:rPr>
              <a:t>3: </a:t>
            </a:r>
            <a:r>
              <a:rPr lang="vi-VN" sz="5400" b="1" dirty="0">
                <a:solidFill>
                  <a:srgbClr val="FF0000"/>
                </a:solidFill>
                <a:latin typeface="Times New Roman" panose="02020603050405020304" pitchFamily="18" charset="0"/>
                <a:cs typeface="Times New Roman" panose="02020603050405020304" pitchFamily="18" charset="0"/>
              </a:rPr>
              <a:t>NHÂN GIỒNG CÂY TRỒNG </a:t>
            </a:r>
            <a:endParaRPr lang="en-US" sz="54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823191" y="1437409"/>
            <a:ext cx="7609609" cy="954107"/>
          </a:xfrm>
          <a:prstGeom prst="rect">
            <a:avLst/>
          </a:prstGeom>
          <a:noFill/>
        </p:spPr>
        <p:txBody>
          <a:bodyPr wrap="square" rtlCol="0">
            <a:spAutoFit/>
          </a:bodyPr>
          <a:lstStyle/>
          <a:p>
            <a:pPr lvl="0"/>
            <a:r>
              <a:rPr lang="vi-VN" sz="2800" b="1" dirty="0" smtClean="0">
                <a:solidFill>
                  <a:srgbClr val="0070C0"/>
                </a:solidFill>
                <a:latin typeface="Times New Roman" panose="02020603050405020304" pitchFamily="18" charset="0"/>
                <a:cs typeface="Times New Roman" panose="02020603050405020304" pitchFamily="18" charset="0"/>
              </a:rPr>
              <a:t>I. CÁC </a:t>
            </a:r>
            <a:r>
              <a:rPr lang="vi-VN" sz="2800" b="1" dirty="0">
                <a:solidFill>
                  <a:srgbClr val="0070C0"/>
                </a:solidFill>
                <a:latin typeface="Times New Roman" panose="02020603050405020304" pitchFamily="18" charset="0"/>
                <a:cs typeface="Times New Roman" panose="02020603050405020304" pitchFamily="18" charset="0"/>
              </a:rPr>
              <a:t>CẤP GIỐNG CÂY TRỒNG</a:t>
            </a:r>
          </a:p>
          <a:p>
            <a:endParaRPr lang="vi-VN" sz="2800" b="1" dirty="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97791" y="2092948"/>
            <a:ext cx="9603509" cy="523220"/>
          </a:xfrm>
          <a:prstGeom prst="rect">
            <a:avLst/>
          </a:prstGeom>
          <a:noFill/>
        </p:spPr>
        <p:txBody>
          <a:bodyPr wrap="square" rtlCol="0">
            <a:spAutoFit/>
          </a:bodyPr>
          <a:lstStyle/>
          <a:p>
            <a:pPr lvl="0"/>
            <a:r>
              <a:rPr lang="vi-VN" sz="2800" b="1" dirty="0" smtClean="0">
                <a:solidFill>
                  <a:srgbClr val="0070C0"/>
                </a:solidFill>
                <a:latin typeface="Times New Roman" panose="02020603050405020304" pitchFamily="18" charset="0"/>
                <a:cs typeface="Times New Roman" panose="02020603050405020304" pitchFamily="18" charset="0"/>
              </a:rPr>
              <a:t>II. </a:t>
            </a:r>
            <a:r>
              <a:rPr lang="vi-VN" sz="2800" b="1" dirty="0">
                <a:solidFill>
                  <a:srgbClr val="0070C0"/>
                </a:solidFill>
                <a:latin typeface="Times New Roman" panose="02020603050405020304" pitchFamily="18" charset="0"/>
                <a:cs typeface="Times New Roman" panose="02020603050405020304" pitchFamily="18" charset="0"/>
              </a:rPr>
              <a:t>MỘT SỐ PHƯƠNG PHÁP NHÂN GIỐNG CÂY TRỒNG</a:t>
            </a:r>
          </a:p>
        </p:txBody>
      </p:sp>
      <p:sp>
        <p:nvSpPr>
          <p:cNvPr id="5" name="Rectangle 4"/>
          <p:cNvSpPr/>
          <p:nvPr/>
        </p:nvSpPr>
        <p:spPr>
          <a:xfrm>
            <a:off x="1229590" y="2661691"/>
            <a:ext cx="7203209" cy="613245"/>
          </a:xfrm>
          <a:prstGeom prst="rect">
            <a:avLst/>
          </a:prstGeom>
        </p:spPr>
        <p:txBody>
          <a:bodyPr wrap="square">
            <a:spAutoFit/>
          </a:bodyPr>
          <a:lstStyle/>
          <a:p>
            <a:pPr lvl="0">
              <a:lnSpc>
                <a:spcPct val="115000"/>
              </a:lnSpc>
              <a:spcAft>
                <a:spcPts val="800"/>
              </a:spcAft>
            </a:pPr>
            <a:r>
              <a:rPr lang="vi-VN" sz="32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1</a:t>
            </a:r>
            <a:r>
              <a:rPr lang="vi-VN" sz="32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rgbClr val="7030A0"/>
                </a:solidFill>
                <a:latin typeface="Times New Roman" panose="02020603050405020304" pitchFamily="18" charset="0"/>
                <a:cs typeface="Times New Roman" panose="02020603050405020304" pitchFamily="18" charset="0"/>
              </a:rPr>
              <a:t>Phương pháp nhân giống hữu tính</a:t>
            </a:r>
            <a:endParaRPr lang="vi-VN"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229590" y="3284408"/>
            <a:ext cx="7203209" cy="613245"/>
          </a:xfrm>
          <a:prstGeom prst="rect">
            <a:avLst/>
          </a:prstGeom>
        </p:spPr>
        <p:txBody>
          <a:bodyPr wrap="square">
            <a:spAutoFit/>
          </a:bodyPr>
          <a:lstStyle/>
          <a:p>
            <a:pPr lvl="0">
              <a:lnSpc>
                <a:spcPct val="115000"/>
              </a:lnSpc>
              <a:spcAft>
                <a:spcPts val="800"/>
              </a:spcAft>
            </a:pPr>
            <a:r>
              <a:rPr lang="vi-VN"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2</a:t>
            </a:r>
            <a:r>
              <a:rPr lang="vi-VN" sz="32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rgbClr val="7030A0"/>
                </a:solidFill>
                <a:latin typeface="Times New Roman" panose="02020603050405020304" pitchFamily="18" charset="0"/>
                <a:cs typeface="Times New Roman" panose="02020603050405020304" pitchFamily="18" charset="0"/>
              </a:rPr>
              <a:t>Phương pháp nhân giống </a:t>
            </a:r>
            <a:r>
              <a:rPr lang="vi-VN" sz="3200" b="1" dirty="0" smtClean="0">
                <a:solidFill>
                  <a:srgbClr val="7030A0"/>
                </a:solidFill>
                <a:latin typeface="Times New Roman" panose="02020603050405020304" pitchFamily="18" charset="0"/>
                <a:cs typeface="Times New Roman" panose="02020603050405020304" pitchFamily="18" charset="0"/>
              </a:rPr>
              <a:t>vô </a:t>
            </a:r>
            <a:r>
              <a:rPr lang="vi-VN" sz="3200" b="1" dirty="0">
                <a:solidFill>
                  <a:srgbClr val="7030A0"/>
                </a:solidFill>
                <a:latin typeface="Times New Roman" panose="02020603050405020304" pitchFamily="18" charset="0"/>
                <a:cs typeface="Times New Roman" panose="02020603050405020304" pitchFamily="18" charset="0"/>
              </a:rPr>
              <a:t>tính</a:t>
            </a:r>
            <a:endParaRPr lang="vi-VN"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2309094" y="3888532"/>
            <a:ext cx="9141690" cy="587853"/>
          </a:xfrm>
          <a:prstGeom prst="rect">
            <a:avLst/>
          </a:prstGeom>
        </p:spPr>
        <p:txBody>
          <a:bodyPr wrap="square">
            <a:spAutoFit/>
          </a:bodyPr>
          <a:lstStyle/>
          <a:p>
            <a:pPr lvl="0">
              <a:lnSpc>
                <a:spcPct val="115000"/>
              </a:lnSpc>
              <a:spcAft>
                <a:spcPts val="800"/>
              </a:spcAft>
            </a:pPr>
            <a:r>
              <a:rPr lang="vi-VN" sz="2800" b="1" dirty="0" smtClean="0">
                <a:latin typeface="Times New Roman" panose="02020603050405020304" pitchFamily="18" charset="0"/>
                <a:ea typeface="Calibri" panose="020F0502020204030204" pitchFamily="34" charset="0"/>
                <a:cs typeface="Times New Roman" panose="02020603050405020304" pitchFamily="18" charset="0"/>
              </a:rPr>
              <a:t>a</a:t>
            </a:r>
            <a:r>
              <a:rPr lang="vi-VN"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Phương pháp giâm cành</a:t>
            </a:r>
            <a:endParaRPr lang="vi-VN"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2313710" y="4496808"/>
            <a:ext cx="9141690" cy="587853"/>
          </a:xfrm>
          <a:prstGeom prst="rect">
            <a:avLst/>
          </a:prstGeom>
        </p:spPr>
        <p:txBody>
          <a:bodyPr wrap="square">
            <a:spAutoFit/>
          </a:bodyPr>
          <a:lstStyle/>
          <a:p>
            <a:pPr lvl="0">
              <a:lnSpc>
                <a:spcPct val="115000"/>
              </a:lnSpc>
              <a:spcAft>
                <a:spcPts val="800"/>
              </a:spcAft>
            </a:pPr>
            <a:r>
              <a:rPr lang="vi-VN" sz="2800" b="1" dirty="0" smtClean="0">
                <a:latin typeface="Times New Roman" panose="02020603050405020304" pitchFamily="18" charset="0"/>
                <a:ea typeface="Calibri" panose="020F0502020204030204" pitchFamily="34" charset="0"/>
                <a:cs typeface="Times New Roman" panose="02020603050405020304" pitchFamily="18" charset="0"/>
              </a:rPr>
              <a:t>b</a:t>
            </a:r>
            <a:r>
              <a:rPr lang="vi-VN"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Phương pháp chiết cành</a:t>
            </a:r>
            <a:endParaRPr lang="vi-VN"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2318326" y="5081976"/>
            <a:ext cx="9141690" cy="587853"/>
          </a:xfrm>
          <a:prstGeom prst="rect">
            <a:avLst/>
          </a:prstGeom>
        </p:spPr>
        <p:txBody>
          <a:bodyPr wrap="square">
            <a:spAutoFit/>
          </a:bodyPr>
          <a:lstStyle/>
          <a:p>
            <a:pPr lvl="0">
              <a:lnSpc>
                <a:spcPct val="115000"/>
              </a:lnSpc>
              <a:spcAft>
                <a:spcPts val="800"/>
              </a:spcAft>
            </a:pPr>
            <a:r>
              <a:rPr lang="vi-VN" sz="2800" b="1" dirty="0" smtClean="0">
                <a:latin typeface="Times New Roman" panose="02020603050405020304" pitchFamily="18" charset="0"/>
                <a:ea typeface="Calibri" panose="020F0502020204030204" pitchFamily="34" charset="0"/>
                <a:cs typeface="Times New Roman" panose="02020603050405020304" pitchFamily="18" charset="0"/>
              </a:rPr>
              <a:t>c</a:t>
            </a:r>
            <a:r>
              <a:rPr lang="vi-VN"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Phương pháp ghép</a:t>
            </a:r>
            <a:endParaRPr lang="vi-VN"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2351810" y="5802261"/>
            <a:ext cx="9141690" cy="587853"/>
          </a:xfrm>
          <a:prstGeom prst="rect">
            <a:avLst/>
          </a:prstGeom>
        </p:spPr>
        <p:txBody>
          <a:bodyPr wrap="square">
            <a:spAutoFit/>
          </a:bodyPr>
          <a:lstStyle/>
          <a:p>
            <a:pPr lvl="0">
              <a:lnSpc>
                <a:spcPct val="115000"/>
              </a:lnSpc>
              <a:spcAft>
                <a:spcPts val="800"/>
              </a:spcAft>
            </a:pPr>
            <a:r>
              <a:rPr lang="vi-VN" sz="2800" b="1" dirty="0" smtClean="0">
                <a:latin typeface="Times New Roman" panose="02020603050405020304" pitchFamily="18" charset="0"/>
                <a:ea typeface="Calibri" panose="020F0502020204030204" pitchFamily="34" charset="0"/>
                <a:cs typeface="Times New Roman" panose="02020603050405020304" pitchFamily="18" charset="0"/>
              </a:rPr>
              <a:t>d</a:t>
            </a:r>
            <a:r>
              <a:rPr lang="vi-VN"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nuôi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bào</a:t>
            </a:r>
            <a:r>
              <a:rPr lang="en-US" sz="2800" b="1" dirty="0">
                <a:latin typeface="Times New Roman" panose="02020603050405020304" pitchFamily="18" charset="0"/>
                <a:cs typeface="Times New Roman" panose="02020603050405020304" pitchFamily="18" charset="0"/>
              </a:rPr>
              <a:t>.</a:t>
            </a:r>
            <a:endParaRPr lang="vi-VN"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45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74370" y="650804"/>
            <a:ext cx="4343400" cy="810419"/>
            <a:chOff x="937260" y="625078"/>
            <a:chExt cx="4343400" cy="810419"/>
          </a:xfrm>
        </p:grpSpPr>
        <p:grpSp>
          <p:nvGrpSpPr>
            <p:cNvPr id="3" name="Group 2"/>
            <p:cNvGrpSpPr/>
            <p:nvPr/>
          </p:nvGrpSpPr>
          <p:grpSpPr>
            <a:xfrm>
              <a:off x="937260" y="625078"/>
              <a:ext cx="2377440" cy="810419"/>
              <a:chOff x="5040630" y="717153"/>
              <a:chExt cx="2455544" cy="810419"/>
            </a:xfrm>
          </p:grpSpPr>
          <p:sp>
            <p:nvSpPr>
              <p:cNvPr id="5" name="Flowchart: Terminator 4"/>
              <p:cNvSpPr/>
              <p:nvPr/>
            </p:nvSpPr>
            <p:spPr>
              <a:xfrm>
                <a:off x="5040630" y="717153"/>
                <a:ext cx="2455544" cy="810419"/>
              </a:xfrm>
              <a:prstGeom prst="flowChartTermina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132070" y="773747"/>
                <a:ext cx="674370" cy="69723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C00000"/>
                    </a:solidFill>
                    <a:latin typeface="Times New Roman" panose="02020603050405020304" pitchFamily="18" charset="0"/>
                    <a:cs typeface="Times New Roman" panose="02020603050405020304" pitchFamily="18" charset="0"/>
                  </a:rPr>
                  <a:t>C</a:t>
                </a:r>
              </a:p>
            </p:txBody>
          </p:sp>
        </p:grpSp>
        <p:sp>
          <p:nvSpPr>
            <p:cNvPr id="4" name="Flowchart: Terminator 3"/>
            <p:cNvSpPr/>
            <p:nvPr/>
          </p:nvSpPr>
          <p:spPr>
            <a:xfrm>
              <a:off x="2560320" y="625078"/>
              <a:ext cx="2720340" cy="810419"/>
            </a:xfrm>
            <a:prstGeom prst="flowChartTermina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1524000" y="779244"/>
            <a:ext cx="3807688" cy="523220"/>
          </a:xfrm>
          <a:prstGeom prst="rect">
            <a:avLst/>
          </a:prstGeom>
          <a:noFill/>
        </p:spPr>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Phương pháp ghép</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9" name="Rectangle 8"/>
          <p:cNvSpPr/>
          <p:nvPr/>
        </p:nvSpPr>
        <p:spPr>
          <a:xfrm>
            <a:off x="1089362" y="1703963"/>
            <a:ext cx="9197638" cy="3371436"/>
          </a:xfrm>
          <a:prstGeom prst="rect">
            <a:avLst/>
          </a:prstGeom>
        </p:spPr>
        <p:txBody>
          <a:bodyPr wrap="square">
            <a:spAutoFit/>
          </a:bodyPr>
          <a:lstStyle/>
          <a:p>
            <a:pPr>
              <a:lnSpc>
                <a:spcPct val="107000"/>
              </a:lnSpc>
              <a:spcAft>
                <a:spcPts val="800"/>
              </a:spcAft>
            </a:pPr>
            <a:r>
              <a:rPr lang="en-US" sz="2800" i="1">
                <a:latin typeface="Times New Roman" panose="02020603050405020304" pitchFamily="18" charset="0"/>
                <a:ea typeface="Calibri" panose="020F0502020204030204" pitchFamily="34" charset="0"/>
                <a:cs typeface="Times New Roman" panose="02020603050405020304" pitchFamily="18" charset="0"/>
              </a:rPr>
              <a:t>*Cách tiến hành: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i="1" smtClean="0">
                <a:latin typeface="Times New Roman" panose="02020603050405020304" pitchFamily="18" charset="0"/>
                <a:ea typeface="Calibri" panose="020F0502020204030204" pitchFamily="34" charset="0"/>
                <a:cs typeface="Times New Roman" panose="02020603050405020304" pitchFamily="18" charset="0"/>
              </a:rPr>
              <a:t>	- Bước </a:t>
            </a:r>
            <a:r>
              <a:rPr lang="en-US" sz="2800" i="1">
                <a:latin typeface="Times New Roman" panose="02020603050405020304" pitchFamily="18" charset="0"/>
                <a:ea typeface="Calibri" panose="020F0502020204030204" pitchFamily="34" charset="0"/>
                <a:cs typeface="Times New Roman" panose="02020603050405020304" pitchFamily="18" charset="0"/>
              </a:rPr>
              <a:t>1: Gieo trồng cây gốc </a:t>
            </a:r>
            <a:r>
              <a:rPr lang="en-US" sz="2800" i="1" smtClean="0">
                <a:latin typeface="Times New Roman" panose="02020603050405020304" pitchFamily="18" charset="0"/>
                <a:ea typeface="Calibri" panose="020F0502020204030204" pitchFamily="34" charset="0"/>
                <a:cs typeface="Times New Roman" panose="02020603050405020304" pitchFamily="18" charset="0"/>
              </a:rPr>
              <a:t>ghép</a:t>
            </a:r>
            <a:endParaRPr lang="en-US" sz="280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i="1">
                <a:latin typeface="Times New Roman" panose="02020603050405020304" pitchFamily="18" charset="0"/>
                <a:ea typeface="Calibri" panose="020F0502020204030204" pitchFamily="34" charset="0"/>
                <a:cs typeface="Times New Roman" panose="02020603050405020304" pitchFamily="18" charset="0"/>
              </a:rPr>
              <a:t>	</a:t>
            </a:r>
            <a:r>
              <a:rPr lang="en-US" sz="2800" i="1" smtClean="0">
                <a:latin typeface="Times New Roman" panose="02020603050405020304" pitchFamily="18" charset="0"/>
                <a:ea typeface="Calibri" panose="020F0502020204030204" pitchFamily="34" charset="0"/>
                <a:cs typeface="Times New Roman" panose="02020603050405020304" pitchFamily="18" charset="0"/>
              </a:rPr>
              <a:t>- Bước </a:t>
            </a:r>
            <a:r>
              <a:rPr lang="en-US" sz="2800" i="1">
                <a:latin typeface="Times New Roman" panose="02020603050405020304" pitchFamily="18" charset="0"/>
                <a:ea typeface="Calibri" panose="020F0502020204030204" pitchFamily="34" charset="0"/>
                <a:cs typeface="Times New Roman" panose="02020603050405020304" pitchFamily="18" charset="0"/>
              </a:rPr>
              <a:t>2: Chọn cành ghép, mắt </a:t>
            </a:r>
            <a:r>
              <a:rPr lang="en-US" sz="2800" i="1" smtClean="0">
                <a:latin typeface="Times New Roman" panose="02020603050405020304" pitchFamily="18" charset="0"/>
                <a:ea typeface="Calibri" panose="020F0502020204030204" pitchFamily="34" charset="0"/>
                <a:cs typeface="Times New Roman" panose="02020603050405020304" pitchFamily="18" charset="0"/>
              </a:rPr>
              <a:t>ghép</a:t>
            </a:r>
            <a:endParaRPr lang="en-US" sz="280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i="1">
                <a:latin typeface="Times New Roman" panose="02020603050405020304" pitchFamily="18" charset="0"/>
                <a:ea typeface="Calibri" panose="020F0502020204030204" pitchFamily="34" charset="0"/>
                <a:cs typeface="Times New Roman" panose="02020603050405020304" pitchFamily="18" charset="0"/>
              </a:rPr>
              <a:t>	</a:t>
            </a:r>
            <a:r>
              <a:rPr lang="en-US" sz="2800" i="1" smtClean="0">
                <a:latin typeface="Times New Roman" panose="02020603050405020304" pitchFamily="18" charset="0"/>
                <a:ea typeface="Calibri" panose="020F0502020204030204" pitchFamily="34" charset="0"/>
                <a:cs typeface="Times New Roman" panose="02020603050405020304" pitchFamily="18" charset="0"/>
              </a:rPr>
              <a:t>- Bước </a:t>
            </a:r>
            <a:r>
              <a:rPr lang="en-US" sz="2800" i="1">
                <a:latin typeface="Times New Roman" panose="02020603050405020304" pitchFamily="18" charset="0"/>
                <a:ea typeface="Calibri" panose="020F0502020204030204" pitchFamily="34" charset="0"/>
                <a:cs typeface="Times New Roman" panose="02020603050405020304" pitchFamily="18" charset="0"/>
              </a:rPr>
              <a:t>3: Xử lý gốc ghép, cành ghép, mắt ghép phù hợp.</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i="1" smtClean="0">
                <a:latin typeface="Times New Roman" panose="02020603050405020304" pitchFamily="18" charset="0"/>
                <a:ea typeface="Calibri" panose="020F0502020204030204" pitchFamily="34" charset="0"/>
                <a:cs typeface="Times New Roman" panose="02020603050405020304" pitchFamily="18" charset="0"/>
              </a:rPr>
              <a:t>	- Bước </a:t>
            </a:r>
            <a:r>
              <a:rPr lang="en-US" sz="2800" i="1">
                <a:latin typeface="Times New Roman" panose="02020603050405020304" pitchFamily="18" charset="0"/>
                <a:ea typeface="Calibri" panose="020F0502020204030204" pitchFamily="34" charset="0"/>
                <a:cs typeface="Times New Roman" panose="02020603050405020304" pitchFamily="18" charset="0"/>
              </a:rPr>
              <a:t>4: Ghép cành ghép, mắt ghép vào gốc ghép.</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i="1" smtClean="0">
                <a:latin typeface="Times New Roman" panose="02020603050405020304" pitchFamily="18" charset="0"/>
                <a:ea typeface="Calibri" panose="020F0502020204030204" pitchFamily="34" charset="0"/>
                <a:cs typeface="Times New Roman" panose="02020603050405020304" pitchFamily="18" charset="0"/>
              </a:rPr>
              <a:t>	- Bước </a:t>
            </a:r>
            <a:r>
              <a:rPr lang="en-US" sz="2800" i="1">
                <a:latin typeface="Times New Roman" panose="02020603050405020304" pitchFamily="18" charset="0"/>
                <a:ea typeface="Calibri" panose="020F0502020204030204" pitchFamily="34" charset="0"/>
                <a:cs typeface="Times New Roman" panose="02020603050405020304" pitchFamily="18" charset="0"/>
              </a:rPr>
              <a:t>5: Xử lý sau ghép. </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18860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000"/>
                                        <p:tgtEl>
                                          <p:spTgt spid="9">
                                            <p:txEl>
                                              <p:pRg st="4" end="4"/>
                                            </p:txEl>
                                          </p:spTgt>
                                        </p:tgtEl>
                                      </p:cBhvr>
                                    </p:animEffect>
                                    <p:anim calcmode="lin" valueType="num">
                                      <p:cBhvr>
                                        <p:cTn id="3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fade">
                                      <p:cBhvr>
                                        <p:cTn id="42" dur="1000"/>
                                        <p:tgtEl>
                                          <p:spTgt spid="9">
                                            <p:txEl>
                                              <p:pRg st="5" end="5"/>
                                            </p:txEl>
                                          </p:spTgt>
                                        </p:tgtEl>
                                      </p:cBhvr>
                                    </p:animEffect>
                                    <p:anim calcmode="lin" valueType="num">
                                      <p:cBhvr>
                                        <p:cTn id="4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HÂN BÓN MIỀN NAM VỚI CÂY CHUỐI - Phân Bón Miền Nam - Nâng tầm Nông sản V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3" y="1880075"/>
            <a:ext cx="5705475" cy="335280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Thực hiện nhân giống chuối từ tách chồ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6518" y="1089341"/>
            <a:ext cx="4067175" cy="46196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05233" y="3049473"/>
            <a:ext cx="1563845"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Truyền thống</a:t>
            </a:r>
            <a:endParaRPr lang="en-US" sz="2000">
              <a:latin typeface="Times New Roman" panose="02020603050405020304" pitchFamily="18" charset="0"/>
              <a:cs typeface="Times New Roman" panose="02020603050405020304" pitchFamily="18" charset="0"/>
            </a:endParaRPr>
          </a:p>
        </p:txBody>
      </p:sp>
      <p:cxnSp>
        <p:nvCxnSpPr>
          <p:cNvPr id="4" name="Straight Arrow Connector 3"/>
          <p:cNvCxnSpPr/>
          <p:nvPr/>
        </p:nvCxnSpPr>
        <p:spPr>
          <a:xfrm flipV="1">
            <a:off x="5945663" y="3556475"/>
            <a:ext cx="163703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Round Diagonal Corner Rectangle 5"/>
          <p:cNvSpPr/>
          <p:nvPr/>
        </p:nvSpPr>
        <p:spPr>
          <a:xfrm>
            <a:off x="720090" y="792161"/>
            <a:ext cx="2903220" cy="77724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Times New Roman" panose="02020603050405020304" pitchFamily="18" charset="0"/>
                <a:cs typeface="Times New Roman" panose="02020603050405020304" pitchFamily="18" charset="0"/>
              </a:rPr>
              <a:t>Nhân giống chuối</a:t>
            </a:r>
            <a:endParaRPr lang="en-US" sz="2400">
              <a:latin typeface="Times New Roman" panose="02020603050405020304" pitchFamily="18" charset="0"/>
              <a:cs typeface="Times New Roman" panose="02020603050405020304" pitchFamily="18" charset="0"/>
            </a:endParaRPr>
          </a:p>
        </p:txBody>
      </p:sp>
      <p:sp>
        <p:nvSpPr>
          <p:cNvPr id="7" name="Down Arrow 6"/>
          <p:cNvSpPr/>
          <p:nvPr/>
        </p:nvSpPr>
        <p:spPr>
          <a:xfrm>
            <a:off x="791051" y="5783580"/>
            <a:ext cx="285750" cy="3086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a:off x="1258726" y="5543550"/>
            <a:ext cx="5816443" cy="77724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Times New Roman" panose="02020603050405020304" pitchFamily="18" charset="0"/>
                <a:cs typeface="Times New Roman" panose="02020603050405020304" pitchFamily="18" charset="0"/>
              </a:rPr>
              <a:t>Nhưng phương pháp tách chồi này cây con dễ bị nhiễm bệnh, hệ số nhân giống rất thấp</a:t>
            </a:r>
            <a:endParaRPr lang="en-US" sz="2400">
              <a:latin typeface="Times New Roman" panose="02020603050405020304" pitchFamily="18" charset="0"/>
              <a:cs typeface="Times New Roman" panose="02020603050405020304" pitchFamily="18" charset="0"/>
            </a:endParaRPr>
          </a:p>
        </p:txBody>
      </p:sp>
      <p:pic>
        <p:nvPicPr>
          <p:cNvPr id="11" name="Picture 2" descr="Kỹ thuật nuôi cây mô tế bào là gì, những ưu điểm hơn truyền thố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2693" y="2056684"/>
            <a:ext cx="4581284" cy="305418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132454" y="3604920"/>
            <a:ext cx="1223010"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Tách chồi</a:t>
            </a:r>
            <a:endParaRPr lang="en-US" sz="2000">
              <a:latin typeface="Times New Roman" panose="02020603050405020304" pitchFamily="18" charset="0"/>
              <a:cs typeface="Times New Roman" panose="02020603050405020304" pitchFamily="18" charset="0"/>
            </a:endParaRPr>
          </a:p>
        </p:txBody>
      </p:sp>
      <p:sp>
        <p:nvSpPr>
          <p:cNvPr id="13" name="TextBox 12"/>
          <p:cNvSpPr txBox="1"/>
          <p:nvPr/>
        </p:nvSpPr>
        <p:spPr>
          <a:xfrm>
            <a:off x="6093833" y="3073695"/>
            <a:ext cx="1080553"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Hiện đại</a:t>
            </a:r>
            <a:endParaRPr lang="en-US" sz="2000">
              <a:latin typeface="Times New Roman" panose="02020603050405020304" pitchFamily="18" charset="0"/>
              <a:cs typeface="Times New Roman" panose="02020603050405020304" pitchFamily="18" charset="0"/>
            </a:endParaRPr>
          </a:p>
        </p:txBody>
      </p:sp>
      <p:sp>
        <p:nvSpPr>
          <p:cNvPr id="8" name="Oval Callout 7"/>
          <p:cNvSpPr/>
          <p:nvPr/>
        </p:nvSpPr>
        <p:spPr>
          <a:xfrm>
            <a:off x="7355464" y="5232876"/>
            <a:ext cx="4836536" cy="1302395"/>
          </a:xfrm>
          <a:prstGeom prst="wedgeEllipse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latin typeface="Times New Roman" panose="02020603050405020304" pitchFamily="18" charset="0"/>
                <a:cs typeface="Times New Roman" panose="02020603050405020304" pitchFamily="18" charset="0"/>
              </a:rPr>
              <a:t>? Đây là phương pháp nhân giống nào? </a:t>
            </a:r>
          </a:p>
        </p:txBody>
      </p:sp>
    </p:spTree>
    <p:extLst>
      <p:ext uri="{BB962C8B-B14F-4D97-AF65-F5344CB8AC3E}">
        <p14:creationId xmlns:p14="http://schemas.microsoft.com/office/powerpoint/2010/main" val="11005532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barn(inVertical)">
                                      <p:cBhvr>
                                        <p:cTn id="12" dur="5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244"/>
                                        </p:tgtEl>
                                        <p:attrNameLst>
                                          <p:attrName>style.visibility</p:attrName>
                                        </p:attrNameLst>
                                      </p:cBhvr>
                                      <p:to>
                                        <p:strVal val="visible"/>
                                      </p:to>
                                    </p:set>
                                    <p:animEffect transition="in" filter="wipe(down)">
                                      <p:cBhvr>
                                        <p:cTn id="32" dur="500"/>
                                        <p:tgtEl>
                                          <p:spTgt spid="102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2"/>
                                        </p:tgtEl>
                                      </p:cBhvr>
                                    </p:animEffect>
                                    <p:set>
                                      <p:cBhvr>
                                        <p:cTn id="45" dur="1" fill="hold">
                                          <p:stCondLst>
                                            <p:cond delay="499"/>
                                          </p:stCondLst>
                                        </p:cTn>
                                        <p:tgtEl>
                                          <p:spTgt spid="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4" presetClass="exit" presetSubtype="10" fill="hold" nodeType="clickEffect">
                                  <p:stCondLst>
                                    <p:cond delay="0"/>
                                  </p:stCondLst>
                                  <p:childTnLst>
                                    <p:animEffect transition="out" filter="randombar(horizontal)">
                                      <p:cBhvr>
                                        <p:cTn id="54" dur="500"/>
                                        <p:tgtEl>
                                          <p:spTgt spid="10244"/>
                                        </p:tgtEl>
                                      </p:cBhvr>
                                    </p:animEffect>
                                    <p:set>
                                      <p:cBhvr>
                                        <p:cTn id="55" dur="1" fill="hold">
                                          <p:stCondLst>
                                            <p:cond delay="499"/>
                                          </p:stCondLst>
                                        </p:cTn>
                                        <p:tgtEl>
                                          <p:spTgt spid="10244"/>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4" presetClass="exit" presetSubtype="10" fill="hold" grpId="1" nodeType="clickEffect">
                                  <p:stCondLst>
                                    <p:cond delay="0"/>
                                  </p:stCondLst>
                                  <p:childTnLst>
                                    <p:animEffect transition="out" filter="randombar(horizontal)">
                                      <p:cBhvr>
                                        <p:cTn id="59" dur="500"/>
                                        <p:tgtEl>
                                          <p:spTgt spid="7"/>
                                        </p:tgtEl>
                                      </p:cBhvr>
                                    </p:animEffect>
                                    <p:set>
                                      <p:cBhvr>
                                        <p:cTn id="60" dur="1" fill="hold">
                                          <p:stCondLst>
                                            <p:cond delay="499"/>
                                          </p:stCondLst>
                                        </p:cTn>
                                        <p:tgtEl>
                                          <p:spTgt spid="7"/>
                                        </p:tgtEl>
                                        <p:attrNameLst>
                                          <p:attrName>style.visibility</p:attrName>
                                        </p:attrNameLst>
                                      </p:cBhvr>
                                      <p:to>
                                        <p:strVal val="hidden"/>
                                      </p:to>
                                    </p:set>
                                  </p:childTnLst>
                                </p:cTn>
                              </p:par>
                              <p:par>
                                <p:cTn id="61" presetID="14" presetClass="exit" presetSubtype="10" fill="hold" grpId="1" nodeType="withEffect">
                                  <p:stCondLst>
                                    <p:cond delay="0"/>
                                  </p:stCondLst>
                                  <p:childTnLst>
                                    <p:animEffect transition="out" filter="randombar(horizontal)">
                                      <p:cBhvr>
                                        <p:cTn id="62" dur="500"/>
                                        <p:tgtEl>
                                          <p:spTgt spid="10"/>
                                        </p:tgtEl>
                                      </p:cBhvr>
                                    </p:animEffect>
                                    <p:set>
                                      <p:cBhvr>
                                        <p:cTn id="63" dur="1" fill="hold">
                                          <p:stCondLst>
                                            <p:cond delay="499"/>
                                          </p:stCondLst>
                                        </p:cTn>
                                        <p:tgtEl>
                                          <p:spTgt spid="10"/>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arn(inVertical)">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down)">
                                      <p:cBhvr>
                                        <p:cTn id="73" dur="500"/>
                                        <p:tgtEl>
                                          <p:spTgt spid="1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wipe(down)">
                                      <p:cBhvr>
                                        <p:cTn id="7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animBg="1"/>
      <p:bldP spid="7" grpId="0" animBg="1"/>
      <p:bldP spid="7" grpId="1" animBg="1"/>
      <p:bldP spid="10" grpId="0" animBg="1"/>
      <p:bldP spid="10" grpId="1" animBg="1"/>
      <p:bldP spid="12" grpId="0"/>
      <p:bldP spid="12" grpId="1"/>
      <p:bldP spid="13"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ách trồng lan phi điệp cấy m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5943" y="2423160"/>
            <a:ext cx="5052059" cy="37890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42147" y="6233160"/>
            <a:ext cx="2118995"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Chuối cấy mô</a:t>
            </a:r>
            <a:endParaRPr lang="en-US" sz="2400">
              <a:latin typeface="Times New Roman" panose="02020603050405020304" pitchFamily="18" charset="0"/>
              <a:cs typeface="Times New Roman" panose="02020603050405020304" pitchFamily="18" charset="0"/>
            </a:endParaRPr>
          </a:p>
        </p:txBody>
      </p:sp>
      <p:sp>
        <p:nvSpPr>
          <p:cNvPr id="5" name="TextBox 4"/>
          <p:cNvSpPr txBox="1"/>
          <p:nvPr/>
        </p:nvSpPr>
        <p:spPr>
          <a:xfrm>
            <a:off x="7657147" y="6233160"/>
            <a:ext cx="2740343"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Lan phi điệp cấy mô</a:t>
            </a:r>
            <a:endParaRPr lang="en-US" sz="2400">
              <a:latin typeface="Times New Roman" panose="02020603050405020304" pitchFamily="18" charset="0"/>
              <a:cs typeface="Times New Roman" panose="02020603050405020304" pitchFamily="18" charset="0"/>
            </a:endParaRPr>
          </a:p>
        </p:txBody>
      </p:sp>
      <p:pic>
        <p:nvPicPr>
          <p:cNvPr id="6" name="Picture 2" descr="Kỹ thuật nuôi cây mô tế bào là gì, những ưu điểm hơn truyền th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198" y="2423160"/>
            <a:ext cx="5683568" cy="378904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674370" y="650804"/>
            <a:ext cx="8069580" cy="810419"/>
            <a:chOff x="674370" y="650804"/>
            <a:chExt cx="8069580" cy="810419"/>
          </a:xfrm>
        </p:grpSpPr>
        <p:sp>
          <p:nvSpPr>
            <p:cNvPr id="8" name="Rectangle 7"/>
            <p:cNvSpPr/>
            <p:nvPr/>
          </p:nvSpPr>
          <p:spPr>
            <a:xfrm>
              <a:off x="2651760" y="650804"/>
              <a:ext cx="3794760" cy="8104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74370" y="650804"/>
              <a:ext cx="8069580" cy="810419"/>
              <a:chOff x="937260" y="625078"/>
              <a:chExt cx="8069580" cy="810419"/>
            </a:xfrm>
          </p:grpSpPr>
          <p:grpSp>
            <p:nvGrpSpPr>
              <p:cNvPr id="10" name="Group 9"/>
              <p:cNvGrpSpPr/>
              <p:nvPr/>
            </p:nvGrpSpPr>
            <p:grpSpPr>
              <a:xfrm>
                <a:off x="937260" y="625078"/>
                <a:ext cx="2377440" cy="810419"/>
                <a:chOff x="5040630" y="717153"/>
                <a:chExt cx="2455544" cy="810419"/>
              </a:xfrm>
            </p:grpSpPr>
            <p:sp>
              <p:nvSpPr>
                <p:cNvPr id="12" name="Flowchart: Terminator 11"/>
                <p:cNvSpPr/>
                <p:nvPr/>
              </p:nvSpPr>
              <p:spPr>
                <a:xfrm>
                  <a:off x="5040630" y="717153"/>
                  <a:ext cx="2455544" cy="810419"/>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32070" y="773747"/>
                  <a:ext cx="674370" cy="697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2"/>
                      </a:solidFill>
                      <a:latin typeface="Times New Roman" panose="02020603050405020304" pitchFamily="18" charset="0"/>
                      <a:cs typeface="Times New Roman" panose="02020603050405020304" pitchFamily="18" charset="0"/>
                    </a:rPr>
                    <a:t>d</a:t>
                  </a:r>
                </a:p>
              </p:txBody>
            </p:sp>
          </p:grpSp>
          <p:sp>
            <p:nvSpPr>
              <p:cNvPr id="11" name="Flowchart: Terminator 10"/>
              <p:cNvSpPr/>
              <p:nvPr/>
            </p:nvSpPr>
            <p:spPr>
              <a:xfrm>
                <a:off x="6286500" y="625078"/>
                <a:ext cx="2720340" cy="810419"/>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TextBox 13"/>
          <p:cNvSpPr txBox="1"/>
          <p:nvPr/>
        </p:nvSpPr>
        <p:spPr>
          <a:xfrm>
            <a:off x="1524000" y="779244"/>
            <a:ext cx="7551420" cy="523220"/>
          </a:xfrm>
          <a:prstGeom prst="rect">
            <a:avLst/>
          </a:prstGeom>
          <a:noFill/>
        </p:spPr>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Nhân giống cây trồng bằng nuôi cấy mô tế bào</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2404110" y="1889421"/>
            <a:ext cx="7239000" cy="1384995"/>
          </a:xfrm>
          <a:prstGeom prst="rect">
            <a:avLst/>
          </a:prstGeom>
          <a:solidFill>
            <a:schemeClr val="tx2">
              <a:lumMod val="60000"/>
              <a:lumOff val="40000"/>
            </a:schemeClr>
          </a:solidFill>
          <a:ln>
            <a:solidFill>
              <a:schemeClr val="accent4"/>
            </a:solidFill>
          </a:ln>
        </p:spPr>
        <p:txBody>
          <a:bodyPr wrap="square">
            <a:spAutoFit/>
          </a:bodyPr>
          <a:lstStyle/>
          <a:p>
            <a:r>
              <a:rPr lang="en-US" sz="2800" b="1" smtClean="0">
                <a:solidFill>
                  <a:schemeClr val="bg1"/>
                </a:solidFill>
                <a:latin typeface="Times New Roman" panose="02020603050405020304" pitchFamily="18" charset="0"/>
                <a:ea typeface="Calibri" panose="020F0502020204030204" pitchFamily="34" charset="0"/>
              </a:rPr>
              <a:t>? </a:t>
            </a:r>
            <a:r>
              <a:rPr lang="en-US" sz="2800" smtClean="0">
                <a:solidFill>
                  <a:schemeClr val="bg1"/>
                </a:solidFill>
                <a:latin typeface="Times New Roman" panose="02020603050405020304" pitchFamily="18" charset="0"/>
                <a:ea typeface="Calibri" panose="020F0502020204030204" pitchFamily="34" charset="0"/>
              </a:rPr>
              <a:t>Hãy </a:t>
            </a:r>
            <a:r>
              <a:rPr lang="en-US" sz="2800">
                <a:solidFill>
                  <a:schemeClr val="bg1"/>
                </a:solidFill>
                <a:latin typeface="Times New Roman" panose="02020603050405020304" pitchFamily="18" charset="0"/>
                <a:ea typeface="Calibri" panose="020F0502020204030204" pitchFamily="34" charset="0"/>
              </a:rPr>
              <a:t>cho biết phương pháp này gồm những bước nào? Ưu và nhược điểm của phương pháp này là gì?</a:t>
            </a:r>
            <a:endParaRPr lang="en-US" sz="2800">
              <a:solidFill>
                <a:schemeClr val="bg1"/>
              </a:solidFill>
            </a:endParaRPr>
          </a:p>
        </p:txBody>
      </p:sp>
    </p:spTree>
    <p:extLst>
      <p:ext uri="{BB962C8B-B14F-4D97-AF65-F5344CB8AC3E}">
        <p14:creationId xmlns:p14="http://schemas.microsoft.com/office/powerpoint/2010/main" val="1827710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124"/>
                                        </p:tgtEl>
                                        <p:attrNameLst>
                                          <p:attrName>style.visibility</p:attrName>
                                        </p:attrNameLst>
                                      </p:cBhvr>
                                      <p:to>
                                        <p:strVal val="visible"/>
                                      </p:to>
                                    </p:set>
                                    <p:animEffect transition="in" filter="wipe(down)">
                                      <p:cBhvr>
                                        <p:cTn id="25" dur="500"/>
                                        <p:tgtEl>
                                          <p:spTgt spid="512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4"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74370" y="650804"/>
            <a:ext cx="8069580" cy="810419"/>
            <a:chOff x="674370" y="650804"/>
            <a:chExt cx="8069580" cy="810419"/>
          </a:xfrm>
        </p:grpSpPr>
        <p:sp>
          <p:nvSpPr>
            <p:cNvPr id="9" name="Rectangle 8"/>
            <p:cNvSpPr/>
            <p:nvPr/>
          </p:nvSpPr>
          <p:spPr>
            <a:xfrm>
              <a:off x="2651760" y="650804"/>
              <a:ext cx="3794760" cy="8104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674370" y="650804"/>
              <a:ext cx="8069580" cy="810419"/>
              <a:chOff x="937260" y="625078"/>
              <a:chExt cx="8069580" cy="810419"/>
            </a:xfrm>
          </p:grpSpPr>
          <p:grpSp>
            <p:nvGrpSpPr>
              <p:cNvPr id="3" name="Group 2"/>
              <p:cNvGrpSpPr/>
              <p:nvPr/>
            </p:nvGrpSpPr>
            <p:grpSpPr>
              <a:xfrm>
                <a:off x="937260" y="625078"/>
                <a:ext cx="2377440" cy="810419"/>
                <a:chOff x="5040630" y="717153"/>
                <a:chExt cx="2455544" cy="810419"/>
              </a:xfrm>
            </p:grpSpPr>
            <p:sp>
              <p:nvSpPr>
                <p:cNvPr id="5" name="Flowchart: Terminator 4"/>
                <p:cNvSpPr/>
                <p:nvPr/>
              </p:nvSpPr>
              <p:spPr>
                <a:xfrm>
                  <a:off x="5040630" y="717153"/>
                  <a:ext cx="2455544" cy="810419"/>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132070" y="773747"/>
                  <a:ext cx="674370" cy="697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2"/>
                      </a:solidFill>
                      <a:latin typeface="Times New Roman" panose="02020603050405020304" pitchFamily="18" charset="0"/>
                      <a:cs typeface="Times New Roman" panose="02020603050405020304" pitchFamily="18" charset="0"/>
                    </a:rPr>
                    <a:t>d</a:t>
                  </a:r>
                </a:p>
              </p:txBody>
            </p:sp>
          </p:grpSp>
          <p:sp>
            <p:nvSpPr>
              <p:cNvPr id="4" name="Flowchart: Terminator 3"/>
              <p:cNvSpPr/>
              <p:nvPr/>
            </p:nvSpPr>
            <p:spPr>
              <a:xfrm>
                <a:off x="6286500" y="625078"/>
                <a:ext cx="2720340" cy="810419"/>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TextBox 6"/>
          <p:cNvSpPr txBox="1"/>
          <p:nvPr/>
        </p:nvSpPr>
        <p:spPr>
          <a:xfrm>
            <a:off x="1524000" y="779244"/>
            <a:ext cx="7551420" cy="523220"/>
          </a:xfrm>
          <a:prstGeom prst="rect">
            <a:avLst/>
          </a:prstGeom>
          <a:noFill/>
        </p:spPr>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Nhân giống cây trồng bằng nuôi cấy mô tế bào</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116330" y="1825784"/>
            <a:ext cx="7627620" cy="3371436"/>
          </a:xfrm>
          <a:prstGeom prst="rect">
            <a:avLst/>
          </a:prstGeom>
        </p:spPr>
        <p:txBody>
          <a:bodyPr wrap="square">
            <a:spAutoFit/>
          </a:bodyPr>
          <a:lstStyle/>
          <a:p>
            <a:pPr>
              <a:lnSpc>
                <a:spcPct val="107000"/>
              </a:lnSpc>
              <a:spcAft>
                <a:spcPts val="800"/>
              </a:spcAft>
            </a:pPr>
            <a:r>
              <a:rPr lang="en-US" sz="2800" i="1">
                <a:latin typeface="Times New Roman" panose="02020603050405020304" pitchFamily="18" charset="0"/>
                <a:ea typeface="Calibri" panose="020F0502020204030204" pitchFamily="34" charset="0"/>
                <a:cs typeface="Times New Roman" panose="02020603050405020304" pitchFamily="18" charset="0"/>
              </a:rPr>
              <a:t>*Cách tiến hành: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spcAft>
                <a:spcPts val="800"/>
              </a:spcAft>
            </a:pPr>
            <a:r>
              <a:rPr lang="en-US" sz="2800" i="1" smtClean="0">
                <a:latin typeface="Times New Roman" panose="02020603050405020304" pitchFamily="18" charset="0"/>
                <a:ea typeface="Calibri" panose="020F0502020204030204" pitchFamily="34" charset="0"/>
                <a:cs typeface="Times New Roman" panose="02020603050405020304" pitchFamily="18" charset="0"/>
              </a:rPr>
              <a:t>- Bước </a:t>
            </a:r>
            <a:r>
              <a:rPr lang="en-US" sz="2800" i="1">
                <a:latin typeface="Times New Roman" panose="02020603050405020304" pitchFamily="18" charset="0"/>
                <a:ea typeface="Calibri" panose="020F0502020204030204" pitchFamily="34" charset="0"/>
                <a:cs typeface="Times New Roman" panose="02020603050405020304" pitchFamily="18" charset="0"/>
              </a:rPr>
              <a:t>1: Chọn vật liệu nuôi cấy</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spcAft>
                <a:spcPts val="800"/>
              </a:spcAft>
            </a:pPr>
            <a:r>
              <a:rPr lang="en-US" sz="2800" i="1" smtClean="0">
                <a:latin typeface="Times New Roman" panose="02020603050405020304" pitchFamily="18" charset="0"/>
                <a:ea typeface="Calibri" panose="020F0502020204030204" pitchFamily="34" charset="0"/>
                <a:cs typeface="Times New Roman" panose="02020603050405020304" pitchFamily="18" charset="0"/>
              </a:rPr>
              <a:t>- Bước </a:t>
            </a:r>
            <a:r>
              <a:rPr lang="en-US" sz="2800" i="1">
                <a:latin typeface="Times New Roman" panose="02020603050405020304" pitchFamily="18" charset="0"/>
                <a:ea typeface="Calibri" panose="020F0502020204030204" pitchFamily="34" charset="0"/>
                <a:cs typeface="Times New Roman" panose="02020603050405020304" pitchFamily="18" charset="0"/>
              </a:rPr>
              <a:t>2: Khử trùng mẫu</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spcAft>
                <a:spcPts val="800"/>
              </a:spcAft>
            </a:pPr>
            <a:r>
              <a:rPr lang="en-US" sz="2800" i="1" smtClean="0">
                <a:latin typeface="Times New Roman" panose="02020603050405020304" pitchFamily="18" charset="0"/>
                <a:ea typeface="Calibri" panose="020F0502020204030204" pitchFamily="34" charset="0"/>
                <a:cs typeface="Times New Roman" panose="02020603050405020304" pitchFamily="18" charset="0"/>
              </a:rPr>
              <a:t>- Bước </a:t>
            </a:r>
            <a:r>
              <a:rPr lang="en-US" sz="2800" i="1">
                <a:latin typeface="Times New Roman" panose="02020603050405020304" pitchFamily="18" charset="0"/>
                <a:ea typeface="Calibri" panose="020F0502020204030204" pitchFamily="34" charset="0"/>
                <a:cs typeface="Times New Roman" panose="02020603050405020304" pitchFamily="18" charset="0"/>
              </a:rPr>
              <a:t>3: Tạo chồi trong môi trường thích hợp</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spcAft>
                <a:spcPts val="800"/>
              </a:spcAft>
            </a:pPr>
            <a:r>
              <a:rPr lang="en-US" sz="2800" i="1" smtClean="0">
                <a:latin typeface="Times New Roman" panose="02020603050405020304" pitchFamily="18" charset="0"/>
                <a:ea typeface="Calibri" panose="020F0502020204030204" pitchFamily="34" charset="0"/>
                <a:cs typeface="Times New Roman" panose="02020603050405020304" pitchFamily="18" charset="0"/>
              </a:rPr>
              <a:t>- Bước </a:t>
            </a:r>
            <a:r>
              <a:rPr lang="en-US" sz="2800" i="1">
                <a:latin typeface="Times New Roman" panose="02020603050405020304" pitchFamily="18" charset="0"/>
                <a:ea typeface="Calibri" panose="020F0502020204030204" pitchFamily="34" charset="0"/>
                <a:cs typeface="Times New Roman" panose="02020603050405020304" pitchFamily="18" charset="0"/>
              </a:rPr>
              <a:t>4: Ra rễ và tạo cây hoàn chỉnh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spcAft>
                <a:spcPts val="800"/>
              </a:spcAft>
            </a:pPr>
            <a:r>
              <a:rPr lang="en-US" sz="2800" i="1" smtClean="0">
                <a:latin typeface="Times New Roman" panose="02020603050405020304" pitchFamily="18" charset="0"/>
                <a:ea typeface="Calibri" panose="020F0502020204030204" pitchFamily="34" charset="0"/>
                <a:cs typeface="Times New Roman" panose="02020603050405020304" pitchFamily="18" charset="0"/>
              </a:rPr>
              <a:t>- Bước </a:t>
            </a:r>
            <a:r>
              <a:rPr lang="en-US" sz="2800" i="1">
                <a:latin typeface="Times New Roman" panose="02020603050405020304" pitchFamily="18" charset="0"/>
                <a:ea typeface="Calibri" panose="020F0502020204030204" pitchFamily="34" charset="0"/>
                <a:cs typeface="Times New Roman" panose="02020603050405020304" pitchFamily="18" charset="0"/>
              </a:rPr>
              <a:t>5: Đưa cây ra vườn ươm</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25714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down)">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ipe(down)">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barn(inVertical)">
                                      <p:cBhvr>
                                        <p:cTn id="3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74370" y="650804"/>
            <a:ext cx="8069580" cy="810419"/>
            <a:chOff x="674370" y="650804"/>
            <a:chExt cx="8069580" cy="810419"/>
          </a:xfrm>
        </p:grpSpPr>
        <p:sp>
          <p:nvSpPr>
            <p:cNvPr id="9" name="Rectangle 8"/>
            <p:cNvSpPr/>
            <p:nvPr/>
          </p:nvSpPr>
          <p:spPr>
            <a:xfrm>
              <a:off x="2651760" y="650804"/>
              <a:ext cx="3794760" cy="8104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674370" y="650804"/>
              <a:ext cx="8069580" cy="810419"/>
              <a:chOff x="937260" y="625078"/>
              <a:chExt cx="8069580" cy="810419"/>
            </a:xfrm>
          </p:grpSpPr>
          <p:grpSp>
            <p:nvGrpSpPr>
              <p:cNvPr id="3" name="Group 2"/>
              <p:cNvGrpSpPr/>
              <p:nvPr/>
            </p:nvGrpSpPr>
            <p:grpSpPr>
              <a:xfrm>
                <a:off x="937260" y="625078"/>
                <a:ext cx="2377440" cy="810419"/>
                <a:chOff x="5040630" y="717153"/>
                <a:chExt cx="2455544" cy="810419"/>
              </a:xfrm>
            </p:grpSpPr>
            <p:sp>
              <p:nvSpPr>
                <p:cNvPr id="5" name="Flowchart: Terminator 4"/>
                <p:cNvSpPr/>
                <p:nvPr/>
              </p:nvSpPr>
              <p:spPr>
                <a:xfrm>
                  <a:off x="5040630" y="717153"/>
                  <a:ext cx="2455544" cy="810419"/>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132070" y="773747"/>
                  <a:ext cx="674370" cy="697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2"/>
                      </a:solidFill>
                      <a:latin typeface="Times New Roman" panose="02020603050405020304" pitchFamily="18" charset="0"/>
                      <a:cs typeface="Times New Roman" panose="02020603050405020304" pitchFamily="18" charset="0"/>
                    </a:rPr>
                    <a:t>d</a:t>
                  </a:r>
                </a:p>
              </p:txBody>
            </p:sp>
          </p:grpSp>
          <p:sp>
            <p:nvSpPr>
              <p:cNvPr id="4" name="Flowchart: Terminator 3"/>
              <p:cNvSpPr/>
              <p:nvPr/>
            </p:nvSpPr>
            <p:spPr>
              <a:xfrm>
                <a:off x="6286500" y="625078"/>
                <a:ext cx="2720340" cy="810419"/>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TextBox 6"/>
          <p:cNvSpPr txBox="1"/>
          <p:nvPr/>
        </p:nvSpPr>
        <p:spPr>
          <a:xfrm>
            <a:off x="1524000" y="779244"/>
            <a:ext cx="7551420" cy="523220"/>
          </a:xfrm>
          <a:prstGeom prst="rect">
            <a:avLst/>
          </a:prstGeom>
          <a:noFill/>
        </p:spPr>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Nhân giống cây trồng bằng nuôi cấy mô tế bào</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1219200" y="1759006"/>
            <a:ext cx="8610600" cy="3003386"/>
          </a:xfrm>
          <a:prstGeom prst="rect">
            <a:avLst/>
          </a:prstGeom>
        </p:spPr>
        <p:txBody>
          <a:bodyPr wrap="square">
            <a:spAutoFit/>
          </a:bodyPr>
          <a:lstStyle/>
          <a:p>
            <a:pPr algn="just">
              <a:lnSpc>
                <a:spcPct val="107000"/>
              </a:lnSpc>
              <a:spcAft>
                <a:spcPts val="800"/>
              </a:spcAft>
            </a:pPr>
            <a:r>
              <a:rPr lang="en-US" sz="2800" i="1">
                <a:latin typeface="Times New Roman" panose="02020603050405020304" pitchFamily="18" charset="0"/>
                <a:ea typeface="Calibri" panose="020F0502020204030204" pitchFamily="34" charset="0"/>
                <a:cs typeface="Times New Roman" panose="02020603050405020304" pitchFamily="18" charset="0"/>
              </a:rPr>
              <a:t>* Ưu điểm và nhược điểm:</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i="1" smtClean="0">
                <a:latin typeface="Times New Roman" panose="02020603050405020304" pitchFamily="18" charset="0"/>
                <a:ea typeface="Calibri" panose="020F0502020204030204" pitchFamily="34" charset="0"/>
                <a:cs typeface="Times New Roman" panose="02020603050405020304" pitchFamily="18" charset="0"/>
              </a:rPr>
              <a:t>	- </a:t>
            </a:r>
            <a:r>
              <a:rPr lang="en-US" sz="2800" i="1">
                <a:latin typeface="Times New Roman" panose="02020603050405020304" pitchFamily="18" charset="0"/>
                <a:ea typeface="Calibri" panose="020F0502020204030204" pitchFamily="34" charset="0"/>
                <a:cs typeface="Times New Roman" panose="02020603050405020304" pitchFamily="18" charset="0"/>
              </a:rPr>
              <a:t>Ưu điểm: Có thể nhân nhanh số lượng cây giống, </a:t>
            </a:r>
            <a:r>
              <a:rPr lang="en-US" sz="2800" i="1" smtClean="0">
                <a:latin typeface="Times New Roman" panose="02020603050405020304" pitchFamily="18" charset="0"/>
                <a:ea typeface="Calibri" panose="020F0502020204030204" pitchFamily="34" charset="0"/>
                <a:cs typeface="Times New Roman" panose="02020603050405020304" pitchFamily="18" charset="0"/>
              </a:rPr>
              <a:t>	không </a:t>
            </a:r>
            <a:r>
              <a:rPr lang="en-US" sz="2800" i="1">
                <a:latin typeface="Times New Roman" panose="02020603050405020304" pitchFamily="18" charset="0"/>
                <a:ea typeface="Calibri" panose="020F0502020204030204" pitchFamily="34" charset="0"/>
                <a:cs typeface="Times New Roman" panose="02020603050405020304" pitchFamily="18" charset="0"/>
              </a:rPr>
              <a:t>phụ thuộc mùa vụ. Cây giống đồng nhất về di </a:t>
            </a:r>
            <a:r>
              <a:rPr lang="en-US" sz="2800" i="1" smtClean="0">
                <a:latin typeface="Times New Roman" panose="02020603050405020304" pitchFamily="18" charset="0"/>
                <a:ea typeface="Calibri" panose="020F0502020204030204" pitchFamily="34" charset="0"/>
                <a:cs typeface="Times New Roman" panose="02020603050405020304" pitchFamily="18" charset="0"/>
              </a:rPr>
              <a:t>	truyền </a:t>
            </a:r>
            <a:r>
              <a:rPr lang="en-US" sz="2800" i="1">
                <a:latin typeface="Times New Roman" panose="02020603050405020304" pitchFamily="18" charset="0"/>
                <a:ea typeface="Calibri" panose="020F0502020204030204" pitchFamily="34" charset="0"/>
                <a:cs typeface="Times New Roman" panose="02020603050405020304" pitchFamily="18" charset="0"/>
              </a:rPr>
              <a:t>và sạch bệnh. Hệ số nhân giống cao.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i="1" smtClean="0">
                <a:latin typeface="Times New Roman" panose="02020603050405020304" pitchFamily="18" charset="0"/>
                <a:ea typeface="Calibri" panose="020F0502020204030204" pitchFamily="34" charset="0"/>
              </a:rPr>
              <a:t>	- </a:t>
            </a:r>
            <a:r>
              <a:rPr lang="en-US" sz="2800" i="1">
                <a:latin typeface="Times New Roman" panose="02020603050405020304" pitchFamily="18" charset="0"/>
                <a:ea typeface="Calibri" panose="020F0502020204030204" pitchFamily="34" charset="0"/>
              </a:rPr>
              <a:t>Nhược điểm: tốn kinh phí, công sức, đòi hỏi trình </a:t>
            </a:r>
            <a:r>
              <a:rPr lang="en-US" sz="2800" i="1" smtClean="0">
                <a:latin typeface="Times New Roman" panose="02020603050405020304" pitchFamily="18" charset="0"/>
                <a:ea typeface="Calibri" panose="020F0502020204030204" pitchFamily="34" charset="0"/>
              </a:rPr>
              <a:t>	độ </a:t>
            </a:r>
            <a:r>
              <a:rPr lang="en-US" sz="2800" i="1">
                <a:latin typeface="Times New Roman" panose="02020603050405020304" pitchFamily="18" charset="0"/>
                <a:ea typeface="Calibri" panose="020F0502020204030204" pitchFamily="34" charset="0"/>
              </a:rPr>
              <a:t>kĩ thuật cao.</a:t>
            </a:r>
            <a:endParaRPr lang="en-US" sz="2800"/>
          </a:p>
        </p:txBody>
      </p:sp>
    </p:spTree>
    <p:extLst>
      <p:ext uri="{BB962C8B-B14F-4D97-AF65-F5344CB8AC3E}">
        <p14:creationId xmlns:p14="http://schemas.microsoft.com/office/powerpoint/2010/main" val="2929100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59858" y="564172"/>
            <a:ext cx="9291917" cy="5554240"/>
          </a:xfrm>
          <a:prstGeom prst="rect">
            <a:avLst/>
          </a:prstGeom>
        </p:spPr>
      </p:pic>
      <p:sp>
        <p:nvSpPr>
          <p:cNvPr id="3" name="TextBox 2"/>
          <p:cNvSpPr txBox="1"/>
          <p:nvPr/>
        </p:nvSpPr>
        <p:spPr>
          <a:xfrm>
            <a:off x="1237129" y="6118412"/>
            <a:ext cx="9937377"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Hình 13.6. Sơ đồ minh họa các bước nhân giống chuối bằng nuôi cấy mô tế bào</a:t>
            </a:r>
            <a:endParaRPr lang="en-US" sz="2400">
              <a:latin typeface="Times New Roman" panose="02020603050405020304" pitchFamily="18" charset="0"/>
              <a:cs typeface="Times New Roman" panose="02020603050405020304" pitchFamily="18" charset="0"/>
            </a:endParaRPr>
          </a:p>
        </p:txBody>
      </p:sp>
      <p:sp>
        <p:nvSpPr>
          <p:cNvPr id="4" name="Rectangle 3"/>
          <p:cNvSpPr/>
          <p:nvPr/>
        </p:nvSpPr>
        <p:spPr>
          <a:xfrm>
            <a:off x="896470" y="117077"/>
            <a:ext cx="9390529" cy="1014380"/>
          </a:xfrm>
          <a:prstGeom prst="rect">
            <a:avLst/>
          </a:prstGeom>
        </p:spPr>
        <p:txBody>
          <a:bodyPr wrap="square">
            <a:spAutoFit/>
          </a:bodyPr>
          <a:lstStyle/>
          <a:p>
            <a:pPr>
              <a:lnSpc>
                <a:spcPct val="107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 Hãy mô tả các bước nhân giống chuối bằng nuôi cấy mô tế bào ở hình </a:t>
            </a:r>
            <a:r>
              <a:rPr lang="en-US" sz="2800" smtClean="0">
                <a:latin typeface="Times New Roman" panose="02020603050405020304" pitchFamily="18" charset="0"/>
                <a:ea typeface="Calibri" panose="020F0502020204030204" pitchFamily="34" charset="0"/>
                <a:cs typeface="Times New Roman" panose="02020603050405020304" pitchFamily="18" charset="0"/>
              </a:rPr>
              <a:t>13.6</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55231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74370" y="650804"/>
            <a:ext cx="2981732" cy="810419"/>
            <a:chOff x="937260" y="625078"/>
            <a:chExt cx="2981732" cy="810419"/>
          </a:xfrm>
        </p:grpSpPr>
        <p:grpSp>
          <p:nvGrpSpPr>
            <p:cNvPr id="9" name="Group 8"/>
            <p:cNvGrpSpPr/>
            <p:nvPr/>
          </p:nvGrpSpPr>
          <p:grpSpPr>
            <a:xfrm>
              <a:off x="937260" y="625078"/>
              <a:ext cx="2377440" cy="810419"/>
              <a:chOff x="5040630" y="717153"/>
              <a:chExt cx="2455544" cy="810419"/>
            </a:xfrm>
          </p:grpSpPr>
          <p:sp>
            <p:nvSpPr>
              <p:cNvPr id="11" name="Flowchart: Terminator 10"/>
              <p:cNvSpPr/>
              <p:nvPr/>
            </p:nvSpPr>
            <p:spPr>
              <a:xfrm>
                <a:off x="5040630" y="717153"/>
                <a:ext cx="2455544" cy="810419"/>
              </a:xfrm>
              <a:prstGeom prst="flowChartTerminator">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132070" y="773747"/>
                <a:ext cx="674370" cy="697230"/>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C00000"/>
                  </a:solidFill>
                  <a:latin typeface="Times New Roman" panose="02020603050405020304" pitchFamily="18" charset="0"/>
                  <a:cs typeface="Times New Roman" panose="02020603050405020304" pitchFamily="18" charset="0"/>
                </a:endParaRPr>
              </a:p>
            </p:txBody>
          </p:sp>
        </p:grpSp>
        <p:sp>
          <p:nvSpPr>
            <p:cNvPr id="10" name="Flowchart: Terminator 9"/>
            <p:cNvSpPr/>
            <p:nvPr/>
          </p:nvSpPr>
          <p:spPr>
            <a:xfrm>
              <a:off x="2125980" y="625078"/>
              <a:ext cx="1793012" cy="810419"/>
            </a:xfrm>
            <a:prstGeom prst="flowChartTerminator">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1588770" y="794403"/>
            <a:ext cx="1867124" cy="523220"/>
          </a:xfrm>
          <a:prstGeom prst="rect">
            <a:avLst/>
          </a:prstGeom>
          <a:noFill/>
        </p:spPr>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Luyện tập</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089362" y="1604822"/>
            <a:ext cx="6977006"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Hoàn thành phiếu học tập trong 6 phút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094662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nvPr>
        </p:nvGraphicFramePr>
        <p:xfrm>
          <a:off x="295835" y="1319448"/>
          <a:ext cx="11672047" cy="5251304"/>
        </p:xfrm>
        <a:graphic>
          <a:graphicData uri="http://schemas.openxmlformats.org/drawingml/2006/table">
            <a:tbl>
              <a:tblPr firstRow="1" firstCol="1" bandRow="1">
                <a:tableStyleId>{5C22544A-7EE6-4342-B048-85BDC9FD1C3A}</a:tableStyleId>
              </a:tblPr>
              <a:tblGrid>
                <a:gridCol w="1586753">
                  <a:extLst>
                    <a:ext uri="{9D8B030D-6E8A-4147-A177-3AD203B41FA5}">
                      <a16:colId xmlns:a16="http://schemas.microsoft.com/office/drawing/2014/main" val="1248835735"/>
                    </a:ext>
                  </a:extLst>
                </a:gridCol>
                <a:gridCol w="6006944">
                  <a:extLst>
                    <a:ext uri="{9D8B030D-6E8A-4147-A177-3AD203B41FA5}">
                      <a16:colId xmlns:a16="http://schemas.microsoft.com/office/drawing/2014/main" val="1261912135"/>
                    </a:ext>
                  </a:extLst>
                </a:gridCol>
                <a:gridCol w="4078350">
                  <a:extLst>
                    <a:ext uri="{9D8B030D-6E8A-4147-A177-3AD203B41FA5}">
                      <a16:colId xmlns:a16="http://schemas.microsoft.com/office/drawing/2014/main" val="1496250378"/>
                    </a:ext>
                  </a:extLst>
                </a:gridCol>
              </a:tblGrid>
              <a:tr h="401458">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Tiêu chí phân biệt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Nhân giống vô tính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noFill/>
                    </a:lnL>
                  </a:tcPr>
                </a:tc>
                <a:tc>
                  <a:txBody>
                    <a:bodyPr/>
                    <a:lstStyle/>
                    <a:p>
                      <a:pPr marL="0" marR="0" algn="ctr">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Nhân giống hữu tính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4346819"/>
                  </a:ext>
                </a:extLst>
              </a:tr>
              <a:tr h="1204375">
                <a:tc>
                  <a:txBody>
                    <a:bodyPr/>
                    <a:lstStyle/>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Khái niệm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38100" cmpd="sng">
                      <a:noFill/>
                    </a:lnT>
                  </a:tcPr>
                </a:tc>
                <a:tc>
                  <a:txBody>
                    <a:bodyPr/>
                    <a:lstStyle/>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Là hình thức nhân giống mà cây con được hình thành từ một bộ phận sinh dưỡng (rễ, thân, lá) của cây mẹ.</a:t>
                      </a:r>
                    </a:p>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Không có sự kết hợp của giao tử đực và giao tử cái.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Là hình thức nhân giống bằng hạt, có sự kết hợp của giao tử đực và giao tử cái thành hợp tử, khởi đầu của cá thể mới.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1249549"/>
                  </a:ext>
                </a:extLst>
              </a:tr>
              <a:tr h="802917">
                <a:tc>
                  <a:txBody>
                    <a:bodyPr/>
                    <a:lstStyle/>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Phương pháp nhân giống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Phương pháp ghép (ghép mắt, ghép cành, ghép ngọn,…), chiết cành, giâm cành, nuôi cấy tế bào và mô thực vật.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Bằng hạt.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5445366"/>
                  </a:ext>
                </a:extLst>
              </a:tr>
              <a:tr h="1011536">
                <a:tc>
                  <a:txBody>
                    <a:bodyPr/>
                    <a:lstStyle/>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Ưu điểm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 Duy trì được các đặc tính tốt của cây mẹ.</a:t>
                      </a:r>
                    </a:p>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 Nhân giống bằng nuôi cấy mô tế bào tạo được giống sạch bệnh, hệ số nhân giống cao.</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 Hệ số nhân giống cao, cây con sinh ra đồng đều.</a:t>
                      </a:r>
                    </a:p>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 Cây con thích nghi tốt, bộ rễ khỏe.</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0604975"/>
                  </a:ext>
                </a:extLst>
              </a:tr>
              <a:tr h="1204375">
                <a:tc>
                  <a:txBody>
                    <a:bodyPr/>
                    <a:lstStyle/>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Nhược điểm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 Cây con thích nghi kém, bộ rễ phát triển yếu.</a:t>
                      </a:r>
                    </a:p>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 Phương pháp chiết cành có hệ số nhân giống thấp.</a:t>
                      </a:r>
                    </a:p>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 Đối với cây lâu năm, thời gian cho quả nhanh.</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 Khó kiểm soát được các đặc tính của bố mẹ.</a:t>
                      </a:r>
                    </a:p>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 Đối với cây lâu năm, thời gian cho quả chậm.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1485313"/>
                  </a:ext>
                </a:extLst>
              </a:tr>
            </a:tbl>
          </a:graphicData>
        </a:graphic>
      </p:graphicFrame>
      <p:sp>
        <p:nvSpPr>
          <p:cNvPr id="2" name="Rectangle 1"/>
          <p:cNvSpPr/>
          <p:nvPr/>
        </p:nvSpPr>
        <p:spPr>
          <a:xfrm>
            <a:off x="721659" y="336165"/>
            <a:ext cx="10170458" cy="983283"/>
          </a:xfrm>
          <a:prstGeom prst="rect">
            <a:avLst/>
          </a:prstGeom>
        </p:spPr>
        <p:txBody>
          <a:bodyPr wrap="square">
            <a:spAutoFit/>
          </a:bodyPr>
          <a:lstStyle/>
          <a:p>
            <a:pPr>
              <a:lnSpc>
                <a:spcPct val="107000"/>
              </a:lnSpc>
              <a:spcAft>
                <a:spcPts val="800"/>
              </a:spcAft>
            </a:pPr>
            <a:r>
              <a:rPr lang="en-US" sz="2800" b="1">
                <a:latin typeface="Times New Roman" panose="02020603050405020304" pitchFamily="18" charset="0"/>
                <a:ea typeface="Calibri" panose="020F0502020204030204" pitchFamily="34" charset="0"/>
                <a:cs typeface="Times New Roman" panose="02020603050405020304" pitchFamily="18" charset="0"/>
              </a:rPr>
              <a:t>1. Phân biệt phương pháp nhân giống hữu tính và phương pháp nhân giống vô tính ở cây trồng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6725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2352" y="351578"/>
            <a:ext cx="10986247" cy="5860322"/>
          </a:xfrm>
          <a:prstGeom prst="rect">
            <a:avLst/>
          </a:prstGeom>
        </p:spPr>
        <p:txBody>
          <a:bodyPr wrap="square">
            <a:spAutoFit/>
          </a:bodyPr>
          <a:lstStyle/>
          <a:p>
            <a:pPr algn="just">
              <a:lnSpc>
                <a:spcPct val="107000"/>
              </a:lnSpc>
              <a:spcAft>
                <a:spcPts val="800"/>
              </a:spcAft>
            </a:pPr>
            <a:r>
              <a:rPr lang="en-US" sz="2400" b="1">
                <a:latin typeface="Times New Roman" panose="02020603050405020304" pitchFamily="18" charset="0"/>
                <a:ea typeface="Calibri" panose="020F0502020204030204" pitchFamily="34" charset="0"/>
                <a:cs typeface="Times New Roman" panose="02020603050405020304" pitchFamily="18" charset="0"/>
              </a:rPr>
              <a:t>2. Tóm tắt các bước nhân giống cây trồng bằng phương pháp nuôi cây mô tế bào. Nêu những điểm nổi bật của phương pháp nhân giống bằng nuôi cấy mô tế bào</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b="1">
                <a:latin typeface="Times New Roman" panose="02020603050405020304" pitchFamily="18" charset="0"/>
                <a:ea typeface="Calibri" panose="020F0502020204030204" pitchFamily="34" charset="0"/>
                <a:cs typeface="Times New Roman" panose="02020603050405020304" pitchFamily="18" charset="0"/>
              </a:rPr>
              <a:t>- Quy trình: </a:t>
            </a:r>
            <a:r>
              <a:rPr lang="en-US" sz="2400" i="1">
                <a:latin typeface="Times New Roman" panose="02020603050405020304" pitchFamily="18" charset="0"/>
                <a:ea typeface="Calibri" panose="020F0502020204030204" pitchFamily="34" charset="0"/>
                <a:cs typeface="Times New Roman" panose="02020603050405020304" pitchFamily="18" charset="0"/>
              </a:rPr>
              <a:t>Bước 1: Chọn vật liệu nuôi cấy</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i="1">
                <a:latin typeface="Times New Roman" panose="02020603050405020304" pitchFamily="18" charset="0"/>
                <a:ea typeface="Calibri" panose="020F0502020204030204" pitchFamily="34" charset="0"/>
                <a:cs typeface="Times New Roman" panose="02020603050405020304" pitchFamily="18" charset="0"/>
              </a:rPr>
              <a:t>Bước 2: Khử trùng mẫu</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i="1">
                <a:latin typeface="Times New Roman" panose="02020603050405020304" pitchFamily="18" charset="0"/>
                <a:ea typeface="Calibri" panose="020F0502020204030204" pitchFamily="34" charset="0"/>
                <a:cs typeface="Times New Roman" panose="02020603050405020304" pitchFamily="18" charset="0"/>
              </a:rPr>
              <a:t>Bước 3: Tạo chồi trong môi trường thích hợp</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i="1">
                <a:latin typeface="Times New Roman" panose="02020603050405020304" pitchFamily="18" charset="0"/>
                <a:ea typeface="Calibri" panose="020F0502020204030204" pitchFamily="34" charset="0"/>
                <a:cs typeface="Times New Roman" panose="02020603050405020304" pitchFamily="18" charset="0"/>
              </a:rPr>
              <a:t>Bước 4: Ra rễ và tạo cây hoàn chỉnh</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i="1">
                <a:latin typeface="Times New Roman" panose="02020603050405020304" pitchFamily="18" charset="0"/>
                <a:ea typeface="Calibri" panose="020F0502020204030204" pitchFamily="34" charset="0"/>
                <a:cs typeface="Times New Roman" panose="02020603050405020304" pitchFamily="18" charset="0"/>
              </a:rPr>
              <a:t>Bước 5: Đưa cây ra vườn ươm</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b="1">
                <a:latin typeface="Times New Roman" panose="02020603050405020304" pitchFamily="18" charset="0"/>
                <a:ea typeface="Calibri" panose="020F0502020204030204" pitchFamily="34" charset="0"/>
                <a:cs typeface="Times New Roman" panose="02020603050405020304" pitchFamily="18" charset="0"/>
              </a:rPr>
              <a:t>- Điểm nổi bật:</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Lượng giống ban đầu không cần nhiều.</a:t>
            </a:r>
          </a:p>
          <a:p>
            <a:pPr algn="just">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Hệ số nhân giống cao, có thể nhân quanh năm không phụ thuộc mùa vụ.</a:t>
            </a:r>
          </a:p>
          <a:p>
            <a:pPr algn="just">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Cây giống đồng đều, sạch bệnh.</a:t>
            </a:r>
          </a:p>
          <a:p>
            <a:pPr algn="just">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Cây con có đặc điểm di truyền hoàn toàn giống cây mẹ.</a:t>
            </a:r>
          </a:p>
        </p:txBody>
      </p:sp>
    </p:spTree>
    <p:extLst>
      <p:ext uri="{BB962C8B-B14F-4D97-AF65-F5344CB8AC3E}">
        <p14:creationId xmlns:p14="http://schemas.microsoft.com/office/powerpoint/2010/main" val="6242655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barn(inVertical)">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barn(inVertical)">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4564" y="1747346"/>
            <a:ext cx="8072718" cy="954107"/>
          </a:xfrm>
          <a:prstGeom prst="rect">
            <a:avLst/>
          </a:prstGeom>
        </p:spPr>
        <p:txBody>
          <a:bodyPr wrap="square">
            <a:spAutoFit/>
          </a:bodyPr>
          <a:lstStyle/>
          <a:p>
            <a:r>
              <a:rPr lang="en-US" sz="2800">
                <a:latin typeface="Times New Roman" panose="02020603050405020304" pitchFamily="18" charset="0"/>
                <a:ea typeface="Calibri" panose="020F0502020204030204" pitchFamily="34" charset="0"/>
              </a:rPr>
              <a:t>Liệt kê tên giống cây trồng và phương pháp nhân giống tương </a:t>
            </a:r>
            <a:r>
              <a:rPr lang="en-US" sz="2800" smtClean="0">
                <a:latin typeface="Times New Roman" panose="02020603050405020304" pitchFamily="18" charset="0"/>
                <a:ea typeface="Calibri" panose="020F0502020204030204" pitchFamily="34" charset="0"/>
              </a:rPr>
              <a:t>ứng.</a:t>
            </a:r>
            <a:endParaRPr lang="en-US" sz="2800"/>
          </a:p>
        </p:txBody>
      </p:sp>
      <p:sp>
        <p:nvSpPr>
          <p:cNvPr id="4" name="TextBox 3"/>
          <p:cNvSpPr txBox="1"/>
          <p:nvPr/>
        </p:nvSpPr>
        <p:spPr>
          <a:xfrm>
            <a:off x="2904564" y="813719"/>
            <a:ext cx="3227294" cy="584775"/>
          </a:xfrm>
          <a:prstGeom prst="rect">
            <a:avLst/>
          </a:prstGeom>
          <a:noFill/>
        </p:spPr>
        <p:txBody>
          <a:bodyPr wrap="square" rtlCol="0">
            <a:spAutoFit/>
          </a:bodyPr>
          <a:lstStyle/>
          <a:p>
            <a:r>
              <a:rPr lang="en-US" sz="3200" b="1" smtClean="0">
                <a:solidFill>
                  <a:schemeClr val="tx2"/>
                </a:solidFill>
                <a:latin typeface="Times New Roman" panose="02020603050405020304" pitchFamily="18" charset="0"/>
                <a:cs typeface="Times New Roman" panose="02020603050405020304" pitchFamily="18" charset="0"/>
              </a:rPr>
              <a:t>Bài tập về nhà</a:t>
            </a:r>
          </a:p>
        </p:txBody>
      </p:sp>
      <p:pic>
        <p:nvPicPr>
          <p:cNvPr id="12294" name="Picture 6" descr="Máy tính Biểu tượng bài Tập về nhà thiết kế Biểu tượng Clip nghệ thuật -  những người khác png tải về - Miễn phí trong suốt Góc png Tải về."/>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704" t="-561" r="20330" b="561"/>
          <a:stretch/>
        </p:blipFill>
        <p:spPr bwMode="auto">
          <a:xfrm>
            <a:off x="1443315" y="464866"/>
            <a:ext cx="1308849" cy="1282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79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wipe(down)">
                                      <p:cBhvr>
                                        <p:cTn id="7" dur="500"/>
                                        <p:tgtEl>
                                          <p:spTgt spid="1229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227" y="455044"/>
            <a:ext cx="7930568" cy="646331"/>
          </a:xfrm>
          <a:prstGeom prst="rect">
            <a:avLst/>
          </a:prstGeom>
          <a:noFill/>
        </p:spPr>
        <p:txBody>
          <a:bodyPr wrap="none" lIns="91440" tIns="45720" rIns="91440" bIns="4572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vi-VN" sz="3600" b="1" dirty="0">
                <a:solidFill>
                  <a:srgbClr val="FF0000"/>
                </a:solidFill>
                <a:latin typeface="Times New Roman" panose="02020603050405020304" pitchFamily="18" charset="0"/>
                <a:cs typeface="Times New Roman" panose="02020603050405020304" pitchFamily="18" charset="0"/>
              </a:rPr>
              <a:t>1</a:t>
            </a:r>
            <a:r>
              <a:rPr lang="en-US" sz="3600" b="1" dirty="0">
                <a:solidFill>
                  <a:srgbClr val="FF0000"/>
                </a:solidFill>
                <a:latin typeface="Times New Roman" panose="02020603050405020304" pitchFamily="18" charset="0"/>
                <a:cs typeface="Times New Roman" panose="02020603050405020304" pitchFamily="18" charset="0"/>
              </a:rPr>
              <a:t>3: </a:t>
            </a:r>
            <a:r>
              <a:rPr lang="vi-VN" sz="3600" b="1" dirty="0">
                <a:solidFill>
                  <a:srgbClr val="FF0000"/>
                </a:solidFill>
                <a:latin typeface="Times New Roman" panose="02020603050405020304" pitchFamily="18" charset="0"/>
                <a:cs typeface="Times New Roman" panose="02020603050405020304" pitchFamily="18" charset="0"/>
              </a:rPr>
              <a:t>NHÂN GIỒNG CÂY TRỒNG </a:t>
            </a:r>
            <a:endParaRPr lang="en-US" sz="36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sp>
        <p:nvSpPr>
          <p:cNvPr id="11" name="TextBox 10"/>
          <p:cNvSpPr txBox="1"/>
          <p:nvPr/>
        </p:nvSpPr>
        <p:spPr>
          <a:xfrm>
            <a:off x="849746" y="3676073"/>
            <a:ext cx="10910454"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vi-VN" sz="3600" dirty="0">
                <a:latin typeface="Times New Roman" panose="02020603050405020304" pitchFamily="18" charset="0"/>
                <a:cs typeface="Times New Roman" panose="02020603050405020304" pitchFamily="18" charset="0"/>
              </a:rPr>
              <a:t>Câu 1: Nhân giống cây trồng nhằm mục đích gì?</a:t>
            </a:r>
          </a:p>
          <a:p>
            <a:pPr algn="just"/>
            <a:r>
              <a:rPr lang="vi-VN" sz="3600" dirty="0">
                <a:latin typeface="Times New Roman" panose="02020603050405020304" pitchFamily="18" charset="0"/>
                <a:cs typeface="Times New Roman" panose="02020603050405020304" pitchFamily="18" charset="0"/>
              </a:rPr>
              <a:t>Câu 2: Có những phương pháp nhân giống nào?</a:t>
            </a:r>
          </a:p>
          <a:p>
            <a:pPr algn="just"/>
            <a:r>
              <a:rPr lang="vi-VN" sz="3600" dirty="0">
                <a:latin typeface="Times New Roman" panose="02020603050405020304" pitchFamily="18" charset="0"/>
                <a:cs typeface="Times New Roman" panose="02020603050405020304" pitchFamily="18" charset="0"/>
              </a:rPr>
              <a:t>Câu 3: Các phương pháp nhân giống  cây trồng đó được thực hiện như thế nào?</a:t>
            </a:r>
            <a:r>
              <a:rPr lang="en-US" sz="3600" b="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 </a:t>
            </a:r>
            <a:endParaRPr lang="vi-VN" sz="3600" dirty="0">
              <a:latin typeface="Times New Roman" panose="02020603050405020304" pitchFamily="18" charset="0"/>
              <a:cs typeface="Times New Roman" panose="02020603050405020304" pitchFamily="18" charset="0"/>
            </a:endParaRPr>
          </a:p>
          <a:p>
            <a:pPr algn="just"/>
            <a:endParaRPr lang="vi-VN" sz="3600" dirty="0">
              <a:latin typeface="Times New Roman" panose="02020603050405020304" pitchFamily="18" charset="0"/>
              <a:cs typeface="Times New Roman" panose="02020603050405020304" pitchFamily="18" charset="0"/>
            </a:endParaRPr>
          </a:p>
        </p:txBody>
      </p:sp>
      <p:sp>
        <p:nvSpPr>
          <p:cNvPr id="12" name="Cloud Callout 11"/>
          <p:cNvSpPr/>
          <p:nvPr/>
        </p:nvSpPr>
        <p:spPr>
          <a:xfrm>
            <a:off x="1242290" y="969454"/>
            <a:ext cx="9260610" cy="2392218"/>
          </a:xfrm>
          <a:prstGeom prst="cloudCallout">
            <a:avLst>
              <a:gd name="adj1" fmla="val -55892"/>
              <a:gd name="adj2" fmla="val 621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dirty="0" smtClean="0">
                <a:latin typeface="+mj-lt"/>
              </a:rPr>
              <a:t>Thảo luận nhóm 5 phút</a:t>
            </a:r>
            <a:endParaRPr lang="vi-VN" sz="4800" dirty="0">
              <a:latin typeface="+mj-lt"/>
            </a:endParaRPr>
          </a:p>
        </p:txBody>
      </p:sp>
    </p:spTree>
    <p:extLst>
      <p:ext uri="{BB962C8B-B14F-4D97-AF65-F5344CB8AC3E}">
        <p14:creationId xmlns:p14="http://schemas.microsoft.com/office/powerpoint/2010/main" val="401011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5164" y="720437"/>
            <a:ext cx="8635999" cy="1569660"/>
          </a:xfrm>
          <a:prstGeom prst="rect">
            <a:avLst/>
          </a:prstGeom>
          <a:noFill/>
        </p:spPr>
        <p:txBody>
          <a:bodyPr wrap="square" rtlCol="0">
            <a:spAutoFit/>
          </a:bodyPr>
          <a:lstStyle/>
          <a:p>
            <a:pPr algn="just"/>
            <a:r>
              <a:rPr lang="vi-VN" sz="3200" b="1" dirty="0">
                <a:solidFill>
                  <a:srgbClr val="002060"/>
                </a:solidFill>
                <a:latin typeface="Times New Roman" panose="02020603050405020304" pitchFamily="18" charset="0"/>
                <a:cs typeface="Times New Roman" panose="02020603050405020304" pitchFamily="18" charset="0"/>
              </a:rPr>
              <a:t>Câu 1: Nhân giống cây trồng nhằm mục đích gì?</a:t>
            </a:r>
          </a:p>
          <a:p>
            <a:pPr algn="just"/>
            <a:r>
              <a:rPr lang="en-US" sz="3200" dirty="0" smtClean="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a:p>
            <a:pPr algn="just"/>
            <a:endParaRPr lang="vi-VN"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905164" y="3674971"/>
            <a:ext cx="8635999" cy="523220"/>
          </a:xfrm>
          <a:prstGeom prst="rect">
            <a:avLst/>
          </a:prstGeom>
        </p:spPr>
        <p:txBody>
          <a:bodyPr wrap="square">
            <a:spAutoFit/>
          </a:bodyPr>
          <a:lstStyle/>
          <a:p>
            <a:pPr algn="just"/>
            <a:r>
              <a:rPr lang="vi-VN" sz="2800" b="1" dirty="0" smtClean="0">
                <a:solidFill>
                  <a:srgbClr val="C00000"/>
                </a:solidFill>
                <a:latin typeface="Times New Roman" panose="02020603050405020304" pitchFamily="18" charset="0"/>
                <a:cs typeface="Times New Roman" panose="02020603050405020304" pitchFamily="18" charset="0"/>
              </a:rPr>
              <a:t>Câu 2: Có những phương pháp nhân giống nào?</a:t>
            </a:r>
            <a:endParaRPr lang="vi-VN" sz="2800" b="1" dirty="0">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905164" y="5190943"/>
            <a:ext cx="10689936" cy="1077218"/>
          </a:xfrm>
          <a:prstGeom prst="rect">
            <a:avLst/>
          </a:prstGeom>
        </p:spPr>
        <p:txBody>
          <a:bodyPr wrap="square">
            <a:spAutoFit/>
          </a:bodyPr>
          <a:lstStyle/>
          <a:p>
            <a:pPr algn="just"/>
            <a:r>
              <a:rPr lang="vi-VN" sz="3200" b="1" dirty="0">
                <a:solidFill>
                  <a:schemeClr val="accent1">
                    <a:lumMod val="50000"/>
                  </a:schemeClr>
                </a:solidFill>
                <a:latin typeface="Times New Roman" panose="02020603050405020304" pitchFamily="18" charset="0"/>
                <a:cs typeface="Times New Roman" panose="02020603050405020304" pitchFamily="18" charset="0"/>
              </a:rPr>
              <a:t>Câu 3: Các phương pháp nhân giống  cây trồng đó được thực hiện như thế nào?</a:t>
            </a:r>
            <a:r>
              <a:rPr lang="en-US" sz="3200" b="1" dirty="0">
                <a:solidFill>
                  <a:schemeClr val="accent1">
                    <a:lumMod val="50000"/>
                  </a:schemeClr>
                </a:solidFill>
                <a:latin typeface="Times New Roman" panose="02020603050405020304" pitchFamily="18" charset="0"/>
                <a:cs typeface="Times New Roman" panose="02020603050405020304" pitchFamily="18" charset="0"/>
              </a:rPr>
              <a:t>	</a:t>
            </a:r>
            <a:endParaRPr lang="vi-VN" sz="3200" b="1" dirty="0">
              <a:solidFill>
                <a:schemeClr val="accent1">
                  <a:lumMod val="50000"/>
                </a:schemeClr>
              </a:solidFill>
            </a:endParaRPr>
          </a:p>
        </p:txBody>
      </p:sp>
      <p:sp>
        <p:nvSpPr>
          <p:cNvPr id="6" name="TextBox 5"/>
          <p:cNvSpPr txBox="1"/>
          <p:nvPr/>
        </p:nvSpPr>
        <p:spPr>
          <a:xfrm>
            <a:off x="1066800" y="1339272"/>
            <a:ext cx="10706100" cy="2062103"/>
          </a:xfrm>
          <a:prstGeom prst="rect">
            <a:avLst/>
          </a:prstGeom>
          <a:noFill/>
        </p:spPr>
        <p:txBody>
          <a:bodyPr wrap="square" rtlCol="0">
            <a:spAutoFit/>
          </a:bodyPr>
          <a:lstStyle/>
          <a:p>
            <a:r>
              <a:rPr lang="vi-VN" sz="3200" dirty="0" smtClean="0">
                <a:latin typeface="+mj-lt"/>
                <a:cs typeface="Times New Roman" panose="02020603050405020304" pitchFamily="18" charset="0"/>
              </a:rPr>
              <a:t>- Duy </a:t>
            </a:r>
            <a:r>
              <a:rPr lang="vi-VN" sz="3200" dirty="0">
                <a:latin typeface="+mj-lt"/>
                <a:cs typeface="Times New Roman" panose="02020603050405020304" pitchFamily="18" charset="0"/>
              </a:rPr>
              <a:t>trì và củng cố độ thuần chủng, sức sống, tính trạng đặc trưng điển hình của giống cây.</a:t>
            </a:r>
          </a:p>
          <a:p>
            <a:r>
              <a:rPr lang="vi-VN" sz="3200" dirty="0">
                <a:latin typeface="+mj-lt"/>
                <a:cs typeface="Times New Roman" panose="02020603050405020304" pitchFamily="18" charset="0"/>
              </a:rPr>
              <a:t> </a:t>
            </a:r>
            <a:r>
              <a:rPr lang="vi-VN" sz="3200" dirty="0" smtClean="0">
                <a:latin typeface="+mj-lt"/>
                <a:cs typeface="Times New Roman" panose="02020603050405020304" pitchFamily="18" charset="0"/>
              </a:rPr>
              <a:t>- Tạo </a:t>
            </a:r>
            <a:r>
              <a:rPr lang="vi-VN" sz="3200" dirty="0">
                <a:latin typeface="+mj-lt"/>
                <a:cs typeface="Times New Roman" panose="02020603050405020304" pitchFamily="18" charset="0"/>
              </a:rPr>
              <a:t>ra đủ lượng hạt giống cung cấp cho sản xuất đại trà.</a:t>
            </a:r>
          </a:p>
          <a:p>
            <a:r>
              <a:rPr lang="vi-VN" sz="3200" dirty="0">
                <a:latin typeface="+mj-lt"/>
              </a:rPr>
              <a:t> </a:t>
            </a:r>
            <a:r>
              <a:rPr lang="vi-VN" sz="3200" dirty="0" smtClean="0">
                <a:latin typeface="+mj-lt"/>
              </a:rPr>
              <a:t>- Phổ </a:t>
            </a:r>
            <a:r>
              <a:rPr lang="vi-VN" sz="3200" dirty="0">
                <a:latin typeface="+mj-lt"/>
              </a:rPr>
              <a:t>biến nhanh giống tốt vào sản xuất</a:t>
            </a:r>
            <a:r>
              <a:rPr lang="vi-VN" sz="3200" dirty="0" smtClean="0">
                <a:latin typeface="+mj-lt"/>
              </a:rPr>
              <a:t>.</a:t>
            </a:r>
            <a:endParaRPr lang="vi-VN" sz="3200" dirty="0">
              <a:latin typeface="+mj-lt"/>
            </a:endParaRPr>
          </a:p>
        </p:txBody>
      </p:sp>
      <p:sp>
        <p:nvSpPr>
          <p:cNvPr id="8" name="TextBox 7"/>
          <p:cNvSpPr txBox="1"/>
          <p:nvPr/>
        </p:nvSpPr>
        <p:spPr>
          <a:xfrm>
            <a:off x="1524000" y="4064601"/>
            <a:ext cx="4110182" cy="1077218"/>
          </a:xfrm>
          <a:prstGeom prst="rect">
            <a:avLst/>
          </a:prstGeom>
          <a:noFill/>
        </p:spPr>
        <p:txBody>
          <a:bodyPr wrap="square" rtlCol="0">
            <a:spAutoFit/>
          </a:bodyPr>
          <a:lstStyle/>
          <a:p>
            <a:r>
              <a:rPr lang="vi-VN" sz="3200" dirty="0" smtClean="0">
                <a:latin typeface="Times New Roman" panose="02020603050405020304" pitchFamily="18" charset="0"/>
                <a:cs typeface="Times New Roman" panose="02020603050405020304" pitchFamily="18" charset="0"/>
              </a:rPr>
              <a:t>- Nhân </a:t>
            </a:r>
            <a:r>
              <a:rPr lang="vi-VN" sz="3200" dirty="0">
                <a:latin typeface="Times New Roman" panose="02020603050405020304" pitchFamily="18" charset="0"/>
                <a:cs typeface="Times New Roman" panose="02020603050405020304" pitchFamily="18" charset="0"/>
              </a:rPr>
              <a:t>giống hữu tính</a:t>
            </a:r>
          </a:p>
          <a:p>
            <a:r>
              <a:rPr lang="vi-VN" sz="3200" dirty="0" smtClean="0">
                <a:latin typeface="Times New Roman" panose="02020603050405020304" pitchFamily="18" charset="0"/>
                <a:cs typeface="Times New Roman" panose="02020603050405020304" pitchFamily="18" charset="0"/>
              </a:rPr>
              <a:t>- Nhân </a:t>
            </a:r>
            <a:r>
              <a:rPr lang="vi-VN" sz="3200" dirty="0">
                <a:latin typeface="Times New Roman" panose="02020603050405020304" pitchFamily="18" charset="0"/>
                <a:cs typeface="Times New Roman" panose="02020603050405020304" pitchFamily="18" charset="0"/>
              </a:rPr>
              <a:t>giống vô </a:t>
            </a:r>
            <a:r>
              <a:rPr lang="vi-VN" sz="3200" dirty="0" smtClean="0">
                <a:latin typeface="Times New Roman" panose="02020603050405020304" pitchFamily="18" charset="0"/>
                <a:cs typeface="Times New Roman" panose="02020603050405020304" pitchFamily="18" charset="0"/>
              </a:rPr>
              <a:t>tính</a:t>
            </a:r>
            <a:endParaRPr lang="vi-VN" sz="3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526308" y="6156687"/>
            <a:ext cx="9128991" cy="584775"/>
          </a:xfrm>
          <a:prstGeom prst="rect">
            <a:avLst/>
          </a:prstGeom>
          <a:noFill/>
        </p:spPr>
        <p:txBody>
          <a:bodyPr wrap="square" rtlCol="0">
            <a:spAutoFit/>
          </a:bodyPr>
          <a:lstStyle/>
          <a:p>
            <a:r>
              <a:rPr lang="vi-VN" sz="3200" dirty="0" smtClean="0">
                <a:latin typeface="Times New Roman" panose="02020603050405020304" pitchFamily="18" charset="0"/>
                <a:cs typeface="Times New Roman" panose="02020603050405020304" pitchFamily="18" charset="0"/>
              </a:rPr>
              <a:t>- Mỗi </a:t>
            </a:r>
            <a:r>
              <a:rPr lang="vi-VN" sz="3200" dirty="0">
                <a:latin typeface="Times New Roman" panose="02020603050405020304" pitchFamily="18" charset="0"/>
                <a:cs typeface="Times New Roman" panose="02020603050405020304" pitchFamily="18" charset="0"/>
              </a:rPr>
              <a:t>phương pháp có cách thực hiện khác nhau.</a:t>
            </a:r>
          </a:p>
        </p:txBody>
      </p:sp>
    </p:spTree>
    <p:extLst>
      <p:ext uri="{BB962C8B-B14F-4D97-AF65-F5344CB8AC3E}">
        <p14:creationId xmlns:p14="http://schemas.microsoft.com/office/powerpoint/2010/main" val="26529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228" y="226444"/>
            <a:ext cx="7930568" cy="646331"/>
          </a:xfrm>
          <a:prstGeom prst="rect">
            <a:avLst/>
          </a:prstGeom>
          <a:noFill/>
        </p:spPr>
        <p:txBody>
          <a:bodyPr wrap="none" lIns="91440" tIns="45720" rIns="91440" bIns="4572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vi-VN" sz="3600" b="1" dirty="0">
                <a:solidFill>
                  <a:srgbClr val="FF0000"/>
                </a:solidFill>
                <a:latin typeface="Times New Roman" panose="02020603050405020304" pitchFamily="18" charset="0"/>
                <a:cs typeface="Times New Roman" panose="02020603050405020304" pitchFamily="18" charset="0"/>
              </a:rPr>
              <a:t>1</a:t>
            </a:r>
            <a:r>
              <a:rPr lang="en-US" sz="3600" b="1" dirty="0">
                <a:solidFill>
                  <a:srgbClr val="FF0000"/>
                </a:solidFill>
                <a:latin typeface="Times New Roman" panose="02020603050405020304" pitchFamily="18" charset="0"/>
                <a:cs typeface="Times New Roman" panose="02020603050405020304" pitchFamily="18" charset="0"/>
              </a:rPr>
              <a:t>3: </a:t>
            </a:r>
            <a:r>
              <a:rPr lang="vi-VN" sz="3600" b="1" dirty="0">
                <a:solidFill>
                  <a:srgbClr val="FF0000"/>
                </a:solidFill>
                <a:latin typeface="Times New Roman" panose="02020603050405020304" pitchFamily="18" charset="0"/>
                <a:cs typeface="Times New Roman" panose="02020603050405020304" pitchFamily="18" charset="0"/>
              </a:rPr>
              <a:t>NHÂN GIỒNG CÂY TRỒNG </a:t>
            </a:r>
            <a:endParaRPr lang="en-US" sz="36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766619" y="814455"/>
            <a:ext cx="6068294" cy="830997"/>
          </a:xfrm>
          <a:prstGeom prst="rect">
            <a:avLst/>
          </a:prstGeom>
          <a:noFill/>
        </p:spPr>
        <p:txBody>
          <a:bodyPr wrap="square" rtlCol="0">
            <a:spAutoFit/>
          </a:bodyPr>
          <a:lstStyle/>
          <a:p>
            <a:pPr lvl="0"/>
            <a:r>
              <a:rPr lang="vi-VN" sz="2400" b="1" dirty="0" smtClean="0">
                <a:solidFill>
                  <a:srgbClr val="0070C0"/>
                </a:solidFill>
                <a:latin typeface="Times New Roman" panose="02020603050405020304" pitchFamily="18" charset="0"/>
                <a:cs typeface="Times New Roman" panose="02020603050405020304" pitchFamily="18" charset="0"/>
              </a:rPr>
              <a:t>I. CÁC </a:t>
            </a:r>
            <a:r>
              <a:rPr lang="vi-VN" sz="2400" b="1" dirty="0">
                <a:solidFill>
                  <a:srgbClr val="0070C0"/>
                </a:solidFill>
                <a:latin typeface="Times New Roman" panose="02020603050405020304" pitchFamily="18" charset="0"/>
                <a:cs typeface="Times New Roman" panose="02020603050405020304" pitchFamily="18" charset="0"/>
              </a:rPr>
              <a:t>CẤP GIỐNG CÂY TRỒNG</a:t>
            </a:r>
          </a:p>
          <a:p>
            <a:endParaRPr lang="vi-VN" sz="2400" b="1"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15635" y="1374195"/>
            <a:ext cx="5261265" cy="501675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vi-VN" sz="3200"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Từ hạt tác giả</a:t>
            </a:r>
            <a:endParaRPr lang="vi-VN" sz="3200" dirty="0">
              <a:latin typeface="Times New Roman" panose="02020603050405020304" pitchFamily="18" charset="0"/>
              <a:cs typeface="Times New Roman" panose="02020603050405020304" pitchFamily="18" charset="0"/>
            </a:endParaRPr>
          </a:p>
          <a:p>
            <a:r>
              <a:rPr lang="vi-VN" sz="3200" i="1" dirty="0">
                <a:latin typeface="Times New Roman" panose="02020603050405020304" pitchFamily="18" charset="0"/>
                <a:cs typeface="Times New Roman" panose="02020603050405020304" pitchFamily="18" charset="0"/>
              </a:rPr>
              <a:t>Sơ đồ duy trì:</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Năm 1: Gieo hạt tác giả </a:t>
            </a:r>
            <a:r>
              <a:rPr lang="en-US" sz="3200" dirty="0">
                <a:latin typeface="Times New Roman" panose="02020603050405020304" pitchFamily="18" charset="0"/>
                <a:cs typeface="Times New Roman" panose="02020603050405020304" pitchFamily="18" charset="0"/>
                <a:sym typeface="Symbol" panose="05050102010706020507" pitchFamily="18" charset="2"/>
              </a:rPr>
              <a:t></a:t>
            </a:r>
            <a:r>
              <a:rPr lang="vi-VN" sz="3200" dirty="0">
                <a:latin typeface="Times New Roman" panose="02020603050405020304" pitchFamily="18" charset="0"/>
                <a:cs typeface="Times New Roman" panose="02020603050405020304" pitchFamily="18" charset="0"/>
              </a:rPr>
              <a:t> chọn cây ưu tú.</a:t>
            </a:r>
          </a:p>
          <a:p>
            <a:r>
              <a:rPr lang="vi-VN" sz="3200" dirty="0">
                <a:latin typeface="Times New Roman" panose="02020603050405020304" pitchFamily="18" charset="0"/>
                <a:cs typeface="Times New Roman" panose="02020603050405020304" pitchFamily="18" charset="0"/>
              </a:rPr>
              <a:t>- Năm 2: Gieo hạt cây ưu tú thành từng dòng </a:t>
            </a:r>
            <a:r>
              <a:rPr lang="en-US" sz="3200" dirty="0">
                <a:latin typeface="Times New Roman" panose="02020603050405020304" pitchFamily="18" charset="0"/>
                <a:cs typeface="Times New Roman" panose="02020603050405020304" pitchFamily="18" charset="0"/>
                <a:sym typeface="Symbol" panose="05050102010706020507" pitchFamily="18" charset="2"/>
              </a:rPr>
              <a:t></a:t>
            </a:r>
            <a:r>
              <a:rPr lang="vi-VN" sz="3200" dirty="0">
                <a:latin typeface="Times New Roman" panose="02020603050405020304" pitchFamily="18" charset="0"/>
                <a:cs typeface="Times New Roman" panose="02020603050405020304" pitchFamily="18" charset="0"/>
              </a:rPr>
              <a:t> hạt SNC.</a:t>
            </a:r>
          </a:p>
          <a:p>
            <a:r>
              <a:rPr lang="vi-VN" sz="3200" dirty="0">
                <a:latin typeface="Times New Roman" panose="02020603050405020304" pitchFamily="18" charset="0"/>
                <a:cs typeface="Times New Roman" panose="02020603050405020304" pitchFamily="18" charset="0"/>
              </a:rPr>
              <a:t>- Năm 3: Nhân giống siêu nguyên chủng </a:t>
            </a:r>
            <a:r>
              <a:rPr lang="en-US" sz="3200" dirty="0">
                <a:latin typeface="Times New Roman" panose="02020603050405020304" pitchFamily="18" charset="0"/>
                <a:cs typeface="Times New Roman" panose="02020603050405020304" pitchFamily="18" charset="0"/>
                <a:sym typeface="Symbol" panose="05050102010706020507" pitchFamily="18" charset="2"/>
              </a:rPr>
              <a:t></a:t>
            </a:r>
            <a:r>
              <a:rPr lang="vi-VN" sz="3200" dirty="0">
                <a:latin typeface="Times New Roman" panose="02020603050405020304" pitchFamily="18" charset="0"/>
                <a:cs typeface="Times New Roman" panose="02020603050405020304" pitchFamily="18" charset="0"/>
              </a:rPr>
              <a:t> giống nguyên chủng.</a:t>
            </a:r>
          </a:p>
          <a:p>
            <a:r>
              <a:rPr lang="vi-VN" sz="3200" dirty="0">
                <a:latin typeface="Times New Roman" panose="02020603050405020304" pitchFamily="18" charset="0"/>
                <a:cs typeface="Times New Roman" panose="02020603050405020304" pitchFamily="18" charset="0"/>
              </a:rPr>
              <a:t>- Năm 4: Sản xuất hạt XN</a:t>
            </a:r>
          </a:p>
        </p:txBody>
      </p:sp>
      <p:cxnSp>
        <p:nvCxnSpPr>
          <p:cNvPr id="7" name="Straight Connector 6"/>
          <p:cNvCxnSpPr/>
          <p:nvPr/>
        </p:nvCxnSpPr>
        <p:spPr>
          <a:xfrm>
            <a:off x="5788891" y="1090883"/>
            <a:ext cx="18473" cy="5583382"/>
          </a:xfrm>
          <a:prstGeom prst="line">
            <a:avLst/>
          </a:prstGeom>
          <a:ln w="57150"/>
        </p:spPr>
        <p:style>
          <a:lnRef idx="3">
            <a:schemeClr val="dk1"/>
          </a:lnRef>
          <a:fillRef idx="0">
            <a:schemeClr val="dk1"/>
          </a:fillRef>
          <a:effectRef idx="2">
            <a:schemeClr val="dk1"/>
          </a:effectRef>
          <a:fontRef idx="minor">
            <a:schemeClr val="tx1"/>
          </a:fontRef>
        </p:style>
      </p:cxnSp>
      <p:sp>
        <p:nvSpPr>
          <p:cNvPr id="14" name="Rectangle 13"/>
          <p:cNvSpPr/>
          <p:nvPr/>
        </p:nvSpPr>
        <p:spPr>
          <a:xfrm>
            <a:off x="5927437" y="890654"/>
            <a:ext cx="5502564" cy="1200329"/>
          </a:xfrm>
          <a:prstGeom prst="rect">
            <a:avLst/>
          </a:prstGeom>
        </p:spPr>
        <p:txBody>
          <a:bodyPr wrap="square">
            <a:spAutoFit/>
          </a:bodyPr>
          <a:lstStyle/>
          <a:p>
            <a:pPr algn="just"/>
            <a:r>
              <a:rPr lang="vi-VN"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Câu 1: Thế nào là giống tác giả? Giống siêu nguyên chủng? giống nguyên chủng? Giống xác </a:t>
            </a:r>
            <a:r>
              <a:rPr lang="vi-VN" sz="2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nhận?</a:t>
            </a:r>
            <a:endParaRPr lang="vi-VN" sz="2400" b="1" dirty="0">
              <a:solidFill>
                <a:srgbClr val="7030A0"/>
              </a:solidFill>
            </a:endParaRPr>
          </a:p>
        </p:txBody>
      </p:sp>
      <p:sp>
        <p:nvSpPr>
          <p:cNvPr id="15" name="Rectangle 14"/>
          <p:cNvSpPr/>
          <p:nvPr/>
        </p:nvSpPr>
        <p:spPr>
          <a:xfrm>
            <a:off x="5874328" y="1930685"/>
            <a:ext cx="5542973" cy="5366084"/>
          </a:xfrm>
          <a:prstGeom prst="rect">
            <a:avLst/>
          </a:prstGeom>
        </p:spPr>
        <p:txBody>
          <a:bodyPr wrap="square">
            <a:spAutoFit/>
          </a:bodyPr>
          <a:lstStyle/>
          <a:p>
            <a:pPr marL="342900" lvl="0" indent="-342900" algn="just">
              <a:lnSpc>
                <a:spcPct val="115000"/>
              </a:lnSpc>
              <a:spcAft>
                <a:spcPts val="0"/>
              </a:spcAft>
              <a:buClr>
                <a:srgbClr val="000000"/>
              </a:buClr>
              <a:buSzPts val="1100"/>
              <a:buFont typeface="Arial" panose="020B0604020202020204" pitchFamily="34" charset="0"/>
              <a:buChar char="-"/>
            </a:pPr>
            <a:r>
              <a:rPr lang="vi-VN" sz="2000" b="1" i="1" dirty="0">
                <a:solidFill>
                  <a:srgbClr val="000000"/>
                </a:solidFill>
                <a:latin typeface="+mj-lt"/>
                <a:ea typeface="Times New Roman" panose="02020603050405020304" pitchFamily="18" charset="0"/>
              </a:rPr>
              <a:t>Giống tác giả :</a:t>
            </a:r>
            <a:r>
              <a:rPr lang="vi-VN" sz="2000" dirty="0">
                <a:solidFill>
                  <a:srgbClr val="000000"/>
                </a:solidFill>
                <a:latin typeface="+mj-lt"/>
                <a:ea typeface="Times New Roman" panose="02020603050405020304" pitchFamily="18" charset="0"/>
              </a:rPr>
              <a:t> là giống do tác giả chọn tạo ra, đạt tiêu chuẩn chất lượng theo quy định.</a:t>
            </a:r>
            <a:endParaRPr lang="vi-VN" dirty="0">
              <a:latin typeface="+mj-lt"/>
              <a:ea typeface="Times New Roman" panose="02020603050405020304" pitchFamily="18" charset="0"/>
            </a:endParaRPr>
          </a:p>
          <a:p>
            <a:pPr marL="342900" lvl="0" indent="-342900" algn="just">
              <a:lnSpc>
                <a:spcPct val="115000"/>
              </a:lnSpc>
              <a:spcAft>
                <a:spcPts val="0"/>
              </a:spcAft>
              <a:buClr>
                <a:srgbClr val="000000"/>
              </a:buClr>
              <a:buSzPts val="1100"/>
              <a:buFont typeface="Arial" panose="020B0604020202020204" pitchFamily="34" charset="0"/>
              <a:buChar char="-"/>
            </a:pPr>
            <a:r>
              <a:rPr lang="vi-VN" sz="2000" b="1" i="1" dirty="0">
                <a:solidFill>
                  <a:srgbClr val="000000"/>
                </a:solidFill>
                <a:latin typeface="+mj-lt"/>
                <a:ea typeface="Times New Roman" panose="02020603050405020304" pitchFamily="18" charset="0"/>
              </a:rPr>
              <a:t>Giống siêu nguyên chủng</a:t>
            </a:r>
            <a:r>
              <a:rPr lang="vi-VN" sz="2000" dirty="0">
                <a:solidFill>
                  <a:srgbClr val="000000"/>
                </a:solidFill>
                <a:latin typeface="+mj-lt"/>
                <a:ea typeface="Times New Roman" panose="02020603050405020304" pitchFamily="18" charset="0"/>
              </a:rPr>
              <a:t> : là giống được nhân ra từ giống tác giả theo đúng quy trình sản xuất giống siêu nguyên chủng và đạt tiêu chuẩn chất lượng quy định. </a:t>
            </a:r>
            <a:endParaRPr lang="vi-VN" dirty="0">
              <a:latin typeface="+mj-lt"/>
              <a:ea typeface="Times New Roman" panose="02020603050405020304" pitchFamily="18" charset="0"/>
            </a:endParaRPr>
          </a:p>
          <a:p>
            <a:pPr marL="342900" lvl="0" indent="-342900" algn="just">
              <a:lnSpc>
                <a:spcPct val="115000"/>
              </a:lnSpc>
              <a:spcAft>
                <a:spcPts val="0"/>
              </a:spcAft>
              <a:buClr>
                <a:srgbClr val="000000"/>
              </a:buClr>
              <a:buSzPts val="1100"/>
              <a:buFont typeface="Arial" panose="020B0604020202020204" pitchFamily="34" charset="0"/>
              <a:buChar char="-"/>
            </a:pPr>
            <a:r>
              <a:rPr lang="vi-VN" sz="2000" b="1" i="1" dirty="0">
                <a:solidFill>
                  <a:srgbClr val="000000"/>
                </a:solidFill>
                <a:latin typeface="+mj-lt"/>
                <a:ea typeface="Times New Roman" panose="02020603050405020304" pitchFamily="18" charset="0"/>
              </a:rPr>
              <a:t>Giống nguyên chủng</a:t>
            </a:r>
            <a:r>
              <a:rPr lang="vi-VN" sz="2000" dirty="0">
                <a:solidFill>
                  <a:srgbClr val="000000"/>
                </a:solidFill>
                <a:latin typeface="+mj-lt"/>
                <a:ea typeface="Times New Roman" panose="02020603050405020304" pitchFamily="18" charset="0"/>
              </a:rPr>
              <a:t> : là giống được nhân ra từ giống siêu nguyên chủng theo quy trình sản xuất giống nguyên chủng và đạt tiêu chuẩn chất lượng theo quy định</a:t>
            </a:r>
            <a:r>
              <a:rPr lang="vi-VN" sz="2000" dirty="0" smtClean="0">
                <a:solidFill>
                  <a:srgbClr val="000000"/>
                </a:solidFill>
                <a:latin typeface="+mj-lt"/>
                <a:ea typeface="Times New Roman" panose="02020603050405020304" pitchFamily="18" charset="0"/>
              </a:rPr>
              <a:t>.</a:t>
            </a:r>
          </a:p>
          <a:p>
            <a:pPr marL="342900" indent="-342900" algn="just">
              <a:lnSpc>
                <a:spcPct val="115000"/>
              </a:lnSpc>
              <a:buClr>
                <a:srgbClr val="000000"/>
              </a:buClr>
              <a:buSzPts val="1100"/>
              <a:buFont typeface="Arial" panose="020B0604020202020204" pitchFamily="34" charset="0"/>
              <a:buChar char="-"/>
            </a:pPr>
            <a:r>
              <a:rPr lang="vi-VN" sz="2000" b="1" i="1" dirty="0">
                <a:latin typeface="+mj-lt"/>
              </a:rPr>
              <a:t>Giống xác nhận (giống thương mại)</a:t>
            </a:r>
            <a:r>
              <a:rPr lang="vi-VN" sz="2000" dirty="0">
                <a:latin typeface="+mj-lt"/>
              </a:rPr>
              <a:t> : là giống được nhân ra từ giống nguyên chủng theo quy trình sản xuất hạt giống xác nhận và đạt tiêu chuẩn chất lượng theo quy định.</a:t>
            </a:r>
          </a:p>
          <a:p>
            <a:pPr marL="342900" lvl="0" indent="-342900" algn="just">
              <a:lnSpc>
                <a:spcPct val="115000"/>
              </a:lnSpc>
              <a:spcAft>
                <a:spcPts val="0"/>
              </a:spcAft>
              <a:buClr>
                <a:srgbClr val="000000"/>
              </a:buClr>
              <a:buSzPts val="1100"/>
              <a:buFont typeface="Arial" panose="020B0604020202020204" pitchFamily="34" charset="0"/>
              <a:buChar char="-"/>
            </a:pPr>
            <a:r>
              <a:rPr lang="vi-VN" sz="2000" dirty="0">
                <a:solidFill>
                  <a:srgbClr val="000000"/>
                </a:solidFill>
                <a:latin typeface="Times New Roman" panose="02020603050405020304" pitchFamily="18" charset="0"/>
                <a:ea typeface="Times New Roman" panose="02020603050405020304" pitchFamily="18" charset="0"/>
              </a:rPr>
              <a:t> </a:t>
            </a:r>
            <a:endParaRPr lang="vi-VN"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9018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barn(inVertical)">
                                      <p:cBhvr>
                                        <p:cTn id="25" dur="500"/>
                                        <p:tgtEl>
                                          <p:spTgt spid="1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5">
                                            <p:txEl>
                                              <p:pRg st="1" end="1"/>
                                            </p:txEl>
                                          </p:spTgt>
                                        </p:tgtEl>
                                        <p:attrNameLst>
                                          <p:attrName>style.visibility</p:attrName>
                                        </p:attrNameLst>
                                      </p:cBhvr>
                                      <p:to>
                                        <p:strVal val="visible"/>
                                      </p:to>
                                    </p:set>
                                    <p:animEffect transition="in" filter="wipe(down)">
                                      <p:cBhvr>
                                        <p:cTn id="30" dur="500"/>
                                        <p:tgtEl>
                                          <p:spTgt spid="1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5">
                                            <p:txEl>
                                              <p:pRg st="2" end="2"/>
                                            </p:txEl>
                                          </p:spTgt>
                                        </p:tgtEl>
                                        <p:attrNameLst>
                                          <p:attrName>style.visibility</p:attrName>
                                        </p:attrNameLst>
                                      </p:cBhvr>
                                      <p:to>
                                        <p:strVal val="visible"/>
                                      </p:to>
                                    </p:set>
                                    <p:animEffect transition="in" filter="barn(inVertical)">
                                      <p:cBhvr>
                                        <p:cTn id="35" dur="500"/>
                                        <p:tgtEl>
                                          <p:spTgt spid="1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5">
                                            <p:txEl>
                                              <p:pRg st="3" end="3"/>
                                            </p:txEl>
                                          </p:spTgt>
                                        </p:tgtEl>
                                        <p:attrNameLst>
                                          <p:attrName>style.visibility</p:attrName>
                                        </p:attrNameLst>
                                      </p:cBhvr>
                                      <p:to>
                                        <p:strVal val="visible"/>
                                      </p:to>
                                    </p:set>
                                    <p:anim calcmode="lin" valueType="num">
                                      <p:cBhvr additive="base">
                                        <p:cTn id="40"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228" y="226444"/>
            <a:ext cx="7930568" cy="646331"/>
          </a:xfrm>
          <a:prstGeom prst="rect">
            <a:avLst/>
          </a:prstGeom>
          <a:noFill/>
        </p:spPr>
        <p:txBody>
          <a:bodyPr wrap="none" lIns="91440" tIns="45720" rIns="91440" bIns="4572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vi-VN" sz="3600" b="1" dirty="0">
                <a:solidFill>
                  <a:srgbClr val="FF0000"/>
                </a:solidFill>
                <a:latin typeface="Times New Roman" panose="02020603050405020304" pitchFamily="18" charset="0"/>
                <a:cs typeface="Times New Roman" panose="02020603050405020304" pitchFamily="18" charset="0"/>
              </a:rPr>
              <a:t>1</a:t>
            </a:r>
            <a:r>
              <a:rPr lang="en-US" sz="3600" b="1" dirty="0">
                <a:solidFill>
                  <a:srgbClr val="FF0000"/>
                </a:solidFill>
                <a:latin typeface="Times New Roman" panose="02020603050405020304" pitchFamily="18" charset="0"/>
                <a:cs typeface="Times New Roman" panose="02020603050405020304" pitchFamily="18" charset="0"/>
              </a:rPr>
              <a:t>3: </a:t>
            </a:r>
            <a:r>
              <a:rPr lang="vi-VN" sz="3600" b="1" dirty="0">
                <a:solidFill>
                  <a:srgbClr val="FF0000"/>
                </a:solidFill>
                <a:latin typeface="Times New Roman" panose="02020603050405020304" pitchFamily="18" charset="0"/>
                <a:cs typeface="Times New Roman" panose="02020603050405020304" pitchFamily="18" charset="0"/>
              </a:rPr>
              <a:t>NHÂN GIỒNG CÂY TRỒNG </a:t>
            </a:r>
            <a:endParaRPr lang="en-US" sz="36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766619" y="814455"/>
            <a:ext cx="6068294" cy="954107"/>
          </a:xfrm>
          <a:prstGeom prst="rect">
            <a:avLst/>
          </a:prstGeom>
          <a:noFill/>
        </p:spPr>
        <p:txBody>
          <a:bodyPr wrap="square" rtlCol="0">
            <a:spAutoFit/>
          </a:bodyPr>
          <a:lstStyle/>
          <a:p>
            <a:pPr lvl="0"/>
            <a:r>
              <a:rPr lang="vi-VN" sz="2800" b="1" dirty="0" smtClean="0">
                <a:solidFill>
                  <a:srgbClr val="0070C0"/>
                </a:solidFill>
                <a:latin typeface="Times New Roman" panose="02020603050405020304" pitchFamily="18" charset="0"/>
                <a:cs typeface="Times New Roman" panose="02020603050405020304" pitchFamily="18" charset="0"/>
              </a:rPr>
              <a:t>I. CÁC </a:t>
            </a:r>
            <a:r>
              <a:rPr lang="vi-VN" sz="2800" b="1" dirty="0">
                <a:solidFill>
                  <a:srgbClr val="0070C0"/>
                </a:solidFill>
                <a:latin typeface="Times New Roman" panose="02020603050405020304" pitchFamily="18" charset="0"/>
                <a:cs typeface="Times New Roman" panose="02020603050405020304" pitchFamily="18" charset="0"/>
              </a:rPr>
              <a:t>CẤP GIỐNG CÂY TRỒNG</a:t>
            </a:r>
          </a:p>
          <a:p>
            <a:endParaRPr lang="vi-VN" sz="2800" b="1"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15635" y="1374195"/>
            <a:ext cx="5261265" cy="501675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vi-VN" sz="3200"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Từ hạt tác giả</a:t>
            </a:r>
            <a:endParaRPr lang="vi-VN" sz="3200" dirty="0">
              <a:latin typeface="Times New Roman" panose="02020603050405020304" pitchFamily="18" charset="0"/>
              <a:cs typeface="Times New Roman" panose="02020603050405020304" pitchFamily="18" charset="0"/>
            </a:endParaRPr>
          </a:p>
          <a:p>
            <a:r>
              <a:rPr lang="vi-VN" sz="3200" i="1" dirty="0">
                <a:latin typeface="Times New Roman" panose="02020603050405020304" pitchFamily="18" charset="0"/>
                <a:cs typeface="Times New Roman" panose="02020603050405020304" pitchFamily="18" charset="0"/>
              </a:rPr>
              <a:t>Sơ đồ duy trì:</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Năm 1: Gieo hạt tác giả </a:t>
            </a:r>
            <a:r>
              <a:rPr lang="en-US" sz="3200" dirty="0">
                <a:latin typeface="Times New Roman" panose="02020603050405020304" pitchFamily="18" charset="0"/>
                <a:cs typeface="Times New Roman" panose="02020603050405020304" pitchFamily="18" charset="0"/>
                <a:sym typeface="Symbol" panose="05050102010706020507" pitchFamily="18" charset="2"/>
              </a:rPr>
              <a:t></a:t>
            </a:r>
            <a:r>
              <a:rPr lang="vi-VN" sz="3200" dirty="0">
                <a:latin typeface="Times New Roman" panose="02020603050405020304" pitchFamily="18" charset="0"/>
                <a:cs typeface="Times New Roman" panose="02020603050405020304" pitchFamily="18" charset="0"/>
              </a:rPr>
              <a:t> chọn cây ưu tú.</a:t>
            </a:r>
          </a:p>
          <a:p>
            <a:r>
              <a:rPr lang="vi-VN" sz="3200" dirty="0">
                <a:latin typeface="Times New Roman" panose="02020603050405020304" pitchFamily="18" charset="0"/>
                <a:cs typeface="Times New Roman" panose="02020603050405020304" pitchFamily="18" charset="0"/>
              </a:rPr>
              <a:t>- Năm 2: Gieo hạt cây ưu tú thành từng dòng </a:t>
            </a:r>
            <a:r>
              <a:rPr lang="en-US" sz="3200" dirty="0">
                <a:latin typeface="Times New Roman" panose="02020603050405020304" pitchFamily="18" charset="0"/>
                <a:cs typeface="Times New Roman" panose="02020603050405020304" pitchFamily="18" charset="0"/>
                <a:sym typeface="Symbol" panose="05050102010706020507" pitchFamily="18" charset="2"/>
              </a:rPr>
              <a:t></a:t>
            </a:r>
            <a:r>
              <a:rPr lang="vi-VN" sz="3200" dirty="0">
                <a:latin typeface="Times New Roman" panose="02020603050405020304" pitchFamily="18" charset="0"/>
                <a:cs typeface="Times New Roman" panose="02020603050405020304" pitchFamily="18" charset="0"/>
              </a:rPr>
              <a:t> hạt SNC.</a:t>
            </a:r>
          </a:p>
          <a:p>
            <a:r>
              <a:rPr lang="vi-VN" sz="3200" dirty="0">
                <a:latin typeface="Times New Roman" panose="02020603050405020304" pitchFamily="18" charset="0"/>
                <a:cs typeface="Times New Roman" panose="02020603050405020304" pitchFamily="18" charset="0"/>
              </a:rPr>
              <a:t>- Năm 3: Nhân giống siêu nguyên chủng </a:t>
            </a:r>
            <a:r>
              <a:rPr lang="en-US" sz="3200" dirty="0">
                <a:latin typeface="Times New Roman" panose="02020603050405020304" pitchFamily="18" charset="0"/>
                <a:cs typeface="Times New Roman" panose="02020603050405020304" pitchFamily="18" charset="0"/>
                <a:sym typeface="Symbol" panose="05050102010706020507" pitchFamily="18" charset="2"/>
              </a:rPr>
              <a:t></a:t>
            </a:r>
            <a:r>
              <a:rPr lang="vi-VN" sz="3200" dirty="0">
                <a:latin typeface="Times New Roman" panose="02020603050405020304" pitchFamily="18" charset="0"/>
                <a:cs typeface="Times New Roman" panose="02020603050405020304" pitchFamily="18" charset="0"/>
              </a:rPr>
              <a:t> giống nguyên chủng.</a:t>
            </a:r>
          </a:p>
          <a:p>
            <a:r>
              <a:rPr lang="vi-VN" sz="3200" dirty="0">
                <a:latin typeface="Times New Roman" panose="02020603050405020304" pitchFamily="18" charset="0"/>
                <a:cs typeface="Times New Roman" panose="02020603050405020304" pitchFamily="18" charset="0"/>
              </a:rPr>
              <a:t>- Năm 4: Sản xuất hạt XN</a:t>
            </a:r>
          </a:p>
        </p:txBody>
      </p:sp>
      <p:cxnSp>
        <p:nvCxnSpPr>
          <p:cNvPr id="7" name="Straight Connector 6"/>
          <p:cNvCxnSpPr/>
          <p:nvPr/>
        </p:nvCxnSpPr>
        <p:spPr>
          <a:xfrm>
            <a:off x="5788891" y="1090883"/>
            <a:ext cx="18473" cy="5583382"/>
          </a:xfrm>
          <a:prstGeom prst="line">
            <a:avLst/>
          </a:prstGeom>
          <a:ln w="57150"/>
        </p:spPr>
        <p:style>
          <a:lnRef idx="3">
            <a:schemeClr val="dk1"/>
          </a:lnRef>
          <a:fillRef idx="0">
            <a:schemeClr val="dk1"/>
          </a:fillRef>
          <a:effectRef idx="2">
            <a:schemeClr val="dk1"/>
          </a:effectRef>
          <a:fontRef idx="minor">
            <a:schemeClr val="tx1"/>
          </a:fontRef>
        </p:style>
      </p:cxnSp>
      <p:sp>
        <p:nvSpPr>
          <p:cNvPr id="8" name="Rectangle 7"/>
          <p:cNvSpPr/>
          <p:nvPr/>
        </p:nvSpPr>
        <p:spPr>
          <a:xfrm>
            <a:off x="6008260" y="1103583"/>
            <a:ext cx="5911941" cy="907749"/>
          </a:xfrm>
          <a:prstGeom prst="rect">
            <a:avLst/>
          </a:prstGeom>
        </p:spPr>
        <p:txBody>
          <a:bodyPr wrap="square">
            <a:spAutoFit/>
          </a:bodyPr>
          <a:lstStyle/>
          <a:p>
            <a:pPr>
              <a:lnSpc>
                <a:spcPct val="115000"/>
              </a:lnSpc>
              <a:spcAft>
                <a:spcPts val="800"/>
              </a:spcAft>
            </a:pP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2: Bắt đầu từ khâu nào và khi nào kết thúc?</a:t>
            </a:r>
            <a:endParaRPr lang="vi-VN" sz="2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6086768" y="1991214"/>
            <a:ext cx="6105232" cy="1255728"/>
          </a:xfrm>
          <a:prstGeom prst="rect">
            <a:avLst/>
          </a:prstGeom>
        </p:spPr>
        <p:txBody>
          <a:bodyPr wrap="square">
            <a:spAutoFit/>
          </a:bodyPr>
          <a:lstStyle/>
          <a:p>
            <a:r>
              <a:rPr lang="vi-VN" sz="2400" dirty="0" smtClean="0">
                <a:latin typeface="Times New Roman" panose="02020603050405020304" pitchFamily="18" charset="0"/>
                <a:cs typeface="Times New Roman" panose="02020603050405020304" pitchFamily="18" charset="0"/>
              </a:rPr>
              <a:t>- Bắt </a:t>
            </a:r>
            <a:r>
              <a:rPr lang="vi-VN" sz="2400" dirty="0">
                <a:latin typeface="Times New Roman" panose="02020603050405020304" pitchFamily="18" charset="0"/>
                <a:cs typeface="Times New Roman" panose="02020603050405020304" pitchFamily="18" charset="0"/>
              </a:rPr>
              <a:t>đầu: khi nhận hạt giống từ tác giả.</a:t>
            </a:r>
          </a:p>
          <a:p>
            <a:r>
              <a:rPr lang="vi-VN" sz="2400" dirty="0" smtClean="0">
                <a:latin typeface="Times New Roman" panose="02020603050405020304" pitchFamily="18" charset="0"/>
                <a:cs typeface="Times New Roman" panose="02020603050405020304" pitchFamily="18" charset="0"/>
              </a:rPr>
              <a:t>- Kết </a:t>
            </a:r>
            <a:r>
              <a:rPr lang="vi-VN" sz="2400" dirty="0">
                <a:latin typeface="Times New Roman" panose="02020603050405020304" pitchFamily="18" charset="0"/>
                <a:cs typeface="Times New Roman" panose="02020603050405020304" pitchFamily="18" charset="0"/>
              </a:rPr>
              <a:t>thúc: Có được hạt giống xác nhận.</a:t>
            </a:r>
          </a:p>
          <a:p>
            <a:pPr lvl="0" algn="just">
              <a:lnSpc>
                <a:spcPct val="115000"/>
              </a:lnSpc>
              <a:spcAft>
                <a:spcPts val="0"/>
              </a:spcAft>
              <a:buClr>
                <a:srgbClr val="000000"/>
              </a:buClr>
              <a:buSzPts val="1100"/>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6022113" y="2728636"/>
            <a:ext cx="5898088" cy="941796"/>
          </a:xfrm>
          <a:prstGeom prst="rect">
            <a:avLst/>
          </a:prstGeom>
        </p:spPr>
        <p:txBody>
          <a:bodyPr wrap="square">
            <a:spAutoFit/>
          </a:bodyPr>
          <a:lstStyle/>
          <a:p>
            <a:pPr>
              <a:lnSpc>
                <a:spcPct val="115000"/>
              </a:lnSpc>
              <a:spcAft>
                <a:spcPts val="800"/>
              </a:spcAft>
            </a:pPr>
            <a:r>
              <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Câu 3: Phân biệt giống siêu nguyên chủng, giống nguyên chủng, giống xác nhận?</a:t>
            </a:r>
            <a:endParaRPr lang="vi-VN"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5807365" y="3635866"/>
            <a:ext cx="6664038" cy="2215991"/>
          </a:xfrm>
          <a:prstGeom prst="rect">
            <a:avLst/>
          </a:prstGeom>
        </p:spPr>
        <p:txBody>
          <a:bodyPr wrap="square">
            <a:spAutoFit/>
          </a:bodyPr>
          <a:lstStyle/>
          <a:p>
            <a:pPr>
              <a:lnSpc>
                <a:spcPct val="115000"/>
              </a:lnSpc>
              <a:spcAft>
                <a:spcPts val="0"/>
              </a:spcAft>
            </a:pPr>
            <a:r>
              <a:rPr lang="vi-VN"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Sản </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 giống siêu nguyên chủng: chất lượng cao và độ thuần khiết cao </a:t>
            </a:r>
            <a:endParaRPr lang="vi-VN" sz="20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Sản </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 hạt giống nguyên chủng: Chất lượng cao.</a:t>
            </a:r>
            <a:endParaRPr lang="vi-VN" sz="20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Sản </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 hạt giống xác nhận : cung cấp cho sản xuất đại trà. </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p:cNvSpPr/>
          <p:nvPr/>
        </p:nvSpPr>
        <p:spPr>
          <a:xfrm>
            <a:off x="5887220" y="5653355"/>
            <a:ext cx="6431783" cy="941796"/>
          </a:xfrm>
          <a:prstGeom prst="rect">
            <a:avLst/>
          </a:prstGeom>
        </p:spPr>
        <p:txBody>
          <a:bodyPr wrap="square">
            <a:spAutoFit/>
          </a:bodyPr>
          <a:lstStyle/>
          <a:p>
            <a:pPr>
              <a:lnSpc>
                <a:spcPct val="115000"/>
              </a:lnSpc>
              <a:spcAft>
                <a:spcPts val="800"/>
              </a:spcAft>
            </a:pPr>
            <a:r>
              <a:rPr lang="vi-VN"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a:t>
            </a: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Theo em, các giống cây trồng được sử dụng ở gia đình địa phương em thuộc cấp nào?</a:t>
            </a:r>
            <a:endParaRPr lang="vi-VN" sz="20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42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9455" y="878365"/>
            <a:ext cx="9803245" cy="523220"/>
          </a:xfrm>
          <a:prstGeom prst="rect">
            <a:avLst/>
          </a:prstGeom>
          <a:noFill/>
        </p:spPr>
        <p:txBody>
          <a:bodyPr wrap="square" rtlCol="0">
            <a:spAutoFit/>
          </a:bodyPr>
          <a:lstStyle/>
          <a:p>
            <a:pPr lvl="0"/>
            <a:r>
              <a:rPr lang="vi-VN" sz="2800" b="1" dirty="0" smtClean="0">
                <a:latin typeface="Times New Roman" panose="02020603050405020304" pitchFamily="18" charset="0"/>
                <a:cs typeface="Times New Roman" panose="02020603050405020304" pitchFamily="18" charset="0"/>
              </a:rPr>
              <a:t>II. </a:t>
            </a:r>
            <a:r>
              <a:rPr lang="vi-VN" sz="2800" b="1" dirty="0">
                <a:latin typeface="Times New Roman" panose="02020603050405020304" pitchFamily="18" charset="0"/>
                <a:cs typeface="Times New Roman" panose="02020603050405020304" pitchFamily="18" charset="0"/>
              </a:rPr>
              <a:t>MỘT SỐ PHƯƠNG PHÁP NHÂN GIỐNG CÂY TRỒNG</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80" y="2044700"/>
            <a:ext cx="4235184" cy="20955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780" y="4193190"/>
            <a:ext cx="4198084" cy="2461610"/>
          </a:xfrm>
          <a:prstGeom prst="rect">
            <a:avLst/>
          </a:prstGeom>
        </p:spPr>
      </p:pic>
      <p:sp>
        <p:nvSpPr>
          <p:cNvPr id="17" name="Cloud Callout 16"/>
          <p:cNvSpPr/>
          <p:nvPr/>
        </p:nvSpPr>
        <p:spPr>
          <a:xfrm>
            <a:off x="5412512" y="2142140"/>
            <a:ext cx="6578600" cy="4102100"/>
          </a:xfrm>
          <a:prstGeom prst="cloudCallout">
            <a:avLst>
              <a:gd name="adj1" fmla="val -58864"/>
              <a:gd name="adj2" fmla="val 553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a:latin typeface="+mj-lt"/>
              </a:rPr>
              <a:t>Thế nào là nhân giống hữu </a:t>
            </a:r>
            <a:r>
              <a:rPr lang="vi-VN" sz="5400" dirty="0" smtClean="0">
                <a:latin typeface="+mj-lt"/>
              </a:rPr>
              <a:t>tính? </a:t>
            </a:r>
            <a:endParaRPr lang="vi-VN" sz="5400" dirty="0">
              <a:latin typeface="+mj-lt"/>
            </a:endParaRPr>
          </a:p>
        </p:txBody>
      </p:sp>
      <p:sp>
        <p:nvSpPr>
          <p:cNvPr id="19" name="Rectangle 18"/>
          <p:cNvSpPr/>
          <p:nvPr/>
        </p:nvSpPr>
        <p:spPr>
          <a:xfrm>
            <a:off x="5158934" y="2635547"/>
            <a:ext cx="6832177" cy="35750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lnSpc>
                <a:spcPct val="115000"/>
              </a:lnSpc>
              <a:spcAft>
                <a:spcPts val="800"/>
              </a:spcAft>
              <a:buClr>
                <a:srgbClr val="000000"/>
              </a:buClr>
              <a:buSzPts val="1100"/>
            </a:pPr>
            <a:r>
              <a:rPr lang="vi-VN" sz="4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 </a:t>
            </a:r>
            <a:r>
              <a:rPr lang="vi-VN"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giống hữu tính là phương pháp nhân giống bằng hạt, phương pháp này áp dụng chủ yếu ở ở lúa ngô các loại đậu và một số loại rau.</a:t>
            </a:r>
            <a:endParaRPr lang="vi-VN"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Rectangle 19"/>
          <p:cNvSpPr/>
          <p:nvPr/>
        </p:nvSpPr>
        <p:spPr>
          <a:xfrm>
            <a:off x="486066" y="1281747"/>
            <a:ext cx="8891730" cy="613245"/>
          </a:xfrm>
          <a:prstGeom prst="rect">
            <a:avLst/>
          </a:prstGeom>
        </p:spPr>
        <p:txBody>
          <a:bodyPr wrap="square">
            <a:spAutoFit/>
          </a:bodyPr>
          <a:lstStyle/>
          <a:p>
            <a:pPr lvl="0">
              <a:lnSpc>
                <a:spcPct val="115000"/>
              </a:lnSpc>
              <a:spcAft>
                <a:spcPts val="800"/>
              </a:spcAft>
            </a:pPr>
            <a:r>
              <a:rPr lang="vi-VN" sz="3200" b="1" dirty="0" smtClean="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1</a:t>
            </a:r>
            <a:r>
              <a:rPr lang="vi-VN" sz="3200" b="1" dirty="0" smtClean="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chemeClr val="accent2">
                    <a:lumMod val="50000"/>
                  </a:schemeClr>
                </a:solidFill>
                <a:latin typeface="Times New Roman" panose="02020603050405020304" pitchFamily="18" charset="0"/>
                <a:cs typeface="Times New Roman" panose="02020603050405020304" pitchFamily="18" charset="0"/>
              </a:rPr>
              <a:t>Phương pháp nhân giống hữu tính</a:t>
            </a:r>
            <a:endParaRPr lang="vi-VN" sz="3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20"/>
          <p:cNvSpPr/>
          <p:nvPr/>
        </p:nvSpPr>
        <p:spPr>
          <a:xfrm>
            <a:off x="1447228" y="226444"/>
            <a:ext cx="7930568" cy="646331"/>
          </a:xfrm>
          <a:prstGeom prst="rect">
            <a:avLst/>
          </a:prstGeom>
          <a:noFill/>
        </p:spPr>
        <p:txBody>
          <a:bodyPr wrap="none" lIns="91440" tIns="45720" rIns="91440" bIns="4572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vi-VN" sz="3600" b="1" dirty="0">
                <a:solidFill>
                  <a:srgbClr val="FF0000"/>
                </a:solidFill>
                <a:latin typeface="Times New Roman" panose="02020603050405020304" pitchFamily="18" charset="0"/>
                <a:cs typeface="Times New Roman" panose="02020603050405020304" pitchFamily="18" charset="0"/>
              </a:rPr>
              <a:t>1</a:t>
            </a:r>
            <a:r>
              <a:rPr lang="en-US" sz="3600" b="1" dirty="0">
                <a:solidFill>
                  <a:srgbClr val="FF0000"/>
                </a:solidFill>
                <a:latin typeface="Times New Roman" panose="02020603050405020304" pitchFamily="18" charset="0"/>
                <a:cs typeface="Times New Roman" panose="02020603050405020304" pitchFamily="18" charset="0"/>
              </a:rPr>
              <a:t>3: </a:t>
            </a:r>
            <a:r>
              <a:rPr lang="vi-VN" sz="3600" b="1" dirty="0">
                <a:solidFill>
                  <a:srgbClr val="FF0000"/>
                </a:solidFill>
                <a:latin typeface="Times New Roman" panose="02020603050405020304" pitchFamily="18" charset="0"/>
                <a:cs typeface="Times New Roman" panose="02020603050405020304" pitchFamily="18" charset="0"/>
              </a:rPr>
              <a:t>NHÂN GIỒNG CÂY TRỒNG </a:t>
            </a:r>
            <a:endParaRPr lang="en-US" sz="36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308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86066" y="1894992"/>
            <a:ext cx="6257634" cy="4811496"/>
          </a:xfrm>
          <a:prstGeom prst="rect">
            <a:avLst/>
          </a:prstGeom>
        </p:spPr>
      </p:pic>
      <p:cxnSp>
        <p:nvCxnSpPr>
          <p:cNvPr id="8" name="Straight Connector 7"/>
          <p:cNvCxnSpPr/>
          <p:nvPr/>
        </p:nvCxnSpPr>
        <p:spPr>
          <a:xfrm>
            <a:off x="7017332" y="1636984"/>
            <a:ext cx="76200" cy="5069504"/>
          </a:xfrm>
          <a:prstGeom prst="line">
            <a:avLst/>
          </a:prstGeom>
          <a:ln w="38100"/>
        </p:spPr>
        <p:style>
          <a:lnRef idx="3">
            <a:schemeClr val="dk1"/>
          </a:lnRef>
          <a:fillRef idx="0">
            <a:schemeClr val="dk1"/>
          </a:fillRef>
          <a:effectRef idx="2">
            <a:schemeClr val="dk1"/>
          </a:effectRef>
          <a:fontRef idx="minor">
            <a:schemeClr val="tx1"/>
          </a:fontRef>
        </p:style>
      </p:cxnSp>
      <p:sp>
        <p:nvSpPr>
          <p:cNvPr id="9" name="Rectangle 8"/>
          <p:cNvSpPr/>
          <p:nvPr/>
        </p:nvSpPr>
        <p:spPr>
          <a:xfrm>
            <a:off x="7109698" y="1350857"/>
            <a:ext cx="4949534" cy="1578894"/>
          </a:xfrm>
          <a:prstGeom prst="rect">
            <a:avLst/>
          </a:prstGeom>
        </p:spPr>
        <p:txBody>
          <a:bodyPr wrap="square">
            <a:spAutoFit/>
          </a:bodyPr>
          <a:lstStyle/>
          <a:p>
            <a:pPr algn="just">
              <a:lnSpc>
                <a:spcPct val="115000"/>
              </a:lnSpc>
              <a:spcAft>
                <a:spcPts val="800"/>
              </a:spcAft>
            </a:pPr>
            <a:r>
              <a:rPr lang="vi-VN" sz="28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Nêu tóm tắt các bước trong quy trình nhân giống cây trồng bằng phương pháp hữu tính</a:t>
            </a:r>
            <a:r>
              <a:rPr lang="vi-VN" sz="2800" b="1" dirty="0" smtClean="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vi-VN" sz="24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7188200" y="5476640"/>
            <a:ext cx="4871031" cy="1083374"/>
          </a:xfrm>
          <a:prstGeom prst="rect">
            <a:avLst/>
          </a:prstGeom>
        </p:spPr>
        <p:txBody>
          <a:bodyPr wrap="square">
            <a:spAutoFit/>
          </a:bodyPr>
          <a:lstStyle/>
          <a:p>
            <a:pPr algn="just">
              <a:lnSpc>
                <a:spcPct val="115000"/>
              </a:lnSpc>
              <a:spcAft>
                <a:spcPts val="800"/>
              </a:spcAft>
            </a:pPr>
            <a:r>
              <a:rPr lang="vi-VN"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Nêu các loại cây trồng có thể nhân giống bằng hạt?</a:t>
            </a:r>
            <a:endPar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7017332" y="2890294"/>
            <a:ext cx="4933368" cy="258532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109220">
              <a:lnSpc>
                <a:spcPct val="115000"/>
              </a:lnSpc>
              <a:spcAft>
                <a:spcPts val="0"/>
              </a:spcAft>
            </a:pP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 1: Nhân hạt giống tác giả.</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109220">
              <a:lnSpc>
                <a:spcPct val="115000"/>
              </a:lnSpc>
              <a:spcAft>
                <a:spcPts val="0"/>
              </a:spcAft>
            </a:pP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 2: Sản xuất hạt giống siêu nguyên </a:t>
            </a:r>
            <a:r>
              <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chủng.</a:t>
            </a:r>
            <a:endParaRPr lang="vi-VN"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109220">
              <a:lnSpc>
                <a:spcPct val="115000"/>
              </a:lnSpc>
              <a:spcAft>
                <a:spcPts val="0"/>
              </a:spcAft>
            </a:pPr>
            <a:r>
              <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 </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Sản xuất hạt giống nguyên chủng.</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Bước </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Sản xuất hạt giống xác nhận</a:t>
            </a:r>
            <a:endParaRPr lang="vi-VN" sz="24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69455" y="878365"/>
            <a:ext cx="9803245" cy="523220"/>
          </a:xfrm>
          <a:prstGeom prst="rect">
            <a:avLst/>
          </a:prstGeom>
          <a:noFill/>
        </p:spPr>
        <p:txBody>
          <a:bodyPr wrap="square" rtlCol="0">
            <a:spAutoFit/>
          </a:bodyPr>
          <a:lstStyle/>
          <a:p>
            <a:pPr lvl="0"/>
            <a:r>
              <a:rPr lang="vi-VN" sz="2800" b="1" dirty="0" smtClean="0">
                <a:latin typeface="Times New Roman" panose="02020603050405020304" pitchFamily="18" charset="0"/>
                <a:cs typeface="Times New Roman" panose="02020603050405020304" pitchFamily="18" charset="0"/>
              </a:rPr>
              <a:t>II. </a:t>
            </a:r>
            <a:r>
              <a:rPr lang="vi-VN" sz="2800" b="1" dirty="0">
                <a:latin typeface="Times New Roman" panose="02020603050405020304" pitchFamily="18" charset="0"/>
                <a:cs typeface="Times New Roman" panose="02020603050405020304" pitchFamily="18" charset="0"/>
              </a:rPr>
              <a:t>MỘT SỐ PHƯƠNG PHÁP NHÂN GIỐNG CÂY TRỒNG</a:t>
            </a:r>
          </a:p>
        </p:txBody>
      </p:sp>
      <p:sp>
        <p:nvSpPr>
          <p:cNvPr id="16" name="Rectangle 15"/>
          <p:cNvSpPr/>
          <p:nvPr/>
        </p:nvSpPr>
        <p:spPr>
          <a:xfrm>
            <a:off x="486066" y="1281747"/>
            <a:ext cx="8891730" cy="613245"/>
          </a:xfrm>
          <a:prstGeom prst="rect">
            <a:avLst/>
          </a:prstGeom>
        </p:spPr>
        <p:txBody>
          <a:bodyPr wrap="square">
            <a:spAutoFit/>
          </a:bodyPr>
          <a:lstStyle/>
          <a:p>
            <a:pPr lvl="0">
              <a:lnSpc>
                <a:spcPct val="115000"/>
              </a:lnSpc>
              <a:spcAft>
                <a:spcPts val="800"/>
              </a:spcAft>
            </a:pPr>
            <a:r>
              <a:rPr lang="vi-VN" sz="3200" b="1" dirty="0" smtClean="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1</a:t>
            </a:r>
            <a:r>
              <a:rPr lang="vi-VN" sz="3200" b="1" dirty="0" smtClean="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chemeClr val="accent2">
                    <a:lumMod val="50000"/>
                  </a:schemeClr>
                </a:solidFill>
                <a:latin typeface="Times New Roman" panose="02020603050405020304" pitchFamily="18" charset="0"/>
                <a:cs typeface="Times New Roman" panose="02020603050405020304" pitchFamily="18" charset="0"/>
              </a:rPr>
              <a:t>Phương pháp nhân giống hữu tính</a:t>
            </a:r>
            <a:endParaRPr lang="vi-VN" sz="3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1447228" y="226444"/>
            <a:ext cx="7930568" cy="646331"/>
          </a:xfrm>
          <a:prstGeom prst="rect">
            <a:avLst/>
          </a:prstGeom>
          <a:noFill/>
        </p:spPr>
        <p:txBody>
          <a:bodyPr wrap="none" lIns="91440" tIns="45720" rIns="91440" bIns="4572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vi-VN" sz="3600" b="1" dirty="0">
                <a:solidFill>
                  <a:srgbClr val="FF0000"/>
                </a:solidFill>
                <a:latin typeface="Times New Roman" panose="02020603050405020304" pitchFamily="18" charset="0"/>
                <a:cs typeface="Times New Roman" panose="02020603050405020304" pitchFamily="18" charset="0"/>
              </a:rPr>
              <a:t>1</a:t>
            </a:r>
            <a:r>
              <a:rPr lang="en-US" sz="3600" b="1" dirty="0">
                <a:solidFill>
                  <a:srgbClr val="FF0000"/>
                </a:solidFill>
                <a:latin typeface="Times New Roman" panose="02020603050405020304" pitchFamily="18" charset="0"/>
                <a:cs typeface="Times New Roman" panose="02020603050405020304" pitchFamily="18" charset="0"/>
              </a:rPr>
              <a:t>3: </a:t>
            </a:r>
            <a:r>
              <a:rPr lang="vi-VN" sz="3600" b="1" dirty="0">
                <a:solidFill>
                  <a:srgbClr val="FF0000"/>
                </a:solidFill>
                <a:latin typeface="Times New Roman" panose="02020603050405020304" pitchFamily="18" charset="0"/>
                <a:cs typeface="Times New Roman" panose="02020603050405020304" pitchFamily="18" charset="0"/>
              </a:rPr>
              <a:t>NHÂN GIỒNG CÂY TRỒNG </a:t>
            </a:r>
            <a:endParaRPr lang="en-US" sz="36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21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84" y="2217794"/>
            <a:ext cx="2994025" cy="4094106"/>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753" y="2314606"/>
            <a:ext cx="2872248" cy="400187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236" y="2239311"/>
            <a:ext cx="3286464" cy="4072589"/>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6754" y="2411737"/>
            <a:ext cx="2844341" cy="3900163"/>
          </a:xfrm>
          <a:prstGeom prst="rect">
            <a:avLst/>
          </a:prstGeom>
        </p:spPr>
      </p:pic>
      <p:sp>
        <p:nvSpPr>
          <p:cNvPr id="16" name="Cloud Callout 15"/>
          <p:cNvSpPr/>
          <p:nvPr/>
        </p:nvSpPr>
        <p:spPr>
          <a:xfrm>
            <a:off x="4056363" y="2314606"/>
            <a:ext cx="7202948" cy="4102100"/>
          </a:xfrm>
          <a:prstGeom prst="cloudCallout">
            <a:avLst>
              <a:gd name="adj1" fmla="val -58864"/>
              <a:gd name="adj2" fmla="val 553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a:latin typeface="+mj-lt"/>
              </a:rPr>
              <a:t>Thế nào là nhân giống </a:t>
            </a:r>
            <a:r>
              <a:rPr lang="vi-VN" sz="5400" dirty="0" smtClean="0">
                <a:latin typeface="+mj-lt"/>
              </a:rPr>
              <a:t>vô tính? </a:t>
            </a:r>
            <a:endParaRPr lang="vi-VN" sz="5400" dirty="0">
              <a:latin typeface="+mj-lt"/>
            </a:endParaRPr>
          </a:p>
        </p:txBody>
      </p:sp>
      <p:sp>
        <p:nvSpPr>
          <p:cNvPr id="3" name="Rectangle 2"/>
          <p:cNvSpPr/>
          <p:nvPr/>
        </p:nvSpPr>
        <p:spPr>
          <a:xfrm>
            <a:off x="203201" y="2875160"/>
            <a:ext cx="11911012" cy="30469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4800" dirty="0">
                <a:solidFill>
                  <a:srgbClr val="000000"/>
                </a:solidFill>
                <a:latin typeface="Times New Roman" panose="02020603050405020304" pitchFamily="18" charset="0"/>
                <a:ea typeface="Calibri" panose="020F0502020204030204" pitchFamily="34" charset="0"/>
              </a:rPr>
              <a:t>Nhân giống vô tính cây trồng là phương pháp nhân giống mà cây con được hình thành từ một bộ phận cơ quan sinh dưỡng (thân, lá, rễ) của cây mẹ.</a:t>
            </a:r>
            <a:endParaRPr lang="vi-VN" sz="4800" dirty="0"/>
          </a:p>
        </p:txBody>
      </p:sp>
      <p:sp>
        <p:nvSpPr>
          <p:cNvPr id="13" name="TextBox 12"/>
          <p:cNvSpPr txBox="1"/>
          <p:nvPr/>
        </p:nvSpPr>
        <p:spPr>
          <a:xfrm>
            <a:off x="369455" y="878365"/>
            <a:ext cx="9803245" cy="523220"/>
          </a:xfrm>
          <a:prstGeom prst="rect">
            <a:avLst/>
          </a:prstGeom>
          <a:noFill/>
        </p:spPr>
        <p:txBody>
          <a:bodyPr wrap="square" rtlCol="0">
            <a:spAutoFit/>
          </a:bodyPr>
          <a:lstStyle/>
          <a:p>
            <a:pPr lvl="0"/>
            <a:r>
              <a:rPr lang="vi-VN" sz="2800" b="1" dirty="0" smtClean="0">
                <a:latin typeface="Times New Roman" panose="02020603050405020304" pitchFamily="18" charset="0"/>
                <a:cs typeface="Times New Roman" panose="02020603050405020304" pitchFamily="18" charset="0"/>
              </a:rPr>
              <a:t>II. </a:t>
            </a:r>
            <a:r>
              <a:rPr lang="vi-VN" sz="2800" b="1" dirty="0">
                <a:latin typeface="Times New Roman" panose="02020603050405020304" pitchFamily="18" charset="0"/>
                <a:cs typeface="Times New Roman" panose="02020603050405020304" pitchFamily="18" charset="0"/>
              </a:rPr>
              <a:t>MỘT SỐ PHƯƠNG PHÁP NHÂN GIỐNG CÂY TRỒNG</a:t>
            </a:r>
          </a:p>
        </p:txBody>
      </p:sp>
      <p:sp>
        <p:nvSpPr>
          <p:cNvPr id="17" name="Rectangle 16"/>
          <p:cNvSpPr/>
          <p:nvPr/>
        </p:nvSpPr>
        <p:spPr>
          <a:xfrm>
            <a:off x="486066" y="1281747"/>
            <a:ext cx="8891730" cy="658642"/>
          </a:xfrm>
          <a:prstGeom prst="rect">
            <a:avLst/>
          </a:prstGeom>
        </p:spPr>
        <p:txBody>
          <a:bodyPr wrap="square">
            <a:spAutoFit/>
          </a:bodyPr>
          <a:lstStyle/>
          <a:p>
            <a:pPr lvl="0">
              <a:lnSpc>
                <a:spcPct val="115000"/>
              </a:lnSpc>
              <a:spcAft>
                <a:spcPts val="800"/>
              </a:spcAft>
            </a:pPr>
            <a:r>
              <a:rPr lang="vi-VN" sz="32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2</a:t>
            </a:r>
            <a:r>
              <a:rPr lang="vi-VN" sz="3200" b="1" dirty="0" smtClean="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chemeClr val="accent2">
                    <a:lumMod val="50000"/>
                  </a:schemeClr>
                </a:solidFill>
                <a:latin typeface="Times New Roman" panose="02020603050405020304" pitchFamily="18" charset="0"/>
                <a:cs typeface="Times New Roman" panose="02020603050405020304" pitchFamily="18" charset="0"/>
              </a:rPr>
              <a:t>Phương pháp nhân giống </a:t>
            </a:r>
            <a:r>
              <a:rPr lang="vi-VN" sz="3200" b="1" dirty="0" smtClean="0">
                <a:solidFill>
                  <a:schemeClr val="accent2">
                    <a:lumMod val="50000"/>
                  </a:schemeClr>
                </a:solidFill>
                <a:latin typeface="Times New Roman" panose="02020603050405020304" pitchFamily="18" charset="0"/>
                <a:cs typeface="Times New Roman" panose="02020603050405020304" pitchFamily="18" charset="0"/>
              </a:rPr>
              <a:t>vô </a:t>
            </a:r>
            <a:r>
              <a:rPr lang="vi-VN" sz="3200" b="1" dirty="0">
                <a:solidFill>
                  <a:schemeClr val="accent2">
                    <a:lumMod val="50000"/>
                  </a:schemeClr>
                </a:solidFill>
                <a:latin typeface="Times New Roman" panose="02020603050405020304" pitchFamily="18" charset="0"/>
                <a:cs typeface="Times New Roman" panose="02020603050405020304" pitchFamily="18" charset="0"/>
              </a:rPr>
              <a:t>tính</a:t>
            </a:r>
            <a:endParaRPr lang="vi-VN" sz="3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1447228" y="226444"/>
            <a:ext cx="7930568" cy="646331"/>
          </a:xfrm>
          <a:prstGeom prst="rect">
            <a:avLst/>
          </a:prstGeom>
          <a:noFill/>
        </p:spPr>
        <p:txBody>
          <a:bodyPr wrap="none" lIns="91440" tIns="45720" rIns="91440" bIns="4572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vi-VN" sz="3600" b="1" dirty="0">
                <a:solidFill>
                  <a:srgbClr val="FF0000"/>
                </a:solidFill>
                <a:latin typeface="Times New Roman" panose="02020603050405020304" pitchFamily="18" charset="0"/>
                <a:cs typeface="Times New Roman" panose="02020603050405020304" pitchFamily="18" charset="0"/>
              </a:rPr>
              <a:t>1</a:t>
            </a:r>
            <a:r>
              <a:rPr lang="en-US" sz="3600" b="1" dirty="0">
                <a:solidFill>
                  <a:srgbClr val="FF0000"/>
                </a:solidFill>
                <a:latin typeface="Times New Roman" panose="02020603050405020304" pitchFamily="18" charset="0"/>
                <a:cs typeface="Times New Roman" panose="02020603050405020304" pitchFamily="18" charset="0"/>
              </a:rPr>
              <a:t>3: </a:t>
            </a:r>
            <a:r>
              <a:rPr lang="vi-VN" sz="3600" b="1" dirty="0">
                <a:solidFill>
                  <a:srgbClr val="FF0000"/>
                </a:solidFill>
                <a:latin typeface="Times New Roman" panose="02020603050405020304" pitchFamily="18" charset="0"/>
                <a:cs typeface="Times New Roman" panose="02020603050405020304" pitchFamily="18" charset="0"/>
              </a:rPr>
              <a:t>NHÂN GIỒNG CÂY TRỒNG </a:t>
            </a:r>
            <a:endParaRPr lang="en-US" sz="36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693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ASUS\AppData\Local\Temp\~CaABFC\data\asimages\{7267740F-0680-41C0-9E65-E52B3DEB5298}_1.png&quot;/&gt;&lt;left val=&quot;77&quot;/&gt;&lt;top val=&quot;17&quot;/&gt;&lt;width val=&quot;582&quot;/&gt;&lt;height val=&quot;68&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9&quot;/&gt;&lt;/TableIndex&gt;&lt;/ShapeTextInfo&gt;"/>
  <p:tag name="HTML_SHAPEINFO" val="&lt;ThreeDShapeInfo&gt;&lt;uuid val=&quot;&quot;/&gt;&lt;isInvalidForFieldText val=&quot;0&quot;/&gt;&lt;Image&gt;&lt;filename val=&quot;C:\Users\ASUS\AppData\Local\Temp\~CaABFC\data\asimages\{EF34973A-849D-4743-8752-5FD8A2021DD6}_1.png&quot;/&gt;&lt;left val=&quot;83&quot;/&gt;&lt;top val=&quot;395&quot;/&gt;&lt;width val=&quot;552&quot;/&gt;&lt;height val=&quot;94&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TotalTime>
  <Words>1884</Words>
  <Application>Microsoft Office PowerPoint</Application>
  <PresentationFormat>Widescreen</PresentationFormat>
  <Paragraphs>217</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25</cp:revision>
  <dcterms:created xsi:type="dcterms:W3CDTF">2022-08-10T03:33:14Z</dcterms:created>
  <dcterms:modified xsi:type="dcterms:W3CDTF">2022-08-10T16:18:27Z</dcterms:modified>
</cp:coreProperties>
</file>