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Tahoma"/>
      <p:regular r:id="rId29"/>
      <p:bold r:id="rId30"/>
    </p:embeddedFont>
    <p:embeddedFont>
      <p:font typeface="Cambria Math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C21K5A5Jd6fb4RIh6E84MmcX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mbriaMath-regular.fntdata"/><Relationship Id="rId3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27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21.png"/><Relationship Id="rId5" Type="http://schemas.openxmlformats.org/officeDocument/2006/relationships/image" Target="../media/image18.jpg"/><Relationship Id="rId6" Type="http://schemas.openxmlformats.org/officeDocument/2006/relationships/image" Target="../media/image13.png"/><Relationship Id="rId7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Relationship Id="rId5" Type="http://schemas.openxmlformats.org/officeDocument/2006/relationships/image" Target="../media/image13.png"/><Relationship Id="rId6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0" y="246744"/>
            <a:ext cx="12192000" cy="8393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Chương 2: NITROGEN - SULFUR</a:t>
            </a:r>
            <a:endParaRPr b="1"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524000" y="1458832"/>
            <a:ext cx="9144000" cy="911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0"/>
              <a:buNone/>
            </a:pPr>
            <a:r>
              <a:rPr b="1" lang="en-US" sz="7000">
                <a:solidFill>
                  <a:srgbClr val="FFFF00"/>
                </a:solidFill>
              </a:rPr>
              <a:t>BÀI: NITROGEN</a:t>
            </a:r>
            <a:endParaRPr b="1" sz="7000">
              <a:solidFill>
                <a:srgbClr val="FFFF00"/>
              </a:solidFill>
            </a:endParaRPr>
          </a:p>
        </p:txBody>
      </p:sp>
      <p:pic>
        <p:nvPicPr>
          <p:cNvPr descr="Nito lỏng có độc không? Nito có cháy không , có gây nguy hiểm khô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848" y="3065928"/>
            <a:ext cx="2846304" cy="2819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ực phẩm chứa Nitơ lỏng - Ảnh minh họa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400" y="3655356"/>
            <a:ext cx="2936675" cy="22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9245" y="3655356"/>
            <a:ext cx="2799355" cy="223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354407" y="721928"/>
            <a:ext cx="11573735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Ở nhiệt độ thường, nitrogen khá trơ về mặt hoá học (vì nitrogen có liên kết ba bền)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Ở nhiệt độ cao, nitrogen hoạt động hoá học hơn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 oxi hóa của N trong hợp chất: -3, +1, +2, +3, +4,  +5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0"/>
          <p:cNvGrpSpPr/>
          <p:nvPr/>
        </p:nvGrpSpPr>
        <p:grpSpPr>
          <a:xfrm>
            <a:off x="1845574" y="3875825"/>
            <a:ext cx="6217920" cy="218051"/>
            <a:chOff x="1730326" y="1927273"/>
            <a:chExt cx="6217920" cy="218051"/>
          </a:xfrm>
        </p:grpSpPr>
        <p:cxnSp>
          <p:nvCxnSpPr>
            <p:cNvPr id="203" name="Google Shape;203;p10"/>
            <p:cNvCxnSpPr/>
            <p:nvPr/>
          </p:nvCxnSpPr>
          <p:spPr>
            <a:xfrm>
              <a:off x="1730326" y="2025748"/>
              <a:ext cx="6217920" cy="1406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4" name="Google Shape;204;p10"/>
            <p:cNvCxnSpPr/>
            <p:nvPr/>
          </p:nvCxnSpPr>
          <p:spPr>
            <a:xfrm>
              <a:off x="2321170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10"/>
            <p:cNvCxnSpPr/>
            <p:nvPr/>
          </p:nvCxnSpPr>
          <p:spPr>
            <a:xfrm>
              <a:off x="3416106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10"/>
            <p:cNvCxnSpPr/>
            <p:nvPr/>
          </p:nvCxnSpPr>
          <p:spPr>
            <a:xfrm>
              <a:off x="5777133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10"/>
            <p:cNvCxnSpPr/>
            <p:nvPr/>
          </p:nvCxnSpPr>
          <p:spPr>
            <a:xfrm>
              <a:off x="6815797" y="1934308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8" name="Google Shape;208;p10"/>
          <p:cNvSpPr txBox="1"/>
          <p:nvPr/>
        </p:nvSpPr>
        <p:spPr>
          <a:xfrm>
            <a:off x="3355508" y="4117221"/>
            <a:ext cx="3516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2132791" y="4075218"/>
            <a:ext cx="6072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5525449" y="4086841"/>
            <a:ext cx="7338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3355508" y="3299270"/>
            <a:ext cx="69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1996216" y="3261311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5525449" y="3283646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 rot="5400000">
            <a:off x="2661887" y="4173981"/>
            <a:ext cx="414228" cy="132470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918843" y="5047086"/>
            <a:ext cx="18563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5511967" y="5015903"/>
            <a:ext cx="141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 rot="-5400000">
            <a:off x="4544968" y="3657070"/>
            <a:ext cx="564753" cy="230475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715090" y="5951512"/>
            <a:ext cx="95937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🡪 N</a:t>
            </a:r>
            <a:r>
              <a:rPr b="1"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thể hiện </a:t>
            </a:r>
            <a:r>
              <a:rPr b="1"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(chủ yếu) và tính khử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298775" y="798815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Calibri"/>
              <a:buAutoNum type="arabicPeriod"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Tác dụng với hydrogen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1617785" y="194143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3284282" y="351939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74" y="2660414"/>
            <a:ext cx="4619830" cy="80551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7" name="Google Shape;227;p11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2239376" y="1535729"/>
            <a:ext cx="66062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nhiệt độ cao, áp suất cao, có xúc tác:</a:t>
            </a:r>
            <a:endParaRPr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512903" y="3572873"/>
            <a:ext cx="1893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ammonia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3713652" y="3548187"/>
            <a:ext cx="18042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oxh</a:t>
            </a:r>
            <a:endParaRPr sz="3200">
              <a:solidFill>
                <a:srgbClr val="FF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/>
          <p:nvPr/>
        </p:nvSpPr>
        <p:spPr>
          <a:xfrm>
            <a:off x="0" y="823816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Tác dụng với oxygen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347" y="2005117"/>
            <a:ext cx="4550665" cy="97842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37" name="Google Shape;237;p12"/>
          <p:cNvSpPr/>
          <p:nvPr/>
        </p:nvSpPr>
        <p:spPr>
          <a:xfrm>
            <a:off x="1774209" y="340118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4025803" y="2990832"/>
            <a:ext cx="36824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 monooxygende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ấm sét bất thường ở Vũ Hán, 2020 là năm tai họa đối với Trung Quốc?" id="239" name="Google Shape;23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221" y="93857"/>
            <a:ext cx="4442235" cy="2322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/>
          <p:nvPr/>
        </p:nvSpPr>
        <p:spPr>
          <a:xfrm>
            <a:off x="10675829" y="717269"/>
            <a:ext cx="1165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Sấm chớp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264507" y="1204480"/>
            <a:ext cx="560570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Ở nhiệt độ 3000°C (hoặc tia lửa điện)</a:t>
            </a:r>
            <a:endParaRPr sz="20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699711" y="4925099"/>
            <a:ext cx="109667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Phản ứng này xảy ra ở nhiệt độ cao trên 3000</a:t>
            </a:r>
            <a:r>
              <a:rPr lang="en-US" sz="2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hoặc có tia lửa điện, nhưng hiệu suất tạo ra NO rất thấp.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299545" y="317789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iểm Thẩm Vấn Dấu Hỏi Chấm - Miễn Phí vector hình ảnh trên Pixabay" id="245" name="Google Shape;24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28" y="3762668"/>
            <a:ext cx="457200" cy="658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/>
          <p:nvPr/>
        </p:nvSpPr>
        <p:spPr>
          <a:xfrm>
            <a:off x="699711" y="3517803"/>
            <a:ext cx="1114182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Tại sao không dùng phản ứng này để tạo ra NO (là hợp chất trung gian trong sản xuất nitric acid)</a:t>
            </a:r>
            <a:endParaRPr b="0" i="0" sz="2800" u="none" cap="none" strike="noStrike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699711" y="2968723"/>
            <a:ext cx="18042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oxh</a:t>
            </a:r>
            <a:endParaRPr sz="3200">
              <a:solidFill>
                <a:srgbClr val="FF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/>
          <p:nvPr/>
        </p:nvSpPr>
        <p:spPr>
          <a:xfrm>
            <a:off x="121920" y="1061045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Tác dụng với oxygen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495867" y="1541928"/>
            <a:ext cx="92213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 trình tạo và cung cấp đạm nitrat trong tự nhiên</a:t>
            </a:r>
            <a:endParaRPr b="1" sz="2800" u="sng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NO → 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</a:t>
            </a:r>
            <a:r>
              <a:rPr baseline="30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1866785" y="4189564"/>
            <a:ext cx="339970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 + 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 2NO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1866785" y="4945016"/>
            <a:ext cx="461216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+ 2H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4HNO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1866785" y="5700469"/>
            <a:ext cx="4612160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</a:t>
            </a:r>
            <a:r>
              <a:rPr baseline="30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785" y="3237851"/>
            <a:ext cx="3346314" cy="7194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4"/>
          <p:cNvGrpSpPr/>
          <p:nvPr/>
        </p:nvGrpSpPr>
        <p:grpSpPr>
          <a:xfrm>
            <a:off x="1640857" y="2019728"/>
            <a:ext cx="6217920" cy="218051"/>
            <a:chOff x="1730326" y="1927273"/>
            <a:chExt cx="6217920" cy="218051"/>
          </a:xfrm>
        </p:grpSpPr>
        <p:cxnSp>
          <p:nvCxnSpPr>
            <p:cNvPr id="264" name="Google Shape;264;p14"/>
            <p:cNvCxnSpPr/>
            <p:nvPr/>
          </p:nvCxnSpPr>
          <p:spPr>
            <a:xfrm>
              <a:off x="1730326" y="2025748"/>
              <a:ext cx="6217920" cy="1406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65" name="Google Shape;265;p14"/>
            <p:cNvCxnSpPr/>
            <p:nvPr/>
          </p:nvCxnSpPr>
          <p:spPr>
            <a:xfrm>
              <a:off x="2321170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14"/>
            <p:cNvCxnSpPr/>
            <p:nvPr/>
          </p:nvCxnSpPr>
          <p:spPr>
            <a:xfrm>
              <a:off x="3416106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14"/>
            <p:cNvCxnSpPr/>
            <p:nvPr/>
          </p:nvCxnSpPr>
          <p:spPr>
            <a:xfrm>
              <a:off x="5777133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14"/>
            <p:cNvCxnSpPr/>
            <p:nvPr/>
          </p:nvCxnSpPr>
          <p:spPr>
            <a:xfrm>
              <a:off x="6815797" y="1934308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9" name="Google Shape;269;p14"/>
          <p:cNvSpPr txBox="1"/>
          <p:nvPr/>
        </p:nvSpPr>
        <p:spPr>
          <a:xfrm>
            <a:off x="3150791" y="2261124"/>
            <a:ext cx="3516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 txBox="1"/>
          <p:nvPr/>
        </p:nvSpPr>
        <p:spPr>
          <a:xfrm>
            <a:off x="1928074" y="2219121"/>
            <a:ext cx="6072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320732" y="2230744"/>
            <a:ext cx="7338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3150791" y="1443173"/>
            <a:ext cx="69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1791499" y="1405214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5320732" y="1427549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 rot="5400000">
            <a:off x="2457170" y="2317884"/>
            <a:ext cx="414228" cy="132470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1714126" y="3190989"/>
            <a:ext cx="18563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5307250" y="3159806"/>
            <a:ext cx="141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/>
          <p:nvPr/>
        </p:nvSpPr>
        <p:spPr>
          <a:xfrm rot="-5400000">
            <a:off x="4340251" y="1800973"/>
            <a:ext cx="564753" cy="230475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1231728" y="3828204"/>
            <a:ext cx="2338749" cy="222117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dụng với KL, 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4903099" y="3856215"/>
            <a:ext cx="2596072" cy="217594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dụng với O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74003"/>
            <a:ext cx="10310648" cy="579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ứng dụng của nito" id="293" name="Google Shape;2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448" y="931410"/>
            <a:ext cx="8991325" cy="539479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6"/>
          <p:cNvSpPr/>
          <p:nvPr/>
        </p:nvSpPr>
        <p:spPr>
          <a:xfrm>
            <a:off x="4487177" y="5065536"/>
            <a:ext cx="319063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 khí nitrogen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17"/>
          <p:cNvGrpSpPr/>
          <p:nvPr/>
        </p:nvGrpSpPr>
        <p:grpSpPr>
          <a:xfrm>
            <a:off x="4808302" y="3834804"/>
            <a:ext cx="3524850" cy="2646947"/>
            <a:chOff x="7068122" y="3516250"/>
            <a:chExt cx="3524850" cy="2646947"/>
          </a:xfrm>
        </p:grpSpPr>
        <p:pic>
          <p:nvPicPr>
            <p:cNvPr descr="Thực phẩm chứa Nitơ lỏng - Ảnh minh họa" id="301" name="Google Shape;30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68122" y="3516250"/>
              <a:ext cx="3524850" cy="2646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17"/>
            <p:cNvSpPr txBox="1"/>
            <p:nvPr/>
          </p:nvSpPr>
          <p:spPr>
            <a:xfrm flipH="1">
              <a:off x="8153400" y="5705776"/>
              <a:ext cx="1332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kem khói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43" y="1108293"/>
            <a:ext cx="3843375" cy="25787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4" name="Google Shape;304;p17"/>
          <p:cNvPicPr preferRelativeResize="0"/>
          <p:nvPr/>
        </p:nvPicPr>
        <p:blipFill rotWithShape="1">
          <a:blip r:embed="rId5">
            <a:alphaModFix/>
          </a:blip>
          <a:srcRect b="27114" l="13582" r="14478" t="19374"/>
          <a:stretch/>
        </p:blipFill>
        <p:spPr>
          <a:xfrm>
            <a:off x="5353952" y="1108293"/>
            <a:ext cx="6179267" cy="2578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ưu tầm một số hình ảnh để báo cáo, thuyết trình về ứng dụng của nitrogen" id="305" name="Google Shape;30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3586" y="3857250"/>
            <a:ext cx="3575406" cy="2624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17"/>
          <p:cNvGrpSpPr/>
          <p:nvPr/>
        </p:nvGrpSpPr>
        <p:grpSpPr>
          <a:xfrm>
            <a:off x="430291" y="3890683"/>
            <a:ext cx="4106926" cy="2502979"/>
            <a:chOff x="6629400" y="4726678"/>
            <a:chExt cx="2192032" cy="1237299"/>
          </a:xfrm>
        </p:grpSpPr>
        <p:pic>
          <p:nvPicPr>
            <p:cNvPr descr="Khí dùng bảo quản thực phẩm" id="307" name="Google Shape;307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29400" y="4726678"/>
              <a:ext cx="2192032" cy="123729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8" name="Google Shape;308;p17"/>
            <p:cNvSpPr/>
            <p:nvPr/>
          </p:nvSpPr>
          <p:spPr>
            <a:xfrm>
              <a:off x="6890910" y="5053953"/>
              <a:ext cx="1669013" cy="7794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Đông lạnh </a:t>
              </a:r>
              <a:endParaRPr b="1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thực phẩm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18"/>
          <p:cNvGrpSpPr/>
          <p:nvPr/>
        </p:nvGrpSpPr>
        <p:grpSpPr>
          <a:xfrm>
            <a:off x="1952601" y="2129279"/>
            <a:ext cx="7846817" cy="3038795"/>
            <a:chOff x="292711" y="0"/>
            <a:chExt cx="7846817" cy="3038795"/>
          </a:xfrm>
        </p:grpSpPr>
        <p:sp>
          <p:nvSpPr>
            <p:cNvPr id="315" name="Google Shape;315;p18"/>
            <p:cNvSpPr/>
            <p:nvPr/>
          </p:nvSpPr>
          <p:spPr>
            <a:xfrm>
              <a:off x="2961562" y="932484"/>
              <a:ext cx="2497543" cy="117382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8"/>
            <p:cNvSpPr txBox="1"/>
            <p:nvPr/>
          </p:nvSpPr>
          <p:spPr>
            <a:xfrm>
              <a:off x="3018863" y="989785"/>
              <a:ext cx="2382941" cy="105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Nitrogen </a:t>
              </a: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 rot="-9154917">
              <a:off x="2758473" y="854311"/>
              <a:ext cx="339532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18" name="Google Shape;318;p18"/>
            <p:cNvSpPr/>
            <p:nvPr/>
          </p:nvSpPr>
          <p:spPr>
            <a:xfrm>
              <a:off x="308248" y="32631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8"/>
            <p:cNvSpPr txBox="1"/>
            <p:nvPr/>
          </p:nvSpPr>
          <p:spPr>
            <a:xfrm>
              <a:off x="344543" y="68926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Tác nhân làm lạnh 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 rot="-1668111">
              <a:off x="5300041" y="837995"/>
              <a:ext cx="40517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1" name="Google Shape;321;p18"/>
            <p:cNvSpPr/>
            <p:nvPr/>
          </p:nvSpPr>
          <p:spPr>
            <a:xfrm>
              <a:off x="4634202" y="0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8"/>
            <p:cNvSpPr txBox="1"/>
            <p:nvPr/>
          </p:nvSpPr>
          <p:spPr>
            <a:xfrm>
              <a:off x="4670497" y="36295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Tạo khí quyển trơ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 rot="1658340">
              <a:off x="5310558" y="2189965"/>
              <a:ext cx="360656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4" name="Google Shape;324;p18"/>
            <p:cNvSpPr/>
            <p:nvPr/>
          </p:nvSpPr>
          <p:spPr>
            <a:xfrm>
              <a:off x="4607894" y="2273619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8"/>
            <p:cNvSpPr txBox="1"/>
            <p:nvPr/>
          </p:nvSpPr>
          <p:spPr>
            <a:xfrm>
              <a:off x="4644189" y="2309914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Bảo quản thực phẩm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8"/>
            <p:cNvSpPr/>
            <p:nvPr/>
          </p:nvSpPr>
          <p:spPr>
            <a:xfrm rot="9124316">
              <a:off x="2723167" y="2200800"/>
              <a:ext cx="40348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7" name="Google Shape;327;p18"/>
            <p:cNvSpPr/>
            <p:nvPr/>
          </p:nvSpPr>
          <p:spPr>
            <a:xfrm>
              <a:off x="292711" y="2295289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8"/>
            <p:cNvSpPr txBox="1"/>
            <p:nvPr/>
          </p:nvSpPr>
          <p:spPr>
            <a:xfrm>
              <a:off x="329006" y="2331584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Tổng hợp ammonia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06" y="5221518"/>
            <a:ext cx="2088095" cy="14010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30" name="Google Shape;330;p18"/>
          <p:cNvGrpSpPr/>
          <p:nvPr/>
        </p:nvGrpSpPr>
        <p:grpSpPr>
          <a:xfrm>
            <a:off x="9837683" y="261720"/>
            <a:ext cx="2354317" cy="1728949"/>
            <a:chOff x="146309" y="585158"/>
            <a:chExt cx="1719286" cy="1719286"/>
          </a:xfrm>
        </p:grpSpPr>
        <p:pic>
          <p:nvPicPr>
            <p:cNvPr descr="Hệ Thống Chữa Cháy Khí Nitơ PNP | Prime Solution Jsc" id="331" name="Google Shape;33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6309" y="585158"/>
              <a:ext cx="1719286" cy="1719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18"/>
            <p:cNvSpPr/>
            <p:nvPr/>
          </p:nvSpPr>
          <p:spPr>
            <a:xfrm>
              <a:off x="221474" y="1607159"/>
              <a:ext cx="1527480" cy="300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Hạn chế cháy nổ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Sưu tầm một số hình ảnh để báo cáo, thuyết trình về ứng dụng của nitrogen" id="333" name="Google Shape;33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18" y="836242"/>
            <a:ext cx="1857180" cy="136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18"/>
          <p:cNvGrpSpPr/>
          <p:nvPr/>
        </p:nvGrpSpPr>
        <p:grpSpPr>
          <a:xfrm>
            <a:off x="9513047" y="5180826"/>
            <a:ext cx="2519230" cy="1513490"/>
            <a:chOff x="6629400" y="4726678"/>
            <a:chExt cx="2192032" cy="1237299"/>
          </a:xfrm>
        </p:grpSpPr>
        <p:pic>
          <p:nvPicPr>
            <p:cNvPr descr="Khí dùng bảo quản thực phẩm" id="335" name="Google Shape;335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29400" y="4726678"/>
              <a:ext cx="2192032" cy="123729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36" name="Google Shape;336;p18"/>
            <p:cNvSpPr/>
            <p:nvPr/>
          </p:nvSpPr>
          <p:spPr>
            <a:xfrm>
              <a:off x="6890910" y="5053953"/>
              <a:ext cx="1669013" cy="7794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Đông lạnh </a:t>
              </a:r>
              <a:endParaRPr b="1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thực phẩm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iểm Thẩm Vấn Dấu Hỏi Chấm - Miễn Phí vector hình ảnh trên Pixabay" id="342" name="Google Shape;34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56" y="1316037"/>
            <a:ext cx="551792" cy="8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9"/>
          <p:cNvSpPr/>
          <p:nvPr/>
        </p:nvSpPr>
        <p:spPr>
          <a:xfrm>
            <a:off x="876679" y="849529"/>
            <a:ext cx="10994755" cy="1815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Tại sao nitrogen lỏng được dùng để bảo quản mẫu vật phẩm trong y học?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Tại sao dùng khí nitrogen để làm căng vỏ bao bì thực phẩm mà không dùng không khí?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0" y="3103126"/>
            <a:ext cx="1207638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lphaL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Nitrogen hoá lỏng ở nhiệt độ thấp, -196 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→ N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itrogen lỏng được dùng để bảo quản mẫu vật phẩm trong y học.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Vì tính chất kém hoạt động hoá học (tính trơ) nên nitrogen không oxi hoá các chất khác ở nhiệt độ thường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 Math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khí nitrogen được dùng để làm căng vỏ bao bì thực phẩm mà không phải là không khí.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-4443479" y="-225964"/>
            <a:ext cx="7720411" cy="7720411"/>
          </a:xfrm>
          <a:prstGeom prst="blockArc">
            <a:avLst>
              <a:gd fmla="val 18900000" name="adj1"/>
              <a:gd fmla="val 2700000" name="adj2"/>
              <a:gd fmla="val 280" name="adj3"/>
            </a:avLst>
          </a:prstGeom>
          <a:noFill/>
          <a:ln cap="flat" cmpd="sng" w="12700">
            <a:solidFill>
              <a:srgbClr val="4372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2581956" y="1124487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TRẠNG THÁI TỰ NHIÊN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33663" y="1034828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3095930" y="2200046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CẤU TẠO NGUYÊN TỬ VÀ PHÂN TỬ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647637" y="2110388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85F0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253679" y="3275606"/>
            <a:ext cx="6621521" cy="717269"/>
          </a:xfrm>
          <a:custGeom>
            <a:rect b="b" l="l" r="r" t="t"/>
            <a:pathLst>
              <a:path extrusionOk="0" h="717269" w="6621521">
                <a:moveTo>
                  <a:pt x="0" y="0"/>
                </a:moveTo>
                <a:lnTo>
                  <a:pt x="6621521" y="0"/>
                </a:lnTo>
                <a:lnTo>
                  <a:pt x="6621521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CHẤT VẬT LÍ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805386" y="3185947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1E1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3095930" y="4351166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CHẤT HOÁ HỌC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647637" y="4261507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31D2C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81956" y="5426725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ỨNG DỤNG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133663" y="5337066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371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391229" y="1209260"/>
            <a:ext cx="48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902857" y="2290575"/>
            <a:ext cx="4954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004457" y="3371890"/>
            <a:ext cx="66947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830287" y="4453205"/>
            <a:ext cx="6241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391229" y="5527262"/>
            <a:ext cx="48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 txBox="1"/>
          <p:nvPr>
            <p:ph idx="1" type="body"/>
          </p:nvPr>
        </p:nvSpPr>
        <p:spPr>
          <a:xfrm>
            <a:off x="660779" y="1511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1:</a:t>
            </a:r>
            <a:r>
              <a:rPr lang="en-US">
                <a:solidFill>
                  <a:schemeClr val="lt1"/>
                </a:solidFill>
              </a:rPr>
              <a:t> Cấu hình electron nguyên tử của nitrogen là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1</a:t>
            </a:r>
            <a:r>
              <a:rPr lang="en-US">
                <a:solidFill>
                  <a:schemeClr val="lt1"/>
                </a:solidFill>
              </a:rPr>
              <a:t>.   				B.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5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C.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6</a:t>
            </a:r>
            <a:r>
              <a:rPr lang="en-US">
                <a:solidFill>
                  <a:schemeClr val="lt1"/>
                </a:solidFill>
              </a:rPr>
              <a:t>3s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3p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 			D.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3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6112949" y="281694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357" name="Google Shape;357;p21"/>
          <p:cNvSpPr txBox="1"/>
          <p:nvPr>
            <p:ph idx="1" type="body"/>
          </p:nvPr>
        </p:nvSpPr>
        <p:spPr>
          <a:xfrm>
            <a:off x="660779" y="1511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2:</a:t>
            </a:r>
            <a:r>
              <a:rPr lang="en-US">
                <a:solidFill>
                  <a:schemeClr val="lt1"/>
                </a:solidFill>
              </a:rPr>
              <a:t> Khi có tia lửa điện hoặc ở nhiệt độ cao, nitrogen tác dụng trực tiếp với oxygen tạo ra hợp chất X. Công thức của X là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A. N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O.   		B. NO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		C. NO.    		D. N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O</a:t>
            </a:r>
            <a:r>
              <a:rPr baseline="-25000" lang="en-US">
                <a:solidFill>
                  <a:schemeClr val="lt1"/>
                </a:solidFill>
              </a:rPr>
              <a:t>5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6068704" y="308271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>
            <p:ph idx="1" type="body"/>
          </p:nvPr>
        </p:nvSpPr>
        <p:spPr>
          <a:xfrm>
            <a:off x="766658" y="167792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3:</a:t>
            </a:r>
            <a:r>
              <a:rPr lang="en-US">
                <a:solidFill>
                  <a:schemeClr val="lt1"/>
                </a:solidFill>
              </a:rPr>
              <a:t> nitrogen thể hiện tính khử trong phản ứng với chất nào sau đây 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lphaUcPeriod"/>
            </a:pPr>
            <a:r>
              <a:rPr lang="en-US">
                <a:solidFill>
                  <a:schemeClr val="lt1"/>
                </a:solidFill>
              </a:rPr>
              <a:t>H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		B. O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		C. Mg.    		D. Al.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3487736" y="345538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/>
          <p:nvPr>
            <p:ph idx="1" type="body"/>
          </p:nvPr>
        </p:nvSpPr>
        <p:spPr>
          <a:xfrm>
            <a:off x="838199" y="1159680"/>
            <a:ext cx="10236751" cy="4783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4: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Ở nhiệt độ thường, khí nitrogen khá trơ về mặt hóa học. Nguyên nhân là do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trong phân tử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có liên kết ba rất bền.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trong phân tử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mỗi nguyên tử nitrogen còn 1 cặp electron chưa tham gia liên kết.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nguyên tử nitrogen có độ âm điện kém hơn oxygen.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 nguyên tử nitrogen có bán kính nhỏ.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729788" y="263996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/>
          <p:nvPr>
            <p:ph idx="1" type="body"/>
          </p:nvPr>
        </p:nvSpPr>
        <p:spPr>
          <a:xfrm>
            <a:off x="838200" y="1227487"/>
            <a:ext cx="995790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5: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Ứng dụng nào sau đây 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không 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phải của nitrogen 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 Làm môi trường trơ trong một số ngành công nghiệp.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 Bảo quản máu và các mẫu vật sinh học.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 Tổng hợp ammonia.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 Sản xuất phân lân.</a:t>
            </a:r>
            <a:endParaRPr/>
          </a:p>
        </p:txBody>
      </p:sp>
      <p:sp>
        <p:nvSpPr>
          <p:cNvPr id="378" name="Google Shape;378;p24"/>
          <p:cNvSpPr/>
          <p:nvPr/>
        </p:nvSpPr>
        <p:spPr>
          <a:xfrm>
            <a:off x="793956" y="4946432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4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TRẠNG THÁI TỰ NHIÊN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ạn cần bổ sung bao nhiêu protein trong một ngày? - Play Nutrition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970" y="4845782"/>
            <a:ext cx="3014558" cy="2012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3"/>
          <p:cNvGrpSpPr/>
          <p:nvPr/>
        </p:nvGrpSpPr>
        <p:grpSpPr>
          <a:xfrm>
            <a:off x="1654539" y="4845783"/>
            <a:ext cx="3579377" cy="2012217"/>
            <a:chOff x="547534" y="3272210"/>
            <a:chExt cx="4481666" cy="2663310"/>
          </a:xfrm>
        </p:grpSpPr>
        <p:pic>
          <p:nvPicPr>
            <p:cNvPr descr="Sodium nitrate - Wikipedia" id="119" name="Google Shape;11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4862" y="3272210"/>
              <a:ext cx="4304338" cy="2663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547534" y="4748871"/>
              <a:ext cx="23294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NaNO</a:t>
              </a:r>
              <a:r>
                <a:rPr baseline="-25000"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(sodium nitrate)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/>
          <p:nvPr/>
        </p:nvSpPr>
        <p:spPr>
          <a:xfrm>
            <a:off x="178950" y="756842"/>
            <a:ext cx="11781037" cy="408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Trong khí quyển Trái Đất, nitrogen là nguyên tố ………………., chiếm 75,5% khối lượng (hoặc 78,1% thể tích) và tập trung chủ yếu ở tầng …………….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Trong vỏ Trái Đất, nguyên tố nitrogen tồn tại tập trung ở một số …………….. dưới dạng  sodium nitrate (thường goi là …………….. Chile).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Nguyên tố nitrogen có trong tất cả cơ thể …………… và ……………… là thành phần cấu tạo nên nucleic acid, protein,... Trong cơ thể người, nitrogen chiếm khoảng 3% khối lượng, đứng thứ ………………sau oxygen, carbon và hydrogen.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Nguyên tố nitrogen tồn tại trong tự nhiên với hai đồng vị bền là </a:t>
            </a:r>
            <a:r>
              <a:rPr baseline="30000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 (99,63%) và </a:t>
            </a:r>
            <a:r>
              <a:rPr baseline="30000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 (0,37%).</a:t>
            </a:r>
            <a:endParaRPr sz="25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418130" y="1692327"/>
            <a:ext cx="10515600" cy="1405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‐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Cấu hình e nguyên tử 	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7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N: 1s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2s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2p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🡪 Vị trí của N: Ô thứ 7, chu kỳ 2, nhóm VA.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to lỏng có độc không? Nito có cháy không , có gây nguy hiểm không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5696" y="0"/>
            <a:ext cx="2846304" cy="28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331802" y="3565562"/>
            <a:ext cx="58205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* Các số oxygen hóa thường gặp:</a:t>
            </a:r>
            <a:endParaRPr b="1"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590" y="4512101"/>
            <a:ext cx="9189119" cy="1150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4"/>
          <p:cNvCxnSpPr/>
          <p:nvPr/>
        </p:nvCxnSpPr>
        <p:spPr>
          <a:xfrm flipH="1" rot="10800000">
            <a:off x="5228582" y="5087527"/>
            <a:ext cx="4529567" cy="38522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4"/>
          <p:cNvCxnSpPr/>
          <p:nvPr/>
        </p:nvCxnSpPr>
        <p:spPr>
          <a:xfrm flipH="1">
            <a:off x="1667884" y="5048169"/>
            <a:ext cx="3148405" cy="463939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3" name="Google Shape;133;p4"/>
          <p:cNvSpPr/>
          <p:nvPr/>
        </p:nvSpPr>
        <p:spPr>
          <a:xfrm>
            <a:off x="418130" y="5695078"/>
            <a:ext cx="2993810" cy="83099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7978169" y="5695078"/>
            <a:ext cx="1984698" cy="83099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3402805" y="3068437"/>
            <a:ext cx="318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              +2</a:t>
            </a:r>
            <a:endParaRPr sz="24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 flipH="1">
            <a:off x="1282888" y="1758447"/>
            <a:ext cx="9362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Viết 1 quá trình oxi hóa và 1 quá trình khử minh họa?</a:t>
            </a:r>
            <a:endParaRPr b="0" i="0" sz="32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355507" y="3299270"/>
            <a:ext cx="318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   </a:t>
            </a:r>
            <a:r>
              <a:rPr b="1" lang="en-US" sz="3000">
                <a:solidFill>
                  <a:srgbClr val="FFC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2N + 2.2e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3450103" y="4347650"/>
            <a:ext cx="318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                            </a:t>
            </a:r>
            <a:r>
              <a:rPr lang="en-US" sz="24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−3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3402805" y="4578483"/>
            <a:ext cx="318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   </a:t>
            </a: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+ 2.3e </a:t>
            </a:r>
            <a:r>
              <a:rPr b="1" lang="en-US" sz="3000">
                <a:solidFill>
                  <a:srgbClr val="FFC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2N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459822" y="2735367"/>
            <a:ext cx="11004331" cy="31780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 flipH="1">
            <a:off x="1282888" y="1573781"/>
            <a:ext cx="93623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Sắp xếp các hợp chất sau vào vị trí trong trục biểu diễn số oxi hóa: NO, 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O, NH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NH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Cl, KNO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NaNO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106558" y="5002800"/>
            <a:ext cx="8451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97" y="3644469"/>
            <a:ext cx="9189119" cy="1150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5324989" y="4231344"/>
            <a:ext cx="861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6504165" y="4262444"/>
            <a:ext cx="7216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7441835" y="4847219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8765506" y="4231344"/>
            <a:ext cx="861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9914902" y="4640235"/>
            <a:ext cx="13227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7452022" y="4314342"/>
            <a:ext cx="1117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9882852" y="4184044"/>
            <a:ext cx="1117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106558" y="4476432"/>
            <a:ext cx="1159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86880" y="601324"/>
            <a:ext cx="39982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 Cấu tạo phân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 flipH="1">
            <a:off x="1282887" y="1789224"/>
            <a:ext cx="104466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Viết công thức e, công thức Lewis, CTCT của phân tử nitrogen: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1282887" y="2497785"/>
            <a:ext cx="9233338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Công  thức e: 				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:N⋮⋮N: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Công thức Lewis:     	 	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:N≡N: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CTCT của phân tử nitrogen: 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N≡N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618752" y="5912295"/>
            <a:ext cx="66964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→ Liên kết cộng hóa trị </a:t>
            </a:r>
            <a:r>
              <a:rPr b="1" lang="en-US" sz="36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không cực</a:t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686880" y="601324"/>
            <a:ext cx="39982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 Cấu tạo phân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/>
          <p:nvPr/>
        </p:nvSpPr>
        <p:spPr>
          <a:xfrm flipH="1">
            <a:off x="1282887" y="1573781"/>
            <a:ext cx="103520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Tại sao phân tử N</a:t>
            </a:r>
            <a:r>
              <a:rPr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có năng lượng liên kết lớn? Dự đoán khả năng hoạt động hóa học của nitrogen ở nhiệt độ thường.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686881" y="2690336"/>
            <a:ext cx="1108996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Phân tử nitrogen gồm hai nguyên tử, liên kết với nhau bằng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liên kết ba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liên kết σ và 2 liên kết π) </a:t>
            </a:r>
            <a:r>
              <a:rPr lang="en-US" sz="2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có năng lượng liên kết lớn.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Dự đoán: Ở nhiệt độ thường, nitrogen khó tham gia phản ứng hoá học.</a:t>
            </a:r>
            <a:endParaRPr b="0" i="0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-up of a logo&#10;&#10;&#10;&#10;&#10;&#10;Description automatically generated with low confidence" id="188" name="Google Shape;18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6" y="2669348"/>
            <a:ext cx="553151" cy="431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&#10;&#10;&#10;&#10;Description automatically generated with low confidence" id="189" name="Google Shape;1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6" y="4734631"/>
            <a:ext cx="553151" cy="43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576943" y="1433739"/>
            <a:ext cx="10515600" cy="28380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0" y="0"/>
            <a:ext cx="6621521" cy="717269"/>
          </a:xfrm>
          <a:custGeom>
            <a:rect b="b" l="l" r="r" t="t"/>
            <a:pathLst>
              <a:path extrusionOk="0" h="717269" w="6621521">
                <a:moveTo>
                  <a:pt x="0" y="0"/>
                </a:moveTo>
                <a:lnTo>
                  <a:pt x="6621521" y="0"/>
                </a:lnTo>
                <a:lnTo>
                  <a:pt x="6621521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TÍNH CHẤT VẬT LÍ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2021-10-01T15:50:38Z</dcterms:created>
</cp:coreProperties>
</file>