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37" r:id="rId3"/>
    <p:sldId id="266" r:id="rId4"/>
    <p:sldId id="356" r:id="rId5"/>
    <p:sldId id="359" r:id="rId6"/>
    <p:sldId id="362" r:id="rId7"/>
    <p:sldId id="363" r:id="rId8"/>
    <p:sldId id="287" r:id="rId9"/>
    <p:sldId id="364" r:id="rId10"/>
    <p:sldId id="357" r:id="rId11"/>
    <p:sldId id="331" r:id="rId12"/>
    <p:sldId id="366" r:id="rId13"/>
    <p:sldId id="367" r:id="rId14"/>
    <p:sldId id="370" r:id="rId15"/>
    <p:sldId id="371" r:id="rId16"/>
    <p:sldId id="372" r:id="rId17"/>
    <p:sldId id="369" r:id="rId18"/>
    <p:sldId id="3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16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B0BD-D30D-42EF-9814-2AD8D783F136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C619-D087-4C44-BD16-7A20040BD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C619-D087-4C44-BD16-7A20040BDC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1269-AD52-41B6-A061-67DD518E85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C619-D087-4C44-BD16-7A20040BDC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C619-D087-4C44-BD16-7A20040BDC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C619-D087-4C44-BD16-7A20040BD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9792-707B-49E2-947A-7B6E9499CC41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949F-CC96-45EF-A014-141E2EB60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432;&#417;ng%20Th&#7911;y\Bai%2022.Chuy&#7875;n%20h&#243;a%20VSV\nhac\Ghiam\kd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432;&#417;ng%20Th&#7911;y\Bai%2022.Chuy&#7875;n%20h&#243;a%20VSV\nhac\Ghiam\kd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432;&#417;ng%20Th&#7911;y\Bai%2022.Chuy&#7875;n%20h&#243;a%20VSV\nhac\Ghiam\kd.w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432;&#417;ng%20Th&#7911;y\Bai%2022.Chuy&#7875;n%20h&#243;a%20VSV\nhac\Ghiam\kd.w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&#432;&#417;ng%20Th&#7911;y\Bai%2022.Chuy&#7875;n%20h&#243;a%20VSV\nhac\Ghiam\ghiam%20new\vcnv.wma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696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338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287975"/>
            <a:ext cx="8347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Phần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 3: SINH HỌC VI SINH VẬT VÀ VIRUT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0212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9: SINH HỌC VI SINH VẬT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17: </a:t>
            </a:r>
          </a:p>
          <a:p>
            <a:pPr algn="ctr" defTabSz="873125">
              <a:spcBef>
                <a:spcPct val="5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 SINH VẬT VÀ CÁC PHƯƠNG PHÁP NGHIÊN CỨU VI SINH VẬT</a:t>
            </a:r>
          </a:p>
          <a:p>
            <a:pPr algn="ctr" defTabSz="873125">
              <a:spcBef>
                <a:spcPct val="5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(TIẾT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-24025"/>
            <a:ext cx="8991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300" b="1" u="sng" spc="-8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u="sng" spc="-80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pc="-8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b="1" spc="-8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spc="-80" dirty="0">
              <a:latin typeface="Times New Roman" pitchFamily="18" charset="0"/>
              <a:cs typeface="Times New Roman" pitchFamily="18" charset="0"/>
            </a:endParaRPr>
          </a:p>
          <a:p>
            <a:pPr marL="747713" lvl="0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7713" lvl="0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7713" lvl="0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7713" lvl="0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u="sng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747713" lvl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CO.</a:t>
            </a:r>
          </a:p>
          <a:p>
            <a:pPr marL="747713" lvl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3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7713" lvl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7713" lvl="0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D.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3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3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8975" indent="-688975"/>
            <a:r>
              <a:rPr lang="en-US" sz="23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u="sng" dirty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chia vi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95338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95338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95338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95338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1021079" y="1843100"/>
            <a:ext cx="328550" cy="36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7525" y="1165333"/>
            <a:ext cx="328550" cy="36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21079" y="3253795"/>
            <a:ext cx="328550" cy="36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7525" y="3639114"/>
            <a:ext cx="328550" cy="36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3389628" y="3934040"/>
            <a:ext cx="240757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400" b="1" kern="0" dirty="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rgbClr val="0070C0">
                    <a:lumMod val="50000"/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150425" y="140525"/>
            <a:ext cx="8839200" cy="18466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28B64">
                  <a:lumMod val="40000"/>
                  <a:lumOff val="60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25400" cap="flat" cmpd="sng" algn="ctr">
            <a:solidFill>
              <a:srgbClr val="D28B64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25400">
            <a:extrusionClr>
              <a:srgbClr val="FFFFFF"/>
            </a:extrusion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75" y="375075"/>
            <a:ext cx="855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: “Vi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thù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”</a:t>
            </a:r>
            <a:r>
              <a:rPr lang="vi-VN" sz="2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tăng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bớt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thù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http://media.suckhoethuongthuc.vn/storage/newsportal/2016/9/15/71794/COVER.gif?w=839&amp;h=471&amp;crop=auto&amp;scale=bo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650" y="2670019"/>
            <a:ext cx="4194975" cy="3657599"/>
          </a:xfrm>
          <a:prstGeom prst="rect">
            <a:avLst/>
          </a:prstGeom>
          <a:noFill/>
        </p:spPr>
      </p:pic>
      <p:pic>
        <p:nvPicPr>
          <p:cNvPr id="21" name="Picture 2" descr="http://bifina.vn/wp-content/uploads/2014/01/untitled.png"/>
          <p:cNvPicPr>
            <a:picLocks noChangeAspect="1" noChangeArrowheads="1"/>
          </p:cNvPicPr>
          <p:nvPr/>
        </p:nvPicPr>
        <p:blipFill>
          <a:blip r:embed="rId3" cstate="print"/>
          <a:srcRect l="1496" t="24476" r="75465" b="11665"/>
          <a:stretch>
            <a:fillRect/>
          </a:stretch>
        </p:blipFill>
        <p:spPr bwMode="auto">
          <a:xfrm>
            <a:off x="367150" y="2677180"/>
            <a:ext cx="4191000" cy="36932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557650" y="637040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 </a:t>
            </a:r>
            <a:r>
              <a:rPr lang="en-US" sz="2800" b="1" dirty="0" err="1">
                <a:solidFill>
                  <a:srgbClr val="FF0000"/>
                </a:solidFill>
              </a:rPr>
              <a:t>khuẩn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tả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8875" y="63347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Lactobacillus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1325" y="209302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 </a:t>
            </a:r>
            <a:r>
              <a:rPr lang="en-US" sz="2800" b="1" dirty="0" err="1">
                <a:solidFill>
                  <a:srgbClr val="FF0000"/>
                </a:solidFill>
              </a:rPr>
              <a:t>khuẩn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905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 </a:t>
            </a:r>
            <a:r>
              <a:rPr lang="en-US" sz="2800" b="1" dirty="0" err="1">
                <a:solidFill>
                  <a:srgbClr val="FF0000"/>
                </a:solidFill>
              </a:rPr>
              <a:t>khuẩn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696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338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287975"/>
            <a:ext cx="8347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Phần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 3: SINH HỌC VI SINH VẬT VÀ VIRUT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0212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9: SINH HỌC VI SINH VẬT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833" y="2514600"/>
            <a:ext cx="91440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17: </a:t>
            </a:r>
          </a:p>
          <a:p>
            <a:pPr algn="ctr" defTabSz="873125">
              <a:spcBef>
                <a:spcPct val="5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 SINH VẬT VÀ CÁC PHƯƠNG PHÁP NGHIÊN CỨU VI SINH VẬT</a:t>
            </a:r>
          </a:p>
          <a:p>
            <a:pPr algn="ctr" defTabSz="873125">
              <a:spcBef>
                <a:spcPct val="5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100738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42248" y="76200"/>
            <a:ext cx="8610600" cy="762000"/>
            <a:chOff x="1132242" y="3534783"/>
            <a:chExt cx="6858000" cy="457200"/>
          </a:xfrm>
        </p:grpSpPr>
        <p:sp>
          <p:nvSpPr>
            <p:cNvPr id="43" name="Rounded Rectangle 42"/>
            <p:cNvSpPr/>
            <p:nvPr/>
          </p:nvSpPr>
          <p:spPr bwMode="gray">
            <a:xfrm>
              <a:off x="1132242" y="3534783"/>
              <a:ext cx="6858000" cy="457200"/>
            </a:xfrm>
            <a:prstGeom prst="roundRect">
              <a:avLst/>
            </a:prstGeom>
            <a:gradFill>
              <a:gsLst>
                <a:gs pos="0">
                  <a:srgbClr val="01AF01">
                    <a:lumMod val="75000"/>
                  </a:srgbClr>
                </a:gs>
                <a:gs pos="92000">
                  <a:srgbClr val="01AF01"/>
                </a:gs>
                <a:gs pos="100000">
                  <a:srgbClr val="01AF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Parallelogram 43"/>
            <p:cNvSpPr/>
            <p:nvPr/>
          </p:nvSpPr>
          <p:spPr bwMode="gray">
            <a:xfrm>
              <a:off x="1672188" y="3547487"/>
              <a:ext cx="6165851" cy="353056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1AF01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9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MỘT SỐ PHƯƠNG PHÁP NGHIÊN CỨU VI SINH VẬT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5189" y="6865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692537" y="1219200"/>
            <a:ext cx="8069211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HOẠT ĐỘNG NHÓM </a:t>
            </a:r>
          </a:p>
          <a:p>
            <a:pPr algn="ctr" defTabSz="873125">
              <a:spcBef>
                <a:spcPct val="5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1. CHIA LỚP THÀNH 6 NHÓM</a:t>
            </a:r>
          </a:p>
          <a:p>
            <a:r>
              <a:rPr lang="en-US" dirty="0"/>
              <a:t>+ </a:t>
            </a:r>
            <a:r>
              <a:rPr lang="en-US" dirty="0" err="1"/>
              <a:t>Nhóm</a:t>
            </a:r>
            <a:r>
              <a:rPr lang="en-US" dirty="0"/>
              <a:t> 1,2: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VSV</a:t>
            </a:r>
          </a:p>
          <a:p>
            <a:r>
              <a:rPr lang="en-US" dirty="0"/>
              <a:t>+ </a:t>
            </a:r>
            <a:r>
              <a:rPr lang="en-US" dirty="0" err="1"/>
              <a:t>Nhóm</a:t>
            </a:r>
            <a:r>
              <a:rPr lang="en-US" dirty="0"/>
              <a:t> 3,4: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VSV</a:t>
            </a:r>
          </a:p>
          <a:p>
            <a:r>
              <a:rPr lang="en-US" dirty="0"/>
              <a:t>+ </a:t>
            </a:r>
            <a:r>
              <a:rPr lang="en-US" dirty="0" err="1"/>
              <a:t>Nhóm</a:t>
            </a:r>
            <a:r>
              <a:rPr lang="en-US" dirty="0"/>
              <a:t> 5,6: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VSV</a:t>
            </a:r>
          </a:p>
          <a:p>
            <a:pPr algn="ctr" defTabSz="873125">
              <a:spcBef>
                <a:spcPct val="5000"/>
              </a:spcBef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538" y="3200400"/>
            <a:ext cx="829548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HOẠT ĐỘNG NHÓM MẢNH GHÉP</a:t>
            </a:r>
          </a:p>
          <a:p>
            <a:pPr algn="ctr" defTabSz="873125">
              <a:spcBef>
                <a:spcPct val="5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2. THÀNH LẬP NHÓM GHÉP MỚI</a:t>
            </a:r>
          </a:p>
          <a:p>
            <a:r>
              <a:rPr lang="en-US" dirty="0"/>
              <a:t>+ </a:t>
            </a:r>
            <a:r>
              <a:rPr lang="en-US" dirty="0" err="1"/>
              <a:t>Nhóm</a:t>
            </a:r>
            <a:r>
              <a:rPr lang="en-US" dirty="0"/>
              <a:t> 1,3,5: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3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 </a:t>
            </a:r>
          </a:p>
          <a:p>
            <a:r>
              <a:rPr lang="en-US" dirty="0"/>
              <a:t>+ </a:t>
            </a:r>
            <a:r>
              <a:rPr lang="en-US" dirty="0" err="1"/>
              <a:t>Nhóm</a:t>
            </a:r>
            <a:r>
              <a:rPr lang="en-US" dirty="0"/>
              <a:t> 2,4,6: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3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 </a:t>
            </a:r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3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.</a:t>
            </a:r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: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vi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 </a:t>
            </a:r>
          </a:p>
          <a:p>
            <a:pPr algn="ctr" defTabSz="873125">
              <a:spcBef>
                <a:spcPct val="5000"/>
              </a:spcBef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42248" y="76200"/>
            <a:ext cx="8610600" cy="762000"/>
            <a:chOff x="1132242" y="3534783"/>
            <a:chExt cx="6858000" cy="457200"/>
          </a:xfrm>
        </p:grpSpPr>
        <p:sp>
          <p:nvSpPr>
            <p:cNvPr id="43" name="Rounded Rectangle 42"/>
            <p:cNvSpPr/>
            <p:nvPr/>
          </p:nvSpPr>
          <p:spPr bwMode="gray">
            <a:xfrm>
              <a:off x="1132242" y="3534783"/>
              <a:ext cx="6858000" cy="457200"/>
            </a:xfrm>
            <a:prstGeom prst="roundRect">
              <a:avLst/>
            </a:prstGeom>
            <a:gradFill>
              <a:gsLst>
                <a:gs pos="0">
                  <a:srgbClr val="01AF01">
                    <a:lumMod val="75000"/>
                  </a:srgbClr>
                </a:gs>
                <a:gs pos="92000">
                  <a:srgbClr val="01AF01"/>
                </a:gs>
                <a:gs pos="100000">
                  <a:srgbClr val="01AF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Parallelogram 43"/>
            <p:cNvSpPr/>
            <p:nvPr/>
          </p:nvSpPr>
          <p:spPr bwMode="gray">
            <a:xfrm>
              <a:off x="1672188" y="3547487"/>
              <a:ext cx="6165851" cy="353056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1AF01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9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MỘT SỐ PHƯƠNG PHÁP NGHIÊN CỨU VI SINH VẬT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5189" y="6865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692537" y="1219200"/>
            <a:ext cx="8069211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lập</a:t>
            </a:r>
            <a:r>
              <a:rPr lang="en-US" b="1" dirty="0"/>
              <a:t> vi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endParaRPr lang="en-US" dirty="0"/>
          </a:p>
          <a:p>
            <a:r>
              <a:rPr lang="en-US" b="1" dirty="0"/>
              <a:t>Ý </a:t>
            </a:r>
            <a:r>
              <a:rPr lang="en-US" b="1" dirty="0" err="1"/>
              <a:t>nghĩa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VSV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ra.</a:t>
            </a:r>
            <a:endParaRPr lang="en-US" dirty="0"/>
          </a:p>
          <a:p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B1: </a:t>
            </a:r>
            <a:r>
              <a:rPr lang="en-US" dirty="0" err="1"/>
              <a:t>Pha</a:t>
            </a:r>
            <a:r>
              <a:rPr lang="en-US" dirty="0"/>
              <a:t> </a:t>
            </a:r>
            <a:r>
              <a:rPr lang="en-US" dirty="0" err="1"/>
              <a:t>loãng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dirty="0"/>
          </a:p>
          <a:p>
            <a:r>
              <a:rPr lang="en-US" dirty="0"/>
              <a:t>B2: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đặc</a:t>
            </a:r>
            <a:endParaRPr lang="en-US" dirty="0"/>
          </a:p>
          <a:p>
            <a:r>
              <a:rPr lang="en-US" dirty="0"/>
              <a:t>B3: VSV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VSV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men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lồi</a:t>
            </a:r>
            <a:r>
              <a:rPr lang="en-US" dirty="0"/>
              <a:t> ở </a:t>
            </a:r>
            <a:r>
              <a:rPr lang="en-US" dirty="0" err="1"/>
              <a:t>tâm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,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, </a:t>
            </a:r>
            <a:r>
              <a:rPr lang="en-US" dirty="0" err="1"/>
              <a:t>xốp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.</a:t>
            </a:r>
          </a:p>
          <a:p>
            <a:pPr algn="ctr" defTabSz="873125">
              <a:spcBef>
                <a:spcPct val="5000"/>
              </a:spcBef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42248" y="76200"/>
            <a:ext cx="8610600" cy="762000"/>
            <a:chOff x="1132242" y="3534783"/>
            <a:chExt cx="6858000" cy="457200"/>
          </a:xfrm>
        </p:grpSpPr>
        <p:sp>
          <p:nvSpPr>
            <p:cNvPr id="43" name="Rounded Rectangle 42"/>
            <p:cNvSpPr/>
            <p:nvPr/>
          </p:nvSpPr>
          <p:spPr bwMode="gray">
            <a:xfrm>
              <a:off x="1132242" y="3534783"/>
              <a:ext cx="6858000" cy="457200"/>
            </a:xfrm>
            <a:prstGeom prst="roundRect">
              <a:avLst/>
            </a:prstGeom>
            <a:gradFill>
              <a:gsLst>
                <a:gs pos="0">
                  <a:srgbClr val="01AF01">
                    <a:lumMod val="75000"/>
                  </a:srgbClr>
                </a:gs>
                <a:gs pos="92000">
                  <a:srgbClr val="01AF01"/>
                </a:gs>
                <a:gs pos="100000">
                  <a:srgbClr val="01AF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Parallelogram 43"/>
            <p:cNvSpPr/>
            <p:nvPr/>
          </p:nvSpPr>
          <p:spPr bwMode="gray">
            <a:xfrm>
              <a:off x="1672188" y="3547487"/>
              <a:ext cx="6165851" cy="353056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1AF01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9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MỘT SỐ PHƯƠNG PHÁP NGHIÊN CỨU VI SINH VẬT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5189" y="6865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692537" y="1219200"/>
            <a:ext cx="8069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Nghiên</a:t>
            </a:r>
            <a:r>
              <a:rPr lang="en-US" b="1" dirty="0"/>
              <a:t> </a:t>
            </a:r>
            <a:r>
              <a:rPr lang="en-US" b="1" dirty="0" err="1"/>
              <a:t>cứu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r>
              <a:rPr lang="en-US" b="1" dirty="0"/>
              <a:t> vi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endParaRPr lang="en-US" dirty="0"/>
          </a:p>
          <a:p>
            <a:r>
              <a:rPr lang="en-US" b="1" dirty="0"/>
              <a:t>Ý </a:t>
            </a:r>
            <a:r>
              <a:rPr lang="en-US" b="1" dirty="0" err="1"/>
              <a:t>nghĩa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VSV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=&gt;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VSV</a:t>
            </a:r>
          </a:p>
          <a:p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B1: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( </a:t>
            </a:r>
            <a:r>
              <a:rPr lang="en-US" dirty="0" err="1"/>
              <a:t>nấm</a:t>
            </a:r>
            <a:r>
              <a:rPr lang="en-US" dirty="0"/>
              <a:t> men </a:t>
            </a:r>
            <a:r>
              <a:rPr lang="en-US" dirty="0" err="1"/>
              <a:t>và</a:t>
            </a:r>
            <a:r>
              <a:rPr lang="en-US" dirty="0"/>
              <a:t> vi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vết</a:t>
            </a:r>
            <a:r>
              <a:rPr lang="en-US" dirty="0"/>
              <a:t> </a:t>
            </a:r>
            <a:r>
              <a:rPr lang="en-US" dirty="0" err="1"/>
              <a:t>bôi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nhộm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methylene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fuchsin</a:t>
            </a:r>
            <a:r>
              <a:rPr lang="en-US" dirty="0"/>
              <a:t>)</a:t>
            </a:r>
          </a:p>
          <a:p>
            <a:r>
              <a:rPr lang="en-US" dirty="0"/>
              <a:t>B2: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vi</a:t>
            </a:r>
          </a:p>
          <a:p>
            <a:r>
              <a:rPr lang="en-US" dirty="0"/>
              <a:t>- Vi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men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ở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100x</a:t>
            </a:r>
          </a:p>
          <a:p>
            <a:r>
              <a:rPr lang="en-US" dirty="0"/>
              <a:t>-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ở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10x </a:t>
            </a:r>
            <a:r>
              <a:rPr lang="en-US" dirty="0" err="1"/>
              <a:t>hoặc</a:t>
            </a:r>
            <a:r>
              <a:rPr lang="en-US" dirty="0"/>
              <a:t> 40x.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42248" y="76200"/>
            <a:ext cx="8610600" cy="762000"/>
            <a:chOff x="1132242" y="3534783"/>
            <a:chExt cx="6858000" cy="457200"/>
          </a:xfrm>
        </p:grpSpPr>
        <p:sp>
          <p:nvSpPr>
            <p:cNvPr id="43" name="Rounded Rectangle 42"/>
            <p:cNvSpPr/>
            <p:nvPr/>
          </p:nvSpPr>
          <p:spPr bwMode="gray">
            <a:xfrm>
              <a:off x="1132242" y="3534783"/>
              <a:ext cx="6858000" cy="457200"/>
            </a:xfrm>
            <a:prstGeom prst="roundRect">
              <a:avLst/>
            </a:prstGeom>
            <a:gradFill>
              <a:gsLst>
                <a:gs pos="0">
                  <a:srgbClr val="01AF01">
                    <a:lumMod val="75000"/>
                  </a:srgbClr>
                </a:gs>
                <a:gs pos="92000">
                  <a:srgbClr val="01AF01"/>
                </a:gs>
                <a:gs pos="100000">
                  <a:srgbClr val="01AF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Parallelogram 43"/>
            <p:cNvSpPr/>
            <p:nvPr/>
          </p:nvSpPr>
          <p:spPr bwMode="gray">
            <a:xfrm>
              <a:off x="1672188" y="3547487"/>
              <a:ext cx="6165851" cy="353056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1AF01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9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MỘT SỐ PHƯƠNG PHÁP NGHIÊN CỨU VI SINH VẬT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5189" y="6865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692537" y="1219200"/>
            <a:ext cx="8069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Nghiên</a:t>
            </a:r>
            <a:r>
              <a:rPr lang="en-US" b="1" dirty="0"/>
              <a:t> </a:t>
            </a:r>
            <a:r>
              <a:rPr lang="en-US" b="1" dirty="0" err="1"/>
              <a:t>cứu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hoá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VSV</a:t>
            </a:r>
            <a:endParaRPr lang="en-US" dirty="0"/>
          </a:p>
          <a:p>
            <a:r>
              <a:rPr lang="en-US" b="1" dirty="0"/>
              <a:t>Ý </a:t>
            </a:r>
            <a:r>
              <a:rPr lang="en-US" b="1" dirty="0" err="1"/>
              <a:t>nghĩa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VSV</a:t>
            </a:r>
          </a:p>
          <a:p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B1: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  <a:p>
            <a:r>
              <a:rPr lang="en-US" dirty="0"/>
              <a:t>B2: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.</a:t>
            </a:r>
          </a:p>
          <a:p>
            <a:r>
              <a:rPr lang="en-US" dirty="0"/>
              <a:t>VD: VK </a:t>
            </a:r>
            <a:r>
              <a:rPr lang="en-US" dirty="0" err="1"/>
              <a:t>có</a:t>
            </a:r>
            <a:r>
              <a:rPr lang="en-US" dirty="0"/>
              <a:t> catalase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oxi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ta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ôxi</a:t>
            </a:r>
            <a:r>
              <a:rPr lang="en-US" dirty="0"/>
              <a:t>,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VK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catalase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696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338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" y="287975"/>
            <a:ext cx="8728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Phần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 3: SINH HỌC VI SINH VẬT VÀ VIRUT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0212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9: SINH HỌC VI SINH VẬT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833" y="2514600"/>
            <a:ext cx="91440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73125">
              <a:spcBef>
                <a:spcPct val="5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17: </a:t>
            </a:r>
          </a:p>
          <a:p>
            <a:pPr algn="ctr" defTabSz="873125">
              <a:spcBef>
                <a:spcPct val="5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 SINH VẬT VÀ CÁC PHƯƠNG PHÁP NGHIÊN CỨU VI SINH VẬT</a:t>
            </a:r>
          </a:p>
          <a:p>
            <a:pPr algn="ctr" defTabSz="873125">
              <a:spcBef>
                <a:spcPct val="5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139666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gray">
          <a:xfrm>
            <a:off x="304800" y="228600"/>
            <a:ext cx="8610600" cy="918120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1AF01">
                <a:lumMod val="75000"/>
              </a:srgbClr>
            </a:solidFill>
            <a:prstDash val="solid"/>
          </a:ln>
          <a:effectLst>
            <a:outerShdw blurRad="50800" dist="38100" dir="5400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77279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IV</a:t>
            </a:r>
          </a:p>
        </p:txBody>
      </p:sp>
      <p:sp>
        <p:nvSpPr>
          <p:cNvPr id="17" name="Parallelogram 16"/>
          <p:cNvSpPr/>
          <p:nvPr/>
        </p:nvSpPr>
        <p:spPr bwMode="gray">
          <a:xfrm>
            <a:off x="990600" y="304800"/>
            <a:ext cx="7741568" cy="762000"/>
          </a:xfrm>
          <a:prstGeom prst="parallelogram">
            <a:avLst/>
          </a:prstGeom>
          <a:gradFill>
            <a:gsLst>
              <a:gs pos="0">
                <a:srgbClr val="FFFFFF"/>
              </a:gs>
              <a:gs pos="46000">
                <a:srgbClr val="01AF01">
                  <a:lumMod val="40000"/>
                  <a:lumOff val="60000"/>
                </a:srgbClr>
              </a:gs>
              <a:gs pos="100000">
                <a:srgbClr val="FFFFFF"/>
              </a:gs>
            </a:gsLst>
            <a:lin ang="16200000" scaled="1"/>
          </a:gradFill>
          <a:ln w="12700" cap="flat" cmpd="sng" algn="ctr">
            <a:solidFill>
              <a:srgbClr val="01AF01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THỰC HÀNH MỘT SỐ PHƯƠNG PHÁP NGHIÊN CỨU VI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997839"/>
            <a:ext cx="774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lập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vi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endParaRPr lang="en-US" b="1" dirty="0"/>
          </a:p>
          <a:p>
            <a:r>
              <a:rPr lang="en-US" b="1" dirty="0"/>
              <a:t>GV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xem</a:t>
            </a:r>
            <a:r>
              <a:rPr lang="en-US" b="1" dirty="0"/>
              <a:t> video (GV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), </a:t>
            </a:r>
            <a:r>
              <a:rPr lang="en-US" b="1" dirty="0" err="1"/>
              <a:t>cho</a:t>
            </a:r>
            <a:r>
              <a:rPr lang="en-US" b="1" dirty="0"/>
              <a:t> HS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sát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đĩa</a:t>
            </a:r>
            <a:r>
              <a:rPr lang="en-US" b="1" dirty="0"/>
              <a:t> petri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17.3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774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sát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nấm</a:t>
            </a:r>
            <a:r>
              <a:rPr lang="en-US" b="1" dirty="0"/>
              <a:t> </a:t>
            </a:r>
            <a:r>
              <a:rPr lang="en-US" b="1" dirty="0" err="1"/>
              <a:t>mốc</a:t>
            </a:r>
            <a:r>
              <a:rPr lang="en-US" b="1" dirty="0"/>
              <a:t>, vi </a:t>
            </a:r>
            <a:r>
              <a:rPr lang="en-US" b="1" dirty="0" err="1"/>
              <a:t>khuẩn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nấm</a:t>
            </a:r>
            <a:r>
              <a:rPr lang="en-US" b="1" dirty="0"/>
              <a:t> men : HS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dẫn</a:t>
            </a:r>
            <a:r>
              <a:rPr lang="en-US" b="1" dirty="0"/>
              <a:t> SGK,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sát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vở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khả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catalase: HS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dẫn</a:t>
            </a:r>
            <a:r>
              <a:rPr lang="en-US" b="1" dirty="0"/>
              <a:t> SGK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thiện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17.4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ordArt 8"/>
          <p:cNvSpPr>
            <a:spLocks noChangeArrowheads="1" noChangeShapeType="1" noTextEdit="1"/>
          </p:cNvSpPr>
          <p:nvPr/>
        </p:nvSpPr>
        <p:spPr bwMode="auto">
          <a:xfrm>
            <a:off x="154522" y="152400"/>
            <a:ext cx="8763000" cy="1447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fromWordArt="1">
            <a:prstTxWarp prst="textPlain">
              <a:avLst>
                <a:gd name="adj" fmla="val 4986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err="1">
                <a:ln w="11430"/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11430"/>
                <a:solidFill>
                  <a:srgbClr val="FF0000"/>
                </a:solidFill>
                <a:latin typeface="Times New Roman"/>
                <a:cs typeface="Times New Roman"/>
              </a:rPr>
              <a:t> 17. VI SINH VẬT VÀ CÁC PHƯƠNG PHÁP NGHIÊN CỨU VI SINH VẬT</a:t>
            </a:r>
          </a:p>
          <a:p>
            <a:pPr algn="ctr"/>
            <a:endParaRPr lang="en-US" sz="3600" b="1" kern="10" dirty="0">
              <a:ln w="11430"/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228600" y="1769425"/>
            <a:ext cx="8763000" cy="1143000"/>
            <a:chOff x="1132242" y="2684929"/>
            <a:chExt cx="6858000" cy="640080"/>
          </a:xfrm>
        </p:grpSpPr>
        <p:sp>
          <p:nvSpPr>
            <p:cNvPr id="33" name="Rounded Rectangle 32"/>
            <p:cNvSpPr/>
            <p:nvPr/>
          </p:nvSpPr>
          <p:spPr bwMode="gray">
            <a:xfrm>
              <a:off x="1132242" y="2684929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FF3D01">
                    <a:lumMod val="75000"/>
                  </a:srgbClr>
                </a:gs>
                <a:gs pos="92000">
                  <a:srgbClr val="FF3D01"/>
                </a:gs>
                <a:gs pos="100000">
                  <a:srgbClr val="FF3D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FF3D01"/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Parallelogram 33"/>
            <p:cNvSpPr/>
            <p:nvPr/>
          </p:nvSpPr>
          <p:spPr bwMode="gray">
            <a:xfrm>
              <a:off x="1589442" y="2770273"/>
              <a:ext cx="6324600" cy="469392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FF3D01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FF3D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KHÁI NIỆM VI SINH VẬT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228600" y="3034150"/>
            <a:ext cx="8686800" cy="1219200"/>
            <a:chOff x="1132242" y="2597646"/>
            <a:chExt cx="6858000" cy="640080"/>
          </a:xfrm>
        </p:grpSpPr>
        <p:sp>
          <p:nvSpPr>
            <p:cNvPr id="38" name="Rounded Rectangle 37"/>
            <p:cNvSpPr/>
            <p:nvPr/>
          </p:nvSpPr>
          <p:spPr bwMode="gray">
            <a:xfrm>
              <a:off x="1132242" y="2597646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0070C0">
                    <a:lumMod val="75000"/>
                  </a:srgbClr>
                </a:gs>
                <a:gs pos="92000">
                  <a:srgbClr val="0070C0"/>
                </a:gs>
                <a:gs pos="100000">
                  <a:srgbClr val="0070C0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Parallelogram 38"/>
            <p:cNvSpPr/>
            <p:nvPr/>
          </p:nvSpPr>
          <p:spPr bwMode="gray">
            <a:xfrm>
              <a:off x="1650142" y="2715707"/>
              <a:ext cx="6291263" cy="456005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070C0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070C0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CÁC KIỂU DINH DƯỠNG CỦA VI SINH VẬT</a:t>
              </a:r>
            </a:p>
          </p:txBody>
        </p:sp>
      </p:grpSp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04800" y="4446325"/>
            <a:ext cx="8610600" cy="1066800"/>
            <a:chOff x="1132242" y="3534783"/>
            <a:chExt cx="6858000" cy="640080"/>
          </a:xfrm>
        </p:grpSpPr>
        <p:sp>
          <p:nvSpPr>
            <p:cNvPr id="43" name="Rounded Rectangle 42"/>
            <p:cNvSpPr/>
            <p:nvPr/>
          </p:nvSpPr>
          <p:spPr bwMode="gray">
            <a:xfrm>
              <a:off x="1132242" y="3534783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01AF01">
                    <a:lumMod val="75000"/>
                  </a:srgbClr>
                </a:gs>
                <a:gs pos="92000">
                  <a:srgbClr val="01AF01"/>
                </a:gs>
                <a:gs pos="100000">
                  <a:srgbClr val="01AF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Parallelogram 43"/>
            <p:cNvSpPr/>
            <p:nvPr/>
          </p:nvSpPr>
          <p:spPr bwMode="gray">
            <a:xfrm>
              <a:off x="1672188" y="3547487"/>
              <a:ext cx="6165851" cy="594020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1AF01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MỘT SỐ PHƯƠNG PHÁP NGHIÊN CỨU VI SINH VẬT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5600" y="199058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405" y="3259029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600" y="4577797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III</a:t>
            </a:r>
          </a:p>
        </p:txBody>
      </p:sp>
      <p:sp>
        <p:nvSpPr>
          <p:cNvPr id="15" name="Rounded Rectangle 14"/>
          <p:cNvSpPr/>
          <p:nvPr/>
        </p:nvSpPr>
        <p:spPr bwMode="gray">
          <a:xfrm>
            <a:off x="342248" y="5706102"/>
            <a:ext cx="8610600" cy="1066800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1AF01">
                <a:lumMod val="75000"/>
              </a:srgbClr>
            </a:solidFill>
            <a:prstDash val="solid"/>
          </a:ln>
          <a:effectLst>
            <a:outerShdw blurRad="50800" dist="38100" dir="5400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909" y="5854781"/>
            <a:ext cx="72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IV</a:t>
            </a:r>
          </a:p>
        </p:txBody>
      </p:sp>
      <p:sp>
        <p:nvSpPr>
          <p:cNvPr id="17" name="Parallelogram 16"/>
          <p:cNvSpPr/>
          <p:nvPr/>
        </p:nvSpPr>
        <p:spPr bwMode="gray">
          <a:xfrm>
            <a:off x="982732" y="5744484"/>
            <a:ext cx="7741568" cy="990033"/>
          </a:xfrm>
          <a:prstGeom prst="parallelogram">
            <a:avLst/>
          </a:prstGeom>
          <a:gradFill>
            <a:gsLst>
              <a:gs pos="0">
                <a:srgbClr val="FFFFFF"/>
              </a:gs>
              <a:gs pos="46000">
                <a:srgbClr val="01AF01">
                  <a:lumMod val="40000"/>
                  <a:lumOff val="60000"/>
                </a:srgbClr>
              </a:gs>
              <a:gs pos="100000">
                <a:srgbClr val="FFFFFF"/>
              </a:gs>
            </a:gsLst>
            <a:lin ang="16200000" scaled="1"/>
          </a:gradFill>
          <a:ln w="12700" cap="flat" cmpd="sng" algn="ctr">
            <a:solidFill>
              <a:srgbClr val="01AF01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THỰC HÀNH MỘT SỐ PHƯƠNG PHÁP NGHIÊN CỨU VI SINH VẬT</a:t>
            </a:r>
          </a:p>
        </p:txBody>
      </p:sp>
    </p:spTree>
    <p:extLst>
      <p:ext uri="{BB962C8B-B14F-4D97-AF65-F5344CB8AC3E}">
        <p14:creationId xmlns:p14="http://schemas.microsoft.com/office/powerpoint/2010/main" val="37655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8700" y="1447800"/>
            <a:ext cx="708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sữa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rượu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nếp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thử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rượu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nếp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mùi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vị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28600" y="228600"/>
            <a:ext cx="8686800" cy="762000"/>
            <a:chOff x="1132242" y="2684929"/>
            <a:chExt cx="6858000" cy="640080"/>
          </a:xfrm>
        </p:grpSpPr>
        <p:sp>
          <p:nvSpPr>
            <p:cNvPr id="12" name="Rounded Rectangle 11"/>
            <p:cNvSpPr/>
            <p:nvPr/>
          </p:nvSpPr>
          <p:spPr bwMode="gray">
            <a:xfrm>
              <a:off x="1132242" y="2684929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FF3D01">
                    <a:lumMod val="75000"/>
                  </a:srgbClr>
                </a:gs>
                <a:gs pos="92000">
                  <a:srgbClr val="FF3D01"/>
                </a:gs>
                <a:gs pos="100000">
                  <a:srgbClr val="FF3D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FF3D01"/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Parallelogram 12"/>
            <p:cNvSpPr/>
            <p:nvPr/>
          </p:nvSpPr>
          <p:spPr bwMode="gray">
            <a:xfrm>
              <a:off x="1589442" y="2770273"/>
              <a:ext cx="6324600" cy="469392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FF3D01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FF3D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Cuộc</a:t>
              </a: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quanh</a:t>
              </a: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ta</a:t>
              </a:r>
            </a:p>
          </p:txBody>
        </p:sp>
      </p:grpSp>
      <p:pic>
        <p:nvPicPr>
          <p:cNvPr id="17" name="k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38200" y="4267200"/>
            <a:ext cx="244475" cy="244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8700" y="2590800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sữa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sữa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rượu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nếp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5" y="5258570"/>
            <a:ext cx="612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vi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lactic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nấm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78415"/>
            <a:ext cx="1568350" cy="1586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5512"/>
            <a:ext cx="1700076" cy="1373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38200" y="4267200"/>
            <a:ext cx="244475" cy="244475"/>
          </a:xfrm>
          <a:prstGeom prst="rect">
            <a:avLst/>
          </a:prstGeom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 rotWithShape="1">
          <a:blip r:embed="rId5"/>
          <a:srcRect l="23646" t="50607" r="23060" b="12500"/>
          <a:stretch/>
        </p:blipFill>
        <p:spPr bwMode="auto">
          <a:xfrm>
            <a:off x="381000" y="762000"/>
            <a:ext cx="8458200" cy="27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 rotWithShape="1">
          <a:blip r:embed="rId6"/>
          <a:srcRect l="23646" t="23957" r="23060" b="40233"/>
          <a:stretch/>
        </p:blipFill>
        <p:spPr bwMode="auto">
          <a:xfrm>
            <a:off x="457200" y="35814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arallelogram 9"/>
          <p:cNvSpPr/>
          <p:nvPr/>
        </p:nvSpPr>
        <p:spPr bwMode="gray">
          <a:xfrm>
            <a:off x="838200" y="0"/>
            <a:ext cx="7479323" cy="762000"/>
          </a:xfrm>
          <a:prstGeom prst="parallelogram">
            <a:avLst/>
          </a:prstGeom>
          <a:gradFill>
            <a:gsLst>
              <a:gs pos="0">
                <a:srgbClr val="FFFFFF"/>
              </a:gs>
              <a:gs pos="46000">
                <a:srgbClr val="FF3D01">
                  <a:lumMod val="20000"/>
                  <a:lumOff val="80000"/>
                </a:srgbClr>
              </a:gs>
              <a:gs pos="100000">
                <a:srgbClr val="FFFFFF"/>
              </a:gs>
            </a:gsLst>
            <a:lin ang="16200000" scaled="1"/>
          </a:gradFill>
          <a:ln w="12700" cap="flat" cmpd="sng" algn="ctr">
            <a:solidFill>
              <a:srgbClr val="FF3D01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697201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 bwMode="gray">
          <a:xfrm rot="2726543">
            <a:off x="2909888" y="1938338"/>
            <a:ext cx="3457575" cy="3432175"/>
          </a:xfrm>
          <a:prstGeom prst="frame">
            <a:avLst>
              <a:gd name="adj1" fmla="val 10670"/>
            </a:avLst>
          </a:prstGeom>
          <a:solidFill>
            <a:srgbClr val="C0C0C0">
              <a:alpha val="47000"/>
            </a:srgbClr>
          </a:solidFill>
          <a:ln w="6350" cap="flat" cmpd="sng" algn="ctr">
            <a:solidFill>
              <a:srgbClr val="C0C0C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70600" y="2422525"/>
            <a:ext cx="2235200" cy="504825"/>
            <a:chOff x="6070915" y="2576169"/>
            <a:chExt cx="2235521" cy="504795"/>
          </a:xfrm>
        </p:grpSpPr>
        <p:sp>
          <p:nvSpPr>
            <p:cNvPr id="10" name="Rectangle 9"/>
            <p:cNvSpPr/>
            <p:nvPr/>
          </p:nvSpPr>
          <p:spPr bwMode="gray">
            <a:xfrm>
              <a:off x="6070915" y="2576169"/>
              <a:ext cx="2235521" cy="504795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60000">
                  <a:srgbClr val="01AF01">
                    <a:lumMod val="40000"/>
                    <a:lumOff val="60000"/>
                  </a:srgbClr>
                </a:gs>
              </a:gsLst>
              <a:lin ang="10800000" scaled="1"/>
              <a:tileRect/>
            </a:gradFill>
            <a:ln w="425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Left Arrow 10"/>
            <p:cNvSpPr/>
            <p:nvPr/>
          </p:nvSpPr>
          <p:spPr bwMode="gray">
            <a:xfrm flipH="1">
              <a:off x="6142363" y="2665064"/>
              <a:ext cx="433449" cy="311132"/>
            </a:xfrm>
            <a:prstGeom prst="lef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1AF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62000" y="4513263"/>
            <a:ext cx="2235200" cy="504825"/>
            <a:chOff x="762000" y="4667462"/>
            <a:chExt cx="2235521" cy="504795"/>
          </a:xfrm>
        </p:grpSpPr>
        <p:sp>
          <p:nvSpPr>
            <p:cNvPr id="14" name="Rectangle 13"/>
            <p:cNvSpPr/>
            <p:nvPr/>
          </p:nvSpPr>
          <p:spPr bwMode="gray">
            <a:xfrm>
              <a:off x="762000" y="4667462"/>
              <a:ext cx="2235521" cy="504795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60000">
                  <a:srgbClr val="23ABEF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425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Left Arrow 14"/>
            <p:cNvSpPr/>
            <p:nvPr/>
          </p:nvSpPr>
          <p:spPr bwMode="gray">
            <a:xfrm>
              <a:off x="2559308" y="4756357"/>
              <a:ext cx="433450" cy="311132"/>
            </a:xfrm>
            <a:prstGeom prst="lef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3ABE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62000" y="2446338"/>
            <a:ext cx="2235200" cy="504825"/>
            <a:chOff x="762000" y="2599888"/>
            <a:chExt cx="2235521" cy="504795"/>
          </a:xfrm>
        </p:grpSpPr>
        <p:sp>
          <p:nvSpPr>
            <p:cNvPr id="18" name="Round Diagonal Corner Rectangle 17"/>
            <p:cNvSpPr/>
            <p:nvPr/>
          </p:nvSpPr>
          <p:spPr bwMode="gray">
            <a:xfrm>
              <a:off x="762000" y="2599888"/>
              <a:ext cx="2235521" cy="504795"/>
            </a:xfrm>
            <a:prstGeom prst="round2Diag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60000">
                  <a:srgbClr val="FFC000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425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Left Arrow 18"/>
            <p:cNvSpPr/>
            <p:nvPr/>
          </p:nvSpPr>
          <p:spPr bwMode="gray">
            <a:xfrm>
              <a:off x="2559308" y="2688783"/>
              <a:ext cx="433450" cy="311132"/>
            </a:xfrm>
            <a:prstGeom prst="lef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3124200" y="2209800"/>
            <a:ext cx="1038225" cy="1038225"/>
            <a:chOff x="2541131" y="2026919"/>
            <a:chExt cx="1097280" cy="1097280"/>
          </a:xfrm>
        </p:grpSpPr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2541131" y="2026919"/>
              <a:ext cx="1097280" cy="1097280"/>
              <a:chOff x="6716358" y="2068158"/>
              <a:chExt cx="1115568" cy="1115568"/>
            </a:xfrm>
          </p:grpSpPr>
          <p:sp>
            <p:nvSpPr>
              <p:cNvPr id="30" name="Oval 29"/>
              <p:cNvSpPr/>
              <p:nvPr/>
            </p:nvSpPr>
            <p:spPr bwMode="gray">
              <a:xfrm>
                <a:off x="6716358" y="2068158"/>
                <a:ext cx="1115568" cy="1115568"/>
              </a:xfrm>
              <a:prstGeom prst="ellipse">
                <a:avLst/>
              </a:prstGeom>
              <a:gradFill flip="none" rotWithShape="1">
                <a:gsLst>
                  <a:gs pos="0">
                    <a:srgbClr val="9DA3B1"/>
                  </a:gs>
                  <a:gs pos="35000">
                    <a:srgbClr val="A5ABB7"/>
                  </a:gs>
                  <a:gs pos="58000">
                    <a:srgbClr val="DDDDDD"/>
                  </a:gs>
                  <a:gs pos="100000">
                    <a:srgbClr val="A5AB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42500" cap="flat" cmpd="sng" algn="ctr">
                <a:noFill/>
                <a:prstDash val="solid"/>
              </a:ln>
              <a:effectLst>
                <a:outerShdw blurRad="139700" dist="149860" dir="8460000" algn="tr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gray">
              <a:xfrm>
                <a:off x="6791841" y="2143641"/>
                <a:ext cx="964602" cy="9646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5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0" cap="flat" cmpd="sng" algn="ctr">
                <a:noFill/>
                <a:prstDash val="solid"/>
              </a:ln>
              <a:effectLst/>
              <a:scene3d>
                <a:camera prst="orthographicFront"/>
                <a:lightRig rig="glow" dir="t">
                  <a:rot lat="0" lon="0" rev="6360000"/>
                </a:lightRig>
              </a:scene3d>
              <a:sp3d contourW="1270" prstMaterial="flat">
                <a:bevelT w="381000" h="381000"/>
                <a:contourClr>
                  <a:srgbClr val="FFC000">
                    <a:lumMod val="50000"/>
                  </a:srgbClr>
                </a:contourClr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 bwMode="gray">
            <a:xfrm>
              <a:off x="2567330" y="2144450"/>
              <a:ext cx="10668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kern="0" dirty="0">
                  <a:solidFill>
                    <a:srgbClr val="FFFFFF"/>
                  </a:solidFill>
                  <a:effectLst>
                    <a:glow rad="101600">
                      <a:srgbClr val="4D4D4D">
                        <a:alpha val="60000"/>
                      </a:srgbClr>
                    </a:glow>
                  </a:effectLst>
                </a:rPr>
                <a:t>A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737738" y="3129150"/>
            <a:ext cx="387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endParaRPr lang="en-US" sz="2400" b="1" kern="1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kern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3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1714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3429000" y="1143000"/>
            <a:ext cx="2105025" cy="762000"/>
            <a:chOff x="847344" y="3413440"/>
            <a:chExt cx="2732087" cy="2618380"/>
          </a:xfrm>
        </p:grpSpPr>
        <p:sp>
          <p:nvSpPr>
            <p:cNvPr id="55" name="Oval 364"/>
            <p:cNvSpPr>
              <a:spLocks noChangeArrowheads="1"/>
            </p:cNvSpPr>
            <p:nvPr/>
          </p:nvSpPr>
          <p:spPr bwMode="gray">
            <a:xfrm>
              <a:off x="847344" y="4930949"/>
              <a:ext cx="2732087" cy="1100871"/>
            </a:xfrm>
            <a:prstGeom prst="ellipse">
              <a:avLst/>
            </a:prstGeom>
            <a:gradFill rotWithShape="1">
              <a:gsLst>
                <a:gs pos="0">
                  <a:srgbClr val="080808"/>
                </a:gs>
                <a:gs pos="100000">
                  <a:srgbClr val="040404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Oval 366"/>
            <p:cNvSpPr>
              <a:spLocks noChangeArrowheads="1"/>
            </p:cNvSpPr>
            <p:nvPr/>
          </p:nvSpPr>
          <p:spPr bwMode="gray">
            <a:xfrm>
              <a:off x="988659" y="3413440"/>
              <a:ext cx="2449457" cy="220174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8000">
                  <a:srgbClr val="FFFFFF"/>
                </a:gs>
                <a:gs pos="100000">
                  <a:srgbClr val="A6A6A6"/>
                </a:gs>
              </a:gsLst>
              <a:lin ang="13500000" scaled="1"/>
              <a:tileRect/>
            </a:gradFill>
            <a:ln w="9525">
              <a:round/>
              <a:headEnd/>
              <a:tailEnd/>
            </a:ln>
            <a:effectLst/>
            <a:scene3d>
              <a:camera prst="legacyPerspectiveBottom">
                <a:rot lat="18900000" lon="0" rev="0"/>
              </a:camera>
              <a:lightRig rig="balanced" dir="l">
                <a:rot lat="0" lon="0" rev="6000000"/>
              </a:lightRig>
            </a:scene3d>
            <a:sp3d extrusionH="254000" prstMaterial="dkEdge">
              <a:bevelT w="254000" h="127000" prst="cross"/>
              <a:bevelB w="0" h="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57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1714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5852382" y="534413"/>
            <a:ext cx="3505848" cy="3185364"/>
            <a:chOff x="1826" y="839"/>
            <a:chExt cx="2294" cy="1536"/>
          </a:xfrm>
        </p:grpSpPr>
        <p:pic>
          <p:nvPicPr>
            <p:cNvPr id="58" name="Picture 28" descr="Nam men 2 (Saccharomyces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8" y="839"/>
              <a:ext cx="1996" cy="1336"/>
            </a:xfrm>
            <a:prstGeom prst="rect">
              <a:avLst/>
            </a:prstGeom>
            <a:noFill/>
          </p:spPr>
        </p:pic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1826" y="2160"/>
              <a:ext cx="229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300" b="1" dirty="0" err="1">
                  <a:latin typeface="Times New Roman" pitchFamily="18" charset="0"/>
                </a:rPr>
                <a:t>Nấm</a:t>
              </a:r>
              <a:r>
                <a:rPr lang="en-US" sz="2300" b="1" dirty="0">
                  <a:latin typeface="Times New Roman" pitchFamily="18" charset="0"/>
                </a:rPr>
                <a:t> men </a:t>
              </a:r>
              <a:r>
                <a:rPr lang="en-US" sz="2300" b="1" dirty="0" err="1">
                  <a:latin typeface="Times New Roman" pitchFamily="18" charset="0"/>
                </a:rPr>
                <a:t>rượu</a:t>
              </a:r>
              <a:r>
                <a:rPr lang="en-US" sz="2300" b="1" dirty="0">
                  <a:latin typeface="Times New Roman" pitchFamily="18" charset="0"/>
                </a:rPr>
                <a:t> (5- 14µm)</a:t>
              </a:r>
            </a:p>
          </p:txBody>
        </p:sp>
      </p:grpSp>
      <p:pic>
        <p:nvPicPr>
          <p:cNvPr id="63" name="Picture 2" descr="Kết quả hình ảnh cho hình ảnh rau cải xan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99" y="3886201"/>
            <a:ext cx="2895601" cy="2590799"/>
          </a:xfrm>
          <a:prstGeom prst="rect">
            <a:avLst/>
          </a:prstGeom>
          <a:noFill/>
        </p:spPr>
      </p:pic>
      <p:pic>
        <p:nvPicPr>
          <p:cNvPr id="16386" name="Picture 2" descr="Kết quả hình ảnh cho hình ảnh  vi khuẩn lact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3400"/>
            <a:ext cx="3048000" cy="2743201"/>
          </a:xfrm>
          <a:prstGeom prst="rect">
            <a:avLst/>
          </a:prstGeom>
          <a:noFill/>
        </p:spPr>
      </p:pic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0" y="3326764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Vi </a:t>
            </a:r>
            <a:r>
              <a:rPr lang="en-US" sz="2400" b="1" dirty="0" err="1">
                <a:latin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</a:rPr>
              <a:t> lactic</a:t>
            </a:r>
            <a:r>
              <a:rPr lang="en-US" sz="2300" b="1" dirty="0">
                <a:latin typeface="Times New Roman" pitchFamily="18" charset="0"/>
              </a:rPr>
              <a:t>(0,5 – 1µm)</a:t>
            </a:r>
          </a:p>
        </p:txBody>
      </p:sp>
      <p:sp>
        <p:nvSpPr>
          <p:cNvPr id="67" name="Text Box 35"/>
          <p:cNvSpPr txBox="1">
            <a:spLocks noChangeArrowheads="1"/>
          </p:cNvSpPr>
          <p:nvPr/>
        </p:nvSpPr>
        <p:spPr bwMode="auto">
          <a:xfrm>
            <a:off x="6262250" y="6443246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Rau </a:t>
            </a:r>
            <a:r>
              <a:rPr lang="en-US" sz="2400" b="1" dirty="0" err="1">
                <a:latin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</a:rPr>
              <a:t>(30 - 40cm)</a:t>
            </a:r>
          </a:p>
        </p:txBody>
      </p:sp>
      <p:pic>
        <p:nvPicPr>
          <p:cNvPr id="52" name="Picture 51" descr="https://khoahoc.tv/photos/image/012012/16/microalgae.jpg"/>
          <p:cNvPicPr/>
          <p:nvPr/>
        </p:nvPicPr>
        <p:blipFill>
          <a:blip r:embed="rId7"/>
          <a:srcRect r="7915"/>
          <a:stretch>
            <a:fillRect/>
          </a:stretch>
        </p:blipFill>
        <p:spPr bwMode="auto">
          <a:xfrm>
            <a:off x="1" y="3869375"/>
            <a:ext cx="3200399" cy="26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-71250" y="6396335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Tảo</a:t>
            </a:r>
            <a:r>
              <a:rPr lang="en-US" sz="2400" b="1" dirty="0">
                <a:latin typeface="Times New Roman" pitchFamily="18" charset="0"/>
              </a:rPr>
              <a:t> chlorella (5– 10µm) </a:t>
            </a:r>
          </a:p>
        </p:txBody>
      </p:sp>
      <p:grpSp>
        <p:nvGrpSpPr>
          <p:cNvPr id="60" name="Group 26"/>
          <p:cNvGrpSpPr>
            <a:grpSpLocks/>
          </p:cNvGrpSpPr>
          <p:nvPr/>
        </p:nvGrpSpPr>
        <p:grpSpPr bwMode="auto">
          <a:xfrm>
            <a:off x="5029200" y="2209800"/>
            <a:ext cx="1038225" cy="1038225"/>
            <a:chOff x="2541131" y="2026919"/>
            <a:chExt cx="1097280" cy="1097280"/>
          </a:xfrm>
        </p:grpSpPr>
        <p:grpSp>
          <p:nvGrpSpPr>
            <p:cNvPr id="64" name="Group 57"/>
            <p:cNvGrpSpPr>
              <a:grpSpLocks/>
            </p:cNvGrpSpPr>
            <p:nvPr/>
          </p:nvGrpSpPr>
          <p:grpSpPr bwMode="auto">
            <a:xfrm>
              <a:off x="2541131" y="2026919"/>
              <a:ext cx="1097280" cy="1097280"/>
              <a:chOff x="6716358" y="2068158"/>
              <a:chExt cx="1115568" cy="1115568"/>
            </a:xfrm>
          </p:grpSpPr>
          <p:sp>
            <p:nvSpPr>
              <p:cNvPr id="68" name="Oval 67"/>
              <p:cNvSpPr/>
              <p:nvPr/>
            </p:nvSpPr>
            <p:spPr bwMode="gray">
              <a:xfrm>
                <a:off x="6716358" y="2068158"/>
                <a:ext cx="1115568" cy="1115568"/>
              </a:xfrm>
              <a:prstGeom prst="ellipse">
                <a:avLst/>
              </a:prstGeom>
              <a:gradFill flip="none" rotWithShape="1">
                <a:gsLst>
                  <a:gs pos="0">
                    <a:srgbClr val="9DA3B1"/>
                  </a:gs>
                  <a:gs pos="35000">
                    <a:srgbClr val="A5ABB7"/>
                  </a:gs>
                  <a:gs pos="58000">
                    <a:srgbClr val="DDDDDD"/>
                  </a:gs>
                  <a:gs pos="100000">
                    <a:srgbClr val="A5AB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42500" cap="flat" cmpd="sng" algn="ctr">
                <a:noFill/>
                <a:prstDash val="solid"/>
              </a:ln>
              <a:effectLst>
                <a:outerShdw blurRad="139700" dist="149860" dir="8460000" algn="tr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gray">
              <a:xfrm>
                <a:off x="6791841" y="2143641"/>
                <a:ext cx="964602" cy="9646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5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0" cap="flat" cmpd="sng" algn="ctr">
                <a:noFill/>
                <a:prstDash val="solid"/>
              </a:ln>
              <a:effectLst/>
              <a:scene3d>
                <a:camera prst="orthographicFront"/>
                <a:lightRig rig="glow" dir="t">
                  <a:rot lat="0" lon="0" rev="6360000"/>
                </a:lightRig>
              </a:scene3d>
              <a:sp3d contourW="1270" prstMaterial="flat">
                <a:bevelT w="381000" h="381000"/>
                <a:contourClr>
                  <a:srgbClr val="FFC000">
                    <a:lumMod val="50000"/>
                  </a:srgbClr>
                </a:contourClr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 bwMode="gray">
            <a:xfrm>
              <a:off x="2567329" y="2069148"/>
              <a:ext cx="1066799" cy="878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kern="0" dirty="0">
                  <a:solidFill>
                    <a:srgbClr val="FFFFFF"/>
                  </a:solidFill>
                  <a:effectLst>
                    <a:glow rad="101600">
                      <a:srgbClr val="4D4D4D">
                        <a:alpha val="60000"/>
                      </a:srgbClr>
                    </a:glow>
                  </a:effectLst>
                </a:rPr>
                <a:t>B</a:t>
              </a:r>
            </a:p>
          </p:txBody>
        </p:sp>
      </p:grpSp>
      <p:grpSp>
        <p:nvGrpSpPr>
          <p:cNvPr id="70" name="Group 26"/>
          <p:cNvGrpSpPr>
            <a:grpSpLocks/>
          </p:cNvGrpSpPr>
          <p:nvPr/>
        </p:nvGrpSpPr>
        <p:grpSpPr bwMode="auto">
          <a:xfrm>
            <a:off x="3200400" y="4572000"/>
            <a:ext cx="1038225" cy="1038225"/>
            <a:chOff x="2541131" y="2026919"/>
            <a:chExt cx="1097280" cy="1097280"/>
          </a:xfrm>
        </p:grpSpPr>
        <p:grpSp>
          <p:nvGrpSpPr>
            <p:cNvPr id="71" name="Group 57"/>
            <p:cNvGrpSpPr>
              <a:grpSpLocks/>
            </p:cNvGrpSpPr>
            <p:nvPr/>
          </p:nvGrpSpPr>
          <p:grpSpPr bwMode="auto">
            <a:xfrm>
              <a:off x="2541131" y="2026919"/>
              <a:ext cx="1097280" cy="1097280"/>
              <a:chOff x="6716358" y="2068158"/>
              <a:chExt cx="1115568" cy="1115568"/>
            </a:xfrm>
          </p:grpSpPr>
          <p:sp>
            <p:nvSpPr>
              <p:cNvPr id="73" name="Oval 72"/>
              <p:cNvSpPr/>
              <p:nvPr/>
            </p:nvSpPr>
            <p:spPr bwMode="gray">
              <a:xfrm>
                <a:off x="6716358" y="2068158"/>
                <a:ext cx="1115568" cy="1115568"/>
              </a:xfrm>
              <a:prstGeom prst="ellipse">
                <a:avLst/>
              </a:prstGeom>
              <a:gradFill flip="none" rotWithShape="1">
                <a:gsLst>
                  <a:gs pos="0">
                    <a:srgbClr val="9DA3B1"/>
                  </a:gs>
                  <a:gs pos="35000">
                    <a:srgbClr val="A5ABB7"/>
                  </a:gs>
                  <a:gs pos="58000">
                    <a:srgbClr val="DDDDDD"/>
                  </a:gs>
                  <a:gs pos="100000">
                    <a:srgbClr val="A5AB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42500" cap="flat" cmpd="sng" algn="ctr">
                <a:noFill/>
                <a:prstDash val="solid"/>
              </a:ln>
              <a:effectLst>
                <a:outerShdw blurRad="139700" dist="149860" dir="8460000" algn="tr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gray">
              <a:xfrm>
                <a:off x="6791841" y="2143641"/>
                <a:ext cx="964602" cy="9646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5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0" cap="flat" cmpd="sng" algn="ctr">
                <a:noFill/>
                <a:prstDash val="solid"/>
              </a:ln>
              <a:effectLst/>
              <a:scene3d>
                <a:camera prst="orthographicFront"/>
                <a:lightRig rig="glow" dir="t">
                  <a:rot lat="0" lon="0" rev="6360000"/>
                </a:lightRig>
              </a:scene3d>
              <a:sp3d contourW="1270" prstMaterial="flat">
                <a:bevelT w="381000" h="381000"/>
                <a:contourClr>
                  <a:srgbClr val="FFC000">
                    <a:lumMod val="50000"/>
                  </a:srgbClr>
                </a:contourClr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 bwMode="gray">
            <a:xfrm>
              <a:off x="2567330" y="2144450"/>
              <a:ext cx="1066800" cy="878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kern="0" dirty="0">
                  <a:solidFill>
                    <a:srgbClr val="FFFFFF"/>
                  </a:solidFill>
                  <a:effectLst>
                    <a:glow rad="101600">
                      <a:srgbClr val="4D4D4D">
                        <a:alpha val="60000"/>
                      </a:srgbClr>
                    </a:glow>
                  </a:effectLst>
                </a:rPr>
                <a:t>C</a:t>
              </a:r>
            </a:p>
          </p:txBody>
        </p:sp>
      </p:grpSp>
      <p:grpSp>
        <p:nvGrpSpPr>
          <p:cNvPr id="75" name="Group 26"/>
          <p:cNvGrpSpPr>
            <a:grpSpLocks/>
          </p:cNvGrpSpPr>
          <p:nvPr/>
        </p:nvGrpSpPr>
        <p:grpSpPr bwMode="auto">
          <a:xfrm>
            <a:off x="5205350" y="4617525"/>
            <a:ext cx="1038225" cy="1038225"/>
            <a:chOff x="2541131" y="2026919"/>
            <a:chExt cx="1097280" cy="1097280"/>
          </a:xfrm>
        </p:grpSpPr>
        <p:grpSp>
          <p:nvGrpSpPr>
            <p:cNvPr id="76" name="Group 57"/>
            <p:cNvGrpSpPr>
              <a:grpSpLocks/>
            </p:cNvGrpSpPr>
            <p:nvPr/>
          </p:nvGrpSpPr>
          <p:grpSpPr bwMode="auto">
            <a:xfrm>
              <a:off x="2541131" y="2026919"/>
              <a:ext cx="1097280" cy="1097280"/>
              <a:chOff x="6716358" y="2068158"/>
              <a:chExt cx="1115568" cy="1115568"/>
            </a:xfrm>
          </p:grpSpPr>
          <p:sp>
            <p:nvSpPr>
              <p:cNvPr id="78" name="Oval 77"/>
              <p:cNvSpPr/>
              <p:nvPr/>
            </p:nvSpPr>
            <p:spPr bwMode="gray">
              <a:xfrm>
                <a:off x="6716358" y="2068158"/>
                <a:ext cx="1115568" cy="1115568"/>
              </a:xfrm>
              <a:prstGeom prst="ellipse">
                <a:avLst/>
              </a:prstGeom>
              <a:gradFill flip="none" rotWithShape="1">
                <a:gsLst>
                  <a:gs pos="0">
                    <a:srgbClr val="9DA3B1"/>
                  </a:gs>
                  <a:gs pos="35000">
                    <a:srgbClr val="A5ABB7"/>
                  </a:gs>
                  <a:gs pos="58000">
                    <a:srgbClr val="DDDDDD"/>
                  </a:gs>
                  <a:gs pos="100000">
                    <a:srgbClr val="A5AB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42500" cap="flat" cmpd="sng" algn="ctr">
                <a:noFill/>
                <a:prstDash val="solid"/>
              </a:ln>
              <a:effectLst>
                <a:outerShdw blurRad="139700" dist="149860" dir="8460000" algn="tr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gray">
              <a:xfrm>
                <a:off x="6791841" y="2143641"/>
                <a:ext cx="964602" cy="9646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lumMod val="5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0" cap="flat" cmpd="sng" algn="ctr">
                <a:noFill/>
                <a:prstDash val="solid"/>
              </a:ln>
              <a:effectLst/>
              <a:scene3d>
                <a:camera prst="orthographicFront"/>
                <a:lightRig rig="glow" dir="t">
                  <a:rot lat="0" lon="0" rev="6360000"/>
                </a:lightRig>
              </a:scene3d>
              <a:sp3d contourW="1270" prstMaterial="flat">
                <a:bevelT w="381000" h="381000"/>
                <a:contourClr>
                  <a:srgbClr val="FFC000">
                    <a:lumMod val="50000"/>
                  </a:srgbClr>
                </a:contourClr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 bwMode="gray">
            <a:xfrm>
              <a:off x="2567330" y="2119350"/>
              <a:ext cx="1066800" cy="878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kern="0" dirty="0">
                  <a:solidFill>
                    <a:srgbClr val="FFFFFF"/>
                  </a:solidFill>
                  <a:effectLst>
                    <a:glow rad="101600">
                      <a:srgbClr val="4D4D4D">
                        <a:alpha val="60000"/>
                      </a:srgbClr>
                    </a:glow>
                  </a:effectLst>
                </a:rPr>
                <a:t>D</a:t>
              </a:r>
            </a:p>
          </p:txBody>
        </p:sp>
      </p:grpSp>
      <p:sp>
        <p:nvSpPr>
          <p:cNvPr id="80" name="Oval 79"/>
          <p:cNvSpPr/>
          <p:nvPr/>
        </p:nvSpPr>
        <p:spPr>
          <a:xfrm>
            <a:off x="3164775" y="2238500"/>
            <a:ext cx="914400" cy="9144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81650" y="2250375"/>
            <a:ext cx="914400" cy="9144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276600" y="4600700"/>
            <a:ext cx="914400" cy="9144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1066800" y="1295400"/>
            <a:ext cx="7467600" cy="4267200"/>
          </a:xfrm>
          <a:prstGeom prst="roundRect">
            <a:avLst>
              <a:gd name="adj" fmla="val 20166"/>
            </a:avLst>
          </a:prstGeom>
          <a:gradFill flip="none" rotWithShape="1">
            <a:gsLst>
              <a:gs pos="0">
                <a:srgbClr val="BFBFBF"/>
              </a:gs>
              <a:gs pos="4200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22225">
            <a:solidFill>
              <a:srgbClr val="FFC000">
                <a:lumMod val="75000"/>
              </a:srgbClr>
            </a:solidFill>
          </a:ln>
          <a:effectLst>
            <a:outerShdw blurRad="44450" dist="2794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 prst="convex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084725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Khái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niệm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marL="225425" indent="-225425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Vi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hiển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Vi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), vi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28600" y="228600"/>
            <a:ext cx="8686800" cy="762000"/>
            <a:chOff x="1132242" y="2684929"/>
            <a:chExt cx="6858000" cy="640080"/>
          </a:xfrm>
        </p:grpSpPr>
        <p:sp>
          <p:nvSpPr>
            <p:cNvPr id="12" name="Rounded Rectangle 11"/>
            <p:cNvSpPr/>
            <p:nvPr/>
          </p:nvSpPr>
          <p:spPr bwMode="gray">
            <a:xfrm>
              <a:off x="1132242" y="2684929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FF3D01">
                    <a:lumMod val="75000"/>
                  </a:srgbClr>
                </a:gs>
                <a:gs pos="92000">
                  <a:srgbClr val="FF3D01"/>
                </a:gs>
                <a:gs pos="100000">
                  <a:srgbClr val="FF3D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FF3D01"/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Parallelogram 12"/>
            <p:cNvSpPr/>
            <p:nvPr/>
          </p:nvSpPr>
          <p:spPr bwMode="gray">
            <a:xfrm>
              <a:off x="1589442" y="2770273"/>
              <a:ext cx="6324600" cy="469392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FF3D01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FF3D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KHÁI NIỆM VI SINH VẬT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22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</a:t>
            </a:r>
          </a:p>
        </p:txBody>
      </p:sp>
      <p:pic>
        <p:nvPicPr>
          <p:cNvPr id="17" name="k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38200" y="4267200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1066800" y="1295400"/>
            <a:ext cx="7467600" cy="4267200"/>
          </a:xfrm>
          <a:prstGeom prst="roundRect">
            <a:avLst>
              <a:gd name="adj" fmla="val 20166"/>
            </a:avLst>
          </a:prstGeom>
          <a:gradFill flip="none" rotWithShape="1">
            <a:gsLst>
              <a:gs pos="0">
                <a:srgbClr val="BFBFBF"/>
              </a:gs>
              <a:gs pos="4200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22225">
            <a:solidFill>
              <a:srgbClr val="FFC000">
                <a:lumMod val="75000"/>
              </a:srgbClr>
            </a:solidFill>
          </a:ln>
          <a:effectLst>
            <a:outerShdw blurRad="44450" dist="2794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 prst="convex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2275" y="1532900"/>
            <a:ext cx="7239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rộng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dinh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dưỡng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VSV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VSV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endParaRPr lang="en-US" sz="3400" dirty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28600" y="228600"/>
            <a:ext cx="8686800" cy="762000"/>
            <a:chOff x="1132242" y="2684929"/>
            <a:chExt cx="6858000" cy="640080"/>
          </a:xfrm>
        </p:grpSpPr>
        <p:sp>
          <p:nvSpPr>
            <p:cNvPr id="12" name="Rounded Rectangle 11"/>
            <p:cNvSpPr/>
            <p:nvPr/>
          </p:nvSpPr>
          <p:spPr bwMode="gray">
            <a:xfrm>
              <a:off x="1132242" y="2684929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FF3D01">
                    <a:lumMod val="75000"/>
                  </a:srgbClr>
                </a:gs>
                <a:gs pos="92000">
                  <a:srgbClr val="FF3D01"/>
                </a:gs>
                <a:gs pos="100000">
                  <a:srgbClr val="FF3D01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FF3D01"/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Parallelogram 12"/>
            <p:cNvSpPr/>
            <p:nvPr/>
          </p:nvSpPr>
          <p:spPr bwMode="gray">
            <a:xfrm>
              <a:off x="1589442" y="2770273"/>
              <a:ext cx="6324600" cy="469392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FF3D01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FF3D0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KHÁI NIỆM VI SINH VẬT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22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</a:t>
            </a:r>
          </a:p>
        </p:txBody>
      </p:sp>
      <p:pic>
        <p:nvPicPr>
          <p:cNvPr id="17" name="k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38200" y="4267200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 txBox="1">
            <a:spLocks noChangeArrowheads="1" noChangeShapeType="1" noTextEdit="1"/>
          </p:cNvSpPr>
          <p:nvPr/>
        </p:nvSpPr>
        <p:spPr bwMode="auto">
          <a:xfrm>
            <a:off x="872833" y="38100"/>
            <a:ext cx="8229600" cy="838200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11" name="Group 1501"/>
          <p:cNvGrpSpPr>
            <a:grpSpLocks/>
          </p:cNvGrpSpPr>
          <p:nvPr/>
        </p:nvGrpSpPr>
        <p:grpSpPr bwMode="auto">
          <a:xfrm>
            <a:off x="527605" y="1087696"/>
            <a:ext cx="8084971" cy="4953000"/>
            <a:chOff x="914400" y="4038600"/>
            <a:chExt cx="7467600" cy="2147455"/>
          </a:xfrm>
        </p:grpSpPr>
        <p:sp>
          <p:nvSpPr>
            <p:cNvPr id="12" name="Trapezoid 11"/>
            <p:cNvSpPr/>
            <p:nvPr/>
          </p:nvSpPr>
          <p:spPr bwMode="gray">
            <a:xfrm>
              <a:off x="1183342" y="4038600"/>
              <a:ext cx="7010400" cy="914400"/>
            </a:xfrm>
            <a:prstGeom prst="trapezoid">
              <a:avLst>
                <a:gd name="adj" fmla="val 153453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gray">
            <a:xfrm>
              <a:off x="914400" y="4953000"/>
              <a:ext cx="7467600" cy="1233055"/>
            </a:xfrm>
            <a:prstGeom prst="roundRect">
              <a:avLst>
                <a:gd name="adj" fmla="val 20166"/>
              </a:avLst>
            </a:prstGeom>
            <a:gradFill flip="none" rotWithShape="1">
              <a:gsLst>
                <a:gs pos="0">
                  <a:srgbClr val="BFBFBF"/>
                </a:gs>
                <a:gs pos="42000">
                  <a:srgbClr val="FFFFFF"/>
                </a:gs>
                <a:gs pos="100000">
                  <a:srgbClr val="FFFFFF"/>
                </a:gs>
              </a:gsLst>
              <a:lin ang="13500000" scaled="1"/>
              <a:tileRect/>
            </a:gradFill>
            <a:ln w="22225">
              <a:solidFill>
                <a:srgbClr val="FFC000">
                  <a:lumMod val="75000"/>
                </a:srgbClr>
              </a:solidFill>
            </a:ln>
            <a:effectLst>
              <a:outerShdw blurRad="44450" dist="2794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l">
                <a:rot lat="0" lon="0" rev="17400000"/>
              </a:lightRig>
            </a:scene3d>
            <a:sp3d>
              <a:bevelT w="88900" h="88900" prst="convex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98266" y="3124200"/>
            <a:ext cx="789016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phút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II (SGK- 103) </a:t>
            </a: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-6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3000" b="1" spc="-60" dirty="0">
                <a:latin typeface="Arial" pitchFamily="34" charset="0"/>
                <a:cs typeface="Arial" pitchFamily="34" charset="0"/>
              </a:rPr>
              <a:t> 17.2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giáo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VSV?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09500" y="2376050"/>
            <a:ext cx="3886200" cy="8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 NHANH HƠN</a:t>
            </a:r>
          </a:p>
        </p:txBody>
      </p:sp>
      <p:pic>
        <p:nvPicPr>
          <p:cNvPr id="18" name="vcnv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609600" y="4343400"/>
            <a:ext cx="244475" cy="244475"/>
          </a:xfrm>
          <a:prstGeom prst="rect">
            <a:avLst/>
          </a:prstGeom>
        </p:spPr>
      </p:pic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146604" y="0"/>
            <a:ext cx="8991601" cy="914400"/>
            <a:chOff x="1132242" y="2684929"/>
            <a:chExt cx="6858001" cy="640080"/>
          </a:xfrm>
        </p:grpSpPr>
        <p:sp>
          <p:nvSpPr>
            <p:cNvPr id="17" name="Rounded Rectangle 16"/>
            <p:cNvSpPr/>
            <p:nvPr/>
          </p:nvSpPr>
          <p:spPr bwMode="gray">
            <a:xfrm>
              <a:off x="1132242" y="2684929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0070C0">
                    <a:lumMod val="75000"/>
                  </a:srgbClr>
                </a:gs>
                <a:gs pos="92000">
                  <a:srgbClr val="0070C0"/>
                </a:gs>
                <a:gs pos="100000">
                  <a:srgbClr val="0070C0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Parallelogram 18"/>
            <p:cNvSpPr/>
            <p:nvPr/>
          </p:nvSpPr>
          <p:spPr bwMode="gray">
            <a:xfrm>
              <a:off x="1422836" y="2756049"/>
              <a:ext cx="6567407" cy="535687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070C0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070C0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6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CÁC KIỂU DINH DƯỠNG CỦA VI SINH VẬT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4629" y="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207337"/>
          <a:ext cx="8991600" cy="573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7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Kiểu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dinh dưỡng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Nguồn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năng lượng</a:t>
                      </a:r>
                      <a:endParaRPr lang="en-US" sz="25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Nguồn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C chủ yếu</a:t>
                      </a:r>
                      <a:endParaRPr lang="en-US" sz="25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Đại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diện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7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Quang tự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dưỡng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Ánh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sáng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7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5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Vi khuẩn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lam, tảo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783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tự dưỡng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vô cơ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5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Vi khuẩn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nitrat hóa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978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Quang</a:t>
                      </a:r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 dị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dưỡng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Ánh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sáng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hữu cơ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Vi khuẩn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không chứa S màu lục, tía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255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dị dưỡng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hữu cơ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hữu cơ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a:t>Nấm,</a:t>
                      </a:r>
                      <a:r>
                        <a:rPr lang="en-US" sz="2500" b="1" baseline="0" dirty="0">
                          <a:latin typeface="Arial" pitchFamily="34" charset="0"/>
                          <a:cs typeface="Arial" pitchFamily="34" charset="0"/>
                        </a:rPr>
                        <a:t> động vật nguyên sinh</a:t>
                      </a:r>
                      <a:endParaRPr lang="en-US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438400" y="1192475"/>
            <a:ext cx="22098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Nguồn năng lượng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648200" y="1192475"/>
            <a:ext cx="22098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Nguồn C chủ yếu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0" y="680155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9375" y="0"/>
            <a:ext cx="8991601" cy="729443"/>
            <a:chOff x="1132242" y="2684929"/>
            <a:chExt cx="6858001" cy="640080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1132242" y="2684929"/>
              <a:ext cx="6858000" cy="640080"/>
            </a:xfrm>
            <a:prstGeom prst="roundRect">
              <a:avLst/>
            </a:prstGeom>
            <a:gradFill>
              <a:gsLst>
                <a:gs pos="0">
                  <a:srgbClr val="0070C0">
                    <a:lumMod val="75000"/>
                  </a:srgbClr>
                </a:gs>
                <a:gs pos="92000">
                  <a:srgbClr val="0070C0"/>
                </a:gs>
                <a:gs pos="100000">
                  <a:srgbClr val="0070C0">
                    <a:lumMod val="75000"/>
                  </a:srgbClr>
                </a:gs>
              </a:gsLst>
              <a:lin ang="10800000" scaled="1"/>
            </a:gra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>
              <a:outerShdw blurRad="50800" dist="38100" dir="54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Parallelogram 11"/>
            <p:cNvSpPr/>
            <p:nvPr/>
          </p:nvSpPr>
          <p:spPr bwMode="gray">
            <a:xfrm>
              <a:off x="1422836" y="2756049"/>
              <a:ext cx="6567407" cy="535687"/>
            </a:xfrm>
            <a:prstGeom prst="parallelogram">
              <a:avLst/>
            </a:prstGeom>
            <a:gradFill>
              <a:gsLst>
                <a:gs pos="0">
                  <a:srgbClr val="FFFFFF"/>
                </a:gs>
                <a:gs pos="46000">
                  <a:srgbClr val="0070C0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1"/>
            </a:gradFill>
            <a:ln w="12700" cap="flat" cmpd="sng" algn="ctr">
              <a:solidFill>
                <a:srgbClr val="0070C0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6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CÁC KIỂU DINH DƯỠNG CỦA VI SINH VẬT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400" y="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8527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2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1280</Words>
  <Application>Microsoft Office PowerPoint</Application>
  <PresentationFormat>On-screen Show (4:3)</PresentationFormat>
  <Paragraphs>173</Paragraphs>
  <Slides>18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cp:lastModifiedBy>Nghiêm Xuân</cp:lastModifiedBy>
  <cp:revision>483</cp:revision>
  <dcterms:created xsi:type="dcterms:W3CDTF">2017-02-09T14:48:52Z</dcterms:created>
  <dcterms:modified xsi:type="dcterms:W3CDTF">2022-09-01T08:51:02Z</dcterms:modified>
  <cp:category>TV_STEM</cp:category>
</cp:coreProperties>
</file>