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75" r:id="rId2"/>
    <p:sldId id="268" r:id="rId3"/>
    <p:sldId id="276" r:id="rId4"/>
    <p:sldId id="277" r:id="rId5"/>
    <p:sldId id="304" r:id="rId6"/>
    <p:sldId id="291" r:id="rId7"/>
    <p:sldId id="278" r:id="rId8"/>
    <p:sldId id="292" r:id="rId9"/>
    <p:sldId id="293" r:id="rId10"/>
    <p:sldId id="294" r:id="rId11"/>
    <p:sldId id="302" r:id="rId12"/>
    <p:sldId id="295" r:id="rId13"/>
    <p:sldId id="296" r:id="rId14"/>
    <p:sldId id="299" r:id="rId15"/>
    <p:sldId id="281" r:id="rId16"/>
    <p:sldId id="297" r:id="rId17"/>
    <p:sldId id="298" r:id="rId18"/>
    <p:sldId id="300" r:id="rId19"/>
    <p:sldId id="285" r:id="rId20"/>
    <p:sldId id="301" r:id="rId21"/>
    <p:sldId id="286" r:id="rId22"/>
    <p:sldId id="287" r:id="rId23"/>
    <p:sldId id="288" r:id="rId24"/>
    <p:sldId id="290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9900"/>
    <a:srgbClr val="FFFF00"/>
    <a:srgbClr val="FF0000"/>
    <a:srgbClr val="33CC33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71" autoAdjust="0"/>
  </p:normalViewPr>
  <p:slideViewPr>
    <p:cSldViewPr snapToGrid="0">
      <p:cViewPr varScale="1">
        <p:scale>
          <a:sx n="69" d="100"/>
          <a:sy n="69" d="100"/>
        </p:scale>
        <p:origin x="115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F0B814F-F423-4842-AD8E-410CC356EF63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62AF5A9-9A61-4BE0-B423-9E0FF040E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0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3A0C76-732E-4E52-A6CB-C175CC2DAA3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7" name="TextBox 9"/>
          <p:cNvSpPr txBox="1"/>
          <p:nvPr userDrawn="1"/>
        </p:nvSpPr>
        <p:spPr>
          <a:xfrm>
            <a:off x="153988" y="0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1</a:t>
            </a:r>
          </a:p>
        </p:txBody>
      </p: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6F795E81-FF29-7053-1D3D-7E53BE634966}"/>
              </a:ext>
            </a:extLst>
          </p:cNvPr>
          <p:cNvSpPr txBox="1"/>
          <p:nvPr userDrawn="1"/>
        </p:nvSpPr>
        <p:spPr>
          <a:xfrm>
            <a:off x="11076390" y="0"/>
            <a:ext cx="101021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Lesson 1a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6D910B9B-21AF-1A53-6F72-4B07925B6809}"/>
              </a:ext>
            </a:extLst>
          </p:cNvPr>
          <p:cNvSpPr txBox="1"/>
          <p:nvPr userDrawn="1"/>
        </p:nvSpPr>
        <p:spPr>
          <a:xfrm>
            <a:off x="153988" y="0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1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3AFA6E1-0226-39F5-472F-1E730712EAAB}"/>
              </a:ext>
            </a:extLst>
          </p:cNvPr>
          <p:cNvSpPr txBox="1"/>
          <p:nvPr userDrawn="1"/>
        </p:nvSpPr>
        <p:spPr>
          <a:xfrm>
            <a:off x="11076390" y="0"/>
            <a:ext cx="101021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Lesson 1a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5CF86-D06D-426B-B6CA-14980912D4D0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B2D1B-AA00-4DF4-9B3B-BDBB6EA9F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59A767B-4C5A-476A-A1AE-0D1835F1B9B2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5E672CD-B980-4806-98C0-8589CE569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>
    <p:split orient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5297123" y="2346357"/>
            <a:ext cx="634365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pitchFamily="34" charset="0"/>
              </a:rPr>
              <a:t>Unit 1: Home and places</a:t>
            </a:r>
          </a:p>
          <a:p>
            <a:pPr algn="ctr"/>
            <a:r>
              <a:rPr lang="en-US" sz="4000" b="1" dirty="0">
                <a:solidFill>
                  <a:srgbClr val="33CC33"/>
                </a:solidFill>
                <a:latin typeface="Calibri" pitchFamily="34" charset="0"/>
              </a:rPr>
              <a:t>Lesson 1a: Vocab Expansion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alibri" pitchFamily="34" charset="0"/>
              </a:rPr>
              <a:t>Page 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6263" y="534988"/>
            <a:ext cx="10053637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3613" y="1895475"/>
            <a:ext cx="11228387" cy="45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4718050" y="503238"/>
            <a:ext cx="1504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ordinary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4724400" y="963613"/>
            <a:ext cx="1504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long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9444038" y="493713"/>
            <a:ext cx="1504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small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9431338" y="950913"/>
            <a:ext cx="1504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quiet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9488488" y="1395413"/>
            <a:ext cx="1504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beautiful</a:t>
            </a:r>
          </a:p>
        </p:txBody>
      </p:sp>
      <p:sp>
        <p:nvSpPr>
          <p:cNvPr id="43020" name="Line 12"/>
          <p:cNvSpPr>
            <a:spLocks noChangeShapeType="1"/>
          </p:cNvSpPr>
          <p:nvPr/>
        </p:nvSpPr>
        <p:spPr bwMode="auto">
          <a:xfrm>
            <a:off x="10825163" y="2684462"/>
            <a:ext cx="822007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2" name="Line 14"/>
          <p:cNvSpPr>
            <a:spLocks noChangeShapeType="1"/>
          </p:cNvSpPr>
          <p:nvPr/>
        </p:nvSpPr>
        <p:spPr bwMode="auto">
          <a:xfrm flipV="1">
            <a:off x="5888038" y="3441700"/>
            <a:ext cx="3968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3" name="Line 15"/>
          <p:cNvSpPr>
            <a:spLocks noChangeShapeType="1"/>
          </p:cNvSpPr>
          <p:nvPr/>
        </p:nvSpPr>
        <p:spPr bwMode="auto">
          <a:xfrm>
            <a:off x="6096001" y="4562475"/>
            <a:ext cx="50228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7186613" y="5668963"/>
            <a:ext cx="4873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>
            <a:off x="4178300" y="6051550"/>
            <a:ext cx="9286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/>
      <p:bldP spid="43017" grpId="0"/>
      <p:bldP spid="43018" grpId="0"/>
      <p:bldP spid="43019" grpId="0"/>
      <p:bldP spid="43020" grpId="0" animBg="1"/>
      <p:bldP spid="43022" grpId="0" animBg="1"/>
      <p:bldP spid="43023" grpId="0" animBg="1"/>
      <p:bldP spid="43024" grpId="0" animBg="1"/>
      <p:bldP spid="430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4115" y="471949"/>
            <a:ext cx="2433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Vocabulary</a:t>
            </a:r>
          </a:p>
        </p:txBody>
      </p:sp>
      <p:pic>
        <p:nvPicPr>
          <p:cNvPr id="5" name="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76122" y="3399381"/>
            <a:ext cx="609600" cy="609600"/>
          </a:xfrm>
          <a:prstGeom prst="rect">
            <a:avLst/>
          </a:prstGeom>
        </p:spPr>
      </p:pic>
      <p:pic>
        <p:nvPicPr>
          <p:cNvPr id="6" name="gard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91898" y="4011140"/>
            <a:ext cx="609600" cy="609600"/>
          </a:xfrm>
          <a:prstGeom prst="rect">
            <a:avLst/>
          </a:prstGeom>
        </p:spPr>
      </p:pic>
      <p:pic>
        <p:nvPicPr>
          <p:cNvPr id="7" name="roof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76122" y="4581113"/>
            <a:ext cx="609600" cy="609600"/>
          </a:xfrm>
          <a:prstGeom prst="rect">
            <a:avLst/>
          </a:prstGeom>
        </p:spPr>
      </p:pic>
      <p:pic>
        <p:nvPicPr>
          <p:cNvPr id="8" name="w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21842" y="5213888"/>
            <a:ext cx="609600" cy="609600"/>
          </a:xfrm>
          <a:prstGeom prst="rect">
            <a:avLst/>
          </a:prstGeom>
        </p:spPr>
      </p:pic>
      <p:pic>
        <p:nvPicPr>
          <p:cNvPr id="9" name="window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76122" y="5961553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24115" y="1489586"/>
            <a:ext cx="672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9900"/>
                </a:solidFill>
                <a:latin typeface="+mn-lt"/>
              </a:rPr>
              <a:t>- balcony </a:t>
            </a:r>
            <a:r>
              <a:rPr lang="en-US" sz="2800" dirty="0">
                <a:solidFill>
                  <a:srgbClr val="000099"/>
                </a:solidFill>
                <a:latin typeface="+mn-lt"/>
              </a:rPr>
              <a:t>/ˈ</a:t>
            </a:r>
            <a:r>
              <a:rPr lang="en-US" sz="2800" dirty="0" err="1">
                <a:solidFill>
                  <a:srgbClr val="000099"/>
                </a:solidFill>
                <a:latin typeface="+mn-lt"/>
              </a:rPr>
              <a:t>bælkəni</a:t>
            </a:r>
            <a:r>
              <a:rPr lang="en-US" sz="2800" dirty="0">
                <a:solidFill>
                  <a:srgbClr val="000099"/>
                </a:solidFill>
                <a:latin typeface="+mn-lt"/>
              </a:rPr>
              <a:t>/ </a:t>
            </a:r>
            <a:r>
              <a:rPr lang="en-US" sz="2800" dirty="0">
                <a:latin typeface="+mn-lt"/>
              </a:rPr>
              <a:t>(n)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ban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công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4115" y="2201052"/>
            <a:ext cx="672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9900"/>
                </a:solidFill>
                <a:latin typeface="+mn-lt"/>
              </a:rPr>
              <a:t>- chimney </a:t>
            </a:r>
            <a:r>
              <a:rPr lang="en-US" sz="2800" dirty="0">
                <a:solidFill>
                  <a:srgbClr val="000099"/>
                </a:solidFill>
                <a:latin typeface="+mn-lt"/>
              </a:rPr>
              <a:t>/ˈ</a:t>
            </a:r>
            <a:r>
              <a:rPr lang="en-US" sz="2800" dirty="0" err="1">
                <a:solidFill>
                  <a:srgbClr val="000099"/>
                </a:solidFill>
                <a:latin typeface="+mn-lt"/>
              </a:rPr>
              <a:t>tʃɪmni</a:t>
            </a:r>
            <a:r>
              <a:rPr lang="en-US" sz="2800" dirty="0">
                <a:solidFill>
                  <a:srgbClr val="000099"/>
                </a:solidFill>
                <a:latin typeface="+mn-lt"/>
              </a:rPr>
              <a:t>/ </a:t>
            </a:r>
            <a:r>
              <a:rPr lang="en-US" sz="2800" dirty="0">
                <a:latin typeface="+mn-lt"/>
              </a:rPr>
              <a:t>(n)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ống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khói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4115" y="2895873"/>
            <a:ext cx="672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9900"/>
                </a:solidFill>
                <a:latin typeface="+mn-lt"/>
              </a:rPr>
              <a:t>- door </a:t>
            </a:r>
            <a:r>
              <a:rPr lang="en-US" sz="2800" dirty="0">
                <a:solidFill>
                  <a:srgbClr val="000099"/>
                </a:solidFill>
                <a:latin typeface="+mn-lt"/>
              </a:rPr>
              <a:t>/</a:t>
            </a:r>
            <a:r>
              <a:rPr lang="en-US" sz="2800" dirty="0" err="1">
                <a:solidFill>
                  <a:srgbClr val="000099"/>
                </a:solidFill>
                <a:latin typeface="+mn-lt"/>
              </a:rPr>
              <a:t>dɔ</a:t>
            </a:r>
            <a:r>
              <a:rPr lang="en-US" sz="2800" dirty="0">
                <a:solidFill>
                  <a:srgbClr val="000099"/>
                </a:solidFill>
                <a:latin typeface="+mn-lt"/>
              </a:rPr>
              <a:t>ː/ </a:t>
            </a:r>
            <a:r>
              <a:rPr lang="en-US" sz="2800" dirty="0">
                <a:latin typeface="+mn-lt"/>
              </a:rPr>
              <a:t>(n)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cửa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24115" y="3607688"/>
            <a:ext cx="672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9900"/>
                </a:solidFill>
                <a:latin typeface="+mn-lt"/>
              </a:rPr>
              <a:t>- garden </a:t>
            </a:r>
            <a:r>
              <a:rPr lang="en-US" sz="2800" dirty="0">
                <a:solidFill>
                  <a:srgbClr val="000099"/>
                </a:solidFill>
                <a:latin typeface="+mn-lt"/>
              </a:rPr>
              <a:t>/ˈ</a:t>
            </a:r>
            <a:r>
              <a:rPr lang="en-US" sz="2800" dirty="0" err="1">
                <a:solidFill>
                  <a:srgbClr val="000099"/>
                </a:solidFill>
                <a:latin typeface="+mn-lt"/>
              </a:rPr>
              <a:t>ɡɑːdən</a:t>
            </a:r>
            <a:r>
              <a:rPr lang="en-US" sz="2800" dirty="0">
                <a:solidFill>
                  <a:srgbClr val="000099"/>
                </a:solidFill>
                <a:latin typeface="+mn-lt"/>
              </a:rPr>
              <a:t>/ </a:t>
            </a:r>
            <a:r>
              <a:rPr lang="en-US" sz="2800" dirty="0">
                <a:latin typeface="+mn-lt"/>
              </a:rPr>
              <a:t>(n)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vườn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4115" y="4319503"/>
            <a:ext cx="672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9900"/>
                </a:solidFill>
                <a:latin typeface="+mn-lt"/>
              </a:rPr>
              <a:t>- roof </a:t>
            </a:r>
            <a:r>
              <a:rPr lang="en-US" sz="2800" dirty="0">
                <a:solidFill>
                  <a:srgbClr val="000099"/>
                </a:solidFill>
                <a:latin typeface="+mn-lt"/>
              </a:rPr>
              <a:t>/</a:t>
            </a:r>
            <a:r>
              <a:rPr lang="en-US" sz="2800" dirty="0" err="1">
                <a:solidFill>
                  <a:srgbClr val="000099"/>
                </a:solidFill>
                <a:latin typeface="+mn-lt"/>
              </a:rPr>
              <a:t>ruːf</a:t>
            </a:r>
            <a:r>
              <a:rPr lang="en-US" sz="2800" dirty="0">
                <a:solidFill>
                  <a:srgbClr val="000099"/>
                </a:solidFill>
                <a:latin typeface="+mn-lt"/>
              </a:rPr>
              <a:t>/ </a:t>
            </a:r>
            <a:r>
              <a:rPr lang="en-US" sz="2800" dirty="0">
                <a:latin typeface="+mn-lt"/>
              </a:rPr>
              <a:t>(n)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mái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nhà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24115" y="5031318"/>
            <a:ext cx="672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9900"/>
                </a:solidFill>
                <a:latin typeface="+mn-lt"/>
              </a:rPr>
              <a:t>- wall </a:t>
            </a:r>
            <a:r>
              <a:rPr lang="en-US" sz="2800" dirty="0">
                <a:solidFill>
                  <a:srgbClr val="000099"/>
                </a:solidFill>
                <a:latin typeface="+mn-lt"/>
              </a:rPr>
              <a:t>/</a:t>
            </a:r>
            <a:r>
              <a:rPr lang="en-US" sz="2800" dirty="0" err="1">
                <a:solidFill>
                  <a:srgbClr val="000099"/>
                </a:solidFill>
                <a:latin typeface="+mn-lt"/>
              </a:rPr>
              <a:t>wɔːl</a:t>
            </a:r>
            <a:r>
              <a:rPr lang="en-US" sz="2800" dirty="0">
                <a:solidFill>
                  <a:srgbClr val="000099"/>
                </a:solidFill>
                <a:latin typeface="+mn-lt"/>
              </a:rPr>
              <a:t>/ </a:t>
            </a:r>
            <a:r>
              <a:rPr lang="en-US" sz="2800" dirty="0">
                <a:latin typeface="+mn-lt"/>
              </a:rPr>
              <a:t>(n)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bức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tường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24115" y="5743133"/>
            <a:ext cx="672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9900"/>
                </a:solidFill>
                <a:latin typeface="+mn-lt"/>
              </a:rPr>
              <a:t>- window </a:t>
            </a:r>
            <a:r>
              <a:rPr lang="en-US" sz="2800" dirty="0">
                <a:solidFill>
                  <a:srgbClr val="000099"/>
                </a:solidFill>
                <a:latin typeface="+mn-lt"/>
              </a:rPr>
              <a:t>/ˈ</a:t>
            </a:r>
            <a:r>
              <a:rPr lang="en-US" sz="2800" dirty="0" err="1">
                <a:solidFill>
                  <a:srgbClr val="000099"/>
                </a:solidFill>
                <a:latin typeface="+mn-lt"/>
              </a:rPr>
              <a:t>wɪndəʊ</a:t>
            </a:r>
            <a:r>
              <a:rPr lang="en-US" sz="2800" dirty="0">
                <a:solidFill>
                  <a:srgbClr val="000099"/>
                </a:solidFill>
                <a:latin typeface="+mn-lt"/>
              </a:rPr>
              <a:t>/ </a:t>
            </a:r>
            <a:r>
              <a:rPr lang="en-US" sz="2800" dirty="0">
                <a:latin typeface="+mn-lt"/>
              </a:rPr>
              <a:t>(n)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cửa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sổ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2" name="balcony">
            <a:hlinkClick r:id="" action="ppaction://media"/>
            <a:extLst>
              <a:ext uri="{FF2B5EF4-FFF2-40B4-BE49-F238E27FC236}">
                <a16:creationId xmlns:a16="http://schemas.microsoft.com/office/drawing/2014/main" id="{DB7268D4-C6A4-0868-9649-55A86172965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76123" y="2651675"/>
            <a:ext cx="609599" cy="609599"/>
          </a:xfrm>
          <a:prstGeom prst="rect">
            <a:avLst/>
          </a:prstGeom>
        </p:spPr>
      </p:pic>
      <p:pic>
        <p:nvPicPr>
          <p:cNvPr id="23" name="chimney">
            <a:hlinkClick r:id="" action="ppaction://media"/>
            <a:extLst>
              <a:ext uri="{FF2B5EF4-FFF2-40B4-BE49-F238E27FC236}">
                <a16:creationId xmlns:a16="http://schemas.microsoft.com/office/drawing/2014/main" id="{05580CBD-BA00-5AB3-A3CC-BF4ED6644C2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76122" y="1662286"/>
            <a:ext cx="701040" cy="7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43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0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ChangeArrowheads="1"/>
          </p:cNvSpPr>
          <p:nvPr/>
        </p:nvSpPr>
        <p:spPr bwMode="auto">
          <a:xfrm>
            <a:off x="0" y="455633"/>
            <a:ext cx="12192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000" b="1" dirty="0">
                <a:solidFill>
                  <a:schemeClr val="hlink"/>
                </a:solidFill>
                <a:latin typeface="+mn-lt"/>
              </a:rPr>
              <a:t>5</a:t>
            </a:r>
            <a:r>
              <a:rPr lang="en-US" sz="3000" dirty="0">
                <a:solidFill>
                  <a:schemeClr val="hlink"/>
                </a:solidFill>
                <a:latin typeface="+mn-lt"/>
              </a:rPr>
              <a:t> Listen and repeat. Then complete the gaps with the words in the picture. </a:t>
            </a:r>
          </a:p>
        </p:txBody>
      </p:sp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7300913" y="1327150"/>
            <a:ext cx="4748212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800" b="1">
                <a:latin typeface="+mn-lt"/>
              </a:rPr>
              <a:t>1 </a:t>
            </a:r>
            <a:r>
              <a:rPr lang="en-US" sz="2800">
                <a:latin typeface="+mn-lt"/>
              </a:rPr>
              <a:t>The ____________ are white.</a:t>
            </a:r>
            <a:br>
              <a:rPr lang="en-US" sz="2800">
                <a:latin typeface="+mn-lt"/>
              </a:rPr>
            </a:br>
            <a:r>
              <a:rPr lang="en-US" sz="2800" b="1">
                <a:latin typeface="+mn-lt"/>
              </a:rPr>
              <a:t>2 </a:t>
            </a:r>
            <a:r>
              <a:rPr lang="en-US" sz="2800">
                <a:latin typeface="+mn-lt"/>
              </a:rPr>
              <a:t>The ____________ is blue.</a:t>
            </a:r>
            <a:br>
              <a:rPr lang="en-US" sz="2800">
                <a:latin typeface="+mn-lt"/>
              </a:rPr>
            </a:br>
            <a:r>
              <a:rPr lang="en-US" sz="2800" b="1">
                <a:latin typeface="+mn-lt"/>
              </a:rPr>
              <a:t>3 </a:t>
            </a:r>
            <a:r>
              <a:rPr lang="en-US" sz="2800">
                <a:latin typeface="+mn-lt"/>
              </a:rPr>
              <a:t>The ____________ is yellow with a ______________ on it.</a:t>
            </a:r>
            <a:br>
              <a:rPr lang="en-US" sz="2800">
                <a:latin typeface="+mn-lt"/>
              </a:rPr>
            </a:br>
            <a:r>
              <a:rPr lang="en-US" sz="2800" b="1">
                <a:latin typeface="+mn-lt"/>
              </a:rPr>
              <a:t>4 </a:t>
            </a:r>
            <a:r>
              <a:rPr lang="en-US" sz="2800">
                <a:latin typeface="+mn-lt"/>
              </a:rPr>
              <a:t>There are beautiful flowers in the ____________ .</a:t>
            </a:r>
            <a:br>
              <a:rPr lang="en-US" sz="2800">
                <a:latin typeface="+mn-lt"/>
              </a:rPr>
            </a:br>
            <a:r>
              <a:rPr lang="en-US" sz="2800" b="1">
                <a:latin typeface="+mn-lt"/>
              </a:rPr>
              <a:t>5 </a:t>
            </a:r>
            <a:r>
              <a:rPr lang="en-US" sz="2800">
                <a:latin typeface="+mn-lt"/>
              </a:rPr>
              <a:t>There are four ___________ with a great view of the garden.</a:t>
            </a:r>
            <a:br>
              <a:rPr lang="en-US" sz="2800">
                <a:latin typeface="+mn-lt"/>
              </a:rPr>
            </a:br>
            <a:r>
              <a:rPr lang="en-US" sz="2800" b="1">
                <a:latin typeface="+mn-lt"/>
              </a:rPr>
              <a:t>6 </a:t>
            </a:r>
            <a:r>
              <a:rPr lang="en-US" sz="2800">
                <a:latin typeface="+mn-lt"/>
              </a:rPr>
              <a:t>There’s a big _____________ upstairs outside the bedroom </a:t>
            </a:r>
          </a:p>
        </p:txBody>
      </p:sp>
      <p:grpSp>
        <p:nvGrpSpPr>
          <p:cNvPr id="27651" name="Group 9"/>
          <p:cNvGrpSpPr>
            <a:grpSpLocks/>
          </p:cNvGrpSpPr>
          <p:nvPr/>
        </p:nvGrpSpPr>
        <p:grpSpPr bwMode="auto">
          <a:xfrm>
            <a:off x="134937" y="1378724"/>
            <a:ext cx="7119938" cy="4789488"/>
            <a:chOff x="0" y="797"/>
            <a:chExt cx="4677" cy="3024"/>
          </a:xfrm>
        </p:grpSpPr>
        <p:pic>
          <p:nvPicPr>
            <p:cNvPr id="2765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885"/>
              <a:ext cx="4677" cy="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0" name="Rectangle 7"/>
            <p:cNvSpPr>
              <a:spLocks noChangeArrowheads="1"/>
            </p:cNvSpPr>
            <p:nvPr/>
          </p:nvSpPr>
          <p:spPr bwMode="auto">
            <a:xfrm>
              <a:off x="0" y="3611"/>
              <a:ext cx="2582" cy="2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661" name="Rectangle 8"/>
            <p:cNvSpPr>
              <a:spLocks noChangeArrowheads="1"/>
            </p:cNvSpPr>
            <p:nvPr/>
          </p:nvSpPr>
          <p:spPr bwMode="auto">
            <a:xfrm>
              <a:off x="970" y="797"/>
              <a:ext cx="796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8229600" y="1323975"/>
            <a:ext cx="2163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+mn-lt"/>
              </a:rPr>
              <a:t>walls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8199438" y="1768475"/>
            <a:ext cx="21637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+mn-lt"/>
              </a:rPr>
              <a:t>door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8245475" y="2178050"/>
            <a:ext cx="2163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+mn-lt"/>
              </a:rPr>
              <a:t>roof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8502650" y="2606675"/>
            <a:ext cx="2163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+mn-lt"/>
              </a:rPr>
              <a:t>chimmey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7954963" y="3462338"/>
            <a:ext cx="21637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+mn-lt"/>
              </a:rPr>
              <a:t>garden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9707563" y="3884613"/>
            <a:ext cx="21637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+mn-lt"/>
              </a:rPr>
              <a:t>windows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9584531" y="5170806"/>
            <a:ext cx="21637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+mn-lt"/>
              </a:rPr>
              <a:t>balcony</a:t>
            </a:r>
          </a:p>
        </p:txBody>
      </p:sp>
      <p:pic>
        <p:nvPicPr>
          <p:cNvPr id="2" name="CD1-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6926" y="1019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4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4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4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4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4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9025" y="525463"/>
            <a:ext cx="28448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403225" y="1057275"/>
            <a:ext cx="2409825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1</a:t>
            </a:r>
            <a:r>
              <a:rPr lang="en-US" sz="3200" baseline="30000" dirty="0">
                <a:latin typeface="Calibri" pitchFamily="34" charset="0"/>
              </a:rPr>
              <a:t>st</a:t>
            </a:r>
            <a:r>
              <a:rPr lang="en-US" sz="3200" dirty="0">
                <a:latin typeface="Calibri" pitchFamily="34" charset="0"/>
              </a:rPr>
              <a:t>  = first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2</a:t>
            </a:r>
            <a:r>
              <a:rPr lang="en-US" sz="3200" baseline="30000" dirty="0">
                <a:latin typeface="Calibri" pitchFamily="34" charset="0"/>
              </a:rPr>
              <a:t>nd</a:t>
            </a:r>
            <a:r>
              <a:rPr lang="en-US" sz="3200" dirty="0">
                <a:latin typeface="Calibri" pitchFamily="34" charset="0"/>
              </a:rPr>
              <a:t> = second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3</a:t>
            </a:r>
            <a:r>
              <a:rPr lang="en-US" sz="3200" baseline="30000" dirty="0">
                <a:latin typeface="Calibri" pitchFamily="34" charset="0"/>
              </a:rPr>
              <a:t>rd</a:t>
            </a:r>
            <a:r>
              <a:rPr lang="en-US" sz="3200" dirty="0">
                <a:latin typeface="Calibri" pitchFamily="34" charset="0"/>
              </a:rPr>
              <a:t>  = third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4</a:t>
            </a:r>
            <a:r>
              <a:rPr lang="en-US" sz="3200" baseline="30000" dirty="0">
                <a:latin typeface="Calibri" pitchFamily="34" charset="0"/>
              </a:rPr>
              <a:t>th</a:t>
            </a:r>
            <a:r>
              <a:rPr lang="en-US" sz="3200" dirty="0">
                <a:latin typeface="Calibri" pitchFamily="34" charset="0"/>
              </a:rPr>
              <a:t>  = fourth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5</a:t>
            </a:r>
            <a:r>
              <a:rPr lang="en-US" sz="3200" baseline="30000" dirty="0">
                <a:latin typeface="Calibri" pitchFamily="34" charset="0"/>
              </a:rPr>
              <a:t>th</a:t>
            </a:r>
            <a:r>
              <a:rPr lang="en-US" sz="3200" dirty="0">
                <a:latin typeface="Calibri" pitchFamily="34" charset="0"/>
              </a:rPr>
              <a:t>  = fifth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6</a:t>
            </a:r>
            <a:r>
              <a:rPr lang="en-US" sz="3200" baseline="30000" dirty="0">
                <a:latin typeface="Calibri" pitchFamily="34" charset="0"/>
              </a:rPr>
              <a:t>th</a:t>
            </a:r>
            <a:r>
              <a:rPr lang="en-US" sz="3200" dirty="0">
                <a:latin typeface="Calibri" pitchFamily="34" charset="0"/>
              </a:rPr>
              <a:t>  = sixth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7</a:t>
            </a:r>
            <a:r>
              <a:rPr lang="en-US" sz="3200" baseline="30000" dirty="0">
                <a:latin typeface="Calibri" pitchFamily="34" charset="0"/>
              </a:rPr>
              <a:t>th</a:t>
            </a:r>
            <a:r>
              <a:rPr lang="en-US" sz="3200" dirty="0">
                <a:latin typeface="Calibri" pitchFamily="34" charset="0"/>
              </a:rPr>
              <a:t>  = seventh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8</a:t>
            </a:r>
            <a:r>
              <a:rPr lang="en-US" sz="3200" baseline="30000" dirty="0">
                <a:latin typeface="Calibri" pitchFamily="34" charset="0"/>
              </a:rPr>
              <a:t>th</a:t>
            </a:r>
            <a:r>
              <a:rPr lang="en-US" sz="3200" dirty="0">
                <a:latin typeface="Calibri" pitchFamily="34" charset="0"/>
              </a:rPr>
              <a:t>  = eighth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9</a:t>
            </a:r>
            <a:r>
              <a:rPr lang="en-US" sz="3200" baseline="30000" dirty="0">
                <a:latin typeface="Calibri" pitchFamily="34" charset="0"/>
              </a:rPr>
              <a:t>th</a:t>
            </a:r>
            <a:r>
              <a:rPr lang="en-US" sz="3200" dirty="0">
                <a:latin typeface="Calibri" pitchFamily="34" charset="0"/>
              </a:rPr>
              <a:t>  = ninth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10</a:t>
            </a:r>
            <a:r>
              <a:rPr lang="en-US" sz="3200" baseline="30000" dirty="0">
                <a:latin typeface="Calibri" pitchFamily="34" charset="0"/>
              </a:rPr>
              <a:t>th</a:t>
            </a:r>
            <a:r>
              <a:rPr lang="en-US" sz="3200" dirty="0">
                <a:latin typeface="Calibri" pitchFamily="34" charset="0"/>
              </a:rPr>
              <a:t>  = tenth</a:t>
            </a: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2844800" y="1016000"/>
            <a:ext cx="3370263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11</a:t>
            </a:r>
            <a:r>
              <a:rPr lang="en-US" sz="3200" baseline="30000" dirty="0">
                <a:latin typeface="Calibri" pitchFamily="34" charset="0"/>
              </a:rPr>
              <a:t>th</a:t>
            </a:r>
            <a:r>
              <a:rPr lang="en-US" sz="3200" dirty="0">
                <a:latin typeface="Calibri" pitchFamily="34" charset="0"/>
              </a:rPr>
              <a:t>  = eleventh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12</a:t>
            </a:r>
            <a:r>
              <a:rPr lang="en-US" sz="3200" baseline="30000" dirty="0">
                <a:latin typeface="Calibri" pitchFamily="34" charset="0"/>
              </a:rPr>
              <a:t>th</a:t>
            </a:r>
            <a:r>
              <a:rPr lang="en-US" sz="3200" dirty="0">
                <a:latin typeface="Calibri" pitchFamily="34" charset="0"/>
              </a:rPr>
              <a:t>  = twelfth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13</a:t>
            </a:r>
            <a:r>
              <a:rPr lang="en-US" sz="3200" baseline="30000" dirty="0">
                <a:latin typeface="Calibri" pitchFamily="34" charset="0"/>
              </a:rPr>
              <a:t>th</a:t>
            </a:r>
            <a:r>
              <a:rPr lang="en-US" sz="3200" dirty="0">
                <a:latin typeface="Calibri" pitchFamily="34" charset="0"/>
              </a:rPr>
              <a:t>  = thirteenth</a:t>
            </a:r>
          </a:p>
          <a:p>
            <a:r>
              <a:rPr lang="en-US" sz="3200" dirty="0">
                <a:latin typeface="Calibri" pitchFamily="34" charset="0"/>
              </a:rPr>
              <a:t>14</a:t>
            </a:r>
            <a:r>
              <a:rPr lang="en-US" sz="3200" baseline="30000" dirty="0">
                <a:latin typeface="Calibri" pitchFamily="34" charset="0"/>
              </a:rPr>
              <a:t>th </a:t>
            </a:r>
            <a:r>
              <a:rPr lang="en-US" sz="3200" dirty="0">
                <a:latin typeface="Calibri" pitchFamily="34" charset="0"/>
              </a:rPr>
              <a:t> = fourteenth</a:t>
            </a:r>
          </a:p>
          <a:p>
            <a:r>
              <a:rPr lang="en-US" sz="3200" dirty="0">
                <a:latin typeface="Calibri" pitchFamily="34" charset="0"/>
              </a:rPr>
              <a:t>15</a:t>
            </a:r>
            <a:r>
              <a:rPr lang="en-US" sz="3200" baseline="30000" dirty="0">
                <a:latin typeface="Calibri" pitchFamily="34" charset="0"/>
              </a:rPr>
              <a:t>th</a:t>
            </a:r>
            <a:r>
              <a:rPr lang="en-US" sz="3200" dirty="0">
                <a:latin typeface="Calibri" pitchFamily="34" charset="0"/>
              </a:rPr>
              <a:t>  = fifteenth</a:t>
            </a:r>
          </a:p>
          <a:p>
            <a:r>
              <a:rPr lang="en-US" sz="3200" dirty="0">
                <a:latin typeface="Calibri" pitchFamily="34" charset="0"/>
              </a:rPr>
              <a:t>16</a:t>
            </a:r>
            <a:r>
              <a:rPr lang="en-US" sz="3200" baseline="30000" dirty="0">
                <a:latin typeface="Calibri" pitchFamily="34" charset="0"/>
              </a:rPr>
              <a:t>th</a:t>
            </a:r>
            <a:r>
              <a:rPr lang="en-US" sz="3200" dirty="0">
                <a:latin typeface="Calibri" pitchFamily="34" charset="0"/>
              </a:rPr>
              <a:t>  = sixteenth</a:t>
            </a:r>
          </a:p>
          <a:p>
            <a:r>
              <a:rPr lang="en-US" sz="3200" dirty="0">
                <a:latin typeface="Calibri" pitchFamily="34" charset="0"/>
              </a:rPr>
              <a:t>17</a:t>
            </a:r>
            <a:r>
              <a:rPr lang="en-US" sz="3200" baseline="30000" dirty="0">
                <a:latin typeface="Calibri" pitchFamily="34" charset="0"/>
              </a:rPr>
              <a:t>th</a:t>
            </a:r>
            <a:r>
              <a:rPr lang="en-US" sz="3200" dirty="0">
                <a:latin typeface="Calibri" pitchFamily="34" charset="0"/>
              </a:rPr>
              <a:t>  = seventeenth</a:t>
            </a:r>
          </a:p>
          <a:p>
            <a:r>
              <a:rPr lang="en-US" sz="3200" dirty="0">
                <a:latin typeface="Calibri" pitchFamily="34" charset="0"/>
              </a:rPr>
              <a:t>18</a:t>
            </a:r>
            <a:r>
              <a:rPr lang="en-US" sz="3200" baseline="30000" dirty="0">
                <a:latin typeface="Calibri" pitchFamily="34" charset="0"/>
              </a:rPr>
              <a:t>th</a:t>
            </a:r>
            <a:r>
              <a:rPr lang="en-US" sz="3200" dirty="0">
                <a:latin typeface="Calibri" pitchFamily="34" charset="0"/>
              </a:rPr>
              <a:t>  = eighteenth</a:t>
            </a:r>
          </a:p>
          <a:p>
            <a:r>
              <a:rPr lang="en-US" sz="3200" dirty="0">
                <a:latin typeface="Calibri" pitchFamily="34" charset="0"/>
              </a:rPr>
              <a:t>19</a:t>
            </a:r>
            <a:r>
              <a:rPr lang="en-US" sz="3200" baseline="30000" dirty="0">
                <a:latin typeface="Calibri" pitchFamily="34" charset="0"/>
              </a:rPr>
              <a:t>th</a:t>
            </a:r>
            <a:r>
              <a:rPr lang="en-US" sz="3200" dirty="0">
                <a:latin typeface="Calibri" pitchFamily="34" charset="0"/>
              </a:rPr>
              <a:t>  = nineteenth</a:t>
            </a:r>
          </a:p>
          <a:p>
            <a:r>
              <a:rPr lang="en-US" sz="3200" dirty="0">
                <a:latin typeface="Calibri" pitchFamily="34" charset="0"/>
              </a:rPr>
              <a:t>20th = twentieth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21st = twenty-first </a:t>
            </a:r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>
            <a:off x="6370638" y="1268413"/>
            <a:ext cx="0" cy="5073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6577013" y="1135063"/>
            <a:ext cx="52657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Write the ordinal numbers for:</a:t>
            </a: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6537734" y="2124075"/>
            <a:ext cx="534429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27</a:t>
            </a:r>
            <a:r>
              <a:rPr lang="en-US" sz="3200" i="1" baseline="30000" dirty="0">
                <a:solidFill>
                  <a:schemeClr val="hlink"/>
                </a:solidFill>
                <a:latin typeface="Calibri" pitchFamily="34" charset="0"/>
              </a:rPr>
              <a:t>th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  </a:t>
            </a:r>
            <a:r>
              <a:rPr lang="en-US" sz="3200" i="1" dirty="0">
                <a:latin typeface="Calibri" pitchFamily="34" charset="0"/>
              </a:rPr>
              <a:t>_____________________</a:t>
            </a:r>
            <a:endParaRPr lang="en-US" sz="3200" b="1" dirty="0">
              <a:latin typeface="Calibri" pitchFamily="34" charset="0"/>
            </a:endParaRPr>
          </a:p>
          <a:p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30</a:t>
            </a:r>
            <a:r>
              <a:rPr lang="en-US" sz="3200" i="1" baseline="30000" dirty="0">
                <a:solidFill>
                  <a:schemeClr val="hlink"/>
                </a:solidFill>
                <a:latin typeface="Calibri" pitchFamily="34" charset="0"/>
              </a:rPr>
              <a:t>th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  </a:t>
            </a:r>
            <a:r>
              <a:rPr lang="en-US" sz="3200" i="1" dirty="0">
                <a:latin typeface="Calibri" pitchFamily="34" charset="0"/>
              </a:rPr>
              <a:t>_____________________</a:t>
            </a:r>
            <a:endParaRPr lang="en-US" sz="3200" b="1" dirty="0">
              <a:solidFill>
                <a:schemeClr val="hlink"/>
              </a:solidFill>
              <a:latin typeface="Calibri" pitchFamily="34" charset="0"/>
            </a:endParaRPr>
          </a:p>
          <a:p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42</a:t>
            </a:r>
            <a:r>
              <a:rPr lang="en-US" sz="3200" i="1" baseline="30000" dirty="0">
                <a:solidFill>
                  <a:schemeClr val="hlink"/>
                </a:solidFill>
                <a:latin typeface="Calibri" pitchFamily="34" charset="0"/>
              </a:rPr>
              <a:t>nd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  </a:t>
            </a:r>
            <a:r>
              <a:rPr lang="en-US" sz="3200" i="1" dirty="0">
                <a:latin typeface="Calibri" pitchFamily="34" charset="0"/>
              </a:rPr>
              <a:t>_____________________</a:t>
            </a:r>
            <a:endParaRPr lang="en-US" sz="3200" b="1" dirty="0">
              <a:solidFill>
                <a:schemeClr val="hlink"/>
              </a:solidFill>
              <a:latin typeface="Calibri" pitchFamily="34" charset="0"/>
            </a:endParaRPr>
          </a:p>
          <a:p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56</a:t>
            </a:r>
            <a:r>
              <a:rPr lang="en-US" sz="3200" i="1" baseline="30000" dirty="0">
                <a:solidFill>
                  <a:schemeClr val="hlink"/>
                </a:solidFill>
                <a:latin typeface="Calibri" pitchFamily="34" charset="0"/>
              </a:rPr>
              <a:t>th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  </a:t>
            </a:r>
            <a:r>
              <a:rPr lang="en-US" sz="3200" i="1" dirty="0">
                <a:latin typeface="Calibri" pitchFamily="34" charset="0"/>
              </a:rPr>
              <a:t>_____________________</a:t>
            </a:r>
            <a:endParaRPr lang="en-US" sz="3200" b="1" dirty="0">
              <a:solidFill>
                <a:schemeClr val="hlink"/>
              </a:solidFill>
              <a:latin typeface="Calibri" pitchFamily="34" charset="0"/>
            </a:endParaRPr>
          </a:p>
          <a:p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64</a:t>
            </a:r>
            <a:r>
              <a:rPr lang="en-US" sz="3200" i="1" baseline="30000" dirty="0">
                <a:solidFill>
                  <a:schemeClr val="hlink"/>
                </a:solidFill>
                <a:latin typeface="Calibri" pitchFamily="34" charset="0"/>
              </a:rPr>
              <a:t>th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i="1" dirty="0">
                <a:latin typeface="Calibri" pitchFamily="34" charset="0"/>
              </a:rPr>
              <a:t>_____________________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7472363" y="2124075"/>
            <a:ext cx="40719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twenty-seventh</a:t>
            </a: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7445375" y="2628900"/>
            <a:ext cx="4071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thirtieth</a:t>
            </a: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7418388" y="3117850"/>
            <a:ext cx="40719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forty-second</a:t>
            </a: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7402513" y="3589338"/>
            <a:ext cx="40719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fifty-sixth</a:t>
            </a: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7405688" y="4076700"/>
            <a:ext cx="40719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sixty-fourth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  <p:bldP spid="45066" grpId="0"/>
      <p:bldP spid="45067" grpId="0"/>
      <p:bldP spid="45068" grpId="0"/>
      <p:bldP spid="45069" grpId="0"/>
      <p:bldP spid="450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8575" y="646113"/>
            <a:ext cx="2930525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itchFamily="34" charset="0"/>
              </a:rPr>
              <a:t>Further practice </a:t>
            </a: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691587" y="1496567"/>
            <a:ext cx="1109237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Working teams</a:t>
            </a:r>
            <a:br>
              <a:rPr lang="en-US" sz="3200" b="1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One Student from Team A says a cardinal number from 1 to 100. One Student from Team B says and writes the ordinal number.</a:t>
            </a:r>
            <a:br>
              <a:rPr lang="en-US" sz="3200" dirty="0">
                <a:latin typeface="Calibri" pitchFamily="34" charset="0"/>
              </a:rPr>
            </a:br>
            <a:endParaRPr lang="en-US" sz="3200" i="1" dirty="0">
              <a:latin typeface="Calibri" pitchFamily="34" charset="0"/>
            </a:endParaRPr>
          </a:p>
          <a:p>
            <a:r>
              <a:rPr lang="en-US" sz="3200" b="1" i="1" dirty="0">
                <a:latin typeface="Calibri" pitchFamily="34" charset="0"/>
              </a:rPr>
              <a:t>Example</a:t>
            </a:r>
          </a:p>
          <a:p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Team A S1: 12</a:t>
            </a:r>
          </a:p>
          <a:p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Team B S1: 12</a:t>
            </a:r>
            <a:r>
              <a:rPr lang="en-US" sz="3200" i="1" baseline="30000" dirty="0">
                <a:solidFill>
                  <a:schemeClr val="hlink"/>
                </a:solidFill>
                <a:latin typeface="Calibri" pitchFamily="34" charset="0"/>
              </a:rPr>
              <a:t>th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 twelfth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0214" y="546651"/>
            <a:ext cx="9011572" cy="578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5109541" y="3114606"/>
            <a:ext cx="27475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" pitchFamily="34" charset="0"/>
              </a:rPr>
              <a:t>Speaking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95250" y="604838"/>
            <a:ext cx="2316163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Pre-speaking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435225" y="400239"/>
            <a:ext cx="96408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6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Read the text in Exercise 1 again and make notes under the headings: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type of house 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–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description 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–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name 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–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rooms &amp; furniture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552450" y="3125659"/>
            <a:ext cx="11379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200" b="1" i="1" dirty="0">
                <a:latin typeface="Calibri" pitchFamily="34" charset="0"/>
              </a:rPr>
              <a:t>Type of house: </a:t>
            </a:r>
            <a:r>
              <a:rPr lang="en-US" sz="3200" i="1" dirty="0">
                <a:latin typeface="Calibri" pitchFamily="34" charset="0"/>
              </a:rPr>
              <a:t>canal boat</a:t>
            </a:r>
          </a:p>
          <a:p>
            <a:r>
              <a:rPr lang="en-US" sz="3200" b="1" i="1" dirty="0">
                <a:latin typeface="Calibri" pitchFamily="34" charset="0"/>
              </a:rPr>
              <a:t>Description: </a:t>
            </a:r>
            <a:r>
              <a:rPr lang="en-US" sz="3200" i="1" dirty="0">
                <a:latin typeface="Calibri" pitchFamily="34" charset="0"/>
              </a:rPr>
              <a:t>long, thin boat, red and green</a:t>
            </a:r>
          </a:p>
          <a:p>
            <a:r>
              <a:rPr lang="en-US" sz="3200" b="1" i="1" dirty="0">
                <a:latin typeface="Calibri" pitchFamily="34" charset="0"/>
              </a:rPr>
              <a:t>Name: </a:t>
            </a:r>
            <a:r>
              <a:rPr lang="en-US" sz="3200" i="1" dirty="0">
                <a:latin typeface="Calibri" pitchFamily="34" charset="0"/>
              </a:rPr>
              <a:t>“Paper Moon”</a:t>
            </a:r>
          </a:p>
          <a:p>
            <a:r>
              <a:rPr lang="en-US" sz="3200" b="1" i="1" dirty="0">
                <a:latin typeface="Calibri" pitchFamily="34" charset="0"/>
              </a:rPr>
              <a:t>Rooms &amp; furniture: </a:t>
            </a:r>
            <a:r>
              <a:rPr lang="en-US" sz="3200" i="1" dirty="0">
                <a:latin typeface="Calibri" pitchFamily="34" charset="0"/>
              </a:rPr>
              <a:t>four rooms, living room – sofa and table, bathroom – shower and toilet, kitchen – cooker</a:t>
            </a:r>
            <a:r>
              <a:rPr lang="en-US" dirty="0"/>
              <a:t> 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4694239" y="2132013"/>
            <a:ext cx="2966650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Suggested notes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60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60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8575" y="604838"/>
            <a:ext cx="2935288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While-speaking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52450" y="3125659"/>
            <a:ext cx="11379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200" b="1" i="1" dirty="0">
                <a:latin typeface="Calibri" pitchFamily="34" charset="0"/>
              </a:rPr>
              <a:t>Type of house: </a:t>
            </a:r>
            <a:r>
              <a:rPr lang="en-US" sz="3200" i="1" dirty="0">
                <a:latin typeface="Calibri" pitchFamily="34" charset="0"/>
              </a:rPr>
              <a:t>canal boat</a:t>
            </a:r>
          </a:p>
          <a:p>
            <a:r>
              <a:rPr lang="en-US" sz="3200" b="1" i="1" dirty="0">
                <a:latin typeface="Calibri" pitchFamily="34" charset="0"/>
              </a:rPr>
              <a:t>Description: </a:t>
            </a:r>
            <a:r>
              <a:rPr lang="en-US" sz="3200" i="1" dirty="0">
                <a:latin typeface="Calibri" pitchFamily="34" charset="0"/>
              </a:rPr>
              <a:t>long, thin boat, red and green</a:t>
            </a:r>
          </a:p>
          <a:p>
            <a:r>
              <a:rPr lang="en-US" sz="3200" b="1" i="1" dirty="0">
                <a:latin typeface="Calibri" pitchFamily="34" charset="0"/>
              </a:rPr>
              <a:t>Name: </a:t>
            </a:r>
            <a:r>
              <a:rPr lang="en-US" sz="3200" i="1" dirty="0">
                <a:latin typeface="Calibri" pitchFamily="34" charset="0"/>
              </a:rPr>
              <a:t>“Paper Moon”</a:t>
            </a:r>
          </a:p>
          <a:p>
            <a:r>
              <a:rPr lang="en-US" sz="3200" b="1" i="1" dirty="0">
                <a:latin typeface="Calibri" pitchFamily="34" charset="0"/>
              </a:rPr>
              <a:t>Rooms &amp; furniture: </a:t>
            </a:r>
            <a:r>
              <a:rPr lang="en-US" sz="3200" i="1" dirty="0">
                <a:latin typeface="Calibri" pitchFamily="34" charset="0"/>
              </a:rPr>
              <a:t>four rooms, living room – sofa and table, bathroom – shower and toilet, kitchen – cooker</a:t>
            </a:r>
            <a:r>
              <a:rPr lang="en-US" dirty="0"/>
              <a:t> </a:t>
            </a: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3006725" y="592644"/>
            <a:ext cx="92488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Use your notes to present Darren’s house to the class.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75" y="1155700"/>
            <a:ext cx="1220788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1827213" y="1136650"/>
            <a:ext cx="103647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7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Write two reasons why Darren’s house is special. Which house is bigger, Darren’s or yours? Why? 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8575" y="604838"/>
            <a:ext cx="2595563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Post-speaking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795963" y="2508250"/>
            <a:ext cx="1739900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Example</a:t>
            </a: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2405063" y="3581400"/>
            <a:ext cx="846931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i="1" dirty="0">
                <a:latin typeface="Calibri" pitchFamily="34" charset="0"/>
              </a:rPr>
              <a:t>Darren’s house is special because it is a canal boat</a:t>
            </a:r>
            <a:br>
              <a:rPr lang="en-US" sz="3200" i="1" dirty="0">
                <a:latin typeface="Calibri" pitchFamily="34" charset="0"/>
              </a:rPr>
            </a:br>
            <a:r>
              <a:rPr lang="en-US" sz="3200" i="1" dirty="0">
                <a:latin typeface="Calibri" pitchFamily="34" charset="0"/>
              </a:rPr>
              <a:t>and it is very beautiful. My house is bigger. It is</a:t>
            </a:r>
            <a:br>
              <a:rPr lang="en-US" sz="3200" i="1" dirty="0">
                <a:latin typeface="Calibri" pitchFamily="34" charset="0"/>
              </a:rPr>
            </a:br>
            <a:r>
              <a:rPr lang="en-US" sz="3200" i="1" dirty="0">
                <a:latin typeface="Calibri" pitchFamily="34" charset="0"/>
              </a:rPr>
              <a:t>very big and has got a garden.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 animBg="1"/>
      <p:bldP spid="491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2563" y="1503363"/>
            <a:ext cx="3257550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738" y="2386013"/>
            <a:ext cx="3257550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203200" y="4906963"/>
            <a:ext cx="3255963" cy="66198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13" y="5759450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07963" y="4064000"/>
            <a:ext cx="3257550" cy="66198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cs typeface="Arial" charset="0"/>
              </a:rPr>
              <a:t>Writing 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4788" y="658813"/>
            <a:ext cx="3255962" cy="66198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" name="Rounded Rectangle 10"/>
          <p:cNvSpPr/>
          <p:nvPr/>
        </p:nvSpPr>
        <p:spPr>
          <a:xfrm>
            <a:off x="195263" y="3228975"/>
            <a:ext cx="3255962" cy="66198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cs typeface="Arial" charset="0"/>
              </a:rPr>
              <a:t>Speaking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569" y="490818"/>
            <a:ext cx="4174591" cy="5876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3905250" y="500063"/>
            <a:ext cx="4575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Complete the description. </a:t>
            </a:r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1539875"/>
            <a:ext cx="594995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3788" y="1524000"/>
            <a:ext cx="5819775" cy="420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1401763" y="2332038"/>
            <a:ext cx="13858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sofa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4110038" y="2308225"/>
            <a:ext cx="1990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coffee table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2400300" y="2751138"/>
            <a:ext cx="15779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armchairs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520700" y="3192463"/>
            <a:ext cx="13858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fireplace</a:t>
            </a: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1317625" y="3648075"/>
            <a:ext cx="16954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cupboards</a:t>
            </a: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4400550" y="3622675"/>
            <a:ext cx="13858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cooker</a:t>
            </a:r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1908175" y="4062413"/>
            <a:ext cx="13858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fridge</a:t>
            </a:r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7718425" y="2203450"/>
            <a:ext cx="13858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garden</a:t>
            </a: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6853238" y="2633663"/>
            <a:ext cx="13858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balcony</a:t>
            </a: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7975600" y="3065463"/>
            <a:ext cx="15478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bookcase</a:t>
            </a:r>
          </a:p>
        </p:txBody>
      </p:sp>
      <p:sp>
        <p:nvSpPr>
          <p:cNvPr id="50194" name="Text Box 18"/>
          <p:cNvSpPr txBox="1">
            <a:spLocks noChangeArrowheads="1"/>
          </p:cNvSpPr>
          <p:nvPr/>
        </p:nvSpPr>
        <p:spPr bwMode="auto">
          <a:xfrm>
            <a:off x="8594725" y="3463925"/>
            <a:ext cx="13858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carpet</a:t>
            </a:r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10363200" y="3875088"/>
            <a:ext cx="13858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wall</a:t>
            </a:r>
          </a:p>
        </p:txBody>
      </p:sp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6677025" y="4714875"/>
            <a:ext cx="13858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bath</a:t>
            </a:r>
          </a:p>
        </p:txBody>
      </p:sp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10628313" y="4714875"/>
            <a:ext cx="13858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window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/>
      <p:bldP spid="50185" grpId="0"/>
      <p:bldP spid="50186" grpId="0"/>
      <p:bldP spid="50187" grpId="0"/>
      <p:bldP spid="50188" grpId="0"/>
      <p:bldP spid="50189" grpId="0"/>
      <p:bldP spid="50190" grpId="0"/>
      <p:bldP spid="50191" grpId="0"/>
      <p:bldP spid="50192" grpId="0"/>
      <p:bldP spid="50193" grpId="0"/>
      <p:bldP spid="50194" grpId="0"/>
      <p:bldP spid="50195" grpId="0"/>
      <p:bldP spid="50196" grpId="0"/>
      <p:bldP spid="5019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26774"/>
            <a:ext cx="10412360" cy="582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33375" y="696913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763" y="1817688"/>
            <a:ext cx="5392737" cy="2838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Parts of a house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Furniture and appliance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Ordinal numbers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337" y="1674674"/>
            <a:ext cx="1187132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the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TA 6 Right on Notebook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(pp. 12 &amp; 13)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Prepare the next lesson (p. 24 SB)</a:t>
            </a: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/>
          </p:cNvPicPr>
          <p:nvPr/>
        </p:nvPicPr>
        <p:blipFill>
          <a:blip r:embed="rId2"/>
          <a:srcRect t="15280"/>
          <a:stretch>
            <a:fillRect/>
          </a:stretch>
        </p:blipFill>
        <p:spPr bwMode="auto">
          <a:xfrm>
            <a:off x="0" y="-28575"/>
            <a:ext cx="12192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666750" y="4968875"/>
            <a:ext cx="3541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Calibri" pitchFamily="34" charset="0"/>
              </a:rPr>
              <a:t>Enjoy your day!</a:t>
            </a:r>
            <a:endParaRPr lang="en-US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0" y="611188"/>
            <a:ext cx="3181350" cy="6635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Learn vocabulary about house features and ordinary numbers.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</a:t>
            </a: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speaking and writing about houses.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878" y="552450"/>
            <a:ext cx="100584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A81969-7280-F480-5364-800D74642969}"/>
              </a:ext>
            </a:extLst>
          </p:cNvPr>
          <p:cNvSpPr txBox="1"/>
          <p:nvPr/>
        </p:nvSpPr>
        <p:spPr>
          <a:xfrm>
            <a:off x="225287" y="543371"/>
            <a:ext cx="11966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Choose the word whose underlined part is pronounced differently from that of the others.</a:t>
            </a:r>
            <a:endParaRPr lang="vi-VN" sz="32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81969-7280-F480-5364-800D74642969}"/>
              </a:ext>
            </a:extLst>
          </p:cNvPr>
          <p:cNvSpPr txBox="1"/>
          <p:nvPr/>
        </p:nvSpPr>
        <p:spPr>
          <a:xfrm>
            <a:off x="220264" y="1710652"/>
            <a:ext cx="1184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1 A. sp</a:t>
            </a:r>
            <a:r>
              <a:rPr lang="en-US" sz="3200" u="sng" dirty="0">
                <a:latin typeface="+mn-lt"/>
              </a:rPr>
              <a:t>o</a:t>
            </a:r>
            <a:r>
              <a:rPr lang="en-US" sz="3200" dirty="0">
                <a:latin typeface="+mn-lt"/>
              </a:rPr>
              <a:t>rts 	     B. d</a:t>
            </a:r>
            <a:r>
              <a:rPr lang="en-US" sz="3200" u="sng" dirty="0">
                <a:latin typeface="+mn-lt"/>
              </a:rPr>
              <a:t>o</a:t>
            </a:r>
            <a:r>
              <a:rPr lang="en-US" sz="3200" dirty="0">
                <a:latin typeface="+mn-lt"/>
              </a:rPr>
              <a:t>g 		     C. cl</a:t>
            </a:r>
            <a:r>
              <a:rPr lang="en-US" sz="3200" u="sng" dirty="0">
                <a:latin typeface="+mn-lt"/>
              </a:rPr>
              <a:t>o</a:t>
            </a:r>
            <a:r>
              <a:rPr lang="en-US" sz="3200" dirty="0">
                <a:latin typeface="+mn-lt"/>
              </a:rPr>
              <a:t>ck		     D. fr</a:t>
            </a:r>
            <a:r>
              <a:rPr lang="en-US" sz="3200" u="sng" dirty="0">
                <a:latin typeface="+mn-lt"/>
              </a:rPr>
              <a:t>o</a:t>
            </a:r>
            <a:r>
              <a:rPr lang="en-US" sz="3200" dirty="0">
                <a:latin typeface="+mn-lt"/>
              </a:rPr>
              <a:t>g    </a:t>
            </a:r>
            <a:endParaRPr lang="vi-VN" sz="32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572" y="2327019"/>
            <a:ext cx="14560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spɔːts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</a:p>
        </p:txBody>
      </p:sp>
      <p:sp>
        <p:nvSpPr>
          <p:cNvPr id="5" name="Rectangle 4"/>
          <p:cNvSpPr/>
          <p:nvPr/>
        </p:nvSpPr>
        <p:spPr>
          <a:xfrm>
            <a:off x="3577076" y="2267050"/>
            <a:ext cx="1150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dɒɡ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</a:p>
        </p:txBody>
      </p:sp>
      <p:sp>
        <p:nvSpPr>
          <p:cNvPr id="6" name="Rectangle 5"/>
          <p:cNvSpPr/>
          <p:nvPr/>
        </p:nvSpPr>
        <p:spPr>
          <a:xfrm>
            <a:off x="6533695" y="2258447"/>
            <a:ext cx="1184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klɒk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</a:p>
        </p:txBody>
      </p:sp>
      <p:sp>
        <p:nvSpPr>
          <p:cNvPr id="7" name="Rectangle 6"/>
          <p:cNvSpPr/>
          <p:nvPr/>
        </p:nvSpPr>
        <p:spPr>
          <a:xfrm>
            <a:off x="9205601" y="2182194"/>
            <a:ext cx="12025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frɒɡ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A81969-7280-F480-5364-800D74642969}"/>
              </a:ext>
            </a:extLst>
          </p:cNvPr>
          <p:cNvSpPr txBox="1"/>
          <p:nvPr/>
        </p:nvSpPr>
        <p:spPr>
          <a:xfrm>
            <a:off x="238687" y="3370301"/>
            <a:ext cx="1196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2 A. pl</a:t>
            </a:r>
            <a:r>
              <a:rPr lang="en-US" sz="3200" u="sng" dirty="0">
                <a:latin typeface="+mn-lt"/>
              </a:rPr>
              <a:t>a</a:t>
            </a:r>
            <a:r>
              <a:rPr lang="en-US" sz="3200" dirty="0">
                <a:latin typeface="+mn-lt"/>
              </a:rPr>
              <a:t>ces	 	   B. p</a:t>
            </a:r>
            <a:r>
              <a:rPr lang="en-US" sz="3200" u="sng" dirty="0">
                <a:latin typeface="+mn-lt"/>
              </a:rPr>
              <a:t>a</a:t>
            </a:r>
            <a:r>
              <a:rPr lang="en-US" sz="3200" dirty="0">
                <a:latin typeface="+mn-lt"/>
              </a:rPr>
              <a:t>rents             C. t</a:t>
            </a:r>
            <a:r>
              <a:rPr lang="en-US" sz="3200" u="sng" dirty="0">
                <a:latin typeface="+mn-lt"/>
              </a:rPr>
              <a:t>a</a:t>
            </a:r>
            <a:r>
              <a:rPr lang="en-US" sz="3200" dirty="0">
                <a:latin typeface="+mn-lt"/>
              </a:rPr>
              <a:t>ble		     D. firepl</a:t>
            </a:r>
            <a:r>
              <a:rPr lang="en-US" sz="3200" u="sng" dirty="0">
                <a:latin typeface="+mn-lt"/>
              </a:rPr>
              <a:t>a</a:t>
            </a:r>
            <a:r>
              <a:rPr lang="en-US" sz="3200" dirty="0">
                <a:latin typeface="+mn-lt"/>
              </a:rPr>
              <a:t>ce   </a:t>
            </a:r>
            <a:endParaRPr lang="vi-VN" sz="32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9699" y="3906461"/>
            <a:ext cx="15568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pleɪsiz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61524" y="3936532"/>
            <a:ext cx="2170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peərənts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40963" y="3909198"/>
            <a:ext cx="1392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teɪbl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18698" y="3858959"/>
            <a:ext cx="20601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faɪəpleɪs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81969-7280-F480-5364-800D74642969}"/>
              </a:ext>
            </a:extLst>
          </p:cNvPr>
          <p:cNvSpPr txBox="1"/>
          <p:nvPr/>
        </p:nvSpPr>
        <p:spPr>
          <a:xfrm>
            <a:off x="220264" y="5110340"/>
            <a:ext cx="1196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3 A. br</a:t>
            </a:r>
            <a:r>
              <a:rPr lang="en-US" sz="3200" u="sng" dirty="0">
                <a:latin typeface="+mn-lt"/>
              </a:rPr>
              <a:t>i</a:t>
            </a:r>
            <a:r>
              <a:rPr lang="en-US" sz="3200" dirty="0">
                <a:latin typeface="+mn-lt"/>
              </a:rPr>
              <a:t>dge		   B. s</a:t>
            </a:r>
            <a:r>
              <a:rPr lang="en-US" sz="3200" u="sng" dirty="0">
                <a:latin typeface="+mn-lt"/>
              </a:rPr>
              <a:t>i</a:t>
            </a:r>
            <a:r>
              <a:rPr lang="en-US" sz="3200" dirty="0">
                <a:latin typeface="+mn-lt"/>
              </a:rPr>
              <a:t>nk 		    C. fr</a:t>
            </a:r>
            <a:r>
              <a:rPr lang="en-US" sz="3200" u="sng" dirty="0">
                <a:latin typeface="+mn-lt"/>
              </a:rPr>
              <a:t>i</a:t>
            </a:r>
            <a:r>
              <a:rPr lang="en-US" sz="3200" dirty="0">
                <a:latin typeface="+mn-lt"/>
              </a:rPr>
              <a:t>dge 	     D. w</a:t>
            </a:r>
            <a:r>
              <a:rPr lang="en-US" sz="3200" u="sng" dirty="0">
                <a:latin typeface="+mn-lt"/>
              </a:rPr>
              <a:t>i</a:t>
            </a:r>
            <a:r>
              <a:rPr lang="en-US" sz="3200" dirty="0">
                <a:latin typeface="+mn-lt"/>
              </a:rPr>
              <a:t>fe  </a:t>
            </a:r>
            <a:endParaRPr lang="vi-VN" sz="3200" dirty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5268" y="5656133"/>
            <a:ext cx="1393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brɪdʒ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49929" y="5676571"/>
            <a:ext cx="1405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sɪŋk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51140" y="5649237"/>
            <a:ext cx="1350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frɪdʒ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00275" y="5598998"/>
            <a:ext cx="1236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waɪf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9" name="Oval 18"/>
          <p:cNvSpPr/>
          <p:nvPr/>
        </p:nvSpPr>
        <p:spPr>
          <a:xfrm>
            <a:off x="502573" y="1702420"/>
            <a:ext cx="526127" cy="584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169013" y="3368379"/>
            <a:ext cx="561832" cy="584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818694" y="5142751"/>
            <a:ext cx="561832" cy="584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256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 animBg="1"/>
      <p:bldP spid="20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4"/>
          <p:cNvSpPr txBox="1">
            <a:spLocks noChangeArrowheads="1"/>
          </p:cNvSpPr>
          <p:nvPr/>
        </p:nvSpPr>
        <p:spPr bwMode="auto">
          <a:xfrm>
            <a:off x="515938" y="928688"/>
            <a:ext cx="114601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List some furniture and appliances in your living room, bedroom and kitchen.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104900" y="2433638"/>
            <a:ext cx="10236200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chemeClr val="hlink"/>
                </a:solidFill>
                <a:latin typeface="Calibri" pitchFamily="34" charset="0"/>
              </a:rPr>
              <a:t>Living room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: sofa, armchair, TV, carpet, painting, fan,…</a:t>
            </a:r>
          </a:p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chemeClr val="hlink"/>
                </a:solidFill>
                <a:latin typeface="Calibri" pitchFamily="34" charset="0"/>
              </a:rPr>
              <a:t>Bedroom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: bed, pillow, bedside cabinet, lamp, wardrobe,…</a:t>
            </a:r>
          </a:p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chemeClr val="hlink"/>
                </a:solidFill>
                <a:latin typeface="Calibri" pitchFamily="34" charset="0"/>
              </a:rPr>
              <a:t>Kitchen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: fridge, cooker, table, chair, fireplace,…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ChangeArrowheads="1"/>
          </p:cNvSpPr>
          <p:nvPr/>
        </p:nvSpPr>
        <p:spPr bwMode="auto">
          <a:xfrm>
            <a:off x="206375" y="501650"/>
            <a:ext cx="117792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3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Read the text again. Find two pieces of furniture and one appliance. </a:t>
            </a:r>
          </a:p>
        </p:txBody>
      </p:sp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3613" y="1895475"/>
            <a:ext cx="11228387" cy="45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4112497" y="1080508"/>
            <a:ext cx="6097432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i="1" dirty="0">
                <a:solidFill>
                  <a:srgbClr val="FF0000"/>
                </a:solidFill>
                <a:latin typeface="Calibri" pitchFamily="34" charset="0"/>
              </a:rPr>
              <a:t>Two pieces of furniture: sofa, table</a:t>
            </a:r>
          </a:p>
          <a:p>
            <a:pPr>
              <a:spcBef>
                <a:spcPct val="50000"/>
              </a:spcBef>
            </a:pPr>
            <a:r>
              <a:rPr lang="en-US" sz="3000" i="1" dirty="0">
                <a:solidFill>
                  <a:srgbClr val="FF0000"/>
                </a:solidFill>
                <a:latin typeface="Calibri" pitchFamily="34" charset="0"/>
              </a:rPr>
              <a:t>One appliance: cooker</a:t>
            </a:r>
          </a:p>
        </p:txBody>
      </p:sp>
      <p:sp>
        <p:nvSpPr>
          <p:cNvPr id="40967" name="Oval 7"/>
          <p:cNvSpPr>
            <a:spLocks noChangeArrowheads="1"/>
          </p:cNvSpPr>
          <p:nvPr/>
        </p:nvSpPr>
        <p:spPr bwMode="auto">
          <a:xfrm>
            <a:off x="6606541" y="4203700"/>
            <a:ext cx="181737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Oval 8"/>
          <p:cNvSpPr>
            <a:spLocks noChangeArrowheads="1"/>
          </p:cNvSpPr>
          <p:nvPr/>
        </p:nvSpPr>
        <p:spPr bwMode="auto">
          <a:xfrm>
            <a:off x="6383338" y="4951413"/>
            <a:ext cx="777875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 animBg="1"/>
      <p:bldP spid="409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ChangeArrowheads="1"/>
          </p:cNvSpPr>
          <p:nvPr/>
        </p:nvSpPr>
        <p:spPr bwMode="auto">
          <a:xfrm>
            <a:off x="185738" y="514350"/>
            <a:ext cx="117141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4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Find the adjectives in the text that are opposites to the adjectives below. </a:t>
            </a:r>
          </a:p>
        </p:txBody>
      </p:sp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3" y="1895475"/>
            <a:ext cx="1098232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125" y="3468688"/>
            <a:ext cx="2687638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</TotalTime>
  <Words>839</Words>
  <Application>Microsoft Office PowerPoint</Application>
  <PresentationFormat>Widescreen</PresentationFormat>
  <Paragraphs>135</Paragraphs>
  <Slides>24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82</cp:revision>
  <dcterms:created xsi:type="dcterms:W3CDTF">2021-09-24T06:18:33Z</dcterms:created>
  <dcterms:modified xsi:type="dcterms:W3CDTF">2023-08-02T07:13:59Z</dcterms:modified>
</cp:coreProperties>
</file>