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0"/>
  </p:notesMasterIdLst>
  <p:sldIdLst>
    <p:sldId id="275" r:id="rId3"/>
    <p:sldId id="268" r:id="rId4"/>
    <p:sldId id="276" r:id="rId5"/>
    <p:sldId id="277" r:id="rId6"/>
    <p:sldId id="291" r:id="rId7"/>
    <p:sldId id="278" r:id="rId8"/>
    <p:sldId id="281" r:id="rId9"/>
    <p:sldId id="292" r:id="rId10"/>
    <p:sldId id="295" r:id="rId11"/>
    <p:sldId id="297" r:id="rId12"/>
    <p:sldId id="296" r:id="rId13"/>
    <p:sldId id="298" r:id="rId14"/>
    <p:sldId id="293" r:id="rId15"/>
    <p:sldId id="299" r:id="rId16"/>
    <p:sldId id="300" r:id="rId17"/>
    <p:sldId id="305" r:id="rId18"/>
    <p:sldId id="306" r:id="rId19"/>
    <p:sldId id="307" r:id="rId20"/>
    <p:sldId id="294" r:id="rId21"/>
    <p:sldId id="280" r:id="rId22"/>
    <p:sldId id="308" r:id="rId23"/>
    <p:sldId id="285" r:id="rId24"/>
    <p:sldId id="309" r:id="rId25"/>
    <p:sldId id="286" r:id="rId26"/>
    <p:sldId id="287" r:id="rId27"/>
    <p:sldId id="288" r:id="rId28"/>
    <p:sldId id="28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BE4336"/>
    <a:srgbClr val="B131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7971" autoAdjust="0"/>
  </p:normalViewPr>
  <p:slideViewPr>
    <p:cSldViewPr snapToGrid="0">
      <p:cViewPr varScale="1">
        <p:scale>
          <a:sx n="69" d="100"/>
          <a:sy n="69" d="100"/>
        </p:scale>
        <p:origin x="115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770EF-F83C-41A9-B963-CD28D652117F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C767C-F4CB-437F-98CB-A6CB3F770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15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C767C-F4CB-437F-98CB-A6CB3F7703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01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Focus</a:t>
            </a:r>
            <a:r>
              <a:rPr lang="en-US" b="0" baseline="0" dirty="0"/>
              <a:t> on words/ phrases that maybe challenging to your students. Review/ go through quickly those your students are familiar with.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C767C-F4CB-437F-98CB-A6CB3F7703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75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Focus</a:t>
            </a:r>
            <a:r>
              <a:rPr lang="en-US" b="0" baseline="0" dirty="0"/>
              <a:t> on words/ phrases that maybe challenging to your students. Review/ go through quickly those your students are familiar with.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C767C-F4CB-437F-98CB-A6CB3F7703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487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Focus</a:t>
            </a:r>
            <a:r>
              <a:rPr lang="en-US" b="0" baseline="0" dirty="0"/>
              <a:t> on words/ phrases that maybe challenging to your students. Review/ go through quickly those your students are familiar with.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C767C-F4CB-437F-98CB-A6CB3F7703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902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Focus</a:t>
            </a:r>
            <a:r>
              <a:rPr lang="en-US" b="0" baseline="0" dirty="0"/>
              <a:t> on words/ phrases that maybe challenging to your students. Review/ go through quickly those your students are familiar with.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C767C-F4CB-437F-98CB-A6CB3F7703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17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67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011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455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A291F16-60D2-BE4D-8D42-1D2F1D761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1748" y="6549866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075" y="6325678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795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558987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53423" y="2"/>
            <a:ext cx="63671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prstClr val="white"/>
                </a:solidFill>
              </a:rPr>
              <a:t>Unit 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CEC4D34-5C0D-A247-B0E6-0132545A151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3423" y="6421416"/>
            <a:ext cx="2941661" cy="52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15129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FAB79FA-3F64-CB4B-B48D-9BD1D031CD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1748" y="6549866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075" y="6325678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795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558987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05DC4D-802B-1E4E-92C3-EBCFD64330B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3423" y="6421416"/>
            <a:ext cx="2941661" cy="522532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7C1779EA-D06B-284E-9192-FBDDC8E474AA}"/>
              </a:ext>
            </a:extLst>
          </p:cNvPr>
          <p:cNvSpPr txBox="1"/>
          <p:nvPr userDrawn="1"/>
        </p:nvSpPr>
        <p:spPr>
          <a:xfrm>
            <a:off x="153423" y="2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Unit 1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CFFE9008-E3F8-95C9-F563-EB605DAFB75B}"/>
              </a:ext>
            </a:extLst>
          </p:cNvPr>
          <p:cNvSpPr txBox="1"/>
          <p:nvPr userDrawn="1"/>
        </p:nvSpPr>
        <p:spPr>
          <a:xfrm>
            <a:off x="11068531" y="2"/>
            <a:ext cx="995785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Lesson 1c</a:t>
            </a:r>
          </a:p>
        </p:txBody>
      </p:sp>
    </p:spTree>
    <p:extLst>
      <p:ext uri="{BB962C8B-B14F-4D97-AF65-F5344CB8AC3E}">
        <p14:creationId xmlns:p14="http://schemas.microsoft.com/office/powerpoint/2010/main" val="3176190522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03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40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26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50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81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002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44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65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04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870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21" Type="http://schemas.openxmlformats.org/officeDocument/2006/relationships/slideLayout" Target="../slideLayouts/slideLayout13.xml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audio" Target="../media/media11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23" Type="http://schemas.openxmlformats.org/officeDocument/2006/relationships/image" Target="../media/image12.png"/><Relationship Id="rId10" Type="http://schemas.openxmlformats.org/officeDocument/2006/relationships/audio" Target="../media/media6.mp3"/><Relationship Id="rId19" Type="http://schemas.microsoft.com/office/2007/relationships/media" Target="../media/media11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microsoft.com/office/2007/relationships/media" Target="../media/media17.mp3"/><Relationship Id="rId18" Type="http://schemas.openxmlformats.org/officeDocument/2006/relationships/audio" Target="../media/media19.mp3"/><Relationship Id="rId26" Type="http://schemas.openxmlformats.org/officeDocument/2006/relationships/notesSlide" Target="../notesSlides/notesSlide4.xml"/><Relationship Id="rId3" Type="http://schemas.microsoft.com/office/2007/relationships/media" Target="../media/media13.mp3"/><Relationship Id="rId21" Type="http://schemas.microsoft.com/office/2007/relationships/media" Target="../media/media21.mp3"/><Relationship Id="rId7" Type="http://schemas.microsoft.com/office/2007/relationships/media" Target="../media/media11.mp3"/><Relationship Id="rId12" Type="http://schemas.openxmlformats.org/officeDocument/2006/relationships/audio" Target="../media/media16.mp3"/><Relationship Id="rId17" Type="http://schemas.microsoft.com/office/2007/relationships/media" Target="../media/media19.mp3"/><Relationship Id="rId25" Type="http://schemas.openxmlformats.org/officeDocument/2006/relationships/slideLayout" Target="../slideLayouts/slideLayout13.xml"/><Relationship Id="rId2" Type="http://schemas.openxmlformats.org/officeDocument/2006/relationships/audio" Target="../media/media12.mp3"/><Relationship Id="rId16" Type="http://schemas.openxmlformats.org/officeDocument/2006/relationships/audio" Target="../media/media18.mp3"/><Relationship Id="rId20" Type="http://schemas.openxmlformats.org/officeDocument/2006/relationships/audio" Target="../media/media20.mp3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11" Type="http://schemas.microsoft.com/office/2007/relationships/media" Target="../media/media16.mp3"/><Relationship Id="rId24" Type="http://schemas.openxmlformats.org/officeDocument/2006/relationships/audio" Target="../media/media22.mp3"/><Relationship Id="rId5" Type="http://schemas.microsoft.com/office/2007/relationships/media" Target="../media/media14.mp3"/><Relationship Id="rId15" Type="http://schemas.microsoft.com/office/2007/relationships/media" Target="../media/media18.mp3"/><Relationship Id="rId23" Type="http://schemas.microsoft.com/office/2007/relationships/media" Target="../media/media22.mp3"/><Relationship Id="rId10" Type="http://schemas.openxmlformats.org/officeDocument/2006/relationships/audio" Target="../media/media15.mp3"/><Relationship Id="rId19" Type="http://schemas.microsoft.com/office/2007/relationships/media" Target="../media/media20.mp3"/><Relationship Id="rId4" Type="http://schemas.openxmlformats.org/officeDocument/2006/relationships/audio" Target="../media/media13.mp3"/><Relationship Id="rId9" Type="http://schemas.microsoft.com/office/2007/relationships/media" Target="../media/media15.mp3"/><Relationship Id="rId14" Type="http://schemas.openxmlformats.org/officeDocument/2006/relationships/audio" Target="../media/media17.mp3"/><Relationship Id="rId22" Type="http://schemas.openxmlformats.org/officeDocument/2006/relationships/audio" Target="../media/media21.mp3"/><Relationship Id="rId27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microsoft.com/office/2007/relationships/media" Target="../media/media17.mp3"/><Relationship Id="rId18" Type="http://schemas.openxmlformats.org/officeDocument/2006/relationships/audio" Target="../media/media19.mp3"/><Relationship Id="rId26" Type="http://schemas.openxmlformats.org/officeDocument/2006/relationships/notesSlide" Target="../notesSlides/notesSlide5.xml"/><Relationship Id="rId3" Type="http://schemas.microsoft.com/office/2007/relationships/media" Target="../media/media13.mp3"/><Relationship Id="rId21" Type="http://schemas.microsoft.com/office/2007/relationships/media" Target="../media/media21.mp3"/><Relationship Id="rId7" Type="http://schemas.microsoft.com/office/2007/relationships/media" Target="../media/media11.mp3"/><Relationship Id="rId12" Type="http://schemas.openxmlformats.org/officeDocument/2006/relationships/audio" Target="../media/media16.mp3"/><Relationship Id="rId17" Type="http://schemas.microsoft.com/office/2007/relationships/media" Target="../media/media19.mp3"/><Relationship Id="rId25" Type="http://schemas.openxmlformats.org/officeDocument/2006/relationships/slideLayout" Target="../slideLayouts/slideLayout13.xml"/><Relationship Id="rId2" Type="http://schemas.openxmlformats.org/officeDocument/2006/relationships/audio" Target="../media/media12.mp3"/><Relationship Id="rId16" Type="http://schemas.openxmlformats.org/officeDocument/2006/relationships/audio" Target="../media/media18.mp3"/><Relationship Id="rId20" Type="http://schemas.openxmlformats.org/officeDocument/2006/relationships/audio" Target="../media/media20.mp3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11" Type="http://schemas.microsoft.com/office/2007/relationships/media" Target="../media/media16.mp3"/><Relationship Id="rId24" Type="http://schemas.openxmlformats.org/officeDocument/2006/relationships/audio" Target="../media/media22.mp3"/><Relationship Id="rId5" Type="http://schemas.microsoft.com/office/2007/relationships/media" Target="../media/media14.mp3"/><Relationship Id="rId15" Type="http://schemas.microsoft.com/office/2007/relationships/media" Target="../media/media18.mp3"/><Relationship Id="rId23" Type="http://schemas.microsoft.com/office/2007/relationships/media" Target="../media/media22.mp3"/><Relationship Id="rId10" Type="http://schemas.openxmlformats.org/officeDocument/2006/relationships/audio" Target="../media/media15.mp3"/><Relationship Id="rId19" Type="http://schemas.microsoft.com/office/2007/relationships/media" Target="../media/media20.mp3"/><Relationship Id="rId4" Type="http://schemas.openxmlformats.org/officeDocument/2006/relationships/audio" Target="../media/media13.mp3"/><Relationship Id="rId9" Type="http://schemas.microsoft.com/office/2007/relationships/media" Target="../media/media15.mp3"/><Relationship Id="rId14" Type="http://schemas.openxmlformats.org/officeDocument/2006/relationships/audio" Target="../media/media17.mp3"/><Relationship Id="rId22" Type="http://schemas.openxmlformats.org/officeDocument/2006/relationships/audio" Target="../media/media21.mp3"/><Relationship Id="rId27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21" Type="http://schemas.openxmlformats.org/officeDocument/2006/relationships/slideLayout" Target="../slideLayouts/slideLayout13.xml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audio" Target="../media/media11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23" Type="http://schemas.openxmlformats.org/officeDocument/2006/relationships/image" Target="../media/image12.png"/><Relationship Id="rId10" Type="http://schemas.openxmlformats.org/officeDocument/2006/relationships/audio" Target="../media/media6.mp3"/><Relationship Id="rId19" Type="http://schemas.microsoft.com/office/2007/relationships/media" Target="../media/media11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1096" y="-236538"/>
            <a:ext cx="13054191" cy="7331075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5C04E7A8-1F91-4292-83BC-4B11A5597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6915" y="2383396"/>
            <a:ext cx="663416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libri" pitchFamily="34" charset="0"/>
              </a:rPr>
              <a:t>Unit 1: Home and Places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  <a:latin typeface="Calibri" pitchFamily="34" charset="0"/>
              </a:rPr>
              <a:t>Lesson 1c: Vocabulary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  <a:latin typeface="Calibri" pitchFamily="34" charset="0"/>
              </a:rPr>
              <a:t>Page 26</a:t>
            </a:r>
          </a:p>
        </p:txBody>
      </p:sp>
    </p:spTree>
    <p:extLst>
      <p:ext uri="{BB962C8B-B14F-4D97-AF65-F5344CB8AC3E}">
        <p14:creationId xmlns:p14="http://schemas.microsoft.com/office/powerpoint/2010/main" val="662620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756AE09-EE04-4ED7-972B-95EFB9B1D9AA}"/>
              </a:ext>
            </a:extLst>
          </p:cNvPr>
          <p:cNvSpPr txBox="1"/>
          <p:nvPr/>
        </p:nvSpPr>
        <p:spPr>
          <a:xfrm>
            <a:off x="1614268" y="1058565"/>
            <a:ext cx="645471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- </a:t>
            </a:r>
            <a:r>
              <a:rPr lang="vi-VN" sz="3000" dirty="0">
                <a:solidFill>
                  <a:srgbClr val="BE4336"/>
                </a:solidFill>
                <a:effectLst/>
                <a:latin typeface="Calibri (Body)"/>
                <a:ea typeface="Arial" panose="020B0604020202020204" pitchFamily="34" charset="0"/>
              </a:rPr>
              <a:t>hospital</a:t>
            </a:r>
            <a:r>
              <a:rPr lang="en-US" sz="3000" dirty="0">
                <a:solidFill>
                  <a:srgbClr val="BE4336"/>
                </a:solidFill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vi-VN" sz="3000" dirty="0">
                <a:solidFill>
                  <a:srgbClr val="0033CC"/>
                </a:solidFill>
                <a:latin typeface="Calibri (Body)"/>
              </a:rPr>
              <a:t>/ˈhɒspɪtl/</a:t>
            </a:r>
            <a:r>
              <a:rPr lang="en-US" sz="3000" dirty="0">
                <a:solidFill>
                  <a:srgbClr val="0033CC"/>
                </a:solidFill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en-US" sz="3000" dirty="0">
                <a:solidFill>
                  <a:schemeClr val="accent6"/>
                </a:solidFill>
                <a:effectLst/>
                <a:latin typeface="Calibri (Body)"/>
                <a:ea typeface="Arial" panose="020B0604020202020204" pitchFamily="34" charset="0"/>
              </a:rPr>
              <a:t>(n):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bệnh</a:t>
            </a:r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viện</a:t>
            </a:r>
            <a:endParaRPr lang="vi-VN" sz="3000" dirty="0">
              <a:latin typeface="Calibri (Body)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3B8E6D-7A2D-4FB8-9D75-7CF61F8A4A37}"/>
              </a:ext>
            </a:extLst>
          </p:cNvPr>
          <p:cNvSpPr txBox="1"/>
          <p:nvPr/>
        </p:nvSpPr>
        <p:spPr>
          <a:xfrm>
            <a:off x="1600200" y="1568241"/>
            <a:ext cx="861897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- </a:t>
            </a:r>
            <a:r>
              <a:rPr lang="vi-VN" sz="3000" dirty="0">
                <a:solidFill>
                  <a:srgbClr val="BE4336"/>
                </a:solidFill>
                <a:effectLst/>
                <a:latin typeface="Calibri (Body)"/>
                <a:ea typeface="Arial" panose="020B0604020202020204" pitchFamily="34" charset="0"/>
              </a:rPr>
              <a:t>cinema</a:t>
            </a:r>
            <a:r>
              <a:rPr lang="en-US" sz="3000" dirty="0">
                <a:solidFill>
                  <a:srgbClr val="BE4336"/>
                </a:solidFill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vi-VN" sz="3000" dirty="0">
                <a:solidFill>
                  <a:srgbClr val="0033CC"/>
                </a:solidFill>
                <a:latin typeface="Calibri (Body)"/>
              </a:rPr>
              <a:t>/ˈsɪnəmə/</a:t>
            </a:r>
            <a:r>
              <a:rPr lang="en-US" sz="3000" dirty="0">
                <a:solidFill>
                  <a:schemeClr val="accent6"/>
                </a:solidFill>
                <a:latin typeface="Calibri (Body)"/>
              </a:rPr>
              <a:t> </a:t>
            </a:r>
            <a:r>
              <a:rPr lang="en-US" sz="3000" dirty="0">
                <a:solidFill>
                  <a:schemeClr val="accent6"/>
                </a:solidFill>
                <a:effectLst/>
                <a:latin typeface="Calibri (Body)"/>
                <a:ea typeface="Arial" panose="020B0604020202020204" pitchFamily="34" charset="0"/>
              </a:rPr>
              <a:t>(n):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rạp</a:t>
            </a:r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chiếu</a:t>
            </a:r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phim</a:t>
            </a:r>
            <a:endParaRPr lang="vi-VN" sz="3000" dirty="0">
              <a:latin typeface="Calibri (Body)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B70CEE-2A17-4F97-BF95-02EC99D7F50D}"/>
              </a:ext>
            </a:extLst>
          </p:cNvPr>
          <p:cNvSpPr txBox="1"/>
          <p:nvPr/>
        </p:nvSpPr>
        <p:spPr>
          <a:xfrm>
            <a:off x="1600200" y="2076158"/>
            <a:ext cx="907717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- </a:t>
            </a:r>
            <a:r>
              <a:rPr lang="vi-VN" sz="3000" dirty="0">
                <a:solidFill>
                  <a:srgbClr val="BE4336"/>
                </a:solidFill>
                <a:effectLst/>
                <a:latin typeface="Calibri (Body)"/>
                <a:ea typeface="Arial" panose="020B0604020202020204" pitchFamily="34" charset="0"/>
              </a:rPr>
              <a:t>police station</a:t>
            </a:r>
            <a:r>
              <a:rPr lang="en-US" sz="3000" dirty="0">
                <a:solidFill>
                  <a:srgbClr val="BE4336"/>
                </a:solidFill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vi-VN" sz="3000" b="0" dirty="0">
                <a:solidFill>
                  <a:srgbClr val="0033CC"/>
                </a:solidFill>
                <a:effectLst/>
                <a:latin typeface="Calibri (Body)"/>
              </a:rPr>
              <a:t>/pəˈliːs ˌsteɪʃn/</a:t>
            </a:r>
            <a:r>
              <a:rPr lang="en-US" sz="3000" dirty="0">
                <a:solidFill>
                  <a:srgbClr val="0033CC"/>
                </a:solidFill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en-US" sz="3000" dirty="0">
                <a:solidFill>
                  <a:schemeClr val="accent6"/>
                </a:solidFill>
                <a:effectLst/>
                <a:latin typeface="Calibri (Body)"/>
                <a:ea typeface="Arial" panose="020B0604020202020204" pitchFamily="34" charset="0"/>
              </a:rPr>
              <a:t>(n):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đồn</a:t>
            </a:r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cảnh</a:t>
            </a:r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sát</a:t>
            </a:r>
            <a:endParaRPr lang="vi-VN" sz="3000" dirty="0">
              <a:latin typeface="Calibri (Body)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3E8734-983A-47D3-AF10-A33373956EA8}"/>
              </a:ext>
            </a:extLst>
          </p:cNvPr>
          <p:cNvSpPr txBox="1"/>
          <p:nvPr/>
        </p:nvSpPr>
        <p:spPr>
          <a:xfrm>
            <a:off x="1656472" y="2609501"/>
            <a:ext cx="645471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latin typeface="Calibri (Body)"/>
                <a:ea typeface="Arial" panose="020B0604020202020204" pitchFamily="34" charset="0"/>
              </a:rPr>
              <a:t>- </a:t>
            </a:r>
            <a:r>
              <a:rPr lang="en-US" sz="3000" dirty="0">
                <a:solidFill>
                  <a:srgbClr val="BE4336"/>
                </a:solidFill>
                <a:latin typeface="Calibri (Body)"/>
                <a:ea typeface="Arial" panose="020B0604020202020204" pitchFamily="34" charset="0"/>
              </a:rPr>
              <a:t>s</a:t>
            </a:r>
            <a:r>
              <a:rPr lang="vi-VN" sz="3000" dirty="0">
                <a:solidFill>
                  <a:srgbClr val="BE4336"/>
                </a:solidFill>
                <a:effectLst/>
                <a:latin typeface="Calibri (Body)"/>
                <a:ea typeface="Arial" panose="020B0604020202020204" pitchFamily="34" charset="0"/>
              </a:rPr>
              <a:t>chool</a:t>
            </a:r>
            <a:r>
              <a:rPr lang="en-US" sz="3000" dirty="0">
                <a:solidFill>
                  <a:srgbClr val="BE4336"/>
                </a:solidFill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vi-VN" sz="3000" b="0" dirty="0">
                <a:solidFill>
                  <a:srgbClr val="0033CC"/>
                </a:solidFill>
                <a:effectLst/>
                <a:latin typeface="Calibri (Body)"/>
              </a:rPr>
              <a:t>/skuːl/</a:t>
            </a:r>
            <a:r>
              <a:rPr lang="en-US" sz="3000" dirty="0">
                <a:solidFill>
                  <a:srgbClr val="0033CC"/>
                </a:solidFill>
                <a:latin typeface="Calibri (Body)"/>
              </a:rPr>
              <a:t> </a:t>
            </a:r>
            <a:r>
              <a:rPr lang="en-US" sz="3000" dirty="0">
                <a:solidFill>
                  <a:schemeClr val="accent6"/>
                </a:solidFill>
                <a:effectLst/>
                <a:latin typeface="Calibri (Body)"/>
                <a:ea typeface="Arial" panose="020B0604020202020204" pitchFamily="34" charset="0"/>
              </a:rPr>
              <a:t>(n):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trường</a:t>
            </a:r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học</a:t>
            </a:r>
            <a:endParaRPr lang="vi-VN" sz="3000" dirty="0">
              <a:latin typeface="Calibri (Body)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F56FA8-1138-46F4-B3B3-F1D36FBD9584}"/>
              </a:ext>
            </a:extLst>
          </p:cNvPr>
          <p:cNvSpPr txBox="1"/>
          <p:nvPr/>
        </p:nvSpPr>
        <p:spPr>
          <a:xfrm>
            <a:off x="1656472" y="3152949"/>
            <a:ext cx="645471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- </a:t>
            </a:r>
            <a:r>
              <a:rPr lang="vi-VN" sz="3000" dirty="0">
                <a:solidFill>
                  <a:srgbClr val="BE4336"/>
                </a:solidFill>
                <a:effectLst/>
                <a:latin typeface="Calibri (Body)"/>
                <a:ea typeface="Arial" panose="020B0604020202020204" pitchFamily="34" charset="0"/>
              </a:rPr>
              <a:t>park</a:t>
            </a:r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vi-VN" sz="3000" b="0" dirty="0">
                <a:solidFill>
                  <a:srgbClr val="0033CC"/>
                </a:solidFill>
                <a:effectLst/>
                <a:latin typeface="Calibri (Body)"/>
              </a:rPr>
              <a:t>/pɑːk/</a:t>
            </a:r>
            <a:r>
              <a:rPr lang="en-US" sz="3000" b="0" dirty="0">
                <a:solidFill>
                  <a:srgbClr val="0033CC"/>
                </a:solidFill>
                <a:effectLst/>
                <a:latin typeface="Calibri (Body)"/>
              </a:rPr>
              <a:t> </a:t>
            </a:r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(n):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công</a:t>
            </a:r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viên</a:t>
            </a:r>
            <a:endParaRPr lang="vi-VN" sz="3000" dirty="0">
              <a:latin typeface="Calibri (Body)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780BAC-A83B-4246-9EDB-AA481908352D}"/>
              </a:ext>
            </a:extLst>
          </p:cNvPr>
          <p:cNvSpPr txBox="1"/>
          <p:nvPr/>
        </p:nvSpPr>
        <p:spPr>
          <a:xfrm>
            <a:off x="1600200" y="3702148"/>
            <a:ext cx="105918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- </a:t>
            </a:r>
            <a:r>
              <a:rPr lang="vi-VN" sz="3000" dirty="0">
                <a:solidFill>
                  <a:srgbClr val="BE4336"/>
                </a:solidFill>
                <a:effectLst/>
                <a:latin typeface="Calibri (Body)"/>
                <a:ea typeface="Arial" panose="020B0604020202020204" pitchFamily="34" charset="0"/>
              </a:rPr>
              <a:t>department store</a:t>
            </a:r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vi-VN" sz="3000" b="0" dirty="0">
                <a:solidFill>
                  <a:srgbClr val="0033CC"/>
                </a:solidFill>
                <a:effectLst/>
                <a:latin typeface="Calibri (Body)"/>
              </a:rPr>
              <a:t>/dɪˈpɑːtmənt ˌstɔː/</a:t>
            </a:r>
            <a:r>
              <a:rPr lang="en-US" sz="3000" dirty="0">
                <a:solidFill>
                  <a:schemeClr val="accent6"/>
                </a:solidFill>
                <a:effectLst/>
                <a:latin typeface="Calibri (Body)"/>
                <a:ea typeface="Arial" panose="020B0604020202020204" pitchFamily="34" charset="0"/>
              </a:rPr>
              <a:t>(n)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cửa</a:t>
            </a:r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hàng</a:t>
            </a:r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bách</a:t>
            </a:r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hoá</a:t>
            </a:r>
            <a:endParaRPr lang="en-US" sz="3000" dirty="0">
              <a:effectLst/>
              <a:latin typeface="Calibri (Body)"/>
              <a:ea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3103B2-DF9D-48CA-8DCD-5AE8FCB269E9}"/>
              </a:ext>
            </a:extLst>
          </p:cNvPr>
          <p:cNvSpPr txBox="1"/>
          <p:nvPr/>
        </p:nvSpPr>
        <p:spPr>
          <a:xfrm>
            <a:off x="1600200" y="4223211"/>
            <a:ext cx="982961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- </a:t>
            </a:r>
            <a:r>
              <a:rPr lang="vi-VN" sz="3000" dirty="0">
                <a:solidFill>
                  <a:srgbClr val="BE4336"/>
                </a:solidFill>
                <a:effectLst/>
                <a:latin typeface="Calibri (Body)"/>
                <a:ea typeface="Arial" panose="020B0604020202020204" pitchFamily="34" charset="0"/>
              </a:rPr>
              <a:t>supermarket</a:t>
            </a:r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vi-VN" sz="3000" b="0" dirty="0">
                <a:solidFill>
                  <a:srgbClr val="0033CC"/>
                </a:solidFill>
                <a:effectLst/>
                <a:latin typeface="Calibri (Body)"/>
              </a:rPr>
              <a:t>/ˈsuːpəˌmɑːkɪt/</a:t>
            </a:r>
            <a:r>
              <a:rPr lang="en-US" sz="3000" dirty="0">
                <a:solidFill>
                  <a:srgbClr val="0033CC"/>
                </a:solidFill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en-US" sz="3000" dirty="0">
                <a:solidFill>
                  <a:schemeClr val="accent6"/>
                </a:solidFill>
                <a:effectLst/>
                <a:latin typeface="Calibri (Body)"/>
                <a:ea typeface="Arial" panose="020B0604020202020204" pitchFamily="34" charset="0"/>
              </a:rPr>
              <a:t>(n):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siêu</a:t>
            </a:r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thị</a:t>
            </a:r>
            <a:endParaRPr lang="vi-VN" sz="3000" dirty="0">
              <a:latin typeface="Calibri (Body)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0BA53A-163D-4216-8788-2E9D19A48BDD}"/>
              </a:ext>
            </a:extLst>
          </p:cNvPr>
          <p:cNvSpPr txBox="1"/>
          <p:nvPr/>
        </p:nvSpPr>
        <p:spPr>
          <a:xfrm>
            <a:off x="1614268" y="4754880"/>
            <a:ext cx="832474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latin typeface="Calibri (Body)"/>
                <a:ea typeface="Arial" panose="020B0604020202020204" pitchFamily="34" charset="0"/>
              </a:rPr>
              <a:t>- </a:t>
            </a:r>
            <a:r>
              <a:rPr lang="en-US" sz="3000" dirty="0">
                <a:solidFill>
                  <a:srgbClr val="BE4336"/>
                </a:solidFill>
                <a:latin typeface="Calibri (Body)"/>
                <a:ea typeface="Arial" panose="020B0604020202020204" pitchFamily="34" charset="0"/>
              </a:rPr>
              <a:t>r</a:t>
            </a:r>
            <a:r>
              <a:rPr lang="vi-VN" sz="3000" dirty="0">
                <a:solidFill>
                  <a:srgbClr val="BE4336"/>
                </a:solidFill>
                <a:effectLst/>
                <a:latin typeface="Calibri (Body)"/>
                <a:ea typeface="Arial" panose="020B0604020202020204" pitchFamily="34" charset="0"/>
              </a:rPr>
              <a:t>estaurant</a:t>
            </a:r>
            <a:r>
              <a:rPr lang="en-US" sz="3000" dirty="0">
                <a:solidFill>
                  <a:srgbClr val="BE4336"/>
                </a:solidFill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vi-VN" sz="3000" b="0" dirty="0">
                <a:solidFill>
                  <a:srgbClr val="0033CC"/>
                </a:solidFill>
                <a:effectLst/>
                <a:latin typeface="Calibri (Body)"/>
              </a:rPr>
              <a:t>/ˈ</a:t>
            </a:r>
            <a:r>
              <a:rPr lang="vi-VN" sz="3000" dirty="0">
                <a:solidFill>
                  <a:srgbClr val="0033CC"/>
                </a:solidFill>
                <a:latin typeface="Calibri (Body)"/>
              </a:rPr>
              <a:t>restrɒnt</a:t>
            </a:r>
            <a:r>
              <a:rPr lang="vi-VN" sz="3000" b="0" dirty="0">
                <a:solidFill>
                  <a:srgbClr val="0033CC"/>
                </a:solidFill>
                <a:effectLst/>
                <a:latin typeface="Calibri (Body)"/>
              </a:rPr>
              <a:t>/</a:t>
            </a:r>
            <a:r>
              <a:rPr lang="en-US" sz="3000" b="0" dirty="0">
                <a:solidFill>
                  <a:srgbClr val="0033CC"/>
                </a:solidFill>
                <a:effectLst/>
                <a:latin typeface="Calibri (Body)"/>
              </a:rPr>
              <a:t> </a:t>
            </a:r>
            <a:r>
              <a:rPr lang="en-US" sz="3000" dirty="0">
                <a:solidFill>
                  <a:schemeClr val="accent6"/>
                </a:solidFill>
                <a:effectLst/>
                <a:latin typeface="Calibri (Body)"/>
                <a:ea typeface="Arial" panose="020B0604020202020204" pitchFamily="34" charset="0"/>
              </a:rPr>
              <a:t>(n):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nhà</a:t>
            </a:r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hàng</a:t>
            </a:r>
            <a:endParaRPr lang="vi-VN" sz="3000" dirty="0">
              <a:latin typeface="Calibri (Body)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412555-0302-42B7-9623-D4445086FEDC}"/>
              </a:ext>
            </a:extLst>
          </p:cNvPr>
          <p:cNvSpPr txBox="1"/>
          <p:nvPr/>
        </p:nvSpPr>
        <p:spPr>
          <a:xfrm>
            <a:off x="1642404" y="5242563"/>
            <a:ext cx="645471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- </a:t>
            </a:r>
            <a:r>
              <a:rPr lang="vi-VN" sz="3000" dirty="0">
                <a:solidFill>
                  <a:srgbClr val="BE4336"/>
                </a:solidFill>
                <a:effectLst/>
                <a:latin typeface="Calibri (Body)"/>
                <a:ea typeface="Arial" panose="020B0604020202020204" pitchFamily="34" charset="0"/>
              </a:rPr>
              <a:t>gym</a:t>
            </a:r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vi-VN" sz="3000" b="0" dirty="0">
                <a:solidFill>
                  <a:srgbClr val="0033CC"/>
                </a:solidFill>
                <a:effectLst/>
                <a:latin typeface="Calibri (Body)"/>
              </a:rPr>
              <a:t>/dʒɪm/</a:t>
            </a:r>
            <a:r>
              <a:rPr lang="en-US" sz="3000" b="0" dirty="0">
                <a:solidFill>
                  <a:srgbClr val="0033CC"/>
                </a:solidFill>
                <a:effectLst/>
                <a:latin typeface="Calibri (Body)"/>
              </a:rPr>
              <a:t> </a:t>
            </a:r>
            <a:r>
              <a:rPr lang="en-US" sz="3000" dirty="0">
                <a:solidFill>
                  <a:schemeClr val="accent6"/>
                </a:solidFill>
                <a:effectLst/>
                <a:latin typeface="Calibri (Body)"/>
                <a:ea typeface="Arial" panose="020B0604020202020204" pitchFamily="34" charset="0"/>
              </a:rPr>
              <a:t>(n):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phòng</a:t>
            </a:r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tập</a:t>
            </a:r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thể</a:t>
            </a:r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hình</a:t>
            </a:r>
            <a:endParaRPr lang="vi-VN" sz="3000" dirty="0">
              <a:latin typeface="Calibri (Body)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ABD41C-9844-4BAA-9A00-9164E46A592E}"/>
              </a:ext>
            </a:extLst>
          </p:cNvPr>
          <p:cNvSpPr txBox="1"/>
          <p:nvPr/>
        </p:nvSpPr>
        <p:spPr>
          <a:xfrm>
            <a:off x="1642405" y="5762618"/>
            <a:ext cx="870833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- </a:t>
            </a:r>
            <a:r>
              <a:rPr lang="vi-VN" sz="3000" dirty="0">
                <a:solidFill>
                  <a:srgbClr val="BE4336"/>
                </a:solidFill>
                <a:effectLst/>
                <a:latin typeface="Calibri (Body)"/>
                <a:ea typeface="Arial" panose="020B0604020202020204" pitchFamily="34" charset="0"/>
              </a:rPr>
              <a:t>post office</a:t>
            </a:r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vi-VN" sz="3000" b="0" dirty="0">
                <a:solidFill>
                  <a:srgbClr val="0033CC"/>
                </a:solidFill>
                <a:effectLst/>
                <a:latin typeface="Calibri (Body)"/>
              </a:rPr>
              <a:t>/ˈpəʊst ˌɒfɪs/</a:t>
            </a:r>
            <a:r>
              <a:rPr lang="en-US" sz="3000" dirty="0">
                <a:solidFill>
                  <a:srgbClr val="0033CC"/>
                </a:solidFill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en-US" sz="3000" dirty="0">
                <a:solidFill>
                  <a:schemeClr val="accent6"/>
                </a:solidFill>
                <a:effectLst/>
                <a:latin typeface="Calibri (Body)"/>
                <a:ea typeface="Arial" panose="020B0604020202020204" pitchFamily="34" charset="0"/>
              </a:rPr>
              <a:t>(n):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bưu</a:t>
            </a:r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điện</a:t>
            </a:r>
            <a:endParaRPr lang="vi-VN" sz="3000" dirty="0">
              <a:latin typeface="Calibri (Body)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4AEE21-54CA-45F5-A8F7-B0C7082ABF0C}"/>
              </a:ext>
            </a:extLst>
          </p:cNvPr>
          <p:cNvSpPr txBox="1"/>
          <p:nvPr/>
        </p:nvSpPr>
        <p:spPr>
          <a:xfrm>
            <a:off x="1012874" y="365758"/>
            <a:ext cx="4178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6"/>
                </a:solidFill>
              </a:rPr>
              <a:t>Vocabulary:</a:t>
            </a:r>
            <a:endParaRPr lang="vi-VN" sz="3200">
              <a:solidFill>
                <a:schemeClr val="accent6"/>
              </a:solidFill>
            </a:endParaRPr>
          </a:p>
        </p:txBody>
      </p:sp>
      <p:pic>
        <p:nvPicPr>
          <p:cNvPr id="25" name="hospital">
            <a:hlinkClick r:id="" action="ppaction://media"/>
            <a:extLst>
              <a:ext uri="{FF2B5EF4-FFF2-40B4-BE49-F238E27FC236}">
                <a16:creationId xmlns:a16="http://schemas.microsoft.com/office/drawing/2014/main" id="{769B5910-C6BD-4514-9AC9-00645AE05C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641503" y="206172"/>
            <a:ext cx="609600" cy="609600"/>
          </a:xfrm>
          <a:prstGeom prst="rect">
            <a:avLst/>
          </a:prstGeom>
        </p:spPr>
      </p:pic>
      <p:pic>
        <p:nvPicPr>
          <p:cNvPr id="26" name="cinema">
            <a:hlinkClick r:id="" action="ppaction://media"/>
            <a:extLst>
              <a:ext uri="{FF2B5EF4-FFF2-40B4-BE49-F238E27FC236}">
                <a16:creationId xmlns:a16="http://schemas.microsoft.com/office/drawing/2014/main" id="{21F73AE4-1B22-4859-8D5F-4B055F89B2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641503" y="245862"/>
            <a:ext cx="609600" cy="609600"/>
          </a:xfrm>
          <a:prstGeom prst="rect">
            <a:avLst/>
          </a:prstGeom>
        </p:spPr>
      </p:pic>
      <p:pic>
        <p:nvPicPr>
          <p:cNvPr id="27" name="police station">
            <a:hlinkClick r:id="" action="ppaction://media"/>
            <a:extLst>
              <a:ext uri="{FF2B5EF4-FFF2-40B4-BE49-F238E27FC236}">
                <a16:creationId xmlns:a16="http://schemas.microsoft.com/office/drawing/2014/main" id="{4BAC87F5-628E-48B8-8CAE-6B693F2058F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612084" y="261605"/>
            <a:ext cx="609600" cy="609600"/>
          </a:xfrm>
          <a:prstGeom prst="rect">
            <a:avLst/>
          </a:prstGeom>
        </p:spPr>
      </p:pic>
      <p:pic>
        <p:nvPicPr>
          <p:cNvPr id="28" name="school">
            <a:hlinkClick r:id="" action="ppaction://media"/>
            <a:extLst>
              <a:ext uri="{FF2B5EF4-FFF2-40B4-BE49-F238E27FC236}">
                <a16:creationId xmlns:a16="http://schemas.microsoft.com/office/drawing/2014/main" id="{2D7B8739-C531-49CF-A619-CE3D7175472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612084" y="231628"/>
            <a:ext cx="609600" cy="609600"/>
          </a:xfrm>
          <a:prstGeom prst="rect">
            <a:avLst/>
          </a:prstGeom>
        </p:spPr>
      </p:pic>
      <p:pic>
        <p:nvPicPr>
          <p:cNvPr id="29" name="park">
            <a:hlinkClick r:id="" action="ppaction://media"/>
            <a:extLst>
              <a:ext uri="{FF2B5EF4-FFF2-40B4-BE49-F238E27FC236}">
                <a16:creationId xmlns:a16="http://schemas.microsoft.com/office/drawing/2014/main" id="{00883FF7-E720-4E4A-B6E6-5C127FFCC34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612084" y="261605"/>
            <a:ext cx="609600" cy="609600"/>
          </a:xfrm>
          <a:prstGeom prst="rect">
            <a:avLst/>
          </a:prstGeom>
        </p:spPr>
      </p:pic>
      <p:pic>
        <p:nvPicPr>
          <p:cNvPr id="30" name="department store">
            <a:hlinkClick r:id="" action="ppaction://media"/>
            <a:extLst>
              <a:ext uri="{FF2B5EF4-FFF2-40B4-BE49-F238E27FC236}">
                <a16:creationId xmlns:a16="http://schemas.microsoft.com/office/drawing/2014/main" id="{EEBF8A34-136C-4364-89F7-8CF25C7429D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616188" y="242793"/>
            <a:ext cx="609600" cy="609600"/>
          </a:xfrm>
          <a:prstGeom prst="rect">
            <a:avLst/>
          </a:prstGeom>
        </p:spPr>
      </p:pic>
      <p:pic>
        <p:nvPicPr>
          <p:cNvPr id="31" name="supermarket">
            <a:hlinkClick r:id="" action="ppaction://media"/>
            <a:extLst>
              <a:ext uri="{FF2B5EF4-FFF2-40B4-BE49-F238E27FC236}">
                <a16:creationId xmlns:a16="http://schemas.microsoft.com/office/drawing/2014/main" id="{39390FA8-81EB-4C98-91BE-ACB6724F4D58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680886" y="287061"/>
            <a:ext cx="609600" cy="609600"/>
          </a:xfrm>
          <a:prstGeom prst="rect">
            <a:avLst/>
          </a:prstGeom>
        </p:spPr>
      </p:pic>
      <p:pic>
        <p:nvPicPr>
          <p:cNvPr id="32" name="restaurant">
            <a:hlinkClick r:id="" action="ppaction://media"/>
            <a:extLst>
              <a:ext uri="{FF2B5EF4-FFF2-40B4-BE49-F238E27FC236}">
                <a16:creationId xmlns:a16="http://schemas.microsoft.com/office/drawing/2014/main" id="{57EB3513-4C6B-4B6A-96F1-E5A72A44E4E0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630257" y="300291"/>
            <a:ext cx="609600" cy="609600"/>
          </a:xfrm>
          <a:prstGeom prst="rect">
            <a:avLst/>
          </a:prstGeom>
        </p:spPr>
      </p:pic>
      <p:pic>
        <p:nvPicPr>
          <p:cNvPr id="33" name="gym">
            <a:hlinkClick r:id="" action="ppaction://media"/>
            <a:extLst>
              <a:ext uri="{FF2B5EF4-FFF2-40B4-BE49-F238E27FC236}">
                <a16:creationId xmlns:a16="http://schemas.microsoft.com/office/drawing/2014/main" id="{0764A8AF-8F4F-4A1D-AB45-C852B069345F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639635" y="261605"/>
            <a:ext cx="609600" cy="609600"/>
          </a:xfrm>
          <a:prstGeom prst="rect">
            <a:avLst/>
          </a:prstGeom>
        </p:spPr>
      </p:pic>
      <p:pic>
        <p:nvPicPr>
          <p:cNvPr id="34" name="post office">
            <a:hlinkClick r:id="" action="ppaction://media"/>
            <a:extLst>
              <a:ext uri="{FF2B5EF4-FFF2-40B4-BE49-F238E27FC236}">
                <a16:creationId xmlns:a16="http://schemas.microsoft.com/office/drawing/2014/main" id="{114486D7-D928-45E6-996A-A76AA88078FF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649013" y="222919"/>
            <a:ext cx="609600" cy="6096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C1A00F4-E3FA-4DA2-B835-13AFF83C15ED}"/>
              </a:ext>
            </a:extLst>
          </p:cNvPr>
          <p:cNvSpPr txBox="1"/>
          <p:nvPr/>
        </p:nvSpPr>
        <p:spPr>
          <a:xfrm>
            <a:off x="1867611" y="841236"/>
            <a:ext cx="1086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Calibri (Body)"/>
                <a:ea typeface="Arial" panose="020B0604020202020204" pitchFamily="34" charset="0"/>
                <a:sym typeface="Wingdings 2" panose="05020102010507070707" pitchFamily="18" charset="2"/>
              </a:rPr>
              <a:t></a:t>
            </a:r>
            <a:endParaRPr lang="vi-VN" sz="24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26ADE25-EC87-42A3-B0CE-793D2396B495}"/>
              </a:ext>
            </a:extLst>
          </p:cNvPr>
          <p:cNvSpPr txBox="1"/>
          <p:nvPr/>
        </p:nvSpPr>
        <p:spPr>
          <a:xfrm>
            <a:off x="1891518" y="1371717"/>
            <a:ext cx="1086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Calibri (Body)"/>
                <a:ea typeface="Arial" panose="020B0604020202020204" pitchFamily="34" charset="0"/>
                <a:sym typeface="Wingdings 2" panose="05020102010507070707" pitchFamily="18" charset="2"/>
              </a:rPr>
              <a:t></a:t>
            </a:r>
            <a:endParaRPr lang="vi-VN" sz="2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A056ED0-416E-469B-A639-7FC16DA5DEFF}"/>
              </a:ext>
            </a:extLst>
          </p:cNvPr>
          <p:cNvSpPr txBox="1"/>
          <p:nvPr/>
        </p:nvSpPr>
        <p:spPr>
          <a:xfrm>
            <a:off x="2280140" y="1906624"/>
            <a:ext cx="1086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effectLst/>
                <a:latin typeface="Calibri (Body)"/>
                <a:ea typeface="Arial" panose="020B0604020202020204" pitchFamily="34" charset="0"/>
                <a:sym typeface="Wingdings 2" panose="05020102010507070707" pitchFamily="18" charset="2"/>
              </a:rPr>
              <a:t></a:t>
            </a:r>
            <a:endParaRPr lang="vi-VN" sz="240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F152017-1CB5-4014-B026-76F0CA640B82}"/>
              </a:ext>
            </a:extLst>
          </p:cNvPr>
          <p:cNvSpPr txBox="1"/>
          <p:nvPr/>
        </p:nvSpPr>
        <p:spPr>
          <a:xfrm>
            <a:off x="2434883" y="3551564"/>
            <a:ext cx="1086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effectLst/>
                <a:latin typeface="Calibri (Body)"/>
                <a:ea typeface="Arial" panose="020B0604020202020204" pitchFamily="34" charset="0"/>
                <a:sym typeface="Wingdings 2" panose="05020102010507070707" pitchFamily="18" charset="2"/>
              </a:rPr>
              <a:t></a:t>
            </a:r>
            <a:endParaRPr lang="vi-VN" sz="24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BB19652-C39C-4695-A53E-9351EA23E305}"/>
              </a:ext>
            </a:extLst>
          </p:cNvPr>
          <p:cNvSpPr txBox="1"/>
          <p:nvPr/>
        </p:nvSpPr>
        <p:spPr>
          <a:xfrm>
            <a:off x="1997025" y="4070560"/>
            <a:ext cx="1086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effectLst/>
                <a:latin typeface="Calibri (Body)"/>
                <a:ea typeface="Arial" panose="020B0604020202020204" pitchFamily="34" charset="0"/>
                <a:sym typeface="Wingdings 2" panose="05020102010507070707" pitchFamily="18" charset="2"/>
              </a:rPr>
              <a:t></a:t>
            </a:r>
            <a:endParaRPr lang="vi-VN" sz="24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7EBC94-CB89-4144-831A-0CF5F1D3ADF8}"/>
              </a:ext>
            </a:extLst>
          </p:cNvPr>
          <p:cNvSpPr txBox="1"/>
          <p:nvPr/>
        </p:nvSpPr>
        <p:spPr>
          <a:xfrm>
            <a:off x="1817710" y="4557990"/>
            <a:ext cx="1086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Calibri (Body)"/>
                <a:ea typeface="Arial" panose="020B0604020202020204" pitchFamily="34" charset="0"/>
                <a:sym typeface="Wingdings 2" panose="05020102010507070707" pitchFamily="18" charset="2"/>
              </a:rPr>
              <a:t></a:t>
            </a:r>
            <a:endParaRPr lang="vi-VN" sz="24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3029EA-B4CE-494D-8E83-7986AEA806FF}"/>
              </a:ext>
            </a:extLst>
          </p:cNvPr>
          <p:cNvSpPr txBox="1"/>
          <p:nvPr/>
        </p:nvSpPr>
        <p:spPr>
          <a:xfrm>
            <a:off x="1841259" y="5602657"/>
            <a:ext cx="1086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Calibri (Body)"/>
                <a:ea typeface="Arial" panose="020B0604020202020204" pitchFamily="34" charset="0"/>
                <a:sym typeface="Wingdings 2" panose="05020102010507070707" pitchFamily="18" charset="2"/>
              </a:rPr>
              <a:t>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333018180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2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40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29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5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19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69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200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8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90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40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EE6AE6-A7A0-40BE-9D1B-B7F9F51788DF}"/>
              </a:ext>
            </a:extLst>
          </p:cNvPr>
          <p:cNvSpPr txBox="1"/>
          <p:nvPr/>
        </p:nvSpPr>
        <p:spPr>
          <a:xfrm>
            <a:off x="784268" y="5996408"/>
            <a:ext cx="75860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ea typeface="Arial" panose="020B0604020202020204" pitchFamily="34" charset="0"/>
              </a:rPr>
              <a:t>- </a:t>
            </a:r>
            <a:r>
              <a:rPr lang="en-US" sz="3000" dirty="0">
                <a:solidFill>
                  <a:srgbClr val="B13134"/>
                </a:solidFill>
                <a:latin typeface="+mj-lt"/>
                <a:ea typeface="Arial" panose="020B0604020202020204" pitchFamily="34" charset="0"/>
              </a:rPr>
              <a:t>l</a:t>
            </a:r>
            <a:r>
              <a:rPr lang="vi-VN" sz="3000" dirty="0">
                <a:solidFill>
                  <a:srgbClr val="B13134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ibrary</a:t>
            </a:r>
            <a:r>
              <a:rPr lang="en-US" sz="3000" dirty="0">
                <a:solidFill>
                  <a:srgbClr val="B13134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/ˈlaɪbrəri/</a:t>
            </a:r>
            <a:r>
              <a:rPr lang="en-US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effectLst/>
                <a:ea typeface="Arial" panose="020B0604020202020204" pitchFamily="34" charset="0"/>
              </a:rPr>
              <a:t>(n) </a:t>
            </a:r>
            <a:r>
              <a:rPr lang="en-US" sz="3000" dirty="0" err="1">
                <a:effectLst/>
                <a:ea typeface="Arial" panose="020B0604020202020204" pitchFamily="34" charset="0"/>
              </a:rPr>
              <a:t>thư</a:t>
            </a:r>
            <a:r>
              <a:rPr lang="en-US" sz="3000" dirty="0">
                <a:effectLst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ea typeface="Arial" panose="020B0604020202020204" pitchFamily="34" charset="0"/>
              </a:rPr>
              <a:t>viện</a:t>
            </a:r>
            <a:endParaRPr lang="vi-VN" sz="3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1442BC-E5FC-416F-BA2A-076786AAC24B}"/>
              </a:ext>
            </a:extLst>
          </p:cNvPr>
          <p:cNvSpPr txBox="1"/>
          <p:nvPr/>
        </p:nvSpPr>
        <p:spPr>
          <a:xfrm>
            <a:off x="784268" y="626850"/>
            <a:ext cx="1026929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B13134"/>
                </a:solidFill>
                <a:effectLst/>
                <a:ea typeface="Arial" panose="020B0604020202020204" pitchFamily="34" charset="0"/>
              </a:rPr>
              <a:t>- </a:t>
            </a:r>
            <a:r>
              <a:rPr lang="vi-VN" sz="3000" dirty="0">
                <a:solidFill>
                  <a:srgbClr val="B13134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clothes shop</a:t>
            </a:r>
            <a:r>
              <a:rPr lang="en-US" sz="3000" dirty="0">
                <a:solidFill>
                  <a:srgbClr val="B13134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/ˈkləʊðz</a:t>
            </a:r>
            <a:r>
              <a:rPr lang="en-US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ʃɒp/</a:t>
            </a:r>
            <a:r>
              <a:rPr lang="en-US" sz="3000" dirty="0">
                <a:solidFill>
                  <a:srgbClr val="0033CC"/>
                </a:solidFill>
              </a:rPr>
              <a:t> 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effectLst/>
                <a:ea typeface="Arial" panose="020B0604020202020204" pitchFamily="34" charset="0"/>
              </a:rPr>
              <a:t>(n): </a:t>
            </a:r>
            <a:r>
              <a:rPr lang="en-US" sz="3000" dirty="0" err="1">
                <a:effectLst/>
                <a:ea typeface="Arial" panose="020B0604020202020204" pitchFamily="34" charset="0"/>
              </a:rPr>
              <a:t>cửa</a:t>
            </a:r>
            <a:r>
              <a:rPr lang="en-US" sz="3000" dirty="0">
                <a:effectLst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ea typeface="Arial" panose="020B0604020202020204" pitchFamily="34" charset="0"/>
              </a:rPr>
              <a:t>hàng</a:t>
            </a:r>
            <a:r>
              <a:rPr lang="en-US" sz="3000" dirty="0">
                <a:effectLst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ea typeface="Arial" panose="020B0604020202020204" pitchFamily="34" charset="0"/>
              </a:rPr>
              <a:t>quần</a:t>
            </a:r>
            <a:r>
              <a:rPr lang="en-US" sz="3000" dirty="0">
                <a:effectLst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ea typeface="Arial" panose="020B0604020202020204" pitchFamily="34" charset="0"/>
              </a:rPr>
              <a:t>áo</a:t>
            </a:r>
            <a:endParaRPr lang="vi-VN" sz="3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B511E6-F155-410E-B46E-9DADA915818F}"/>
              </a:ext>
            </a:extLst>
          </p:cNvPr>
          <p:cNvSpPr txBox="1"/>
          <p:nvPr/>
        </p:nvSpPr>
        <p:spPr>
          <a:xfrm>
            <a:off x="784268" y="1179735"/>
            <a:ext cx="1297424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B13134"/>
                </a:solidFill>
                <a:effectLst/>
                <a:ea typeface="Arial" panose="020B0604020202020204" pitchFamily="34" charset="0"/>
              </a:rPr>
              <a:t>- </a:t>
            </a:r>
            <a:r>
              <a:rPr lang="vi-VN" sz="3000" dirty="0">
                <a:solidFill>
                  <a:srgbClr val="B13134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fast food restaurant</a:t>
            </a:r>
            <a:r>
              <a:rPr lang="en-US" sz="3000" dirty="0">
                <a:solidFill>
                  <a:srgbClr val="B13134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/ˌfɑːst ˈfuːd ˌrest</a:t>
            </a:r>
            <a:r>
              <a:rPr lang="vi-VN" sz="3000" dirty="0">
                <a:solidFill>
                  <a:srgbClr val="0033CC"/>
                </a:solidFill>
                <a:latin typeface="Calibri (Body)"/>
              </a:rPr>
              <a:t>ə</a:t>
            </a:r>
            <a:r>
              <a:rPr lang="vi-VN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rɒnt/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effectLst/>
                <a:ea typeface="Arial" panose="020B0604020202020204" pitchFamily="34" charset="0"/>
              </a:rPr>
              <a:t>(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effectLst/>
                <a:ea typeface="Arial" panose="020B0604020202020204" pitchFamily="34" charset="0"/>
              </a:rPr>
              <a:t>n.p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effectLst/>
                <a:ea typeface="Arial" panose="020B0604020202020204" pitchFamily="34" charset="0"/>
              </a:rPr>
              <a:t>) </a:t>
            </a:r>
            <a:r>
              <a:rPr lang="en-US" sz="3000" dirty="0" err="1">
                <a:effectLst/>
                <a:ea typeface="Arial" panose="020B0604020202020204" pitchFamily="34" charset="0"/>
              </a:rPr>
              <a:t>nhà</a:t>
            </a:r>
            <a:r>
              <a:rPr lang="en-US" sz="3000" dirty="0">
                <a:effectLst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ea typeface="Arial" panose="020B0604020202020204" pitchFamily="34" charset="0"/>
              </a:rPr>
              <a:t>hàng</a:t>
            </a:r>
            <a:r>
              <a:rPr lang="en-US" sz="3000" dirty="0">
                <a:effectLst/>
                <a:ea typeface="Arial" panose="020B0604020202020204" pitchFamily="34" charset="0"/>
              </a:rPr>
              <a:t> </a:t>
            </a:r>
            <a:r>
              <a:rPr lang="en-US" sz="3000" dirty="0" err="1">
                <a:ea typeface="Arial" panose="020B0604020202020204" pitchFamily="34" charset="0"/>
              </a:rPr>
              <a:t>đồ</a:t>
            </a:r>
            <a:r>
              <a:rPr lang="en-US" sz="3000" dirty="0">
                <a:effectLst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ea typeface="Arial" panose="020B0604020202020204" pitchFamily="34" charset="0"/>
              </a:rPr>
              <a:t>ăn</a:t>
            </a:r>
            <a:r>
              <a:rPr lang="en-US" sz="3000" dirty="0">
                <a:effectLst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ea typeface="Arial" panose="020B0604020202020204" pitchFamily="34" charset="0"/>
              </a:rPr>
              <a:t>nhanh</a:t>
            </a:r>
            <a:endParaRPr lang="vi-VN" sz="3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64FBAE-B067-4942-BF40-B40DD92C9633}"/>
              </a:ext>
            </a:extLst>
          </p:cNvPr>
          <p:cNvSpPr txBox="1"/>
          <p:nvPr/>
        </p:nvSpPr>
        <p:spPr>
          <a:xfrm>
            <a:off x="784268" y="1713193"/>
            <a:ext cx="75860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B13134"/>
                </a:solidFill>
                <a:effectLst/>
                <a:ea typeface="Arial" panose="020B0604020202020204" pitchFamily="34" charset="0"/>
              </a:rPr>
              <a:t>- </a:t>
            </a:r>
            <a:r>
              <a:rPr lang="vi-VN" sz="3000" dirty="0">
                <a:solidFill>
                  <a:srgbClr val="B13134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car park</a:t>
            </a:r>
            <a:r>
              <a:rPr lang="en-US" sz="3000" dirty="0">
                <a:solidFill>
                  <a:srgbClr val="B13134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/ˈkɑːˌpɑːk/</a:t>
            </a:r>
            <a:r>
              <a:rPr lang="en-US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(n): </a:t>
            </a:r>
            <a:r>
              <a:rPr lang="en-US" sz="3000" dirty="0" err="1">
                <a:effectLst/>
                <a:ea typeface="Arial" panose="020B0604020202020204" pitchFamily="34" charset="0"/>
              </a:rPr>
              <a:t>chỗ</a:t>
            </a:r>
            <a:r>
              <a:rPr lang="en-US" sz="3000" dirty="0">
                <a:effectLst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ea typeface="Arial" panose="020B0604020202020204" pitchFamily="34" charset="0"/>
              </a:rPr>
              <a:t>đậu</a:t>
            </a:r>
            <a:r>
              <a:rPr lang="en-US" sz="3000" dirty="0">
                <a:effectLst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ea typeface="Arial" panose="020B0604020202020204" pitchFamily="34" charset="0"/>
              </a:rPr>
              <a:t>xe</a:t>
            </a:r>
            <a:endParaRPr lang="vi-VN" sz="3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472D98-D448-41FC-865E-165F1577D749}"/>
              </a:ext>
            </a:extLst>
          </p:cNvPr>
          <p:cNvSpPr txBox="1"/>
          <p:nvPr/>
        </p:nvSpPr>
        <p:spPr>
          <a:xfrm>
            <a:off x="784269" y="2266078"/>
            <a:ext cx="1026929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effectLst/>
                <a:ea typeface="Arial" panose="020B0604020202020204" pitchFamily="34" charset="0"/>
              </a:rPr>
              <a:t>- </a:t>
            </a:r>
            <a:r>
              <a:rPr lang="vi-VN" sz="3000" dirty="0">
                <a:solidFill>
                  <a:srgbClr val="B13134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sports shop</a:t>
            </a:r>
            <a:r>
              <a:rPr lang="en-US" sz="3000" dirty="0">
                <a:solidFill>
                  <a:srgbClr val="B13134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/ˈspɔːts</a:t>
            </a:r>
            <a:r>
              <a:rPr lang="en-US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ʃɒp/</a:t>
            </a:r>
            <a:r>
              <a:rPr lang="en-US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(n): </a:t>
            </a:r>
            <a:r>
              <a:rPr lang="en-US" sz="3000" dirty="0" err="1">
                <a:effectLst/>
                <a:ea typeface="Arial" panose="020B0604020202020204" pitchFamily="34" charset="0"/>
              </a:rPr>
              <a:t>cửa</a:t>
            </a:r>
            <a:r>
              <a:rPr lang="en-US" sz="3000" dirty="0">
                <a:effectLst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ea typeface="Arial" panose="020B0604020202020204" pitchFamily="34" charset="0"/>
              </a:rPr>
              <a:t>hàng</a:t>
            </a:r>
            <a:r>
              <a:rPr lang="en-US" sz="3000" dirty="0">
                <a:effectLst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ea typeface="Arial" panose="020B0604020202020204" pitchFamily="34" charset="0"/>
              </a:rPr>
              <a:t>đồ</a:t>
            </a:r>
            <a:r>
              <a:rPr lang="en-US" sz="3000" dirty="0">
                <a:effectLst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ea typeface="Arial" panose="020B0604020202020204" pitchFamily="34" charset="0"/>
              </a:rPr>
              <a:t>thể</a:t>
            </a:r>
            <a:r>
              <a:rPr lang="en-US" sz="3000" dirty="0">
                <a:effectLst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ea typeface="Arial" panose="020B0604020202020204" pitchFamily="34" charset="0"/>
              </a:rPr>
              <a:t>thao</a:t>
            </a:r>
            <a:endParaRPr lang="vi-VN" sz="3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8EA295-0C2B-4316-89C7-74C860CFCB83}"/>
              </a:ext>
            </a:extLst>
          </p:cNvPr>
          <p:cNvSpPr txBox="1"/>
          <p:nvPr/>
        </p:nvSpPr>
        <p:spPr>
          <a:xfrm>
            <a:off x="784267" y="2820076"/>
            <a:ext cx="1117094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effectLst/>
                <a:ea typeface="Arial" panose="020B0604020202020204" pitchFamily="34" charset="0"/>
              </a:rPr>
              <a:t>- </a:t>
            </a:r>
            <a:r>
              <a:rPr lang="vi-VN" sz="3000" dirty="0">
                <a:solidFill>
                  <a:srgbClr val="B13134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music shop</a:t>
            </a:r>
            <a:r>
              <a:rPr lang="en-US" sz="3000" dirty="0">
                <a:solidFill>
                  <a:srgbClr val="B13134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/ˈmjuːzɪk</a:t>
            </a:r>
            <a:r>
              <a:rPr lang="en-US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ʃɒp</a:t>
            </a:r>
            <a:r>
              <a:rPr lang="en-US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(n): </a:t>
            </a:r>
            <a:r>
              <a:rPr lang="en-US" sz="3000" dirty="0" err="1">
                <a:ea typeface="Arial" panose="020B0604020202020204" pitchFamily="34" charset="0"/>
              </a:rPr>
              <a:t>cửa</a:t>
            </a:r>
            <a:r>
              <a:rPr lang="en-US" sz="3000" dirty="0">
                <a:ea typeface="Arial" panose="020B0604020202020204" pitchFamily="34" charset="0"/>
              </a:rPr>
              <a:t> </a:t>
            </a:r>
            <a:r>
              <a:rPr lang="en-US" sz="3000" dirty="0" err="1">
                <a:ea typeface="Arial" panose="020B0604020202020204" pitchFamily="34" charset="0"/>
              </a:rPr>
              <a:t>hàng</a:t>
            </a:r>
            <a:r>
              <a:rPr lang="en-US" sz="3000" dirty="0">
                <a:ea typeface="Arial" panose="020B0604020202020204" pitchFamily="34" charset="0"/>
              </a:rPr>
              <a:t> </a:t>
            </a:r>
            <a:r>
              <a:rPr lang="en-US" sz="3000" dirty="0" err="1">
                <a:ea typeface="Arial" panose="020B0604020202020204" pitchFamily="34" charset="0"/>
              </a:rPr>
              <a:t>âm</a:t>
            </a:r>
            <a:r>
              <a:rPr lang="en-US" sz="3000" dirty="0">
                <a:ea typeface="Arial" panose="020B0604020202020204" pitchFamily="34" charset="0"/>
              </a:rPr>
              <a:t> </a:t>
            </a:r>
            <a:r>
              <a:rPr lang="en-US" sz="3000" dirty="0" err="1">
                <a:ea typeface="Arial" panose="020B0604020202020204" pitchFamily="34" charset="0"/>
              </a:rPr>
              <a:t>nhạc</a:t>
            </a:r>
            <a:endParaRPr lang="vi-VN" sz="3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BC6A53-76C0-4F68-9959-0A0822F6F640}"/>
              </a:ext>
            </a:extLst>
          </p:cNvPr>
          <p:cNvSpPr txBox="1"/>
          <p:nvPr/>
        </p:nvSpPr>
        <p:spPr>
          <a:xfrm>
            <a:off x="784268" y="3349511"/>
            <a:ext cx="75860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effectLst/>
                <a:ea typeface="Arial" panose="020B0604020202020204" pitchFamily="34" charset="0"/>
              </a:rPr>
              <a:t>- </a:t>
            </a:r>
            <a:r>
              <a:rPr lang="vi-VN" sz="3000" dirty="0">
                <a:solidFill>
                  <a:srgbClr val="B13134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bookshop</a:t>
            </a:r>
            <a:r>
              <a:rPr lang="vi-VN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/ˈbʊkʃɒp/</a:t>
            </a:r>
            <a:r>
              <a:rPr lang="en-US" sz="3000" dirty="0">
                <a:solidFill>
                  <a:srgbClr val="0033CC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(n): </a:t>
            </a:r>
            <a:r>
              <a:rPr lang="en-US" sz="3000" dirty="0" err="1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tiệm</a:t>
            </a:r>
            <a:r>
              <a:rPr lang="en-US" sz="30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ea typeface="Arial" panose="020B0604020202020204" pitchFamily="34" charset="0"/>
              </a:rPr>
              <a:t>sách</a:t>
            </a:r>
            <a:endParaRPr lang="vi-VN" sz="3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2DBEC8-90DA-4397-8AF3-6F60DAF29334}"/>
              </a:ext>
            </a:extLst>
          </p:cNvPr>
          <p:cNvSpPr txBox="1"/>
          <p:nvPr/>
        </p:nvSpPr>
        <p:spPr>
          <a:xfrm>
            <a:off x="784268" y="3903509"/>
            <a:ext cx="75860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effectLst/>
                <a:ea typeface="Arial" panose="020B0604020202020204" pitchFamily="34" charset="0"/>
              </a:rPr>
              <a:t>- </a:t>
            </a:r>
            <a:r>
              <a:rPr lang="vi-VN" sz="3000" dirty="0">
                <a:solidFill>
                  <a:srgbClr val="B13134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toy shop</a:t>
            </a:r>
            <a:r>
              <a:rPr lang="en-US" sz="3000" dirty="0">
                <a:solidFill>
                  <a:srgbClr val="B13134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/ˈtɔɪ</a:t>
            </a:r>
            <a:r>
              <a:rPr lang="en-US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ʃɒp/</a:t>
            </a:r>
            <a:r>
              <a:rPr lang="en-US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(n): </a:t>
            </a:r>
            <a:r>
              <a:rPr lang="en-US" sz="3000" dirty="0" err="1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cửa</a:t>
            </a:r>
            <a:r>
              <a:rPr lang="en-US" sz="30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ea typeface="Arial" panose="020B0604020202020204" pitchFamily="34" charset="0"/>
              </a:rPr>
              <a:t>hàng</a:t>
            </a:r>
            <a:r>
              <a:rPr lang="en-US" sz="3000" dirty="0">
                <a:ea typeface="Arial" panose="020B0604020202020204" pitchFamily="34" charset="0"/>
              </a:rPr>
              <a:t> </a:t>
            </a:r>
            <a:r>
              <a:rPr lang="en-US" sz="3000" dirty="0" err="1">
                <a:ea typeface="Arial" panose="020B0604020202020204" pitchFamily="34" charset="0"/>
              </a:rPr>
              <a:t>đồ</a:t>
            </a:r>
            <a:r>
              <a:rPr lang="en-US" sz="3000" dirty="0">
                <a:ea typeface="Arial" panose="020B0604020202020204" pitchFamily="34" charset="0"/>
              </a:rPr>
              <a:t> </a:t>
            </a:r>
            <a:r>
              <a:rPr lang="en-US" sz="3000" dirty="0" err="1">
                <a:ea typeface="Arial" panose="020B0604020202020204" pitchFamily="34" charset="0"/>
              </a:rPr>
              <a:t>chơi</a:t>
            </a:r>
            <a:endParaRPr lang="vi-VN" sz="3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1BD3CA-47D4-4CE3-B93C-D107CA2AF06A}"/>
              </a:ext>
            </a:extLst>
          </p:cNvPr>
          <p:cNvSpPr txBox="1"/>
          <p:nvPr/>
        </p:nvSpPr>
        <p:spPr>
          <a:xfrm>
            <a:off x="784268" y="4432944"/>
            <a:ext cx="75860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effectLst/>
                <a:ea typeface="Arial" panose="020B0604020202020204" pitchFamily="34" charset="0"/>
              </a:rPr>
              <a:t>- </a:t>
            </a:r>
            <a:r>
              <a:rPr lang="vi-VN" sz="3000" dirty="0">
                <a:solidFill>
                  <a:srgbClr val="B13134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theatre</a:t>
            </a:r>
            <a:r>
              <a:rPr lang="en-US" sz="3000" dirty="0">
                <a:solidFill>
                  <a:srgbClr val="B13134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l-GR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/ˈθ</a:t>
            </a:r>
            <a:r>
              <a:rPr lang="vi-VN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ɪətə/</a:t>
            </a:r>
            <a:r>
              <a:rPr lang="en-US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(n): </a:t>
            </a:r>
            <a:r>
              <a:rPr lang="en-US" sz="3000" dirty="0" err="1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nhà</a:t>
            </a:r>
            <a:r>
              <a:rPr lang="en-US" sz="30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ea typeface="Arial" panose="020B0604020202020204" pitchFamily="34" charset="0"/>
              </a:rPr>
              <a:t>hát</a:t>
            </a:r>
            <a:endParaRPr lang="vi-VN" sz="3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F4969F-296A-4D78-B5FC-9B74D8554D72}"/>
              </a:ext>
            </a:extLst>
          </p:cNvPr>
          <p:cNvSpPr txBox="1"/>
          <p:nvPr/>
        </p:nvSpPr>
        <p:spPr>
          <a:xfrm>
            <a:off x="784268" y="4982974"/>
            <a:ext cx="75860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effectLst/>
                <a:ea typeface="Arial" panose="020B0604020202020204" pitchFamily="34" charset="0"/>
              </a:rPr>
              <a:t>- </a:t>
            </a:r>
            <a:r>
              <a:rPr lang="vi-VN" sz="3000" dirty="0">
                <a:solidFill>
                  <a:srgbClr val="B13134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museum</a:t>
            </a:r>
            <a:r>
              <a:rPr lang="vi-VN" sz="3000" dirty="0">
                <a:solidFill>
                  <a:srgbClr val="B131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/mjuːˈziːəm/</a:t>
            </a:r>
            <a:r>
              <a:rPr lang="en-US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(n): </a:t>
            </a:r>
            <a:r>
              <a:rPr lang="en-US" sz="3000" dirty="0" err="1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viện</a:t>
            </a:r>
            <a:r>
              <a:rPr lang="en-US" sz="30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ea typeface="Arial" panose="020B0604020202020204" pitchFamily="34" charset="0"/>
              </a:rPr>
              <a:t>bảo</a:t>
            </a:r>
            <a:r>
              <a:rPr lang="en-US" sz="3000" dirty="0">
                <a:effectLst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ea typeface="Arial" panose="020B0604020202020204" pitchFamily="34" charset="0"/>
              </a:rPr>
              <a:t>tàng</a:t>
            </a:r>
            <a:endParaRPr lang="vi-VN" sz="3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222947-AB22-4F8E-BA17-1CB99B78ED3A}"/>
              </a:ext>
            </a:extLst>
          </p:cNvPr>
          <p:cNvSpPr txBox="1"/>
          <p:nvPr/>
        </p:nvSpPr>
        <p:spPr>
          <a:xfrm>
            <a:off x="784268" y="5508441"/>
            <a:ext cx="912898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effectLst/>
                <a:ea typeface="Arial" panose="020B0604020202020204" pitchFamily="34" charset="0"/>
              </a:rPr>
              <a:t>- </a:t>
            </a:r>
            <a:r>
              <a:rPr lang="vi-VN" sz="3000" dirty="0">
                <a:solidFill>
                  <a:srgbClr val="B13134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fishmonger’s</a:t>
            </a:r>
            <a:r>
              <a:rPr lang="en-US" sz="30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/ˈfɪʃˌmʌŋɡər</a:t>
            </a:r>
            <a:r>
              <a:rPr lang="en-US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vi-VN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</a:rPr>
              <a:t>n): </a:t>
            </a:r>
            <a:r>
              <a:rPr lang="en-US" sz="3000" dirty="0" err="1"/>
              <a:t>cửa</a:t>
            </a:r>
            <a:r>
              <a:rPr lang="en-US" sz="3000" dirty="0"/>
              <a:t> </a:t>
            </a:r>
            <a:r>
              <a:rPr lang="en-US" sz="3000" dirty="0" err="1"/>
              <a:t>hàng</a:t>
            </a:r>
            <a:r>
              <a:rPr lang="en-US" sz="3000" dirty="0"/>
              <a:t> </a:t>
            </a:r>
            <a:r>
              <a:rPr lang="en-US" sz="3000" dirty="0" err="1"/>
              <a:t>bán</a:t>
            </a:r>
            <a:r>
              <a:rPr lang="en-US" sz="3000" dirty="0"/>
              <a:t> </a:t>
            </a:r>
            <a:r>
              <a:rPr lang="en-US" sz="3000" dirty="0" err="1"/>
              <a:t>cá</a:t>
            </a:r>
            <a:endParaRPr lang="vi-VN" sz="3000" dirty="0"/>
          </a:p>
        </p:txBody>
      </p:sp>
      <p:pic>
        <p:nvPicPr>
          <p:cNvPr id="23" name="clothes shop">
            <a:hlinkClick r:id="" action="ppaction://media"/>
            <a:extLst>
              <a:ext uri="{FF2B5EF4-FFF2-40B4-BE49-F238E27FC236}">
                <a16:creationId xmlns:a16="http://schemas.microsoft.com/office/drawing/2014/main" id="{864EA973-6F3F-4CA8-B2D7-588A741828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3555313" y="322050"/>
            <a:ext cx="609600" cy="609600"/>
          </a:xfrm>
          <a:prstGeom prst="rect">
            <a:avLst/>
          </a:prstGeom>
        </p:spPr>
      </p:pic>
      <p:pic>
        <p:nvPicPr>
          <p:cNvPr id="24" name="fastfood restaurant">
            <a:hlinkClick r:id="" action="ppaction://media"/>
            <a:extLst>
              <a:ext uri="{FF2B5EF4-FFF2-40B4-BE49-F238E27FC236}">
                <a16:creationId xmlns:a16="http://schemas.microsoft.com/office/drawing/2014/main" id="{D2C31623-62A2-4A6D-BA54-0B05326E47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3439198" y="366000"/>
            <a:ext cx="609600" cy="609600"/>
          </a:xfrm>
          <a:prstGeom prst="rect">
            <a:avLst/>
          </a:prstGeom>
        </p:spPr>
      </p:pic>
      <p:pic>
        <p:nvPicPr>
          <p:cNvPr id="25" name="car park">
            <a:hlinkClick r:id="" action="ppaction://media"/>
            <a:extLst>
              <a:ext uri="{FF2B5EF4-FFF2-40B4-BE49-F238E27FC236}">
                <a16:creationId xmlns:a16="http://schemas.microsoft.com/office/drawing/2014/main" id="{789D24B4-51F5-4242-A63D-5E7D4CF82E9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3482741" y="307871"/>
            <a:ext cx="609600" cy="609600"/>
          </a:xfrm>
          <a:prstGeom prst="rect">
            <a:avLst/>
          </a:prstGeom>
        </p:spPr>
      </p:pic>
      <p:pic>
        <p:nvPicPr>
          <p:cNvPr id="26" name="post office">
            <a:hlinkClick r:id="" action="ppaction://media"/>
            <a:extLst>
              <a:ext uri="{FF2B5EF4-FFF2-40B4-BE49-F238E27FC236}">
                <a16:creationId xmlns:a16="http://schemas.microsoft.com/office/drawing/2014/main" id="{0672E468-939E-420E-8908-2EBD870C8F1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3453713" y="350467"/>
            <a:ext cx="609600" cy="609600"/>
          </a:xfrm>
          <a:prstGeom prst="rect">
            <a:avLst/>
          </a:prstGeom>
        </p:spPr>
      </p:pic>
      <p:pic>
        <p:nvPicPr>
          <p:cNvPr id="27" name="music shop">
            <a:hlinkClick r:id="" action="ppaction://media"/>
            <a:extLst>
              <a:ext uri="{FF2B5EF4-FFF2-40B4-BE49-F238E27FC236}">
                <a16:creationId xmlns:a16="http://schemas.microsoft.com/office/drawing/2014/main" id="{8E32E744-257D-4415-B627-7D37AB4632E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3453713" y="322110"/>
            <a:ext cx="609600" cy="609600"/>
          </a:xfrm>
          <a:prstGeom prst="rect">
            <a:avLst/>
          </a:prstGeom>
        </p:spPr>
      </p:pic>
      <p:pic>
        <p:nvPicPr>
          <p:cNvPr id="28" name="bookshop">
            <a:hlinkClick r:id="" action="ppaction://media"/>
            <a:extLst>
              <a:ext uri="{FF2B5EF4-FFF2-40B4-BE49-F238E27FC236}">
                <a16:creationId xmlns:a16="http://schemas.microsoft.com/office/drawing/2014/main" id="{8BE627F8-0F34-4372-A76B-BBE4608B0C4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3482741" y="336348"/>
            <a:ext cx="609600" cy="609600"/>
          </a:xfrm>
          <a:prstGeom prst="rect">
            <a:avLst/>
          </a:prstGeom>
        </p:spPr>
      </p:pic>
      <p:pic>
        <p:nvPicPr>
          <p:cNvPr id="29" name="toy shop">
            <a:hlinkClick r:id="" action="ppaction://media"/>
            <a:extLst>
              <a:ext uri="{FF2B5EF4-FFF2-40B4-BE49-F238E27FC236}">
                <a16:creationId xmlns:a16="http://schemas.microsoft.com/office/drawing/2014/main" id="{B4DB029A-62C4-45B8-97B4-51E2762D807E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3482741" y="293272"/>
            <a:ext cx="609600" cy="609600"/>
          </a:xfrm>
          <a:prstGeom prst="rect">
            <a:avLst/>
          </a:prstGeom>
        </p:spPr>
      </p:pic>
      <p:pic>
        <p:nvPicPr>
          <p:cNvPr id="30" name="theatre">
            <a:hlinkClick r:id="" action="ppaction://media"/>
            <a:extLst>
              <a:ext uri="{FF2B5EF4-FFF2-40B4-BE49-F238E27FC236}">
                <a16:creationId xmlns:a16="http://schemas.microsoft.com/office/drawing/2014/main" id="{657DA9F2-45E9-4F87-9147-9FDA7DE94E13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3468227" y="307871"/>
            <a:ext cx="609600" cy="609600"/>
          </a:xfrm>
          <a:prstGeom prst="rect">
            <a:avLst/>
          </a:prstGeom>
        </p:spPr>
      </p:pic>
      <p:pic>
        <p:nvPicPr>
          <p:cNvPr id="31" name="museum">
            <a:hlinkClick r:id="" action="ppaction://media"/>
            <a:extLst>
              <a:ext uri="{FF2B5EF4-FFF2-40B4-BE49-F238E27FC236}">
                <a16:creationId xmlns:a16="http://schemas.microsoft.com/office/drawing/2014/main" id="{C55AE522-7885-445B-AB12-D705BA1653B6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3468227" y="279514"/>
            <a:ext cx="609600" cy="609600"/>
          </a:xfrm>
          <a:prstGeom prst="rect">
            <a:avLst/>
          </a:prstGeom>
        </p:spPr>
      </p:pic>
      <p:pic>
        <p:nvPicPr>
          <p:cNvPr id="32" name="fishmonger">
            <a:hlinkClick r:id="" action="ppaction://media"/>
            <a:extLst>
              <a:ext uri="{FF2B5EF4-FFF2-40B4-BE49-F238E27FC236}">
                <a16:creationId xmlns:a16="http://schemas.microsoft.com/office/drawing/2014/main" id="{B1E29097-2611-46E8-86B8-330B859C2296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3468227" y="286393"/>
            <a:ext cx="609600" cy="609600"/>
          </a:xfrm>
          <a:prstGeom prst="rect">
            <a:avLst/>
          </a:prstGeom>
        </p:spPr>
      </p:pic>
      <p:pic>
        <p:nvPicPr>
          <p:cNvPr id="33" name="library">
            <a:hlinkClick r:id="" action="ppaction://media"/>
            <a:extLst>
              <a:ext uri="{FF2B5EF4-FFF2-40B4-BE49-F238E27FC236}">
                <a16:creationId xmlns:a16="http://schemas.microsoft.com/office/drawing/2014/main" id="{16A21E9F-6304-4F8D-B6BC-E7F3A621A284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3468227" y="307871"/>
            <a:ext cx="609600" cy="609600"/>
          </a:xfrm>
          <a:prstGeom prst="rect">
            <a:avLst/>
          </a:prstGeom>
        </p:spPr>
      </p:pic>
      <p:pic>
        <p:nvPicPr>
          <p:cNvPr id="34" name="sports shop">
            <a:hlinkClick r:id="" action="ppaction://media"/>
            <a:extLst>
              <a:ext uri="{FF2B5EF4-FFF2-40B4-BE49-F238E27FC236}">
                <a16:creationId xmlns:a16="http://schemas.microsoft.com/office/drawing/2014/main" id="{2E74D371-ACB7-4BEC-A4FC-E7EF9336602E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3453713" y="322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1830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45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26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35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48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35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135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140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125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156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156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1407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8" grpId="0"/>
      <p:bldP spid="10" grpId="0"/>
      <p:bldP spid="12" grpId="0"/>
      <p:bldP spid="14" grpId="0"/>
      <p:bldP spid="16" grpId="0"/>
      <p:bldP spid="18" grpId="0"/>
      <p:bldP spid="20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EE6AE6-A7A0-40BE-9D1B-B7F9F51788DF}"/>
              </a:ext>
            </a:extLst>
          </p:cNvPr>
          <p:cNvSpPr txBox="1"/>
          <p:nvPr/>
        </p:nvSpPr>
        <p:spPr>
          <a:xfrm>
            <a:off x="784268" y="5996408"/>
            <a:ext cx="75860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ea typeface="Arial" panose="020B0604020202020204" pitchFamily="34" charset="0"/>
              </a:rPr>
              <a:t>- </a:t>
            </a:r>
            <a:r>
              <a:rPr lang="en-US" sz="3000" dirty="0">
                <a:solidFill>
                  <a:srgbClr val="B13134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</a:t>
            </a:r>
            <a:r>
              <a:rPr lang="vi-VN" sz="3000" dirty="0">
                <a:solidFill>
                  <a:srgbClr val="B13134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ibrary</a:t>
            </a:r>
            <a:r>
              <a:rPr lang="en-US" sz="3000" dirty="0">
                <a:solidFill>
                  <a:srgbClr val="B13134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/ˈlaɪbrəri/</a:t>
            </a:r>
            <a:r>
              <a:rPr lang="en-US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effectLst/>
                <a:ea typeface="Arial" panose="020B0604020202020204" pitchFamily="34" charset="0"/>
              </a:rPr>
              <a:t>(n) </a:t>
            </a:r>
            <a:r>
              <a:rPr lang="en-US" sz="3000" dirty="0" err="1">
                <a:effectLst/>
                <a:ea typeface="Arial" panose="020B0604020202020204" pitchFamily="34" charset="0"/>
              </a:rPr>
              <a:t>thư</a:t>
            </a:r>
            <a:r>
              <a:rPr lang="en-US" sz="3000" dirty="0">
                <a:effectLst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ea typeface="Arial" panose="020B0604020202020204" pitchFamily="34" charset="0"/>
              </a:rPr>
              <a:t>viện</a:t>
            </a:r>
            <a:endParaRPr lang="vi-VN" sz="3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1442BC-E5FC-416F-BA2A-076786AAC24B}"/>
              </a:ext>
            </a:extLst>
          </p:cNvPr>
          <p:cNvSpPr txBox="1"/>
          <p:nvPr/>
        </p:nvSpPr>
        <p:spPr>
          <a:xfrm>
            <a:off x="784268" y="626850"/>
            <a:ext cx="1026929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B13134"/>
                </a:solidFill>
                <a:effectLst/>
                <a:ea typeface="Arial" panose="020B0604020202020204" pitchFamily="34" charset="0"/>
              </a:rPr>
              <a:t>- </a:t>
            </a:r>
            <a:r>
              <a:rPr lang="vi-VN" sz="3000" dirty="0">
                <a:solidFill>
                  <a:srgbClr val="B13134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clothes shop</a:t>
            </a:r>
            <a:r>
              <a:rPr lang="en-US" sz="3000" dirty="0">
                <a:solidFill>
                  <a:srgbClr val="B13134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/ˈkləʊðz</a:t>
            </a:r>
            <a:r>
              <a:rPr lang="en-US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ʃɒp/</a:t>
            </a:r>
            <a:r>
              <a:rPr lang="en-US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(n): </a:t>
            </a:r>
            <a:r>
              <a:rPr lang="en-US" sz="3000" dirty="0" err="1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cửa</a:t>
            </a:r>
            <a:r>
              <a:rPr lang="en-US" sz="30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ea typeface="Arial" panose="020B0604020202020204" pitchFamily="34" charset="0"/>
              </a:rPr>
              <a:t>hàng</a:t>
            </a:r>
            <a:r>
              <a:rPr lang="en-US" sz="3000" dirty="0">
                <a:effectLst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ea typeface="Arial" panose="020B0604020202020204" pitchFamily="34" charset="0"/>
              </a:rPr>
              <a:t>quần</a:t>
            </a:r>
            <a:r>
              <a:rPr lang="en-US" sz="3000" dirty="0">
                <a:effectLst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ea typeface="Arial" panose="020B0604020202020204" pitchFamily="34" charset="0"/>
              </a:rPr>
              <a:t>áo</a:t>
            </a:r>
            <a:endParaRPr lang="vi-VN" sz="3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B511E6-F155-410E-B46E-9DADA915818F}"/>
              </a:ext>
            </a:extLst>
          </p:cNvPr>
          <p:cNvSpPr txBox="1"/>
          <p:nvPr/>
        </p:nvSpPr>
        <p:spPr>
          <a:xfrm>
            <a:off x="784268" y="1179735"/>
            <a:ext cx="1297424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B13134"/>
                </a:solidFill>
                <a:effectLst/>
                <a:ea typeface="Arial" panose="020B0604020202020204" pitchFamily="34" charset="0"/>
              </a:rPr>
              <a:t>- </a:t>
            </a:r>
            <a:r>
              <a:rPr lang="vi-VN" sz="3000" dirty="0">
                <a:solidFill>
                  <a:srgbClr val="B13134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fast food restaurant</a:t>
            </a:r>
            <a:r>
              <a:rPr lang="en-US" sz="3000" dirty="0">
                <a:solidFill>
                  <a:srgbClr val="B13134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/ˌfɑːst ˈfuːd ˌrest</a:t>
            </a:r>
            <a:r>
              <a:rPr lang="vi-VN" sz="3000" dirty="0">
                <a:solidFill>
                  <a:srgbClr val="0033CC"/>
                </a:solidFill>
                <a:latin typeface="Calibri (Body)"/>
              </a:rPr>
              <a:t>ə</a:t>
            </a:r>
            <a:r>
              <a:rPr lang="vi-VN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rɒnt/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(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n.p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) </a:t>
            </a:r>
            <a:r>
              <a:rPr lang="en-US" sz="3000" dirty="0" err="1">
                <a:effectLst/>
                <a:ea typeface="Arial" panose="020B0604020202020204" pitchFamily="34" charset="0"/>
              </a:rPr>
              <a:t>nhà</a:t>
            </a:r>
            <a:r>
              <a:rPr lang="en-US" sz="3000" dirty="0">
                <a:effectLst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ea typeface="Arial" panose="020B0604020202020204" pitchFamily="34" charset="0"/>
              </a:rPr>
              <a:t>hàng</a:t>
            </a:r>
            <a:r>
              <a:rPr lang="en-US" sz="3000" dirty="0">
                <a:effectLst/>
                <a:ea typeface="Arial" panose="020B0604020202020204" pitchFamily="34" charset="0"/>
              </a:rPr>
              <a:t> </a:t>
            </a:r>
            <a:r>
              <a:rPr lang="en-US" sz="3000" dirty="0" err="1">
                <a:ea typeface="Arial" panose="020B0604020202020204" pitchFamily="34" charset="0"/>
              </a:rPr>
              <a:t>đồ</a:t>
            </a:r>
            <a:r>
              <a:rPr lang="en-US" sz="3000" dirty="0">
                <a:effectLst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ea typeface="Arial" panose="020B0604020202020204" pitchFamily="34" charset="0"/>
              </a:rPr>
              <a:t>ăn</a:t>
            </a:r>
            <a:r>
              <a:rPr lang="en-US" sz="3000" dirty="0">
                <a:effectLst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ea typeface="Arial" panose="020B0604020202020204" pitchFamily="34" charset="0"/>
              </a:rPr>
              <a:t>nhanh</a:t>
            </a:r>
            <a:endParaRPr lang="vi-VN" sz="3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64FBAE-B067-4942-BF40-B40DD92C9633}"/>
              </a:ext>
            </a:extLst>
          </p:cNvPr>
          <p:cNvSpPr txBox="1"/>
          <p:nvPr/>
        </p:nvSpPr>
        <p:spPr>
          <a:xfrm>
            <a:off x="784268" y="1713193"/>
            <a:ext cx="75860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B13134"/>
                </a:solidFill>
                <a:effectLst/>
                <a:ea typeface="Arial" panose="020B0604020202020204" pitchFamily="34" charset="0"/>
              </a:rPr>
              <a:t>- </a:t>
            </a:r>
            <a:r>
              <a:rPr lang="vi-VN" sz="3000" dirty="0">
                <a:solidFill>
                  <a:srgbClr val="B13134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car park</a:t>
            </a:r>
            <a:r>
              <a:rPr lang="en-US" sz="3000" dirty="0">
                <a:solidFill>
                  <a:srgbClr val="B13134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/ˈkɑːˌpɑːk/</a:t>
            </a:r>
            <a:r>
              <a:rPr lang="en-US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(n): </a:t>
            </a:r>
            <a:r>
              <a:rPr lang="en-US" sz="3000" dirty="0" err="1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chỗ</a:t>
            </a:r>
            <a:r>
              <a:rPr lang="en-US" sz="30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ea typeface="Arial" panose="020B0604020202020204" pitchFamily="34" charset="0"/>
              </a:rPr>
              <a:t>đậu</a:t>
            </a:r>
            <a:r>
              <a:rPr lang="en-US" sz="3000" dirty="0">
                <a:effectLst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ea typeface="Arial" panose="020B0604020202020204" pitchFamily="34" charset="0"/>
              </a:rPr>
              <a:t>xe</a:t>
            </a:r>
            <a:endParaRPr lang="vi-VN" sz="3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472D98-D448-41FC-865E-165F1577D749}"/>
              </a:ext>
            </a:extLst>
          </p:cNvPr>
          <p:cNvSpPr txBox="1"/>
          <p:nvPr/>
        </p:nvSpPr>
        <p:spPr>
          <a:xfrm>
            <a:off x="784269" y="2266078"/>
            <a:ext cx="1026929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effectLst/>
                <a:ea typeface="Arial" panose="020B0604020202020204" pitchFamily="34" charset="0"/>
              </a:rPr>
              <a:t>- </a:t>
            </a:r>
            <a:r>
              <a:rPr lang="vi-VN" sz="3000" dirty="0">
                <a:solidFill>
                  <a:srgbClr val="B13134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sports shop</a:t>
            </a:r>
            <a:r>
              <a:rPr lang="en-US" sz="3000" dirty="0">
                <a:solidFill>
                  <a:srgbClr val="B13134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/ˈspɔːts</a:t>
            </a:r>
            <a:r>
              <a:rPr lang="en-US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ʃɒp/</a:t>
            </a:r>
            <a:r>
              <a:rPr lang="en-US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(n): </a:t>
            </a:r>
            <a:r>
              <a:rPr lang="en-US" sz="3000" dirty="0" err="1">
                <a:effectLst/>
                <a:ea typeface="Arial" panose="020B0604020202020204" pitchFamily="34" charset="0"/>
              </a:rPr>
              <a:t>cửa</a:t>
            </a:r>
            <a:r>
              <a:rPr lang="en-US" sz="3000" dirty="0">
                <a:effectLst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ea typeface="Arial" panose="020B0604020202020204" pitchFamily="34" charset="0"/>
              </a:rPr>
              <a:t>hàng</a:t>
            </a:r>
            <a:r>
              <a:rPr lang="en-US" sz="3000" dirty="0">
                <a:effectLst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ea typeface="Arial" panose="020B0604020202020204" pitchFamily="34" charset="0"/>
              </a:rPr>
              <a:t>đồ</a:t>
            </a:r>
            <a:r>
              <a:rPr lang="en-US" sz="3000" dirty="0">
                <a:effectLst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ea typeface="Arial" panose="020B0604020202020204" pitchFamily="34" charset="0"/>
              </a:rPr>
              <a:t>thể</a:t>
            </a:r>
            <a:r>
              <a:rPr lang="en-US" sz="3000" dirty="0">
                <a:effectLst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ea typeface="Arial" panose="020B0604020202020204" pitchFamily="34" charset="0"/>
              </a:rPr>
              <a:t>thao</a:t>
            </a:r>
            <a:endParaRPr lang="vi-VN" sz="3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8EA295-0C2B-4316-89C7-74C860CFCB83}"/>
              </a:ext>
            </a:extLst>
          </p:cNvPr>
          <p:cNvSpPr txBox="1"/>
          <p:nvPr/>
        </p:nvSpPr>
        <p:spPr>
          <a:xfrm>
            <a:off x="784267" y="2820076"/>
            <a:ext cx="1117094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effectLst/>
                <a:ea typeface="Arial" panose="020B0604020202020204" pitchFamily="34" charset="0"/>
              </a:rPr>
              <a:t>- </a:t>
            </a:r>
            <a:r>
              <a:rPr lang="vi-VN" sz="3000" dirty="0">
                <a:solidFill>
                  <a:srgbClr val="B13134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music shop</a:t>
            </a:r>
            <a:r>
              <a:rPr lang="en-US" sz="3000" dirty="0">
                <a:solidFill>
                  <a:srgbClr val="B13134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/ˈmjuːzɪk</a:t>
            </a:r>
            <a:r>
              <a:rPr lang="en-US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ʃɒp</a:t>
            </a:r>
            <a:r>
              <a:rPr lang="en-US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(n): </a:t>
            </a:r>
            <a:r>
              <a:rPr lang="en-US" sz="3000" dirty="0" err="1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cửa</a:t>
            </a:r>
            <a:r>
              <a:rPr lang="en-US" sz="30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ea typeface="Arial" panose="020B0604020202020204" pitchFamily="34" charset="0"/>
              </a:rPr>
              <a:t>hàng</a:t>
            </a:r>
            <a:r>
              <a:rPr lang="en-US" sz="3000" dirty="0">
                <a:ea typeface="Arial" panose="020B0604020202020204" pitchFamily="34" charset="0"/>
              </a:rPr>
              <a:t> </a:t>
            </a:r>
            <a:r>
              <a:rPr lang="en-US" sz="3000" dirty="0" err="1">
                <a:ea typeface="Arial" panose="020B0604020202020204" pitchFamily="34" charset="0"/>
              </a:rPr>
              <a:t>âm</a:t>
            </a:r>
            <a:r>
              <a:rPr lang="en-US" sz="3000" dirty="0">
                <a:ea typeface="Arial" panose="020B0604020202020204" pitchFamily="34" charset="0"/>
              </a:rPr>
              <a:t> </a:t>
            </a:r>
            <a:r>
              <a:rPr lang="en-US" sz="3000" dirty="0" err="1">
                <a:ea typeface="Arial" panose="020B0604020202020204" pitchFamily="34" charset="0"/>
              </a:rPr>
              <a:t>nhạc</a:t>
            </a:r>
            <a:endParaRPr lang="vi-VN" sz="3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BC6A53-76C0-4F68-9959-0A0822F6F640}"/>
              </a:ext>
            </a:extLst>
          </p:cNvPr>
          <p:cNvSpPr txBox="1"/>
          <p:nvPr/>
        </p:nvSpPr>
        <p:spPr>
          <a:xfrm>
            <a:off x="784268" y="3349511"/>
            <a:ext cx="75860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effectLst/>
                <a:ea typeface="Arial" panose="020B0604020202020204" pitchFamily="34" charset="0"/>
              </a:rPr>
              <a:t>- </a:t>
            </a:r>
            <a:r>
              <a:rPr lang="vi-VN" sz="3000" dirty="0">
                <a:solidFill>
                  <a:srgbClr val="B13134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bookshop</a:t>
            </a:r>
            <a:r>
              <a:rPr lang="vi-VN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/ˈbʊkʃɒp/</a:t>
            </a:r>
            <a:r>
              <a:rPr lang="en-US" sz="3000" dirty="0">
                <a:solidFill>
                  <a:srgbClr val="0033CC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(n): </a:t>
            </a:r>
            <a:r>
              <a:rPr lang="en-US" sz="3000" dirty="0" err="1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tiệm</a:t>
            </a:r>
            <a:r>
              <a:rPr lang="en-US" sz="30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ea typeface="Arial" panose="020B0604020202020204" pitchFamily="34" charset="0"/>
              </a:rPr>
              <a:t>sách</a:t>
            </a:r>
            <a:endParaRPr lang="vi-VN" sz="3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2DBEC8-90DA-4397-8AF3-6F60DAF29334}"/>
              </a:ext>
            </a:extLst>
          </p:cNvPr>
          <p:cNvSpPr txBox="1"/>
          <p:nvPr/>
        </p:nvSpPr>
        <p:spPr>
          <a:xfrm>
            <a:off x="784268" y="3903509"/>
            <a:ext cx="75860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effectLst/>
                <a:ea typeface="Arial" panose="020B0604020202020204" pitchFamily="34" charset="0"/>
              </a:rPr>
              <a:t>- </a:t>
            </a:r>
            <a:r>
              <a:rPr lang="vi-VN" sz="3000" dirty="0">
                <a:solidFill>
                  <a:srgbClr val="B13134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toy shop</a:t>
            </a:r>
            <a:r>
              <a:rPr lang="en-US" sz="3000" dirty="0">
                <a:solidFill>
                  <a:srgbClr val="B13134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/ˈtɔɪ</a:t>
            </a:r>
            <a:r>
              <a:rPr lang="en-US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ʃɒp/</a:t>
            </a:r>
            <a:r>
              <a:rPr lang="en-US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(n): </a:t>
            </a:r>
            <a:r>
              <a:rPr lang="en-US" sz="3000" dirty="0" err="1">
                <a:ea typeface="Arial" panose="020B0604020202020204" pitchFamily="34" charset="0"/>
              </a:rPr>
              <a:t>cửa</a:t>
            </a:r>
            <a:r>
              <a:rPr lang="en-US" sz="3000" dirty="0">
                <a:ea typeface="Arial" panose="020B0604020202020204" pitchFamily="34" charset="0"/>
              </a:rPr>
              <a:t> </a:t>
            </a:r>
            <a:r>
              <a:rPr lang="en-US" sz="3000" dirty="0" err="1">
                <a:ea typeface="Arial" panose="020B0604020202020204" pitchFamily="34" charset="0"/>
              </a:rPr>
              <a:t>hàng</a:t>
            </a:r>
            <a:r>
              <a:rPr lang="en-US" sz="3000" dirty="0">
                <a:ea typeface="Arial" panose="020B0604020202020204" pitchFamily="34" charset="0"/>
              </a:rPr>
              <a:t> </a:t>
            </a:r>
            <a:r>
              <a:rPr lang="en-US" sz="3000" dirty="0" err="1">
                <a:ea typeface="Arial" panose="020B0604020202020204" pitchFamily="34" charset="0"/>
              </a:rPr>
              <a:t>đồ</a:t>
            </a:r>
            <a:r>
              <a:rPr lang="en-US" sz="3000" dirty="0">
                <a:ea typeface="Arial" panose="020B0604020202020204" pitchFamily="34" charset="0"/>
              </a:rPr>
              <a:t> </a:t>
            </a:r>
            <a:r>
              <a:rPr lang="en-US" sz="3000" dirty="0" err="1">
                <a:ea typeface="Arial" panose="020B0604020202020204" pitchFamily="34" charset="0"/>
              </a:rPr>
              <a:t>chơi</a:t>
            </a:r>
            <a:endParaRPr lang="vi-VN" sz="3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1BD3CA-47D4-4CE3-B93C-D107CA2AF06A}"/>
              </a:ext>
            </a:extLst>
          </p:cNvPr>
          <p:cNvSpPr txBox="1"/>
          <p:nvPr/>
        </p:nvSpPr>
        <p:spPr>
          <a:xfrm>
            <a:off x="784268" y="4432944"/>
            <a:ext cx="75860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effectLst/>
                <a:ea typeface="Arial" panose="020B0604020202020204" pitchFamily="34" charset="0"/>
              </a:rPr>
              <a:t>- </a:t>
            </a:r>
            <a:r>
              <a:rPr lang="vi-VN" sz="3000" dirty="0">
                <a:solidFill>
                  <a:srgbClr val="B13134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theatre</a:t>
            </a:r>
            <a:r>
              <a:rPr lang="en-US" sz="3000" dirty="0">
                <a:solidFill>
                  <a:srgbClr val="B13134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l-GR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/ˈθ</a:t>
            </a:r>
            <a:r>
              <a:rPr lang="vi-VN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ɪətə/</a:t>
            </a:r>
            <a:r>
              <a:rPr lang="en-US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(n): </a:t>
            </a:r>
            <a:r>
              <a:rPr lang="en-US" sz="3000" dirty="0" err="1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nhà</a:t>
            </a:r>
            <a:r>
              <a:rPr lang="en-US" sz="30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ea typeface="Arial" panose="020B0604020202020204" pitchFamily="34" charset="0"/>
              </a:rPr>
              <a:t>hát</a:t>
            </a:r>
            <a:endParaRPr lang="vi-VN" sz="3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F4969F-296A-4D78-B5FC-9B74D8554D72}"/>
              </a:ext>
            </a:extLst>
          </p:cNvPr>
          <p:cNvSpPr txBox="1"/>
          <p:nvPr/>
        </p:nvSpPr>
        <p:spPr>
          <a:xfrm>
            <a:off x="784268" y="4982974"/>
            <a:ext cx="75860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effectLst/>
                <a:ea typeface="Arial" panose="020B0604020202020204" pitchFamily="34" charset="0"/>
              </a:rPr>
              <a:t>- </a:t>
            </a:r>
            <a:r>
              <a:rPr lang="vi-VN" sz="3000" dirty="0">
                <a:solidFill>
                  <a:srgbClr val="B13134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museum</a:t>
            </a:r>
            <a:r>
              <a:rPr lang="vi-VN" sz="3000" dirty="0">
                <a:solidFill>
                  <a:srgbClr val="B131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/mjuːˈziːəm/</a:t>
            </a:r>
            <a:r>
              <a:rPr lang="en-US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(n): </a:t>
            </a:r>
            <a:r>
              <a:rPr lang="en-US" sz="3000" dirty="0" err="1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viện</a:t>
            </a:r>
            <a:r>
              <a:rPr lang="en-US" sz="30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ea typeface="Arial" panose="020B0604020202020204" pitchFamily="34" charset="0"/>
              </a:rPr>
              <a:t>bảo</a:t>
            </a:r>
            <a:r>
              <a:rPr lang="en-US" sz="3000" dirty="0">
                <a:effectLst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ea typeface="Arial" panose="020B0604020202020204" pitchFamily="34" charset="0"/>
              </a:rPr>
              <a:t>tàng</a:t>
            </a:r>
            <a:endParaRPr lang="vi-VN" sz="3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222947-AB22-4F8E-BA17-1CB99B78ED3A}"/>
              </a:ext>
            </a:extLst>
          </p:cNvPr>
          <p:cNvSpPr txBox="1"/>
          <p:nvPr/>
        </p:nvSpPr>
        <p:spPr>
          <a:xfrm>
            <a:off x="784268" y="5508441"/>
            <a:ext cx="912898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effectLst/>
                <a:ea typeface="Arial" panose="020B0604020202020204" pitchFamily="34" charset="0"/>
              </a:rPr>
              <a:t>- </a:t>
            </a:r>
            <a:r>
              <a:rPr lang="vi-VN" sz="3000" dirty="0">
                <a:solidFill>
                  <a:srgbClr val="B13134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fishmonger’s</a:t>
            </a:r>
            <a:r>
              <a:rPr lang="en-US" sz="30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/ˈfɪʃˌmʌŋɡər</a:t>
            </a:r>
            <a:r>
              <a:rPr lang="en-US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vi-VN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(n):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/>
              <a:t>hàng</a:t>
            </a:r>
            <a:r>
              <a:rPr lang="en-US" sz="3000" dirty="0"/>
              <a:t> </a:t>
            </a:r>
            <a:r>
              <a:rPr lang="en-US" sz="3000" dirty="0" err="1"/>
              <a:t>bán</a:t>
            </a:r>
            <a:r>
              <a:rPr lang="en-US" sz="3000" dirty="0"/>
              <a:t> </a:t>
            </a:r>
            <a:r>
              <a:rPr lang="en-US" sz="3000" dirty="0" err="1"/>
              <a:t>cá</a:t>
            </a:r>
            <a:endParaRPr lang="vi-VN" sz="3000" dirty="0"/>
          </a:p>
        </p:txBody>
      </p:sp>
      <p:pic>
        <p:nvPicPr>
          <p:cNvPr id="23" name="clothes shop">
            <a:hlinkClick r:id="" action="ppaction://media"/>
            <a:extLst>
              <a:ext uri="{FF2B5EF4-FFF2-40B4-BE49-F238E27FC236}">
                <a16:creationId xmlns:a16="http://schemas.microsoft.com/office/drawing/2014/main" id="{864EA973-6F3F-4CA8-B2D7-588A741828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921343" y="303047"/>
            <a:ext cx="609600" cy="609600"/>
          </a:xfrm>
          <a:prstGeom prst="rect">
            <a:avLst/>
          </a:prstGeom>
        </p:spPr>
      </p:pic>
      <p:pic>
        <p:nvPicPr>
          <p:cNvPr id="24" name="fastfood restaurant">
            <a:hlinkClick r:id="" action="ppaction://media"/>
            <a:extLst>
              <a:ext uri="{FF2B5EF4-FFF2-40B4-BE49-F238E27FC236}">
                <a16:creationId xmlns:a16="http://schemas.microsoft.com/office/drawing/2014/main" id="{D2C31623-62A2-4A6D-BA54-0B05326E47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805228" y="346997"/>
            <a:ext cx="609600" cy="609600"/>
          </a:xfrm>
          <a:prstGeom prst="rect">
            <a:avLst/>
          </a:prstGeom>
        </p:spPr>
      </p:pic>
      <p:pic>
        <p:nvPicPr>
          <p:cNvPr id="25" name="car park">
            <a:hlinkClick r:id="" action="ppaction://media"/>
            <a:extLst>
              <a:ext uri="{FF2B5EF4-FFF2-40B4-BE49-F238E27FC236}">
                <a16:creationId xmlns:a16="http://schemas.microsoft.com/office/drawing/2014/main" id="{789D24B4-51F5-4242-A63D-5E7D4CF82E9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848771" y="288868"/>
            <a:ext cx="609600" cy="609600"/>
          </a:xfrm>
          <a:prstGeom prst="rect">
            <a:avLst/>
          </a:prstGeom>
        </p:spPr>
      </p:pic>
      <p:pic>
        <p:nvPicPr>
          <p:cNvPr id="26" name="post office">
            <a:hlinkClick r:id="" action="ppaction://media"/>
            <a:extLst>
              <a:ext uri="{FF2B5EF4-FFF2-40B4-BE49-F238E27FC236}">
                <a16:creationId xmlns:a16="http://schemas.microsoft.com/office/drawing/2014/main" id="{0672E468-939E-420E-8908-2EBD870C8F1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819743" y="331464"/>
            <a:ext cx="609600" cy="609600"/>
          </a:xfrm>
          <a:prstGeom prst="rect">
            <a:avLst/>
          </a:prstGeom>
        </p:spPr>
      </p:pic>
      <p:pic>
        <p:nvPicPr>
          <p:cNvPr id="27" name="music shop">
            <a:hlinkClick r:id="" action="ppaction://media"/>
            <a:extLst>
              <a:ext uri="{FF2B5EF4-FFF2-40B4-BE49-F238E27FC236}">
                <a16:creationId xmlns:a16="http://schemas.microsoft.com/office/drawing/2014/main" id="{8E32E744-257D-4415-B627-7D37AB4632E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819743" y="303107"/>
            <a:ext cx="609600" cy="609600"/>
          </a:xfrm>
          <a:prstGeom prst="rect">
            <a:avLst/>
          </a:prstGeom>
        </p:spPr>
      </p:pic>
      <p:pic>
        <p:nvPicPr>
          <p:cNvPr id="28" name="bookshop">
            <a:hlinkClick r:id="" action="ppaction://media"/>
            <a:extLst>
              <a:ext uri="{FF2B5EF4-FFF2-40B4-BE49-F238E27FC236}">
                <a16:creationId xmlns:a16="http://schemas.microsoft.com/office/drawing/2014/main" id="{8BE627F8-0F34-4372-A76B-BBE4608B0C4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848771" y="317345"/>
            <a:ext cx="609600" cy="609600"/>
          </a:xfrm>
          <a:prstGeom prst="rect">
            <a:avLst/>
          </a:prstGeom>
        </p:spPr>
      </p:pic>
      <p:pic>
        <p:nvPicPr>
          <p:cNvPr id="29" name="toy shop">
            <a:hlinkClick r:id="" action="ppaction://media"/>
            <a:extLst>
              <a:ext uri="{FF2B5EF4-FFF2-40B4-BE49-F238E27FC236}">
                <a16:creationId xmlns:a16="http://schemas.microsoft.com/office/drawing/2014/main" id="{B4DB029A-62C4-45B8-97B4-51E2762D807E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848771" y="274269"/>
            <a:ext cx="609600" cy="609600"/>
          </a:xfrm>
          <a:prstGeom prst="rect">
            <a:avLst/>
          </a:prstGeom>
        </p:spPr>
      </p:pic>
      <p:pic>
        <p:nvPicPr>
          <p:cNvPr id="30" name="theatre">
            <a:hlinkClick r:id="" action="ppaction://media"/>
            <a:extLst>
              <a:ext uri="{FF2B5EF4-FFF2-40B4-BE49-F238E27FC236}">
                <a16:creationId xmlns:a16="http://schemas.microsoft.com/office/drawing/2014/main" id="{657DA9F2-45E9-4F87-9147-9FDA7DE94E13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834257" y="288868"/>
            <a:ext cx="609600" cy="609600"/>
          </a:xfrm>
          <a:prstGeom prst="rect">
            <a:avLst/>
          </a:prstGeom>
        </p:spPr>
      </p:pic>
      <p:pic>
        <p:nvPicPr>
          <p:cNvPr id="31" name="museum">
            <a:hlinkClick r:id="" action="ppaction://media"/>
            <a:extLst>
              <a:ext uri="{FF2B5EF4-FFF2-40B4-BE49-F238E27FC236}">
                <a16:creationId xmlns:a16="http://schemas.microsoft.com/office/drawing/2014/main" id="{C55AE522-7885-445B-AB12-D705BA1653B6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834257" y="260511"/>
            <a:ext cx="609600" cy="609600"/>
          </a:xfrm>
          <a:prstGeom prst="rect">
            <a:avLst/>
          </a:prstGeom>
        </p:spPr>
      </p:pic>
      <p:pic>
        <p:nvPicPr>
          <p:cNvPr id="32" name="fishmonger">
            <a:hlinkClick r:id="" action="ppaction://media"/>
            <a:extLst>
              <a:ext uri="{FF2B5EF4-FFF2-40B4-BE49-F238E27FC236}">
                <a16:creationId xmlns:a16="http://schemas.microsoft.com/office/drawing/2014/main" id="{B1E29097-2611-46E8-86B8-330B859C2296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834257" y="267390"/>
            <a:ext cx="609600" cy="609600"/>
          </a:xfrm>
          <a:prstGeom prst="rect">
            <a:avLst/>
          </a:prstGeom>
        </p:spPr>
      </p:pic>
      <p:pic>
        <p:nvPicPr>
          <p:cNvPr id="33" name="library">
            <a:hlinkClick r:id="" action="ppaction://media"/>
            <a:extLst>
              <a:ext uri="{FF2B5EF4-FFF2-40B4-BE49-F238E27FC236}">
                <a16:creationId xmlns:a16="http://schemas.microsoft.com/office/drawing/2014/main" id="{16A21E9F-6304-4F8D-B6BC-E7F3A621A284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834257" y="288868"/>
            <a:ext cx="609600" cy="609600"/>
          </a:xfrm>
          <a:prstGeom prst="rect">
            <a:avLst/>
          </a:prstGeom>
        </p:spPr>
      </p:pic>
      <p:pic>
        <p:nvPicPr>
          <p:cNvPr id="34" name="sports shop">
            <a:hlinkClick r:id="" action="ppaction://media"/>
            <a:extLst>
              <a:ext uri="{FF2B5EF4-FFF2-40B4-BE49-F238E27FC236}">
                <a16:creationId xmlns:a16="http://schemas.microsoft.com/office/drawing/2014/main" id="{2E74D371-ACB7-4BEC-A4FC-E7EF9336602E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819743" y="303047"/>
            <a:ext cx="609600" cy="6096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D1D4453-9745-4670-B301-3619738B3483}"/>
              </a:ext>
            </a:extLst>
          </p:cNvPr>
          <p:cNvSpPr txBox="1"/>
          <p:nvPr/>
        </p:nvSpPr>
        <p:spPr>
          <a:xfrm>
            <a:off x="1641932" y="969245"/>
            <a:ext cx="1086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ea typeface="Arial" panose="020B0604020202020204" pitchFamily="34" charset="0"/>
                <a:sym typeface="Wingdings 2" panose="05020102010507070707" pitchFamily="18" charset="2"/>
              </a:rPr>
              <a:t></a:t>
            </a:r>
            <a:endParaRPr lang="vi-VN" sz="24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0DCB028-5345-413D-8E8A-E2F987DA7883}"/>
              </a:ext>
            </a:extLst>
          </p:cNvPr>
          <p:cNvSpPr txBox="1"/>
          <p:nvPr/>
        </p:nvSpPr>
        <p:spPr>
          <a:xfrm>
            <a:off x="1156177" y="1631906"/>
            <a:ext cx="1086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effectLst/>
                <a:ea typeface="Arial" panose="020B0604020202020204" pitchFamily="34" charset="0"/>
                <a:sym typeface="Wingdings 2" panose="05020102010507070707" pitchFamily="18" charset="2"/>
              </a:rPr>
              <a:t></a:t>
            </a:r>
            <a:endParaRPr lang="vi-VN" sz="24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3E7285E-6A72-4EFE-BDAE-3C595F1C4F85}"/>
              </a:ext>
            </a:extLst>
          </p:cNvPr>
          <p:cNvSpPr txBox="1"/>
          <p:nvPr/>
        </p:nvSpPr>
        <p:spPr>
          <a:xfrm>
            <a:off x="976325" y="2087814"/>
            <a:ext cx="1086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ea typeface="Arial" panose="020B0604020202020204" pitchFamily="34" charset="0"/>
                <a:sym typeface="Wingdings 2" panose="05020102010507070707" pitchFamily="18" charset="2"/>
              </a:rPr>
              <a:t></a:t>
            </a:r>
            <a:endParaRPr lang="vi-VN" sz="24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7BBD9B6-A0CE-4A3C-AD41-F6697E8E0BF2}"/>
              </a:ext>
            </a:extLst>
          </p:cNvPr>
          <p:cNvSpPr txBox="1"/>
          <p:nvPr/>
        </p:nvSpPr>
        <p:spPr>
          <a:xfrm>
            <a:off x="1054574" y="2633215"/>
            <a:ext cx="1086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ea typeface="Arial" panose="020B0604020202020204" pitchFamily="34" charset="0"/>
                <a:sym typeface="Wingdings 2" panose="05020102010507070707" pitchFamily="18" charset="2"/>
              </a:rPr>
              <a:t></a:t>
            </a:r>
            <a:endParaRPr lang="vi-VN" sz="2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4C704C9-8C90-4985-A500-7D48CAD9B6C9}"/>
              </a:ext>
            </a:extLst>
          </p:cNvPr>
          <p:cNvSpPr txBox="1"/>
          <p:nvPr/>
        </p:nvSpPr>
        <p:spPr>
          <a:xfrm>
            <a:off x="1005592" y="3177243"/>
            <a:ext cx="1086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ea typeface="Arial" panose="020B0604020202020204" pitchFamily="34" charset="0"/>
                <a:sym typeface="Wingdings 2" panose="05020102010507070707" pitchFamily="18" charset="2"/>
              </a:rPr>
              <a:t></a:t>
            </a:r>
            <a:endParaRPr lang="vi-VN" sz="2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86000A2-FB56-4365-9400-82CF953621C1}"/>
              </a:ext>
            </a:extLst>
          </p:cNvPr>
          <p:cNvSpPr txBox="1"/>
          <p:nvPr/>
        </p:nvSpPr>
        <p:spPr>
          <a:xfrm>
            <a:off x="976324" y="3706678"/>
            <a:ext cx="1086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ea typeface="Arial" panose="020B0604020202020204" pitchFamily="34" charset="0"/>
                <a:sym typeface="Wingdings 2" panose="05020102010507070707" pitchFamily="18" charset="2"/>
              </a:rPr>
              <a:t></a:t>
            </a:r>
            <a:endParaRPr lang="vi-VN" sz="24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1E6EDAB-3137-45F8-B4DC-CBF8982E03C7}"/>
              </a:ext>
            </a:extLst>
          </p:cNvPr>
          <p:cNvSpPr txBox="1"/>
          <p:nvPr/>
        </p:nvSpPr>
        <p:spPr>
          <a:xfrm>
            <a:off x="955846" y="4217593"/>
            <a:ext cx="1086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ea typeface="Arial" panose="020B0604020202020204" pitchFamily="34" charset="0"/>
                <a:sym typeface="Wingdings 2" panose="05020102010507070707" pitchFamily="18" charset="2"/>
              </a:rPr>
              <a:t></a:t>
            </a:r>
            <a:endParaRPr lang="vi-VN" sz="24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1FD95A6-6109-4774-B505-D1101E7E3F9E}"/>
              </a:ext>
            </a:extLst>
          </p:cNvPr>
          <p:cNvSpPr txBox="1"/>
          <p:nvPr/>
        </p:nvSpPr>
        <p:spPr>
          <a:xfrm>
            <a:off x="1597939" y="4865623"/>
            <a:ext cx="1086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ea typeface="Arial" panose="020B0604020202020204" pitchFamily="34" charset="0"/>
                <a:sym typeface="Wingdings 2" panose="05020102010507070707" pitchFamily="18" charset="2"/>
              </a:rPr>
              <a:t></a:t>
            </a:r>
            <a:endParaRPr lang="vi-VN" sz="24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300BDF9-3AD4-408C-8DCA-50596E465D0F}"/>
              </a:ext>
            </a:extLst>
          </p:cNvPr>
          <p:cNvSpPr txBox="1"/>
          <p:nvPr/>
        </p:nvSpPr>
        <p:spPr>
          <a:xfrm>
            <a:off x="1120338" y="5390058"/>
            <a:ext cx="1086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effectLst/>
                <a:ea typeface="Arial" panose="020B0604020202020204" pitchFamily="34" charset="0"/>
                <a:sym typeface="Wingdings 2" panose="05020102010507070707" pitchFamily="18" charset="2"/>
              </a:rPr>
              <a:t></a:t>
            </a:r>
            <a:endParaRPr lang="vi-VN" sz="24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94CEA10-ECF3-4BAC-B11D-D073406FE573}"/>
              </a:ext>
            </a:extLst>
          </p:cNvPr>
          <p:cNvSpPr txBox="1"/>
          <p:nvPr/>
        </p:nvSpPr>
        <p:spPr>
          <a:xfrm>
            <a:off x="1054575" y="5821332"/>
            <a:ext cx="1086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effectLst/>
                <a:ea typeface="Arial" panose="020B0604020202020204" pitchFamily="34" charset="0"/>
                <a:sym typeface="Wingdings 2" panose="05020102010507070707" pitchFamily="18" charset="2"/>
              </a:rPr>
              <a:t></a:t>
            </a:r>
            <a:endParaRPr lang="vi-VN" sz="240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783400C-D955-46F7-BD2E-66F6EE5BDBDF}"/>
              </a:ext>
            </a:extLst>
          </p:cNvPr>
          <p:cNvSpPr txBox="1"/>
          <p:nvPr/>
        </p:nvSpPr>
        <p:spPr>
          <a:xfrm>
            <a:off x="1265007" y="490382"/>
            <a:ext cx="1086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effectLst/>
                <a:ea typeface="Arial" panose="020B0604020202020204" pitchFamily="34" charset="0"/>
                <a:sym typeface="Wingdings 2" panose="05020102010507070707" pitchFamily="18" charset="2"/>
              </a:rPr>
              <a:t></a:t>
            </a:r>
            <a:endParaRPr lang="vi-VN" sz="2400"/>
          </a:p>
        </p:txBody>
      </p:sp>
    </p:spTree>
    <p:extLst>
      <p:ext uri="{BB962C8B-B14F-4D97-AF65-F5344CB8AC3E}">
        <p14:creationId xmlns:p14="http://schemas.microsoft.com/office/powerpoint/2010/main" val="166183995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45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26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35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48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35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135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140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125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156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156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1407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3F8E2C-309A-4A24-9A88-FEABAAF26487}"/>
              </a:ext>
            </a:extLst>
          </p:cNvPr>
          <p:cNvSpPr txBox="1"/>
          <p:nvPr/>
        </p:nvSpPr>
        <p:spPr>
          <a:xfrm>
            <a:off x="1087901" y="2642117"/>
            <a:ext cx="1001619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B13134"/>
                </a:solidFill>
                <a:effectLst/>
                <a:ea typeface="Arial" panose="020B0604020202020204" pitchFamily="34" charset="0"/>
              </a:rPr>
              <a:t>E.g. </a:t>
            </a:r>
            <a:r>
              <a:rPr lang="vi-VN" sz="3200" dirty="0">
                <a:solidFill>
                  <a:srgbClr val="B13134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Near my house, there is a cinema, a gym</a:t>
            </a:r>
            <a:r>
              <a:rPr lang="en-US" sz="3200" dirty="0">
                <a:solidFill>
                  <a:srgbClr val="B13134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</a:t>
            </a:r>
            <a:r>
              <a:rPr lang="vi-VN" sz="3200" dirty="0">
                <a:solidFill>
                  <a:srgbClr val="B13134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and a park. There isn’t a toy shop.</a:t>
            </a:r>
            <a:endParaRPr lang="vi-VN" sz="3200" dirty="0">
              <a:solidFill>
                <a:srgbClr val="B1313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FD913A-3C02-407B-BF7B-F7E895CEA21F}"/>
              </a:ext>
            </a:extLst>
          </p:cNvPr>
          <p:cNvSpPr txBox="1"/>
          <p:nvPr/>
        </p:nvSpPr>
        <p:spPr>
          <a:xfrm>
            <a:off x="3267698" y="633403"/>
            <a:ext cx="8162778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lang="vi-VN" sz="3200" b="1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Tell your partner which places are/aren’t near your house. </a:t>
            </a:r>
            <a:endParaRPr lang="vi-VN" sz="3600" dirty="0"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3BB346-CA50-49BC-9525-069D0E2C6F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87" y="454178"/>
            <a:ext cx="4142241" cy="7345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8DA9FA-20FB-4E66-93FD-A415FB33501A}"/>
              </a:ext>
            </a:extLst>
          </p:cNvPr>
          <p:cNvSpPr txBox="1"/>
          <p:nvPr/>
        </p:nvSpPr>
        <p:spPr>
          <a:xfrm>
            <a:off x="180535" y="1188748"/>
            <a:ext cx="2506394" cy="523220"/>
          </a:xfrm>
          <a:prstGeom prst="rect">
            <a:avLst/>
          </a:prstGeom>
          <a:solidFill>
            <a:srgbClr val="BE4336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While-speaking</a:t>
            </a:r>
            <a:endParaRPr lang="vi-VN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2730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C587D2-6A99-41D6-BCFB-52E627E7D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3398"/>
            <a:ext cx="2736799" cy="27474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193F93-5D6E-4C44-9068-6274A7AB6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91840"/>
            <a:ext cx="2836284" cy="31061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4028B6-71D7-4A71-A171-672DF35D2007}"/>
              </a:ext>
            </a:extLst>
          </p:cNvPr>
          <p:cNvSpPr txBox="1"/>
          <p:nvPr/>
        </p:nvSpPr>
        <p:spPr>
          <a:xfrm>
            <a:off x="2836284" y="460007"/>
            <a:ext cx="91733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latin typeface="Calibri (Body)"/>
                <a:ea typeface="Arial" panose="020B0604020202020204" pitchFamily="34" charset="0"/>
              </a:rPr>
              <a:t>3. </a:t>
            </a:r>
            <a:r>
              <a:rPr lang="vi-VN" sz="3200" b="1" dirty="0">
                <a:effectLst/>
                <a:latin typeface="Calibri (Body)"/>
                <a:ea typeface="Arial" panose="020B0604020202020204" pitchFamily="34" charset="0"/>
              </a:rPr>
              <a:t>Use the phrases in the box and the map to give directions from:</a:t>
            </a:r>
            <a:endParaRPr lang="vi-VN" sz="3200" dirty="0">
              <a:latin typeface="Calibri (Body)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4E9F89-53AE-44FD-B162-C748CE5CF9E4}"/>
              </a:ext>
            </a:extLst>
          </p:cNvPr>
          <p:cNvSpPr txBox="1"/>
          <p:nvPr/>
        </p:nvSpPr>
        <p:spPr>
          <a:xfrm>
            <a:off x="3076833" y="1973665"/>
            <a:ext cx="898855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effectLst/>
                <a:latin typeface="Calibri (Body)"/>
                <a:ea typeface="Arial" panose="020B0604020202020204" pitchFamily="34" charset="0"/>
                <a:cs typeface="JDCLK L+ Frutiger LT Std"/>
              </a:rPr>
              <a:t>E.g</a:t>
            </a:r>
            <a:r>
              <a:rPr lang="en-US" sz="2800" dirty="0">
                <a:solidFill>
                  <a:srgbClr val="FF0000"/>
                </a:solidFill>
                <a:effectLst/>
                <a:latin typeface="Calibri (Body)"/>
                <a:ea typeface="Arial" panose="020B0604020202020204" pitchFamily="34" charset="0"/>
                <a:cs typeface="JDCLK L+ Frutiger LT Std"/>
              </a:rPr>
              <a:t>:</a:t>
            </a:r>
          </a:p>
          <a:p>
            <a:r>
              <a:rPr lang="vi-VN" sz="2800" dirty="0">
                <a:solidFill>
                  <a:srgbClr val="FF0000"/>
                </a:solidFill>
                <a:effectLst/>
                <a:latin typeface="Calibri (Body)"/>
                <a:ea typeface="Arial" panose="020B0604020202020204" pitchFamily="34" charset="0"/>
                <a:cs typeface="JDCLK L+ Frutiger LT Std"/>
              </a:rPr>
              <a:t>A: Can you tell me how to get to the bookshop, please? </a:t>
            </a:r>
          </a:p>
          <a:p>
            <a:r>
              <a:rPr lang="vi-VN" sz="2800" dirty="0">
                <a:solidFill>
                  <a:srgbClr val="FF0000"/>
                </a:solidFill>
                <a:effectLst/>
                <a:latin typeface="Calibri (Body)"/>
                <a:ea typeface="Arial" panose="020B0604020202020204" pitchFamily="34" charset="0"/>
              </a:rPr>
              <a:t>B: Certainly. First, go down Marple Street and turn right into Park Avenue</a:t>
            </a:r>
            <a:r>
              <a:rPr lang="en-US" sz="2800" dirty="0">
                <a:solidFill>
                  <a:srgbClr val="FF0000"/>
                </a:solidFill>
                <a:effectLst/>
                <a:latin typeface="Calibri (Body)"/>
                <a:ea typeface="Arial" panose="020B0604020202020204" pitchFamily="34" charset="0"/>
              </a:rPr>
              <a:t>.</a:t>
            </a:r>
            <a:r>
              <a:rPr lang="vi-VN" sz="2800" dirty="0">
                <a:solidFill>
                  <a:srgbClr val="FF0000"/>
                </a:solidFill>
                <a:effectLst/>
                <a:latin typeface="Calibri (Body)"/>
                <a:ea typeface="Arial" panose="020B0604020202020204" pitchFamily="34" charset="0"/>
              </a:rPr>
              <a:t> </a:t>
            </a:r>
            <a:endParaRPr lang="vi-VN" sz="2800" dirty="0">
              <a:solidFill>
                <a:srgbClr val="FF0000"/>
              </a:solidFill>
              <a:latin typeface="Calibri (Body)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DF7625-DB89-41C5-927C-19E4EA64BA19}"/>
              </a:ext>
            </a:extLst>
          </p:cNvPr>
          <p:cNvSpPr txBox="1"/>
          <p:nvPr/>
        </p:nvSpPr>
        <p:spPr>
          <a:xfrm>
            <a:off x="3616549" y="1484801"/>
            <a:ext cx="79892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33CC"/>
                </a:solidFill>
                <a:effectLst/>
                <a:latin typeface="Calibri (Body)"/>
                <a:ea typeface="Arial" panose="020B0604020202020204" pitchFamily="34" charset="0"/>
              </a:rPr>
              <a:t>- </a:t>
            </a:r>
            <a:r>
              <a:rPr lang="vi-VN" sz="3000" dirty="0">
                <a:solidFill>
                  <a:srgbClr val="0033CC"/>
                </a:solidFill>
                <a:effectLst/>
                <a:latin typeface="Calibri (Body)"/>
                <a:ea typeface="Arial" panose="020B0604020202020204" pitchFamily="34" charset="0"/>
              </a:rPr>
              <a:t>the school to the bookshop </a:t>
            </a:r>
            <a:endParaRPr lang="vi-VN" sz="3000" dirty="0">
              <a:solidFill>
                <a:srgbClr val="0033CC"/>
              </a:solidFill>
              <a:latin typeface="Calibri (Body)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5CDEE4-C593-4F3A-8673-D44A49A4857D}"/>
              </a:ext>
            </a:extLst>
          </p:cNvPr>
          <p:cNvSpPr txBox="1"/>
          <p:nvPr/>
        </p:nvSpPr>
        <p:spPr>
          <a:xfrm>
            <a:off x="3710217" y="3904998"/>
            <a:ext cx="741732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33CC"/>
                </a:solidFill>
                <a:effectLst/>
                <a:latin typeface="Calibri (Body)"/>
                <a:ea typeface="Arial" panose="020B0604020202020204" pitchFamily="34" charset="0"/>
              </a:rPr>
              <a:t>the fishmonger’s to the hospital</a:t>
            </a:r>
            <a:endParaRPr lang="en-US" sz="3200" dirty="0">
              <a:solidFill>
                <a:srgbClr val="0033CC"/>
              </a:solidFill>
              <a:effectLst/>
              <a:latin typeface="Calibri (Body)"/>
              <a:ea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33CC"/>
                </a:solidFill>
                <a:effectLst/>
                <a:latin typeface="Calibri (Body)"/>
                <a:ea typeface="Arial" panose="020B0604020202020204" pitchFamily="34" charset="0"/>
              </a:rPr>
              <a:t>the police station to the library </a:t>
            </a:r>
            <a:endParaRPr lang="en-US" sz="3200" dirty="0">
              <a:solidFill>
                <a:srgbClr val="0033CC"/>
              </a:solidFill>
              <a:effectLst/>
              <a:latin typeface="Calibri (Body)"/>
              <a:ea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33CC"/>
                </a:solidFill>
                <a:effectLst/>
                <a:latin typeface="Calibri (Body)"/>
                <a:ea typeface="Arial" panose="020B0604020202020204" pitchFamily="34" charset="0"/>
              </a:rPr>
              <a:t>the gym to the museum </a:t>
            </a:r>
            <a:endParaRPr lang="en-US" sz="3200" dirty="0">
              <a:solidFill>
                <a:srgbClr val="0033CC"/>
              </a:solidFill>
              <a:effectLst/>
              <a:latin typeface="Calibri (Body)"/>
              <a:ea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33CC"/>
                </a:solidFill>
                <a:effectLst/>
                <a:latin typeface="Calibri (Body)"/>
                <a:ea typeface="Arial" panose="020B0604020202020204" pitchFamily="34" charset="0"/>
              </a:rPr>
              <a:t>the restaurant to the police station </a:t>
            </a:r>
            <a:endParaRPr lang="vi-VN" sz="3200" dirty="0">
              <a:solidFill>
                <a:srgbClr val="0033CC"/>
              </a:solidFill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78915800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F52BB7A-3E5B-492D-90A6-7A6862CF9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783" y="2192882"/>
            <a:ext cx="2429213" cy="24196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C30F8D-876C-41E9-BE5B-B3514E937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15" y="569194"/>
            <a:ext cx="9062696" cy="6537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C762F8-9E5F-46D1-8BD6-E9F117BD5B8B}"/>
              </a:ext>
            </a:extLst>
          </p:cNvPr>
          <p:cNvSpPr txBox="1"/>
          <p:nvPr/>
        </p:nvSpPr>
        <p:spPr>
          <a:xfrm>
            <a:off x="436236" y="1249702"/>
            <a:ext cx="105646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 u="none" strike="noStrike" baseline="0" dirty="0"/>
              <a:t>4. Look at the pictures below. In which of the places in Exercise 1 can you see them? What do they mean?</a:t>
            </a:r>
            <a:endParaRPr lang="vi-VN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6BF780-CB1F-486A-89E3-1527F087B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84" y="3641599"/>
            <a:ext cx="2242496" cy="26725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9ADC26-822A-4A78-BA28-2174A0EF45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2079" y="2203809"/>
            <a:ext cx="3262080" cy="20140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FB8F0B-ADB9-41DD-80B8-C72B17C04F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2735" y="4417385"/>
            <a:ext cx="2994921" cy="18354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7D055F-1AC5-4D44-A606-BD28FF40BC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8956" y="2003647"/>
            <a:ext cx="3166198" cy="21600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A816E7-887A-47C8-AA77-653B3E3DAB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3061" y="4190471"/>
            <a:ext cx="2703980" cy="205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08457"/>
      </p:ext>
    </p:extLst>
  </p:cSld>
  <p:clrMapOvr>
    <a:masterClrMapping/>
  </p:clrMapOvr>
  <p:transition spd="med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F52BB7A-3E5B-492D-90A6-7A6862CF9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388" y="3965277"/>
            <a:ext cx="2429213" cy="24196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C30F8D-876C-41E9-BE5B-B3514E937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15" y="569194"/>
            <a:ext cx="9062696" cy="6537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C762F8-9E5F-46D1-8BD6-E9F117BD5B8B}"/>
              </a:ext>
            </a:extLst>
          </p:cNvPr>
          <p:cNvSpPr txBox="1"/>
          <p:nvPr/>
        </p:nvSpPr>
        <p:spPr>
          <a:xfrm>
            <a:off x="436236" y="1249702"/>
            <a:ext cx="105646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 u="none" strike="noStrike" baseline="0" dirty="0"/>
              <a:t>4. Look at the pictures below. In which of the places in Exercise 1 can you see them? What do they mean?</a:t>
            </a:r>
            <a:endParaRPr lang="vi-VN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6BF780-CB1F-486A-89E3-1527F087B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267" y="2098097"/>
            <a:ext cx="2242496" cy="26725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AF0A12-43E7-4DFC-872B-00B58B2D6EE3}"/>
              </a:ext>
            </a:extLst>
          </p:cNvPr>
          <p:cNvSpPr txBox="1"/>
          <p:nvPr/>
        </p:nvSpPr>
        <p:spPr>
          <a:xfrm>
            <a:off x="2442099" y="2637320"/>
            <a:ext cx="81930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effectLst/>
                <a:latin typeface="Calibri (Body)"/>
                <a:ea typeface="Arial" panose="020B0604020202020204" pitchFamily="34" charset="0"/>
              </a:rPr>
              <a:t>1. </a:t>
            </a:r>
            <a:r>
              <a:rPr lang="vi-VN" sz="3200" i="1" dirty="0">
                <a:solidFill>
                  <a:srgbClr val="FF0000"/>
                </a:solidFill>
                <a:effectLst/>
                <a:latin typeface="Calibri (Body)"/>
                <a:ea typeface="Arial" panose="020B0604020202020204" pitchFamily="34" charset="0"/>
              </a:rPr>
              <a:t>library – do not use your mobile phone </a:t>
            </a:r>
            <a:endParaRPr lang="vi-VN" sz="3200" dirty="0">
              <a:solidFill>
                <a:srgbClr val="FF0000"/>
              </a:solidFill>
              <a:latin typeface="Calibri (Body)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A0D9DE-F0B4-4953-B8E6-88793D85AE80}"/>
              </a:ext>
            </a:extLst>
          </p:cNvPr>
          <p:cNvSpPr txBox="1"/>
          <p:nvPr/>
        </p:nvSpPr>
        <p:spPr>
          <a:xfrm>
            <a:off x="5333601" y="4770598"/>
            <a:ext cx="6182750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200" i="1">
                <a:solidFill>
                  <a:srgbClr val="FF0000"/>
                </a:solidFill>
                <a:effectLst/>
                <a:latin typeface="Calibri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3200" i="1">
                <a:solidFill>
                  <a:srgbClr val="FF0000"/>
                </a:solidFill>
                <a:effectLst/>
                <a:latin typeface="Calibri (Body)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vi-VN" sz="3200" i="1">
                <a:solidFill>
                  <a:srgbClr val="FF0000"/>
                </a:solidFill>
                <a:effectLst/>
                <a:latin typeface="Calibri (Body)"/>
                <a:ea typeface="Arial" panose="020B0604020202020204" pitchFamily="34" charset="0"/>
                <a:cs typeface="Times New Roman" panose="02020603050405020304" pitchFamily="18" charset="0"/>
              </a:rPr>
              <a:t>park – do not walk on the grass </a:t>
            </a:r>
            <a:endParaRPr lang="vi-VN" sz="3200">
              <a:solidFill>
                <a:srgbClr val="FF0000"/>
              </a:solidFill>
              <a:effectLst/>
              <a:latin typeface="Calibri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13945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C30F8D-876C-41E9-BE5B-B3514E937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15" y="569194"/>
            <a:ext cx="9062696" cy="6537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C762F8-9E5F-46D1-8BD6-E9F117BD5B8B}"/>
              </a:ext>
            </a:extLst>
          </p:cNvPr>
          <p:cNvSpPr txBox="1"/>
          <p:nvPr/>
        </p:nvSpPr>
        <p:spPr>
          <a:xfrm>
            <a:off x="436236" y="1249702"/>
            <a:ext cx="105646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 u="none" strike="noStrike" baseline="0" dirty="0"/>
              <a:t>4. Look at the pictures below. In which of the places in Exercise 1 can you see them? What do they mean?</a:t>
            </a:r>
            <a:endParaRPr lang="vi-VN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9ADC26-822A-4A78-BA28-2174A0EF4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99" y="2302284"/>
            <a:ext cx="3262080" cy="20140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FB8F0B-ADB9-41DD-80B8-C72B17C04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649" y="4323588"/>
            <a:ext cx="2994921" cy="18354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4024F36-3BA8-4E13-9ADA-E09B8205FE79}"/>
              </a:ext>
            </a:extLst>
          </p:cNvPr>
          <p:cNvSpPr txBox="1"/>
          <p:nvPr/>
        </p:nvSpPr>
        <p:spPr>
          <a:xfrm>
            <a:off x="4118316" y="2639390"/>
            <a:ext cx="6516859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200" i="1">
                <a:solidFill>
                  <a:srgbClr val="FF0000"/>
                </a:solidFill>
                <a:effectLst/>
                <a:latin typeface="Calibri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en-US" sz="3200" i="1">
                <a:solidFill>
                  <a:srgbClr val="FF0000"/>
                </a:solidFill>
                <a:effectLst/>
                <a:latin typeface="Calibri (Body)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vi-VN" sz="3200" i="1">
                <a:solidFill>
                  <a:srgbClr val="FF0000"/>
                </a:solidFill>
                <a:effectLst/>
                <a:latin typeface="Calibri (Body)"/>
                <a:ea typeface="Arial" panose="020B0604020202020204" pitchFamily="34" charset="0"/>
                <a:cs typeface="Times New Roman" panose="02020603050405020304" pitchFamily="18" charset="0"/>
              </a:rPr>
              <a:t>hospital – only emergency vehicles can park here </a:t>
            </a:r>
            <a:endParaRPr lang="vi-VN" sz="3200">
              <a:solidFill>
                <a:srgbClr val="FF0000"/>
              </a:solidFill>
              <a:effectLst/>
              <a:latin typeface="Calibri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98D1F4-8B88-45CC-B4A3-00C873DBE7B4}"/>
              </a:ext>
            </a:extLst>
          </p:cNvPr>
          <p:cNvSpPr txBox="1"/>
          <p:nvPr/>
        </p:nvSpPr>
        <p:spPr>
          <a:xfrm>
            <a:off x="6466404" y="4781412"/>
            <a:ext cx="5505202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200" i="1">
                <a:solidFill>
                  <a:srgbClr val="FF0000"/>
                </a:solidFill>
                <a:effectLst/>
                <a:latin typeface="Calibri (Body)"/>
                <a:ea typeface="Arial" panose="020B0604020202020204" pitchFamily="34" charset="0"/>
                <a:cs typeface="Times New Roman" panose="02020603050405020304" pitchFamily="18" charset="0"/>
              </a:rPr>
              <a:t>4</a:t>
            </a:r>
            <a:r>
              <a:rPr lang="en-US" sz="3200" i="1">
                <a:solidFill>
                  <a:srgbClr val="FF0000"/>
                </a:solidFill>
                <a:effectLst/>
                <a:latin typeface="Calibri (Body)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vi-VN" sz="3200" i="1">
                <a:solidFill>
                  <a:srgbClr val="FF0000"/>
                </a:solidFill>
                <a:effectLst/>
                <a:latin typeface="Calibri (Body)"/>
                <a:ea typeface="Arial" panose="020B0604020202020204" pitchFamily="34" charset="0"/>
                <a:cs typeface="Times New Roman" panose="02020603050405020304" pitchFamily="18" charset="0"/>
              </a:rPr>
              <a:t>supermarket – please return your trolley here </a:t>
            </a:r>
            <a:endParaRPr lang="vi-VN" sz="3200">
              <a:solidFill>
                <a:srgbClr val="FF0000"/>
              </a:solidFill>
              <a:effectLst/>
              <a:latin typeface="Calibri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5412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C30F8D-876C-41E9-BE5B-B3514E937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15" y="569194"/>
            <a:ext cx="9062696" cy="6537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C762F8-9E5F-46D1-8BD6-E9F117BD5B8B}"/>
              </a:ext>
            </a:extLst>
          </p:cNvPr>
          <p:cNvSpPr txBox="1"/>
          <p:nvPr/>
        </p:nvSpPr>
        <p:spPr>
          <a:xfrm>
            <a:off x="436236" y="1249702"/>
            <a:ext cx="105646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 u="none" strike="noStrike" baseline="0" dirty="0"/>
              <a:t>4. Look at the pictures below. In which of the places in Exercise 1 can you see them? What do they mean?</a:t>
            </a:r>
            <a:endParaRPr lang="vi-VN" sz="28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87D055F-1AC5-4D44-A606-BD28FF40B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15" y="2230561"/>
            <a:ext cx="3166198" cy="21600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A816E7-887A-47C8-AA77-653B3E3DA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799" y="4279272"/>
            <a:ext cx="2703980" cy="20550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FD75C1A-2230-4DC9-B436-AF989D9A8E26}"/>
              </a:ext>
            </a:extLst>
          </p:cNvPr>
          <p:cNvSpPr txBox="1"/>
          <p:nvPr/>
        </p:nvSpPr>
        <p:spPr>
          <a:xfrm>
            <a:off x="3926479" y="2806030"/>
            <a:ext cx="7623096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200" i="1">
                <a:solidFill>
                  <a:srgbClr val="FF0000"/>
                </a:solidFill>
                <a:effectLst/>
                <a:latin typeface="Calibri (Body)"/>
                <a:ea typeface="Arial" panose="020B0604020202020204" pitchFamily="34" charset="0"/>
                <a:cs typeface="Times New Roman" panose="02020603050405020304" pitchFamily="18" charset="0"/>
              </a:rPr>
              <a:t>5</a:t>
            </a:r>
            <a:r>
              <a:rPr lang="en-US" sz="3200" i="1">
                <a:solidFill>
                  <a:srgbClr val="FF0000"/>
                </a:solidFill>
                <a:effectLst/>
                <a:latin typeface="Calibri (Body)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vi-VN" sz="3200" i="1">
                <a:solidFill>
                  <a:srgbClr val="FF0000"/>
                </a:solidFill>
                <a:effectLst/>
                <a:latin typeface="Calibri (Body)"/>
                <a:ea typeface="Arial" panose="020B0604020202020204" pitchFamily="34" charset="0"/>
                <a:cs typeface="Times New Roman" panose="02020603050405020304" pitchFamily="18" charset="0"/>
              </a:rPr>
              <a:t>cinema – the film showing at the moment </a:t>
            </a:r>
            <a:endParaRPr lang="vi-VN" sz="3200">
              <a:solidFill>
                <a:srgbClr val="FF0000"/>
              </a:solidFill>
              <a:effectLst/>
              <a:latin typeface="Calibri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BAD3E8-E351-47CB-948E-3A237AA3C28C}"/>
              </a:ext>
            </a:extLst>
          </p:cNvPr>
          <p:cNvSpPr txBox="1"/>
          <p:nvPr/>
        </p:nvSpPr>
        <p:spPr>
          <a:xfrm>
            <a:off x="3671779" y="5185037"/>
            <a:ext cx="76230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i="1">
                <a:solidFill>
                  <a:srgbClr val="FF0000"/>
                </a:solidFill>
                <a:effectLst/>
                <a:latin typeface="Calibri (Body)"/>
                <a:ea typeface="Arial" panose="020B0604020202020204" pitchFamily="34" charset="0"/>
              </a:rPr>
              <a:t>6</a:t>
            </a:r>
            <a:r>
              <a:rPr lang="en-US" sz="3200" i="1">
                <a:solidFill>
                  <a:srgbClr val="FF0000"/>
                </a:solidFill>
                <a:effectLst/>
                <a:latin typeface="Calibri (Body)"/>
                <a:ea typeface="Arial" panose="020B0604020202020204" pitchFamily="34" charset="0"/>
              </a:rPr>
              <a:t>. </a:t>
            </a:r>
            <a:r>
              <a:rPr lang="vi-VN" sz="3200" i="1">
                <a:solidFill>
                  <a:srgbClr val="FF0000"/>
                </a:solidFill>
                <a:effectLst/>
                <a:latin typeface="Calibri (Body)"/>
                <a:ea typeface="Arial" panose="020B0604020202020204" pitchFamily="34" charset="0"/>
              </a:rPr>
              <a:t>gym – shower before you use the pool</a:t>
            </a:r>
            <a:endParaRPr lang="vi-VN" sz="3200">
              <a:solidFill>
                <a:srgbClr val="FF0000"/>
              </a:solidFill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163631228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EF58D3-1D9E-4893-880B-5FE4FFBFEB93}"/>
              </a:ext>
            </a:extLst>
          </p:cNvPr>
          <p:cNvSpPr txBox="1"/>
          <p:nvPr/>
        </p:nvSpPr>
        <p:spPr>
          <a:xfrm>
            <a:off x="0" y="334155"/>
            <a:ext cx="2335237" cy="523220"/>
          </a:xfrm>
          <a:prstGeom prst="rect">
            <a:avLst/>
          </a:prstGeom>
          <a:solidFill>
            <a:srgbClr val="BE4336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Post-speaking</a:t>
            </a:r>
            <a:endParaRPr lang="vi-VN" sz="280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46FB59-9271-4627-9517-4D425C59010F}"/>
              </a:ext>
            </a:extLst>
          </p:cNvPr>
          <p:cNvSpPr txBox="1"/>
          <p:nvPr/>
        </p:nvSpPr>
        <p:spPr>
          <a:xfrm>
            <a:off x="886264" y="1751817"/>
            <a:ext cx="10705513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schemeClr val="accent6">
                    <a:lumMod val="75000"/>
                  </a:schemeClr>
                </a:solidFill>
                <a:effectLst/>
                <a:ea typeface="Arial" panose="020B0604020202020204" pitchFamily="34" charset="0"/>
              </a:rPr>
              <a:t>Imagine that you are standing in front of your school gate and a stranger come and ask you the way to somewhere.</a:t>
            </a:r>
            <a:endParaRPr lang="vi-VN" sz="3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E4EFF9-EBC5-4C00-930B-67C89FC7C522}"/>
              </a:ext>
            </a:extLst>
          </p:cNvPr>
          <p:cNvSpPr txBox="1"/>
          <p:nvPr/>
        </p:nvSpPr>
        <p:spPr>
          <a:xfrm>
            <a:off x="745587" y="1096022"/>
            <a:ext cx="31792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/>
              <a:t>Work in pairs.</a:t>
            </a:r>
            <a:endParaRPr lang="vi-VN" sz="3400" b="1"/>
          </a:p>
        </p:txBody>
      </p:sp>
    </p:spTree>
    <p:extLst>
      <p:ext uri="{BB962C8B-B14F-4D97-AF65-F5344CB8AC3E}">
        <p14:creationId xmlns:p14="http://schemas.microsoft.com/office/powerpoint/2010/main" val="2932926326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505395" y="1774969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508503" y="2785783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511612" y="4692350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524055" y="5759151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502279" y="3749953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 </a:t>
            </a:r>
            <a:endParaRPr 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1527165" y="658404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587" y="490818"/>
            <a:ext cx="4174591" cy="58763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0514702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62" y="670317"/>
            <a:ext cx="8694385" cy="57586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92850" y="4031453"/>
            <a:ext cx="45682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</a:rPr>
              <a:t>More Practice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142150"/>
      </p:ext>
    </p:extLst>
  </p:cSld>
  <p:clrMapOvr>
    <a:masterClrMapping/>
  </p:clrMapOvr>
  <p:transition spd="med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CF250-390F-4CFB-862F-FEBEA05AC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9830" y="494890"/>
            <a:ext cx="8202170" cy="58682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5A5BDB-164C-4892-A12B-EDAB84B62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212" y="594157"/>
            <a:ext cx="3624471" cy="480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014101"/>
      </p:ext>
    </p:extLst>
  </p:cSld>
  <p:clrMapOvr>
    <a:masterClrMapping/>
  </p:clrMapOvr>
  <p:transition spd="med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524968534"/>
      </p:ext>
    </p:extLst>
  </p:cSld>
  <p:clrMapOvr>
    <a:masterClrMapping/>
  </p:clrMapOvr>
  <p:transition spd="med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52380F-F073-439D-8FFD-3A6533AA6B41}"/>
              </a:ext>
            </a:extLst>
          </p:cNvPr>
          <p:cNvSpPr txBox="1"/>
          <p:nvPr/>
        </p:nvSpPr>
        <p:spPr>
          <a:xfrm>
            <a:off x="914400" y="2011680"/>
            <a:ext cx="10604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33CC"/>
                </a:solidFill>
              </a:rPr>
              <a:t>Write a short paragraph (about 40-60 words) to describe your hometown.</a:t>
            </a:r>
            <a:endParaRPr lang="vi-VN" sz="36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181808"/>
      </p:ext>
    </p:extLst>
  </p:cSld>
  <p:clrMapOvr>
    <a:masterClrMapping/>
  </p:clrMapOvr>
  <p:transition spd="med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79" y="586408"/>
            <a:ext cx="10058400" cy="57448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537788195"/>
      </p:ext>
    </p:extLst>
  </p:cSld>
  <p:clrMapOvr>
    <a:masterClrMapping/>
  </p:clrMapOvr>
  <p:transition spd="med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696186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3" name="Rectangle 2"/>
          <p:cNvSpPr/>
          <p:nvPr/>
        </p:nvSpPr>
        <p:spPr>
          <a:xfrm>
            <a:off x="333052" y="1619516"/>
            <a:ext cx="5203590" cy="31700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- V</a:t>
            </a:r>
            <a:r>
              <a:rPr lang="vi-VN" sz="3200" i="1" dirty="0">
                <a:solidFill>
                  <a:srgbClr val="0070C0"/>
                </a:solidFill>
                <a:latin typeface="Calibri (Body)"/>
              </a:rPr>
              <a:t>ocabulary about</a:t>
            </a:r>
            <a:r>
              <a:rPr lang="vi-VN" sz="3200" b="1" i="1" dirty="0">
                <a:solidFill>
                  <a:srgbClr val="0070C0"/>
                </a:solidFill>
                <a:latin typeface="Calibri (Body)"/>
              </a:rPr>
              <a:t> </a:t>
            </a:r>
            <a:r>
              <a:rPr lang="vi-VN" sz="3200" i="1" dirty="0">
                <a:solidFill>
                  <a:srgbClr val="0070C0"/>
                </a:solidFill>
                <a:latin typeface="Calibri (Body)"/>
              </a:rPr>
              <a:t>places in the town</a:t>
            </a:r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.</a:t>
            </a:r>
            <a:endParaRPr lang="vi-VN" sz="3200" i="1" dirty="0">
              <a:solidFill>
                <a:srgbClr val="0070C0"/>
              </a:solidFill>
              <a:latin typeface="Calibri (Body)"/>
            </a:endParaRPr>
          </a:p>
          <a:p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- A</a:t>
            </a:r>
            <a:r>
              <a:rPr lang="vi-VN" sz="3200" i="1" dirty="0">
                <a:solidFill>
                  <a:srgbClr val="0070C0"/>
                </a:solidFill>
                <a:latin typeface="Calibri (Body)"/>
              </a:rPr>
              <a:t>nnouncements and messages in public places.</a:t>
            </a:r>
          </a:p>
        </p:txBody>
      </p:sp>
      <p:sp>
        <p:nvSpPr>
          <p:cNvPr id="4" name="Rectangle 3"/>
          <p:cNvSpPr/>
          <p:nvPr/>
        </p:nvSpPr>
        <p:spPr>
          <a:xfrm>
            <a:off x="5738115" y="1635524"/>
            <a:ext cx="5892278" cy="21852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Grammar 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200" i="1" dirty="0">
                <a:solidFill>
                  <a:srgbClr val="0070C0"/>
                </a:solidFill>
              </a:rPr>
              <a:t>- A</a:t>
            </a:r>
            <a:r>
              <a:rPr lang="vi-VN" sz="32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</a:t>
            </a:r>
            <a:r>
              <a:rPr lang="en-US" sz="3200" i="1" dirty="0" err="1">
                <a:solidFill>
                  <a:srgbClr val="0070C0"/>
                </a:solidFill>
              </a:rPr>
              <a:t>ing</a:t>
            </a:r>
            <a:r>
              <a:rPr lang="vi-VN" sz="3200" i="1" dirty="0">
                <a:solidFill>
                  <a:srgbClr val="0070C0"/>
                </a:solidFill>
              </a:rPr>
              <a:t> </a:t>
            </a:r>
            <a:r>
              <a:rPr lang="vi-VN" sz="32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giving directions to some</a:t>
            </a:r>
            <a:r>
              <a:rPr lang="en-US" sz="32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place</a:t>
            </a:r>
            <a:r>
              <a:rPr lang="en-US" sz="3200" i="1" dirty="0">
                <a:solidFill>
                  <a:srgbClr val="0070C0"/>
                </a:solidFill>
              </a:rPr>
              <a:t>s</a:t>
            </a:r>
            <a:r>
              <a:rPr lang="vi-VN" sz="32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116417"/>
      </p:ext>
    </p:extLst>
  </p:cSld>
  <p:clrMapOvr>
    <a:masterClrMapping/>
  </p:clrMapOvr>
  <p:transition spd="med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3" name="Rectangle 2"/>
          <p:cNvSpPr/>
          <p:nvPr/>
        </p:nvSpPr>
        <p:spPr>
          <a:xfrm>
            <a:off x="319971" y="1997839"/>
            <a:ext cx="11872029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 err="1">
                <a:solidFill>
                  <a:srgbClr val="0070C0"/>
                </a:solidFill>
              </a:rPr>
              <a:t>Practise</a:t>
            </a:r>
            <a:r>
              <a:rPr lang="en-US" sz="3600" i="1" dirty="0">
                <a:solidFill>
                  <a:srgbClr val="0070C0"/>
                </a:solidFill>
              </a:rPr>
              <a:t> the vocabularies and structures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>
                <a:solidFill>
                  <a:srgbClr val="0070C0"/>
                </a:solidFill>
              </a:rPr>
              <a:t>TA 6 Right on WB </a:t>
            </a:r>
            <a:r>
              <a:rPr lang="en-US" sz="3600" i="1" dirty="0">
                <a:solidFill>
                  <a:srgbClr val="0070C0"/>
                </a:solidFill>
              </a:rPr>
              <a:t>(p. 14).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>
                <a:solidFill>
                  <a:srgbClr val="0070C0"/>
                </a:solidFill>
              </a:rPr>
              <a:t>TA 6 Right on Notebook</a:t>
            </a:r>
            <a:r>
              <a:rPr lang="en-US" sz="3600" i="1" dirty="0">
                <a:solidFill>
                  <a:srgbClr val="0070C0"/>
                </a:solidFill>
              </a:rPr>
              <a:t> (p. 15).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(p. 27 SB). </a:t>
            </a:r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85287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393703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3383" y="611513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612AD5-C010-47D1-B48E-182B4BAB2D8D}"/>
              </a:ext>
            </a:extLst>
          </p:cNvPr>
          <p:cNvSpPr txBox="1"/>
          <p:nvPr/>
        </p:nvSpPr>
        <p:spPr>
          <a:xfrm>
            <a:off x="1074781" y="2309459"/>
            <a:ext cx="10832836" cy="2888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Font typeface="Times New Roman" panose="02020603050405020304" pitchFamily="18" charset="0"/>
              <a:buChar char="-"/>
            </a:pPr>
            <a:r>
              <a:rPr lang="en-US" sz="3200" i="1" dirty="0">
                <a:solidFill>
                  <a:srgbClr val="0033CC"/>
                </a:solidFill>
                <a:ea typeface="Times New Roman" panose="02020603050405020304" pitchFamily="18" charset="0"/>
              </a:rPr>
              <a:t>L</a:t>
            </a:r>
            <a:r>
              <a:rPr lang="en-US" sz="3200" i="1" dirty="0">
                <a:solidFill>
                  <a:srgbClr val="0033CC"/>
                </a:solidFill>
                <a:effectLst/>
                <a:ea typeface="Times New Roman" panose="02020603050405020304" pitchFamily="18" charset="0"/>
              </a:rPr>
              <a:t>earn vocabulary and pronunciation about</a:t>
            </a:r>
            <a:r>
              <a:rPr lang="en-US" sz="3200" b="1" i="1" dirty="0">
                <a:solidFill>
                  <a:srgbClr val="0033CC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0033CC"/>
                </a:solidFill>
                <a:effectLst/>
                <a:ea typeface="Times New Roman" panose="02020603050405020304" pitchFamily="18" charset="0"/>
              </a:rPr>
              <a:t>places in the town.</a:t>
            </a:r>
            <a:endParaRPr lang="vi-VN" sz="3200" i="1" dirty="0">
              <a:solidFill>
                <a:srgbClr val="0033CC"/>
              </a:solidFill>
              <a:effectLst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Times New Roman" panose="02020603050405020304" pitchFamily="18" charset="0"/>
              <a:buChar char="-"/>
            </a:pPr>
            <a:r>
              <a:rPr lang="en-US" sz="3200" i="1" dirty="0">
                <a:solidFill>
                  <a:srgbClr val="0033CC"/>
                </a:solidFill>
                <a:ea typeface="Times New Roman" panose="02020603050405020304" pitchFamily="18" charset="0"/>
              </a:rPr>
              <a:t>K</a:t>
            </a:r>
            <a:r>
              <a:rPr lang="en-US" sz="3200" i="1" dirty="0">
                <a:solidFill>
                  <a:srgbClr val="0033CC"/>
                </a:solidFill>
                <a:effectLst/>
                <a:ea typeface="Times New Roman" panose="02020603050405020304" pitchFamily="18" charset="0"/>
              </a:rPr>
              <a:t>now announcements and messages in public places.</a:t>
            </a:r>
            <a:endParaRPr lang="vi-VN" sz="3200" i="1" dirty="0">
              <a:solidFill>
                <a:srgbClr val="0033CC"/>
              </a:solidFill>
              <a:effectLst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Times New Roman" panose="02020603050405020304" pitchFamily="18" charset="0"/>
              <a:buChar char="-"/>
            </a:pPr>
            <a:r>
              <a:rPr lang="en-US" sz="3200" i="1" dirty="0">
                <a:solidFill>
                  <a:srgbClr val="0033CC"/>
                </a:solidFill>
                <a:ea typeface="Times New Roman" panose="02020603050405020304" pitchFamily="18" charset="0"/>
              </a:rPr>
              <a:t>K</a:t>
            </a:r>
            <a:r>
              <a:rPr lang="en-US" sz="3200" i="1" dirty="0">
                <a:solidFill>
                  <a:srgbClr val="0033CC"/>
                </a:solidFill>
                <a:effectLst/>
                <a:ea typeface="Times New Roman" panose="02020603050405020304" pitchFamily="18" charset="0"/>
              </a:rPr>
              <a:t>now how to ask and give directions to someplace.</a:t>
            </a:r>
            <a:endParaRPr lang="vi-VN" sz="3200" i="1" dirty="0">
              <a:solidFill>
                <a:srgbClr val="0033CC"/>
              </a:solidFill>
              <a:effectLst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Times New Roman" panose="02020603050405020304" pitchFamily="18" charset="0"/>
              <a:buChar char="-"/>
            </a:pPr>
            <a:r>
              <a:rPr lang="en-US" sz="3200" i="1" dirty="0">
                <a:solidFill>
                  <a:srgbClr val="0033CC"/>
                </a:solidFill>
                <a:ea typeface="Times New Roman" panose="02020603050405020304" pitchFamily="18" charset="0"/>
              </a:rPr>
              <a:t>L</a:t>
            </a:r>
            <a:r>
              <a:rPr lang="en-US" sz="3200" i="1" dirty="0">
                <a:solidFill>
                  <a:srgbClr val="0033CC"/>
                </a:solidFill>
                <a:effectLst/>
                <a:ea typeface="Times New Roman" panose="02020603050405020304" pitchFamily="18" charset="0"/>
              </a:rPr>
              <a:t>earn signs.</a:t>
            </a:r>
          </a:p>
          <a:p>
            <a:pPr marL="342900" indent="-342900">
              <a:lnSpc>
                <a:spcPct val="115000"/>
              </a:lnSpc>
              <a:buFont typeface="Times New Roman" panose="02020603050405020304" pitchFamily="18" charset="0"/>
              <a:buChar char="-"/>
            </a:pPr>
            <a:r>
              <a:rPr lang="en-US" sz="3200" i="1" dirty="0">
                <a:solidFill>
                  <a:srgbClr val="0033CC"/>
                </a:solidFill>
                <a:ea typeface="Times New Roman" panose="02020603050405020304" pitchFamily="18" charset="0"/>
              </a:rPr>
              <a:t>R</a:t>
            </a:r>
            <a:r>
              <a:rPr lang="en-US" sz="3200" i="1" dirty="0">
                <a:solidFill>
                  <a:srgbClr val="0033CC"/>
                </a:solidFill>
                <a:effectLst/>
                <a:ea typeface="Times New Roman" panose="02020603050405020304" pitchFamily="18" charset="0"/>
              </a:rPr>
              <a:t>ead the map and give directions.</a:t>
            </a:r>
            <a:endParaRPr lang="vi-VN" sz="3200" i="1" dirty="0">
              <a:solidFill>
                <a:srgbClr val="0033CC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5547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78" y="552140"/>
            <a:ext cx="10058400" cy="58585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1734573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D53BB84-84D2-418A-8AEC-4B07882F8D25}"/>
              </a:ext>
            </a:extLst>
          </p:cNvPr>
          <p:cNvSpPr txBox="1"/>
          <p:nvPr/>
        </p:nvSpPr>
        <p:spPr>
          <a:xfrm>
            <a:off x="2599005" y="1430331"/>
            <a:ext cx="6154614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0033CC"/>
                </a:solidFill>
                <a:effectLst/>
                <a:ea typeface="Times New Roman" panose="02020603050405020304" pitchFamily="18" charset="0"/>
              </a:rPr>
              <a:t> school</a:t>
            </a:r>
            <a:endParaRPr lang="vi-VN" sz="3200" dirty="0">
              <a:solidFill>
                <a:srgbClr val="0033CC"/>
              </a:solidFill>
              <a:effectLst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0033CC"/>
                </a:solidFill>
                <a:effectLst/>
                <a:ea typeface="Times New Roman" panose="02020603050405020304" pitchFamily="18" charset="0"/>
              </a:rPr>
              <a:t> post office</a:t>
            </a:r>
            <a:endParaRPr lang="vi-VN" sz="3200" dirty="0">
              <a:solidFill>
                <a:srgbClr val="0033CC"/>
              </a:solidFill>
              <a:effectLst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0033CC"/>
                </a:solidFill>
                <a:effectLst/>
                <a:ea typeface="Times New Roman" panose="02020603050405020304" pitchFamily="18" charset="0"/>
              </a:rPr>
              <a:t> restaurant</a:t>
            </a:r>
            <a:endParaRPr lang="vi-VN" sz="3200" dirty="0">
              <a:solidFill>
                <a:srgbClr val="0033CC"/>
              </a:solidFill>
              <a:effectLst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0033CC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33CC"/>
                </a:solidFill>
                <a:ea typeface="Times New Roman" panose="02020603050405020304" pitchFamily="18" charset="0"/>
              </a:rPr>
              <a:t>t</a:t>
            </a:r>
            <a:r>
              <a:rPr lang="en-US" sz="3200" dirty="0">
                <a:solidFill>
                  <a:srgbClr val="0033CC"/>
                </a:solidFill>
                <a:effectLst/>
                <a:ea typeface="Times New Roman" panose="02020603050405020304" pitchFamily="18" charset="0"/>
              </a:rPr>
              <a:t>heatre</a:t>
            </a:r>
            <a:endParaRPr lang="vi-VN" sz="3200" dirty="0">
              <a:solidFill>
                <a:srgbClr val="0033CC"/>
              </a:solidFill>
              <a:effectLst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0033CC"/>
                </a:solidFill>
                <a:effectLst/>
                <a:ea typeface="Times New Roman" panose="02020603050405020304" pitchFamily="18" charset="0"/>
              </a:rPr>
              <a:t> library</a:t>
            </a:r>
            <a:endParaRPr lang="vi-VN" sz="3200" dirty="0">
              <a:solidFill>
                <a:srgbClr val="0033CC"/>
              </a:solidFill>
              <a:effectLst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0033CC"/>
                </a:solidFill>
                <a:effectLst/>
                <a:ea typeface="Times New Roman" panose="02020603050405020304" pitchFamily="18" charset="0"/>
              </a:rPr>
              <a:t> toy shop</a:t>
            </a:r>
            <a:endParaRPr lang="vi-VN" sz="3200" dirty="0">
              <a:solidFill>
                <a:srgbClr val="0033CC"/>
              </a:solidFill>
              <a:effectLst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0033CC"/>
                </a:solidFill>
                <a:effectLst/>
                <a:ea typeface="Times New Roman" panose="02020603050405020304" pitchFamily="18" charset="0"/>
              </a:rPr>
              <a:t> hospital</a:t>
            </a:r>
            <a:endParaRPr lang="vi-VN" sz="3200" dirty="0">
              <a:solidFill>
                <a:srgbClr val="0033CC"/>
              </a:solidFill>
              <a:effectLst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0033CC"/>
                </a:solidFill>
                <a:effectLst/>
                <a:ea typeface="Times New Roman" panose="02020603050405020304" pitchFamily="18" charset="0"/>
              </a:rPr>
              <a:t> supermarket</a:t>
            </a:r>
            <a:endParaRPr lang="vi-VN" sz="3200" dirty="0">
              <a:solidFill>
                <a:srgbClr val="0033CC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E93F46-FC39-4940-9963-03E2FA3EF4E5}"/>
              </a:ext>
            </a:extLst>
          </p:cNvPr>
          <p:cNvSpPr txBox="1"/>
          <p:nvPr/>
        </p:nvSpPr>
        <p:spPr>
          <a:xfrm>
            <a:off x="474784" y="385364"/>
            <a:ext cx="3098410" cy="530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Game: miming</a:t>
            </a:r>
            <a:endParaRPr lang="vi-VN" sz="3200" dirty="0"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3FFBB7-7655-45E9-B05A-8A6015C86F49}"/>
              </a:ext>
            </a:extLst>
          </p:cNvPr>
          <p:cNvSpPr txBox="1"/>
          <p:nvPr/>
        </p:nvSpPr>
        <p:spPr>
          <a:xfrm>
            <a:off x="112542" y="876333"/>
            <a:ext cx="120794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BE4336"/>
                </a:solidFill>
              </a:rPr>
              <a:t>Use your action to let your friends know what places you are trying to reveal.</a:t>
            </a:r>
            <a:endParaRPr lang="vi-VN" sz="3000" dirty="0">
              <a:solidFill>
                <a:srgbClr val="BE43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15991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2537227547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4" y="665921"/>
            <a:ext cx="10352994" cy="55261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52730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761302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731601-5C6E-4A42-9C50-1E866EC2C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930" y="959232"/>
            <a:ext cx="11854070" cy="54811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E02D53-17A8-4B86-BCAC-946977B76635}"/>
              </a:ext>
            </a:extLst>
          </p:cNvPr>
          <p:cNvSpPr txBox="1"/>
          <p:nvPr/>
        </p:nvSpPr>
        <p:spPr>
          <a:xfrm>
            <a:off x="2302638" y="391154"/>
            <a:ext cx="88520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b="1" i="0" u="none" strike="noStrike" baseline="0">
                <a:solidFill>
                  <a:srgbClr val="BE43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 at the map</a:t>
            </a:r>
            <a:r>
              <a:rPr lang="en-US" sz="3200" b="1">
                <a:solidFill>
                  <a:srgbClr val="BE43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then l</a:t>
            </a:r>
            <a:r>
              <a:rPr lang="vi-VN" sz="3200" b="1" i="0" u="none" strike="noStrike" baseline="0">
                <a:solidFill>
                  <a:srgbClr val="BE43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isten and repeat.</a:t>
            </a:r>
            <a:endParaRPr lang="vi-VN" sz="3200">
              <a:solidFill>
                <a:srgbClr val="BE433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D1-18">
            <a:hlinkClick r:id="" action="ppaction://media"/>
            <a:extLst>
              <a:ext uri="{FF2B5EF4-FFF2-40B4-BE49-F238E27FC236}">
                <a16:creationId xmlns:a16="http://schemas.microsoft.com/office/drawing/2014/main" id="{8F6F5A1C-1F93-4B8E-9CD9-53CC9EF79E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26624" y="447765"/>
            <a:ext cx="438159" cy="4381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AA23F3-3A3A-45D4-B66B-4FEAD3FCA66A}"/>
              </a:ext>
            </a:extLst>
          </p:cNvPr>
          <p:cNvSpPr txBox="1"/>
          <p:nvPr/>
        </p:nvSpPr>
        <p:spPr>
          <a:xfrm>
            <a:off x="0" y="334155"/>
            <a:ext cx="2053883" cy="523220"/>
          </a:xfrm>
          <a:prstGeom prst="rect">
            <a:avLst/>
          </a:prstGeom>
          <a:solidFill>
            <a:srgbClr val="BE4336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Pre-speaking</a:t>
            </a:r>
            <a:endParaRPr lang="vi-VN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62129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756AE09-EE04-4ED7-972B-95EFB9B1D9AA}"/>
              </a:ext>
            </a:extLst>
          </p:cNvPr>
          <p:cNvSpPr txBox="1"/>
          <p:nvPr/>
        </p:nvSpPr>
        <p:spPr>
          <a:xfrm>
            <a:off x="1614268" y="1058565"/>
            <a:ext cx="645471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- </a:t>
            </a:r>
            <a:r>
              <a:rPr lang="vi-VN" sz="3000" dirty="0">
                <a:solidFill>
                  <a:srgbClr val="BE4336"/>
                </a:solidFill>
                <a:effectLst/>
                <a:latin typeface="Calibri (Body)"/>
                <a:ea typeface="Arial" panose="020B0604020202020204" pitchFamily="34" charset="0"/>
              </a:rPr>
              <a:t>hospital</a:t>
            </a:r>
            <a:r>
              <a:rPr lang="en-US" sz="3000" dirty="0">
                <a:solidFill>
                  <a:srgbClr val="BE4336"/>
                </a:solidFill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vi-VN" sz="3000" dirty="0">
                <a:solidFill>
                  <a:srgbClr val="0033CC"/>
                </a:solidFill>
                <a:latin typeface="Calibri (Body)"/>
              </a:rPr>
              <a:t>/ˈhɒspɪtl/</a:t>
            </a:r>
            <a:r>
              <a:rPr lang="en-US" sz="3000" dirty="0">
                <a:solidFill>
                  <a:srgbClr val="0033CC"/>
                </a:solidFill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en-US" sz="3000" dirty="0">
                <a:solidFill>
                  <a:schemeClr val="accent6"/>
                </a:solidFill>
                <a:effectLst/>
                <a:latin typeface="Calibri (Body)"/>
                <a:ea typeface="Arial" panose="020B0604020202020204" pitchFamily="34" charset="0"/>
              </a:rPr>
              <a:t>(n):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bệnh</a:t>
            </a:r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viện</a:t>
            </a:r>
            <a:endParaRPr lang="vi-VN" sz="3000" dirty="0">
              <a:latin typeface="Calibri (Body)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3B8E6D-7A2D-4FB8-9D75-7CF61F8A4A37}"/>
              </a:ext>
            </a:extLst>
          </p:cNvPr>
          <p:cNvSpPr txBox="1"/>
          <p:nvPr/>
        </p:nvSpPr>
        <p:spPr>
          <a:xfrm>
            <a:off x="1600200" y="1568241"/>
            <a:ext cx="918308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- </a:t>
            </a:r>
            <a:r>
              <a:rPr lang="vi-VN" sz="3000" dirty="0">
                <a:solidFill>
                  <a:srgbClr val="BE4336"/>
                </a:solidFill>
                <a:effectLst/>
                <a:latin typeface="Calibri (Body)"/>
                <a:ea typeface="Arial" panose="020B0604020202020204" pitchFamily="34" charset="0"/>
              </a:rPr>
              <a:t>cinema</a:t>
            </a:r>
            <a:r>
              <a:rPr lang="en-US" sz="3000" dirty="0">
                <a:solidFill>
                  <a:srgbClr val="BE4336"/>
                </a:solidFill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vi-VN" sz="3000" dirty="0">
                <a:solidFill>
                  <a:srgbClr val="0033CC"/>
                </a:solidFill>
                <a:latin typeface="Calibri (Body)"/>
              </a:rPr>
              <a:t>/ˈsɪnəmə/</a:t>
            </a:r>
            <a:r>
              <a:rPr lang="en-US" sz="3000" dirty="0">
                <a:solidFill>
                  <a:schemeClr val="accent6"/>
                </a:solidFill>
                <a:latin typeface="Calibri (Body)"/>
              </a:rPr>
              <a:t> </a:t>
            </a:r>
            <a:r>
              <a:rPr lang="en-US" sz="3000" dirty="0">
                <a:solidFill>
                  <a:schemeClr val="accent6"/>
                </a:solidFill>
                <a:effectLst/>
                <a:latin typeface="Calibri (Body)"/>
                <a:ea typeface="Arial" panose="020B0604020202020204" pitchFamily="34" charset="0"/>
              </a:rPr>
              <a:t>(n):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rạp</a:t>
            </a:r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chiếu</a:t>
            </a:r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phim</a:t>
            </a:r>
            <a:endParaRPr lang="vi-VN" sz="3000" dirty="0">
              <a:latin typeface="Calibri (Body)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B70CEE-2A17-4F97-BF95-02EC99D7F50D}"/>
              </a:ext>
            </a:extLst>
          </p:cNvPr>
          <p:cNvSpPr txBox="1"/>
          <p:nvPr/>
        </p:nvSpPr>
        <p:spPr>
          <a:xfrm>
            <a:off x="1600199" y="2076158"/>
            <a:ext cx="982961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- </a:t>
            </a:r>
            <a:r>
              <a:rPr lang="vi-VN" sz="3000" dirty="0">
                <a:solidFill>
                  <a:srgbClr val="BE4336"/>
                </a:solidFill>
                <a:effectLst/>
                <a:latin typeface="Calibri (Body)"/>
                <a:ea typeface="Arial" panose="020B0604020202020204" pitchFamily="34" charset="0"/>
              </a:rPr>
              <a:t>police station</a:t>
            </a:r>
            <a:r>
              <a:rPr lang="en-US" sz="3000" dirty="0">
                <a:solidFill>
                  <a:srgbClr val="BE4336"/>
                </a:solidFill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vi-VN" sz="3000" b="0" dirty="0">
                <a:solidFill>
                  <a:srgbClr val="0033CC"/>
                </a:solidFill>
                <a:effectLst/>
                <a:latin typeface="Calibri (Body)"/>
              </a:rPr>
              <a:t>/pəˈliːs ˌsteɪʃn/</a:t>
            </a:r>
            <a:r>
              <a:rPr lang="en-US" sz="3000" dirty="0">
                <a:solidFill>
                  <a:srgbClr val="0033CC"/>
                </a:solidFill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en-US" sz="3000" dirty="0">
                <a:solidFill>
                  <a:schemeClr val="accent6"/>
                </a:solidFill>
                <a:effectLst/>
                <a:latin typeface="Calibri (Body)"/>
                <a:ea typeface="Arial" panose="020B0604020202020204" pitchFamily="34" charset="0"/>
              </a:rPr>
              <a:t>(n):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đồn</a:t>
            </a:r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cảnh</a:t>
            </a:r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sát</a:t>
            </a:r>
            <a:endParaRPr lang="vi-VN" sz="3000" dirty="0">
              <a:latin typeface="Calibri (Body)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3E8734-983A-47D3-AF10-A33373956EA8}"/>
              </a:ext>
            </a:extLst>
          </p:cNvPr>
          <p:cNvSpPr txBox="1"/>
          <p:nvPr/>
        </p:nvSpPr>
        <p:spPr>
          <a:xfrm>
            <a:off x="1656472" y="2609501"/>
            <a:ext cx="645471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latin typeface="Calibri (Body)"/>
                <a:ea typeface="Arial" panose="020B0604020202020204" pitchFamily="34" charset="0"/>
              </a:rPr>
              <a:t>- </a:t>
            </a:r>
            <a:r>
              <a:rPr lang="en-US" sz="3000" dirty="0">
                <a:solidFill>
                  <a:srgbClr val="BE4336"/>
                </a:solidFill>
                <a:latin typeface="Calibri (Body)"/>
                <a:ea typeface="Arial" panose="020B0604020202020204" pitchFamily="34" charset="0"/>
              </a:rPr>
              <a:t>s</a:t>
            </a:r>
            <a:r>
              <a:rPr lang="vi-VN" sz="3000" dirty="0">
                <a:solidFill>
                  <a:srgbClr val="BE4336"/>
                </a:solidFill>
                <a:effectLst/>
                <a:latin typeface="Calibri (Body)"/>
                <a:ea typeface="Arial" panose="020B0604020202020204" pitchFamily="34" charset="0"/>
              </a:rPr>
              <a:t>chool</a:t>
            </a:r>
            <a:r>
              <a:rPr lang="en-US" sz="3000" dirty="0">
                <a:solidFill>
                  <a:srgbClr val="BE4336"/>
                </a:solidFill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vi-VN" sz="3000" b="0" dirty="0">
                <a:solidFill>
                  <a:srgbClr val="0033CC"/>
                </a:solidFill>
                <a:effectLst/>
                <a:latin typeface="Calibri (Body)"/>
              </a:rPr>
              <a:t>/skuːl/</a:t>
            </a:r>
            <a:r>
              <a:rPr lang="en-US" sz="3000" dirty="0">
                <a:solidFill>
                  <a:srgbClr val="0033CC"/>
                </a:solidFill>
                <a:latin typeface="Calibri (Body)"/>
              </a:rPr>
              <a:t> </a:t>
            </a:r>
            <a:r>
              <a:rPr lang="en-US" sz="3000" dirty="0">
                <a:solidFill>
                  <a:schemeClr val="accent6"/>
                </a:solidFill>
                <a:effectLst/>
                <a:latin typeface="Calibri (Body)"/>
                <a:ea typeface="Arial" panose="020B0604020202020204" pitchFamily="34" charset="0"/>
              </a:rPr>
              <a:t>(n):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trường</a:t>
            </a:r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học</a:t>
            </a:r>
            <a:endParaRPr lang="vi-VN" sz="3000" dirty="0">
              <a:latin typeface="Calibri (Body)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F56FA8-1138-46F4-B3B3-F1D36FBD9584}"/>
              </a:ext>
            </a:extLst>
          </p:cNvPr>
          <p:cNvSpPr txBox="1"/>
          <p:nvPr/>
        </p:nvSpPr>
        <p:spPr>
          <a:xfrm>
            <a:off x="1656472" y="3152949"/>
            <a:ext cx="645471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- </a:t>
            </a:r>
            <a:r>
              <a:rPr lang="vi-VN" sz="3000" dirty="0">
                <a:solidFill>
                  <a:srgbClr val="BE4336"/>
                </a:solidFill>
                <a:effectLst/>
                <a:latin typeface="Calibri (Body)"/>
                <a:ea typeface="Arial" panose="020B0604020202020204" pitchFamily="34" charset="0"/>
              </a:rPr>
              <a:t>park</a:t>
            </a:r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vi-VN" sz="3000" b="0" dirty="0">
                <a:solidFill>
                  <a:srgbClr val="0033CC"/>
                </a:solidFill>
                <a:effectLst/>
                <a:latin typeface="Calibri (Body)"/>
              </a:rPr>
              <a:t>/pɑːk/</a:t>
            </a:r>
            <a:r>
              <a:rPr lang="en-US" sz="3000" b="0" dirty="0">
                <a:solidFill>
                  <a:srgbClr val="0033CC"/>
                </a:solidFill>
                <a:effectLst/>
                <a:latin typeface="Calibri (Body)"/>
              </a:rPr>
              <a:t> </a:t>
            </a:r>
            <a:r>
              <a:rPr lang="en-US" sz="3000" dirty="0">
                <a:solidFill>
                  <a:schemeClr val="accent6"/>
                </a:solidFill>
                <a:latin typeface="Calibri (Body)"/>
                <a:ea typeface="Arial" panose="020B0604020202020204" pitchFamily="34" charset="0"/>
              </a:rPr>
              <a:t>(n):</a:t>
            </a:r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công</a:t>
            </a:r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viên</a:t>
            </a:r>
            <a:endParaRPr lang="vi-VN" sz="3000" dirty="0">
              <a:latin typeface="Calibri (Body)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780BAC-A83B-4246-9EDB-AA481908352D}"/>
              </a:ext>
            </a:extLst>
          </p:cNvPr>
          <p:cNvSpPr txBox="1"/>
          <p:nvPr/>
        </p:nvSpPr>
        <p:spPr>
          <a:xfrm>
            <a:off x="1600199" y="3702148"/>
            <a:ext cx="1049801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- </a:t>
            </a:r>
            <a:r>
              <a:rPr lang="vi-VN" sz="3000" dirty="0">
                <a:solidFill>
                  <a:srgbClr val="BE4336"/>
                </a:solidFill>
                <a:effectLst/>
                <a:latin typeface="Calibri (Body)"/>
                <a:ea typeface="Arial" panose="020B0604020202020204" pitchFamily="34" charset="0"/>
              </a:rPr>
              <a:t>department store</a:t>
            </a:r>
            <a:r>
              <a:rPr lang="vi-VN" sz="3000" b="0" dirty="0">
                <a:solidFill>
                  <a:srgbClr val="1D2A57"/>
                </a:solidFill>
                <a:effectLst/>
                <a:latin typeface="Calibri (Body)"/>
              </a:rPr>
              <a:t> </a:t>
            </a:r>
            <a:r>
              <a:rPr lang="vi-VN" sz="3000" b="0" dirty="0">
                <a:solidFill>
                  <a:srgbClr val="0033CC"/>
                </a:solidFill>
                <a:effectLst/>
                <a:latin typeface="Calibri (Body)"/>
              </a:rPr>
              <a:t>/dɪˈpɑːtmənt ˌstɔː/</a:t>
            </a:r>
            <a:r>
              <a:rPr lang="en-US" sz="3000" dirty="0">
                <a:solidFill>
                  <a:schemeClr val="accent6"/>
                </a:solidFill>
                <a:effectLst/>
                <a:latin typeface="Calibri (Body)"/>
                <a:ea typeface="Arial" panose="020B0604020202020204" pitchFamily="34" charset="0"/>
              </a:rPr>
              <a:t>(n)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cửa</a:t>
            </a:r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hàng</a:t>
            </a:r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bách</a:t>
            </a:r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hoá</a:t>
            </a:r>
            <a:endParaRPr lang="en-US" sz="3000" dirty="0">
              <a:effectLst/>
              <a:latin typeface="Calibri (Body)"/>
              <a:ea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3103B2-DF9D-48CA-8DCD-5AE8FCB269E9}"/>
              </a:ext>
            </a:extLst>
          </p:cNvPr>
          <p:cNvSpPr txBox="1"/>
          <p:nvPr/>
        </p:nvSpPr>
        <p:spPr>
          <a:xfrm>
            <a:off x="1600200" y="4223211"/>
            <a:ext cx="982961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- </a:t>
            </a:r>
            <a:r>
              <a:rPr lang="vi-VN" sz="3000" dirty="0">
                <a:solidFill>
                  <a:srgbClr val="BE4336"/>
                </a:solidFill>
                <a:effectLst/>
                <a:latin typeface="Calibri (Body)"/>
                <a:ea typeface="Arial" panose="020B0604020202020204" pitchFamily="34" charset="0"/>
              </a:rPr>
              <a:t>supermarket</a:t>
            </a:r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vi-VN" sz="3000" b="0" dirty="0">
                <a:solidFill>
                  <a:srgbClr val="0033CC"/>
                </a:solidFill>
                <a:effectLst/>
                <a:latin typeface="Calibri (Body)"/>
              </a:rPr>
              <a:t>/ˈsuːpəˌmɑːkɪt/</a:t>
            </a:r>
            <a:r>
              <a:rPr lang="en-US" sz="3000" dirty="0">
                <a:solidFill>
                  <a:srgbClr val="0033CC"/>
                </a:solidFill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en-US" sz="3000" dirty="0">
                <a:solidFill>
                  <a:schemeClr val="accent6"/>
                </a:solidFill>
                <a:effectLst/>
                <a:latin typeface="Calibri (Body)"/>
                <a:ea typeface="Arial" panose="020B0604020202020204" pitchFamily="34" charset="0"/>
              </a:rPr>
              <a:t>(n):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siêu</a:t>
            </a:r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thị</a:t>
            </a:r>
            <a:endParaRPr lang="vi-VN" sz="3000" dirty="0">
              <a:latin typeface="Calibri (Body)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0BA53A-163D-4216-8788-2E9D19A48BDD}"/>
              </a:ext>
            </a:extLst>
          </p:cNvPr>
          <p:cNvSpPr txBox="1"/>
          <p:nvPr/>
        </p:nvSpPr>
        <p:spPr>
          <a:xfrm>
            <a:off x="1614268" y="4754880"/>
            <a:ext cx="832474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latin typeface="Calibri (Body)"/>
                <a:ea typeface="Arial" panose="020B0604020202020204" pitchFamily="34" charset="0"/>
              </a:rPr>
              <a:t>- </a:t>
            </a:r>
            <a:r>
              <a:rPr lang="en-US" sz="3000" dirty="0">
                <a:solidFill>
                  <a:srgbClr val="BE4336"/>
                </a:solidFill>
                <a:latin typeface="Calibri (Body)"/>
                <a:ea typeface="Arial" panose="020B0604020202020204" pitchFamily="34" charset="0"/>
              </a:rPr>
              <a:t>r</a:t>
            </a:r>
            <a:r>
              <a:rPr lang="vi-VN" sz="3000" dirty="0">
                <a:solidFill>
                  <a:srgbClr val="BE4336"/>
                </a:solidFill>
                <a:effectLst/>
                <a:latin typeface="Calibri (Body)"/>
                <a:ea typeface="Arial" panose="020B0604020202020204" pitchFamily="34" charset="0"/>
              </a:rPr>
              <a:t>estaurant</a:t>
            </a:r>
            <a:r>
              <a:rPr lang="en-US" sz="3000" dirty="0">
                <a:solidFill>
                  <a:srgbClr val="BE4336"/>
                </a:solidFill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vi-VN" sz="3000" dirty="0">
                <a:solidFill>
                  <a:srgbClr val="0033CC"/>
                </a:solidFill>
                <a:latin typeface="Calibri (Body)"/>
              </a:rPr>
              <a:t>/ˈrestrɒnt/</a:t>
            </a:r>
            <a:r>
              <a:rPr lang="en-US" sz="3000" b="0" dirty="0">
                <a:solidFill>
                  <a:srgbClr val="0033CC"/>
                </a:solidFill>
                <a:effectLst/>
                <a:latin typeface="Calibri (Body)"/>
              </a:rPr>
              <a:t> </a:t>
            </a:r>
            <a:r>
              <a:rPr lang="en-US" sz="3000" dirty="0">
                <a:solidFill>
                  <a:schemeClr val="accent6"/>
                </a:solidFill>
                <a:effectLst/>
                <a:latin typeface="Calibri (Body)"/>
                <a:ea typeface="Arial" panose="020B0604020202020204" pitchFamily="34" charset="0"/>
              </a:rPr>
              <a:t>(n):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nhà</a:t>
            </a:r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hàng</a:t>
            </a:r>
            <a:endParaRPr lang="vi-VN" sz="3000" dirty="0">
              <a:latin typeface="Calibri (Body)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412555-0302-42B7-9623-D4445086FEDC}"/>
              </a:ext>
            </a:extLst>
          </p:cNvPr>
          <p:cNvSpPr txBox="1"/>
          <p:nvPr/>
        </p:nvSpPr>
        <p:spPr>
          <a:xfrm>
            <a:off x="1642404" y="5242563"/>
            <a:ext cx="645471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- </a:t>
            </a:r>
            <a:r>
              <a:rPr lang="vi-VN" sz="3000" dirty="0">
                <a:solidFill>
                  <a:srgbClr val="BE4336"/>
                </a:solidFill>
                <a:effectLst/>
                <a:latin typeface="Calibri (Body)"/>
                <a:ea typeface="Arial" panose="020B0604020202020204" pitchFamily="34" charset="0"/>
              </a:rPr>
              <a:t>gym</a:t>
            </a:r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vi-VN" sz="3000" b="0" dirty="0">
                <a:solidFill>
                  <a:srgbClr val="0033CC"/>
                </a:solidFill>
                <a:effectLst/>
                <a:latin typeface="Calibri (Body)"/>
              </a:rPr>
              <a:t>/dʒɪm/</a:t>
            </a:r>
            <a:r>
              <a:rPr lang="en-US" sz="3000" b="0" dirty="0">
                <a:solidFill>
                  <a:srgbClr val="0033CC"/>
                </a:solidFill>
                <a:effectLst/>
                <a:latin typeface="Calibri (Body)"/>
              </a:rPr>
              <a:t> </a:t>
            </a:r>
            <a:r>
              <a:rPr lang="en-US" sz="3000" dirty="0">
                <a:solidFill>
                  <a:schemeClr val="accent6"/>
                </a:solidFill>
                <a:effectLst/>
                <a:latin typeface="Calibri (Body)"/>
                <a:ea typeface="Arial" panose="020B0604020202020204" pitchFamily="34" charset="0"/>
              </a:rPr>
              <a:t>(n):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phòng</a:t>
            </a:r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tập</a:t>
            </a:r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thể</a:t>
            </a:r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hình</a:t>
            </a:r>
            <a:endParaRPr lang="vi-VN" sz="3000" dirty="0">
              <a:latin typeface="Calibri (Body)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ABD41C-9844-4BAA-9A00-9164E46A592E}"/>
              </a:ext>
            </a:extLst>
          </p:cNvPr>
          <p:cNvSpPr txBox="1"/>
          <p:nvPr/>
        </p:nvSpPr>
        <p:spPr>
          <a:xfrm>
            <a:off x="1642405" y="5762618"/>
            <a:ext cx="870833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- </a:t>
            </a:r>
            <a:r>
              <a:rPr lang="vi-VN" sz="3000" dirty="0">
                <a:solidFill>
                  <a:srgbClr val="BE4336"/>
                </a:solidFill>
                <a:effectLst/>
                <a:latin typeface="Calibri (Body)"/>
                <a:ea typeface="Arial" panose="020B0604020202020204" pitchFamily="34" charset="0"/>
              </a:rPr>
              <a:t>post office</a:t>
            </a:r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vi-VN" sz="3000" b="0" dirty="0">
                <a:solidFill>
                  <a:srgbClr val="0033CC"/>
                </a:solidFill>
                <a:effectLst/>
                <a:latin typeface="Calibri (Body)"/>
              </a:rPr>
              <a:t>/ˈpəʊst ˌɒfɪs/</a:t>
            </a:r>
            <a:r>
              <a:rPr lang="en-US" sz="3000" dirty="0">
                <a:solidFill>
                  <a:srgbClr val="0033CC"/>
                </a:solidFill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en-US" sz="3000" dirty="0">
                <a:solidFill>
                  <a:schemeClr val="accent6"/>
                </a:solidFill>
                <a:effectLst/>
                <a:latin typeface="Calibri (Body)"/>
                <a:ea typeface="Arial" panose="020B0604020202020204" pitchFamily="34" charset="0"/>
              </a:rPr>
              <a:t>(n):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bưu</a:t>
            </a:r>
            <a:r>
              <a:rPr lang="en-US" sz="3000" dirty="0">
                <a:effectLst/>
                <a:latin typeface="Calibri (Body)"/>
                <a:ea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Calibri (Body)"/>
                <a:ea typeface="Arial" panose="020B0604020202020204" pitchFamily="34" charset="0"/>
              </a:rPr>
              <a:t>điện</a:t>
            </a:r>
            <a:endParaRPr lang="vi-VN" sz="3000" dirty="0">
              <a:latin typeface="Calibri (Body)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4AEE21-54CA-45F5-A8F7-B0C7082ABF0C}"/>
              </a:ext>
            </a:extLst>
          </p:cNvPr>
          <p:cNvSpPr txBox="1"/>
          <p:nvPr/>
        </p:nvSpPr>
        <p:spPr>
          <a:xfrm>
            <a:off x="651135" y="456192"/>
            <a:ext cx="4178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Vocabulary:</a:t>
            </a:r>
            <a:endParaRPr lang="vi-VN" sz="3200" dirty="0">
              <a:solidFill>
                <a:srgbClr val="002060"/>
              </a:solidFill>
            </a:endParaRPr>
          </a:p>
        </p:txBody>
      </p:sp>
      <p:pic>
        <p:nvPicPr>
          <p:cNvPr id="25" name="hospital">
            <a:hlinkClick r:id="" action="ppaction://media"/>
            <a:extLst>
              <a:ext uri="{FF2B5EF4-FFF2-40B4-BE49-F238E27FC236}">
                <a16:creationId xmlns:a16="http://schemas.microsoft.com/office/drawing/2014/main" id="{769B5910-C6BD-4514-9AC9-00645AE05C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806603" y="354846"/>
            <a:ext cx="609600" cy="609600"/>
          </a:xfrm>
          <a:prstGeom prst="rect">
            <a:avLst/>
          </a:prstGeom>
        </p:spPr>
      </p:pic>
      <p:pic>
        <p:nvPicPr>
          <p:cNvPr id="26" name="cinema">
            <a:hlinkClick r:id="" action="ppaction://media"/>
            <a:extLst>
              <a:ext uri="{FF2B5EF4-FFF2-40B4-BE49-F238E27FC236}">
                <a16:creationId xmlns:a16="http://schemas.microsoft.com/office/drawing/2014/main" id="{21F73AE4-1B22-4859-8D5F-4B055F89B2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806603" y="394536"/>
            <a:ext cx="609600" cy="609600"/>
          </a:xfrm>
          <a:prstGeom prst="rect">
            <a:avLst/>
          </a:prstGeom>
        </p:spPr>
      </p:pic>
      <p:pic>
        <p:nvPicPr>
          <p:cNvPr id="27" name="police station">
            <a:hlinkClick r:id="" action="ppaction://media"/>
            <a:extLst>
              <a:ext uri="{FF2B5EF4-FFF2-40B4-BE49-F238E27FC236}">
                <a16:creationId xmlns:a16="http://schemas.microsoft.com/office/drawing/2014/main" id="{4BAC87F5-628E-48B8-8CAE-6B693F2058F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77184" y="410279"/>
            <a:ext cx="609600" cy="609600"/>
          </a:xfrm>
          <a:prstGeom prst="rect">
            <a:avLst/>
          </a:prstGeom>
        </p:spPr>
      </p:pic>
      <p:pic>
        <p:nvPicPr>
          <p:cNvPr id="28" name="school">
            <a:hlinkClick r:id="" action="ppaction://media"/>
            <a:extLst>
              <a:ext uri="{FF2B5EF4-FFF2-40B4-BE49-F238E27FC236}">
                <a16:creationId xmlns:a16="http://schemas.microsoft.com/office/drawing/2014/main" id="{2D7B8739-C531-49CF-A619-CE3D7175472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77184" y="380302"/>
            <a:ext cx="609600" cy="609600"/>
          </a:xfrm>
          <a:prstGeom prst="rect">
            <a:avLst/>
          </a:prstGeom>
        </p:spPr>
      </p:pic>
      <p:pic>
        <p:nvPicPr>
          <p:cNvPr id="29" name="park">
            <a:hlinkClick r:id="" action="ppaction://media"/>
            <a:extLst>
              <a:ext uri="{FF2B5EF4-FFF2-40B4-BE49-F238E27FC236}">
                <a16:creationId xmlns:a16="http://schemas.microsoft.com/office/drawing/2014/main" id="{00883FF7-E720-4E4A-B6E6-5C127FFCC34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77184" y="410279"/>
            <a:ext cx="609600" cy="609600"/>
          </a:xfrm>
          <a:prstGeom prst="rect">
            <a:avLst/>
          </a:prstGeom>
        </p:spPr>
      </p:pic>
      <p:pic>
        <p:nvPicPr>
          <p:cNvPr id="30" name="department store">
            <a:hlinkClick r:id="" action="ppaction://media"/>
            <a:extLst>
              <a:ext uri="{FF2B5EF4-FFF2-40B4-BE49-F238E27FC236}">
                <a16:creationId xmlns:a16="http://schemas.microsoft.com/office/drawing/2014/main" id="{EEBF8A34-136C-4364-89F7-8CF25C7429D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81288" y="391467"/>
            <a:ext cx="609600" cy="609600"/>
          </a:xfrm>
          <a:prstGeom prst="rect">
            <a:avLst/>
          </a:prstGeom>
        </p:spPr>
      </p:pic>
      <p:pic>
        <p:nvPicPr>
          <p:cNvPr id="31" name="supermarket">
            <a:hlinkClick r:id="" action="ppaction://media"/>
            <a:extLst>
              <a:ext uri="{FF2B5EF4-FFF2-40B4-BE49-F238E27FC236}">
                <a16:creationId xmlns:a16="http://schemas.microsoft.com/office/drawing/2014/main" id="{39390FA8-81EB-4C98-91BE-ACB6724F4D58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845986" y="435735"/>
            <a:ext cx="609600" cy="609600"/>
          </a:xfrm>
          <a:prstGeom prst="rect">
            <a:avLst/>
          </a:prstGeom>
        </p:spPr>
      </p:pic>
      <p:pic>
        <p:nvPicPr>
          <p:cNvPr id="32" name="restaurant">
            <a:hlinkClick r:id="" action="ppaction://media"/>
            <a:extLst>
              <a:ext uri="{FF2B5EF4-FFF2-40B4-BE49-F238E27FC236}">
                <a16:creationId xmlns:a16="http://schemas.microsoft.com/office/drawing/2014/main" id="{57EB3513-4C6B-4B6A-96F1-E5A72A44E4E0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95357" y="448965"/>
            <a:ext cx="609600" cy="609600"/>
          </a:xfrm>
          <a:prstGeom prst="rect">
            <a:avLst/>
          </a:prstGeom>
        </p:spPr>
      </p:pic>
      <p:pic>
        <p:nvPicPr>
          <p:cNvPr id="33" name="gym">
            <a:hlinkClick r:id="" action="ppaction://media"/>
            <a:extLst>
              <a:ext uri="{FF2B5EF4-FFF2-40B4-BE49-F238E27FC236}">
                <a16:creationId xmlns:a16="http://schemas.microsoft.com/office/drawing/2014/main" id="{0764A8AF-8F4F-4A1D-AB45-C852B069345F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804735" y="410279"/>
            <a:ext cx="609600" cy="609600"/>
          </a:xfrm>
          <a:prstGeom prst="rect">
            <a:avLst/>
          </a:prstGeom>
        </p:spPr>
      </p:pic>
      <p:pic>
        <p:nvPicPr>
          <p:cNvPr id="34" name="post office">
            <a:hlinkClick r:id="" action="ppaction://media"/>
            <a:extLst>
              <a:ext uri="{FF2B5EF4-FFF2-40B4-BE49-F238E27FC236}">
                <a16:creationId xmlns:a16="http://schemas.microsoft.com/office/drawing/2014/main" id="{114486D7-D928-45E6-996A-A76AA88078FF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814113" y="3715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5650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2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40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29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95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19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69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0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8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190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140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1248</Words>
  <Application>Microsoft Office PowerPoint</Application>
  <PresentationFormat>Widescreen</PresentationFormat>
  <Paragraphs>145</Paragraphs>
  <Slides>27</Slides>
  <Notes>5</Notes>
  <HiddenSlides>0</HiddenSlides>
  <MMClips>45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(Body)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Trinh Le</dc:creator>
  <cp:lastModifiedBy>Vũ Trần Gia Bửu</cp:lastModifiedBy>
  <cp:revision>77</cp:revision>
  <dcterms:created xsi:type="dcterms:W3CDTF">2021-09-24T06:18:33Z</dcterms:created>
  <dcterms:modified xsi:type="dcterms:W3CDTF">2023-08-02T07:22:52Z</dcterms:modified>
</cp:coreProperties>
</file>